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47"/>
  </p:notesMasterIdLst>
  <p:sldIdLst>
    <p:sldId id="418" r:id="rId4"/>
    <p:sldId id="405" r:id="rId5"/>
    <p:sldId id="419" r:id="rId6"/>
    <p:sldId id="535" r:id="rId7"/>
    <p:sldId id="536" r:id="rId8"/>
    <p:sldId id="423" r:id="rId9"/>
    <p:sldId id="424" r:id="rId10"/>
    <p:sldId id="420" r:id="rId11"/>
    <p:sldId id="425" r:id="rId12"/>
    <p:sldId id="537" r:id="rId13"/>
    <p:sldId id="534" r:id="rId14"/>
    <p:sldId id="495" r:id="rId15"/>
    <p:sldId id="496" r:id="rId16"/>
    <p:sldId id="497" r:id="rId17"/>
    <p:sldId id="498" r:id="rId18"/>
    <p:sldId id="499" r:id="rId19"/>
    <p:sldId id="500" r:id="rId20"/>
    <p:sldId id="501" r:id="rId21"/>
    <p:sldId id="502" r:id="rId22"/>
    <p:sldId id="503" r:id="rId23"/>
    <p:sldId id="504" r:id="rId24"/>
    <p:sldId id="509" r:id="rId25"/>
    <p:sldId id="514" r:id="rId26"/>
    <p:sldId id="515" r:id="rId27"/>
    <p:sldId id="516" r:id="rId28"/>
    <p:sldId id="517" r:id="rId29"/>
    <p:sldId id="538" r:id="rId30"/>
    <p:sldId id="518" r:id="rId31"/>
    <p:sldId id="519" r:id="rId32"/>
    <p:sldId id="520" r:id="rId33"/>
    <p:sldId id="505" r:id="rId34"/>
    <p:sldId id="506" r:id="rId35"/>
    <p:sldId id="525" r:id="rId36"/>
    <p:sldId id="526" r:id="rId37"/>
    <p:sldId id="527" r:id="rId38"/>
    <p:sldId id="528" r:id="rId39"/>
    <p:sldId id="529" r:id="rId40"/>
    <p:sldId id="530" r:id="rId41"/>
    <p:sldId id="531" r:id="rId42"/>
    <p:sldId id="532" r:id="rId43"/>
    <p:sldId id="533" r:id="rId44"/>
    <p:sldId id="539" r:id="rId45"/>
    <p:sldId id="407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6319A99-70C0-5B40-8974-7118F4B0FD3E}">
          <p14:sldIdLst>
            <p14:sldId id="418"/>
            <p14:sldId id="405"/>
            <p14:sldId id="419"/>
            <p14:sldId id="535"/>
            <p14:sldId id="536"/>
            <p14:sldId id="423"/>
            <p14:sldId id="424"/>
            <p14:sldId id="420"/>
            <p14:sldId id="425"/>
            <p14:sldId id="537"/>
            <p14:sldId id="53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9"/>
            <p14:sldId id="514"/>
            <p14:sldId id="515"/>
            <p14:sldId id="516"/>
            <p14:sldId id="517"/>
            <p14:sldId id="538"/>
            <p14:sldId id="518"/>
            <p14:sldId id="519"/>
            <p14:sldId id="520"/>
            <p14:sldId id="505"/>
            <p14:sldId id="506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9"/>
            <p14:sldId id="4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 慧" initials="吴" lastIdx="1" clrIdx="0">
    <p:extLst>
      <p:ext uri="{19B8F6BF-5375-455C-9EA6-DF929625EA0E}">
        <p15:presenceInfo xmlns:p15="http://schemas.microsoft.com/office/powerpoint/2012/main" userId="613e4b2886334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7BD"/>
    <a:srgbClr val="FFC715"/>
    <a:srgbClr val="FFFFFF"/>
    <a:srgbClr val="FAE5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5238" autoAdjust="0"/>
  </p:normalViewPr>
  <p:slideViewPr>
    <p:cSldViewPr snapToGrid="0">
      <p:cViewPr varScale="1">
        <p:scale>
          <a:sx n="104" d="100"/>
          <a:sy n="104" d="100"/>
        </p:scale>
        <p:origin x="13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commentAuthors" Target="commentAuthors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F3491-94E4-4075-B5F1-294292DEA749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28BA7-4A45-4FFE-A583-CA964C03D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68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DC1DC6-B42F-4EDB-90F2-8B5D9D0AEF8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534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1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593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923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681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76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808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91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445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7056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208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7678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1107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4831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265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683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1996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5914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9237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1303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5560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828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9918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2163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9468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8628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4541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7858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8135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686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8813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DC1DC6-B42F-4EDB-90F2-8B5D9D0AEF88}" type="slidenum">
              <a:rPr lang="zh-CN" altLang="en-US"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5937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7407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376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2022/9/18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635949"/>
      </p:ext>
    </p:extLst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2022/9/18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23796"/>
      </p:ext>
    </p:extLst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2022/9/18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81323"/>
      </p:ext>
    </p:extLst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888BA-6CAC-7346-B903-94C4A97EF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32F47D-C2D5-724D-A9D9-B61039B4D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4EE112-060C-0A4A-AA69-620EC6BF3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2022/9/18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CE2DA-0099-A54E-A24B-3926D16E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8A9741-20BD-204F-885B-C3375DEE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352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0B321-4D75-8346-AD21-73CB7BE7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B51D7-F87B-924E-BA53-7DF2EC759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D86226-5080-F547-8E62-05BDCE9F9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2022/9/18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A58B3-853C-5B47-82CE-27CF360B0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AD7839-2D0D-4640-AD02-FD517C60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42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89BF9-6405-504C-94BD-F1A7A0727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35F4AF-11AD-1042-9D41-56689DEBA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28074D-08D9-DF4F-9A10-828A20F1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2022/9/18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5B10C5-1313-5E4B-9708-C10F1569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455211-8076-E543-8A32-95558178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986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C9F12-2455-B448-BF20-6FFA9C85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F7C98-B84C-754B-B4BA-3326E24A4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084D76-FAA8-154D-AE36-6581DC63E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90099A-3395-714C-9DD9-D181115F8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2022/9/18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AEAA0D-A2F3-6240-8916-974AD5B3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CEF11A-C593-1040-95F5-A4E93D72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2530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2AFD1-B538-F14E-98FD-2E41FC87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239161-0466-3C4F-9354-39278BFD6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69B46F-3652-AD41-A9DF-D055E4B78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5AE2BC-938B-9B44-9BB1-D95C27FEA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A4FE8D-F516-A34B-ADDF-E8A14D2E0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E775F6-59B3-624B-AA86-A21C1040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2022/9/18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C946ED-D5D2-1B45-928D-F79E8D780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24F61C-C263-3340-9100-59F31EE3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955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7E2EF-AADB-284B-9F78-FCB425144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E35494-DA26-1A42-873A-472B1C84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2022/9/18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1EB17F-1AD9-ED43-BCDD-7520A603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CB461C-855D-2D4D-8322-57663520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5325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306F18-5E80-4F42-8325-D228E234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2022/9/18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FB8022-2362-0C4C-924D-06828494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CCA18C-E796-6E42-A6FA-CAE834D0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5467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24F81-5505-3A43-9D6E-5A0F2735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AB6DBD-B980-6B4D-9731-10A17FC5B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9D5E73-6658-7C4C-815E-9DBBE5302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187787-E98C-5B42-B41B-A5BA39D3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2022/9/18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7DAE45-009A-E74B-B5C0-232E6754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9BC772-7D9F-0E47-B01D-74577AE4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69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2022/9/18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055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7C689-4607-6843-862E-83DADA39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716B55-DFAC-CF43-BC3F-5CBD5751E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D77032-5BC6-DF49-AA90-4FA3AB27D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C1C4BA-148F-8E43-9DDD-03D8783C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2022/9/18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1E2942-FB2E-9B47-A183-A059D55F7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64B3F6-5AEB-8340-9DF3-B1F34F08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94241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11891-60CA-A94C-AE94-D231D8438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D8DBF3-1851-1B42-8D90-C5D84B4CC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DE240F-DDCB-A848-B161-8B318DAC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2022/9/18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63EBF7-CA33-A04C-99C3-2D285B57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05A9E5-42EB-1B4C-9C36-B68E15B7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7254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16163A-7BD6-E94E-8A69-97FEA1EA7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7C7A09-A0AE-7B40-B2FB-FE6DBEB62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32743-6E95-3D49-8401-DB81F18CF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2022/9/18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6DBF9-9A9D-B74C-ABE0-EF1D157E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DCE8B-5CBF-C24D-BF6E-F11A5258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38697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2022/9/18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130311"/>
      </p:ext>
    </p:extLst>
  </p:cSld>
  <p:clrMapOvr>
    <a:masterClrMapping/>
  </p:clrMapOvr>
  <p:transition spd="med">
    <p:cut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2022/9/18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10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2022/9/18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856726"/>
      </p:ext>
    </p:extLst>
  </p:cSld>
  <p:clrMapOvr>
    <a:masterClrMapping/>
  </p:clrMapOvr>
  <p:transition spd="med">
    <p:cut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2022/9/18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230294"/>
      </p:ext>
    </p:extLst>
  </p:cSld>
  <p:clrMapOvr>
    <a:masterClrMapping/>
  </p:clrMapOvr>
  <p:transition spd="med">
    <p:cut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2022/9/18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005120"/>
      </p:ext>
    </p:extLst>
  </p:cSld>
  <p:clrMapOvr>
    <a:masterClrMapping/>
  </p:clrMapOvr>
  <p:transition spd="med">
    <p:cut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2022/9/18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644354"/>
      </p:ext>
    </p:extLst>
  </p:cSld>
  <p:clrMapOvr>
    <a:masterClrMapping/>
  </p:clrMapOvr>
  <p:transition spd="med">
    <p:cut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2022/9/18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1684616"/>
      </p:ext>
    </p:extLst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2022/9/18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668335"/>
      </p:ext>
    </p:extLst>
  </p:cSld>
  <p:clrMapOvr>
    <a:masterClrMapping/>
  </p:clrMapOvr>
  <p:transition spd="med">
    <p:cut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2022/9/18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777149"/>
      </p:ext>
    </p:extLst>
  </p:cSld>
  <p:clrMapOvr>
    <a:masterClrMapping/>
  </p:clrMapOvr>
  <p:transition spd="med">
    <p:cut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2022/9/18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967758"/>
      </p:ext>
    </p:extLst>
  </p:cSld>
  <p:clrMapOvr>
    <a:masterClrMapping/>
  </p:clrMapOvr>
  <p:transition spd="med">
    <p:cut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2022/9/18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642805"/>
      </p:ext>
    </p:extLst>
  </p:cSld>
  <p:clrMapOvr>
    <a:masterClrMapping/>
  </p:clrMapOvr>
  <p:transition spd="med">
    <p:cut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2022/9/18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740615"/>
      </p:ext>
    </p:extLst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2022/9/18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78312"/>
      </p:ext>
    </p:extLst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2022/9/18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65614"/>
      </p:ext>
    </p:extLst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2022/9/18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295182"/>
      </p:ext>
    </p:extLst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2022/9/18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230324"/>
      </p:ext>
    </p:extLst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2022/9/18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31021"/>
      </p:ext>
    </p:extLst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2022/9/18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33411"/>
      </p:ext>
    </p:extLst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2022/9/18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9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89EA81-7985-4042-A35B-56AD378A6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7971F1-C07B-674B-A475-C0C611924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39BE3-B31D-A64C-9EE8-11B208F74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E809-E577-CC4C-97D1-3D22F5759928}" type="datetimeFigureOut">
              <a:rPr kumimoji="1" lang="zh-CN" altLang="en-US" smtClean="0"/>
              <a:t>2022/9/18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840CA7-04CF-1146-9688-EC31E0EEA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EE0CC-F5CD-5B4C-ADC1-95CFA02FD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571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2022/9/18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5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9.wmf"/><Relationship Id="rId7" Type="http://schemas.openxmlformats.org/officeDocument/2006/relationships/image" Target="../media/image21.jpeg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0.jpeg"/><Relationship Id="rId9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5.wmf"/><Relationship Id="rId5" Type="http://schemas.openxmlformats.org/officeDocument/2006/relationships/image" Target="../media/image4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9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0.jp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oleObject" Target="../embeddings/oleObject42.bin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5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5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3" Type="http://schemas.openxmlformats.org/officeDocument/2006/relationships/image" Target="../media/image55.jp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56.jp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7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3" Type="http://schemas.openxmlformats.org/officeDocument/2006/relationships/image" Target="../media/image60.jp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10" Type="http://schemas.openxmlformats.org/officeDocument/2006/relationships/image" Target="../media/image124.png"/><Relationship Id="rId4" Type="http://schemas.openxmlformats.org/officeDocument/2006/relationships/image" Target="../media/image61.jp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62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image" Target="../media/image64.emf"/><Relationship Id="rId7" Type="http://schemas.openxmlformats.org/officeDocument/2006/relationships/image" Target="../media/image66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65.wmf"/><Relationship Id="rId4" Type="http://schemas.openxmlformats.org/officeDocument/2006/relationships/oleObject" Target="../embeddings/oleObject49.bin"/><Relationship Id="rId9" Type="http://schemas.openxmlformats.org/officeDocument/2006/relationships/oleObject" Target="../embeddings/oleObject5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65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69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7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e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74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76.jpg"/><Relationship Id="rId7" Type="http://schemas.openxmlformats.org/officeDocument/2006/relationships/image" Target="../media/image16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oleObject" Target="../embeddings/oleObject10.bin"/><Relationship Id="rId3" Type="http://schemas.openxmlformats.org/officeDocument/2006/relationships/image" Target="../media/image16.png"/><Relationship Id="rId7" Type="http://schemas.openxmlformats.org/officeDocument/2006/relationships/image" Target="../media/image12.wmf"/><Relationship Id="rId12" Type="http://schemas.openxmlformats.org/officeDocument/2006/relationships/image" Target="../media/image14.wmf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9.bin"/><Relationship Id="rId5" Type="http://schemas.openxmlformats.org/officeDocument/2006/relationships/image" Target="../media/image11.wmf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8.wmf"/><Relationship Id="rId3" Type="http://schemas.openxmlformats.org/officeDocument/2006/relationships/image" Target="../media/image36.png"/><Relationship Id="rId7" Type="http://schemas.openxmlformats.org/officeDocument/2006/relationships/image" Target="../media/image4.wmf"/><Relationship Id="rId12" Type="http://schemas.openxmlformats.org/officeDocument/2006/relationships/oleObject" Target="../embeddings/oleObject15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7.wmf"/><Relationship Id="rId5" Type="http://schemas.openxmlformats.org/officeDocument/2006/relationships/image" Target="../media/image32.png"/><Relationship Id="rId10" Type="http://schemas.openxmlformats.org/officeDocument/2006/relationships/oleObject" Target="../embeddings/oleObject14.bin"/><Relationship Id="rId9" Type="http://schemas.openxmlformats.org/officeDocument/2006/relationships/image" Target="../media/image5.wmf"/><Relationship Id="rId1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5" name="图片 4" descr="SHU_VI_LOGO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095" y="4259580"/>
            <a:ext cx="1795780" cy="22510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5A9E019-D5ED-4BE6-A7FD-FAAA7154A7B7}"/>
              </a:ext>
            </a:extLst>
          </p:cNvPr>
          <p:cNvSpPr/>
          <p:nvPr/>
        </p:nvSpPr>
        <p:spPr>
          <a:xfrm>
            <a:off x="636105" y="2307937"/>
            <a:ext cx="1144987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2 </a:t>
            </a:r>
            <a:r>
              <a:rPr kumimoji="1" lang="en-US" altLang="zh-CN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Complex Numbers &amp; Signal Property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4845413"/>
      </p:ext>
    </p:extLst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81FE6-95BB-4AF1-8EF1-1D3D4333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>
                <a:solidFill>
                  <a:schemeClr val="tx1"/>
                </a:solidFill>
              </a:rPr>
              <a:t>泰勒展开式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64FF5E-C27A-4A62-895F-2FD8943E1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09041"/>
            <a:ext cx="10939463" cy="4788534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sz="2000" dirty="0"/>
              <a:t>  </a:t>
            </a:r>
            <a:r>
              <a:rPr lang="zh-CN" altLang="en-US" sz="2000" dirty="0"/>
              <a:t>泰勒展开：很多复杂的函数可以用多项式的形式表达</a:t>
            </a:r>
            <a:endParaRPr lang="en-US" altLang="zh-CN" sz="2000" dirty="0"/>
          </a:p>
          <a:p>
            <a:pPr>
              <a:buClrTx/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sz="2000" dirty="0"/>
              <a:t> </a:t>
            </a:r>
            <a:r>
              <a:rPr lang="zh-CN" altLang="en-US" sz="2000" dirty="0"/>
              <a:t>对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f(x)=sin(x)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A0F1C2-1C75-4509-9EF7-BD52FBB2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8BFF482-7E32-4D22-94B9-92D22074B7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027657"/>
              </p:ext>
            </p:extLst>
          </p:nvPr>
        </p:nvGraphicFramePr>
        <p:xfrm>
          <a:off x="8650288" y="1012825"/>
          <a:ext cx="2784475" cy="209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44520" imgH="1079280" progId="Equation.DSMT4">
                  <p:embed/>
                </p:oleObj>
              </mc:Choice>
              <mc:Fallback>
                <p:oleObj name="Equation" r:id="rId2" imgW="1244520" imgH="10792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84BF2138-CA45-4A53-9CD8-149565B62B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50288" y="1012825"/>
                        <a:ext cx="2784475" cy="2090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id="{51C4F9FB-8472-47C3-B460-7CF9EAB9BF8A}"/>
              </a:ext>
            </a:extLst>
          </p:cNvPr>
          <p:cNvGrpSpPr/>
          <p:nvPr/>
        </p:nvGrpSpPr>
        <p:grpSpPr>
          <a:xfrm>
            <a:off x="-112877" y="2538526"/>
            <a:ext cx="4616932" cy="3383327"/>
            <a:chOff x="310668" y="2540493"/>
            <a:chExt cx="4616932" cy="338332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35A46DC9-CB5E-4DC5-9138-CCBED0DD567A}"/>
                </a:ext>
              </a:extLst>
            </p:cNvPr>
            <p:cNvGrpSpPr/>
            <p:nvPr/>
          </p:nvGrpSpPr>
          <p:grpSpPr>
            <a:xfrm>
              <a:off x="310668" y="2554873"/>
              <a:ext cx="4616932" cy="3368947"/>
              <a:chOff x="450368" y="2960682"/>
              <a:chExt cx="4616932" cy="3368947"/>
            </a:xfrm>
          </p:grpSpPr>
          <p:pic>
            <p:nvPicPr>
              <p:cNvPr id="3076" name="Picture 4">
                <a:extLst>
                  <a:ext uri="{FF2B5EF4-FFF2-40B4-BE49-F238E27FC236}">
                    <a16:creationId xmlns:a16="http://schemas.microsoft.com/office/drawing/2014/main" id="{A262B142-7FD8-4679-B657-BD02591D72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368" y="2960682"/>
                <a:ext cx="4616932" cy="33689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A142DAE-66B3-47A4-9FDB-4C7D5725EB91}"/>
                  </a:ext>
                </a:extLst>
              </p:cNvPr>
              <p:cNvSpPr/>
              <p:nvPr/>
            </p:nvSpPr>
            <p:spPr bwMode="auto">
              <a:xfrm>
                <a:off x="3714750" y="5997575"/>
                <a:ext cx="1352550" cy="2794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5403EACA-FEDB-413A-A6FB-1EBE2C2F12EA}"/>
                    </a:ext>
                  </a:extLst>
                </p:cNvPr>
                <p:cNvSpPr txBox="1"/>
                <p:nvPr/>
              </p:nvSpPr>
              <p:spPr>
                <a:xfrm>
                  <a:off x="2622309" y="2540493"/>
                  <a:ext cx="2085975" cy="61991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GB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GB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GB" altLang="zh-CN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GB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5403EACA-FEDB-413A-A6FB-1EBE2C2F12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309" y="2540493"/>
                  <a:ext cx="2085975" cy="6199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4247D4C-9A34-46A3-BFAA-6AAC9D8AC6A8}"/>
              </a:ext>
            </a:extLst>
          </p:cNvPr>
          <p:cNvGrpSpPr/>
          <p:nvPr/>
        </p:nvGrpSpPr>
        <p:grpSpPr>
          <a:xfrm>
            <a:off x="6476722" y="2689804"/>
            <a:ext cx="2305291" cy="3330673"/>
            <a:chOff x="2622309" y="2540493"/>
            <a:chExt cx="2305291" cy="3330673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9FA55CE-5637-4992-A5C3-886BE270F02C}"/>
                </a:ext>
              </a:extLst>
            </p:cNvPr>
            <p:cNvSpPr/>
            <p:nvPr/>
          </p:nvSpPr>
          <p:spPr bwMode="auto">
            <a:xfrm>
              <a:off x="3575050" y="5591766"/>
              <a:ext cx="1352550" cy="279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FD244B3F-500D-4839-972C-87B4552DE492}"/>
                    </a:ext>
                  </a:extLst>
                </p:cNvPr>
                <p:cNvSpPr txBox="1"/>
                <p:nvPr/>
              </p:nvSpPr>
              <p:spPr>
                <a:xfrm>
                  <a:off x="2622309" y="2540493"/>
                  <a:ext cx="2085975" cy="61991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GB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GB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GB" altLang="zh-CN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GB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FD244B3F-500D-4839-972C-87B4552DE4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309" y="2540493"/>
                  <a:ext cx="2085975" cy="6199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078" name="Picture 6">
            <a:extLst>
              <a:ext uri="{FF2B5EF4-FFF2-40B4-BE49-F238E27FC236}">
                <a16:creationId xmlns:a16="http://schemas.microsoft.com/office/drawing/2014/main" id="{85FEFF08-D469-471B-AFD2-649833E51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958" y="2674337"/>
            <a:ext cx="4284345" cy="304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03D6C006-624D-4179-A4C4-8FA8324D160F}"/>
              </a:ext>
            </a:extLst>
          </p:cNvPr>
          <p:cNvSpPr/>
          <p:nvPr/>
        </p:nvSpPr>
        <p:spPr bwMode="auto">
          <a:xfrm>
            <a:off x="7294880" y="5364480"/>
            <a:ext cx="1352550" cy="4751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98463BF-7DF2-4490-9A72-5225DD52A0AB}"/>
                  </a:ext>
                </a:extLst>
              </p:cNvPr>
              <p:cNvSpPr txBox="1"/>
              <p:nvPr/>
            </p:nvSpPr>
            <p:spPr>
              <a:xfrm>
                <a:off x="6836057" y="5049361"/>
                <a:ext cx="1269681" cy="6726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98463BF-7DF2-4490-9A72-5225DD52A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057" y="5049361"/>
                <a:ext cx="1269681" cy="6726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80" name="Picture 8">
            <a:extLst>
              <a:ext uri="{FF2B5EF4-FFF2-40B4-BE49-F238E27FC236}">
                <a16:creationId xmlns:a16="http://schemas.microsoft.com/office/drawing/2014/main" id="{27811C46-5D95-4E41-827C-F66D15533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706" y="3429000"/>
            <a:ext cx="3770627" cy="276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FB374F39-C1C4-411C-9FBC-6B549092DAF9}"/>
              </a:ext>
            </a:extLst>
          </p:cNvPr>
          <p:cNvSpPr/>
          <p:nvPr/>
        </p:nvSpPr>
        <p:spPr bwMode="auto">
          <a:xfrm>
            <a:off x="10866783" y="5771463"/>
            <a:ext cx="1352550" cy="4751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444FFBD-1CC2-42D5-8C71-360D3AE3D2E1}"/>
                  </a:ext>
                </a:extLst>
              </p:cNvPr>
              <p:cNvSpPr txBox="1"/>
              <p:nvPr/>
            </p:nvSpPr>
            <p:spPr>
              <a:xfrm>
                <a:off x="8269298" y="5782790"/>
                <a:ext cx="2462902" cy="6521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5!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444FFBD-1CC2-42D5-8C71-360D3AE3D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298" y="5782790"/>
                <a:ext cx="2462902" cy="6521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277253"/>
      </p:ext>
    </p:extLst>
  </p:cSld>
  <p:clrMapOvr>
    <a:masterClrMapping/>
  </p:clrMapOvr>
  <p:transition spd="med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5" name="图片 4" descr="SHU_VI_LOGO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095" y="4259580"/>
            <a:ext cx="1795780" cy="22510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5A9E019-D5ED-4BE6-A7FD-FAAA7154A7B7}"/>
              </a:ext>
            </a:extLst>
          </p:cNvPr>
          <p:cNvSpPr/>
          <p:nvPr/>
        </p:nvSpPr>
        <p:spPr>
          <a:xfrm>
            <a:off x="1905740" y="2254928"/>
            <a:ext cx="838051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Signal Property</a:t>
            </a:r>
            <a:endParaRPr lang="zh-CN" altLang="en-US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790733"/>
      </p:ext>
    </p:extLst>
  </p:cSld>
  <p:clrMapOvr>
    <a:masterClrMapping/>
  </p:clrMapOvr>
  <p:transition spd="med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 Concepts 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Signals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1F627E-7A64-4E9C-8B45-0579E727598B}"/>
              </a:ext>
            </a:extLst>
          </p:cNvPr>
          <p:cNvSpPr/>
          <p:nvPr/>
        </p:nvSpPr>
        <p:spPr>
          <a:xfrm>
            <a:off x="-171450" y="1012827"/>
            <a:ext cx="9010650" cy="4238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defRPr/>
            </a:pPr>
            <a:r>
              <a:rPr lang="en-US" altLang="zh-TW" sz="3400" b="1" u="sng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Continuous/Discrete-time Signals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zh-TW" sz="3000" i="1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x</a:t>
            </a: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(</a:t>
            </a:r>
            <a:r>
              <a:rPr lang="en-US" altLang="zh-TW" sz="3000" i="1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t</a:t>
            </a: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), </a:t>
            </a:r>
            <a:r>
              <a:rPr lang="en-US" altLang="zh-TW" sz="3000" i="1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x</a:t>
            </a: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[</a:t>
            </a:r>
            <a:r>
              <a:rPr lang="en-US" altLang="zh-TW" sz="3000" i="1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n</a:t>
            </a: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]</a:t>
            </a:r>
          </a:p>
          <a:p>
            <a:pPr lvl="2">
              <a:lnSpc>
                <a:spcPct val="200000"/>
              </a:lnSpc>
              <a:defRPr/>
            </a:pPr>
            <a:endParaRPr lang="en-US" altLang="zh-TW" sz="3600" b="1" u="sng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lvl="2">
              <a:lnSpc>
                <a:spcPct val="200000"/>
              </a:lnSpc>
              <a:defRPr/>
            </a:pPr>
            <a:r>
              <a:rPr lang="en-US" altLang="zh-TW" sz="3400" b="1" u="sng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Signal Energy/Power</a:t>
            </a:r>
          </a:p>
          <a:p>
            <a:pPr lvl="2">
              <a:lnSpc>
                <a:spcPct val="150000"/>
              </a:lnSpc>
              <a:defRPr/>
            </a:pPr>
            <a:endParaRPr lang="en-US" altLang="zh-TW" sz="2000" b="1" u="sng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A837DAF-7B6C-4724-A8B7-7D227C59D48C}"/>
              </a:ext>
            </a:extLst>
          </p:cNvPr>
          <p:cNvGrpSpPr/>
          <p:nvPr/>
        </p:nvGrpSpPr>
        <p:grpSpPr>
          <a:xfrm>
            <a:off x="3165752" y="2163604"/>
            <a:ext cx="7130774" cy="1446371"/>
            <a:chOff x="2187576" y="2200424"/>
            <a:chExt cx="7555160" cy="1660376"/>
          </a:xfrm>
        </p:grpSpPr>
        <p:pic>
          <p:nvPicPr>
            <p:cNvPr id="6" name="圖片 1">
              <a:extLst>
                <a:ext uri="{FF2B5EF4-FFF2-40B4-BE49-F238E27FC236}">
                  <a16:creationId xmlns:a16="http://schemas.microsoft.com/office/drawing/2014/main" id="{E47DD5CA-2199-46FB-AA8C-C299A2E10A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833" r="4628" b="-2"/>
            <a:stretch/>
          </p:blipFill>
          <p:spPr bwMode="auto">
            <a:xfrm>
              <a:off x="2187576" y="2552700"/>
              <a:ext cx="7229475" cy="1308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文字方塊 1">
              <a:extLst>
                <a:ext uri="{FF2B5EF4-FFF2-40B4-BE49-F238E27FC236}">
                  <a16:creationId xmlns:a16="http://schemas.microsoft.com/office/drawing/2014/main" id="{F1C1824B-1B0D-450A-A055-B181AFA3BED3}"/>
                </a:ext>
              </a:extLst>
            </p:cNvPr>
            <p:cNvSpPr txBox="1"/>
            <p:nvPr/>
          </p:nvSpPr>
          <p:spPr>
            <a:xfrm>
              <a:off x="3195018" y="2204864"/>
              <a:ext cx="812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x(t)</a:t>
              </a:r>
              <a:endParaRPr lang="zh-TW" altLang="en-US" sz="2800" dirty="0"/>
            </a:p>
          </p:txBody>
        </p:sp>
        <p:sp>
          <p:nvSpPr>
            <p:cNvPr id="8" name="文字方塊 4">
              <a:extLst>
                <a:ext uri="{FF2B5EF4-FFF2-40B4-BE49-F238E27FC236}">
                  <a16:creationId xmlns:a16="http://schemas.microsoft.com/office/drawing/2014/main" id="{65E097B6-6563-4016-A560-D4754DF7D767}"/>
                </a:ext>
              </a:extLst>
            </p:cNvPr>
            <p:cNvSpPr txBox="1"/>
            <p:nvPr/>
          </p:nvSpPr>
          <p:spPr>
            <a:xfrm>
              <a:off x="6816080" y="2200424"/>
              <a:ext cx="6687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x[n]</a:t>
              </a:r>
              <a:endParaRPr lang="zh-TW" altLang="en-US" sz="2800" dirty="0"/>
            </a:p>
          </p:txBody>
        </p:sp>
        <p:sp>
          <p:nvSpPr>
            <p:cNvPr id="9" name="文字方塊 5">
              <a:extLst>
                <a:ext uri="{FF2B5EF4-FFF2-40B4-BE49-F238E27FC236}">
                  <a16:creationId xmlns:a16="http://schemas.microsoft.com/office/drawing/2014/main" id="{96FC54DB-2CA9-4083-9BF3-475B6348F05A}"/>
                </a:ext>
              </a:extLst>
            </p:cNvPr>
            <p:cNvSpPr txBox="1"/>
            <p:nvPr/>
          </p:nvSpPr>
          <p:spPr>
            <a:xfrm>
              <a:off x="9408369" y="2996952"/>
              <a:ext cx="3343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n</a:t>
              </a:r>
              <a:endParaRPr lang="zh-TW" altLang="en-US" sz="2800" dirty="0"/>
            </a:p>
          </p:txBody>
        </p:sp>
        <p:sp>
          <p:nvSpPr>
            <p:cNvPr id="10" name="圓角矩形 2">
              <a:extLst>
                <a:ext uri="{FF2B5EF4-FFF2-40B4-BE49-F238E27FC236}">
                  <a16:creationId xmlns:a16="http://schemas.microsoft.com/office/drawing/2014/main" id="{A14B4D90-C314-4231-93B5-8992356B8512}"/>
                </a:ext>
              </a:extLst>
            </p:cNvPr>
            <p:cNvSpPr/>
            <p:nvPr/>
          </p:nvSpPr>
          <p:spPr>
            <a:xfrm>
              <a:off x="5139556" y="3198615"/>
              <a:ext cx="504056" cy="46166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6">
              <a:extLst>
                <a:ext uri="{FF2B5EF4-FFF2-40B4-BE49-F238E27FC236}">
                  <a16:creationId xmlns:a16="http://schemas.microsoft.com/office/drawing/2014/main" id="{47C41ECA-1832-4582-B6DE-E06F01D835E1}"/>
                </a:ext>
              </a:extLst>
            </p:cNvPr>
            <p:cNvSpPr txBox="1"/>
            <p:nvPr/>
          </p:nvSpPr>
          <p:spPr>
            <a:xfrm>
              <a:off x="5015880" y="3068960"/>
              <a:ext cx="5247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t</a:t>
              </a:r>
              <a:endParaRPr lang="zh-TW" altLang="en-US" sz="2800" dirty="0"/>
            </a:p>
          </p:txBody>
        </p:sp>
      </p:grpSp>
      <p:graphicFrame>
        <p:nvGraphicFramePr>
          <p:cNvPr id="12" name="物件 5">
            <a:extLst>
              <a:ext uri="{FF2B5EF4-FFF2-40B4-BE49-F238E27FC236}">
                <a16:creationId xmlns:a16="http://schemas.microsoft.com/office/drawing/2014/main" id="{427E8C0C-12E9-4AA3-BE68-879B179183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6839" y="4676123"/>
          <a:ext cx="5551486" cy="162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36800" imgH="685800" progId="Equation.DSMT4">
                  <p:embed/>
                </p:oleObj>
              </mc:Choice>
              <mc:Fallback>
                <p:oleObj name="Equation" r:id="rId4" imgW="2336800" imgH="685800" progId="Equation.DSMT4">
                  <p:embed/>
                  <p:pic>
                    <p:nvPicPr>
                      <p:cNvPr id="12" name="物件 5">
                        <a:extLst>
                          <a:ext uri="{FF2B5EF4-FFF2-40B4-BE49-F238E27FC236}">
                            <a16:creationId xmlns:a16="http://schemas.microsoft.com/office/drawing/2014/main" id="{427E8C0C-12E9-4AA3-BE68-879B179183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839" y="4676123"/>
                        <a:ext cx="5551486" cy="1629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6250991"/>
      </p:ext>
    </p:extLst>
  </p:cSld>
  <p:clrMapOvr>
    <a:masterClrMapping/>
  </p:clrMapOvr>
  <p:transition spd="med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“Electrical” Signal Energy &amp; Power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22D9A7E-D69C-4AF9-B6FA-69F1AFA04A06}"/>
              </a:ext>
            </a:extLst>
          </p:cNvPr>
          <p:cNvSpPr/>
          <p:nvPr/>
        </p:nvSpPr>
        <p:spPr>
          <a:xfrm>
            <a:off x="381370" y="1305341"/>
            <a:ext cx="1058190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often useful to characterise signals by measures such as </a:t>
            </a:r>
            <a:r>
              <a:rPr lang="en-GB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endParaRPr lang="en-GB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</a:t>
            </a:r>
            <a:r>
              <a:rPr lang="en-GB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instantaneous power</a:t>
            </a:r>
            <a: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resistor is:</a:t>
            </a:r>
          </a:p>
          <a:p>
            <a:endParaRPr lang="en-GB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GB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energy</a:t>
            </a:r>
            <a: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expanded over the interval [</a:t>
            </a:r>
            <a:r>
              <a:rPr lang="en-GB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is:</a:t>
            </a:r>
          </a:p>
          <a:p>
            <a:endParaRPr lang="en-GB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GB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energy</a:t>
            </a:r>
            <a: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is:</a:t>
            </a:r>
          </a:p>
          <a:p>
            <a:endParaRPr lang="en-GB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are these concepts defined for any continuous or discrete time signal?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F6761AD-CAED-4081-9F54-6748B20B95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7675" y="2018881"/>
          <a:ext cx="28384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73120" imgH="393480" progId="Equation.3">
                  <p:embed/>
                </p:oleObj>
              </mc:Choice>
              <mc:Fallback>
                <p:oleObj name="Equation" r:id="rId3" imgW="1473120" imgH="39348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F6761AD-CAED-4081-9F54-6748B20B95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675" y="2018881"/>
                        <a:ext cx="283845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6259A50-D45A-448D-84E8-A7DB7021FE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7675" y="3260726"/>
          <a:ext cx="28384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73120" imgH="393480" progId="Equation.3">
                  <p:embed/>
                </p:oleObj>
              </mc:Choice>
              <mc:Fallback>
                <p:oleObj name="Equation" r:id="rId5" imgW="1473120" imgH="39348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6259A50-D45A-448D-84E8-A7DB7021FE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675" y="3260726"/>
                        <a:ext cx="283845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3C0941E-DD91-43B5-B3C7-729004E0E9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7675" y="4312065"/>
          <a:ext cx="4281488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22280" imgH="431640" progId="Equation.DSMT4">
                  <p:embed/>
                </p:oleObj>
              </mc:Choice>
              <mc:Fallback>
                <p:oleObj name="Equation" r:id="rId7" imgW="2222280" imgH="4316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3C0941E-DD91-43B5-B3C7-729004E0E9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675" y="4312065"/>
                        <a:ext cx="4281488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41647"/>
      </p:ext>
    </p:extLst>
  </p:cSld>
  <p:clrMapOvr>
    <a:masterClrMapping/>
  </p:clrMapOvr>
  <p:transition spd="med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 Signal Energy and Power 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6ACBB71-8E06-4828-A35D-B19C0912E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098550"/>
            <a:ext cx="10836275" cy="51212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>
            <a:normAutofit/>
          </a:bodyPr>
          <a:lstStyle>
            <a:lvl1pPr marL="51435" indent="-51435" algn="l" rtl="0" eaLnBrk="0" fontAlgn="base" hangingPunct="0">
              <a:lnSpc>
                <a:spcPct val="90000"/>
              </a:lnSpc>
              <a:spcBef>
                <a:spcPts val="675"/>
              </a:spcBef>
              <a:spcAft>
                <a:spcPts val="11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1653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975">
                <a:solidFill>
                  <a:srgbClr val="404040"/>
                </a:solidFill>
                <a:latin typeface="+mn-lt"/>
                <a:ea typeface="+mn-ea"/>
              </a:defRPr>
            </a:lvl2pPr>
            <a:lvl3pPr marL="318135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3pPr>
            <a:lvl4pPr marL="420370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4pPr>
            <a:lvl5pPr marL="52387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5pPr>
            <a:lvl6pPr marL="8667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6pPr>
            <a:lvl7pPr marL="12096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7pPr>
            <a:lvl8pPr marL="15525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8pPr>
            <a:lvl9pPr marL="18954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Total energy</a:t>
            </a:r>
            <a:r>
              <a:rPr lang="en-GB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continuous signal </a:t>
            </a:r>
            <a:r>
              <a:rPr lang="en-GB" altLang="zh-CN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over [</a:t>
            </a:r>
            <a:r>
              <a:rPr lang="en-GB" altLang="zh-CN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zh-CN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is:</a:t>
            </a:r>
          </a:p>
          <a:p>
            <a:endParaRPr lang="en-GB" altLang="zh-CN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zh-CN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where |.| denote the magnitude of the (complex) number.</a:t>
            </a:r>
          </a:p>
          <a:p>
            <a:r>
              <a:rPr lang="en-GB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 for a discrete time signal </a:t>
            </a:r>
            <a:r>
              <a:rPr lang="en-GB" altLang="zh-CN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zh-CN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over [</a:t>
            </a:r>
            <a:r>
              <a:rPr lang="en-GB" altLang="zh-CN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altLang="zh-CN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zh-CN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altLang="zh-CN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  <a:p>
            <a:endParaRPr lang="en-GB" altLang="zh-CN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zh-CN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By dividing the quantities by (</a:t>
            </a:r>
            <a:r>
              <a:rPr lang="en-GB" altLang="zh-CN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altLang="zh-CN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(</a:t>
            </a:r>
            <a:r>
              <a:rPr lang="en-GB" altLang="zh-CN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altLang="zh-CN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altLang="zh-CN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altLang="zh-CN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+1), respectively, gives the </a:t>
            </a:r>
            <a:r>
              <a:rPr lang="en-GB" altLang="zh-CN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power</a:t>
            </a:r>
            <a:r>
              <a:rPr lang="en-GB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zh-CN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GB" altLang="zh-CN" b="1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zh-CN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Note that these are similar to the electrical analogies (voltage), but they are different, both value and dimension.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7BD09361-0542-4AEE-888C-46077D499C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07958" y="1566864"/>
          <a:ext cx="2196031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39600" imgH="355320" progId="Equation.3">
                  <p:embed/>
                </p:oleObj>
              </mc:Choice>
              <mc:Fallback>
                <p:oleObj name="Equation" r:id="rId3" imgW="939600" imgH="355320" progId="Equation.3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7BD09361-0542-4AEE-888C-46077D499C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7958" y="1566864"/>
                        <a:ext cx="2196031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163B35C6-8BB1-4098-B373-08BE57AF7B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8971" y="3325814"/>
          <a:ext cx="2552667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28520" imgH="304560" progId="Equation.3">
                  <p:embed/>
                </p:oleObj>
              </mc:Choice>
              <mc:Fallback>
                <p:oleObj name="Equation" r:id="rId5" imgW="1028520" imgH="304560" progId="Equation.3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163B35C6-8BB1-4098-B373-08BE57AF7B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8971" y="3325814"/>
                        <a:ext cx="2552667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7497285"/>
      </p:ext>
    </p:extLst>
  </p:cSld>
  <p:clrMapOvr>
    <a:masterClrMapping/>
  </p:clrMapOvr>
  <p:transition spd="med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and Power over Infinite Time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B48871D-55FD-40B7-B8F9-6F7FB9855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8" y="1209675"/>
            <a:ext cx="10406907" cy="497205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>
            <a:noAutofit/>
          </a:bodyPr>
          <a:lstStyle>
            <a:lvl1pPr marL="51435" indent="-51435" algn="l" rtl="0" eaLnBrk="0" fontAlgn="base" hangingPunct="0">
              <a:lnSpc>
                <a:spcPct val="90000"/>
              </a:lnSpc>
              <a:spcBef>
                <a:spcPts val="675"/>
              </a:spcBef>
              <a:spcAft>
                <a:spcPts val="11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1653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975">
                <a:solidFill>
                  <a:srgbClr val="404040"/>
                </a:solidFill>
                <a:latin typeface="+mn-lt"/>
                <a:ea typeface="+mn-ea"/>
              </a:defRPr>
            </a:lvl2pPr>
            <a:lvl3pPr marL="318135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3pPr>
            <a:lvl4pPr marL="420370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4pPr>
            <a:lvl5pPr marL="52387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5pPr>
            <a:lvl6pPr marL="8667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6pPr>
            <a:lvl7pPr marL="12096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7pPr>
            <a:lvl8pPr marL="15525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8pPr>
            <a:lvl9pPr marL="18954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many signals, we’re interested in examining the power and energy over an infinite time interval (-</a:t>
            </a:r>
            <a:r>
              <a:rPr lang="en-GB" altLang="zh-CN" sz="2300" kern="0" dirty="0"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∞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zh-CN" sz="2300" kern="0" dirty="0"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∞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These quantities are therefore defined by:</a:t>
            </a:r>
          </a:p>
          <a:p>
            <a:pPr marL="457200" indent="-457200"/>
            <a:endParaRPr lang="en-GB" altLang="zh-CN" sz="23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endParaRPr lang="en-GB" altLang="zh-CN" sz="23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endParaRPr lang="en-GB" altLang="zh-CN" sz="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the sums or integrals do not converge, the energy of such a signal is infinite</a:t>
            </a:r>
          </a:p>
          <a:p>
            <a:pPr marL="457200" indent="-457200"/>
            <a:endParaRPr lang="en-GB" altLang="zh-CN" sz="23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endParaRPr lang="en-GB" altLang="zh-CN" sz="23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endParaRPr lang="en-GB" altLang="zh-CN" sz="23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Two important (sub)classes of signals</a:t>
            </a:r>
          </a:p>
          <a:p>
            <a:pPr marL="876300" lvl="1" indent="-419100">
              <a:buClrTx/>
              <a:buFontTx/>
              <a:buAutoNum type="arabicPeriod"/>
            </a:pP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total energy (and therefore zero average power)</a:t>
            </a:r>
          </a:p>
          <a:p>
            <a:pPr marL="876300" lvl="1" indent="-419100">
              <a:buClrTx/>
              <a:buFontTx/>
              <a:buAutoNum type="arabicPeriod"/>
            </a:pP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average power (and therefore infinite total energy)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Signal analysis over infinite time, all depends on the “tails” (limiting behaviour)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AED90368-F9FF-4D19-A46E-2E8B681D25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8183" y="1932664"/>
          <a:ext cx="4479744" cy="465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11200" imgH="330120" progId="Equation.3">
                  <p:embed/>
                </p:oleObj>
              </mc:Choice>
              <mc:Fallback>
                <p:oleObj name="Equation" r:id="rId3" imgW="2311200" imgH="330120" progId="Equation.3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AED90368-F9FF-4D19-A46E-2E8B681D25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8183" y="1932664"/>
                        <a:ext cx="4479744" cy="4650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5F2A1997-CA41-404C-BEBD-78A064A900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5500" y="2466299"/>
          <a:ext cx="4950337" cy="412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52400" imgH="291960" progId="Equation.3">
                  <p:embed/>
                </p:oleObj>
              </mc:Choice>
              <mc:Fallback>
                <p:oleObj name="Equation" r:id="rId5" imgW="2552400" imgH="291960" progId="Equation.3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5F2A1997-CA41-404C-BEBD-78A064A900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5500" y="2466299"/>
                        <a:ext cx="4950337" cy="412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C6C4ED70-4ACB-4026-9EAB-4E9ABE5001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9773" y="3268064"/>
          <a:ext cx="3274080" cy="554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88760" imgH="393480" progId="Equation.3">
                  <p:embed/>
                </p:oleObj>
              </mc:Choice>
              <mc:Fallback>
                <p:oleObj name="Equation" r:id="rId7" imgW="1688760" imgH="393480" progId="Equation.3">
                  <p:embed/>
                  <p:pic>
                    <p:nvPicPr>
                      <p:cNvPr id="8" name="Object 6">
                        <a:extLst>
                          <a:ext uri="{FF2B5EF4-FFF2-40B4-BE49-F238E27FC236}">
                            <a16:creationId xmlns:a16="http://schemas.microsoft.com/office/drawing/2014/main" id="{C6C4ED70-4ACB-4026-9EAB-4E9ABE5001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9773" y="3268064"/>
                        <a:ext cx="3274080" cy="5548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170EE3D8-0314-4065-AFCF-B38D797922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5367" y="3902641"/>
          <a:ext cx="3965376" cy="554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044440" imgH="393480" progId="Equation.3">
                  <p:embed/>
                </p:oleObj>
              </mc:Choice>
              <mc:Fallback>
                <p:oleObj name="Equation" r:id="rId9" imgW="2044440" imgH="393480" progId="Equation.3">
                  <p:embed/>
                  <p:pic>
                    <p:nvPicPr>
                      <p:cNvPr id="9" name="Object 7">
                        <a:extLst>
                          <a:ext uri="{FF2B5EF4-FFF2-40B4-BE49-F238E27FC236}">
                            <a16:creationId xmlns:a16="http://schemas.microsoft.com/office/drawing/2014/main" id="{170EE3D8-0314-4065-AFCF-B38D797922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367" y="3902641"/>
                        <a:ext cx="3965376" cy="5548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135890"/>
      </p:ext>
    </p:extLst>
  </p:cSld>
  <p:clrMapOvr>
    <a:masterClrMapping/>
  </p:clrMapOvr>
  <p:transition spd="med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" y="228602"/>
            <a:ext cx="9898064" cy="784225"/>
          </a:xfrm>
        </p:spPr>
        <p:txBody>
          <a:bodyPr/>
          <a:lstStyle/>
          <a:p>
            <a:pPr marL="457200" lvl="2">
              <a:lnSpc>
                <a:spcPct val="150000"/>
              </a:lnSpc>
              <a:defRPr/>
            </a:pPr>
            <a:r>
              <a:rPr lang="en-US" altLang="zh-TW" sz="36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Transformation of A Signal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187F386-8E2A-4066-86A6-D34B23CA7DDE}"/>
              </a:ext>
            </a:extLst>
          </p:cNvPr>
          <p:cNvSpPr/>
          <p:nvPr/>
        </p:nvSpPr>
        <p:spPr>
          <a:xfrm>
            <a:off x="142876" y="1012827"/>
            <a:ext cx="8839200" cy="5001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3" indent="-285750">
              <a:lnSpc>
                <a:spcPts val="4300"/>
              </a:lnSpc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Time Shift</a:t>
            </a:r>
          </a:p>
          <a:p>
            <a:pPr marL="914400" lvl="3">
              <a:lnSpc>
                <a:spcPts val="4300"/>
              </a:lnSpc>
              <a:spcBef>
                <a:spcPts val="1200"/>
              </a:spcBef>
              <a:buSzPct val="70000"/>
              <a:defRPr/>
            </a:pPr>
            <a:endParaRPr lang="en-US" altLang="zh-TW" sz="2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914400" lvl="3" indent="-285750">
              <a:lnSpc>
                <a:spcPts val="43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Time Reversal</a:t>
            </a:r>
          </a:p>
          <a:p>
            <a:pPr marL="914400" lvl="3">
              <a:lnSpc>
                <a:spcPts val="4300"/>
              </a:lnSpc>
              <a:spcBef>
                <a:spcPts val="1200"/>
              </a:spcBef>
              <a:buSzPct val="70000"/>
              <a:defRPr/>
            </a:pPr>
            <a:endParaRPr lang="en-US" altLang="zh-TW" sz="2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914400" lvl="3" indent="-285750">
              <a:lnSpc>
                <a:spcPts val="43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Time Scaling</a:t>
            </a:r>
          </a:p>
          <a:p>
            <a:pPr marL="914400" lvl="3">
              <a:lnSpc>
                <a:spcPts val="4300"/>
              </a:lnSpc>
              <a:spcBef>
                <a:spcPts val="1200"/>
              </a:spcBef>
              <a:buSzPct val="70000"/>
              <a:defRPr/>
            </a:pPr>
            <a:endParaRPr lang="en-US" altLang="zh-TW" sz="2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914400" lvl="3" indent="-285750">
              <a:lnSpc>
                <a:spcPts val="43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Combination</a:t>
            </a:r>
          </a:p>
        </p:txBody>
      </p:sp>
      <p:graphicFrame>
        <p:nvGraphicFramePr>
          <p:cNvPr id="5" name="物件 3">
            <a:extLst>
              <a:ext uri="{FF2B5EF4-FFF2-40B4-BE49-F238E27FC236}">
                <a16:creationId xmlns:a16="http://schemas.microsoft.com/office/drawing/2014/main" id="{5C4E90C3-C11A-4521-90C9-985C0C1723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9821" y="3224215"/>
          <a:ext cx="5827712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2120900" imgH="203200" progId="Equation.3">
                  <p:embed/>
                </p:oleObj>
              </mc:Choice>
              <mc:Fallback>
                <p:oleObj name="方程式" r:id="rId3" imgW="2120900" imgH="203200" progId="Equation.3">
                  <p:embed/>
                  <p:pic>
                    <p:nvPicPr>
                      <p:cNvPr id="5" name="物件 3">
                        <a:extLst>
                          <a:ext uri="{FF2B5EF4-FFF2-40B4-BE49-F238E27FC236}">
                            <a16:creationId xmlns:a16="http://schemas.microsoft.com/office/drawing/2014/main" id="{5C4E90C3-C11A-4521-90C9-985C0C1723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821" y="3224215"/>
                        <a:ext cx="5827712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4">
            <a:extLst>
              <a:ext uri="{FF2B5EF4-FFF2-40B4-BE49-F238E27FC236}">
                <a16:creationId xmlns:a16="http://schemas.microsoft.com/office/drawing/2014/main" id="{E735DBFC-EF4A-4052-9B42-E5673BF612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9821" y="1701800"/>
          <a:ext cx="62261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2324100" imgH="228600" progId="Equation.3">
                  <p:embed/>
                </p:oleObj>
              </mc:Choice>
              <mc:Fallback>
                <p:oleObj name="方程式" r:id="rId5" imgW="2324100" imgH="228600" progId="Equation.3">
                  <p:embed/>
                  <p:pic>
                    <p:nvPicPr>
                      <p:cNvPr id="6" name="物件 4">
                        <a:extLst>
                          <a:ext uri="{FF2B5EF4-FFF2-40B4-BE49-F238E27FC236}">
                            <a16:creationId xmlns:a16="http://schemas.microsoft.com/office/drawing/2014/main" id="{E735DBFC-EF4A-4052-9B42-E5673BF612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821" y="1701800"/>
                        <a:ext cx="622617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5">
            <a:extLst>
              <a:ext uri="{FF2B5EF4-FFF2-40B4-BE49-F238E27FC236}">
                <a16:creationId xmlns:a16="http://schemas.microsoft.com/office/drawing/2014/main" id="{D1523633-F28D-4AF3-9437-888C1B71FA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9821" y="4543425"/>
          <a:ext cx="51308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1866090" imgH="203112" progId="Equation.3">
                  <p:embed/>
                </p:oleObj>
              </mc:Choice>
              <mc:Fallback>
                <p:oleObj name="方程式" r:id="rId7" imgW="1866090" imgH="203112" progId="Equation.3">
                  <p:embed/>
                  <p:pic>
                    <p:nvPicPr>
                      <p:cNvPr id="7" name="物件 5">
                        <a:extLst>
                          <a:ext uri="{FF2B5EF4-FFF2-40B4-BE49-F238E27FC236}">
                            <a16:creationId xmlns:a16="http://schemas.microsoft.com/office/drawing/2014/main" id="{D1523633-F28D-4AF3-9437-888C1B71FA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821" y="4543425"/>
                        <a:ext cx="51308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6">
            <a:extLst>
              <a:ext uri="{FF2B5EF4-FFF2-40B4-BE49-F238E27FC236}">
                <a16:creationId xmlns:a16="http://schemas.microsoft.com/office/drawing/2014/main" id="{D5A013BB-3EEC-4B9D-95DF-6D5CC73AE5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9821" y="5726107"/>
          <a:ext cx="51990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9" imgW="1892300" imgH="203200" progId="Equation.3">
                  <p:embed/>
                </p:oleObj>
              </mc:Choice>
              <mc:Fallback>
                <p:oleObj name="方程式" r:id="rId9" imgW="1892300" imgH="203200" progId="Equation.3">
                  <p:embed/>
                  <p:pic>
                    <p:nvPicPr>
                      <p:cNvPr id="8" name="物件 6">
                        <a:extLst>
                          <a:ext uri="{FF2B5EF4-FFF2-40B4-BE49-F238E27FC236}">
                            <a16:creationId xmlns:a16="http://schemas.microsoft.com/office/drawing/2014/main" id="{D5A013BB-3EEC-4B9D-95DF-6D5CC73AE5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821" y="5726107"/>
                        <a:ext cx="519906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4264049"/>
      </p:ext>
    </p:extLst>
  </p:cSld>
  <p:clrMapOvr>
    <a:masterClrMapping/>
  </p:clrMapOvr>
  <p:transition spd="med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250000"/>
              </a:lnSpc>
              <a:spcAft>
                <a:spcPts val="600"/>
              </a:spcAft>
            </a:pP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 Scaling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5" name="圖片 1">
            <a:extLst>
              <a:ext uri="{FF2B5EF4-FFF2-40B4-BE49-F238E27FC236}">
                <a16:creationId xmlns:a16="http://schemas.microsoft.com/office/drawing/2014/main" id="{AB519B9F-A3D5-4199-B4B8-251F353C3A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9"/>
          <a:stretch/>
        </p:blipFill>
        <p:spPr>
          <a:xfrm>
            <a:off x="1199828" y="1749158"/>
            <a:ext cx="8202168" cy="3359684"/>
          </a:xfrm>
          <a:prstGeom prst="rect">
            <a:avLst/>
          </a:prstGeom>
        </p:spPr>
      </p:pic>
      <p:sp>
        <p:nvSpPr>
          <p:cNvPr id="6" name="文字方塊 4">
            <a:extLst>
              <a:ext uri="{FF2B5EF4-FFF2-40B4-BE49-F238E27FC236}">
                <a16:creationId xmlns:a16="http://schemas.microsoft.com/office/drawing/2014/main" id="{C55ACC1A-A77A-4BA4-9ACB-D06B892A3EE4}"/>
              </a:ext>
            </a:extLst>
          </p:cNvPr>
          <p:cNvSpPr txBox="1"/>
          <p:nvPr/>
        </p:nvSpPr>
        <p:spPr>
          <a:xfrm>
            <a:off x="3843462" y="2091314"/>
            <a:ext cx="884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x(t)</a:t>
            </a:r>
            <a:endParaRPr lang="zh-TW" altLang="en-US" sz="2800" dirty="0"/>
          </a:p>
        </p:txBody>
      </p:sp>
      <p:sp>
        <p:nvSpPr>
          <p:cNvPr id="7" name="文字方塊 5">
            <a:extLst>
              <a:ext uri="{FF2B5EF4-FFF2-40B4-BE49-F238E27FC236}">
                <a16:creationId xmlns:a16="http://schemas.microsoft.com/office/drawing/2014/main" id="{873F3C2D-4871-4B14-8C54-12F67174261D}"/>
              </a:ext>
            </a:extLst>
          </p:cNvPr>
          <p:cNvSpPr txBox="1"/>
          <p:nvPr/>
        </p:nvSpPr>
        <p:spPr>
          <a:xfrm>
            <a:off x="4728220" y="3459466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x(at), a&lt;1</a:t>
            </a:r>
            <a:endParaRPr lang="zh-TW" altLang="en-US" sz="2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AD09A4B-E3EB-471F-97BE-138BB2B0CD9D}"/>
              </a:ext>
            </a:extLst>
          </p:cNvPr>
          <p:cNvSpPr txBox="1"/>
          <p:nvPr/>
        </p:nvSpPr>
        <p:spPr>
          <a:xfrm>
            <a:off x="3843462" y="4467578"/>
            <a:ext cx="171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x(at), a&gt;1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D081E87-9767-4063-B451-1F218172D261}"/>
              </a:ext>
            </a:extLst>
          </p:cNvPr>
          <p:cNvSpPr txBox="1"/>
          <p:nvPr/>
        </p:nvSpPr>
        <p:spPr>
          <a:xfrm>
            <a:off x="8904684" y="1629649"/>
            <a:ext cx="668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x[n]</a:t>
            </a:r>
            <a:endParaRPr lang="zh-TW" altLang="en-US" sz="2800" dirty="0"/>
          </a:p>
        </p:txBody>
      </p:sp>
      <p:sp>
        <p:nvSpPr>
          <p:cNvPr id="10" name="文字方塊 10">
            <a:extLst>
              <a:ext uri="{FF2B5EF4-FFF2-40B4-BE49-F238E27FC236}">
                <a16:creationId xmlns:a16="http://schemas.microsoft.com/office/drawing/2014/main" id="{34E2C9BE-7582-46DA-93DB-531EF22FB8AF}"/>
              </a:ext>
            </a:extLst>
          </p:cNvPr>
          <p:cNvSpPr txBox="1"/>
          <p:nvPr/>
        </p:nvSpPr>
        <p:spPr>
          <a:xfrm>
            <a:off x="9408741" y="4005913"/>
            <a:ext cx="385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11" name="文字方塊 11">
            <a:extLst>
              <a:ext uri="{FF2B5EF4-FFF2-40B4-BE49-F238E27FC236}">
                <a16:creationId xmlns:a16="http://schemas.microsoft.com/office/drawing/2014/main" id="{34FB2EF8-B8F6-46B4-8471-5B621363F40C}"/>
              </a:ext>
            </a:extLst>
          </p:cNvPr>
          <p:cNvSpPr txBox="1"/>
          <p:nvPr/>
        </p:nvSpPr>
        <p:spPr>
          <a:xfrm>
            <a:off x="9401997" y="2883402"/>
            <a:ext cx="385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60155183"/>
      </p:ext>
    </p:extLst>
  </p:cSld>
  <p:clrMapOvr>
    <a:masterClrMapping/>
  </p:clrMapOvr>
  <p:transition spd="med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lnSpc>
                <a:spcPct val="200000"/>
              </a:lnSpc>
              <a:defRPr/>
            </a:pPr>
            <a:r>
              <a:rPr lang="en-US" altLang="zh-TW" sz="36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Periodic Signal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CD785E-B6C8-41A1-BD8C-5C9200104803}"/>
              </a:ext>
            </a:extLst>
          </p:cNvPr>
          <p:cNvSpPr/>
          <p:nvPr/>
        </p:nvSpPr>
        <p:spPr>
          <a:xfrm>
            <a:off x="1371600" y="2394642"/>
            <a:ext cx="9744075" cy="1620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250000"/>
              </a:lnSpc>
              <a:defRPr/>
            </a:pP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T</a:t>
            </a:r>
            <a:r>
              <a:rPr lang="en-US" altLang="zh-TW" sz="2600" baseline="-25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0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 : Fundamental period : the smallest positive value of </a:t>
            </a: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T</a:t>
            </a:r>
          </a:p>
          <a:p>
            <a:pPr marL="1162800" lvl="2">
              <a:lnSpc>
                <a:spcPct val="150000"/>
              </a:lnSpc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aperiodic : NOT periodic</a:t>
            </a:r>
          </a:p>
        </p:txBody>
      </p:sp>
      <p:graphicFrame>
        <p:nvGraphicFramePr>
          <p:cNvPr id="5" name="物件 3">
            <a:extLst>
              <a:ext uri="{FF2B5EF4-FFF2-40B4-BE49-F238E27FC236}">
                <a16:creationId xmlns:a16="http://schemas.microsoft.com/office/drawing/2014/main" id="{5700A25B-9053-4DD7-A259-514272E37D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8" y="1341438"/>
          <a:ext cx="450056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2005729" imgH="203112" progId="Equation.3">
                  <p:embed/>
                </p:oleObj>
              </mc:Choice>
              <mc:Fallback>
                <p:oleObj name="方程式" r:id="rId3" imgW="2005729" imgH="203112" progId="Equation.3">
                  <p:embed/>
                  <p:pic>
                    <p:nvPicPr>
                      <p:cNvPr id="5" name="物件 3">
                        <a:extLst>
                          <a:ext uri="{FF2B5EF4-FFF2-40B4-BE49-F238E27FC236}">
                            <a16:creationId xmlns:a16="http://schemas.microsoft.com/office/drawing/2014/main" id="{5700A25B-9053-4DD7-A259-514272E37D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1341438"/>
                        <a:ext cx="4500562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4">
            <a:extLst>
              <a:ext uri="{FF2B5EF4-FFF2-40B4-BE49-F238E27FC236}">
                <a16:creationId xmlns:a16="http://schemas.microsoft.com/office/drawing/2014/main" id="{0BB5F1D2-6861-4D5D-9F36-19DAEB38CD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9" y="1916114"/>
          <a:ext cx="45354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2005729" imgH="203112" progId="Equation.3">
                  <p:embed/>
                </p:oleObj>
              </mc:Choice>
              <mc:Fallback>
                <p:oleObj name="方程式" r:id="rId5" imgW="2005729" imgH="203112" progId="Equation.3">
                  <p:embed/>
                  <p:pic>
                    <p:nvPicPr>
                      <p:cNvPr id="6" name="物件 4">
                        <a:extLst>
                          <a:ext uri="{FF2B5EF4-FFF2-40B4-BE49-F238E27FC236}">
                            <a16:creationId xmlns:a16="http://schemas.microsoft.com/office/drawing/2014/main" id="{0BB5F1D2-6861-4D5D-9F36-19DAEB38CD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1916114"/>
                        <a:ext cx="453548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5">
            <a:extLst>
              <a:ext uri="{FF2B5EF4-FFF2-40B4-BE49-F238E27FC236}">
                <a16:creationId xmlns:a16="http://schemas.microsoft.com/office/drawing/2014/main" id="{4DFDE7FB-F013-4B1F-99DB-A724A9FF39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8" y="4519464"/>
          <a:ext cx="59404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2387600" imgH="228600" progId="Equation.3">
                  <p:embed/>
                </p:oleObj>
              </mc:Choice>
              <mc:Fallback>
                <p:oleObj name="方程式" r:id="rId7" imgW="2387600" imgH="228600" progId="Equation.3">
                  <p:embed/>
                  <p:pic>
                    <p:nvPicPr>
                      <p:cNvPr id="7" name="物件 5">
                        <a:extLst>
                          <a:ext uri="{FF2B5EF4-FFF2-40B4-BE49-F238E27FC236}">
                            <a16:creationId xmlns:a16="http://schemas.microsoft.com/office/drawing/2014/main" id="{4DFDE7FB-F013-4B1F-99DB-A724A9FF39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4519464"/>
                        <a:ext cx="59404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0387562"/>
      </p:ext>
    </p:extLst>
  </p:cSld>
  <p:clrMapOvr>
    <a:masterClrMapping/>
  </p:clrMapOvr>
  <p:transition spd="med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6" y="228602"/>
            <a:ext cx="9745664" cy="784225"/>
          </a:xfrm>
        </p:spPr>
        <p:txBody>
          <a:bodyPr/>
          <a:lstStyle/>
          <a:p>
            <a:pPr marL="457200" lvl="2">
              <a:lnSpc>
                <a:spcPct val="200000"/>
              </a:lnSpc>
              <a:defRPr/>
            </a:pPr>
            <a:r>
              <a:rPr lang="en-US" altLang="zh-TW" sz="36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Even/Odd Signals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D6CE38A-AFEA-449D-86F4-99EC83F6C51C}"/>
              </a:ext>
            </a:extLst>
          </p:cNvPr>
          <p:cNvSpPr/>
          <p:nvPr/>
        </p:nvSpPr>
        <p:spPr>
          <a:xfrm>
            <a:off x="523875" y="1305342"/>
            <a:ext cx="862012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3" indent="-342900">
              <a:lnSpc>
                <a:spcPct val="200000"/>
              </a:lnSpc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Even       </a:t>
            </a:r>
          </a:p>
          <a:p>
            <a:pPr marL="914400" lvl="3" indent="-342900">
              <a:lnSpc>
                <a:spcPct val="200000"/>
              </a:lnSpc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Odd        </a:t>
            </a:r>
          </a:p>
          <a:p>
            <a:pPr marL="914400" lvl="3" indent="-342900">
              <a:lnSpc>
                <a:spcPct val="200000"/>
              </a:lnSpc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Any signal can be discomposed into a sum of an </a:t>
            </a:r>
          </a:p>
          <a:p>
            <a:pPr marL="914400" lvl="3">
              <a:buSzPct val="70000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even and an odd</a:t>
            </a:r>
          </a:p>
        </p:txBody>
      </p:sp>
      <p:graphicFrame>
        <p:nvGraphicFramePr>
          <p:cNvPr id="5" name="物件 2">
            <a:extLst>
              <a:ext uri="{FF2B5EF4-FFF2-40B4-BE49-F238E27FC236}">
                <a16:creationId xmlns:a16="http://schemas.microsoft.com/office/drawing/2014/main" id="{682DBF1B-909D-499D-ABF8-4A95FB506B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652545"/>
          <a:ext cx="6707188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2933700" imgH="393700" progId="Equation.3">
                  <p:embed/>
                </p:oleObj>
              </mc:Choice>
              <mc:Fallback>
                <p:oleObj name="方程式" r:id="rId3" imgW="2933700" imgH="393700" progId="Equation.3">
                  <p:embed/>
                  <p:pic>
                    <p:nvPicPr>
                      <p:cNvPr id="5" name="物件 2">
                        <a:extLst>
                          <a:ext uri="{FF2B5EF4-FFF2-40B4-BE49-F238E27FC236}">
                            <a16:creationId xmlns:a16="http://schemas.microsoft.com/office/drawing/2014/main" id="{682DBF1B-909D-499D-ABF8-4A95FB506B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652545"/>
                        <a:ext cx="6707188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3">
            <a:extLst>
              <a:ext uri="{FF2B5EF4-FFF2-40B4-BE49-F238E27FC236}">
                <a16:creationId xmlns:a16="http://schemas.microsoft.com/office/drawing/2014/main" id="{AC6A55B7-076E-45DF-90CB-60CA0F7BE4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4988" y="1699795"/>
          <a:ext cx="45910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1993900" imgH="203200" progId="Equation.3">
                  <p:embed/>
                </p:oleObj>
              </mc:Choice>
              <mc:Fallback>
                <p:oleObj name="方程式" r:id="rId5" imgW="1993900" imgH="203200" progId="Equation.3">
                  <p:embed/>
                  <p:pic>
                    <p:nvPicPr>
                      <p:cNvPr id="6" name="物件 3">
                        <a:extLst>
                          <a:ext uri="{FF2B5EF4-FFF2-40B4-BE49-F238E27FC236}">
                            <a16:creationId xmlns:a16="http://schemas.microsoft.com/office/drawing/2014/main" id="{AC6A55B7-076E-45DF-90CB-60CA0F7BE4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988" y="1699795"/>
                        <a:ext cx="45910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4">
            <a:extLst>
              <a:ext uri="{FF2B5EF4-FFF2-40B4-BE49-F238E27FC236}">
                <a16:creationId xmlns:a16="http://schemas.microsoft.com/office/drawing/2014/main" id="{D3B71B5E-4DF3-4336-B8E9-F690A85F86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4988" y="2585620"/>
          <a:ext cx="48260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2095500" imgH="203200" progId="Equation.3">
                  <p:embed/>
                </p:oleObj>
              </mc:Choice>
              <mc:Fallback>
                <p:oleObj name="方程式" r:id="rId7" imgW="2095500" imgH="203200" progId="Equation.3">
                  <p:embed/>
                  <p:pic>
                    <p:nvPicPr>
                      <p:cNvPr id="7" name="物件 4">
                        <a:extLst>
                          <a:ext uri="{FF2B5EF4-FFF2-40B4-BE49-F238E27FC236}">
                            <a16:creationId xmlns:a16="http://schemas.microsoft.com/office/drawing/2014/main" id="{D3B71B5E-4DF3-4336-B8E9-F690A85F86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988" y="2585620"/>
                        <a:ext cx="48260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0936832"/>
      </p:ext>
    </p:extLst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Complex Numbers – the basics</a:t>
            </a:r>
            <a:endParaRPr kumimoji="1"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0213767" cy="4775200"/>
          </a:xfrm>
        </p:spPr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notes cover the basic definitions and properties of complex numbers (Boas 2.1-2.5). The story starts from finding solutions for the simple algebraic equation                 . There is no real solution to the equation. </a:t>
            </a:r>
            <a:r>
              <a:rPr lang="en-US" altLang="zh-CN" dirty="0"/>
              <a:t>But, if we introduce the notion of imaginary numbers,</a:t>
            </a:r>
            <a:endParaRPr lang="zh-CN" altLang="zh-CN" dirty="0"/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/>
              <a:t>one can write down the solutions             . Going beyond the pure imaginary numbers, one can introduce the complex number with real and imaginary parts,</a:t>
            </a:r>
            <a:endParaRPr lang="zh-CN" altLang="zh-CN" dirty="0"/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/>
              <a:t>where    and    are real numbers, representing the real and imaginary parts respectively.</a:t>
            </a:r>
            <a:endParaRPr lang="zh-CN" altLang="zh-CN" dirty="0"/>
          </a:p>
          <a:p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28C03EC-9192-406A-8B88-3BA250CDE2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346475"/>
              </p:ext>
            </p:extLst>
          </p:nvPr>
        </p:nvGraphicFramePr>
        <p:xfrm>
          <a:off x="4496706" y="2008415"/>
          <a:ext cx="1355548" cy="462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20560" imgH="177480" progId="Equation.DSMT4">
                  <p:embed/>
                </p:oleObj>
              </mc:Choice>
              <mc:Fallback>
                <p:oleObj name="Equation" r:id="rId3" imgW="5205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6706" y="2008415"/>
                        <a:ext cx="1355548" cy="462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对象 10">
                <a:extLst>
                  <a:ext uri="{FF2B5EF4-FFF2-40B4-BE49-F238E27FC236}">
                    <a16:creationId xmlns:a16="http://schemas.microsoft.com/office/drawing/2014/main" id="{80F85E5B-58C4-4ADC-AAA4-05D20C0E5DCB}"/>
                  </a:ext>
                </a:extLst>
              </p:cNvPr>
              <p:cNvSpPr txBox="1"/>
              <p:nvPr/>
            </p:nvSpPr>
            <p:spPr>
              <a:xfrm>
                <a:off x="4102100" y="2982913"/>
                <a:ext cx="2851150" cy="490537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with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对象 10">
                <a:extLst>
                  <a:ext uri="{FF2B5EF4-FFF2-40B4-BE49-F238E27FC236}">
                    <a16:creationId xmlns:a16="http://schemas.microsoft.com/office/drawing/2014/main" id="{80F85E5B-58C4-4ADC-AAA4-05D20C0E5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100" y="2982913"/>
                <a:ext cx="2851150" cy="490537"/>
              </a:xfrm>
              <a:prstGeom prst="rect">
                <a:avLst/>
              </a:prstGeom>
              <a:blipFill>
                <a:blip r:embed="rId5"/>
                <a:stretch>
                  <a:fillRect l="-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对象 11">
                <a:extLst>
                  <a:ext uri="{FF2B5EF4-FFF2-40B4-BE49-F238E27FC236}">
                    <a16:creationId xmlns:a16="http://schemas.microsoft.com/office/drawing/2014/main" id="{F3FEBF5F-7BB8-4B03-A6DA-81BD3FF86FAE}"/>
                  </a:ext>
                </a:extLst>
              </p:cNvPr>
              <p:cNvSpPr txBox="1"/>
              <p:nvPr/>
            </p:nvSpPr>
            <p:spPr>
              <a:xfrm>
                <a:off x="4860925" y="3859213"/>
                <a:ext cx="784225" cy="33655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=±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对象 11">
                <a:extLst>
                  <a:ext uri="{FF2B5EF4-FFF2-40B4-BE49-F238E27FC236}">
                    <a16:creationId xmlns:a16="http://schemas.microsoft.com/office/drawing/2014/main" id="{F3FEBF5F-7BB8-4B03-A6DA-81BD3FF86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925" y="3859213"/>
                <a:ext cx="784225" cy="336550"/>
              </a:xfrm>
              <a:prstGeom prst="rect">
                <a:avLst/>
              </a:prstGeom>
              <a:blipFill>
                <a:blip r:embed="rId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对象 12">
                <a:extLst>
                  <a:ext uri="{FF2B5EF4-FFF2-40B4-BE49-F238E27FC236}">
                    <a16:creationId xmlns:a16="http://schemas.microsoft.com/office/drawing/2014/main" id="{24D96C3C-9784-4F20-9B6D-2AD9322DDB79}"/>
                  </a:ext>
                </a:extLst>
              </p:cNvPr>
              <p:cNvSpPr txBox="1"/>
              <p:nvPr/>
            </p:nvSpPr>
            <p:spPr>
              <a:xfrm>
                <a:off x="4789488" y="4606925"/>
                <a:ext cx="1436687" cy="490538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对象 12">
                <a:extLst>
                  <a:ext uri="{FF2B5EF4-FFF2-40B4-BE49-F238E27FC236}">
                    <a16:creationId xmlns:a16="http://schemas.microsoft.com/office/drawing/2014/main" id="{24D96C3C-9784-4F20-9B6D-2AD9322DD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488" y="4606925"/>
                <a:ext cx="1436687" cy="4905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ABC45DA6-26EE-4469-8A58-6F56A1D31F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245292"/>
              </p:ext>
            </p:extLst>
          </p:nvPr>
        </p:nvGraphicFramePr>
        <p:xfrm>
          <a:off x="1476789" y="5156085"/>
          <a:ext cx="272498" cy="302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120" imgH="126720" progId="Equation.DSMT4">
                  <p:embed/>
                </p:oleObj>
              </mc:Choice>
              <mc:Fallback>
                <p:oleObj name="Equation" r:id="rId8" imgW="11412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76789" y="5156085"/>
                        <a:ext cx="272498" cy="3027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C064339A-68F2-446E-B4E0-48B3C0E5A9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501332"/>
              </p:ext>
            </p:extLst>
          </p:nvPr>
        </p:nvGraphicFramePr>
        <p:xfrm>
          <a:off x="2235752" y="5143974"/>
          <a:ext cx="272498" cy="326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52280" progId="Equation.DSMT4">
                  <p:embed/>
                </p:oleObj>
              </mc:Choice>
              <mc:Fallback>
                <p:oleObj name="Equation" r:id="rId10" imgW="1267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35752" y="5143974"/>
                        <a:ext cx="272498" cy="3269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3387573"/>
      </p:ext>
    </p:extLst>
  </p:cSld>
  <p:clrMapOvr>
    <a:masterClrMapping/>
  </p:clrMapOvr>
  <p:transition spd="med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  <a:spcAft>
                <a:spcPts val="600"/>
              </a:spcAft>
            </a:pP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Even/Odd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5" name="圖片 2">
            <a:extLst>
              <a:ext uri="{FF2B5EF4-FFF2-40B4-BE49-F238E27FC236}">
                <a16:creationId xmlns:a16="http://schemas.microsoft.com/office/drawing/2014/main" id="{B26DBB43-6E43-4356-977F-030B82B532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2" r="2097" b="23371"/>
          <a:stretch/>
        </p:blipFill>
        <p:spPr bwMode="auto">
          <a:xfrm>
            <a:off x="1573214" y="2022475"/>
            <a:ext cx="8078787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3">
            <a:extLst>
              <a:ext uri="{FF2B5EF4-FFF2-40B4-BE49-F238E27FC236}">
                <a16:creationId xmlns:a16="http://schemas.microsoft.com/office/drawing/2014/main" id="{594E807E-B04A-4F0D-896A-32D434410A29}"/>
              </a:ext>
            </a:extLst>
          </p:cNvPr>
          <p:cNvSpPr txBox="1"/>
          <p:nvPr/>
        </p:nvSpPr>
        <p:spPr>
          <a:xfrm>
            <a:off x="1788468" y="1583581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Even</a:t>
            </a:r>
            <a:endParaRPr lang="zh-TW" altLang="en-US" sz="2800" dirty="0"/>
          </a:p>
        </p:txBody>
      </p:sp>
      <p:sp>
        <p:nvSpPr>
          <p:cNvPr id="7" name="文字方塊 4">
            <a:extLst>
              <a:ext uri="{FF2B5EF4-FFF2-40B4-BE49-F238E27FC236}">
                <a16:creationId xmlns:a16="http://schemas.microsoft.com/office/drawing/2014/main" id="{57244B91-5FD9-4859-A5A4-95EF2CA0E1C6}"/>
              </a:ext>
            </a:extLst>
          </p:cNvPr>
          <p:cNvSpPr txBox="1"/>
          <p:nvPr/>
        </p:nvSpPr>
        <p:spPr>
          <a:xfrm>
            <a:off x="6540996" y="1560810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Odd</a:t>
            </a:r>
            <a:endParaRPr lang="zh-TW" altLang="en-US" sz="2800" dirty="0"/>
          </a:p>
        </p:txBody>
      </p:sp>
      <p:sp>
        <p:nvSpPr>
          <p:cNvPr id="8" name="文字方塊 5">
            <a:extLst>
              <a:ext uri="{FF2B5EF4-FFF2-40B4-BE49-F238E27FC236}">
                <a16:creationId xmlns:a16="http://schemas.microsoft.com/office/drawing/2014/main" id="{DE03026C-E41D-4CC8-B26B-BB67EEE92490}"/>
              </a:ext>
            </a:extLst>
          </p:cNvPr>
          <p:cNvSpPr txBox="1"/>
          <p:nvPr/>
        </p:nvSpPr>
        <p:spPr>
          <a:xfrm>
            <a:off x="2004492" y="5014318"/>
            <a:ext cx="1440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x(-t)=x(t)</a:t>
            </a:r>
            <a:endParaRPr lang="zh-TW" altLang="en-US" sz="2800" dirty="0"/>
          </a:p>
        </p:txBody>
      </p:sp>
      <p:sp>
        <p:nvSpPr>
          <p:cNvPr id="9" name="文字方塊 6">
            <a:extLst>
              <a:ext uri="{FF2B5EF4-FFF2-40B4-BE49-F238E27FC236}">
                <a16:creationId xmlns:a16="http://schemas.microsoft.com/office/drawing/2014/main" id="{3A032583-DE7E-4D05-B61C-6CC4DB665910}"/>
              </a:ext>
            </a:extLst>
          </p:cNvPr>
          <p:cNvSpPr txBox="1"/>
          <p:nvPr/>
        </p:nvSpPr>
        <p:spPr>
          <a:xfrm>
            <a:off x="7295096" y="5056708"/>
            <a:ext cx="1766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x(-t)=-x(t)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09771099"/>
      </p:ext>
    </p:extLst>
  </p:cSld>
  <p:clrMapOvr>
    <a:masterClrMapping/>
  </p:clrMapOvr>
  <p:transition spd="med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eaLnBrk="1" hangingPunct="1">
              <a:lnSpc>
                <a:spcPct val="200000"/>
              </a:lnSpc>
            </a:pPr>
            <a:r>
              <a:rPr lang="en-US" altLang="zh-TW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Exponential/Sinusoidal Signals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535752-7F7D-4CF7-A158-006557704752}"/>
              </a:ext>
            </a:extLst>
          </p:cNvPr>
          <p:cNvSpPr/>
          <p:nvPr/>
        </p:nvSpPr>
        <p:spPr>
          <a:xfrm>
            <a:off x="228600" y="1257122"/>
            <a:ext cx="102393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lang="en-US" altLang="zh-TW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Basic Building Blocks from which one can construct many different signals and define frameworks for analyzing many different signals efficiently</a:t>
            </a:r>
            <a:endParaRPr lang="en-US" altLang="zh-TW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14">
            <a:extLst>
              <a:ext uri="{FF2B5EF4-FFF2-40B4-BE49-F238E27FC236}">
                <a16:creationId xmlns:a16="http://schemas.microsoft.com/office/drawing/2014/main" id="{72F8B633-9C1E-453E-B394-9FA91E33E7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4664" y="2994838"/>
          <a:ext cx="21113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6600" imgH="228600" progId="Equation.3">
                  <p:embed/>
                </p:oleObj>
              </mc:Choice>
              <mc:Fallback>
                <p:oleObj name="Equation" r:id="rId3" imgW="736600" imgH="228600" progId="Equation.3">
                  <p:embed/>
                  <p:pic>
                    <p:nvPicPr>
                      <p:cNvPr id="5" name="Object 14">
                        <a:extLst>
                          <a:ext uri="{FF2B5EF4-FFF2-40B4-BE49-F238E27FC236}">
                            <a16:creationId xmlns:a16="http://schemas.microsoft.com/office/drawing/2014/main" id="{72F8B633-9C1E-453E-B394-9FA91E33E7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664" y="2994838"/>
                        <a:ext cx="211137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6">
            <a:extLst>
              <a:ext uri="{FF2B5EF4-FFF2-40B4-BE49-F238E27FC236}">
                <a16:creationId xmlns:a16="http://schemas.microsoft.com/office/drawing/2014/main" id="{D906A431-19B4-410F-A3C9-A59632A855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0701" y="2896414"/>
          <a:ext cx="12350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545863" imgH="431613" progId="Equation.3">
                  <p:embed/>
                </p:oleObj>
              </mc:Choice>
              <mc:Fallback>
                <p:oleObj name="方程式" r:id="rId5" imgW="545863" imgH="431613" progId="Equation.3">
                  <p:embed/>
                  <p:pic>
                    <p:nvPicPr>
                      <p:cNvPr id="6" name="Object 16">
                        <a:extLst>
                          <a:ext uri="{FF2B5EF4-FFF2-40B4-BE49-F238E27FC236}">
                            <a16:creationId xmlns:a16="http://schemas.microsoft.com/office/drawing/2014/main" id="{D906A431-19B4-410F-A3C9-A59632A855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701" y="2896414"/>
                        <a:ext cx="123507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7">
            <a:extLst>
              <a:ext uri="{FF2B5EF4-FFF2-40B4-BE49-F238E27FC236}">
                <a16:creationId xmlns:a16="http://schemas.microsoft.com/office/drawing/2014/main" id="{3C8B9413-94DA-416A-B0D1-DE205B95A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1" y="3075801"/>
            <a:ext cx="2784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fundamental period</a:t>
            </a:r>
          </a:p>
        </p:txBody>
      </p:sp>
      <p:sp>
        <p:nvSpPr>
          <p:cNvPr id="8" name="Text Box 19">
            <a:extLst>
              <a:ext uri="{FF2B5EF4-FFF2-40B4-BE49-F238E27FC236}">
                <a16:creationId xmlns:a16="http://schemas.microsoft.com/office/drawing/2014/main" id="{5551358E-0C42-4E2D-8FEC-A1F47E7BA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13" y="4123551"/>
            <a:ext cx="32639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fundamental frequency</a:t>
            </a:r>
          </a:p>
        </p:txBody>
      </p:sp>
      <p:graphicFrame>
        <p:nvGraphicFramePr>
          <p:cNvPr id="9" name="Object 20">
            <a:extLst>
              <a:ext uri="{FF2B5EF4-FFF2-40B4-BE49-F238E27FC236}">
                <a16:creationId xmlns:a16="http://schemas.microsoft.com/office/drawing/2014/main" id="{CAE8430B-C454-4EEA-ADA9-A5623550B1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88213" y="3982263"/>
          <a:ext cx="1363662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58558" imgH="431613" progId="Equation.3">
                  <p:embed/>
                </p:oleObj>
              </mc:Choice>
              <mc:Fallback>
                <p:oleObj name="Equation" r:id="rId7" imgW="558558" imgH="431613" progId="Equation.3">
                  <p:embed/>
                  <p:pic>
                    <p:nvPicPr>
                      <p:cNvPr id="9" name="Object 20">
                        <a:extLst>
                          <a:ext uri="{FF2B5EF4-FFF2-40B4-BE49-F238E27FC236}">
                            <a16:creationId xmlns:a16="http://schemas.microsoft.com/office/drawing/2014/main" id="{CAE8430B-C454-4EEA-ADA9-A5623550B1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8213" y="3982263"/>
                        <a:ext cx="1363662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1">
            <a:extLst>
              <a:ext uri="{FF2B5EF4-FFF2-40B4-BE49-F238E27FC236}">
                <a16:creationId xmlns:a16="http://schemas.microsoft.com/office/drawing/2014/main" id="{8BC646E5-B2A6-44C6-AD49-8CA101D505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4313" y="5118913"/>
          <a:ext cx="23288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9" imgW="850900" imgH="228600" progId="Equation.3">
                  <p:embed/>
                </p:oleObj>
              </mc:Choice>
              <mc:Fallback>
                <p:oleObj name="方程式" r:id="rId9" imgW="850900" imgH="228600" progId="Equation.3">
                  <p:embed/>
                  <p:pic>
                    <p:nvPicPr>
                      <p:cNvPr id="10" name="Object 21">
                        <a:extLst>
                          <a:ext uri="{FF2B5EF4-FFF2-40B4-BE49-F238E27FC236}">
                            <a16:creationId xmlns:a16="http://schemas.microsoft.com/office/drawing/2014/main" id="{8BC646E5-B2A6-44C6-AD49-8CA101D505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313" y="5118913"/>
                        <a:ext cx="232886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7696857"/>
      </p:ext>
    </p:extLst>
  </p:cSld>
  <p:clrMapOvr>
    <a:masterClrMapping/>
  </p:clrMapOvr>
  <p:transition spd="med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eaLnBrk="1" hangingPunct="1">
              <a:lnSpc>
                <a:spcPct val="200000"/>
              </a:lnSpc>
            </a:pPr>
            <a:r>
              <a:rPr lang="en-US" altLang="zh-TW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Exponential/Sinusoidal Signals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7" name="圖片 2">
            <a:extLst>
              <a:ext uri="{FF2B5EF4-FFF2-40B4-BE49-F238E27FC236}">
                <a16:creationId xmlns:a16="http://schemas.microsoft.com/office/drawing/2014/main" id="{B0E8FC02-196F-4A62-B612-98A69DC3C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769" y="1393726"/>
            <a:ext cx="7513625" cy="43946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4">
                <a:extLst>
                  <a:ext uri="{FF2B5EF4-FFF2-40B4-BE49-F238E27FC236}">
                    <a16:creationId xmlns:a16="http://schemas.microsoft.com/office/drawing/2014/main" id="{8AA97017-4898-42AC-B5B9-8BE1FA76DF46}"/>
                  </a:ext>
                </a:extLst>
              </p:cNvPr>
              <p:cNvSpPr txBox="1"/>
              <p:nvPr/>
            </p:nvSpPr>
            <p:spPr>
              <a:xfrm>
                <a:off x="1758752" y="1681759"/>
                <a:ext cx="1872208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TW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i="1">
                              <a:latin typeface="Cambria Math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4">
                <a:extLst>
                  <a:ext uri="{FF2B5EF4-FFF2-40B4-BE49-F238E27FC236}">
                    <a16:creationId xmlns:a16="http://schemas.microsoft.com/office/drawing/2014/main" id="{8AA97017-4898-42AC-B5B9-8BE1FA76D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752" y="1681759"/>
                <a:ext cx="1872208" cy="4735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5">
                <a:extLst>
                  <a:ext uri="{FF2B5EF4-FFF2-40B4-BE49-F238E27FC236}">
                    <a16:creationId xmlns:a16="http://schemas.microsoft.com/office/drawing/2014/main" id="{A44914D8-C9B0-4FC0-A708-91F6681AAF56}"/>
                  </a:ext>
                </a:extLst>
              </p:cNvPr>
              <p:cNvSpPr txBox="1"/>
              <p:nvPr/>
            </p:nvSpPr>
            <p:spPr>
              <a:xfrm>
                <a:off x="4495056" y="2905895"/>
                <a:ext cx="576064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/>
                        </a:rPr>
                        <m:t>𝑅𝑒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5">
                <a:extLst>
                  <a:ext uri="{FF2B5EF4-FFF2-40B4-BE49-F238E27FC236}">
                    <a16:creationId xmlns:a16="http://schemas.microsoft.com/office/drawing/2014/main" id="{A44914D8-C9B0-4FC0-A708-91F6681AA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056" y="2905895"/>
                <a:ext cx="576064" cy="473591"/>
              </a:xfrm>
              <a:prstGeom prst="rect">
                <a:avLst/>
              </a:prstGeom>
              <a:blipFill>
                <a:blip r:embed="rId5"/>
                <a:stretch>
                  <a:fillRect l="-2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6">
                <a:extLst>
                  <a:ext uri="{FF2B5EF4-FFF2-40B4-BE49-F238E27FC236}">
                    <a16:creationId xmlns:a16="http://schemas.microsoft.com/office/drawing/2014/main" id="{CF7900F0-C9BE-41AB-A571-C7DB92412509}"/>
                  </a:ext>
                </a:extLst>
              </p:cNvPr>
              <p:cNvSpPr txBox="1"/>
              <p:nvPr/>
            </p:nvSpPr>
            <p:spPr>
              <a:xfrm>
                <a:off x="5935216" y="1817808"/>
                <a:ext cx="3096344" cy="507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/>
                        </a:rPr>
                        <m:t>𝑅𝑒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TW" sz="240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6">
                <a:extLst>
                  <a:ext uri="{FF2B5EF4-FFF2-40B4-BE49-F238E27FC236}">
                    <a16:creationId xmlns:a16="http://schemas.microsoft.com/office/drawing/2014/main" id="{CF7900F0-C9BE-41AB-A571-C7DB92412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216" y="1817808"/>
                <a:ext cx="3096344" cy="5073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7">
                <a:extLst>
                  <a:ext uri="{FF2B5EF4-FFF2-40B4-BE49-F238E27FC236}">
                    <a16:creationId xmlns:a16="http://schemas.microsoft.com/office/drawing/2014/main" id="{26A91340-7D4C-4B0E-8721-B766D9B07383}"/>
                  </a:ext>
                </a:extLst>
              </p:cNvPr>
              <p:cNvSpPr txBox="1"/>
              <p:nvPr/>
            </p:nvSpPr>
            <p:spPr>
              <a:xfrm>
                <a:off x="5935200" y="3914007"/>
                <a:ext cx="3744432" cy="507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/>
                        </a:rPr>
                        <m:t>𝐼𝑚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TW" sz="240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7">
                <a:extLst>
                  <a:ext uri="{FF2B5EF4-FFF2-40B4-BE49-F238E27FC236}">
                    <a16:creationId xmlns:a16="http://schemas.microsoft.com/office/drawing/2014/main" id="{26A91340-7D4C-4B0E-8721-B766D9B07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200" y="3914007"/>
                <a:ext cx="3744432" cy="5073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8">
                <a:extLst>
                  <a:ext uri="{FF2B5EF4-FFF2-40B4-BE49-F238E27FC236}">
                    <a16:creationId xmlns:a16="http://schemas.microsoft.com/office/drawing/2014/main" id="{38FD5FB3-7FDC-4F2B-9CAF-65C8909DB748}"/>
                  </a:ext>
                </a:extLst>
              </p:cNvPr>
              <p:cNvSpPr txBox="1"/>
              <p:nvPr/>
            </p:nvSpPr>
            <p:spPr>
              <a:xfrm>
                <a:off x="1902768" y="4706095"/>
                <a:ext cx="2880320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i="1">
                              <a:latin typeface="Cambria Math"/>
                            </a:rPr>
                            <m:t>𝑗𝑥</m:t>
                          </m:r>
                        </m:sup>
                      </m:sSup>
                      <m:r>
                        <a:rPr lang="en-US" altLang="zh-TW" sz="240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𝑥</m:t>
                          </m:r>
                        </m:e>
                      </m:func>
                      <m:r>
                        <a:rPr lang="en-US" altLang="zh-TW" sz="240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/>
                            </a:rPr>
                            <m:t>𝑗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8">
                <a:extLst>
                  <a:ext uri="{FF2B5EF4-FFF2-40B4-BE49-F238E27FC236}">
                    <a16:creationId xmlns:a16="http://schemas.microsoft.com/office/drawing/2014/main" id="{38FD5FB3-7FDC-4F2B-9CAF-65C8909DB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768" y="4706095"/>
                <a:ext cx="2880320" cy="473591"/>
              </a:xfrm>
              <a:prstGeom prst="rect">
                <a:avLst/>
              </a:prstGeom>
              <a:blipFill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9">
                <a:extLst>
                  <a:ext uri="{FF2B5EF4-FFF2-40B4-BE49-F238E27FC236}">
                    <a16:creationId xmlns:a16="http://schemas.microsoft.com/office/drawing/2014/main" id="{A1B64666-F2FB-47D2-A810-7B9B4C24A5D8}"/>
                  </a:ext>
                </a:extLst>
              </p:cNvPr>
              <p:cNvSpPr txBox="1"/>
              <p:nvPr/>
            </p:nvSpPr>
            <p:spPr>
              <a:xfrm>
                <a:off x="3414936" y="1969791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/>
                        </a:rPr>
                        <m:t>𝐼𝑚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9">
                <a:extLst>
                  <a:ext uri="{FF2B5EF4-FFF2-40B4-BE49-F238E27FC236}">
                    <a16:creationId xmlns:a16="http://schemas.microsoft.com/office/drawing/2014/main" id="{A1B64666-F2FB-47D2-A810-7B9B4C24A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936" y="1969791"/>
                <a:ext cx="576064" cy="461665"/>
              </a:xfrm>
              <a:prstGeom prst="rect">
                <a:avLst/>
              </a:prstGeom>
              <a:blipFill>
                <a:blip r:embed="rId9"/>
                <a:stretch>
                  <a:fillRect l="-2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974983"/>
      </p:ext>
    </p:extLst>
  </p:cSld>
  <p:clrMapOvr>
    <a:masterClrMapping/>
  </p:clrMapOvr>
  <p:transition spd="med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Exponential/Sinusoidal Signals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BF80292-52AD-4541-9F4B-AD29400D38C7}"/>
              </a:ext>
            </a:extLst>
          </p:cNvPr>
          <p:cNvSpPr/>
          <p:nvPr/>
        </p:nvSpPr>
        <p:spPr>
          <a:xfrm>
            <a:off x="404489" y="1275576"/>
            <a:ext cx="587757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30800" lvl="1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Harmonically related signal sets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4F43411-98B1-46A4-94C7-5357C530AC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3325" y="2044698"/>
          <a:ext cx="64262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841500" imgH="241300" progId="Equation.3">
                  <p:embed/>
                </p:oleObj>
              </mc:Choice>
              <mc:Fallback>
                <p:oleObj name="方程式" r:id="rId3" imgW="1841500" imgH="24130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D4F43411-98B1-46A4-94C7-5357C530AC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2044698"/>
                        <a:ext cx="64262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>
                <a:extLst>
                  <a:ext uri="{FF2B5EF4-FFF2-40B4-BE49-F238E27FC236}">
                    <a16:creationId xmlns:a16="http://schemas.microsoft.com/office/drawing/2014/main" id="{869FA9F8-2BBA-474A-BB68-5CEBB6E93104}"/>
                  </a:ext>
                </a:extLst>
              </p:cNvPr>
              <p:cNvSpPr txBox="1"/>
              <p:nvPr/>
            </p:nvSpPr>
            <p:spPr bwMode="auto">
              <a:xfrm>
                <a:off x="5105400" y="4405306"/>
                <a:ext cx="773113" cy="5762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Object 6">
                <a:extLst>
                  <a:ext uri="{FF2B5EF4-FFF2-40B4-BE49-F238E27FC236}">
                    <a16:creationId xmlns:a16="http://schemas.microsoft.com/office/drawing/2014/main" id="{869FA9F8-2BBA-474A-BB68-5CEBB6E93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5400" y="4405306"/>
                <a:ext cx="773113" cy="576262"/>
              </a:xfrm>
              <a:prstGeom prst="rect">
                <a:avLst/>
              </a:prstGeom>
              <a:blipFill>
                <a:blip r:embed="rId5"/>
                <a:stretch>
                  <a:fillRect l="-238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7">
            <a:extLst>
              <a:ext uri="{FF2B5EF4-FFF2-40B4-BE49-F238E27FC236}">
                <a16:creationId xmlns:a16="http://schemas.microsoft.com/office/drawing/2014/main" id="{1FD41D3B-9D4E-46D9-8D63-30E03BCC4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0" y="4319581"/>
            <a:ext cx="32639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fundamental frequency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9">
                <a:extLst>
                  <a:ext uri="{FF2B5EF4-FFF2-40B4-BE49-F238E27FC236}">
                    <a16:creationId xmlns:a16="http://schemas.microsoft.com/office/drawing/2014/main" id="{C0321F9D-446D-43AB-A53D-D477EDCECB28}"/>
                  </a:ext>
                </a:extLst>
              </p:cNvPr>
              <p:cNvSpPr txBox="1"/>
              <p:nvPr/>
            </p:nvSpPr>
            <p:spPr bwMode="auto">
              <a:xfrm>
                <a:off x="4714875" y="3148799"/>
                <a:ext cx="1444625" cy="9715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Object 9">
                <a:extLst>
                  <a:ext uri="{FF2B5EF4-FFF2-40B4-BE49-F238E27FC236}">
                    <a16:creationId xmlns:a16="http://schemas.microsoft.com/office/drawing/2014/main" id="{C0321F9D-446D-43AB-A53D-D477EDCEC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4875" y="3148799"/>
                <a:ext cx="1444625" cy="9715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10">
            <a:extLst>
              <a:ext uri="{FF2B5EF4-FFF2-40B4-BE49-F238E27FC236}">
                <a16:creationId xmlns:a16="http://schemas.microsoft.com/office/drawing/2014/main" id="{8CEF1B8A-440F-4FDE-9E11-3F2B0F119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1" y="3232144"/>
            <a:ext cx="278447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fundamental period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6">
                <a:extLst>
                  <a:ext uri="{FF2B5EF4-FFF2-40B4-BE49-F238E27FC236}">
                    <a16:creationId xmlns:a16="http://schemas.microsoft.com/office/drawing/2014/main" id="{B675C318-728D-48C7-AD54-093F010E37B0}"/>
                  </a:ext>
                </a:extLst>
              </p:cNvPr>
              <p:cNvSpPr txBox="1"/>
              <p:nvPr/>
            </p:nvSpPr>
            <p:spPr bwMode="auto">
              <a:xfrm>
                <a:off x="10223500" y="4405306"/>
                <a:ext cx="773113" cy="5762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Object 6">
                <a:extLst>
                  <a:ext uri="{FF2B5EF4-FFF2-40B4-BE49-F238E27FC236}">
                    <a16:creationId xmlns:a16="http://schemas.microsoft.com/office/drawing/2014/main" id="{B675C318-728D-48C7-AD54-093F010E3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23500" y="4405306"/>
                <a:ext cx="773113" cy="576262"/>
              </a:xfrm>
              <a:prstGeom prst="rect">
                <a:avLst/>
              </a:prstGeom>
              <a:blipFill>
                <a:blip r:embed="rId7"/>
                <a:stretch>
                  <a:fillRect l="-236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Box 7">
            <a:extLst>
              <a:ext uri="{FF2B5EF4-FFF2-40B4-BE49-F238E27FC236}">
                <a16:creationId xmlns:a16="http://schemas.microsoft.com/office/drawing/2014/main" id="{499FB8BA-6D2D-411A-9F29-0277E372C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100" y="4319581"/>
            <a:ext cx="317106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Harmonical frequency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9">
                <a:extLst>
                  <a:ext uri="{FF2B5EF4-FFF2-40B4-BE49-F238E27FC236}">
                    <a16:creationId xmlns:a16="http://schemas.microsoft.com/office/drawing/2014/main" id="{572DCEA6-9FBD-44EC-8D4E-4222CD79E598}"/>
                  </a:ext>
                </a:extLst>
              </p:cNvPr>
              <p:cNvSpPr txBox="1"/>
              <p:nvPr/>
            </p:nvSpPr>
            <p:spPr bwMode="auto">
              <a:xfrm>
                <a:off x="9832975" y="3148799"/>
                <a:ext cx="1444625" cy="9715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Object 9">
                <a:extLst>
                  <a:ext uri="{FF2B5EF4-FFF2-40B4-BE49-F238E27FC236}">
                    <a16:creationId xmlns:a16="http://schemas.microsoft.com/office/drawing/2014/main" id="{572DCEA6-9FBD-44EC-8D4E-4222CD79E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32975" y="3148799"/>
                <a:ext cx="1444625" cy="9715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 Box 10">
            <a:extLst>
              <a:ext uri="{FF2B5EF4-FFF2-40B4-BE49-F238E27FC236}">
                <a16:creationId xmlns:a16="http://schemas.microsoft.com/office/drawing/2014/main" id="{8ED7A711-4C10-414F-8284-52E2EB8D9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101" y="3232144"/>
            <a:ext cx="269176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Harmonical period</a:t>
            </a:r>
          </a:p>
        </p:txBody>
      </p:sp>
    </p:spTree>
    <p:extLst>
      <p:ext uri="{BB962C8B-B14F-4D97-AF65-F5344CB8AC3E}">
        <p14:creationId xmlns:p14="http://schemas.microsoft.com/office/powerpoint/2010/main" val="4117480478"/>
      </p:ext>
    </p:extLst>
  </p:cSld>
  <p:clrMapOvr>
    <a:masterClrMapping/>
  </p:clrMapOvr>
  <p:transition spd="med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lnSpc>
                <a:spcPct val="200000"/>
              </a:lnSpc>
              <a:defRPr/>
            </a:pPr>
            <a:r>
              <a:rPr lang="en-US" altLang="zh-TW" sz="36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Exponential/Sinusoidal Signals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DBC4DA-2C66-4E7D-9AB4-23D48DA19D1D}"/>
              </a:ext>
            </a:extLst>
          </p:cNvPr>
          <p:cNvSpPr/>
          <p:nvPr/>
        </p:nvSpPr>
        <p:spPr>
          <a:xfrm>
            <a:off x="381000" y="1310495"/>
            <a:ext cx="6096000" cy="37988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30800" lvl="1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Sinusoidal signal</a:t>
            </a:r>
          </a:p>
          <a:p>
            <a:pPr marL="769050" lvl="1">
              <a:spcBef>
                <a:spcPts val="1200"/>
              </a:spcBef>
              <a:buSzPct val="70000"/>
              <a:defRPr/>
            </a:pPr>
            <a:endParaRPr lang="en-US" altLang="zh-TW" sz="3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730800" lvl="1" indent="-285750">
              <a:lnSpc>
                <a:spcPct val="20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General format</a:t>
            </a:r>
          </a:p>
          <a:p>
            <a:pPr marL="1054800" lvl="1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endParaRPr lang="en-US" altLang="zh-TW" sz="3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730800" lvl="1" indent="-285750">
              <a:lnSpc>
                <a:spcPct val="20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Discrete-Time</a:t>
            </a:r>
            <a:endParaRPr lang="zh-TW" altLang="en-US" sz="3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graphicFrame>
        <p:nvGraphicFramePr>
          <p:cNvPr id="5" name="物件 3">
            <a:extLst>
              <a:ext uri="{FF2B5EF4-FFF2-40B4-BE49-F238E27FC236}">
                <a16:creationId xmlns:a16="http://schemas.microsoft.com/office/drawing/2014/main" id="{7F7CF0EE-63D4-4BE4-A0D7-3F8F19B1C5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3639" y="3590925"/>
          <a:ext cx="66960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2781300" imgH="228600" progId="Equation.3">
                  <p:embed/>
                </p:oleObj>
              </mc:Choice>
              <mc:Fallback>
                <p:oleObj name="方程式" r:id="rId3" imgW="2781300" imgH="228600" progId="Equation.3">
                  <p:embed/>
                  <p:pic>
                    <p:nvPicPr>
                      <p:cNvPr id="5" name="物件 3">
                        <a:extLst>
                          <a:ext uri="{FF2B5EF4-FFF2-40B4-BE49-F238E27FC236}">
                            <a16:creationId xmlns:a16="http://schemas.microsoft.com/office/drawing/2014/main" id="{7F7CF0EE-63D4-4BE4-A0D7-3F8F19B1C5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9" y="3590925"/>
                        <a:ext cx="66960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4">
            <a:extLst>
              <a:ext uri="{FF2B5EF4-FFF2-40B4-BE49-F238E27FC236}">
                <a16:creationId xmlns:a16="http://schemas.microsoft.com/office/drawing/2014/main" id="{EA6EA9D1-D325-4F84-81AD-DBC7E5120F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3639" y="1844675"/>
          <a:ext cx="684053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2273300" imgH="241300" progId="Equation.3">
                  <p:embed/>
                </p:oleObj>
              </mc:Choice>
              <mc:Fallback>
                <p:oleObj name="方程式" r:id="rId5" imgW="2273300" imgH="241300" progId="Equation.3">
                  <p:embed/>
                  <p:pic>
                    <p:nvPicPr>
                      <p:cNvPr id="6" name="物件 4">
                        <a:extLst>
                          <a:ext uri="{FF2B5EF4-FFF2-40B4-BE49-F238E27FC236}">
                            <a16:creationId xmlns:a16="http://schemas.microsoft.com/office/drawing/2014/main" id="{EA6EA9D1-D325-4F84-81AD-DBC7E5120F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9" y="1844675"/>
                        <a:ext cx="684053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5">
            <a:extLst>
              <a:ext uri="{FF2B5EF4-FFF2-40B4-BE49-F238E27FC236}">
                <a16:creationId xmlns:a16="http://schemas.microsoft.com/office/drawing/2014/main" id="{3A52702F-BD4A-443A-8356-CD5876C6AE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3488" y="4625948"/>
          <a:ext cx="4016375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1256755" imgH="723586" progId="Equation.3">
                  <p:embed/>
                </p:oleObj>
              </mc:Choice>
              <mc:Fallback>
                <p:oleObj name="方程式" r:id="rId7" imgW="1256755" imgH="723586" progId="Equation.3">
                  <p:embed/>
                  <p:pic>
                    <p:nvPicPr>
                      <p:cNvPr id="7" name="物件 5">
                        <a:extLst>
                          <a:ext uri="{FF2B5EF4-FFF2-40B4-BE49-F238E27FC236}">
                            <a16:creationId xmlns:a16="http://schemas.microsoft.com/office/drawing/2014/main" id="{3A52702F-BD4A-443A-8356-CD5876C6AE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488" y="4625948"/>
                        <a:ext cx="4016375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7393017"/>
      </p:ext>
    </p:extLst>
  </p:cSld>
  <p:clrMapOvr>
    <a:masterClrMapping/>
  </p:clrMapOvr>
  <p:transition spd="med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lnSpc>
                <a:spcPct val="200000"/>
              </a:lnSpc>
              <a:defRPr/>
            </a:pPr>
            <a:r>
              <a:rPr lang="en-US" altLang="zh-TW" sz="36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Exponential/Sinusoidal Signals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7E7BCD-E3DC-4A43-8E45-2760DE9750FA}"/>
              </a:ext>
            </a:extLst>
          </p:cNvPr>
          <p:cNvSpPr/>
          <p:nvPr/>
        </p:nvSpPr>
        <p:spPr>
          <a:xfrm>
            <a:off x="247649" y="1230779"/>
            <a:ext cx="101917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0800" lvl="1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Important Differences Between Continuous-time and Discrete-time Exponential/Sinusoidal Signals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B3B03E4-E35C-4BFF-B20D-970D5CE24919}"/>
              </a:ext>
            </a:extLst>
          </p:cNvPr>
          <p:cNvSpPr/>
          <p:nvPr/>
        </p:nvSpPr>
        <p:spPr>
          <a:xfrm>
            <a:off x="352424" y="2342451"/>
            <a:ext cx="8648701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2800" lvl="3" indent="-285750">
              <a:spcBef>
                <a:spcPts val="1800"/>
              </a:spcBef>
              <a:buFont typeface="Arial" pitchFamily="34" charset="0"/>
              <a:buChar char="–"/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For discrete-time, signals with frequencies </a:t>
            </a: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ω</a:t>
            </a:r>
            <a:r>
              <a:rPr lang="en-US" altLang="zh-TW" sz="2600" baseline="-250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and</a:t>
            </a:r>
          </a:p>
          <a:p>
            <a:pPr marL="892800" lvl="3"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</a:t>
            </a: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ω</a:t>
            </a:r>
            <a:r>
              <a:rPr lang="en-US" altLang="zh-TW" sz="2600" baseline="-250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+</a:t>
            </a: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zh-TW" altLang="en-US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．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π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are identical, where </a:t>
            </a: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is an integer. This is not true for continuous-time signal.</a:t>
            </a:r>
          </a:p>
          <a:p>
            <a:pPr marL="1620000" lvl="4" indent="-285750">
              <a:spcBef>
                <a:spcPts val="600"/>
              </a:spcBef>
              <a:buFont typeface="Arial" pitchFamily="34" charset="0"/>
              <a:buChar char="–"/>
              <a:defRPr/>
            </a:pPr>
            <a:endParaRPr lang="en-US" altLang="zh-TW" sz="26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708650" lvl="4">
              <a:spcBef>
                <a:spcPts val="600"/>
              </a:spcBef>
              <a:defRPr/>
            </a:pPr>
            <a:endParaRPr lang="en-US" altLang="zh-TW" sz="2600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1708650" lvl="4">
              <a:spcBef>
                <a:spcPts val="600"/>
              </a:spcBef>
              <a:defRPr/>
            </a:pPr>
            <a:endParaRPr lang="en-US" altLang="zh-TW" sz="2600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1620000" lvl="4">
              <a:spcBef>
                <a:spcPts val="600"/>
              </a:spcBef>
              <a:defRPr/>
            </a:pPr>
            <a:endParaRPr lang="en-US" altLang="zh-TW" sz="2600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对象 5">
                <a:extLst>
                  <a:ext uri="{FF2B5EF4-FFF2-40B4-BE49-F238E27FC236}">
                    <a16:creationId xmlns:a16="http://schemas.microsoft.com/office/drawing/2014/main" id="{15641440-7CA7-48DE-AF6D-E23AE6234EE9}"/>
                  </a:ext>
                </a:extLst>
              </p:cNvPr>
              <p:cNvSpPr txBox="1"/>
              <p:nvPr/>
            </p:nvSpPr>
            <p:spPr>
              <a:xfrm>
                <a:off x="2982912" y="3801140"/>
                <a:ext cx="6116637" cy="1620837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CN" sz="2800" dirty="0">
                    <a:solidFill>
                      <a:srgbClr val="000000"/>
                    </a:solidFill>
                  </a:rPr>
                  <a:t>Discrete-time: </a:t>
                </a:r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US" altLang="zh-CN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Continuous-time:</a:t>
                </a:r>
                <a:br>
                  <a:rPr lang="zh-CN" altLang="en-US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对象 5">
                <a:extLst>
                  <a:ext uri="{FF2B5EF4-FFF2-40B4-BE49-F238E27FC236}">
                    <a16:creationId xmlns:a16="http://schemas.microsoft.com/office/drawing/2014/main" id="{15641440-7CA7-48DE-AF6D-E23AE6234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912" y="3801140"/>
                <a:ext cx="6116637" cy="1620837"/>
              </a:xfrm>
              <a:prstGeom prst="rect">
                <a:avLst/>
              </a:prstGeom>
              <a:blipFill>
                <a:blip r:embed="rId3"/>
                <a:stretch>
                  <a:fillRect l="-1295" t="-64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爆炸形: 8 pt  8">
            <a:extLst>
              <a:ext uri="{FF2B5EF4-FFF2-40B4-BE49-F238E27FC236}">
                <a16:creationId xmlns:a16="http://schemas.microsoft.com/office/drawing/2014/main" id="{E3A20B15-1C52-401A-B30E-FD3F6E08D3B1}"/>
              </a:ext>
            </a:extLst>
          </p:cNvPr>
          <p:cNvSpPr/>
          <p:nvPr/>
        </p:nvSpPr>
        <p:spPr bwMode="auto">
          <a:xfrm>
            <a:off x="9743440" y="1452879"/>
            <a:ext cx="1645920" cy="1625601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重要！</a:t>
            </a:r>
          </a:p>
        </p:txBody>
      </p:sp>
    </p:spTree>
    <p:extLst>
      <p:ext uri="{BB962C8B-B14F-4D97-AF65-F5344CB8AC3E}">
        <p14:creationId xmlns:p14="http://schemas.microsoft.com/office/powerpoint/2010/main" val="3451484766"/>
      </p:ext>
    </p:extLst>
  </p:cSld>
  <p:clrMapOvr>
    <a:masterClrMapping/>
  </p:clrMapOvr>
  <p:transition spd="med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  <a:spcAft>
                <a:spcPts val="600"/>
              </a:spcAft>
            </a:pP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Continuous/Discrete </a:t>
            </a:r>
            <a:r>
              <a:rPr lang="en-US" altLang="zh-TW" sz="3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Sinusoidals</a:t>
            </a:r>
            <a:endParaRPr lang="en-US" altLang="zh-TW" sz="3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5331776-8292-4A5A-8C77-77DCBB6C1329}"/>
              </a:ext>
            </a:extLst>
          </p:cNvPr>
          <p:cNvGrpSpPr/>
          <p:nvPr/>
        </p:nvGrpSpPr>
        <p:grpSpPr>
          <a:xfrm>
            <a:off x="8540827" y="2716433"/>
            <a:ext cx="3548833" cy="3088964"/>
            <a:chOff x="1938463" y="3078283"/>
            <a:chExt cx="3548833" cy="3088964"/>
          </a:xfrm>
        </p:grpSpPr>
        <p:pic>
          <p:nvPicPr>
            <p:cNvPr id="19" name="圖片 12">
              <a:extLst>
                <a:ext uri="{FF2B5EF4-FFF2-40B4-BE49-F238E27FC236}">
                  <a16:creationId xmlns:a16="http://schemas.microsoft.com/office/drawing/2014/main" id="{49B62DD4-940D-4456-BCCE-8AD584287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0652" y="3472053"/>
              <a:ext cx="2976372" cy="269519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69BCCF9D-46BA-4D3A-91FF-56F41B2C3ECE}"/>
                    </a:ext>
                  </a:extLst>
                </p:cNvPr>
                <p:cNvSpPr/>
                <p:nvPr/>
              </p:nvSpPr>
              <p:spPr>
                <a:xfrm>
                  <a:off x="1938463" y="4075018"/>
                  <a:ext cx="683007" cy="4133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sz="2000" i="1">
                                <a:latin typeface="Cambria Math"/>
                              </a:rPr>
                              <m:t>[⋅]</m:t>
                            </m:r>
                          </m:sup>
                        </m:sSup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69BCCF9D-46BA-4D3A-91FF-56F41B2C3E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8463" y="4075018"/>
                  <a:ext cx="683007" cy="41331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992A76CB-4757-47F7-9430-E85927B929A7}"/>
                    </a:ext>
                  </a:extLst>
                </p:cNvPr>
                <p:cNvSpPr/>
                <p:nvPr/>
              </p:nvSpPr>
              <p:spPr>
                <a:xfrm>
                  <a:off x="4602759" y="4819650"/>
                  <a:ext cx="88453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zh-TW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992A76CB-4757-47F7-9430-E85927B929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2759" y="4819650"/>
                  <a:ext cx="884537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71EC453-C2DA-4877-857C-DEC298FBC9AC}"/>
                    </a:ext>
                  </a:extLst>
                </p:cNvPr>
                <p:cNvSpPr/>
                <p:nvPr/>
              </p:nvSpPr>
              <p:spPr>
                <a:xfrm>
                  <a:off x="4602759" y="4120125"/>
                  <a:ext cx="88453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zh-TW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71EC453-C2DA-4877-857C-DEC298FBC9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2759" y="4120125"/>
                  <a:ext cx="884537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33E5A4BF-C19E-44CF-B86A-D36155AC4B77}"/>
                    </a:ext>
                  </a:extLst>
                </p:cNvPr>
                <p:cNvSpPr/>
                <p:nvPr/>
              </p:nvSpPr>
              <p:spPr>
                <a:xfrm>
                  <a:off x="4242719" y="3688077"/>
                  <a:ext cx="88453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=2</m:t>
                        </m:r>
                      </m:oMath>
                    </m:oMathPara>
                  </a14:m>
                  <a:endParaRPr lang="zh-TW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33E5A4BF-C19E-44CF-B86A-D36155AC4B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719" y="3688077"/>
                  <a:ext cx="884537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6A63C847-9919-422E-BA01-856594E9490E}"/>
                    </a:ext>
                  </a:extLst>
                </p:cNvPr>
                <p:cNvSpPr/>
                <p:nvPr/>
              </p:nvSpPr>
              <p:spPr>
                <a:xfrm>
                  <a:off x="3666655" y="3400045"/>
                  <a:ext cx="88453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=3</m:t>
                        </m:r>
                      </m:oMath>
                    </m:oMathPara>
                  </a14:m>
                  <a:endParaRPr lang="zh-TW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6A63C847-9919-422E-BA01-856594E949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6655" y="3400045"/>
                  <a:ext cx="884537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470160BF-51F4-4CCF-BF76-F4C47277B1B7}"/>
                    </a:ext>
                  </a:extLst>
                </p:cNvPr>
                <p:cNvSpPr/>
                <p:nvPr/>
              </p:nvSpPr>
              <p:spPr>
                <a:xfrm>
                  <a:off x="2730551" y="3431983"/>
                  <a:ext cx="88453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=4</m:t>
                        </m:r>
                      </m:oMath>
                    </m:oMathPara>
                  </a14:m>
                  <a:endParaRPr lang="zh-TW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470160BF-51F4-4CCF-BF76-F4C47277B1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0551" y="3431983"/>
                  <a:ext cx="884537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952DDFD2-E60D-4ECE-BD1D-C5BAC1875DD1}"/>
                    </a:ext>
                  </a:extLst>
                </p:cNvPr>
                <p:cNvSpPr/>
                <p:nvPr/>
              </p:nvSpPr>
              <p:spPr>
                <a:xfrm>
                  <a:off x="4016990" y="4918161"/>
                  <a:ext cx="6680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952DDFD2-E60D-4ECE-BD1D-C5BAC1875D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6990" y="4918161"/>
                  <a:ext cx="668068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311C5F9F-DBA1-4FB3-8E76-FF1DA2C36471}"/>
                    </a:ext>
                  </a:extLst>
                </p:cNvPr>
                <p:cNvSpPr/>
                <p:nvPr/>
              </p:nvSpPr>
              <p:spPr>
                <a:xfrm>
                  <a:off x="2454559" y="4980029"/>
                  <a:ext cx="12435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(</m:t>
                            </m:r>
                            <m:r>
                              <a:rPr lang="zh-TW" altLang="en-US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+2</m:t>
                        </m:r>
                        <m:r>
                          <a:rPr lang="zh-TW" altLang="en-US" i="1">
                            <a:latin typeface="Cambria Math"/>
                          </a:rPr>
                          <m:t>𝜋</m:t>
                        </m:r>
                        <m:r>
                          <a:rPr lang="en-US" altLang="zh-TW" i="1">
                            <a:latin typeface="Cambria Math"/>
                          </a:rPr>
                          <m:t>)</m:t>
                        </m:r>
                        <m:r>
                          <a:rPr lang="en-US" altLang="zh-TW" i="1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311C5F9F-DBA1-4FB3-8E76-FF1DA2C364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559" y="4980029"/>
                  <a:ext cx="124354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9AEFB3DD-5E22-4468-AB41-7E7828032422}"/>
                    </a:ext>
                  </a:extLst>
                </p:cNvPr>
                <p:cNvSpPr/>
                <p:nvPr/>
              </p:nvSpPr>
              <p:spPr>
                <a:xfrm>
                  <a:off x="4970553" y="4610697"/>
                  <a:ext cx="5135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latin typeface="Cambria Math"/>
                          </a:rPr>
                          <m:t>𝑅𝑒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9AEFB3DD-5E22-4468-AB41-7E78280324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0553" y="4610697"/>
                  <a:ext cx="51353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5CA4FC72-512D-424C-B8D5-A783176CCED7}"/>
                    </a:ext>
                  </a:extLst>
                </p:cNvPr>
                <p:cNvSpPr/>
                <p:nvPr/>
              </p:nvSpPr>
              <p:spPr>
                <a:xfrm>
                  <a:off x="3368949" y="3078283"/>
                  <a:ext cx="57214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>
                            <a:latin typeface="Cambria Math"/>
                          </a:rPr>
                          <m:t>𝐼𝑚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5CA4FC72-512D-424C-B8D5-A783176CCE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8949" y="3078283"/>
                  <a:ext cx="572143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对象 5">
                <a:extLst>
                  <a:ext uri="{FF2B5EF4-FFF2-40B4-BE49-F238E27FC236}">
                    <a16:creationId xmlns:a16="http://schemas.microsoft.com/office/drawing/2014/main" id="{8ED1C38C-3EF3-4C28-9BDF-A9979CBFA026}"/>
                  </a:ext>
                </a:extLst>
              </p:cNvPr>
              <p:cNvSpPr txBox="1"/>
              <p:nvPr/>
            </p:nvSpPr>
            <p:spPr>
              <a:xfrm>
                <a:off x="660400" y="1205240"/>
                <a:ext cx="8338024" cy="4197079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CN" sz="2800" dirty="0">
                    <a:solidFill>
                      <a:srgbClr val="000000"/>
                    </a:solidFill>
                  </a:rPr>
                  <a:t>Discrete-time: </a:t>
                </a:r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zh-CN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func>
                        <m:func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28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func>
                      <m:func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(as </a:t>
                </a:r>
                <a:r>
                  <a:rPr lang="en-US" altLang="zh-CN" sz="28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m.n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is an integer)</a:t>
                </a:r>
              </a:p>
              <a:p>
                <a:pPr algn="ctr"/>
                <a:endParaRPr lang="en-US" altLang="zh-CN" sz="28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28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US" altLang="zh-CN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Continuous-time:</a:t>
                </a:r>
                <a:br>
                  <a:rPr lang="zh-CN" altLang="en-US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⋅2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func>
                        <m:func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func>
                        <m:func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func>
                        <m:func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CN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as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US" altLang="zh-CN" sz="280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zh-CN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zh-CN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may</m:t>
                      </m:r>
                      <m:r>
                        <m:rPr>
                          <m:nor/>
                        </m:rPr>
                        <a:rPr lang="en-US" altLang="zh-CN" sz="28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not</m:t>
                      </m:r>
                      <m:r>
                        <m:rPr>
                          <m:nor/>
                        </m:rPr>
                        <a:rPr lang="en-US" altLang="zh-CN" sz="28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be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integer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US" altLang="zh-CN" sz="28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对象 5">
                <a:extLst>
                  <a:ext uri="{FF2B5EF4-FFF2-40B4-BE49-F238E27FC236}">
                    <a16:creationId xmlns:a16="http://schemas.microsoft.com/office/drawing/2014/main" id="{8ED1C38C-3EF3-4C28-9BDF-A9979CBFA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1205240"/>
                <a:ext cx="8338024" cy="4197079"/>
              </a:xfrm>
              <a:prstGeom prst="rect">
                <a:avLst/>
              </a:prstGeom>
              <a:blipFill>
                <a:blip r:embed="rId14"/>
                <a:stretch>
                  <a:fillRect l="-950" t="-2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爆炸形: 8 pt  34">
            <a:extLst>
              <a:ext uri="{FF2B5EF4-FFF2-40B4-BE49-F238E27FC236}">
                <a16:creationId xmlns:a16="http://schemas.microsoft.com/office/drawing/2014/main" id="{13AFD460-AD39-4200-89CB-55EE69C83D3F}"/>
              </a:ext>
            </a:extLst>
          </p:cNvPr>
          <p:cNvSpPr/>
          <p:nvPr/>
        </p:nvSpPr>
        <p:spPr bwMode="auto">
          <a:xfrm>
            <a:off x="10141308" y="898419"/>
            <a:ext cx="1645920" cy="1625601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重要！</a:t>
            </a:r>
          </a:p>
        </p:txBody>
      </p:sp>
    </p:spTree>
    <p:extLst>
      <p:ext uri="{BB962C8B-B14F-4D97-AF65-F5344CB8AC3E}">
        <p14:creationId xmlns:p14="http://schemas.microsoft.com/office/powerpoint/2010/main" val="2029874107"/>
      </p:ext>
    </p:extLst>
  </p:cSld>
  <p:clrMapOvr>
    <a:masterClrMapping/>
  </p:clrMapOvr>
  <p:transition spd="med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  <a:spcAft>
                <a:spcPts val="600"/>
              </a:spcAft>
            </a:pP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Continuous/Discrete </a:t>
            </a:r>
            <a:r>
              <a:rPr lang="en-US" altLang="zh-TW" sz="3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Sinusoidals</a:t>
            </a:r>
            <a:endParaRPr lang="en-US" altLang="zh-TW" sz="3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pic>
        <p:nvPicPr>
          <p:cNvPr id="5" name="圖片 1">
            <a:extLst>
              <a:ext uri="{FF2B5EF4-FFF2-40B4-BE49-F238E27FC236}">
                <a16:creationId xmlns:a16="http://schemas.microsoft.com/office/drawing/2014/main" id="{50FC33DB-1266-43ED-9B75-A0E62283D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236" y="3531488"/>
            <a:ext cx="3999586" cy="23372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2">
                <a:extLst>
                  <a:ext uri="{FF2B5EF4-FFF2-40B4-BE49-F238E27FC236}">
                    <a16:creationId xmlns:a16="http://schemas.microsoft.com/office/drawing/2014/main" id="{2EEB108A-9524-49D0-926F-BA7735954EEB}"/>
                  </a:ext>
                </a:extLst>
              </p:cNvPr>
              <p:cNvSpPr txBox="1"/>
              <p:nvPr/>
            </p:nvSpPr>
            <p:spPr>
              <a:xfrm>
                <a:off x="1589212" y="3603496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zh-TW" i="1">
                              <a:latin typeface="Cambria Math"/>
                            </a:rPr>
                            <m:t>[</m:t>
                          </m:r>
                          <m:r>
                            <a:rPr lang="en-US" altLang="zh-TW" i="1">
                              <a:latin typeface="Cambria Math"/>
                              <a:ea typeface="Cambria Math"/>
                            </a:rPr>
                            <m:t>⋅</m:t>
                          </m:r>
                          <m:r>
                            <a:rPr lang="en-US" altLang="zh-TW" i="1">
                              <a:latin typeface="Cambria Math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2">
                <a:extLst>
                  <a:ext uri="{FF2B5EF4-FFF2-40B4-BE49-F238E27FC236}">
                    <a16:creationId xmlns:a16="http://schemas.microsoft.com/office/drawing/2014/main" id="{2EEB108A-9524-49D0-926F-BA7735954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212" y="3603496"/>
                <a:ext cx="720080" cy="369332"/>
              </a:xfrm>
              <a:prstGeom prst="rect">
                <a:avLst/>
              </a:prstGeom>
              <a:blipFill>
                <a:blip r:embed="rId4"/>
                <a:stretch>
                  <a:fillRect r="-3390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7">
                <a:extLst>
                  <a:ext uri="{FF2B5EF4-FFF2-40B4-BE49-F238E27FC236}">
                    <a16:creationId xmlns:a16="http://schemas.microsoft.com/office/drawing/2014/main" id="{A2BFB485-8494-4CEF-B01A-457620708A41}"/>
                  </a:ext>
                </a:extLst>
              </p:cNvPr>
              <p:cNvSpPr txBox="1"/>
              <p:nvPr/>
            </p:nvSpPr>
            <p:spPr>
              <a:xfrm>
                <a:off x="4541540" y="3429000"/>
                <a:ext cx="19442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zh-TW" sz="2000" i="1">
                              <a:latin typeface="Cambria Math"/>
                            </a:rPr>
                            <m:t>[</m:t>
                          </m:r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000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latin typeface="Cambria Math"/>
                                  <a:ea typeface="Cambria Math"/>
                                </a:rPr>
                                <m:t>+2</m:t>
                              </m:r>
                              <m:r>
                                <a:rPr lang="zh-TW" altLang="en-US" sz="200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</m:d>
                          <m:r>
                            <a:rPr lang="en-US" altLang="zh-TW" sz="2000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zh-TW" sz="2000" i="1">
                              <a:latin typeface="Cambria Math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9" name="文字方塊 7">
                <a:extLst>
                  <a:ext uri="{FF2B5EF4-FFF2-40B4-BE49-F238E27FC236}">
                    <a16:creationId xmlns:a16="http://schemas.microsoft.com/office/drawing/2014/main" id="{A2BFB485-8494-4CEF-B01A-457620708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540" y="3429000"/>
                <a:ext cx="1944216" cy="400110"/>
              </a:xfrm>
              <a:prstGeom prst="rect">
                <a:avLst/>
              </a:prstGeom>
              <a:blipFill>
                <a:blip r:embed="rId5"/>
                <a:stretch>
                  <a:fillRect r="-1254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8D69F8B-B97C-4022-AB00-D0682FFED9D5}"/>
                  </a:ext>
                </a:extLst>
              </p:cNvPr>
              <p:cNvSpPr/>
              <p:nvPr/>
            </p:nvSpPr>
            <p:spPr>
              <a:xfrm>
                <a:off x="5662418" y="4439632"/>
                <a:ext cx="55816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8D69F8B-B97C-4022-AB00-D0682FFED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418" y="4439632"/>
                <a:ext cx="55816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9">
                <a:extLst>
                  <a:ext uri="{FF2B5EF4-FFF2-40B4-BE49-F238E27FC236}">
                    <a16:creationId xmlns:a16="http://schemas.microsoft.com/office/drawing/2014/main" id="{1936B2B2-C676-44FD-B166-0AFAB5C6BA1E}"/>
                  </a:ext>
                </a:extLst>
              </p:cNvPr>
              <p:cNvSpPr txBox="1"/>
              <p:nvPr/>
            </p:nvSpPr>
            <p:spPr>
              <a:xfrm>
                <a:off x="4667658" y="5610428"/>
                <a:ext cx="13860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00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zh-TW" sz="20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0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zh-TW" sz="20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1" name="文字方塊 9">
                <a:extLst>
                  <a:ext uri="{FF2B5EF4-FFF2-40B4-BE49-F238E27FC236}">
                    <a16:creationId xmlns:a16="http://schemas.microsoft.com/office/drawing/2014/main" id="{1936B2B2-C676-44FD-B166-0AFAB5C6B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658" y="5610428"/>
                <a:ext cx="1386050" cy="400110"/>
              </a:xfrm>
              <a:prstGeom prst="rect">
                <a:avLst/>
              </a:prstGeom>
              <a:blipFill>
                <a:blip r:embed="rId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8">
            <a:extLst>
              <a:ext uri="{FF2B5EF4-FFF2-40B4-BE49-F238E27FC236}">
                <a16:creationId xmlns:a16="http://schemas.microsoft.com/office/drawing/2014/main" id="{1A932D85-4DAA-44DC-838E-B60E9C649BBC}"/>
              </a:ext>
            </a:extLst>
          </p:cNvPr>
          <p:cNvCxnSpPr/>
          <p:nvPr/>
        </p:nvCxnSpPr>
        <p:spPr>
          <a:xfrm flipV="1">
            <a:off x="4955690" y="5410997"/>
            <a:ext cx="0" cy="249264"/>
          </a:xfrm>
          <a:prstGeom prst="straightConnector1">
            <a:avLst/>
          </a:prstGeom>
          <a:ln w="127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3B5F857B-6F4C-49F5-8BDB-2779104E85EF}"/>
              </a:ext>
            </a:extLst>
          </p:cNvPr>
          <p:cNvSpPr/>
          <p:nvPr/>
        </p:nvSpPr>
        <p:spPr>
          <a:xfrm>
            <a:off x="3317404" y="4633094"/>
            <a:ext cx="121828" cy="3693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613BBF9-3B35-4BF7-8BF4-42192B24A70B}"/>
              </a:ext>
            </a:extLst>
          </p:cNvPr>
          <p:cNvSpPr/>
          <p:nvPr/>
        </p:nvSpPr>
        <p:spPr>
          <a:xfrm>
            <a:off x="3861280" y="4633094"/>
            <a:ext cx="121828" cy="3693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93AA361-A24D-462A-AC17-F06C05BD1C9C}"/>
              </a:ext>
            </a:extLst>
          </p:cNvPr>
          <p:cNvSpPr/>
          <p:nvPr/>
        </p:nvSpPr>
        <p:spPr>
          <a:xfrm>
            <a:off x="5108276" y="4367922"/>
            <a:ext cx="121828" cy="3693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1F07C2B-7F9A-4EEC-BECF-9FFE4979FA2A}"/>
              </a:ext>
            </a:extLst>
          </p:cNvPr>
          <p:cNvSpPr/>
          <p:nvPr/>
        </p:nvSpPr>
        <p:spPr>
          <a:xfrm>
            <a:off x="4541540" y="4356874"/>
            <a:ext cx="121828" cy="3693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CC672DF-F477-4298-9B80-155B9E7AA9BD}"/>
              </a:ext>
            </a:extLst>
          </p:cNvPr>
          <p:cNvSpPr/>
          <p:nvPr/>
        </p:nvSpPr>
        <p:spPr>
          <a:xfrm>
            <a:off x="2166996" y="4633094"/>
            <a:ext cx="121828" cy="3693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ea typeface="Cambria Math"/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C3E3603-C3B5-48BC-8047-D19F8E6842F0}"/>
              </a:ext>
            </a:extLst>
          </p:cNvPr>
          <p:cNvSpPr/>
          <p:nvPr/>
        </p:nvSpPr>
        <p:spPr>
          <a:xfrm>
            <a:off x="2819260" y="4633094"/>
            <a:ext cx="121828" cy="3693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ea typeface="Cambria Math"/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BBDC606-9285-4779-BDCE-AA3AFC0B87FF}"/>
                  </a:ext>
                </a:extLst>
              </p:cNvPr>
              <p:cNvSpPr txBox="1"/>
              <p:nvPr/>
            </p:nvSpPr>
            <p:spPr>
              <a:xfrm>
                <a:off x="7213600" y="4085184"/>
                <a:ext cx="3297239" cy="9348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800">
                              <a:latin typeface="Cambria Math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800" i="1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1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1800" i="1">
                              <a:latin typeface="Cambria Math"/>
                            </a:rPr>
                            <m:t>𝑡</m:t>
                          </m:r>
                        </m:e>
                      </m:func>
                      <m:r>
                        <a:rPr lang="en-US" altLang="zh-TW" sz="1800" i="1">
                          <a:latin typeface="Cambria Math"/>
                          <a:ea typeface="Cambria Math"/>
                        </a:rPr>
                        <m:t>≠</m:t>
                      </m:r>
                      <m:func>
                        <m:funcPr>
                          <m:ctrlPr>
                            <a:rPr lang="en-US" altLang="zh-TW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800">
                              <a:latin typeface="Cambria Math"/>
                              <a:ea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1800" i="1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1800" i="1">
                                  <a:latin typeface="Cambria Math"/>
                                  <a:ea typeface="Cambria Math"/>
                                </a:rPr>
                                <m:t>+2</m:t>
                              </m:r>
                              <m:r>
                                <a:rPr lang="zh-TW" altLang="en-US" sz="180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</m:d>
                          <m:r>
                            <a:rPr lang="en-US" altLang="zh-TW" sz="18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altLang="zh-TW" sz="1800" dirty="0">
                  <a:ea typeface="Cambria Math"/>
                </a:endParaRPr>
              </a:p>
              <a:p>
                <a:endParaRPr lang="en-US" altLang="zh-TW" sz="180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1800" i="1">
                              <a:latin typeface="Cambria Math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800" i="1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1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18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altLang="zh-TW" sz="1800" i="1">
                          <a:latin typeface="Cambria Math"/>
                          <a:ea typeface="Cambria Math"/>
                        </a:rPr>
                        <m:t>≠</m:t>
                      </m:r>
                      <m:sSup>
                        <m:sSupPr>
                          <m:ctrlPr>
                            <a:rPr lang="en-US" altLang="zh-TW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1800" i="1">
                              <a:latin typeface="Cambria Math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zh-TW" altLang="en-US" sz="1800" i="1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1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1800" i="1">
                              <a:latin typeface="Cambria Math"/>
                            </a:rPr>
                            <m:t>+2</m:t>
                          </m:r>
                          <m:r>
                            <a:rPr lang="zh-TW" altLang="en-US" sz="1800" i="1">
                              <a:latin typeface="Cambria Math"/>
                            </a:rPr>
                            <m:t>𝜋</m:t>
                          </m:r>
                          <m:r>
                            <a:rPr lang="en-US" altLang="zh-TW" sz="1800" i="1">
                              <a:latin typeface="Cambria Math"/>
                            </a:rPr>
                            <m:t>)</m:t>
                          </m:r>
                          <m:r>
                            <a:rPr lang="en-US" altLang="zh-TW" sz="1800" i="1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BBDC606-9285-4779-BDCE-AA3AFC0B8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600" y="4085184"/>
                <a:ext cx="3297239" cy="9348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322D0A7-4905-4D5D-B0A5-EDB96E2D730D}"/>
                  </a:ext>
                </a:extLst>
              </p:cNvPr>
              <p:cNvSpPr txBox="1"/>
              <p:nvPr/>
            </p:nvSpPr>
            <p:spPr>
              <a:xfrm>
                <a:off x="660400" y="1223516"/>
                <a:ext cx="7778750" cy="1969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zh-CN" sz="20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Continuous-time:</a:t>
                </a:r>
                <a:br>
                  <a:rPr lang="zh-CN" altLang="en-US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⋅2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func>
                        <m:func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func>
                        <m:func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func>
                        <m:func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CN" sz="2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CN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as</m:t>
                      </m:r>
                      <m:r>
                        <m:rPr>
                          <m:nor/>
                        </m:rPr>
                        <a:rPr lang="en-US" altLang="zh-CN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00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US" altLang="zh-CN" sz="200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zh-CN" sz="2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0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0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may</m:t>
                      </m:r>
                      <m:r>
                        <m:rPr>
                          <m:nor/>
                        </m:rPr>
                        <a:rPr lang="en-US" altLang="zh-CN" sz="20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0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not</m:t>
                      </m:r>
                      <m:r>
                        <m:rPr>
                          <m:nor/>
                        </m:rPr>
                        <a:rPr lang="en-US" altLang="zh-CN" sz="20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0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be</m:t>
                      </m:r>
                      <m:r>
                        <m:rPr>
                          <m:nor/>
                        </m:rPr>
                        <a:rPr lang="en-US" altLang="zh-CN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</m:t>
                      </m:r>
                      <m:r>
                        <m:rPr>
                          <m:nor/>
                        </m:rPr>
                        <a:rPr lang="en-US" altLang="zh-CN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integer</m:t>
                      </m:r>
                      <m:r>
                        <m:rPr>
                          <m:nor/>
                        </m:rPr>
                        <a:rPr lang="en-US" altLang="zh-CN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US" altLang="zh-CN" sz="20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322D0A7-4905-4D5D-B0A5-EDB96E2D7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1223516"/>
                <a:ext cx="7778750" cy="1969898"/>
              </a:xfrm>
              <a:prstGeom prst="rect">
                <a:avLst/>
              </a:prstGeom>
              <a:blipFill>
                <a:blip r:embed="rId9"/>
                <a:stretch>
                  <a:fillRect l="-784" t="-1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361171"/>
      </p:ext>
    </p:extLst>
  </p:cSld>
  <p:clrMapOvr>
    <a:masterClrMapping/>
  </p:clrMapOvr>
  <p:transition spd="med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Continuous/Discrete </a:t>
            </a:r>
            <a:r>
              <a:rPr lang="en-US" altLang="zh-TW" sz="3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Sinusoidals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pic>
        <p:nvPicPr>
          <p:cNvPr id="5" name="圖片 3">
            <a:extLst>
              <a:ext uri="{FF2B5EF4-FFF2-40B4-BE49-F238E27FC236}">
                <a16:creationId xmlns:a16="http://schemas.microsoft.com/office/drawing/2014/main" id="{A3F3749E-4DBB-4DC6-A5D9-49ACC5E24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088" y="1254856"/>
            <a:ext cx="7586662" cy="499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对象 5">
                <a:extLst>
                  <a:ext uri="{FF2B5EF4-FFF2-40B4-BE49-F238E27FC236}">
                    <a16:creationId xmlns:a16="http://schemas.microsoft.com/office/drawing/2014/main" id="{97B46EE8-95DF-417A-9B99-36663CAB87CC}"/>
                  </a:ext>
                </a:extLst>
              </p:cNvPr>
              <p:cNvSpPr txBox="1"/>
              <p:nvPr/>
            </p:nvSpPr>
            <p:spPr>
              <a:xfrm>
                <a:off x="0" y="1889443"/>
                <a:ext cx="5273040" cy="3322637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r>
                  <a:rPr lang="en-US" altLang="zh-CN" sz="2400" dirty="0">
                    <a:solidFill>
                      <a:srgbClr val="000000"/>
                    </a:solidFill>
                  </a:rPr>
                  <a:t>Discrete-time: </a:t>
                </a:r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CN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对象 5">
                <a:extLst>
                  <a:ext uri="{FF2B5EF4-FFF2-40B4-BE49-F238E27FC236}">
                    <a16:creationId xmlns:a16="http://schemas.microsoft.com/office/drawing/2014/main" id="{97B46EE8-95DF-417A-9B99-36663CAB8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89443"/>
                <a:ext cx="5273040" cy="3322637"/>
              </a:xfrm>
              <a:prstGeom prst="rect">
                <a:avLst/>
              </a:prstGeom>
              <a:blipFill>
                <a:blip r:embed="rId4"/>
                <a:stretch>
                  <a:fillRect l="-1734" t="-14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09918"/>
      </p:ext>
    </p:extLst>
  </p:cSld>
  <p:clrMapOvr>
    <a:masterClrMapping/>
  </p:clrMapOvr>
  <p:transition spd="med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lnSpc>
                <a:spcPct val="200000"/>
              </a:lnSpc>
              <a:defRPr/>
            </a:pPr>
            <a:r>
              <a:rPr lang="en-US" altLang="zh-TW" sz="36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Exponential/Sinusoidal Signals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55602C-D06A-4A7C-A33F-E2B61B3AC964}"/>
              </a:ext>
            </a:extLst>
          </p:cNvPr>
          <p:cNvSpPr/>
          <p:nvPr/>
        </p:nvSpPr>
        <p:spPr>
          <a:xfrm>
            <a:off x="412749" y="1259354"/>
            <a:ext cx="107410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0800" lvl="1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Important Differences Between Continuous-time and Discrete-time Exponential/Sinusoidal Signals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C73734-B59C-4F32-8820-BD6894E0E33D}"/>
              </a:ext>
            </a:extLst>
          </p:cNvPr>
          <p:cNvSpPr/>
          <p:nvPr/>
        </p:nvSpPr>
        <p:spPr>
          <a:xfrm>
            <a:off x="501649" y="2365773"/>
            <a:ext cx="1049020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2800" lvl="3" indent="-285750">
              <a:spcBef>
                <a:spcPts val="1800"/>
              </a:spcBef>
              <a:buFont typeface="Arial" pitchFamily="34" charset="0"/>
              <a:buChar char="–"/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For discrete-time, </a:t>
            </a: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ω</a:t>
            </a:r>
            <a:r>
              <a:rPr lang="en-US" altLang="zh-TW" sz="2600" baseline="-250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is usually defined only for [-</a:t>
            </a: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π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</a:t>
            </a: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π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or [0, 2</a:t>
            </a: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π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]. For continuous-time, </a:t>
            </a: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ω</a:t>
            </a:r>
            <a:r>
              <a:rPr lang="en-US" altLang="zh-TW" sz="2600" baseline="-250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is defined for (-∞, ∞)</a:t>
            </a:r>
          </a:p>
          <a:p>
            <a:pPr marL="1162800" lvl="3" indent="-285750">
              <a:spcBef>
                <a:spcPts val="1800"/>
              </a:spcBef>
              <a:buFont typeface="Arial" pitchFamily="34" charset="0"/>
              <a:buChar char="–"/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For discrete-time, the signal is periodic only when </a:t>
            </a: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</a:t>
            </a:r>
          </a:p>
          <a:p>
            <a:pPr marL="877050" lvl="3">
              <a:spcBef>
                <a:spcPts val="1800"/>
              </a:spcBef>
              <a:defRPr/>
            </a:pP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</a:t>
            </a:r>
            <a:r>
              <a:rPr lang="el-GR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ω</a:t>
            </a:r>
            <a:r>
              <a:rPr lang="el-GR" altLang="zh-TW" sz="2600" baseline="-250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</a:t>
            </a: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=2</a:t>
            </a:r>
            <a:r>
              <a:rPr lang="el-GR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π</a:t>
            </a: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</a:t>
            </a:r>
          </a:p>
          <a:p>
            <a:pPr marL="1620000" lvl="4">
              <a:defRPr/>
            </a:pPr>
            <a:endParaRPr lang="en-US" altLang="zh-TW" sz="2600" dirty="0">
              <a:latin typeface="Times New Roman"/>
              <a:ea typeface="新細明體" charset="-12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D8AFFD4-B9C8-4B65-9576-1DEDEB8A08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8525" y="3816350"/>
          <a:ext cx="34671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467059" imgH="899312" progId="Equation.DSMT4">
                  <p:embed/>
                </p:oleObj>
              </mc:Choice>
              <mc:Fallback>
                <p:oleObj name="Equation" r:id="rId3" imgW="3467059" imgH="899312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D8AFFD4-B9C8-4B65-9576-1DEDEB8A08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38525" y="3816350"/>
                        <a:ext cx="3467100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4225691"/>
      </p:ext>
    </p:extLst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Complex land looks different</a:t>
            </a:r>
            <a:endParaRPr kumimoji="1"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0213767" cy="4775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complex numbers, an amazing identity arises</a:t>
            </a:r>
          </a:p>
          <a:p>
            <a:pPr marL="0" indent="0"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/>
              <a:t>It is quite remarkable that two irrational numbers      and     can be related by the magic number  !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对象 4">
                <a:extLst>
                  <a:ext uri="{FF2B5EF4-FFF2-40B4-BE49-F238E27FC236}">
                    <a16:creationId xmlns:a16="http://schemas.microsoft.com/office/drawing/2014/main" id="{0B40D41E-2C1F-4CDC-8B10-764D70686185}"/>
                  </a:ext>
                </a:extLst>
              </p:cNvPr>
              <p:cNvSpPr txBox="1"/>
              <p:nvPr/>
            </p:nvSpPr>
            <p:spPr>
              <a:xfrm>
                <a:off x="4683125" y="1643063"/>
                <a:ext cx="1320800" cy="528637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对象 4">
                <a:extLst>
                  <a:ext uri="{FF2B5EF4-FFF2-40B4-BE49-F238E27FC236}">
                    <a16:creationId xmlns:a16="http://schemas.microsoft.com/office/drawing/2014/main" id="{0B40D41E-2C1F-4CDC-8B10-764D70686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125" y="1643063"/>
                <a:ext cx="1320800" cy="5286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AA2E4CE-9BB2-42D4-853D-BBE8CA5C51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158525"/>
              </p:ext>
            </p:extLst>
          </p:nvPr>
        </p:nvGraphicFramePr>
        <p:xfrm>
          <a:off x="7892083" y="2280507"/>
          <a:ext cx="307699" cy="384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1520" imgH="126720" progId="Equation.DSMT4">
                  <p:embed/>
                </p:oleObj>
              </mc:Choice>
              <mc:Fallback>
                <p:oleObj name="Equation" r:id="rId4" imgW="10152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92083" y="2280507"/>
                        <a:ext cx="307699" cy="384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F09617D-DA5E-4CD8-8F22-60AE605BD6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969112"/>
              </p:ext>
            </p:extLst>
          </p:nvPr>
        </p:nvGraphicFramePr>
        <p:xfrm>
          <a:off x="8875055" y="2318970"/>
          <a:ext cx="346161" cy="346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26720" progId="Equation.DSMT4">
                  <p:embed/>
                </p:oleObj>
              </mc:Choice>
              <mc:Fallback>
                <p:oleObj name="Equation" r:id="rId6" imgW="12672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75055" y="2318970"/>
                        <a:ext cx="346161" cy="3461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对象 8">
                <a:extLst>
                  <a:ext uri="{FF2B5EF4-FFF2-40B4-BE49-F238E27FC236}">
                    <a16:creationId xmlns:a16="http://schemas.microsoft.com/office/drawing/2014/main" id="{B64C921D-C6B1-4D9E-B280-1630FF0CD7B6}"/>
                  </a:ext>
                </a:extLst>
              </p:cNvPr>
              <p:cNvSpPr txBox="1"/>
              <p:nvPr/>
            </p:nvSpPr>
            <p:spPr>
              <a:xfrm>
                <a:off x="4862513" y="2609850"/>
                <a:ext cx="225425" cy="384175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对象 8">
                <a:extLst>
                  <a:ext uri="{FF2B5EF4-FFF2-40B4-BE49-F238E27FC236}">
                    <a16:creationId xmlns:a16="http://schemas.microsoft.com/office/drawing/2014/main" id="{B64C921D-C6B1-4D9E-B280-1630FF0CD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513" y="2609850"/>
                <a:ext cx="225425" cy="384175"/>
              </a:xfrm>
              <a:prstGeom prst="rect">
                <a:avLst/>
              </a:prstGeom>
              <a:blipFill>
                <a:blip r:embed="rId8"/>
                <a:stretch>
                  <a:fillRect l="-10811" r="-32432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192609"/>
      </p:ext>
    </p:extLst>
  </p:cSld>
  <p:clrMapOvr>
    <a:masterClrMapping/>
  </p:clrMapOvr>
  <p:transition spd="med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Exponential/Sinusoidal Signals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pic>
        <p:nvPicPr>
          <p:cNvPr id="5" name="圖片 1">
            <a:extLst>
              <a:ext uri="{FF2B5EF4-FFF2-40B4-BE49-F238E27FC236}">
                <a16:creationId xmlns:a16="http://schemas.microsoft.com/office/drawing/2014/main" id="{ECE94231-2B50-419E-9288-B73CF911A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526" y="1145229"/>
            <a:ext cx="4756150" cy="520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129897"/>
      </p:ext>
    </p:extLst>
  </p:cSld>
  <p:clrMapOvr>
    <a:masterClrMapping/>
  </p:clrMapOvr>
  <p:transition spd="med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  <a:spcAft>
                <a:spcPts val="600"/>
              </a:spcAft>
            </a:pP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Harmonically Related Signal Sets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pic>
        <p:nvPicPr>
          <p:cNvPr id="5" name="圖片 1">
            <a:extLst>
              <a:ext uri="{FF2B5EF4-FFF2-40B4-BE49-F238E27FC236}">
                <a16:creationId xmlns:a16="http://schemas.microsoft.com/office/drawing/2014/main" id="{6BC9E42B-C426-4B7F-88E1-C700F5A66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002" y="3214116"/>
            <a:ext cx="3319272" cy="1490472"/>
          </a:xfrm>
          <a:prstGeom prst="rect">
            <a:avLst/>
          </a:prstGeom>
        </p:spPr>
      </p:pic>
      <p:pic>
        <p:nvPicPr>
          <p:cNvPr id="6" name="圖片 2">
            <a:extLst>
              <a:ext uri="{FF2B5EF4-FFF2-40B4-BE49-F238E27FC236}">
                <a16:creationId xmlns:a16="http://schemas.microsoft.com/office/drawing/2014/main" id="{3240ADDC-99E6-4C87-AB3A-BC0BAA61F6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097" y="2998093"/>
            <a:ext cx="2526030" cy="2125980"/>
          </a:xfrm>
          <a:prstGeom prst="rect">
            <a:avLst/>
          </a:prstGeom>
        </p:spPr>
      </p:pic>
      <p:sp>
        <p:nvSpPr>
          <p:cNvPr id="7" name="文字方塊 3">
            <a:extLst>
              <a:ext uri="{FF2B5EF4-FFF2-40B4-BE49-F238E27FC236}">
                <a16:creationId xmlns:a16="http://schemas.microsoft.com/office/drawing/2014/main" id="{3A9F51ED-9DD9-4CC1-9268-C95643F9D604}"/>
              </a:ext>
            </a:extLst>
          </p:cNvPr>
          <p:cNvSpPr txBox="1"/>
          <p:nvPr/>
        </p:nvSpPr>
        <p:spPr>
          <a:xfrm>
            <a:off x="1810569" y="1125886"/>
            <a:ext cx="258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being periodic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6">
                <a:extLst>
                  <a:ext uri="{FF2B5EF4-FFF2-40B4-BE49-F238E27FC236}">
                    <a16:creationId xmlns:a16="http://schemas.microsoft.com/office/drawing/2014/main" id="{A18241B9-73CA-47ED-AC83-EC860D9C9C4F}"/>
                  </a:ext>
                </a:extLst>
              </p:cNvPr>
              <p:cNvSpPr txBox="1"/>
              <p:nvPr/>
            </p:nvSpPr>
            <p:spPr>
              <a:xfrm>
                <a:off x="2242617" y="1991143"/>
                <a:ext cx="207984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2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TW" sz="2200" i="1">
                          <a:latin typeface="Cambria Math"/>
                          <a:ea typeface="Cambria Math"/>
                        </a:rPr>
                        <m:t>⋅</m:t>
                      </m:r>
                      <m:r>
                        <a:rPr lang="en-US" altLang="zh-TW" sz="2200" i="1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US" altLang="zh-TW" sz="2200" i="1">
                          <a:latin typeface="Cambria Math"/>
                          <a:ea typeface="Cambria Math"/>
                        </a:rPr>
                        <m:t>=2</m:t>
                      </m:r>
                      <m:r>
                        <a:rPr lang="zh-TW" altLang="en-US" sz="2200" i="1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altLang="zh-TW" sz="2200" i="1">
                          <a:latin typeface="Cambria Math"/>
                          <a:ea typeface="Cambria Math"/>
                        </a:rPr>
                        <m:t>⋅</m:t>
                      </m:r>
                      <m:r>
                        <a:rPr lang="en-US" altLang="zh-TW" sz="2200" i="1">
                          <a:latin typeface="Cambria Math"/>
                          <a:ea typeface="Cambria Math"/>
                        </a:rPr>
                        <m:t>𝑘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8" name="文字方塊 6">
                <a:extLst>
                  <a:ext uri="{FF2B5EF4-FFF2-40B4-BE49-F238E27FC236}">
                    <a16:creationId xmlns:a16="http://schemas.microsoft.com/office/drawing/2014/main" id="{A18241B9-73CA-47ED-AC83-EC860D9C9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617" y="1991143"/>
                <a:ext cx="2079848" cy="430887"/>
              </a:xfrm>
              <a:prstGeom prst="rect">
                <a:avLst/>
              </a:prstGeom>
              <a:blipFill>
                <a:blip r:embed="rId5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向右箭號 4">
            <a:extLst>
              <a:ext uri="{FF2B5EF4-FFF2-40B4-BE49-F238E27FC236}">
                <a16:creationId xmlns:a16="http://schemas.microsoft.com/office/drawing/2014/main" id="{F0353573-3228-4009-83CC-F8C3FBB4EE62}"/>
              </a:ext>
            </a:extLst>
          </p:cNvPr>
          <p:cNvSpPr/>
          <p:nvPr/>
        </p:nvSpPr>
        <p:spPr>
          <a:xfrm>
            <a:off x="4394473" y="2061989"/>
            <a:ext cx="432048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7">
                <a:extLst>
                  <a:ext uri="{FF2B5EF4-FFF2-40B4-BE49-F238E27FC236}">
                    <a16:creationId xmlns:a16="http://schemas.microsoft.com/office/drawing/2014/main" id="{ECC03641-1813-4807-BE85-0E9A077F869E}"/>
                  </a:ext>
                </a:extLst>
              </p:cNvPr>
              <p:cNvSpPr txBox="1"/>
              <p:nvPr/>
            </p:nvSpPr>
            <p:spPr>
              <a:xfrm>
                <a:off x="4970537" y="1989982"/>
                <a:ext cx="2079848" cy="488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2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TW" sz="22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TW" sz="2200" i="1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altLang="zh-TW" sz="2200" i="1">
                          <a:latin typeface="Cambria Math"/>
                          <a:ea typeface="Cambria Math"/>
                        </a:rPr>
                        <m:t>(</m:t>
                      </m:r>
                      <m:box>
                        <m:boxPr>
                          <m:ctrlPr>
                            <a:rPr lang="en-US" altLang="zh-TW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22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zh-TW" altLang="en-US" sz="220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sz="2200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box>
                      <m:r>
                        <a:rPr lang="en-US" altLang="zh-TW" sz="22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10" name="文字方塊 7">
                <a:extLst>
                  <a:ext uri="{FF2B5EF4-FFF2-40B4-BE49-F238E27FC236}">
                    <a16:creationId xmlns:a16="http://schemas.microsoft.com/office/drawing/2014/main" id="{ECC03641-1813-4807-BE85-0E9A077F8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537" y="1989982"/>
                <a:ext cx="2079848" cy="488019"/>
              </a:xfrm>
              <a:prstGeom prst="rect">
                <a:avLst/>
              </a:prstGeom>
              <a:blipFill>
                <a:blip r:embed="rId6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8">
            <a:extLst>
              <a:ext uri="{FF2B5EF4-FFF2-40B4-BE49-F238E27FC236}">
                <a16:creationId xmlns:a16="http://schemas.microsoft.com/office/drawing/2014/main" id="{6556C69A-07F8-4FDE-A210-BBD7ADBC0CDB}"/>
              </a:ext>
            </a:extLst>
          </p:cNvPr>
          <p:cNvSpPr txBox="1"/>
          <p:nvPr/>
        </p:nvSpPr>
        <p:spPr>
          <a:xfrm>
            <a:off x="4336405" y="1477166"/>
            <a:ext cx="29287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>
                <a:solidFill>
                  <a:srgbClr val="002060"/>
                </a:solidFill>
              </a:rPr>
              <a:t>real period in cycles</a:t>
            </a:r>
            <a:endParaRPr lang="zh-TW" altLang="en-US" sz="22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0B5D597-D4E3-4BC5-A10A-69FF08C0198E}"/>
                  </a:ext>
                </a:extLst>
              </p:cNvPr>
              <p:cNvSpPr/>
              <p:nvPr/>
            </p:nvSpPr>
            <p:spPr>
              <a:xfrm>
                <a:off x="3898802" y="1845965"/>
                <a:ext cx="4203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0B5D597-D4E3-4BC5-A10A-69FF08C019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802" y="1845965"/>
                <a:ext cx="42030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C689D30-2F8B-46F4-98EE-EB1AD3456B4F}"/>
                  </a:ext>
                </a:extLst>
              </p:cNvPr>
              <p:cNvSpPr/>
              <p:nvPr/>
            </p:nvSpPr>
            <p:spPr>
              <a:xfrm>
                <a:off x="2754294" y="2181473"/>
                <a:ext cx="4203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C689D30-2F8B-46F4-98EE-EB1AD3456B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294" y="2181473"/>
                <a:ext cx="42030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1">
            <a:extLst>
              <a:ext uri="{FF2B5EF4-FFF2-40B4-BE49-F238E27FC236}">
                <a16:creationId xmlns:a16="http://schemas.microsoft.com/office/drawing/2014/main" id="{8462E6DB-0E67-401E-8B5E-3987EBB4B02A}"/>
              </a:ext>
            </a:extLst>
          </p:cNvPr>
          <p:cNvCxnSpPr/>
          <p:nvPr/>
        </p:nvCxnSpPr>
        <p:spPr>
          <a:xfrm flipH="1">
            <a:off x="4104147" y="1773957"/>
            <a:ext cx="290326" cy="216024"/>
          </a:xfrm>
          <a:prstGeom prst="straightConnector1">
            <a:avLst/>
          </a:prstGeom>
          <a:ln w="127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6">
            <a:extLst>
              <a:ext uri="{FF2B5EF4-FFF2-40B4-BE49-F238E27FC236}">
                <a16:creationId xmlns:a16="http://schemas.microsoft.com/office/drawing/2014/main" id="{A891E62C-0285-4264-8087-6A3B9FDB76DB}"/>
              </a:ext>
            </a:extLst>
          </p:cNvPr>
          <p:cNvSpPr txBox="1"/>
          <p:nvPr/>
        </p:nvSpPr>
        <p:spPr>
          <a:xfrm>
            <a:off x="3362123" y="2423191"/>
            <a:ext cx="2192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>
                <a:solidFill>
                  <a:srgbClr val="002060"/>
                </a:solidFill>
              </a:rPr>
              <a:t>real period in </a:t>
            </a:r>
            <a:r>
              <a:rPr lang="en-US" altLang="zh-TW" sz="2200" i="1" dirty="0">
                <a:solidFill>
                  <a:srgbClr val="002060"/>
                </a:solidFill>
              </a:rPr>
              <a:t>n</a:t>
            </a:r>
            <a:endParaRPr lang="zh-TW" altLang="en-US" sz="2200" i="1" dirty="0">
              <a:solidFill>
                <a:srgbClr val="002060"/>
              </a:solidFill>
            </a:endParaRPr>
          </a:p>
        </p:txBody>
      </p:sp>
      <p:cxnSp>
        <p:nvCxnSpPr>
          <p:cNvPr id="16" name="直線單箭頭接點 17">
            <a:extLst>
              <a:ext uri="{FF2B5EF4-FFF2-40B4-BE49-F238E27FC236}">
                <a16:creationId xmlns:a16="http://schemas.microsoft.com/office/drawing/2014/main" id="{82FFF4B1-0744-4666-BB45-3E0087455AC8}"/>
              </a:ext>
            </a:extLst>
          </p:cNvPr>
          <p:cNvCxnSpPr/>
          <p:nvPr/>
        </p:nvCxnSpPr>
        <p:spPr>
          <a:xfrm flipH="1" flipV="1">
            <a:off x="3034705" y="2479080"/>
            <a:ext cx="385486" cy="240902"/>
          </a:xfrm>
          <a:prstGeom prst="straightConnector1">
            <a:avLst/>
          </a:prstGeom>
          <a:ln w="127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87FFE72-A75F-4A6A-A136-795211C076A2}"/>
                  </a:ext>
                </a:extLst>
              </p:cNvPr>
              <p:cNvSpPr/>
              <p:nvPr/>
            </p:nvSpPr>
            <p:spPr>
              <a:xfrm>
                <a:off x="1704653" y="5460478"/>
                <a:ext cx="2587768" cy="6281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zh-TW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i="1">
                              <a:latin typeface="Cambria Math"/>
                            </a:rPr>
                            <m:t>𝑗𝑘</m:t>
                          </m:r>
                          <m:r>
                            <a:rPr lang="en-US" altLang="zh-TW" sz="2400" i="1">
                              <a:latin typeface="Cambria Math"/>
                              <a:ea typeface="Cambria Math"/>
                            </a:rPr>
                            <m:t>(</m:t>
                          </m:r>
                          <m:box>
                            <m:box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zh-TW" altLang="en-US" sz="2400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box>
                          <m:r>
                            <a:rPr lang="en-US" altLang="zh-TW" sz="2400" i="1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87FFE72-A75F-4A6A-A136-795211C07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653" y="5460478"/>
                <a:ext cx="2587768" cy="6281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向右箭號 21">
            <a:extLst>
              <a:ext uri="{FF2B5EF4-FFF2-40B4-BE49-F238E27FC236}">
                <a16:creationId xmlns:a16="http://schemas.microsoft.com/office/drawing/2014/main" id="{61D9A802-BE6D-401E-B8B4-E937DE5E0CC2}"/>
              </a:ext>
            </a:extLst>
          </p:cNvPr>
          <p:cNvSpPr/>
          <p:nvPr/>
        </p:nvSpPr>
        <p:spPr>
          <a:xfrm>
            <a:off x="4137685" y="5748509"/>
            <a:ext cx="432048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1297A73-A74F-4E0E-803D-2709C545FA61}"/>
                  </a:ext>
                </a:extLst>
              </p:cNvPr>
              <p:cNvSpPr/>
              <p:nvPr/>
            </p:nvSpPr>
            <p:spPr>
              <a:xfrm>
                <a:off x="4618881" y="5460478"/>
                <a:ext cx="5904656" cy="6281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zh-TW" sz="2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𝑁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i="1">
                              <a:latin typeface="Cambria Math"/>
                            </a:rPr>
                            <m:t>𝑗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(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𝑁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)(</m:t>
                          </m:r>
                          <m:box>
                            <m:box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zh-TW" altLang="en-US" sz="2400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box>
                          <m:r>
                            <a:rPr lang="en-US" altLang="zh-TW" sz="2400" i="1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i="1">
                              <a:latin typeface="Cambria Math"/>
                            </a:rPr>
                            <m:t>𝑗𝑘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(</m:t>
                          </m:r>
                          <m:box>
                            <m:box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zh-TW" altLang="en-US" sz="2400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box>
                          <m:r>
                            <a:rPr lang="en-US" altLang="zh-TW" sz="2400" i="1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zh-TW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1297A73-A74F-4E0E-803D-2709C545F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881" y="5460478"/>
                <a:ext cx="5904656" cy="6281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2DEF662-F336-45DF-9784-010ADBA9805B}"/>
                  </a:ext>
                </a:extLst>
              </p:cNvPr>
              <p:cNvSpPr/>
              <p:nvPr/>
            </p:nvSpPr>
            <p:spPr>
              <a:xfrm>
                <a:off x="8764866" y="4445874"/>
                <a:ext cx="491673" cy="4521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altLang="zh-TW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20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zh-TW" altLang="en-US" sz="20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sz="20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zh-TW" alt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2DEF662-F336-45DF-9784-010ADBA98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866" y="4445874"/>
                <a:ext cx="491673" cy="452175"/>
              </a:xfrm>
              <a:prstGeom prst="rect">
                <a:avLst/>
              </a:prstGeom>
              <a:blipFill>
                <a:blip r:embed="rId11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01AA794-2D43-48B5-B211-D5EB8310D40A}"/>
                  </a:ext>
                </a:extLst>
              </p:cNvPr>
              <p:cNvSpPr/>
              <p:nvPr/>
            </p:nvSpPr>
            <p:spPr>
              <a:xfrm>
                <a:off x="9011369" y="3774686"/>
                <a:ext cx="55098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/>
                        </a:rPr>
                        <m:t>𝑅𝑒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01AA794-2D43-48B5-B211-D5EB8310D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369" y="3774686"/>
                <a:ext cx="550984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AA6099B-F920-4302-8195-BC5C7E271646}"/>
                  </a:ext>
                </a:extLst>
              </p:cNvPr>
              <p:cNvSpPr/>
              <p:nvPr/>
            </p:nvSpPr>
            <p:spPr>
              <a:xfrm>
                <a:off x="8579322" y="3014514"/>
                <a:ext cx="1197571" cy="4589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altLang="zh-TW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m:rPr>
                              <m:brk m:alnAt="63"/>
                            </m:rPr>
                            <a:rPr lang="en-US" altLang="zh-TW" sz="200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  <m:d>
                            <m:dPr>
                              <m:ctrlPr>
                                <a:rPr lang="en-US" altLang="zh-TW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zh-TW" altLang="en-US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TW" sz="200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en-US" altLang="zh-TW" sz="200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altLang="zh-TW" sz="200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=3</m:t>
                          </m:r>
                        </m:e>
                      </m:box>
                    </m:oMath>
                  </m:oMathPara>
                </a14:m>
                <a:endParaRPr lang="zh-TW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AA6099B-F920-4302-8195-BC5C7E2716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9322" y="3014514"/>
                <a:ext cx="1197571" cy="458908"/>
              </a:xfrm>
              <a:prstGeom prst="rect">
                <a:avLst/>
              </a:prstGeom>
              <a:blipFill>
                <a:blip r:embed="rId1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F8FE776-E858-4610-9627-A08A7CFD0C65}"/>
                  </a:ext>
                </a:extLst>
              </p:cNvPr>
              <p:cNvSpPr/>
              <p:nvPr/>
            </p:nvSpPr>
            <p:spPr>
              <a:xfrm>
                <a:off x="3597151" y="4284067"/>
                <a:ext cx="55566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zh-TW" altLang="en-US" sz="20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F8FE776-E858-4610-9627-A08A7CFD0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151" y="4284067"/>
                <a:ext cx="555665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EFAD21A-E058-4555-AB03-80B34F24E7B8}"/>
                  </a:ext>
                </a:extLst>
              </p:cNvPr>
              <p:cNvSpPr/>
              <p:nvPr/>
            </p:nvSpPr>
            <p:spPr>
              <a:xfrm>
                <a:off x="1882578" y="3121983"/>
                <a:ext cx="491673" cy="4521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altLang="zh-TW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20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zh-TW" altLang="en-US" sz="20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sz="20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zh-TW" alt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EFAD21A-E058-4555-AB03-80B34F24E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578" y="3121983"/>
                <a:ext cx="491673" cy="452175"/>
              </a:xfrm>
              <a:prstGeom prst="rect">
                <a:avLst/>
              </a:prstGeom>
              <a:blipFill>
                <a:blip r:embed="rId1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29">
            <a:extLst>
              <a:ext uri="{FF2B5EF4-FFF2-40B4-BE49-F238E27FC236}">
                <a16:creationId xmlns:a16="http://schemas.microsoft.com/office/drawing/2014/main" id="{BCBB6F87-70CC-481A-BEFC-E0BFA371E8C3}"/>
              </a:ext>
            </a:extLst>
          </p:cNvPr>
          <p:cNvSpPr txBox="1"/>
          <p:nvPr/>
        </p:nvSpPr>
        <p:spPr>
          <a:xfrm>
            <a:off x="3114723" y="4510262"/>
            <a:ext cx="15761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>
                <a:solidFill>
                  <a:srgbClr val="002060"/>
                </a:solidFill>
              </a:rPr>
              <a:t>divided in </a:t>
            </a:r>
            <a:r>
              <a:rPr lang="en-US" altLang="zh-TW" sz="2200" i="1" dirty="0">
                <a:solidFill>
                  <a:srgbClr val="002060"/>
                </a:solidFill>
              </a:rPr>
              <a:t>N</a:t>
            </a:r>
            <a:endParaRPr lang="zh-TW" altLang="en-US" sz="2200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63E1457-93DF-43AB-A071-BF7B28F03489}"/>
                  </a:ext>
                </a:extLst>
              </p:cNvPr>
              <p:cNvSpPr/>
              <p:nvPr/>
            </p:nvSpPr>
            <p:spPr>
              <a:xfrm>
                <a:off x="7499202" y="2610390"/>
                <a:ext cx="5721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/>
                        </a:rPr>
                        <m:t>𝐼𝑚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63E1457-93DF-43AB-A071-BF7B28F03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202" y="2610390"/>
                <a:ext cx="572143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008642"/>
      </p:ext>
    </p:extLst>
  </p:cSld>
  <p:clrMapOvr>
    <a:masterClrMapping/>
  </p:clrMapOvr>
  <p:transition spd="med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lnSpc>
                <a:spcPct val="200000"/>
              </a:lnSpc>
              <a:defRPr/>
            </a:pPr>
            <a:r>
              <a:rPr lang="en-US" altLang="zh-TW" sz="36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Exponential/Sinusoidal Signals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0FA26ED-1112-434E-84CB-C0EBDE96B1FC}"/>
              </a:ext>
            </a:extLst>
          </p:cNvPr>
          <p:cNvSpPr/>
          <p:nvPr/>
        </p:nvSpPr>
        <p:spPr>
          <a:xfrm>
            <a:off x="400050" y="1305491"/>
            <a:ext cx="82962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0800" lvl="1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Harmonically related discrete-time signal sets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D60068-A2A7-45CC-BE81-41021F511064}"/>
              </a:ext>
            </a:extLst>
          </p:cNvPr>
          <p:cNvSpPr/>
          <p:nvPr/>
        </p:nvSpPr>
        <p:spPr>
          <a:xfrm>
            <a:off x="660400" y="2831515"/>
            <a:ext cx="102393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9050" lvl="1">
              <a:spcBef>
                <a:spcPts val="1200"/>
              </a:spcBef>
              <a:buSzPct val="70000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/>
                <a:ea typeface="新細明體" charset="-120"/>
              </a:rPr>
              <a:t>all with common period N</a:t>
            </a:r>
          </a:p>
          <a:p>
            <a:pPr marL="1226250" lvl="2">
              <a:spcBef>
                <a:spcPts val="1200"/>
              </a:spcBef>
              <a:buSzPct val="70000"/>
              <a:defRPr/>
            </a:pPr>
            <a:endParaRPr lang="en-US" altLang="zh-TW" sz="3000" dirty="0">
              <a:solidFill>
                <a:prstClr val="black"/>
              </a:solidFill>
              <a:latin typeface="Times New Roman"/>
              <a:ea typeface="新細明體" charset="-120"/>
            </a:endParaRPr>
          </a:p>
          <a:p>
            <a:pPr marL="1226250" lvl="2">
              <a:spcBef>
                <a:spcPts val="1200"/>
              </a:spcBef>
              <a:buSzPct val="70000"/>
              <a:defRPr/>
            </a:pPr>
            <a:endParaRPr lang="en-US" altLang="zh-TW" sz="3000" dirty="0">
              <a:solidFill>
                <a:prstClr val="black"/>
              </a:solidFill>
              <a:latin typeface="Times New Roman"/>
              <a:ea typeface="新細明體" charset="-120"/>
            </a:endParaRPr>
          </a:p>
          <a:p>
            <a:pPr marL="769050" lvl="1">
              <a:spcBef>
                <a:spcPts val="1200"/>
              </a:spcBef>
              <a:buSzPct val="70000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/>
                <a:ea typeface="新細明體" charset="-120"/>
              </a:rPr>
              <a:t>This is different from continuous case. Only </a:t>
            </a:r>
            <a:r>
              <a:rPr lang="en-US" altLang="zh-TW" sz="3000" i="1" dirty="0">
                <a:solidFill>
                  <a:prstClr val="black"/>
                </a:solidFill>
                <a:latin typeface="Times New Roman"/>
                <a:ea typeface="新細明體" charset="-120"/>
              </a:rPr>
              <a:t>N</a:t>
            </a:r>
            <a:r>
              <a:rPr lang="en-US" altLang="zh-TW" sz="3000" dirty="0">
                <a:solidFill>
                  <a:prstClr val="black"/>
                </a:solidFill>
                <a:latin typeface="Times New Roman"/>
                <a:ea typeface="新細明體" charset="-120"/>
              </a:rPr>
              <a:t> distinct signals in this set.</a:t>
            </a:r>
            <a:endParaRPr lang="zh-TW" altLang="en-US" sz="30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6" name="物件 2">
            <a:extLst>
              <a:ext uri="{FF2B5EF4-FFF2-40B4-BE49-F238E27FC236}">
                <a16:creationId xmlns:a16="http://schemas.microsoft.com/office/drawing/2014/main" id="{426EC79D-F123-4829-B932-0DE8EF3697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4876" y="1786940"/>
          <a:ext cx="747236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63800" imgH="342900" progId="Equation.3">
                  <p:embed/>
                </p:oleObj>
              </mc:Choice>
              <mc:Fallback>
                <p:oleObj name="Equation" r:id="rId3" imgW="2463800" imgH="342900" progId="Equation.3">
                  <p:embed/>
                  <p:pic>
                    <p:nvPicPr>
                      <p:cNvPr id="6" name="物件 2">
                        <a:extLst>
                          <a:ext uri="{FF2B5EF4-FFF2-40B4-BE49-F238E27FC236}">
                            <a16:creationId xmlns:a16="http://schemas.microsoft.com/office/drawing/2014/main" id="{426EC79D-F123-4829-B932-0DE8EF3697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76" y="1786940"/>
                        <a:ext cx="7472363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3">
            <a:extLst>
              <a:ext uri="{FF2B5EF4-FFF2-40B4-BE49-F238E27FC236}">
                <a16:creationId xmlns:a16="http://schemas.microsoft.com/office/drawing/2014/main" id="{FCCB1F3E-9E8F-47CF-8C5A-BCF1C9EE8F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4876" y="3541950"/>
          <a:ext cx="30353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965200" imgH="228600" progId="Equation.3">
                  <p:embed/>
                </p:oleObj>
              </mc:Choice>
              <mc:Fallback>
                <p:oleObj name="方程式" r:id="rId5" imgW="965200" imgH="228600" progId="Equation.3">
                  <p:embed/>
                  <p:pic>
                    <p:nvPicPr>
                      <p:cNvPr id="7" name="物件 3">
                        <a:extLst>
                          <a:ext uri="{FF2B5EF4-FFF2-40B4-BE49-F238E27FC236}">
                            <a16:creationId xmlns:a16="http://schemas.microsoft.com/office/drawing/2014/main" id="{FCCB1F3E-9E8F-47CF-8C5A-BCF1C9EE8F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76" y="3541950"/>
                        <a:ext cx="30353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8881296"/>
      </p:ext>
    </p:extLst>
  </p:cSld>
  <p:clrMapOvr>
    <a:masterClrMapping/>
  </p:clrMapOvr>
  <p:transition spd="med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eaLnBrk="1" hangingPunct="1">
              <a:lnSpc>
                <a:spcPct val="200000"/>
              </a:lnSpc>
            </a:pP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Fundamental Concepts (Systems)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8E53FA0-7BE0-49F0-ADED-5FC41289752E}"/>
              </a:ext>
            </a:extLst>
          </p:cNvPr>
          <p:cNvSpPr/>
          <p:nvPr/>
        </p:nvSpPr>
        <p:spPr>
          <a:xfrm>
            <a:off x="0" y="1344651"/>
            <a:ext cx="7572375" cy="218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lang="en-US" altLang="zh-TW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Continuous/Discrete-time Systems</a:t>
            </a:r>
          </a:p>
          <a:p>
            <a:pPr lvl="2">
              <a:spcBef>
                <a:spcPts val="1200"/>
              </a:spcBef>
              <a:buSzPct val="70000"/>
              <a:buFont typeface="Wingdings" pitchFamily="2" charset="2"/>
              <a:buChar char="l"/>
            </a:pPr>
            <a:endParaRPr lang="en-US" altLang="zh-TW" sz="3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200000"/>
              </a:lnSpc>
              <a:spcBef>
                <a:spcPts val="1800"/>
              </a:spcBef>
              <a:buSzPct val="70000"/>
              <a:buFont typeface="Wingdings" pitchFamily="2" charset="2"/>
              <a:buChar char="l"/>
            </a:pPr>
            <a:r>
              <a:rPr lang="en-US" altLang="zh-TW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Interconnections of Systems</a:t>
            </a:r>
          </a:p>
        </p:txBody>
      </p:sp>
      <p:pic>
        <p:nvPicPr>
          <p:cNvPr id="69" name="Picture 10">
            <a:extLst>
              <a:ext uri="{FF2B5EF4-FFF2-40B4-BE49-F238E27FC236}">
                <a16:creationId xmlns:a16="http://schemas.microsoft.com/office/drawing/2014/main" id="{B8EBE080-49F1-407B-9A38-6D0202E3F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6" y="309588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tangle 3">
            <a:extLst>
              <a:ext uri="{FF2B5EF4-FFF2-40B4-BE49-F238E27FC236}">
                <a16:creationId xmlns:a16="http://schemas.microsoft.com/office/drawing/2014/main" id="{98E8F61F-861E-4650-AF35-D540858E0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2236788"/>
            <a:ext cx="1081088" cy="57626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sz="22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Line 5">
            <a:extLst>
              <a:ext uri="{FF2B5EF4-FFF2-40B4-BE49-F238E27FC236}">
                <a16:creationId xmlns:a16="http://schemas.microsoft.com/office/drawing/2014/main" id="{DD620254-7EBA-4C1D-8CE4-4ECB7C6F79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9564" y="2541588"/>
            <a:ext cx="6445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 sz="22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 Box 9">
            <a:extLst>
              <a:ext uri="{FF2B5EF4-FFF2-40B4-BE49-F238E27FC236}">
                <a16:creationId xmlns:a16="http://schemas.microsoft.com/office/drawing/2014/main" id="{5AA8FB32-CC47-4AD7-A47E-135E46522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438" y="2074863"/>
            <a:ext cx="6286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73" name="Text Box 10">
            <a:extLst>
              <a:ext uri="{FF2B5EF4-FFF2-40B4-BE49-F238E27FC236}">
                <a16:creationId xmlns:a16="http://schemas.microsoft.com/office/drawing/2014/main" id="{8FB4F791-2A0D-43C1-972B-501C53900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4225" y="2074863"/>
            <a:ext cx="6286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74" name="Text Box 11">
            <a:extLst>
              <a:ext uri="{FF2B5EF4-FFF2-40B4-BE49-F238E27FC236}">
                <a16:creationId xmlns:a16="http://schemas.microsoft.com/office/drawing/2014/main" id="{5936A4C8-EE56-4F87-8EA6-575FCAF3A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9151" y="2073276"/>
            <a:ext cx="6969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75" name="Text Box 12">
            <a:extLst>
              <a:ext uri="{FF2B5EF4-FFF2-40B4-BE49-F238E27FC236}">
                <a16:creationId xmlns:a16="http://schemas.microsoft.com/office/drawing/2014/main" id="{21F0D2A1-BC14-470F-A3CE-956319319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4300" y="2073276"/>
            <a:ext cx="6985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76" name="Line 5">
            <a:extLst>
              <a:ext uri="{FF2B5EF4-FFF2-40B4-BE49-F238E27FC236}">
                <a16:creationId xmlns:a16="http://schemas.microsoft.com/office/drawing/2014/main" id="{FF5E12B0-1C09-48CB-A948-C0720B4266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4701" y="2536825"/>
            <a:ext cx="6461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 sz="22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Line 5">
            <a:extLst>
              <a:ext uri="{FF2B5EF4-FFF2-40B4-BE49-F238E27FC236}">
                <a16:creationId xmlns:a16="http://schemas.microsoft.com/office/drawing/2014/main" id="{D81314B4-DB41-4BBA-8234-404A8B471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1601" y="2536825"/>
            <a:ext cx="6461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 sz="22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Rectangle 3">
            <a:extLst>
              <a:ext uri="{FF2B5EF4-FFF2-40B4-BE49-F238E27FC236}">
                <a16:creationId xmlns:a16="http://schemas.microsoft.com/office/drawing/2014/main" id="{181B0668-58AE-40B7-8B0B-A703DE550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050" y="2238376"/>
            <a:ext cx="1079500" cy="57626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sz="22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Line 5">
            <a:extLst>
              <a:ext uri="{FF2B5EF4-FFF2-40B4-BE49-F238E27FC236}">
                <a16:creationId xmlns:a16="http://schemas.microsoft.com/office/drawing/2014/main" id="{FF9B491F-7941-44EB-945D-1BD1696A38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5826" y="2536825"/>
            <a:ext cx="6461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 sz="22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Rectangle 13">
            <a:extLst>
              <a:ext uri="{FF2B5EF4-FFF2-40B4-BE49-F238E27FC236}">
                <a16:creationId xmlns:a16="http://schemas.microsoft.com/office/drawing/2014/main" id="{B04B8F6E-25CE-41FA-AF43-8E6817EFB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588" y="3605036"/>
            <a:ext cx="914400" cy="6858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TW" altLang="zh-TW" kern="0">
              <a:solidFill>
                <a:sysClr val="windowText" lastClr="000000"/>
              </a:solidFill>
            </a:endParaRPr>
          </a:p>
        </p:txBody>
      </p:sp>
      <p:sp>
        <p:nvSpPr>
          <p:cNvPr id="81" name="Rectangle 14">
            <a:extLst>
              <a:ext uri="{FF2B5EF4-FFF2-40B4-BE49-F238E27FC236}">
                <a16:creationId xmlns:a16="http://schemas.microsoft.com/office/drawing/2014/main" id="{3A357283-73FE-4A3E-A38D-8C8405FE0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988" y="3605036"/>
            <a:ext cx="914400" cy="6858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TW" altLang="zh-TW" kern="0">
              <a:solidFill>
                <a:sysClr val="windowText" lastClr="000000"/>
              </a:solidFill>
            </a:endParaRPr>
          </a:p>
        </p:txBody>
      </p:sp>
      <p:sp>
        <p:nvSpPr>
          <p:cNvPr id="82" name="Line 15">
            <a:extLst>
              <a:ext uri="{FF2B5EF4-FFF2-40B4-BE49-F238E27FC236}">
                <a16:creationId xmlns:a16="http://schemas.microsoft.com/office/drawing/2014/main" id="{3CBDFD9C-8F7D-4981-B91C-E64542686C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4988" y="3909836"/>
            <a:ext cx="762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83" name="Line 16">
            <a:extLst>
              <a:ext uri="{FF2B5EF4-FFF2-40B4-BE49-F238E27FC236}">
                <a16:creationId xmlns:a16="http://schemas.microsoft.com/office/drawing/2014/main" id="{200958A2-1FCF-465C-BBA0-66572BF21B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4788" y="3909836"/>
            <a:ext cx="685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84" name="Line 17">
            <a:extLst>
              <a:ext uri="{FF2B5EF4-FFF2-40B4-BE49-F238E27FC236}">
                <a16:creationId xmlns:a16="http://schemas.microsoft.com/office/drawing/2014/main" id="{A55AC624-33B3-4643-AE80-BEF7A987060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1388" y="3909836"/>
            <a:ext cx="533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85" name="Object 42">
            <a:extLst>
              <a:ext uri="{FF2B5EF4-FFF2-40B4-BE49-F238E27FC236}">
                <a16:creationId xmlns:a16="http://schemas.microsoft.com/office/drawing/2014/main" id="{467FCA0D-A2AD-409B-A963-E95B4DB0F0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84751" y="3706637"/>
          <a:ext cx="3286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52268" imgH="215713" progId="Equation.3">
                  <p:embed/>
                </p:oleObj>
              </mc:Choice>
              <mc:Fallback>
                <p:oleObj name="方程式" r:id="rId4" imgW="152268" imgH="215713" progId="Equation.3">
                  <p:embed/>
                  <p:pic>
                    <p:nvPicPr>
                      <p:cNvPr id="85" name="Object 42">
                        <a:extLst>
                          <a:ext uri="{FF2B5EF4-FFF2-40B4-BE49-F238E27FC236}">
                            <a16:creationId xmlns:a16="http://schemas.microsoft.com/office/drawing/2014/main" id="{467FCA0D-A2AD-409B-A963-E95B4DB0F0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1" y="3706637"/>
                        <a:ext cx="32861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43">
            <a:extLst>
              <a:ext uri="{FF2B5EF4-FFF2-40B4-BE49-F238E27FC236}">
                <a16:creationId xmlns:a16="http://schemas.microsoft.com/office/drawing/2014/main" id="{4723A417-4B12-4497-80C8-5AA5E21E8A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9564" y="3706637"/>
          <a:ext cx="3841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77569" imgH="215619" progId="Equation.3">
                  <p:embed/>
                </p:oleObj>
              </mc:Choice>
              <mc:Fallback>
                <p:oleObj name="方程式" r:id="rId6" imgW="177569" imgH="215619" progId="Equation.3">
                  <p:embed/>
                  <p:pic>
                    <p:nvPicPr>
                      <p:cNvPr id="86" name="Object 43">
                        <a:extLst>
                          <a:ext uri="{FF2B5EF4-FFF2-40B4-BE49-F238E27FC236}">
                            <a16:creationId xmlns:a16="http://schemas.microsoft.com/office/drawing/2014/main" id="{4723A417-4B12-4497-80C8-5AA5E21E8A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4" y="3706637"/>
                        <a:ext cx="3841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Rectangle 30">
            <a:extLst>
              <a:ext uri="{FF2B5EF4-FFF2-40B4-BE49-F238E27FC236}">
                <a16:creationId xmlns:a16="http://schemas.microsoft.com/office/drawing/2014/main" id="{BE5D6024-AFEA-4419-ACB9-F160BCBED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75" y="4909041"/>
            <a:ext cx="1143000" cy="46831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TW" altLang="zh-TW" kern="0">
              <a:solidFill>
                <a:sysClr val="windowText" lastClr="000000"/>
              </a:solidFill>
            </a:endParaRPr>
          </a:p>
        </p:txBody>
      </p:sp>
      <p:sp>
        <p:nvSpPr>
          <p:cNvPr id="88" name="Rectangle 31">
            <a:extLst>
              <a:ext uri="{FF2B5EF4-FFF2-40B4-BE49-F238E27FC236}">
                <a16:creationId xmlns:a16="http://schemas.microsoft.com/office/drawing/2014/main" id="{5EE19D1E-6CC7-4A25-91C4-F3BEF529E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75" y="5715491"/>
            <a:ext cx="1143000" cy="46831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TW" altLang="zh-TW" kern="0">
              <a:solidFill>
                <a:sysClr val="windowText" lastClr="000000"/>
              </a:solidFill>
            </a:endParaRPr>
          </a:p>
        </p:txBody>
      </p:sp>
      <p:sp>
        <p:nvSpPr>
          <p:cNvPr id="89" name="Line 32">
            <a:extLst>
              <a:ext uri="{FF2B5EF4-FFF2-40B4-BE49-F238E27FC236}">
                <a16:creationId xmlns:a16="http://schemas.microsoft.com/office/drawing/2014/main" id="{7B0EBBB2-85E7-4679-8EAC-2DD880F784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9475" y="5101128"/>
            <a:ext cx="533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0" name="Line 33">
            <a:extLst>
              <a:ext uri="{FF2B5EF4-FFF2-40B4-BE49-F238E27FC236}">
                <a16:creationId xmlns:a16="http://schemas.microsoft.com/office/drawing/2014/main" id="{BF564A17-FF42-4FF6-82ED-C4B43524A5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9475" y="6025053"/>
            <a:ext cx="533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1" name="Line 34">
            <a:extLst>
              <a:ext uri="{FF2B5EF4-FFF2-40B4-BE49-F238E27FC236}">
                <a16:creationId xmlns:a16="http://schemas.microsoft.com/office/drawing/2014/main" id="{18398CA0-15B1-481C-AB05-18F948E051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4462" y="5563091"/>
            <a:ext cx="736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2" name="Line 35">
            <a:extLst>
              <a:ext uri="{FF2B5EF4-FFF2-40B4-BE49-F238E27FC236}">
                <a16:creationId xmlns:a16="http://schemas.microsoft.com/office/drawing/2014/main" id="{05366B42-A682-4165-89F6-E93DB9AB7E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9475" y="5102717"/>
            <a:ext cx="0" cy="922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3" name="Line 36">
            <a:extLst>
              <a:ext uri="{FF2B5EF4-FFF2-40B4-BE49-F238E27FC236}">
                <a16:creationId xmlns:a16="http://schemas.microsoft.com/office/drawing/2014/main" id="{67CFDAAC-C51A-4C8B-A9D2-48D0C5AFED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5875" y="5088428"/>
            <a:ext cx="609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4" name="Line 37">
            <a:extLst>
              <a:ext uri="{FF2B5EF4-FFF2-40B4-BE49-F238E27FC236}">
                <a16:creationId xmlns:a16="http://schemas.microsoft.com/office/drawing/2014/main" id="{32F74C8E-DC76-41C3-914B-E4EC8B58E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5875" y="6048866"/>
            <a:ext cx="609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5" name="Line 38">
            <a:extLst>
              <a:ext uri="{FF2B5EF4-FFF2-40B4-BE49-F238E27FC236}">
                <a16:creationId xmlns:a16="http://schemas.microsoft.com/office/drawing/2014/main" id="{1812BDB7-2097-4C58-A96D-E9827165D3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5475" y="5085253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6" name="Line 39">
            <a:extLst>
              <a:ext uri="{FF2B5EF4-FFF2-40B4-BE49-F238E27FC236}">
                <a16:creationId xmlns:a16="http://schemas.microsoft.com/office/drawing/2014/main" id="{39A49A6E-4A1F-4204-9B11-1C0CF050C3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75475" y="5774229"/>
            <a:ext cx="0" cy="2778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7" name="Oval 40">
            <a:extLst>
              <a:ext uri="{FF2B5EF4-FFF2-40B4-BE49-F238E27FC236}">
                <a16:creationId xmlns:a16="http://schemas.microsoft.com/office/drawing/2014/main" id="{5B042B82-6109-420F-998E-1952831DB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738" y="5401167"/>
            <a:ext cx="360363" cy="358775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</a:rPr>
              <a:t>+</a:t>
            </a:r>
          </a:p>
        </p:txBody>
      </p:sp>
      <p:sp>
        <p:nvSpPr>
          <p:cNvPr id="98" name="Line 41">
            <a:extLst>
              <a:ext uri="{FF2B5EF4-FFF2-40B4-BE49-F238E27FC236}">
                <a16:creationId xmlns:a16="http://schemas.microsoft.com/office/drawing/2014/main" id="{8C845197-BEC7-4520-AFA8-B04914AE74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5500" y="5586903"/>
            <a:ext cx="609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99" name="Object 44">
            <a:extLst>
              <a:ext uri="{FF2B5EF4-FFF2-40B4-BE49-F238E27FC236}">
                <a16:creationId xmlns:a16="http://schemas.microsoft.com/office/drawing/2014/main" id="{73E324C1-F5F8-4F5A-8664-813FFE8B7C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3088" y="4932853"/>
          <a:ext cx="3032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152268" imgH="215713" progId="Equation.3">
                  <p:embed/>
                </p:oleObj>
              </mc:Choice>
              <mc:Fallback>
                <p:oleObj name="方程式" r:id="rId8" imgW="152268" imgH="215713" progId="Equation.3">
                  <p:embed/>
                  <p:pic>
                    <p:nvPicPr>
                      <p:cNvPr id="99" name="Object 44">
                        <a:extLst>
                          <a:ext uri="{FF2B5EF4-FFF2-40B4-BE49-F238E27FC236}">
                            <a16:creationId xmlns:a16="http://schemas.microsoft.com/office/drawing/2014/main" id="{73E324C1-F5F8-4F5A-8664-813FFE8B7C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088" y="4932853"/>
                        <a:ext cx="3032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45">
            <a:extLst>
              <a:ext uri="{FF2B5EF4-FFF2-40B4-BE49-F238E27FC236}">
                <a16:creationId xmlns:a16="http://schemas.microsoft.com/office/drawing/2014/main" id="{19B4FD10-B6AE-4D3A-BE75-511399761F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4200" y="5736128"/>
          <a:ext cx="35401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9" imgW="177569" imgH="215619" progId="Equation.3">
                  <p:embed/>
                </p:oleObj>
              </mc:Choice>
              <mc:Fallback>
                <p:oleObj name="方程式" r:id="rId9" imgW="177569" imgH="215619" progId="Equation.3">
                  <p:embed/>
                  <p:pic>
                    <p:nvPicPr>
                      <p:cNvPr id="100" name="Object 45">
                        <a:extLst>
                          <a:ext uri="{FF2B5EF4-FFF2-40B4-BE49-F238E27FC236}">
                            <a16:creationId xmlns:a16="http://schemas.microsoft.com/office/drawing/2014/main" id="{19B4FD10-B6AE-4D3A-BE75-511399761F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5736128"/>
                        <a:ext cx="354012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矩形 100">
            <a:extLst>
              <a:ext uri="{FF2B5EF4-FFF2-40B4-BE49-F238E27FC236}">
                <a16:creationId xmlns:a16="http://schemas.microsoft.com/office/drawing/2014/main" id="{1C1FBB17-C5D3-4FCE-866B-432058DBB5F2}"/>
              </a:ext>
            </a:extLst>
          </p:cNvPr>
          <p:cNvSpPr/>
          <p:nvPr/>
        </p:nvSpPr>
        <p:spPr>
          <a:xfrm>
            <a:off x="98426" y="3639710"/>
            <a:ext cx="6096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 lvl="4">
              <a:spcBef>
                <a:spcPts val="600"/>
              </a:spcBef>
              <a:buFont typeface="Arial" pitchFamily="34" charset="0"/>
              <a:buChar char="–"/>
            </a:pP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Series</a:t>
            </a:r>
          </a:p>
          <a:p>
            <a:pPr lvl="4">
              <a:buFont typeface="Arial" pitchFamily="34" charset="0"/>
              <a:buChar char="–"/>
            </a:pPr>
            <a:endParaRPr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4">
              <a:buFont typeface="Arial" pitchFamily="34" charset="0"/>
              <a:buChar char="–"/>
            </a:pPr>
            <a:endParaRPr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4">
              <a:buFont typeface="Arial" pitchFamily="34" charset="0"/>
              <a:buChar char="–"/>
            </a:pPr>
            <a:endParaRPr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4">
              <a:spcBef>
                <a:spcPts val="600"/>
              </a:spcBef>
              <a:buFont typeface="Arial" pitchFamily="34" charset="0"/>
              <a:buChar char="–"/>
            </a:pP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Parallel</a:t>
            </a:r>
          </a:p>
        </p:txBody>
      </p:sp>
    </p:spTree>
    <p:extLst>
      <p:ext uri="{BB962C8B-B14F-4D97-AF65-F5344CB8AC3E}">
        <p14:creationId xmlns:p14="http://schemas.microsoft.com/office/powerpoint/2010/main" val="1154270248"/>
      </p:ext>
    </p:extLst>
  </p:cSld>
  <p:clrMapOvr>
    <a:masterClrMapping/>
  </p:clrMapOvr>
  <p:transition spd="med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Fundamental Concepts (Systems)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A8581E-DD57-44BD-9BA1-45AEEE9C2505}"/>
              </a:ext>
            </a:extLst>
          </p:cNvPr>
          <p:cNvSpPr/>
          <p:nvPr/>
        </p:nvSpPr>
        <p:spPr>
          <a:xfrm>
            <a:off x="97827" y="828497"/>
            <a:ext cx="5671745" cy="1048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lnSpc>
                <a:spcPct val="2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lang="en-US" altLang="zh-TW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Interconnections of Systems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BFD9E1-E0F0-4A2D-9D7E-A944AE1C3C46}"/>
              </a:ext>
            </a:extLst>
          </p:cNvPr>
          <p:cNvSpPr/>
          <p:nvPr/>
        </p:nvSpPr>
        <p:spPr>
          <a:xfrm>
            <a:off x="-326428" y="2014542"/>
            <a:ext cx="6096000" cy="2828916"/>
          </a:xfrm>
          <a:prstGeom prst="rect">
            <a:avLst/>
          </a:prstGeom>
        </p:spPr>
        <p:txBody>
          <a:bodyPr>
            <a:spAutoFit/>
          </a:bodyPr>
          <a:lstStyle/>
          <a:p>
            <a:pPr lvl="4">
              <a:spcBef>
                <a:spcPts val="600"/>
              </a:spcBef>
              <a:buFont typeface="Arial" pitchFamily="34" charset="0"/>
              <a:buChar char="–"/>
            </a:pP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Feedback</a:t>
            </a:r>
          </a:p>
          <a:p>
            <a:pPr lvl="4">
              <a:spcBef>
                <a:spcPts val="600"/>
              </a:spcBef>
              <a:buFont typeface="Arial" pitchFamily="34" charset="0"/>
              <a:buChar char="–"/>
            </a:pPr>
            <a:endParaRPr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4">
              <a:spcBef>
                <a:spcPts val="600"/>
              </a:spcBef>
              <a:buFont typeface="Arial" pitchFamily="34" charset="0"/>
              <a:buChar char="–"/>
            </a:pPr>
            <a:endParaRPr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4">
              <a:spcBef>
                <a:spcPts val="600"/>
              </a:spcBef>
              <a:buFont typeface="Arial" pitchFamily="34" charset="0"/>
              <a:buChar char="–"/>
            </a:pPr>
            <a:endParaRPr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4">
              <a:lnSpc>
                <a:spcPct val="250000"/>
              </a:lnSpc>
              <a:spcBef>
                <a:spcPts val="600"/>
              </a:spcBef>
              <a:buFont typeface="Arial" pitchFamily="34" charset="0"/>
              <a:buChar char="–"/>
            </a:pP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Combinations</a:t>
            </a:r>
            <a:endParaRPr lang="zh-TW" altLang="en-US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50845BCB-4F7A-4209-95DA-531383F47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457450"/>
            <a:ext cx="1143000" cy="5397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4127EA6A-A5AF-4B21-8E05-335C4693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429000"/>
            <a:ext cx="1143000" cy="5397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8" name="Line 21">
            <a:extLst>
              <a:ext uri="{FF2B5EF4-FFF2-40B4-BE49-F238E27FC236}">
                <a16:creationId xmlns:a16="http://schemas.microsoft.com/office/drawing/2014/main" id="{D918862F-E0C9-4EA4-B19A-458C8C2111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9925" y="2744787"/>
            <a:ext cx="457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" name="Line 22">
            <a:extLst>
              <a:ext uri="{FF2B5EF4-FFF2-40B4-BE49-F238E27FC236}">
                <a16:creationId xmlns:a16="http://schemas.microsoft.com/office/drawing/2014/main" id="{9F1458D4-42A5-409E-BDEF-153F6A48C0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3938" y="2743200"/>
            <a:ext cx="457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" name="Line 23">
            <a:extLst>
              <a:ext uri="{FF2B5EF4-FFF2-40B4-BE49-F238E27FC236}">
                <a16:creationId xmlns:a16="http://schemas.microsoft.com/office/drawing/2014/main" id="{E7BC5CC2-7062-4636-B5C0-46341F82F7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61138" y="2743200"/>
            <a:ext cx="914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1" name="Line 24">
            <a:extLst>
              <a:ext uri="{FF2B5EF4-FFF2-40B4-BE49-F238E27FC236}">
                <a16:creationId xmlns:a16="http://schemas.microsoft.com/office/drawing/2014/main" id="{31998CD7-3BF6-4BBD-807D-443FC5B2E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2425" y="2747963"/>
            <a:ext cx="0" cy="917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2" name="Line 25">
            <a:extLst>
              <a:ext uri="{FF2B5EF4-FFF2-40B4-BE49-F238E27FC236}">
                <a16:creationId xmlns:a16="http://schemas.microsoft.com/office/drawing/2014/main" id="{99DDACF1-243B-4C3E-90CC-993A6E16BD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681412"/>
            <a:ext cx="685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3" name="Line 26">
            <a:extLst>
              <a:ext uri="{FF2B5EF4-FFF2-40B4-BE49-F238E27FC236}">
                <a16:creationId xmlns:a16="http://schemas.microsoft.com/office/drawing/2014/main" id="{330B20F8-15CA-4256-90A6-74EC78C195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3667125"/>
            <a:ext cx="609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4" name="Line 27">
            <a:extLst>
              <a:ext uri="{FF2B5EF4-FFF2-40B4-BE49-F238E27FC236}">
                <a16:creationId xmlns:a16="http://schemas.microsoft.com/office/drawing/2014/main" id="{DD48363B-4F1A-48C8-8AA9-354AA0514A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2936875"/>
            <a:ext cx="0" cy="736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5" name="Oval 28">
            <a:extLst>
              <a:ext uri="{FF2B5EF4-FFF2-40B4-BE49-F238E27FC236}">
                <a16:creationId xmlns:a16="http://schemas.microsoft.com/office/drawing/2014/main" id="{BD22967B-B854-482E-BC09-8A1F9158D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3689" y="2566988"/>
            <a:ext cx="358775" cy="358775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</a:rPr>
              <a:t>+</a:t>
            </a:r>
          </a:p>
        </p:txBody>
      </p:sp>
      <p:sp>
        <p:nvSpPr>
          <p:cNvPr id="16" name="Line 29">
            <a:extLst>
              <a:ext uri="{FF2B5EF4-FFF2-40B4-BE49-F238E27FC236}">
                <a16:creationId xmlns:a16="http://schemas.microsoft.com/office/drawing/2014/main" id="{9DD88B97-B6E2-473B-A0DD-8073F5430E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7588" y="2744787"/>
            <a:ext cx="533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7" name="Object 46">
            <a:extLst>
              <a:ext uri="{FF2B5EF4-FFF2-40B4-BE49-F238E27FC236}">
                <a16:creationId xmlns:a16="http://schemas.microsoft.com/office/drawing/2014/main" id="{D2763609-012A-4641-AA3A-CA520664A6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2505075"/>
          <a:ext cx="3032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52268" imgH="215713" progId="Equation.3">
                  <p:embed/>
                </p:oleObj>
              </mc:Choice>
              <mc:Fallback>
                <p:oleObj name="方程式" r:id="rId3" imgW="152268" imgH="215713" progId="Equation.3">
                  <p:embed/>
                  <p:pic>
                    <p:nvPicPr>
                      <p:cNvPr id="17" name="Object 46">
                        <a:extLst>
                          <a:ext uri="{FF2B5EF4-FFF2-40B4-BE49-F238E27FC236}">
                            <a16:creationId xmlns:a16="http://schemas.microsoft.com/office/drawing/2014/main" id="{D2763609-012A-4641-AA3A-CA520664A6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505075"/>
                        <a:ext cx="3032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7">
            <a:extLst>
              <a:ext uri="{FF2B5EF4-FFF2-40B4-BE49-F238E27FC236}">
                <a16:creationId xmlns:a16="http://schemas.microsoft.com/office/drawing/2014/main" id="{DF0F3F37-F00D-4B33-A63E-D21451EC06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3489325"/>
          <a:ext cx="3540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177569" imgH="215619" progId="Equation.3">
                  <p:embed/>
                </p:oleObj>
              </mc:Choice>
              <mc:Fallback>
                <p:oleObj name="方程式" r:id="rId5" imgW="177569" imgH="215619" progId="Equation.3">
                  <p:embed/>
                  <p:pic>
                    <p:nvPicPr>
                      <p:cNvPr id="18" name="Object 47">
                        <a:extLst>
                          <a:ext uri="{FF2B5EF4-FFF2-40B4-BE49-F238E27FC236}">
                            <a16:creationId xmlns:a16="http://schemas.microsoft.com/office/drawing/2014/main" id="{DF0F3F37-F00D-4B33-A63E-D21451EC06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489325"/>
                        <a:ext cx="3540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2169175"/>
      </p:ext>
    </p:extLst>
  </p:cSld>
  <p:clrMapOvr>
    <a:masterClrMapping/>
  </p:clrMapOvr>
  <p:transition spd="med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Fundamental Concepts (Systems)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6AB86BF-DF87-42CD-B2BF-9E59BB0DC6C6}"/>
              </a:ext>
            </a:extLst>
          </p:cNvPr>
          <p:cNvSpPr/>
          <p:nvPr/>
        </p:nvSpPr>
        <p:spPr>
          <a:xfrm>
            <a:off x="111924" y="1012827"/>
            <a:ext cx="2690801" cy="1048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88000" lvl="2" indent="-285750">
              <a:lnSpc>
                <a:spcPct val="2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Stability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B207BB-69CA-420D-9478-31E64AE3CBBB}"/>
              </a:ext>
            </a:extLst>
          </p:cNvPr>
          <p:cNvSpPr/>
          <p:nvPr/>
        </p:nvSpPr>
        <p:spPr>
          <a:xfrm>
            <a:off x="111924" y="2964735"/>
            <a:ext cx="3908378" cy="1048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88000" lvl="2" indent="-285750">
              <a:lnSpc>
                <a:spcPct val="2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Time Invariance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C422E7-D0F5-4F9D-806E-E2FF2A43F8B4}"/>
              </a:ext>
            </a:extLst>
          </p:cNvPr>
          <p:cNvSpPr/>
          <p:nvPr/>
        </p:nvSpPr>
        <p:spPr>
          <a:xfrm>
            <a:off x="257175" y="2352716"/>
            <a:ext cx="870585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20000" lvl="4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stable : bounded inputs lead to bounded outputs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5EFF460-15FC-493E-A495-E4D03B0C2C63}"/>
              </a:ext>
            </a:extLst>
          </p:cNvPr>
          <p:cNvSpPr/>
          <p:nvPr/>
        </p:nvSpPr>
        <p:spPr>
          <a:xfrm>
            <a:off x="257175" y="4420969"/>
            <a:ext cx="107442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20000" lvl="4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time invariant : behavior and characteristic of the system are fixed over time</a:t>
            </a:r>
          </a:p>
        </p:txBody>
      </p:sp>
    </p:spTree>
    <p:extLst>
      <p:ext uri="{BB962C8B-B14F-4D97-AF65-F5344CB8AC3E}">
        <p14:creationId xmlns:p14="http://schemas.microsoft.com/office/powerpoint/2010/main" val="1607624704"/>
      </p:ext>
    </p:extLst>
  </p:cSld>
  <p:clrMapOvr>
    <a:masterClrMapping/>
  </p:clrMapOvr>
  <p:transition spd="med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eaLnBrk="1" hangingPunct="1">
              <a:spcBef>
                <a:spcPts val="1200"/>
              </a:spcBef>
              <a:buSzPct val="70000"/>
            </a:pP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Stability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A5C667B-A1EE-45D5-AB38-5006BB314FFD}"/>
              </a:ext>
            </a:extLst>
          </p:cNvPr>
          <p:cNvSpPr/>
          <p:nvPr/>
        </p:nvSpPr>
        <p:spPr>
          <a:xfrm>
            <a:off x="660400" y="1367909"/>
            <a:ext cx="419377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unstable systems</a:t>
            </a:r>
            <a:endParaRPr lang="zh-TW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圖片 3">
            <a:extLst>
              <a:ext uri="{FF2B5EF4-FFF2-40B4-BE49-F238E27FC236}">
                <a16:creationId xmlns:a16="http://schemas.microsoft.com/office/drawing/2014/main" id="{DCEC84F4-8FA7-4D6E-B137-528404A37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401" y="2483938"/>
            <a:ext cx="5410111" cy="2746800"/>
          </a:xfrm>
          <a:prstGeom prst="rect">
            <a:avLst/>
          </a:prstGeom>
        </p:spPr>
      </p:pic>
      <p:sp>
        <p:nvSpPr>
          <p:cNvPr id="14" name="文字方塊 11">
            <a:extLst>
              <a:ext uri="{FF2B5EF4-FFF2-40B4-BE49-F238E27FC236}">
                <a16:creationId xmlns:a16="http://schemas.microsoft.com/office/drawing/2014/main" id="{501B6B5A-0AC2-441C-9FF4-AAF16C0F2A19}"/>
              </a:ext>
            </a:extLst>
          </p:cNvPr>
          <p:cNvSpPr txBox="1"/>
          <p:nvPr/>
        </p:nvSpPr>
        <p:spPr>
          <a:xfrm>
            <a:off x="4363617" y="4542596"/>
            <a:ext cx="705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176138"/>
      </p:ext>
    </p:extLst>
  </p:cSld>
  <p:clrMapOvr>
    <a:masterClrMapping/>
  </p:clrMapOvr>
  <p:transition spd="med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eaLnBrk="1" hangingPunct="1">
              <a:spcBef>
                <a:spcPts val="1200"/>
              </a:spcBef>
              <a:buSzPct val="70000"/>
            </a:pP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 Invariance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pic>
        <p:nvPicPr>
          <p:cNvPr id="5" name="圖片 2">
            <a:extLst>
              <a:ext uri="{FF2B5EF4-FFF2-40B4-BE49-F238E27FC236}">
                <a16:creationId xmlns:a16="http://schemas.microsoft.com/office/drawing/2014/main" id="{FB910A72-BF65-4682-AC2D-F726BE071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381" y="2652468"/>
            <a:ext cx="6400800" cy="1254642"/>
          </a:xfrm>
          <a:prstGeom prst="rect">
            <a:avLst/>
          </a:prstGeom>
        </p:spPr>
      </p:pic>
      <p:sp>
        <p:nvSpPr>
          <p:cNvPr id="6" name="文字方塊 7">
            <a:extLst>
              <a:ext uri="{FF2B5EF4-FFF2-40B4-BE49-F238E27FC236}">
                <a16:creationId xmlns:a16="http://schemas.microsoft.com/office/drawing/2014/main" id="{EC2AD0E1-B9A3-48A4-9687-8C0A06551B09}"/>
              </a:ext>
            </a:extLst>
          </p:cNvPr>
          <p:cNvSpPr txBox="1"/>
          <p:nvPr/>
        </p:nvSpPr>
        <p:spPr>
          <a:xfrm>
            <a:off x="2499583" y="2406556"/>
            <a:ext cx="7599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x(t)</a:t>
            </a:r>
            <a:endParaRPr lang="zh-TW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8">
            <a:extLst>
              <a:ext uri="{FF2B5EF4-FFF2-40B4-BE49-F238E27FC236}">
                <a16:creationId xmlns:a16="http://schemas.microsoft.com/office/drawing/2014/main" id="{BC6FA7E5-D8F4-45B1-A5C4-84AE16476FC7}"/>
              </a:ext>
            </a:extLst>
          </p:cNvPr>
          <p:cNvSpPr txBox="1"/>
          <p:nvPr/>
        </p:nvSpPr>
        <p:spPr>
          <a:xfrm>
            <a:off x="3763541" y="2250927"/>
            <a:ext cx="10600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x(t-T</a:t>
            </a:r>
            <a:r>
              <a:rPr lang="en-US" altLang="zh-TW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9">
            <a:extLst>
              <a:ext uri="{FF2B5EF4-FFF2-40B4-BE49-F238E27FC236}">
                <a16:creationId xmlns:a16="http://schemas.microsoft.com/office/drawing/2014/main" id="{DD28E112-BF66-4D73-B10C-26CCEF9ED9C8}"/>
              </a:ext>
            </a:extLst>
          </p:cNvPr>
          <p:cNvSpPr txBox="1"/>
          <p:nvPr/>
        </p:nvSpPr>
        <p:spPr>
          <a:xfrm>
            <a:off x="6283822" y="2262540"/>
            <a:ext cx="7599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y(t)</a:t>
            </a:r>
            <a:endParaRPr lang="zh-TW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10">
            <a:extLst>
              <a:ext uri="{FF2B5EF4-FFF2-40B4-BE49-F238E27FC236}">
                <a16:creationId xmlns:a16="http://schemas.microsoft.com/office/drawing/2014/main" id="{2444D5AA-D117-4105-9019-9BE65C732FF0}"/>
              </a:ext>
            </a:extLst>
          </p:cNvPr>
          <p:cNvSpPr txBox="1"/>
          <p:nvPr/>
        </p:nvSpPr>
        <p:spPr>
          <a:xfrm>
            <a:off x="7664103" y="2136754"/>
            <a:ext cx="10600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y(t-T</a:t>
            </a:r>
            <a:r>
              <a:rPr lang="en-US" altLang="zh-TW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627140"/>
      </p:ext>
    </p:extLst>
  </p:cSld>
  <p:clrMapOvr>
    <a:masterClrMapping/>
  </p:clrMapOvr>
  <p:transition spd="med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C92F04B-331B-411F-BAC5-D06BE10722EE}"/>
              </a:ext>
            </a:extLst>
          </p:cNvPr>
          <p:cNvSpPr/>
          <p:nvPr/>
        </p:nvSpPr>
        <p:spPr>
          <a:xfrm>
            <a:off x="0" y="1732591"/>
            <a:ext cx="7757264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20000" lvl="4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linear : superposition property</a:t>
            </a:r>
          </a:p>
          <a:p>
            <a:pPr marL="1620000" lvl="4" indent="-285750">
              <a:spcBef>
                <a:spcPts val="600"/>
              </a:spcBef>
              <a:buFont typeface="Arial" charset="0"/>
              <a:buChar char="–"/>
              <a:defRPr/>
            </a:pPr>
            <a:endParaRPr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620000" lvl="4" indent="-285750">
              <a:spcBef>
                <a:spcPts val="600"/>
              </a:spcBef>
              <a:buFont typeface="Arial" charset="0"/>
              <a:buChar char="–"/>
              <a:defRPr/>
            </a:pPr>
            <a:endParaRPr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334250" lvl="4">
              <a:spcBef>
                <a:spcPts val="600"/>
              </a:spcBef>
              <a:defRPr/>
            </a:pPr>
            <a:endParaRPr lang="en-US" altLang="zh-TW" sz="8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620000" lvl="4" indent="-285750">
              <a:spcBef>
                <a:spcPts val="1800"/>
              </a:spcBef>
              <a:buFont typeface="Arial" charset="0"/>
              <a:buChar char="–"/>
              <a:defRPr/>
            </a:pP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scaling or homogeneity property</a:t>
            </a:r>
          </a:p>
          <a:p>
            <a:pPr marL="1620000" lvl="4" indent="-285750">
              <a:spcBef>
                <a:spcPts val="1800"/>
              </a:spcBef>
              <a:buFont typeface="Arial" charset="0"/>
              <a:buChar char="–"/>
              <a:defRPr/>
            </a:pPr>
            <a:endParaRPr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620000" lvl="4" indent="-285750">
              <a:spcBef>
                <a:spcPts val="1800"/>
              </a:spcBef>
              <a:buFont typeface="Arial" charset="0"/>
              <a:buChar char="–"/>
              <a:defRPr/>
            </a:pPr>
            <a:endParaRPr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620000" lvl="4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additive property</a:t>
            </a:r>
          </a:p>
        </p:txBody>
      </p:sp>
      <p:graphicFrame>
        <p:nvGraphicFramePr>
          <p:cNvPr id="5" name="物件 2">
            <a:extLst>
              <a:ext uri="{FF2B5EF4-FFF2-40B4-BE49-F238E27FC236}">
                <a16:creationId xmlns:a16="http://schemas.microsoft.com/office/drawing/2014/main" id="{A00A3CAC-3B50-4FD0-824F-2F4B3EB076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60676" y="1634758"/>
          <a:ext cx="313055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11300" imgH="660400" progId="Equation.3">
                  <p:embed/>
                </p:oleObj>
              </mc:Choice>
              <mc:Fallback>
                <p:oleObj name="Equation" r:id="rId3" imgW="1511300" imgH="660400" progId="Equation.3">
                  <p:embed/>
                  <p:pic>
                    <p:nvPicPr>
                      <p:cNvPr id="5" name="物件 2">
                        <a:extLst>
                          <a:ext uri="{FF2B5EF4-FFF2-40B4-BE49-F238E27FC236}">
                            <a16:creationId xmlns:a16="http://schemas.microsoft.com/office/drawing/2014/main" id="{A00A3CAC-3B50-4FD0-824F-2F4B3EB076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0676" y="1634758"/>
                        <a:ext cx="3130550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3">
            <a:extLst>
              <a:ext uri="{FF2B5EF4-FFF2-40B4-BE49-F238E27FC236}">
                <a16:creationId xmlns:a16="http://schemas.microsoft.com/office/drawing/2014/main" id="{E33052BB-0548-43C0-9797-BEE2676211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60676" y="3740833"/>
          <a:ext cx="19939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14400" imgH="431800" progId="Equation.3">
                  <p:embed/>
                </p:oleObj>
              </mc:Choice>
              <mc:Fallback>
                <p:oleObj name="Equation" r:id="rId5" imgW="914400" imgH="431800" progId="Equation.3">
                  <p:embed/>
                  <p:pic>
                    <p:nvPicPr>
                      <p:cNvPr id="6" name="物件 3">
                        <a:extLst>
                          <a:ext uri="{FF2B5EF4-FFF2-40B4-BE49-F238E27FC236}">
                            <a16:creationId xmlns:a16="http://schemas.microsoft.com/office/drawing/2014/main" id="{E33052BB-0548-43C0-9797-BEE2676211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0676" y="3740833"/>
                        <a:ext cx="19939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4">
            <a:extLst>
              <a:ext uri="{FF2B5EF4-FFF2-40B4-BE49-F238E27FC236}">
                <a16:creationId xmlns:a16="http://schemas.microsoft.com/office/drawing/2014/main" id="{FCC4ABE7-B49D-4D3C-BE1F-B02AF3FF4B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60676" y="5246566"/>
          <a:ext cx="36988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1739900" imgH="457200" progId="Equation.3">
                  <p:embed/>
                </p:oleObj>
              </mc:Choice>
              <mc:Fallback>
                <p:oleObj name="方程式" r:id="rId7" imgW="1739900" imgH="457200" progId="Equation.3">
                  <p:embed/>
                  <p:pic>
                    <p:nvPicPr>
                      <p:cNvPr id="7" name="物件 4">
                        <a:extLst>
                          <a:ext uri="{FF2B5EF4-FFF2-40B4-BE49-F238E27FC236}">
                            <a16:creationId xmlns:a16="http://schemas.microsoft.com/office/drawing/2014/main" id="{FCC4ABE7-B49D-4D3C-BE1F-B02AF3FF4B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0676" y="5246566"/>
                        <a:ext cx="369887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8BE7ED99-2847-46E8-AE55-F434D8DEFF15}"/>
              </a:ext>
            </a:extLst>
          </p:cNvPr>
          <p:cNvSpPr/>
          <p:nvPr/>
        </p:nvSpPr>
        <p:spPr>
          <a:xfrm>
            <a:off x="-96837" y="620714"/>
            <a:ext cx="2798202" cy="1048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88000" lvl="2" indent="-285750">
              <a:lnSpc>
                <a:spcPct val="2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Linearity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BBCCAD9B-8532-4A07-B0B8-A9D6E0108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9380539" cy="784225"/>
          </a:xfrm>
        </p:spPr>
        <p:txBody>
          <a:bodyPr/>
          <a:lstStyle/>
          <a:p>
            <a:pPr lvl="2" eaLnBrk="1" hangingPunct="1">
              <a:spcBef>
                <a:spcPts val="1200"/>
              </a:spcBef>
              <a:buSzPct val="70000"/>
            </a:pP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Stability</a:t>
            </a:r>
          </a:p>
        </p:txBody>
      </p:sp>
    </p:spTree>
    <p:extLst>
      <p:ext uri="{BB962C8B-B14F-4D97-AF65-F5344CB8AC3E}">
        <p14:creationId xmlns:p14="http://schemas.microsoft.com/office/powerpoint/2010/main" val="1335738777"/>
      </p:ext>
    </p:extLst>
  </p:cSld>
  <p:clrMapOvr>
    <a:masterClrMapping/>
  </p:clrMapOvr>
  <p:transition spd="med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Stability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8489F6B-049C-40C8-B560-ABD837976294}"/>
              </a:ext>
            </a:extLst>
          </p:cNvPr>
          <p:cNvSpPr/>
          <p:nvPr/>
        </p:nvSpPr>
        <p:spPr>
          <a:xfrm>
            <a:off x="-221369" y="714197"/>
            <a:ext cx="5572038" cy="1048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88000" lvl="2" indent="-285750">
              <a:lnSpc>
                <a:spcPct val="2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Memoryless/With Memory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C63EED-C609-4107-8BE8-BF5BF23C31E2}"/>
              </a:ext>
            </a:extLst>
          </p:cNvPr>
          <p:cNvSpPr/>
          <p:nvPr/>
        </p:nvSpPr>
        <p:spPr>
          <a:xfrm>
            <a:off x="-133351" y="1971035"/>
            <a:ext cx="10715625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20000" lvl="4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Memoryless : output at a given time depends only on the input at the same time</a:t>
            </a:r>
          </a:p>
          <a:p>
            <a:pPr marL="1656000" lvl="4">
              <a:spcBef>
                <a:spcPts val="600"/>
              </a:spcBef>
              <a:defRPr/>
            </a:pPr>
            <a:r>
              <a:rPr lang="en-US" altLang="zh-TW" sz="2600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eg.</a:t>
            </a:r>
            <a:endParaRPr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708150" lvl="4">
              <a:spcBef>
                <a:spcPts val="600"/>
              </a:spcBef>
              <a:defRPr/>
            </a:pPr>
            <a:endParaRPr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2165350" lvl="5">
              <a:spcBef>
                <a:spcPts val="600"/>
              </a:spcBef>
              <a:defRPr/>
            </a:pPr>
            <a:endParaRPr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620000" lvl="4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With Memory</a:t>
            </a:r>
          </a:p>
          <a:p>
            <a:pPr marL="1656000" lvl="4">
              <a:spcBef>
                <a:spcPts val="600"/>
              </a:spcBef>
              <a:defRPr/>
            </a:pPr>
            <a:r>
              <a:rPr lang="en-US" altLang="zh-TW" sz="2600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eg.</a:t>
            </a:r>
            <a:endParaRPr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6" name="物件 2">
            <a:extLst>
              <a:ext uri="{FF2B5EF4-FFF2-40B4-BE49-F238E27FC236}">
                <a16:creationId xmlns:a16="http://schemas.microsoft.com/office/drawing/2014/main" id="{DDC44AF7-BCDD-4942-BE21-1A8652B451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7931" y="2960689"/>
          <a:ext cx="481012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422400" imgH="228600" progId="Equation.3">
                  <p:embed/>
                </p:oleObj>
              </mc:Choice>
              <mc:Fallback>
                <p:oleObj name="方程式" r:id="rId3" imgW="1422400" imgH="228600" progId="Equation.3">
                  <p:embed/>
                  <p:pic>
                    <p:nvPicPr>
                      <p:cNvPr id="6" name="物件 2">
                        <a:extLst>
                          <a:ext uri="{FF2B5EF4-FFF2-40B4-BE49-F238E27FC236}">
                            <a16:creationId xmlns:a16="http://schemas.microsoft.com/office/drawing/2014/main" id="{DDC44AF7-BCDD-4942-BE21-1A8652B451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931" y="2960689"/>
                        <a:ext cx="4810125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3">
            <a:extLst>
              <a:ext uri="{FF2B5EF4-FFF2-40B4-BE49-F238E27FC236}">
                <a16:creationId xmlns:a16="http://schemas.microsoft.com/office/drawing/2014/main" id="{7B8FD82D-97D9-41AD-A7D2-5DC26AB881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3642" y="4581525"/>
          <a:ext cx="3455988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39392" imgH="431613" progId="Equation.3">
                  <p:embed/>
                </p:oleObj>
              </mc:Choice>
              <mc:Fallback>
                <p:oleObj name="Equation" r:id="rId5" imgW="939392" imgH="431613" progId="Equation.3">
                  <p:embed/>
                  <p:pic>
                    <p:nvPicPr>
                      <p:cNvPr id="7" name="物件 3">
                        <a:extLst>
                          <a:ext uri="{FF2B5EF4-FFF2-40B4-BE49-F238E27FC236}">
                            <a16:creationId xmlns:a16="http://schemas.microsoft.com/office/drawing/2014/main" id="{7B8FD82D-97D9-41AD-A7D2-5DC26AB881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642" y="4581525"/>
                        <a:ext cx="3455988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1764609"/>
      </p:ext>
    </p:extLst>
  </p:cSld>
  <p:clrMapOvr>
    <a:masterClrMapping/>
  </p:clrMapOvr>
  <p:transition spd="med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C611E-E6E4-4575-9703-D7223AAF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圆周率</a:t>
            </a:r>
            <a:r>
              <a:rPr lang="en-US" altLang="zh-CN" sz="3200" dirty="0">
                <a:solidFill>
                  <a:schemeClr val="tx1"/>
                </a:solidFill>
              </a:rPr>
              <a:t>π</a:t>
            </a:r>
            <a:r>
              <a:rPr lang="zh-CN" altLang="en-US" sz="3200" dirty="0">
                <a:solidFill>
                  <a:schemeClr val="tx1"/>
                </a:solidFill>
              </a:rPr>
              <a:t>与自然对数</a:t>
            </a:r>
            <a:r>
              <a:rPr lang="en-US" altLang="zh-CN" sz="3200" i="1" dirty="0">
                <a:solidFill>
                  <a:schemeClr val="tx1"/>
                </a:solidFill>
              </a:rPr>
              <a:t>e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444DE7-66D4-4E58-8408-40DB145A4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268" y="1202055"/>
            <a:ext cx="10939463" cy="47752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l"/>
            </a:pPr>
            <a:r>
              <a:rPr lang="zh-CN" altLang="en-US" sz="2000" dirty="0"/>
              <a:t> 圆周率</a:t>
            </a:r>
            <a:r>
              <a:rPr lang="en-US" altLang="zh-CN" sz="2000" dirty="0"/>
              <a:t>π</a:t>
            </a:r>
            <a:r>
              <a:rPr lang="zh-CN" altLang="en-US" sz="2000" dirty="0"/>
              <a:t>：表示圆直径与周长之间的比例，对直径为</a:t>
            </a:r>
            <a:r>
              <a:rPr lang="en-US" altLang="zh-CN" sz="2000" dirty="0"/>
              <a:t>1</a:t>
            </a:r>
            <a:r>
              <a:rPr lang="zh-CN" altLang="en-US" sz="2000" dirty="0"/>
              <a:t>的圆，周长为</a:t>
            </a:r>
            <a:r>
              <a:rPr lang="en-US" altLang="zh-CN" sz="2000" dirty="0"/>
              <a:t>π</a:t>
            </a:r>
          </a:p>
          <a:p>
            <a:pPr>
              <a:spcBef>
                <a:spcPts val="60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l"/>
            </a:pPr>
            <a:r>
              <a:rPr lang="en-US" altLang="zh-CN" sz="2000" dirty="0"/>
              <a:t> </a:t>
            </a:r>
            <a:r>
              <a:rPr lang="zh-CN" altLang="en-US" sz="2000" dirty="0"/>
              <a:t>圆周率的确定：对直径为</a:t>
            </a:r>
            <a:r>
              <a:rPr lang="en-US" altLang="zh-CN" sz="2000" dirty="0"/>
              <a:t>1</a:t>
            </a:r>
            <a:r>
              <a:rPr lang="zh-CN" altLang="en-US" sz="2000" dirty="0"/>
              <a:t>的圆，画出与其内接与外切的多边形，当边数趋于无穷大，内接与外切多边形周长趋于相等，周长为</a:t>
            </a:r>
            <a:r>
              <a:rPr lang="en-US" altLang="zh-CN" sz="2000" dirty="0"/>
              <a:t>π</a:t>
            </a:r>
          </a:p>
          <a:p>
            <a:pPr>
              <a:spcBef>
                <a:spcPts val="60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l"/>
            </a:pP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21A108-5B5E-4528-8AF9-7575964D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124EE2-8887-403E-9AA2-8C759CD33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220" y="2482326"/>
            <a:ext cx="2703511" cy="221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283992"/>
      </p:ext>
    </p:extLst>
  </p:cSld>
  <p:clrMapOvr>
    <a:masterClrMapping/>
  </p:clrMapOvr>
  <p:transition spd="med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Stability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253C29-A301-409F-ABAC-D2A61EF2EB73}"/>
              </a:ext>
            </a:extLst>
          </p:cNvPr>
          <p:cNvSpPr/>
          <p:nvPr/>
        </p:nvSpPr>
        <p:spPr>
          <a:xfrm>
            <a:off x="0" y="746127"/>
            <a:ext cx="3226204" cy="1048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88000" lvl="2" indent="-285750">
              <a:lnSpc>
                <a:spcPct val="2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Invertibility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08B901-553C-4CE8-9CD3-6E233977F1FD}"/>
              </a:ext>
            </a:extLst>
          </p:cNvPr>
          <p:cNvSpPr/>
          <p:nvPr/>
        </p:nvSpPr>
        <p:spPr>
          <a:xfrm>
            <a:off x="0" y="3582058"/>
            <a:ext cx="2839880" cy="874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88000" lvl="2" indent="-285750">
              <a:lnSpc>
                <a:spcPct val="20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Causality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AD5492-8CB6-42F7-A532-D1CF2E8483BA}"/>
              </a:ext>
            </a:extLst>
          </p:cNvPr>
          <p:cNvSpPr/>
          <p:nvPr/>
        </p:nvSpPr>
        <p:spPr>
          <a:xfrm>
            <a:off x="76199" y="1794234"/>
            <a:ext cx="10534651" cy="136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20000" lvl="4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invertible : distinct inputs lead to distinct outputs, i.e. an inverse system exits</a:t>
            </a:r>
          </a:p>
          <a:p>
            <a:pPr marL="1656000" lvl="4">
              <a:spcBef>
                <a:spcPts val="600"/>
              </a:spcBef>
              <a:defRPr/>
            </a:pPr>
            <a:r>
              <a:rPr lang="en-US" altLang="zh-TW" sz="2600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eg.</a:t>
            </a:r>
            <a:endParaRPr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9682D63-670C-493C-8C28-4DF5E5B1DA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6204" y="2556590"/>
          <a:ext cx="3211513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11080" imgH="1618618" progId="Equation.DSMT4">
                  <p:embed/>
                </p:oleObj>
              </mc:Choice>
              <mc:Fallback>
                <p:oleObj name="Equation" r:id="rId3" imgW="3211080" imgH="1618618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99682D63-670C-493C-8C28-4DF5E5B1DA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26204" y="2556590"/>
                        <a:ext cx="3211513" cy="161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FCFC9333-44C0-42F9-8553-C9213843B698}"/>
              </a:ext>
            </a:extLst>
          </p:cNvPr>
          <p:cNvSpPr/>
          <p:nvPr/>
        </p:nvSpPr>
        <p:spPr>
          <a:xfrm>
            <a:off x="1" y="4548124"/>
            <a:ext cx="10534652" cy="136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20000" lvl="4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causal : output at any time depends on input at the same time and in the past</a:t>
            </a:r>
          </a:p>
          <a:p>
            <a:pPr marL="1656000" lvl="4">
              <a:spcBef>
                <a:spcPts val="600"/>
              </a:spcBef>
              <a:defRPr/>
            </a:pPr>
            <a:r>
              <a:rPr lang="en-US" altLang="zh-TW" sz="2600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eg.</a:t>
            </a:r>
            <a:endParaRPr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D54841D-C381-43DC-A552-8A288A91AD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6204" y="5210514"/>
          <a:ext cx="23590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59256" imgH="1078959" progId="Equation.DSMT4">
                  <p:embed/>
                </p:oleObj>
              </mc:Choice>
              <mc:Fallback>
                <p:oleObj name="Equation" r:id="rId5" imgW="2359256" imgH="1078959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3D54841D-C381-43DC-A552-8A288A91AD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26204" y="5210514"/>
                        <a:ext cx="2359025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5955096"/>
      </p:ext>
    </p:extLst>
  </p:cSld>
  <p:clrMapOvr>
    <a:masterClrMapping/>
  </p:clrMapOvr>
  <p:transition spd="med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eaLnBrk="1" hangingPunct="1">
              <a:spcBef>
                <a:spcPts val="1200"/>
              </a:spcBef>
              <a:buSzPct val="70000"/>
            </a:pPr>
            <a:r>
              <a:rPr lang="en-US" altLang="zh-TW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Causality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pic>
        <p:nvPicPr>
          <p:cNvPr id="5" name="圖片 1">
            <a:extLst>
              <a:ext uri="{FF2B5EF4-FFF2-40B4-BE49-F238E27FC236}">
                <a16:creationId xmlns:a16="http://schemas.microsoft.com/office/drawing/2014/main" id="{1FB42D78-9642-4000-84EF-9AD29304F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802" y="1734544"/>
            <a:ext cx="8048549" cy="18022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4">
                <a:extLst>
                  <a:ext uri="{FF2B5EF4-FFF2-40B4-BE49-F238E27FC236}">
                    <a16:creationId xmlns:a16="http://schemas.microsoft.com/office/drawing/2014/main" id="{03D854A5-0EFA-497D-9DEB-A0DA078BB8D0}"/>
                  </a:ext>
                </a:extLst>
              </p:cNvPr>
              <p:cNvSpPr txBox="1"/>
              <p:nvPr/>
            </p:nvSpPr>
            <p:spPr>
              <a:xfrm>
                <a:off x="2027734" y="1497748"/>
                <a:ext cx="86342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000" i="1">
                          <a:latin typeface="Cambria Math"/>
                        </a:rPr>
                        <m:t>𝑥</m:t>
                      </m:r>
                      <m:r>
                        <a:rPr lang="en-US" altLang="zh-TW" sz="3000" i="1">
                          <a:latin typeface="Cambria Math"/>
                        </a:rPr>
                        <m:t>[</m:t>
                      </m:r>
                      <m:r>
                        <a:rPr lang="en-US" altLang="zh-TW" sz="3000" i="1">
                          <a:latin typeface="Cambria Math"/>
                        </a:rPr>
                        <m:t>𝑛</m:t>
                      </m:r>
                      <m:r>
                        <a:rPr lang="en-US" altLang="zh-TW" sz="3000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6" name="文字方塊 4">
                <a:extLst>
                  <a:ext uri="{FF2B5EF4-FFF2-40B4-BE49-F238E27FC236}">
                    <a16:creationId xmlns:a16="http://schemas.microsoft.com/office/drawing/2014/main" id="{03D854A5-0EFA-497D-9DEB-A0DA078BB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734" y="1497748"/>
                <a:ext cx="86342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5">
                <a:extLst>
                  <a:ext uri="{FF2B5EF4-FFF2-40B4-BE49-F238E27FC236}">
                    <a16:creationId xmlns:a16="http://schemas.microsoft.com/office/drawing/2014/main" id="{8C8BBF64-A33B-4B05-B3E2-1D79874404F8}"/>
                  </a:ext>
                </a:extLst>
              </p:cNvPr>
              <p:cNvSpPr txBox="1"/>
              <p:nvPr/>
            </p:nvSpPr>
            <p:spPr>
              <a:xfrm>
                <a:off x="2891160" y="2816746"/>
                <a:ext cx="360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0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7" name="文字方塊 5">
                <a:extLst>
                  <a:ext uri="{FF2B5EF4-FFF2-40B4-BE49-F238E27FC236}">
                    <a16:creationId xmlns:a16="http://schemas.microsoft.com/office/drawing/2014/main" id="{8C8BBF64-A33B-4B05-B3E2-1D7987440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160" y="2816746"/>
                <a:ext cx="360040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6">
                <a:extLst>
                  <a:ext uri="{FF2B5EF4-FFF2-40B4-BE49-F238E27FC236}">
                    <a16:creationId xmlns:a16="http://schemas.microsoft.com/office/drawing/2014/main" id="{BBC21701-0385-42FE-B7F6-829E29EC39B1}"/>
                  </a:ext>
                </a:extLst>
              </p:cNvPr>
              <p:cNvSpPr txBox="1"/>
              <p:nvPr/>
            </p:nvSpPr>
            <p:spPr>
              <a:xfrm>
                <a:off x="7860382" y="2816746"/>
                <a:ext cx="360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0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8" name="文字方塊 6">
                <a:extLst>
                  <a:ext uri="{FF2B5EF4-FFF2-40B4-BE49-F238E27FC236}">
                    <a16:creationId xmlns:a16="http://schemas.microsoft.com/office/drawing/2014/main" id="{BBC21701-0385-42FE-B7F6-829E29EC3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382" y="2816746"/>
                <a:ext cx="36004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7">
                <a:extLst>
                  <a:ext uri="{FF2B5EF4-FFF2-40B4-BE49-F238E27FC236}">
                    <a16:creationId xmlns:a16="http://schemas.microsoft.com/office/drawing/2014/main" id="{578CAB2C-9E60-4866-AAC1-BBDDD19D50C5}"/>
                  </a:ext>
                </a:extLst>
              </p:cNvPr>
              <p:cNvSpPr txBox="1"/>
              <p:nvPr/>
            </p:nvSpPr>
            <p:spPr>
              <a:xfrm>
                <a:off x="7680362" y="1497748"/>
                <a:ext cx="82809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000" i="1">
                          <a:latin typeface="Cambria Math"/>
                        </a:rPr>
                        <m:t>𝑦</m:t>
                      </m:r>
                      <m:r>
                        <a:rPr lang="en-US" altLang="zh-TW" sz="3000" i="1">
                          <a:latin typeface="Cambria Math"/>
                        </a:rPr>
                        <m:t>[</m:t>
                      </m:r>
                      <m:r>
                        <a:rPr lang="en-US" altLang="zh-TW" sz="3000" i="1">
                          <a:latin typeface="Cambria Math"/>
                        </a:rPr>
                        <m:t>𝑛</m:t>
                      </m:r>
                      <m:r>
                        <a:rPr lang="en-US" altLang="zh-TW" sz="3000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9" name="文字方塊 7">
                <a:extLst>
                  <a:ext uri="{FF2B5EF4-FFF2-40B4-BE49-F238E27FC236}">
                    <a16:creationId xmlns:a16="http://schemas.microsoft.com/office/drawing/2014/main" id="{578CAB2C-9E60-4866-AAC1-BBDDD19D5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362" y="1497748"/>
                <a:ext cx="82809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8">
                <a:extLst>
                  <a:ext uri="{FF2B5EF4-FFF2-40B4-BE49-F238E27FC236}">
                    <a16:creationId xmlns:a16="http://schemas.microsoft.com/office/drawing/2014/main" id="{3E425B6A-60F4-4193-A748-5586C26F8398}"/>
                  </a:ext>
                </a:extLst>
              </p:cNvPr>
              <p:cNvSpPr txBox="1"/>
              <p:nvPr/>
            </p:nvSpPr>
            <p:spPr>
              <a:xfrm>
                <a:off x="2611847" y="4400923"/>
                <a:ext cx="3304319" cy="1375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000" i="1"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0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sz="3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3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000" i="1">
                              <a:latin typeface="Cambria Math"/>
                            </a:rPr>
                            <m:t>𝑘</m:t>
                          </m:r>
                          <m:r>
                            <a:rPr lang="en-US" altLang="zh-TW" sz="3000" i="1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sz="30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TW" sz="3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TW" sz="3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  <m:e>
                          <m:r>
                            <a:rPr lang="en-US" altLang="zh-TW" sz="3000" i="1">
                              <a:latin typeface="Cambria Math"/>
                            </a:rPr>
                            <m:t>𝑥</m:t>
                          </m:r>
                          <m:r>
                            <a:rPr lang="en-US" altLang="zh-TW" sz="3000" i="1">
                              <a:latin typeface="Cambria Math"/>
                            </a:rPr>
                            <m:t>[</m:t>
                          </m:r>
                          <m:r>
                            <a:rPr lang="en-US" altLang="zh-TW" sz="3000" i="1">
                              <a:latin typeface="Cambria Math"/>
                            </a:rPr>
                            <m:t>𝑘</m:t>
                          </m:r>
                          <m:r>
                            <a:rPr lang="en-US" altLang="zh-TW" sz="3000" i="1"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10" name="文字方塊 8">
                <a:extLst>
                  <a:ext uri="{FF2B5EF4-FFF2-40B4-BE49-F238E27FC236}">
                    <a16:creationId xmlns:a16="http://schemas.microsoft.com/office/drawing/2014/main" id="{3E425B6A-60F4-4193-A748-5586C26F8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847" y="4400923"/>
                <a:ext cx="3304319" cy="13755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113037"/>
      </p:ext>
    </p:extLst>
  </p:cSld>
  <p:clrMapOvr>
    <a:masterClrMapping/>
  </p:clrMapOvr>
  <p:transition spd="med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922B1-D75F-4595-9F00-D921ACA7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chemeClr val="tx1"/>
                </a:solidFill>
              </a:rPr>
              <a:t>本章部分关键词汇中英文对照表</a:t>
            </a:r>
            <a:endParaRPr lang="zh-CN" alt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3AB129-C469-4E34-92AD-18C6C437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E3CFD2B3-145C-4FDD-9CE8-F194CBE89E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4556085"/>
              </p:ext>
            </p:extLst>
          </p:nvPr>
        </p:nvGraphicFramePr>
        <p:xfrm>
          <a:off x="639762" y="1181735"/>
          <a:ext cx="5171758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5879">
                  <a:extLst>
                    <a:ext uri="{9D8B030D-6E8A-4147-A177-3AD203B41FA5}">
                      <a16:colId xmlns:a16="http://schemas.microsoft.com/office/drawing/2014/main" val="4021193674"/>
                    </a:ext>
                  </a:extLst>
                </a:gridCol>
                <a:gridCol w="2585879">
                  <a:extLst>
                    <a:ext uri="{9D8B030D-6E8A-4147-A177-3AD203B41FA5}">
                      <a16:colId xmlns:a16="http://schemas.microsoft.com/office/drawing/2014/main" val="3799409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复数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Complex number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50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Real number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3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虚数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Imaginary number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51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直角坐标系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Cartesian coordinate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649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极坐标系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Polar coordinate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266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欧拉公式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Euler’s formula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76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泰勒展开式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Taylor expansion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01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基波信号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Fundamental signal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62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谐波信号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Harmonic signal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019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080499"/>
      </p:ext>
    </p:extLst>
  </p:cSld>
  <p:clrMapOvr>
    <a:masterClrMapping/>
  </p:clrMapOvr>
  <p:transition spd="med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983275" y="242688"/>
            <a:ext cx="4004945" cy="7512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norm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3200" b="1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48349" y="1997690"/>
            <a:ext cx="829691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listening!</a:t>
            </a:r>
          </a:p>
        </p:txBody>
      </p:sp>
      <p:sp>
        <p:nvSpPr>
          <p:cNvPr id="7" name="矩形 6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12" name="图片 11" descr="SHU_VI_LOGO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745" y="4260215"/>
            <a:ext cx="1795780" cy="22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67089"/>
      </p:ext>
    </p:extLst>
  </p:cSld>
  <p:clrMapOvr>
    <a:masterClrMapping/>
  </p:clrMapOvr>
  <p:transition spd="med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C611E-E6E4-4575-9703-D7223AAF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圆周率</a:t>
            </a:r>
            <a:r>
              <a:rPr lang="en-US" altLang="zh-CN" sz="3200" dirty="0">
                <a:solidFill>
                  <a:schemeClr val="tx1"/>
                </a:solidFill>
              </a:rPr>
              <a:t>π</a:t>
            </a:r>
            <a:r>
              <a:rPr lang="zh-CN" altLang="en-US" sz="3200" dirty="0">
                <a:solidFill>
                  <a:schemeClr val="tx1"/>
                </a:solidFill>
              </a:rPr>
              <a:t>与自然对数</a:t>
            </a:r>
            <a:r>
              <a:rPr lang="en-US" altLang="zh-CN" sz="3200" i="1" dirty="0">
                <a:solidFill>
                  <a:schemeClr val="tx1"/>
                </a:solidFill>
              </a:rPr>
              <a:t>e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444DE7-66D4-4E58-8408-40DB145A4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268" y="1202055"/>
            <a:ext cx="10939463" cy="47752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l"/>
            </a:pPr>
            <a:r>
              <a:rPr lang="zh-CN" altLang="en-US" sz="2000" dirty="0"/>
              <a:t> 圆周率</a:t>
            </a:r>
            <a:r>
              <a:rPr lang="en-US" altLang="zh-CN" sz="2000" dirty="0"/>
              <a:t>π</a:t>
            </a:r>
            <a:r>
              <a:rPr lang="zh-CN" altLang="en-US" sz="2000" dirty="0"/>
              <a:t>：表示圆直径与周长之间的比例，对直径为</a:t>
            </a:r>
            <a:r>
              <a:rPr lang="en-US" altLang="zh-CN" sz="2000" dirty="0"/>
              <a:t>1</a:t>
            </a:r>
            <a:r>
              <a:rPr lang="zh-CN" altLang="en-US" sz="2000" dirty="0"/>
              <a:t>的圆，周长为</a:t>
            </a:r>
            <a:r>
              <a:rPr lang="en-US" altLang="zh-CN" sz="2000" dirty="0"/>
              <a:t>π</a:t>
            </a:r>
          </a:p>
          <a:p>
            <a:pPr>
              <a:spcBef>
                <a:spcPts val="60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l"/>
            </a:pPr>
            <a:r>
              <a:rPr lang="en-US" altLang="zh-CN" sz="2000" dirty="0"/>
              <a:t> </a:t>
            </a:r>
            <a:r>
              <a:rPr lang="zh-CN" altLang="en-US" sz="2000" dirty="0"/>
              <a:t>圆周率的确定：对直径为</a:t>
            </a:r>
            <a:r>
              <a:rPr lang="en-US" altLang="zh-CN" sz="2000" dirty="0"/>
              <a:t>1</a:t>
            </a:r>
            <a:r>
              <a:rPr lang="zh-CN" altLang="en-US" sz="2000" dirty="0"/>
              <a:t>的圆，画出与其内接与外切的多边形，当边数趋于无穷大，内接与外切多边形周长趋于相等，周长为</a:t>
            </a:r>
            <a:r>
              <a:rPr lang="en-US" altLang="zh-CN" sz="2000" dirty="0"/>
              <a:t>π</a:t>
            </a:r>
          </a:p>
          <a:p>
            <a:pPr>
              <a:spcBef>
                <a:spcPts val="60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>
              <a:spcBef>
                <a:spcPts val="60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l"/>
            </a:pPr>
            <a:r>
              <a:rPr lang="en-US" altLang="zh-CN" sz="2000" dirty="0"/>
              <a:t> </a:t>
            </a:r>
            <a:r>
              <a:rPr lang="zh-CN" altLang="en-US" sz="2000" dirty="0"/>
              <a:t>自然对数</a:t>
            </a:r>
            <a:r>
              <a:rPr lang="en-US" altLang="zh-CN" sz="2000" i="1" dirty="0">
                <a:solidFill>
                  <a:schemeClr val="tx1"/>
                </a:solidFill>
              </a:rPr>
              <a:t>e</a:t>
            </a:r>
            <a:r>
              <a:rPr lang="zh-CN" altLang="en-US" sz="2000" dirty="0">
                <a:solidFill>
                  <a:schemeClr val="tx1"/>
                </a:solidFill>
              </a:rPr>
              <a:t>：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圆周率与自然对数反映了在恒定自然规律约束下，最终收敛。</a:t>
            </a:r>
            <a:endParaRPr lang="en-US" altLang="zh-CN" sz="2000" dirty="0"/>
          </a:p>
          <a:p>
            <a:pPr>
              <a:spcBef>
                <a:spcPts val="60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l"/>
            </a:pP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21A108-5B5E-4528-8AF9-7575964D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124EE2-8887-403E-9AA2-8C759CD33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220" y="2482326"/>
            <a:ext cx="2703511" cy="221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99DAA2F-CB49-4CC9-AEF2-6EAEB4AB6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961" y="2853055"/>
            <a:ext cx="3017519" cy="140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对象 7">
                <a:extLst>
                  <a:ext uri="{FF2B5EF4-FFF2-40B4-BE49-F238E27FC236}">
                    <a16:creationId xmlns:a16="http://schemas.microsoft.com/office/drawing/2014/main" id="{274B6302-2B13-4FDE-939B-82241382EDB4}"/>
                  </a:ext>
                </a:extLst>
              </p:cNvPr>
              <p:cNvSpPr txBox="1"/>
              <p:nvPr/>
            </p:nvSpPr>
            <p:spPr>
              <a:xfrm>
                <a:off x="4967288" y="5127625"/>
                <a:ext cx="1320800" cy="528638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对象 7">
                <a:extLst>
                  <a:ext uri="{FF2B5EF4-FFF2-40B4-BE49-F238E27FC236}">
                    <a16:creationId xmlns:a16="http://schemas.microsoft.com/office/drawing/2014/main" id="{274B6302-2B13-4FDE-939B-82241382E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288" y="5127625"/>
                <a:ext cx="1320800" cy="528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183386"/>
      </p:ext>
    </p:extLst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Complex plane</a:t>
            </a:r>
            <a:endParaRPr kumimoji="1"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0213767" cy="4775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convenient to plot                in the two-dimensional complex plane, using the real part    and the imaginary part    as Cartesian coordinates. Clearly, one can also write the same complex number in polar form, </a:t>
            </a:r>
          </a:p>
          <a:p>
            <a:pPr marL="0" indent="0">
              <a:buNone/>
            </a:pP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                    is the absolute value of    (distance to the origin) and         is the corresponding angle. Complex conjugate is defined as mirror mapping to the            , i.e.</a:t>
            </a:r>
          </a:p>
          <a:p>
            <a:pPr marL="0" indent="0">
              <a:buNone/>
            </a:pP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we can plot a complex number in the two dimensional plane, a natural question pops out: Is a complex number a two-dimensional vector? </a:t>
            </a:r>
            <a:endParaRPr lang="zh-CN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对象 4">
                <a:extLst>
                  <a:ext uri="{FF2B5EF4-FFF2-40B4-BE49-F238E27FC236}">
                    <a16:creationId xmlns:a16="http://schemas.microsoft.com/office/drawing/2014/main" id="{75875C6A-D7FB-4401-B528-B2228C9A3187}"/>
                  </a:ext>
                </a:extLst>
              </p:cNvPr>
              <p:cNvSpPr txBox="1"/>
              <p:nvPr/>
            </p:nvSpPr>
            <p:spPr>
              <a:xfrm>
                <a:off x="3692525" y="1249363"/>
                <a:ext cx="1230313" cy="420687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对象 4">
                <a:extLst>
                  <a:ext uri="{FF2B5EF4-FFF2-40B4-BE49-F238E27FC236}">
                    <a16:creationId xmlns:a16="http://schemas.microsoft.com/office/drawing/2014/main" id="{75875C6A-D7FB-4401-B528-B2228C9A3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525" y="1249363"/>
                <a:ext cx="1230313" cy="4206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EC401FC-C7B2-499E-ABC4-9532C5AA5D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502355"/>
              </p:ext>
            </p:extLst>
          </p:nvPr>
        </p:nvGraphicFramePr>
        <p:xfrm>
          <a:off x="3063323" y="1670403"/>
          <a:ext cx="287360" cy="319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20" imgH="126720" progId="Equation.DSMT4">
                  <p:embed/>
                </p:oleObj>
              </mc:Choice>
              <mc:Fallback>
                <p:oleObj name="Equation" r:id="rId4" imgW="11412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63323" y="1670403"/>
                        <a:ext cx="287360" cy="319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E828EB1-D733-46EC-B953-49F6777EA0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676595"/>
              </p:ext>
            </p:extLst>
          </p:nvPr>
        </p:nvGraphicFramePr>
        <p:xfrm>
          <a:off x="6348963" y="1670403"/>
          <a:ext cx="280435" cy="336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52280" progId="Equation.DSMT4">
                  <p:embed/>
                </p:oleObj>
              </mc:Choice>
              <mc:Fallback>
                <p:oleObj name="Equation" r:id="rId6" imgW="1267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48963" y="1670403"/>
                        <a:ext cx="280435" cy="336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对象 7">
                <a:extLst>
                  <a:ext uri="{FF2B5EF4-FFF2-40B4-BE49-F238E27FC236}">
                    <a16:creationId xmlns:a16="http://schemas.microsoft.com/office/drawing/2014/main" id="{1041C6AD-B8A5-4F4D-860B-D0F94C3807A0}"/>
                  </a:ext>
                </a:extLst>
              </p:cNvPr>
              <p:cNvSpPr txBox="1"/>
              <p:nvPr/>
            </p:nvSpPr>
            <p:spPr>
              <a:xfrm>
                <a:off x="3965575" y="2517775"/>
                <a:ext cx="3562350" cy="47307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对象 7">
                <a:extLst>
                  <a:ext uri="{FF2B5EF4-FFF2-40B4-BE49-F238E27FC236}">
                    <a16:creationId xmlns:a16="http://schemas.microsoft.com/office/drawing/2014/main" id="{1041C6AD-B8A5-4F4D-860B-D0F94C380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575" y="2517775"/>
                <a:ext cx="3562350" cy="4730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47B9DAC-ADD8-4ACC-B757-9B1A571BC7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390974"/>
              </p:ext>
            </p:extLst>
          </p:nvPr>
        </p:nvGraphicFramePr>
        <p:xfrm>
          <a:off x="1409917" y="2999023"/>
          <a:ext cx="1519713" cy="472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52200" imgH="241200" progId="Equation.DSMT4">
                  <p:embed/>
                </p:oleObj>
              </mc:Choice>
              <mc:Fallback>
                <p:oleObj name="Equation" r:id="rId9" imgW="952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09917" y="2999023"/>
                        <a:ext cx="1519713" cy="472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D3A94A0-DCD3-46F5-A914-A8662619D9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79237"/>
              </p:ext>
            </p:extLst>
          </p:nvPr>
        </p:nvGraphicFramePr>
        <p:xfrm>
          <a:off x="6096000" y="3118887"/>
          <a:ext cx="310113" cy="31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120" imgH="114120" progId="Equation.DSMT4">
                  <p:embed/>
                </p:oleObj>
              </mc:Choice>
              <mc:Fallback>
                <p:oleObj name="Equation" r:id="rId11" imgW="1141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96000" y="3118887"/>
                        <a:ext cx="310113" cy="310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88BB6DD1-E690-4E1A-AF11-CB571F2FD6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660587"/>
              </p:ext>
            </p:extLst>
          </p:nvPr>
        </p:nvGraphicFramePr>
        <p:xfrm>
          <a:off x="10040939" y="3015700"/>
          <a:ext cx="1824821" cy="456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812520" imgH="203040" progId="Equation.DSMT4">
                  <p:embed/>
                </p:oleObj>
              </mc:Choice>
              <mc:Fallback>
                <p:oleObj name="Equation" r:id="rId13" imgW="812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040939" y="3015700"/>
                        <a:ext cx="1824821" cy="456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190991B3-5A9E-4B1E-9755-2D8E797E8F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46905"/>
              </p:ext>
            </p:extLst>
          </p:nvPr>
        </p:nvGraphicFramePr>
        <p:xfrm>
          <a:off x="1409917" y="3843344"/>
          <a:ext cx="951443" cy="335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31640" imgH="152280" progId="Equation.DSMT4">
                  <p:embed/>
                </p:oleObj>
              </mc:Choice>
              <mc:Fallback>
                <p:oleObj name="Equation" r:id="rId15" imgW="43164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09917" y="3843344"/>
                        <a:ext cx="951443" cy="3358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对象 12">
                <a:extLst>
                  <a:ext uri="{FF2B5EF4-FFF2-40B4-BE49-F238E27FC236}">
                    <a16:creationId xmlns:a16="http://schemas.microsoft.com/office/drawing/2014/main" id="{F5DB2D58-6834-4843-86FD-5CB0B5DDFCAE}"/>
                  </a:ext>
                </a:extLst>
              </p:cNvPr>
              <p:cNvSpPr txBox="1"/>
              <p:nvPr/>
            </p:nvSpPr>
            <p:spPr>
              <a:xfrm>
                <a:off x="2436813" y="4371975"/>
                <a:ext cx="6619875" cy="47307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̄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对象 12">
                <a:extLst>
                  <a:ext uri="{FF2B5EF4-FFF2-40B4-BE49-F238E27FC236}">
                    <a16:creationId xmlns:a16="http://schemas.microsoft.com/office/drawing/2014/main" id="{F5DB2D58-6834-4843-86FD-5CB0B5DDF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813" y="4371975"/>
                <a:ext cx="6619875" cy="4730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212351"/>
      </p:ext>
    </p:extLst>
  </p:cSld>
  <p:clrMapOvr>
    <a:masterClrMapping/>
  </p:clrMapOvr>
  <p:transition spd="med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Complex Numbers – the basics</a:t>
            </a:r>
            <a:endParaRPr kumimoji="1"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0213767" cy="4775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following product</a:t>
            </a:r>
          </a:p>
          <a:p>
            <a:pPr marL="0" indent="0">
              <a:buNone/>
            </a:pP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convince yourself that the real part is just the inner product and the imaginary part is the outer product for two-dimensional vectors.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对象 4">
                <a:extLst>
                  <a:ext uri="{FF2B5EF4-FFF2-40B4-BE49-F238E27FC236}">
                    <a16:creationId xmlns:a16="http://schemas.microsoft.com/office/drawing/2014/main" id="{62DE7B76-E40E-4BFF-A015-739366ABF1B6}"/>
                  </a:ext>
                </a:extLst>
              </p:cNvPr>
              <p:cNvSpPr txBox="1"/>
              <p:nvPr/>
            </p:nvSpPr>
            <p:spPr>
              <a:xfrm>
                <a:off x="2941638" y="1979613"/>
                <a:ext cx="6308725" cy="47307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对象 4">
                <a:extLst>
                  <a:ext uri="{FF2B5EF4-FFF2-40B4-BE49-F238E27FC236}">
                    <a16:creationId xmlns:a16="http://schemas.microsoft.com/office/drawing/2014/main" id="{62DE7B76-E40E-4BFF-A015-739366ABF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638" y="1979613"/>
                <a:ext cx="6308725" cy="4730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928616"/>
      </p:ext>
    </p:extLst>
  </p:cSld>
  <p:clrMapOvr>
    <a:masterClrMapping/>
  </p:clrMapOvr>
  <p:transition spd="med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Complex equations</a:t>
            </a:r>
            <a:endParaRPr kumimoji="1"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0213767" cy="4775200"/>
          </a:xfrm>
        </p:spPr>
        <p:txBody>
          <a:bodyPr/>
          <a:lstStyle/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a complex number contain real and imaginary parts, a complex equation amount to two real equations. For instance,             can be decomposed into two equations,</a:t>
            </a:r>
          </a:p>
          <a:p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both    and    are real. Thus, two solutions              and                   are found for the complex equation            .</a:t>
            </a:r>
            <a:endParaRPr lang="zh-CN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对象 4">
                <a:extLst>
                  <a:ext uri="{FF2B5EF4-FFF2-40B4-BE49-F238E27FC236}">
                    <a16:creationId xmlns:a16="http://schemas.microsoft.com/office/drawing/2014/main" id="{5924B327-53F5-4722-A763-CA0854E90B76}"/>
                  </a:ext>
                </a:extLst>
              </p:cNvPr>
              <p:cNvSpPr txBox="1"/>
              <p:nvPr/>
            </p:nvSpPr>
            <p:spPr>
              <a:xfrm>
                <a:off x="7745413" y="1625600"/>
                <a:ext cx="865187" cy="390525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对象 4">
                <a:extLst>
                  <a:ext uri="{FF2B5EF4-FFF2-40B4-BE49-F238E27FC236}">
                    <a16:creationId xmlns:a16="http://schemas.microsoft.com/office/drawing/2014/main" id="{5924B327-53F5-4722-A763-CA0854E90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413" y="1625600"/>
                <a:ext cx="865187" cy="3905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对象 5">
                <a:extLst>
                  <a:ext uri="{FF2B5EF4-FFF2-40B4-BE49-F238E27FC236}">
                    <a16:creationId xmlns:a16="http://schemas.microsoft.com/office/drawing/2014/main" id="{5549B87E-1C59-4657-B531-8D991110326D}"/>
                  </a:ext>
                </a:extLst>
              </p:cNvPr>
              <p:cNvSpPr txBox="1"/>
              <p:nvPr/>
            </p:nvSpPr>
            <p:spPr>
              <a:xfrm>
                <a:off x="4603750" y="2490788"/>
                <a:ext cx="1700883" cy="866775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对象 5">
                <a:extLst>
                  <a:ext uri="{FF2B5EF4-FFF2-40B4-BE49-F238E27FC236}">
                    <a16:creationId xmlns:a16="http://schemas.microsoft.com/office/drawing/2014/main" id="{5549B87E-1C59-4657-B531-8D9911103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0" y="2490788"/>
                <a:ext cx="1700883" cy="866775"/>
              </a:xfrm>
              <a:prstGeom prst="rect">
                <a:avLst/>
              </a:prstGeom>
              <a:blipFill>
                <a:blip r:embed="rId5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487D7D69-933F-4125-801C-9BE5892918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250233"/>
              </p:ext>
            </p:extLst>
          </p:nvPr>
        </p:nvGraphicFramePr>
        <p:xfrm>
          <a:off x="2657519" y="3609975"/>
          <a:ext cx="272498" cy="302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120" imgH="126720" progId="Equation.DSMT4">
                  <p:embed/>
                </p:oleObj>
              </mc:Choice>
              <mc:Fallback>
                <p:oleObj name="Equation" r:id="rId6" imgW="114120" imgH="12672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ABC45DA6-26EE-4469-8A58-6F56A1D31F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57519" y="3609975"/>
                        <a:ext cx="272498" cy="3027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24E6DAA2-BFD3-461D-A7F7-530C1F9DB5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859216"/>
              </p:ext>
            </p:extLst>
          </p:nvPr>
        </p:nvGraphicFramePr>
        <p:xfrm>
          <a:off x="3469748" y="3585753"/>
          <a:ext cx="272498" cy="326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52280" progId="Equation.DSMT4">
                  <p:embed/>
                </p:oleObj>
              </mc:Choice>
              <mc:Fallback>
                <p:oleObj name="Equation" r:id="rId8" imgW="126720" imgH="15228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C064339A-68F2-446E-B4E0-48B3C0E5A9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69748" y="3585753"/>
                        <a:ext cx="272498" cy="3269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78122C9-8C37-40D0-91C1-742235E12F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211893"/>
              </p:ext>
            </p:extLst>
          </p:nvPr>
        </p:nvGraphicFramePr>
        <p:xfrm>
          <a:off x="7517351" y="3578043"/>
          <a:ext cx="1089024" cy="390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95000" imgH="177480" progId="Equation.DSMT4">
                  <p:embed/>
                </p:oleObj>
              </mc:Choice>
              <mc:Fallback>
                <p:oleObj name="Equation" r:id="rId10" imgW="4950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517351" y="3578043"/>
                        <a:ext cx="1089024" cy="390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359241F-E704-4CD7-9B6E-C7C4DB2423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334400"/>
              </p:ext>
            </p:extLst>
          </p:nvPr>
        </p:nvGraphicFramePr>
        <p:xfrm>
          <a:off x="9158654" y="3562350"/>
          <a:ext cx="1200717" cy="390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45760" imgH="177480" progId="Equation.DSMT4">
                  <p:embed/>
                </p:oleObj>
              </mc:Choice>
              <mc:Fallback>
                <p:oleObj name="Equation" r:id="rId12" imgW="5457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158654" y="3562350"/>
                        <a:ext cx="1200717" cy="390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对象 9">
                <a:extLst>
                  <a:ext uri="{FF2B5EF4-FFF2-40B4-BE49-F238E27FC236}">
                    <a16:creationId xmlns:a16="http://schemas.microsoft.com/office/drawing/2014/main" id="{946D749E-CFF7-49F0-A51E-34D33D3DF26F}"/>
                  </a:ext>
                </a:extLst>
              </p:cNvPr>
              <p:cNvSpPr txBox="1"/>
              <p:nvPr/>
            </p:nvSpPr>
            <p:spPr>
              <a:xfrm>
                <a:off x="5438775" y="3913188"/>
                <a:ext cx="865188" cy="392112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对象 9">
                <a:extLst>
                  <a:ext uri="{FF2B5EF4-FFF2-40B4-BE49-F238E27FC236}">
                    <a16:creationId xmlns:a16="http://schemas.microsoft.com/office/drawing/2014/main" id="{946D749E-CFF7-49F0-A51E-34D33D3DF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775" y="3913188"/>
                <a:ext cx="865188" cy="39211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2522069"/>
      </p:ext>
    </p:extLst>
  </p:cSld>
  <p:clrMapOvr>
    <a:masterClrMapping/>
  </p:clrMapOvr>
  <p:transition spd="med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Taylor expansions</a:t>
            </a:r>
            <a:endParaRPr kumimoji="1"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0213767" cy="4775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I would like to establish an important identity</a:t>
            </a:r>
          </a:p>
          <a:p>
            <a:pPr marL="0" indent="0">
              <a:buNone/>
            </a:pP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easiest way to prove the above identity is through Taylor expansions,</a:t>
            </a:r>
          </a:p>
          <a:p>
            <a:pPr marL="0" indent="0">
              <a:buNone/>
            </a:pP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variable            in the Taylor expansion for the exponential function and one can check that it equals the sum of the Taylor series for the sinusoidal functions.</a:t>
            </a:r>
            <a:endParaRPr lang="zh-CN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对象 4">
                <a:extLst>
                  <a:ext uri="{FF2B5EF4-FFF2-40B4-BE49-F238E27FC236}">
                    <a16:creationId xmlns:a16="http://schemas.microsoft.com/office/drawing/2014/main" id="{F51C7846-809E-4ED2-9C57-506FBC7F4B24}"/>
                  </a:ext>
                </a:extLst>
              </p:cNvPr>
              <p:cNvSpPr txBox="1"/>
              <p:nvPr/>
            </p:nvSpPr>
            <p:spPr>
              <a:xfrm>
                <a:off x="4284663" y="1687513"/>
                <a:ext cx="2152650" cy="390525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对象 4">
                <a:extLst>
                  <a:ext uri="{FF2B5EF4-FFF2-40B4-BE49-F238E27FC236}">
                    <a16:creationId xmlns:a16="http://schemas.microsoft.com/office/drawing/2014/main" id="{F51C7846-809E-4ED2-9C57-506FBC7F4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663" y="1687513"/>
                <a:ext cx="2152650" cy="390525"/>
              </a:xfrm>
              <a:prstGeom prst="rect">
                <a:avLst/>
              </a:prstGeom>
              <a:blipFill>
                <a:blip r:embed="rId3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4BF2138-CA45-4A53-9CD8-149565B62B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684561"/>
              </p:ext>
            </p:extLst>
          </p:nvPr>
        </p:nvGraphicFramePr>
        <p:xfrm>
          <a:off x="4131024" y="2542513"/>
          <a:ext cx="2459061" cy="1846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44520" imgH="1079280" progId="Equation.DSMT4">
                  <p:embed/>
                </p:oleObj>
              </mc:Choice>
              <mc:Fallback>
                <p:oleObj name="Equation" r:id="rId4" imgW="1244520" imgH="1079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31024" y="2542513"/>
                        <a:ext cx="2459061" cy="1846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对象 6">
                <a:extLst>
                  <a:ext uri="{FF2B5EF4-FFF2-40B4-BE49-F238E27FC236}">
                    <a16:creationId xmlns:a16="http://schemas.microsoft.com/office/drawing/2014/main" id="{89EEA03C-809C-4653-A85B-522594310AF1}"/>
                  </a:ext>
                </a:extLst>
              </p:cNvPr>
              <p:cNvSpPr txBox="1"/>
              <p:nvPr/>
            </p:nvSpPr>
            <p:spPr>
              <a:xfrm>
                <a:off x="3360738" y="4516438"/>
                <a:ext cx="741362" cy="317500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对象 6">
                <a:extLst>
                  <a:ext uri="{FF2B5EF4-FFF2-40B4-BE49-F238E27FC236}">
                    <a16:creationId xmlns:a16="http://schemas.microsoft.com/office/drawing/2014/main" id="{89EEA03C-809C-4653-A85B-522594310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738" y="4516438"/>
                <a:ext cx="741362" cy="317500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434414"/>
      </p:ext>
    </p:extLst>
  </p:cSld>
  <p:clrMapOvr>
    <a:masterClrMapping/>
  </p:clrMapOvr>
  <p:transition spd="med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8630</TotalTime>
  <Words>1840</Words>
  <Application>Microsoft Office PowerPoint</Application>
  <PresentationFormat>宽屏</PresentationFormat>
  <Paragraphs>426</Paragraphs>
  <Slides>43</Slides>
  <Notes>39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8" baseType="lpstr">
      <vt:lpstr>等线</vt:lpstr>
      <vt:lpstr>等线 Light</vt:lpstr>
      <vt:lpstr>华文中宋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默认设计模板</vt:lpstr>
      <vt:lpstr>自定义设计方案</vt:lpstr>
      <vt:lpstr>1_默认设计模板</vt:lpstr>
      <vt:lpstr>Equation</vt:lpstr>
      <vt:lpstr>方程式</vt:lpstr>
      <vt:lpstr>PowerPoint 演示文稿</vt:lpstr>
      <vt:lpstr>Complex Numbers – the basics</vt:lpstr>
      <vt:lpstr>Complex land looks different</vt:lpstr>
      <vt:lpstr>圆周率π与自然对数e</vt:lpstr>
      <vt:lpstr>圆周率π与自然对数e</vt:lpstr>
      <vt:lpstr>Complex plane</vt:lpstr>
      <vt:lpstr>Complex Numbers – the basics</vt:lpstr>
      <vt:lpstr>Complex equations</vt:lpstr>
      <vt:lpstr>Taylor expansions</vt:lpstr>
      <vt:lpstr>泰勒展开式</vt:lpstr>
      <vt:lpstr>PowerPoint 演示文稿</vt:lpstr>
      <vt:lpstr>Fundamental Concepts （Signals）</vt:lpstr>
      <vt:lpstr>“Electrical” Signal Energy &amp; Power</vt:lpstr>
      <vt:lpstr>Generic Signal Energy and Power </vt:lpstr>
      <vt:lpstr>Energy and Power over Infinite Time</vt:lpstr>
      <vt:lpstr>Transformation of A Signal</vt:lpstr>
      <vt:lpstr>Time Scaling</vt:lpstr>
      <vt:lpstr>Periodic Signal</vt:lpstr>
      <vt:lpstr>Even/Odd Signals</vt:lpstr>
      <vt:lpstr>Even/Odd</vt:lpstr>
      <vt:lpstr>Exponential/Sinusoidal Signals</vt:lpstr>
      <vt:lpstr>Exponential/Sinusoidal Signals</vt:lpstr>
      <vt:lpstr>Exponential/Sinusoidal Signals</vt:lpstr>
      <vt:lpstr>Exponential/Sinusoidal Signals</vt:lpstr>
      <vt:lpstr>Exponential/Sinusoidal Signals</vt:lpstr>
      <vt:lpstr>Continuous/Discrete Sinusoidals</vt:lpstr>
      <vt:lpstr>Continuous/Discrete Sinusoidals</vt:lpstr>
      <vt:lpstr>Continuous/Discrete Sinusoidals</vt:lpstr>
      <vt:lpstr>Exponential/Sinusoidal Signals</vt:lpstr>
      <vt:lpstr>Exponential/Sinusoidal Signals</vt:lpstr>
      <vt:lpstr>Harmonically Related Signal Sets</vt:lpstr>
      <vt:lpstr>Exponential/Sinusoidal Signals</vt:lpstr>
      <vt:lpstr>Fundamental Concepts (Systems)</vt:lpstr>
      <vt:lpstr>Fundamental Concepts (Systems)</vt:lpstr>
      <vt:lpstr>Fundamental Concepts (Systems)</vt:lpstr>
      <vt:lpstr>Stability</vt:lpstr>
      <vt:lpstr>Time Invariance</vt:lpstr>
      <vt:lpstr>Stability</vt:lpstr>
      <vt:lpstr>Stability</vt:lpstr>
      <vt:lpstr>Stability</vt:lpstr>
      <vt:lpstr>Causality</vt:lpstr>
      <vt:lpstr>本章部分关键词汇中英文对照表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知识工程与机器学习</dc:title>
  <dc:creator>biubiu</dc:creator>
  <cp:lastModifiedBy>圣宇</cp:lastModifiedBy>
  <cp:revision>378</cp:revision>
  <dcterms:created xsi:type="dcterms:W3CDTF">2018-10-18T11:34:23Z</dcterms:created>
  <dcterms:modified xsi:type="dcterms:W3CDTF">2022-09-18T06:33:40Z</dcterms:modified>
</cp:coreProperties>
</file>