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1"/>
  </p:notesMasterIdLst>
  <p:sldIdLst>
    <p:sldId id="418" r:id="rId3"/>
    <p:sldId id="419" r:id="rId4"/>
    <p:sldId id="483" r:id="rId5"/>
    <p:sldId id="420" r:id="rId6"/>
    <p:sldId id="485" r:id="rId7"/>
    <p:sldId id="484" r:id="rId8"/>
    <p:sldId id="486" r:id="rId9"/>
    <p:sldId id="516" r:id="rId10"/>
    <p:sldId id="551" r:id="rId11"/>
    <p:sldId id="517" r:id="rId12"/>
    <p:sldId id="518" r:id="rId13"/>
    <p:sldId id="519" r:id="rId14"/>
    <p:sldId id="520" r:id="rId15"/>
    <p:sldId id="522" r:id="rId16"/>
    <p:sldId id="523" r:id="rId17"/>
    <p:sldId id="524" r:id="rId18"/>
    <p:sldId id="455" r:id="rId19"/>
    <p:sldId id="525" r:id="rId20"/>
    <p:sldId id="526" r:id="rId21"/>
    <p:sldId id="528" r:id="rId22"/>
    <p:sldId id="529" r:id="rId23"/>
    <p:sldId id="530" r:id="rId24"/>
    <p:sldId id="531" r:id="rId25"/>
    <p:sldId id="532" r:id="rId26"/>
    <p:sldId id="533" r:id="rId27"/>
    <p:sldId id="527" r:id="rId28"/>
    <p:sldId id="471" r:id="rId29"/>
    <p:sldId id="478" r:id="rId30"/>
    <p:sldId id="479" r:id="rId31"/>
    <p:sldId id="534" r:id="rId32"/>
    <p:sldId id="481" r:id="rId33"/>
    <p:sldId id="535" r:id="rId34"/>
    <p:sldId id="434" r:id="rId35"/>
    <p:sldId id="536" r:id="rId36"/>
    <p:sldId id="537" r:id="rId37"/>
    <p:sldId id="441" r:id="rId38"/>
    <p:sldId id="538" r:id="rId39"/>
    <p:sldId id="539" r:id="rId40"/>
    <p:sldId id="540" r:id="rId41"/>
    <p:sldId id="541" r:id="rId42"/>
    <p:sldId id="542" r:id="rId43"/>
    <p:sldId id="544" r:id="rId44"/>
    <p:sldId id="545" r:id="rId45"/>
    <p:sldId id="547" r:id="rId46"/>
    <p:sldId id="548" r:id="rId47"/>
    <p:sldId id="549" r:id="rId48"/>
    <p:sldId id="550" r:id="rId49"/>
    <p:sldId id="407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83"/>
            <p14:sldId id="420"/>
            <p14:sldId id="485"/>
            <p14:sldId id="484"/>
            <p14:sldId id="486"/>
            <p14:sldId id="516"/>
            <p14:sldId id="551"/>
            <p14:sldId id="517"/>
            <p14:sldId id="518"/>
            <p14:sldId id="519"/>
            <p14:sldId id="520"/>
            <p14:sldId id="522"/>
            <p14:sldId id="523"/>
            <p14:sldId id="524"/>
            <p14:sldId id="455"/>
            <p14:sldId id="525"/>
            <p14:sldId id="526"/>
            <p14:sldId id="528"/>
            <p14:sldId id="529"/>
            <p14:sldId id="530"/>
            <p14:sldId id="531"/>
            <p14:sldId id="532"/>
            <p14:sldId id="533"/>
            <p14:sldId id="527"/>
            <p14:sldId id="471"/>
            <p14:sldId id="478"/>
            <p14:sldId id="479"/>
            <p14:sldId id="534"/>
            <p14:sldId id="481"/>
            <p14:sldId id="535"/>
            <p14:sldId id="434"/>
            <p14:sldId id="536"/>
            <p14:sldId id="537"/>
            <p14:sldId id="441"/>
            <p14:sldId id="538"/>
            <p14:sldId id="539"/>
            <p14:sldId id="540"/>
            <p14:sldId id="541"/>
            <p14:sldId id="542"/>
            <p14:sldId id="544"/>
            <p14:sldId id="545"/>
            <p14:sldId id="547"/>
            <p14:sldId id="548"/>
            <p14:sldId id="549"/>
            <p14:sldId id="550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58" autoAdjust="0"/>
    <p:restoredTop sz="95238" autoAdjust="0"/>
  </p:normalViewPr>
  <p:slideViewPr>
    <p:cSldViewPr>
      <p:cViewPr varScale="1">
        <p:scale>
          <a:sx n="88" d="100"/>
          <a:sy n="88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27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22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292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7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42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8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7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9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0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16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799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7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77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49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24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87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4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62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47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81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04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79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90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523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548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6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09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737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200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86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47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983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73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76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2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2023/8/27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2023/8/27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7.jp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8.jpg"/><Relationship Id="rId5" Type="http://schemas.openxmlformats.org/officeDocument/2006/relationships/image" Target="../media/image950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6.jpg"/><Relationship Id="rId19" Type="http://schemas.openxmlformats.org/officeDocument/2006/relationships/image" Target="../media/image109.png"/><Relationship Id="rId4" Type="http://schemas.openxmlformats.org/officeDocument/2006/relationships/image" Target="../media/image940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15.jp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51.png"/><Relationship Id="rId9" Type="http://schemas.openxmlformats.org/officeDocument/2006/relationships/image" Target="../media/image45.png"/><Relationship Id="rId1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52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Relationship Id="rId1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6.jp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7 Fourier Series of Discrete-time Signals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Weiwei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50FC33DB-1266-43ED-9B75-A0E62283D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36" y="1197900"/>
            <a:ext cx="3999586" cy="2337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AED25EDD-86FC-422F-9E97-F81DAC970C53}"/>
                  </a:ext>
                </a:extLst>
              </p:cNvPr>
              <p:cNvSpPr txBox="1"/>
              <p:nvPr/>
            </p:nvSpPr>
            <p:spPr>
              <a:xfrm>
                <a:off x="6566148" y="1485933"/>
                <a:ext cx="3816424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altLang="zh-TW" sz="2400" i="1">
                                  <a:latin typeface="Cambria Math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/>
                                          <a:ea typeface="Cambria Math"/>
                                        </a:rPr>
                                        <m:t>+2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  <a:ea typeface="Cambria Math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altLang="zh-TW" sz="2400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4">
                <a:extLst>
                  <a:ext uri="{FF2B5EF4-FFF2-40B4-BE49-F238E27FC236}">
                    <a16:creationId xmlns:a16="http://schemas.microsoft.com/office/drawing/2014/main" id="{AED25EDD-86FC-422F-9E97-F81DAC970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48" y="1485933"/>
                <a:ext cx="3816424" cy="91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A56A6E36-DD31-4005-9629-9572A32F6735}"/>
                  </a:ext>
                </a:extLst>
              </p:cNvPr>
              <p:cNvSpPr txBox="1"/>
              <p:nvPr/>
            </p:nvSpPr>
            <p:spPr>
              <a:xfrm>
                <a:off x="6566148" y="2350029"/>
                <a:ext cx="3168352" cy="91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TW" sz="2400" i="1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zh-TW" altLang="en-US" sz="2400" i="1"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+2</m:t>
                                  </m:r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)</m:t>
                                  </m:r>
                                  <m:r>
                                    <a:rPr lang="en-US" altLang="zh-TW" sz="24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5">
                <a:extLst>
                  <a:ext uri="{FF2B5EF4-FFF2-40B4-BE49-F238E27FC236}">
                    <a16:creationId xmlns:a16="http://schemas.microsoft.com/office/drawing/2014/main" id="{A56A6E36-DD31-4005-9629-9572A32F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148" y="2350029"/>
                <a:ext cx="3168352" cy="914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/>
              <p:nvPr/>
            </p:nvSpPr>
            <p:spPr>
              <a:xfrm>
                <a:off x="1741612" y="1269908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i="1">
                              <a:latin typeface="Cambria Math"/>
                            </a:rPr>
                            <m:t>[</m:t>
                          </m:r>
                          <m:r>
                            <a:rPr lang="en-US" altLang="zh-TW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2EEB108A-9524-49D0-926F-BA7735954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2" y="1269908"/>
                <a:ext cx="720080" cy="369332"/>
              </a:xfrm>
              <a:prstGeom prst="rect">
                <a:avLst/>
              </a:prstGeom>
              <a:blipFill>
                <a:blip r:embed="rId6"/>
                <a:stretch>
                  <a:fillRect r="-3390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/>
              <p:nvPr/>
            </p:nvSpPr>
            <p:spPr>
              <a:xfrm>
                <a:off x="4693940" y="1095412"/>
                <a:ext cx="1944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/>
                                  <a:ea typeface="Cambria Math"/>
                                </a:rPr>
                                <m:t>+2</m:t>
                              </m:r>
                              <m:r>
                                <a:rPr lang="zh-TW" altLang="en-US" sz="20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TW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7">
                <a:extLst>
                  <a:ext uri="{FF2B5EF4-FFF2-40B4-BE49-F238E27FC236}">
                    <a16:creationId xmlns:a16="http://schemas.microsoft.com/office/drawing/2014/main" id="{A2BFB485-8494-4CEF-B01A-457620708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40" y="1095412"/>
                <a:ext cx="1944216" cy="400110"/>
              </a:xfrm>
              <a:prstGeom prst="rect">
                <a:avLst/>
              </a:prstGeom>
              <a:blipFill>
                <a:blip r:embed="rId7"/>
                <a:stretch>
                  <a:fillRect r="-125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/>
              <p:nvPr/>
            </p:nvSpPr>
            <p:spPr>
              <a:xfrm>
                <a:off x="5814818" y="2106044"/>
                <a:ext cx="55816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8D69F8B-B97C-4022-AB00-D0682FFED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18" y="2106044"/>
                <a:ext cx="55816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/>
              <p:nvPr/>
            </p:nvSpPr>
            <p:spPr>
              <a:xfrm>
                <a:off x="4820058" y="3276840"/>
                <a:ext cx="138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0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9">
                <a:extLst>
                  <a:ext uri="{FF2B5EF4-FFF2-40B4-BE49-F238E27FC236}">
                    <a16:creationId xmlns:a16="http://schemas.microsoft.com/office/drawing/2014/main" id="{1936B2B2-C676-44FD-B166-0AFAB5C6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58" y="3276840"/>
                <a:ext cx="1386050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8">
            <a:extLst>
              <a:ext uri="{FF2B5EF4-FFF2-40B4-BE49-F238E27FC236}">
                <a16:creationId xmlns:a16="http://schemas.microsoft.com/office/drawing/2014/main" id="{1A932D85-4DAA-44DC-838E-B60E9C649BBC}"/>
              </a:ext>
            </a:extLst>
          </p:cNvPr>
          <p:cNvCxnSpPr/>
          <p:nvPr/>
        </p:nvCxnSpPr>
        <p:spPr>
          <a:xfrm flipV="1">
            <a:off x="5108090" y="3077409"/>
            <a:ext cx="0" cy="249264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B5F857B-6F4C-49F5-8BDB-2779104E85EF}"/>
              </a:ext>
            </a:extLst>
          </p:cNvPr>
          <p:cNvSpPr/>
          <p:nvPr/>
        </p:nvSpPr>
        <p:spPr>
          <a:xfrm>
            <a:off x="3469804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13BBF9-3B35-4BF7-8BF4-42192B24A70B}"/>
              </a:ext>
            </a:extLst>
          </p:cNvPr>
          <p:cNvSpPr/>
          <p:nvPr/>
        </p:nvSpPr>
        <p:spPr>
          <a:xfrm>
            <a:off x="4013680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3AA361-A24D-462A-AC17-F06C05BD1C9C}"/>
              </a:ext>
            </a:extLst>
          </p:cNvPr>
          <p:cNvSpPr/>
          <p:nvPr/>
        </p:nvSpPr>
        <p:spPr>
          <a:xfrm>
            <a:off x="5260676" y="2034334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F07C2B-7F9A-4EEC-BECF-9FFE4979FA2A}"/>
              </a:ext>
            </a:extLst>
          </p:cNvPr>
          <p:cNvSpPr/>
          <p:nvPr/>
        </p:nvSpPr>
        <p:spPr>
          <a:xfrm>
            <a:off x="4693940" y="202328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C672DF-F477-4298-9B80-155B9E7AA9BD}"/>
              </a:ext>
            </a:extLst>
          </p:cNvPr>
          <p:cNvSpPr/>
          <p:nvPr/>
        </p:nvSpPr>
        <p:spPr>
          <a:xfrm>
            <a:off x="2319396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3E3603-C3B5-48BC-8047-D19F8E6842F0}"/>
              </a:ext>
            </a:extLst>
          </p:cNvPr>
          <p:cNvSpPr/>
          <p:nvPr/>
        </p:nvSpPr>
        <p:spPr>
          <a:xfrm>
            <a:off x="2971660" y="2299506"/>
            <a:ext cx="121828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Cambria Math"/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" name="圖片 12">
            <a:extLst>
              <a:ext uri="{FF2B5EF4-FFF2-40B4-BE49-F238E27FC236}">
                <a16:creationId xmlns:a16="http://schemas.microsoft.com/office/drawing/2014/main" id="{49B62DD4-940D-4456-BCCE-8AD584287B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02" y="3934204"/>
            <a:ext cx="2976372" cy="269519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0651A8D-FB44-43D7-911D-B30203CFB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00" y="4726292"/>
            <a:ext cx="2862072" cy="1508760"/>
          </a:xfrm>
          <a:prstGeom prst="rect">
            <a:avLst/>
          </a:prstGeom>
        </p:spPr>
      </p:pic>
      <p:sp>
        <p:nvSpPr>
          <p:cNvPr id="21" name="向右箭號 20">
            <a:extLst>
              <a:ext uri="{FF2B5EF4-FFF2-40B4-BE49-F238E27FC236}">
                <a16:creationId xmlns:a16="http://schemas.microsoft.com/office/drawing/2014/main" id="{F847FE7F-032D-4647-9C9E-DC0F0AA4400F}"/>
              </a:ext>
            </a:extLst>
          </p:cNvPr>
          <p:cNvSpPr/>
          <p:nvPr/>
        </p:nvSpPr>
        <p:spPr>
          <a:xfrm rot="10800000">
            <a:off x="6030842" y="5086332"/>
            <a:ext cx="607314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BCCF9D-46BA-4D3A-91FF-56F41B2C3ECE}"/>
                  </a:ext>
                </a:extLst>
              </p:cNvPr>
              <p:cNvSpPr/>
              <p:nvPr/>
            </p:nvSpPr>
            <p:spPr>
              <a:xfrm>
                <a:off x="1741613" y="4537169"/>
                <a:ext cx="683007" cy="41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i="1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latin typeface="Cambria Math"/>
                            </a:rPr>
                            <m:t>[⋅]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9BCCF9D-46BA-4D3A-91FF-56F41B2C3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13" y="4537169"/>
                <a:ext cx="683007" cy="4133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92A76CB-4757-47F7-9430-E85927B929A7}"/>
                  </a:ext>
                </a:extLst>
              </p:cNvPr>
              <p:cNvSpPr/>
              <p:nvPr/>
            </p:nvSpPr>
            <p:spPr>
              <a:xfrm>
                <a:off x="4405909" y="5281801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92A76CB-4757-47F7-9430-E85927B92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9" y="5281801"/>
                <a:ext cx="88453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1EC453-C2DA-4877-857C-DEC298FBC9AC}"/>
                  </a:ext>
                </a:extLst>
              </p:cNvPr>
              <p:cNvSpPr/>
              <p:nvPr/>
            </p:nvSpPr>
            <p:spPr>
              <a:xfrm>
                <a:off x="4405909" y="4582276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1EC453-C2DA-4877-857C-DEC298F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909" y="4582276"/>
                <a:ext cx="88453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E5A4BF-C19E-44CF-B86A-D36155AC4B77}"/>
                  </a:ext>
                </a:extLst>
              </p:cNvPr>
              <p:cNvSpPr/>
              <p:nvPr/>
            </p:nvSpPr>
            <p:spPr>
              <a:xfrm>
                <a:off x="4045869" y="4150228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3E5A4BF-C19E-44CF-B86A-D36155AC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9" y="4150228"/>
                <a:ext cx="88453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63C847-9919-422E-BA01-856594E9490E}"/>
                  </a:ext>
                </a:extLst>
              </p:cNvPr>
              <p:cNvSpPr/>
              <p:nvPr/>
            </p:nvSpPr>
            <p:spPr>
              <a:xfrm>
                <a:off x="3469805" y="3862196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A63C847-9919-422E-BA01-856594E94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05" y="3862196"/>
                <a:ext cx="88453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0160BF-51F4-4CCF-BF76-F4C47277B1B7}"/>
                  </a:ext>
                </a:extLst>
              </p:cNvPr>
              <p:cNvSpPr/>
              <p:nvPr/>
            </p:nvSpPr>
            <p:spPr>
              <a:xfrm>
                <a:off x="2533701" y="3894134"/>
                <a:ext cx="8845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0160BF-51F4-4CCF-BF76-F4C47277B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701" y="3894134"/>
                <a:ext cx="88453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52DDFD2-E60D-4ECE-BD1D-C5BAC1875DD1}"/>
                  </a:ext>
                </a:extLst>
              </p:cNvPr>
              <p:cNvSpPr/>
              <p:nvPr/>
            </p:nvSpPr>
            <p:spPr>
              <a:xfrm>
                <a:off x="3820140" y="5380312"/>
                <a:ext cx="6680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0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0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52DDFD2-E60D-4ECE-BD1D-C5BAC1875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40" y="5380312"/>
                <a:ext cx="668068" cy="400110"/>
              </a:xfrm>
              <a:prstGeom prst="rect">
                <a:avLst/>
              </a:prstGeom>
              <a:blipFill>
                <a:blip r:embed="rId1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1C5F9F-DBA1-4FB3-8E76-FF1DA2C36471}"/>
                  </a:ext>
                </a:extLst>
              </p:cNvPr>
              <p:cNvSpPr/>
              <p:nvPr/>
            </p:nvSpPr>
            <p:spPr>
              <a:xfrm>
                <a:off x="2257709" y="5442180"/>
                <a:ext cx="1243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+2</m:t>
                      </m:r>
                      <m:r>
                        <a:rPr lang="zh-TW" altLang="en-US" i="1">
                          <a:latin typeface="Cambria Math"/>
                        </a:rPr>
                        <m:t>𝜋</m:t>
                      </m:r>
                      <m:r>
                        <a:rPr lang="en-US" altLang="zh-TW" i="1">
                          <a:latin typeface="Cambria Math"/>
                        </a:rPr>
                        <m:t>)</m:t>
                      </m:r>
                      <m:r>
                        <a:rPr lang="en-US" altLang="zh-TW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1C5F9F-DBA1-4FB3-8E76-FF1DA2C36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09" y="5442180"/>
                <a:ext cx="1243546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AEFB3DD-5E22-4468-AB41-7E7828032422}"/>
                  </a:ext>
                </a:extLst>
              </p:cNvPr>
              <p:cNvSpPr/>
              <p:nvPr/>
            </p:nvSpPr>
            <p:spPr>
              <a:xfrm>
                <a:off x="4773703" y="5072848"/>
                <a:ext cx="513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AEFB3DD-5E22-4468-AB41-7E7828032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703" y="5072848"/>
                <a:ext cx="51353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A4FC72-512D-424C-B8D5-A783176CCED7}"/>
                  </a:ext>
                </a:extLst>
              </p:cNvPr>
              <p:cNvSpPr/>
              <p:nvPr/>
            </p:nvSpPr>
            <p:spPr>
              <a:xfrm>
                <a:off x="3172099" y="3540434"/>
                <a:ext cx="572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A4FC72-512D-424C-B8D5-A783176CC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99" y="3540434"/>
                <a:ext cx="572143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072FEFB-2A30-44DB-A857-3AA8F510B1E8}"/>
                  </a:ext>
                </a:extLst>
              </p:cNvPr>
              <p:cNvSpPr/>
              <p:nvPr/>
            </p:nvSpPr>
            <p:spPr>
              <a:xfrm>
                <a:off x="6444992" y="1098935"/>
                <a:ext cx="1060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072FEFB-2A30-44DB-A857-3AA8F510B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92" y="1098935"/>
                <a:ext cx="1060740" cy="400110"/>
              </a:xfrm>
              <a:prstGeom prst="rect">
                <a:avLst/>
              </a:prstGeom>
              <a:blipFill>
                <a:blip r:embed="rId2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75A21F-B80B-4910-B603-6838FF91B2E8}"/>
                  </a:ext>
                </a:extLst>
              </p:cNvPr>
              <p:cNvSpPr/>
              <p:nvPr/>
            </p:nvSpPr>
            <p:spPr>
              <a:xfrm>
                <a:off x="5774060" y="3296457"/>
                <a:ext cx="1060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D75A21F-B80B-4910-B603-6838FF91B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60" y="3296457"/>
                <a:ext cx="1060740" cy="400110"/>
              </a:xfrm>
              <a:prstGeom prst="rect">
                <a:avLst/>
              </a:prstGeom>
              <a:blipFill>
                <a:blip r:embed="rId2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74107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discrete-time signal, consider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=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89032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only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distinct frequencies for discrete-time signal. Those are: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     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 r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09472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N consecutive integers,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N-1], [1, N], [2, N+1],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8627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181857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Continuous-time Fourier series coefficient: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Discrete-time Fourier series coefficient: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187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626849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781693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For k=r: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For k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r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95473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Determination of discrete-time Fourier series coefficient</a:t>
                </a:r>
                <a:endParaRPr lang="en-US" altLang="zh-CN" sz="2800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 b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11319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Fourier series coefficient: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convergence issue for discrete-time Fourier series!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831342"/>
              </a:xfrm>
              <a:blipFill>
                <a:blip r:embed="rId3"/>
                <a:stretch>
                  <a:fillRect l="-2041" t="-2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106708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088" y="1124744"/>
                <a:ext cx="10753415" cy="48313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following discrete-time periodic signal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088" y="1124744"/>
                <a:ext cx="10753415" cy="4831342"/>
              </a:xfrm>
              <a:blipFill>
                <a:blip r:embed="rId3"/>
                <a:stretch>
                  <a:fillRect l="-2041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1464-D673-4520-839C-EF6DFDAD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060848"/>
            <a:ext cx="10864504" cy="18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4782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 b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C1464-D673-4520-839C-EF6DFDAD5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49" y="1628800"/>
            <a:ext cx="10873875" cy="18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2847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⁡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≠0,±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,±2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900557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=0,±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,±2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5047366"/>
              </a:xfrm>
              <a:blipFill>
                <a:blip r:embed="rId3"/>
                <a:stretch>
                  <a:fillRect l="-2041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93279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                                    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=0,±9,±18, 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⁡[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)]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sin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0,±9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,±18, …</m:t>
                              </m:r>
                            </m:e>
                          </m:eqAr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  <a:blipFill>
                <a:blip r:embed="rId3"/>
                <a:stretch>
                  <a:fillRect l="-1984" t="-2174" b="-3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F64B3C3-A1AA-4FF3-9FEA-E9766E7AB47C}"/>
              </a:ext>
            </a:extLst>
          </p:cNvPr>
          <p:cNvGrpSpPr/>
          <p:nvPr/>
        </p:nvGrpSpPr>
        <p:grpSpPr>
          <a:xfrm>
            <a:off x="767408" y="1772816"/>
            <a:ext cx="9504888" cy="1874166"/>
            <a:chOff x="697432" y="2204864"/>
            <a:chExt cx="9504888" cy="187416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DB91467-7570-4933-A7A0-9ADF62D38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92" r="75708"/>
            <a:stretch/>
          </p:blipFill>
          <p:spPr>
            <a:xfrm>
              <a:off x="697432" y="2204864"/>
              <a:ext cx="2662264" cy="187416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3DACD90-0F4F-4174-83CC-E808635E3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53" r="31338"/>
            <a:stretch/>
          </p:blipFill>
          <p:spPr>
            <a:xfrm>
              <a:off x="3359696" y="2204864"/>
              <a:ext cx="4176464" cy="187416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47B7FDF-8E05-4B17-9D48-89008EB6A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285" r="196"/>
            <a:stretch/>
          </p:blipFill>
          <p:spPr>
            <a:xfrm>
              <a:off x="7536160" y="2204864"/>
              <a:ext cx="2666160" cy="1874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7359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partial sum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=9, 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138" y="1029622"/>
                <a:ext cx="10753415" cy="5047366"/>
              </a:xfrm>
              <a:blipFill>
                <a:blip r:embed="rId3"/>
                <a:stretch>
                  <a:fillRect l="-1984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79CB692F-EF83-4601-A940-B44EE6969B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32" b="50879"/>
          <a:stretch/>
        </p:blipFill>
        <p:spPr bwMode="auto">
          <a:xfrm>
            <a:off x="660400" y="3017878"/>
            <a:ext cx="4429945" cy="305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1">
            <a:extLst>
              <a:ext uri="{FF2B5EF4-FFF2-40B4-BE49-F238E27FC236}">
                <a16:creationId xmlns:a16="http://schemas.microsoft.com/office/drawing/2014/main" id="{3AE670D7-1A45-41D1-BFF7-4B501DC1A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8" r="35732" b="-592"/>
          <a:stretch/>
        </p:blipFill>
        <p:spPr bwMode="auto">
          <a:xfrm>
            <a:off x="5807968" y="3017878"/>
            <a:ext cx="442994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289840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869209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signal,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can be represented by Fourier series with the coefficients,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 r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scaling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𝑚𝑢𝑙𝑡𝑖𝑝𝑙𝑒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𝑜𝑓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0,                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 period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 b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80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15971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Fourier Series Coefficient </a:t>
            </a:r>
            <a:endParaRPr lang="en-US" altLang="zh-CN" sz="1375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18300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First difference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−1]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Based on time shift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Based on linearity property: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27973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power of a function in a period is equal to the sum of the square (power) of its Fourier series coefficients.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]|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8: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033637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kumimoji="0"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zh-TW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altLang="zh-CN" sz="28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].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  <a:blipFill>
                <a:blip r:embed="rId3"/>
                <a:stretch>
                  <a:fillRect l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8573E3-0CEF-4E22-AB1C-CE44B83721D6}"/>
              </a:ext>
            </a:extLst>
          </p:cNvPr>
          <p:cNvGrpSpPr/>
          <p:nvPr/>
        </p:nvGrpSpPr>
        <p:grpSpPr>
          <a:xfrm>
            <a:off x="3299681" y="1482727"/>
            <a:ext cx="5078445" cy="1018523"/>
            <a:chOff x="3299681" y="1012827"/>
            <a:chExt cx="5078445" cy="1018523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D1C2F23E-604E-4A08-8F1C-C9E369E7CC68}"/>
                </a:ext>
              </a:extLst>
            </p:cNvPr>
            <p:cNvGrpSpPr/>
            <p:nvPr/>
          </p:nvGrpSpPr>
          <p:grpSpPr>
            <a:xfrm>
              <a:off x="3299681" y="1257950"/>
              <a:ext cx="5078445" cy="773400"/>
              <a:chOff x="67608" y="1409398"/>
              <a:chExt cx="5078445" cy="7734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D9201-2665-47EF-B04D-36C1E04CD8D8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單箭頭接點 5">
                <a:extLst>
                  <a:ext uri="{FF2B5EF4-FFF2-40B4-BE49-F238E27FC236}">
                    <a16:creationId xmlns:a16="http://schemas.microsoft.com/office/drawing/2014/main" id="{BF480817-EA5E-46C7-95CC-F86B0C1601C3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線單箭頭接點 6">
                <a:extLst>
                  <a:ext uri="{FF2B5EF4-FFF2-40B4-BE49-F238E27FC236}">
                    <a16:creationId xmlns:a16="http://schemas.microsoft.com/office/drawing/2014/main" id="{A1862AF4-7485-4F5E-AED4-DCDC4518E4B3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1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1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690711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discrete-time signal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and LTI system h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1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].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0958688" cy="5225143"/>
              </a:xfrm>
              <a:blipFill>
                <a:blip r:embed="rId3"/>
                <a:stretch>
                  <a:fillRect l="-2003" t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833523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101387"/>
                <a:ext cx="11490784" cy="5225143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arbitrary periodic signal </a:t>
                </a:r>
                <a14:m>
                  <m:oMath xmlns:m="http://schemas.openxmlformats.org/officeDocument/2006/math"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kumimoji="0"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zh-TW" sz="28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kumimoji="0"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101387"/>
                <a:ext cx="11490784" cy="5225143"/>
              </a:xfrm>
              <a:blipFill>
                <a:blip r:embed="rId3"/>
                <a:stretch>
                  <a:fillRect l="-1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8573E3-0CEF-4E22-AB1C-CE44B83721D6}"/>
              </a:ext>
            </a:extLst>
          </p:cNvPr>
          <p:cNvGrpSpPr/>
          <p:nvPr/>
        </p:nvGrpSpPr>
        <p:grpSpPr>
          <a:xfrm>
            <a:off x="3299681" y="1482727"/>
            <a:ext cx="5078445" cy="1018523"/>
            <a:chOff x="3299681" y="1012827"/>
            <a:chExt cx="5078445" cy="1018523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D1C2F23E-604E-4A08-8F1C-C9E369E7CC68}"/>
                </a:ext>
              </a:extLst>
            </p:cNvPr>
            <p:cNvGrpSpPr/>
            <p:nvPr/>
          </p:nvGrpSpPr>
          <p:grpSpPr>
            <a:xfrm>
              <a:off x="3299681" y="1257950"/>
              <a:ext cx="5078445" cy="773400"/>
              <a:chOff x="67608" y="1409398"/>
              <a:chExt cx="5078445" cy="77340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B8D9201-2665-47EF-B04D-36C1E04CD8D8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直線單箭頭接點 5">
                <a:extLst>
                  <a:ext uri="{FF2B5EF4-FFF2-40B4-BE49-F238E27FC236}">
                    <a16:creationId xmlns:a16="http://schemas.microsoft.com/office/drawing/2014/main" id="{BF480817-EA5E-46C7-95CC-F86B0C1601C3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" name="直線單箭頭接點 6">
                <a:extLst>
                  <a:ext uri="{FF2B5EF4-FFF2-40B4-BE49-F238E27FC236}">
                    <a16:creationId xmlns:a16="http://schemas.microsoft.com/office/drawing/2014/main" id="{A1862AF4-7485-4F5E-AED4-DCDC4518E4B3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51015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1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, 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B5D0374C-E6AD-44D6-A5A1-02C3FF2DB0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150220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 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15101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215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1068274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511328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are frequency-related functions, known as frequency response.</a:t>
                </a:r>
              </a:p>
              <a:p>
                <a:pPr marL="0" indent="0">
                  <a:buNone/>
                </a:pPr>
                <a:endParaRPr kumimoji="0" lang="en-US" altLang="zh-TW" sz="28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 pitchFamily="18" charset="0"/>
                    <a:ea typeface="標楷體"/>
                    <a:cs typeface="Times New Roman" pitchFamily="18" charset="0"/>
                  </a:rPr>
                  <a:t>    </a:t>
                </a:r>
                <a:r>
                  <a:rPr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  <a:cs typeface="Times New Roman" pitchFamily="18" charset="0"/>
                  </a:rPr>
                  <a:t>I</a:t>
                </a:r>
                <a:r>
                  <a:rPr kumimoji="0"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</a:rPr>
                  <a:t>f the input has a frequency component, the output will exactly have the same frequency component, except scaled by a constant.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kern="100" dirty="0">
                  <a:solidFill>
                    <a:schemeClr val="tx1"/>
                  </a:solidFill>
                  <a:latin typeface="Times New Roman"/>
                  <a:ea typeface="標楷體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kumimoji="0" lang="en-US" altLang="zh-TW" sz="2800" kern="100" dirty="0">
                    <a:solidFill>
                      <a:schemeClr val="tx1"/>
                    </a:solidFill>
                    <a:latin typeface="Times New Roman"/>
                    <a:ea typeface="標楷體"/>
                  </a:rPr>
                  <a:t>    Frequency domain:</a:t>
                </a:r>
                <a:endParaRPr kumimoji="0" lang="zh-TW" altLang="zh-TW" sz="2800" kern="100" dirty="0">
                  <a:solidFill>
                    <a:schemeClr val="tx1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5113282"/>
              </a:xfrm>
              <a:blipFill>
                <a:blip r:embed="rId3"/>
                <a:stretch>
                  <a:fillRect l="-1836" t="-1671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64050AD-811A-4A1F-8B16-D7F55965255E}"/>
              </a:ext>
            </a:extLst>
          </p:cNvPr>
          <p:cNvGrpSpPr/>
          <p:nvPr/>
        </p:nvGrpSpPr>
        <p:grpSpPr>
          <a:xfrm>
            <a:off x="4191947" y="4153730"/>
            <a:ext cx="5152078" cy="1789869"/>
            <a:chOff x="3624046" y="4408932"/>
            <a:chExt cx="4703455" cy="1316736"/>
          </a:xfrm>
        </p:grpSpPr>
        <p:pic>
          <p:nvPicPr>
            <p:cNvPr id="26" name="圖片 9">
              <a:extLst>
                <a:ext uri="{FF2B5EF4-FFF2-40B4-BE49-F238E27FC236}">
                  <a16:creationId xmlns:a16="http://schemas.microsoft.com/office/drawing/2014/main" id="{9C978368-8F6A-4A6B-ABC3-C9C19B9F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924" y="4408932"/>
              <a:ext cx="4672584" cy="1316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AFBDC89-A4B1-4F3A-A5F6-FEE0AB1F9883}"/>
                    </a:ext>
                  </a:extLst>
                </p:cNvPr>
                <p:cNvSpPr/>
                <p:nvPr/>
              </p:nvSpPr>
              <p:spPr>
                <a:xfrm>
                  <a:off x="7893536" y="4912988"/>
                  <a:ext cx="433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00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AFBDC89-A4B1-4F3A-A5F6-FEE0AB1F9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3536" y="4912988"/>
                  <a:ext cx="43396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00BC1CD-3F9D-4F25-91BB-95368DAEF363}"/>
                    </a:ext>
                  </a:extLst>
                </p:cNvPr>
                <p:cNvSpPr/>
                <p:nvPr/>
              </p:nvSpPr>
              <p:spPr>
                <a:xfrm>
                  <a:off x="5011299" y="4984996"/>
                  <a:ext cx="43396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TW" altLang="en-US" sz="2000" i="1" smtClean="0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00BC1CD-3F9D-4F25-91BB-95368DAEF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1299" y="4984996"/>
                  <a:ext cx="43396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B9DC615-F2BB-4157-A7C2-9C82F27E073A}"/>
                    </a:ext>
                  </a:extLst>
                </p:cNvPr>
                <p:cNvSpPr/>
                <p:nvPr/>
              </p:nvSpPr>
              <p:spPr>
                <a:xfrm>
                  <a:off x="3624046" y="5116273"/>
                  <a:ext cx="5420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B9DC615-F2BB-4157-A7C2-9C82F27E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6" y="5116273"/>
                  <a:ext cx="54200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09A0FE8-05BF-4C62-89C1-182FB8FCFE20}"/>
                    </a:ext>
                  </a:extLst>
                </p:cNvPr>
                <p:cNvSpPr/>
                <p:nvPr/>
              </p:nvSpPr>
              <p:spPr>
                <a:xfrm>
                  <a:off x="6443034" y="5090872"/>
                  <a:ext cx="54200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09A0FE8-05BF-4C62-89C1-182FB8FCF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034" y="5090872"/>
                  <a:ext cx="54200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2256DC4-C164-406C-9DD0-6B47295D4900}"/>
                    </a:ext>
                  </a:extLst>
                </p:cNvPr>
                <p:cNvSpPr/>
                <p:nvPr/>
              </p:nvSpPr>
              <p:spPr>
                <a:xfrm>
                  <a:off x="4157775" y="5129012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2256DC4-C164-406C-9DD0-6B47295D4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775" y="5129012"/>
                  <a:ext cx="54797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0BA2396-BD10-4535-ABFB-28252DDECB7B}"/>
                    </a:ext>
                  </a:extLst>
                </p:cNvPr>
                <p:cNvSpPr/>
                <p:nvPr/>
              </p:nvSpPr>
              <p:spPr>
                <a:xfrm>
                  <a:off x="4537253" y="5129012"/>
                  <a:ext cx="528222" cy="3847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19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9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19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19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0BA2396-BD10-4535-ABFB-28252DDECB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53" y="5129012"/>
                  <a:ext cx="528222" cy="3847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B1FE03D-71A9-4A0D-BB75-737B94F3B74B}"/>
                    </a:ext>
                  </a:extLst>
                </p:cNvPr>
                <p:cNvSpPr/>
                <p:nvPr/>
              </p:nvSpPr>
              <p:spPr>
                <a:xfrm>
                  <a:off x="7390715" y="5087397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B1FE03D-71A9-4A0D-BB75-737B94F3B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715" y="5087397"/>
                  <a:ext cx="54797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BF75988-34AD-48F5-A0C6-236D5A08E363}"/>
                    </a:ext>
                  </a:extLst>
                </p:cNvPr>
                <p:cNvSpPr/>
                <p:nvPr/>
              </p:nvSpPr>
              <p:spPr>
                <a:xfrm>
                  <a:off x="6985525" y="5097409"/>
                  <a:ext cx="5479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TW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200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altLang="zh-TW" sz="2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BF75988-34AD-48F5-A0C6-236D5A08E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525" y="5097409"/>
                  <a:ext cx="54797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69716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7: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Series of Discrete-time Signals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Determination of Fourier Series Coefficient </a:t>
            </a:r>
            <a:endParaRPr lang="en-US" altLang="zh-CN" sz="13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Series Properties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Characterization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165468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1808"/>
            <a:ext cx="10958688" cy="51132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Modifying the amplitude/phase of the different frequency components in a signal, including eliminating some frequency components entirely.</a:t>
            </a:r>
          </a:p>
          <a:p>
            <a:pPr marL="0" indent="0">
              <a:buNone/>
            </a:pP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	frequency-shaping filter 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（频率成形滤波器）</a:t>
            </a: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	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 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（频率选择滤波器）</a:t>
            </a: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BB98A8C-AA09-4774-A554-A18118EA8864}"/>
              </a:ext>
            </a:extLst>
          </p:cNvPr>
          <p:cNvSpPr/>
          <p:nvPr/>
        </p:nvSpPr>
        <p:spPr bwMode="auto">
          <a:xfrm>
            <a:off x="1127448" y="2132856"/>
            <a:ext cx="288032" cy="1008112"/>
          </a:xfrm>
          <a:prstGeom prst="leftBrac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16438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4314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frequency-shaping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Amplify high frequency components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431448"/>
              </a:xfrm>
              <a:blipFill>
                <a:blip r:embed="rId3"/>
                <a:stretch>
                  <a:fillRect l="-2003" t="-2479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0F221A-025A-4513-A9C9-935680E29EE1}"/>
              </a:ext>
            </a:extLst>
          </p:cNvPr>
          <p:cNvGrpSpPr/>
          <p:nvPr/>
        </p:nvGrpSpPr>
        <p:grpSpPr>
          <a:xfrm>
            <a:off x="3406357" y="2420888"/>
            <a:ext cx="5165718" cy="2647941"/>
            <a:chOff x="531804" y="2787883"/>
            <a:chExt cx="5165718" cy="26479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4EA7530-29DA-43B7-8D09-B015F070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8667"/>
            <a:stretch/>
          </p:blipFill>
          <p:spPr>
            <a:xfrm>
              <a:off x="980049" y="2843536"/>
              <a:ext cx="4717473" cy="2592288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C1AD92-3D7D-42E0-8FD4-DDA3A7E0D685}"/>
                </a:ext>
              </a:extLst>
            </p:cNvPr>
            <p:cNvSpPr txBox="1"/>
            <p:nvPr/>
          </p:nvSpPr>
          <p:spPr>
            <a:xfrm>
              <a:off x="531804" y="2787883"/>
              <a:ext cx="1818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Amplitude: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028826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Discrete-time signal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discrete-time signal is a time series consisting of a sequence of quantities, denoted by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n is an integer value that varies discretely.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  <a:blipFill>
                <a:blip r:embed="rId3"/>
                <a:stretch>
                  <a:fillRect l="-2149" t="-5519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9" name="Group 50">
            <a:extLst>
              <a:ext uri="{FF2B5EF4-FFF2-40B4-BE49-F238E27FC236}">
                <a16:creationId xmlns:a16="http://schemas.microsoft.com/office/drawing/2014/main" id="{90099FA1-C1C3-45ED-93A8-676FBBDD9098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3246078"/>
            <a:ext cx="4392488" cy="2239054"/>
            <a:chOff x="3120" y="2544"/>
            <a:chExt cx="2431" cy="1037"/>
          </a:xfrm>
        </p:grpSpPr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CF1E8FA9-AE65-4987-92D8-08F33AD4D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6B19929E-45EA-4A55-80BA-2E72464DB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DA2AC30-DB6D-425D-8505-0891C0265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A7D0077E-AE8A-4D78-BBF4-401D5A11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C98E1BF9-7CF6-4D7A-8B3E-01CFF0568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2AE09D61-CCA8-415E-9E4E-0147A955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A4E10129-4BD2-45CB-89BA-9F09D85E0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5C31ECB4-B45D-42E6-82E5-29868415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02CCE801-833E-43FC-AAE0-87C3C5058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78B01BC2-DFDD-4F1D-BCDE-A7B5AC47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C86248E3-3589-45D5-B875-28C2AA0B5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1">
              <a:extLst>
                <a:ext uri="{FF2B5EF4-FFF2-40B4-BE49-F238E27FC236}">
                  <a16:creationId xmlns:a16="http://schemas.microsoft.com/office/drawing/2014/main" id="{6B238AF4-7231-4DA0-8A05-711176A1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F2458B7B-E134-47EF-B5B1-585960681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4">
              <a:extLst>
                <a:ext uri="{FF2B5EF4-FFF2-40B4-BE49-F238E27FC236}">
                  <a16:creationId xmlns:a16="http://schemas.microsoft.com/office/drawing/2014/main" id="{A87A3F57-3760-4F37-A0D8-EEC00491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6">
              <a:extLst>
                <a:ext uri="{FF2B5EF4-FFF2-40B4-BE49-F238E27FC236}">
                  <a16:creationId xmlns:a16="http://schemas.microsoft.com/office/drawing/2014/main" id="{E79A6C17-70CE-42EB-8957-AB3A26D10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7">
              <a:extLst>
                <a:ext uri="{FF2B5EF4-FFF2-40B4-BE49-F238E27FC236}">
                  <a16:creationId xmlns:a16="http://schemas.microsoft.com/office/drawing/2014/main" id="{21426C84-BB7E-42BE-AC9C-7A734A04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9">
              <a:extLst>
                <a:ext uri="{FF2B5EF4-FFF2-40B4-BE49-F238E27FC236}">
                  <a16:creationId xmlns:a16="http://schemas.microsoft.com/office/drawing/2014/main" id="{2A94E386-E3DA-4B83-B528-595E08C95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0">
              <a:extLst>
                <a:ext uri="{FF2B5EF4-FFF2-40B4-BE49-F238E27FC236}">
                  <a16:creationId xmlns:a16="http://schemas.microsoft.com/office/drawing/2014/main" id="{3B67D212-18E6-459E-A50A-4571F0CB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2">
              <a:extLst>
                <a:ext uri="{FF2B5EF4-FFF2-40B4-BE49-F238E27FC236}">
                  <a16:creationId xmlns:a16="http://schemas.microsoft.com/office/drawing/2014/main" id="{15455851-8F96-4416-81FF-1E7AD6FCD0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3">
              <a:extLst>
                <a:ext uri="{FF2B5EF4-FFF2-40B4-BE49-F238E27FC236}">
                  <a16:creationId xmlns:a16="http://schemas.microsoft.com/office/drawing/2014/main" id="{D98C4B92-849A-4F97-A0F1-3B7872C7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BFEFA790-7F78-4623-A2D2-305A9C60E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8EC67F94-7B02-4070-BEC1-3BB1251A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0C150A8B-DA3A-487A-A3AA-59B674141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49">
              <a:extLst>
                <a:ext uri="{FF2B5EF4-FFF2-40B4-BE49-F238E27FC236}">
                  <a16:creationId xmlns:a16="http://schemas.microsoft.com/office/drawing/2014/main" id="{E16542DC-455D-41BE-A3D3-53BC1157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frequency-shaping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𝑛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−1]]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  <a:blipFill>
                <a:blip r:embed="rId3"/>
                <a:stretch>
                  <a:fillRect l="-2003" t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7BB8B87-9D70-43E5-9D42-EF93376441BF}"/>
              </a:ext>
            </a:extLst>
          </p:cNvPr>
          <p:cNvGrpSpPr/>
          <p:nvPr/>
        </p:nvGrpSpPr>
        <p:grpSpPr>
          <a:xfrm>
            <a:off x="509872" y="4566538"/>
            <a:ext cx="4912835" cy="2062860"/>
            <a:chOff x="723440" y="4291987"/>
            <a:chExt cx="4912835" cy="20628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850CDDF-B1EA-42C7-9F9E-81BFD640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440" y="4757536"/>
              <a:ext cx="4580835" cy="159731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0E0DACA-284E-404E-BDDA-369664D8D779}"/>
                </a:ext>
              </a:extLst>
            </p:cNvPr>
            <p:cNvSpPr txBox="1"/>
            <p:nvPr/>
          </p:nvSpPr>
          <p:spPr>
            <a:xfrm>
              <a:off x="723440" y="4291987"/>
              <a:ext cx="1818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Amplitude: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5B8085-E11F-412C-B34B-200D7C5D613D}"/>
              </a:ext>
            </a:extLst>
          </p:cNvPr>
          <p:cNvSpPr txBox="1"/>
          <p:nvPr/>
        </p:nvSpPr>
        <p:spPr>
          <a:xfrm>
            <a:off x="5591944" y="5088932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Compress high frequency components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3279394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cs typeface="Times New Roman" pitchFamily="18" charset="0"/>
                  </a:rPr>
                  <a:t>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frequency-selective filter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   Ideal low-pass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𝐻</m:t>
                      </m:r>
                      <m:d>
                        <m:dPr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</m:ctrlPr>
                        </m:dPr>
                        <m:e>
                          <m: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𝑗</m:t>
                          </m:r>
                          <m:r>
                            <a:rPr kumimoji="0" lang="zh-TW" altLang="en-US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|</m:t>
                              </m:r>
                              <m:r>
                                <a:rPr kumimoji="0" lang="zh-TW" altLang="en-US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800" kern="100" dirty="0">
                  <a:solidFill>
                    <a:prstClr val="black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872" y="1301808"/>
                <a:ext cx="10958688" cy="4935504"/>
              </a:xfrm>
              <a:blipFill>
                <a:blip r:embed="rId3"/>
                <a:stretch>
                  <a:fillRect l="-2003" t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4B86D-109E-4365-8F4E-C339E57D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752" y="3429000"/>
            <a:ext cx="4733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5835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180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836007" cy="1244662"/>
            <a:chOff x="3299681" y="1257950"/>
            <a:chExt cx="4836007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836007" cy="773400"/>
              <a:chOff x="67608" y="1409398"/>
              <a:chExt cx="4836007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=?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4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7BEFF3-BDF1-46DB-ADB4-5641ADD96432}"/>
              </a:ext>
            </a:extLst>
          </p:cNvPr>
          <p:cNvGrpSpPr/>
          <p:nvPr/>
        </p:nvGrpSpPr>
        <p:grpSpPr>
          <a:xfrm>
            <a:off x="1468542" y="3429000"/>
            <a:ext cx="2696408" cy="2616744"/>
            <a:chOff x="1468542" y="3429000"/>
            <a:chExt cx="2696408" cy="261674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FC6855F-8D07-401F-A23E-3B3D9D7E1F3A}"/>
                </a:ext>
              </a:extLst>
            </p:cNvPr>
            <p:cNvGrpSpPr/>
            <p:nvPr/>
          </p:nvGrpSpPr>
          <p:grpSpPr>
            <a:xfrm>
              <a:off x="1468542" y="3429000"/>
              <a:ext cx="2696408" cy="2616744"/>
              <a:chOff x="1468542" y="3429000"/>
              <a:chExt cx="2696408" cy="261674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617AACD-4B35-47E5-B08C-F59C8902E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718" r="39789"/>
              <a:stretch/>
            </p:blipFill>
            <p:spPr>
              <a:xfrm>
                <a:off x="1468542" y="3429000"/>
                <a:ext cx="2696408" cy="2616744"/>
              </a:xfrm>
              <a:prstGeom prst="rect">
                <a:avLst/>
              </a:prstGeom>
            </p:spPr>
          </p:pic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5547DA-79C8-4594-A008-2C931680D40A}"/>
                  </a:ext>
                </a:extLst>
              </p:cNvPr>
              <p:cNvSpPr/>
              <p:nvPr/>
            </p:nvSpPr>
            <p:spPr bwMode="auto">
              <a:xfrm>
                <a:off x="2279576" y="5349440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94993B-F452-4358-BCA4-88F908502C64}"/>
                    </a:ext>
                  </a:extLst>
                </p:cNvPr>
                <p:cNvSpPr txBox="1"/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94993B-F452-4358-BCA4-88F908502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DCE7B7-B3D1-4C8F-B7E9-0CCA4F2C00E3}"/>
                    </a:ext>
                  </a:extLst>
                </p:cNvPr>
                <p:cNvSpPr txBox="1"/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DCE7B7-B3D1-4C8F-B7E9-0CCA4F2C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EE46F25-11F8-4566-8BE6-D1E2EFB38939}"/>
              </a:ext>
            </a:extLst>
          </p:cNvPr>
          <p:cNvSpPr txBox="1"/>
          <p:nvPr/>
        </p:nvSpPr>
        <p:spPr>
          <a:xfrm>
            <a:off x="9599518" y="5445224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stCxn id="5" idx="0"/>
          </p:cNvCxnSpPr>
          <p:nvPr/>
        </p:nvCxnSpPr>
        <p:spPr bwMode="auto">
          <a:xfrm flipV="1">
            <a:off x="2816746" y="2564904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stCxn id="6" idx="0"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BA19E04-0631-4C3D-A523-1500388DFA5C}"/>
              </a:ext>
            </a:extLst>
          </p:cNvPr>
          <p:cNvGrpSpPr/>
          <p:nvPr/>
        </p:nvGrpSpPr>
        <p:grpSpPr>
          <a:xfrm>
            <a:off x="6234609" y="3307617"/>
            <a:ext cx="4733925" cy="2711641"/>
            <a:chOff x="6234609" y="3307617"/>
            <a:chExt cx="4733925" cy="271164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704C3A8-6048-445C-914A-356AEE54A606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8A4B86D-109E-4365-8F4E-C339E57D8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73D8237-56BE-46A3-94EE-5E146DF5767F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B8D8E73-42C6-457E-9CE5-5AB34602A755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10C9266-C34D-4896-9061-BCDFE8776A7F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10C9266-C34D-4896-9061-BCDFE8776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E3E54E-41CA-4858-9384-5F0D3423CD66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AE3E54E-41CA-4858-9384-5F0D3423C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0912241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244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836007" cy="1244662"/>
            <a:chOff x="3299681" y="1257950"/>
            <a:chExt cx="4836007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836007" cy="773400"/>
              <a:chOff x="67608" y="1409398"/>
              <a:chExt cx="4836007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=?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12677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4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5692" y="2563049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/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C21E4B-6A1B-44C4-BC4C-5C97A076ABF8}"/>
              </a:ext>
            </a:extLst>
          </p:cNvPr>
          <p:cNvGrpSpPr/>
          <p:nvPr/>
        </p:nvGrpSpPr>
        <p:grpSpPr>
          <a:xfrm>
            <a:off x="479376" y="4797152"/>
            <a:ext cx="4207741" cy="1899882"/>
            <a:chOff x="2495600" y="3867576"/>
            <a:chExt cx="6840760" cy="245861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CCC60C-3BC7-4427-B5AD-FE6BF149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8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8508A7-A1A8-4400-8E9A-E658FE49A85A}"/>
              </a:ext>
            </a:extLst>
          </p:cNvPr>
          <p:cNvGrpSpPr/>
          <p:nvPr/>
        </p:nvGrpSpPr>
        <p:grpSpPr>
          <a:xfrm>
            <a:off x="6186611" y="3307617"/>
            <a:ext cx="4733925" cy="2711641"/>
            <a:chOff x="6234609" y="3307617"/>
            <a:chExt cx="4733925" cy="271164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1AFF626-08D5-4B40-924A-453981D328F4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47C646-03A7-4999-BC0E-93BFE381C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28AF4F-7DF0-471B-AEC4-11AF5B78DD4C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FD23AEB-FF9A-40B7-98B5-834B32F1C234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/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/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6FA9079-E092-40EB-96C0-6AD768B117F8}"/>
              </a:ext>
            </a:extLst>
          </p:cNvPr>
          <p:cNvCxnSpPr/>
          <p:nvPr/>
        </p:nvCxnSpPr>
        <p:spPr bwMode="auto">
          <a:xfrm>
            <a:off x="1892596" y="5555551"/>
            <a:ext cx="453949" cy="681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2DC9119-251A-4EE5-B3A7-D20AE8B4F373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2800652" y="5822187"/>
            <a:ext cx="670570" cy="473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799628892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72" y="1302448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391462" cy="1244662"/>
            <a:chOff x="3299681" y="1257950"/>
            <a:chExt cx="4391462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391462" cy="773400"/>
              <a:chOff x="67608" y="1409398"/>
              <a:chExt cx="4391462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E9E3110-321B-4F69-A57A-8807E57240D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35692" y="2563049"/>
            <a:ext cx="13482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6D9194-79D8-4CF3-883A-117CE4D397F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6040" y="3218693"/>
            <a:ext cx="2145532" cy="889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/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⁡(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f>
                                    <m:fPr>
                                      <m:ctrlPr>
                                        <a:rPr lang="en-US" altLang="zh-CN" sz="1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≠0</m:t>
                              </m:r>
                              <m:r>
                                <m:rPr>
                                  <m:nor/>
                                </m:rPr>
                                <a:rPr lang="en-US" altLang="zh-TW" sz="1800" dirty="0">
                                  <a:solidFill>
                                    <a:srgbClr val="000000"/>
                                  </a:solidFill>
                                  <a:latin typeface="Times New Roman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14CCFC-23CD-4296-B9BA-D15ECA09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7" y="3456507"/>
                <a:ext cx="2957861" cy="13743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12C21E4B-6A1B-44C4-BC4C-5C97A076ABF8}"/>
              </a:ext>
            </a:extLst>
          </p:cNvPr>
          <p:cNvGrpSpPr/>
          <p:nvPr/>
        </p:nvGrpSpPr>
        <p:grpSpPr>
          <a:xfrm>
            <a:off x="479376" y="4797152"/>
            <a:ext cx="4207741" cy="1899882"/>
            <a:chOff x="2495600" y="3867576"/>
            <a:chExt cx="6840760" cy="245861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6CCC60C-3BC7-4427-B5AD-FE6BF149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5600" y="3903059"/>
              <a:ext cx="6840760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F2625B-20BB-4927-9BC5-6512CBDD3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8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B8508A7-A1A8-4400-8E9A-E658FE49A85A}"/>
              </a:ext>
            </a:extLst>
          </p:cNvPr>
          <p:cNvGrpSpPr/>
          <p:nvPr/>
        </p:nvGrpSpPr>
        <p:grpSpPr>
          <a:xfrm>
            <a:off x="6186611" y="3307617"/>
            <a:ext cx="4733925" cy="2711641"/>
            <a:chOff x="6234609" y="3307617"/>
            <a:chExt cx="4733925" cy="271164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1AFF626-08D5-4B40-924A-453981D328F4}"/>
                </a:ext>
              </a:extLst>
            </p:cNvPr>
            <p:cNvGrpSpPr/>
            <p:nvPr/>
          </p:nvGrpSpPr>
          <p:grpSpPr>
            <a:xfrm>
              <a:off x="6234609" y="3307617"/>
              <a:ext cx="4733925" cy="2569655"/>
              <a:chOff x="6234609" y="3307617"/>
              <a:chExt cx="4733925" cy="2569655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C47C646-03A7-4999-BC0E-93BFE381C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4609" y="3307617"/>
                <a:ext cx="4733925" cy="2533650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328AF4F-7DF0-471B-AEC4-11AF5B78DD4C}"/>
                  </a:ext>
                </a:extLst>
              </p:cNvPr>
              <p:cNvSpPr/>
              <p:nvPr/>
            </p:nvSpPr>
            <p:spPr bwMode="auto">
              <a:xfrm>
                <a:off x="6960096" y="5517232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FD23AEB-FF9A-40B7-98B5-834B32F1C234}"/>
                  </a:ext>
                </a:extLst>
              </p:cNvPr>
              <p:cNvSpPr/>
              <p:nvPr/>
            </p:nvSpPr>
            <p:spPr bwMode="auto">
              <a:xfrm>
                <a:off x="9272101" y="5347659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/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6A75CFC3-52CE-4F7A-AF76-F644A73F7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096" y="5402743"/>
                  <a:ext cx="716863" cy="6165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/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97F8FAA7-E06B-4E29-8465-3201CC01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186" y="5355752"/>
                  <a:ext cx="505267" cy="61651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/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F9B1B48-8A42-45AD-888B-EC388182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0" y="5250596"/>
                <a:ext cx="1190006" cy="6099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/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B964DB2-C049-43F4-8410-23C8428C5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17" y="5212276"/>
                <a:ext cx="978409" cy="6099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6FA9079-E092-40EB-96C0-6AD768B117F8}"/>
              </a:ext>
            </a:extLst>
          </p:cNvPr>
          <p:cNvCxnSpPr/>
          <p:nvPr/>
        </p:nvCxnSpPr>
        <p:spPr bwMode="auto">
          <a:xfrm>
            <a:off x="1892596" y="5555551"/>
            <a:ext cx="453949" cy="681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2DC9119-251A-4EE5-B3A7-D20AE8B4F373}"/>
              </a:ext>
            </a:extLst>
          </p:cNvPr>
          <p:cNvCxnSpPr>
            <a:stCxn id="24" idx="2"/>
          </p:cNvCxnSpPr>
          <p:nvPr/>
        </p:nvCxnSpPr>
        <p:spPr bwMode="auto">
          <a:xfrm flipH="1">
            <a:off x="2800652" y="5822187"/>
            <a:ext cx="670570" cy="4731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7FBE68-C03C-4A19-B2C4-1E04CB0958D1}"/>
              </a:ext>
            </a:extLst>
          </p:cNvPr>
          <p:cNvGrpSpPr/>
          <p:nvPr/>
        </p:nvGrpSpPr>
        <p:grpSpPr>
          <a:xfrm>
            <a:off x="10325626" y="1499464"/>
            <a:ext cx="856649" cy="1872463"/>
            <a:chOff x="4894749" y="3749715"/>
            <a:chExt cx="1392702" cy="24231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393D9B5-1D5A-48A0-9FB6-EFF53B5C3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4583" r="44759"/>
            <a:stretch/>
          </p:blipFill>
          <p:spPr>
            <a:xfrm>
              <a:off x="5558335" y="3749715"/>
              <a:ext cx="729116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14"/>
                  <a:stretch>
                    <a:fillRect r="-3448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A33BFA-6519-4C21-A27D-9CD05A9F349D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>
            <a:off x="8334576" y="1768914"/>
            <a:ext cx="1991050" cy="680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514356760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Ideal low-pass filter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E75B5AD-000B-4398-84C7-AC2E997BE923}"/>
              </a:ext>
            </a:extLst>
          </p:cNvPr>
          <p:cNvGrpSpPr/>
          <p:nvPr/>
        </p:nvGrpSpPr>
        <p:grpSpPr>
          <a:xfrm>
            <a:off x="4007768" y="2204864"/>
            <a:ext cx="4391462" cy="1244662"/>
            <a:chOff x="3299681" y="1257950"/>
            <a:chExt cx="4391462" cy="1244662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A65ADB72-5884-45AE-9743-C4A6DD11FBA0}"/>
                </a:ext>
              </a:extLst>
            </p:cNvPr>
            <p:cNvGrpSpPr/>
            <p:nvPr/>
          </p:nvGrpSpPr>
          <p:grpSpPr>
            <a:xfrm>
              <a:off x="3299681" y="1257950"/>
              <a:ext cx="4391462" cy="773400"/>
              <a:chOff x="67608" y="1409398"/>
              <a:chExt cx="4391462" cy="77340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72C7424-3EC5-4D72-B026-463EEA66F7DA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F953118D-5EFC-444B-9925-F32515ADB343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直線單箭頭接點 6">
                <a:extLst>
                  <a:ext uri="{FF2B5EF4-FFF2-40B4-BE49-F238E27FC236}">
                    <a16:creationId xmlns:a16="http://schemas.microsoft.com/office/drawing/2014/main" id="{D826DEC6-BAC3-4DC6-84E6-3CA634DA950D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08382738-D3B2-4A04-9A1C-7C23DEEA3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317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/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E879E25C-F01E-44D4-9189-C85EE152D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08" y="1410133"/>
                    <a:ext cx="8191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/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8B877AE-341E-4F43-A5F4-E69591718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552" y="2040947"/>
                  <a:ext cx="82317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F7FBE68-C03C-4A19-B2C4-1E04CB0958D1}"/>
              </a:ext>
            </a:extLst>
          </p:cNvPr>
          <p:cNvGrpSpPr/>
          <p:nvPr/>
        </p:nvGrpSpPr>
        <p:grpSpPr>
          <a:xfrm>
            <a:off x="6102784" y="4083397"/>
            <a:ext cx="856649" cy="1872463"/>
            <a:chOff x="4894749" y="3749715"/>
            <a:chExt cx="1392702" cy="2423134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393D9B5-1D5A-48A0-9FB6-EFF53B5C3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583" r="44759"/>
            <a:stretch/>
          </p:blipFill>
          <p:spPr>
            <a:xfrm>
              <a:off x="5558335" y="3749715"/>
              <a:ext cx="729116" cy="24231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/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32F5D32-1668-44B5-B2CB-90825BC42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749" y="3867576"/>
                  <a:ext cx="580735" cy="461664"/>
                </a:xfrm>
                <a:prstGeom prst="rect">
                  <a:avLst/>
                </a:prstGeom>
                <a:blipFill>
                  <a:blip r:embed="rId7"/>
                  <a:stretch>
                    <a:fillRect r="-32203" b="-3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A33BFA-6519-4C21-A27D-9CD05A9F349D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 bwMode="auto">
          <a:xfrm flipH="1" flipV="1">
            <a:off x="7987643" y="2666529"/>
            <a:ext cx="2278797" cy="9587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7C2D3F-C18F-4FA9-B9B1-192EF5F4D051}"/>
                  </a:ext>
                </a:extLst>
              </p:cNvPr>
              <p:cNvSpPr txBox="1"/>
              <p:nvPr/>
            </p:nvSpPr>
            <p:spPr>
              <a:xfrm>
                <a:off x="7174819" y="3896024"/>
                <a:ext cx="1549783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/2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77C2D3F-C18F-4FA9-B9B1-192EF5F4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819" y="3896024"/>
                <a:ext cx="1549783" cy="1938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7044797B-7C86-4862-A26D-5F050E0A7D16}"/>
              </a:ext>
            </a:extLst>
          </p:cNvPr>
          <p:cNvGrpSpPr/>
          <p:nvPr/>
        </p:nvGrpSpPr>
        <p:grpSpPr>
          <a:xfrm>
            <a:off x="415290" y="3366056"/>
            <a:ext cx="2696408" cy="2616744"/>
            <a:chOff x="1468542" y="3429000"/>
            <a:chExt cx="2696408" cy="261674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8734FA2-F918-4CD3-B2A5-6C7035371174}"/>
                </a:ext>
              </a:extLst>
            </p:cNvPr>
            <p:cNvGrpSpPr/>
            <p:nvPr/>
          </p:nvGrpSpPr>
          <p:grpSpPr>
            <a:xfrm>
              <a:off x="1468542" y="3429000"/>
              <a:ext cx="2696408" cy="2616744"/>
              <a:chOff x="1468542" y="3429000"/>
              <a:chExt cx="2696408" cy="2616744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7EB4DBE5-8636-4C6A-9223-9169436E1F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7718" r="39789"/>
              <a:stretch/>
            </p:blipFill>
            <p:spPr>
              <a:xfrm>
                <a:off x="1468542" y="3429000"/>
                <a:ext cx="2696408" cy="2616744"/>
              </a:xfrm>
              <a:prstGeom prst="rect">
                <a:avLst/>
              </a:prstGeom>
            </p:spPr>
          </p:pic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9A44E6C-CAFA-4280-8476-8D914ED8D55B}"/>
                  </a:ext>
                </a:extLst>
              </p:cNvPr>
              <p:cNvSpPr/>
              <p:nvPr/>
            </p:nvSpPr>
            <p:spPr bwMode="auto">
              <a:xfrm>
                <a:off x="2279576" y="5349440"/>
                <a:ext cx="936104" cy="36004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D69A9C5-3042-46BD-9FC2-412852D97B5E}"/>
                    </a:ext>
                  </a:extLst>
                </p:cNvPr>
                <p:cNvSpPr txBox="1"/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BD69A9C5-3042-46BD-9FC2-412852D9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441" y="5227913"/>
                  <a:ext cx="592085" cy="6090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23F5FD-7F5E-42AF-9DC0-DDA43F0C9D05}"/>
                    </a:ext>
                  </a:extLst>
                </p:cNvPr>
                <p:cNvSpPr txBox="1"/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423F5FD-7F5E-42AF-9DC0-DDA43F0C9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899" y="5253809"/>
                  <a:ext cx="380489" cy="6090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462D67-D1EC-4739-B1C3-11AD585CA7F0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5402" y="2435696"/>
            <a:ext cx="2022246" cy="974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3B36E44-0823-4360-9032-42D9109BDD0D}"/>
              </a:ext>
            </a:extLst>
          </p:cNvPr>
          <p:cNvGrpSpPr/>
          <p:nvPr/>
        </p:nvGrpSpPr>
        <p:grpSpPr>
          <a:xfrm>
            <a:off x="8834979" y="3625316"/>
            <a:ext cx="2980747" cy="2697187"/>
            <a:chOff x="7633820" y="3837268"/>
            <a:chExt cx="2980747" cy="269718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B471D33-F660-4B63-91F2-B3427D3DA481}"/>
                </a:ext>
              </a:extLst>
            </p:cNvPr>
            <p:cNvGrpSpPr/>
            <p:nvPr/>
          </p:nvGrpSpPr>
          <p:grpSpPr>
            <a:xfrm>
              <a:off x="7633820" y="3837268"/>
              <a:ext cx="2862921" cy="2268954"/>
              <a:chOff x="7633820" y="3837268"/>
              <a:chExt cx="2862921" cy="2268954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1323C4F8-A181-4706-81DB-0BB2F1A7F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3820" y="3837268"/>
                <a:ext cx="2862921" cy="2268954"/>
              </a:xfrm>
              <a:prstGeom prst="rect">
                <a:avLst/>
              </a:prstGeom>
            </p:spPr>
          </p:pic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E41F545-7629-44F3-887D-69799BE6F863}"/>
                  </a:ext>
                </a:extLst>
              </p:cNvPr>
              <p:cNvSpPr/>
              <p:nvPr/>
            </p:nvSpPr>
            <p:spPr bwMode="auto">
              <a:xfrm>
                <a:off x="7849844" y="5961434"/>
                <a:ext cx="2646897" cy="132610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9C62149-6745-4467-90EC-5FC26D728795}"/>
                  </a:ext>
                </a:extLst>
              </p:cNvPr>
              <p:cNvSpPr/>
              <p:nvPr/>
            </p:nvSpPr>
            <p:spPr bwMode="auto">
              <a:xfrm>
                <a:off x="7751646" y="5987715"/>
                <a:ext cx="144554" cy="118507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95E9D7B-6F30-414A-B844-C063F855AD8A}"/>
                    </a:ext>
                  </a:extLst>
                </p:cNvPr>
                <p:cNvSpPr txBox="1"/>
                <p:nvPr/>
              </p:nvSpPr>
              <p:spPr>
                <a:xfrm>
                  <a:off x="8210558" y="5925377"/>
                  <a:ext cx="49590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95E9D7B-6F30-414A-B844-C063F855A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558" y="5925377"/>
                  <a:ext cx="495905" cy="6090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F900D0F-CEAE-4919-8CDD-8158C0165119}"/>
                    </a:ext>
                  </a:extLst>
                </p:cNvPr>
                <p:cNvSpPr txBox="1"/>
                <p:nvPr/>
              </p:nvSpPr>
              <p:spPr>
                <a:xfrm>
                  <a:off x="9552384" y="5925378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F900D0F-CEAE-4919-8CDD-8158C0165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2384" y="5925378"/>
                  <a:ext cx="380489" cy="6090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D7C7DDF-477A-4A4D-823A-27D5D70F8161}"/>
                    </a:ext>
                  </a:extLst>
                </p:cNvPr>
                <p:cNvSpPr txBox="1"/>
                <p:nvPr/>
              </p:nvSpPr>
              <p:spPr>
                <a:xfrm>
                  <a:off x="10234078" y="5925378"/>
                  <a:ext cx="380489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D7C7DDF-477A-4A4D-823A-27D5D70F8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078" y="5925378"/>
                  <a:ext cx="380489" cy="6090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D95535F-E838-4081-8F6A-8AECD6FF50CC}"/>
                    </a:ext>
                  </a:extLst>
                </p:cNvPr>
                <p:cNvSpPr txBox="1"/>
                <p:nvPr/>
              </p:nvSpPr>
              <p:spPr>
                <a:xfrm>
                  <a:off x="7654609" y="5906065"/>
                  <a:ext cx="495905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D95535F-E838-4081-8F6A-8AECD6FF5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9" y="5906065"/>
                  <a:ext cx="495905" cy="6090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C0EF51F-D725-4FF4-89D4-F09EF3DB68BC}"/>
                </a:ext>
              </a:extLst>
            </p:cNvPr>
            <p:cNvSpPr txBox="1"/>
            <p:nvPr/>
          </p:nvSpPr>
          <p:spPr>
            <a:xfrm>
              <a:off x="9002238" y="5909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698071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標楷體"/>
              </a:rPr>
              <a:t>deal 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filters (continuous-time signal)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EE35F3-5565-44C8-84C7-71BFA284E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63"/>
          <a:stretch/>
        </p:blipFill>
        <p:spPr>
          <a:xfrm>
            <a:off x="1466697" y="2210157"/>
            <a:ext cx="3276600" cy="1819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F53D7B-A0BD-47A1-A041-19A932DE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6" y="4220037"/>
            <a:ext cx="5362575" cy="18192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347472-65EA-4EFB-BBD5-2B6C9B01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745" y="2272069"/>
            <a:ext cx="5229225" cy="16954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7D12A17-1F27-4B30-BC7D-D3331DE0438F}"/>
              </a:ext>
            </a:extLst>
          </p:cNvPr>
          <p:cNvSpPr txBox="1"/>
          <p:nvPr/>
        </p:nvSpPr>
        <p:spPr>
          <a:xfrm>
            <a:off x="939559" y="23878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D01706-F6A0-4C3D-B355-AD7470FEC856}"/>
              </a:ext>
            </a:extLst>
          </p:cNvPr>
          <p:cNvSpPr txBox="1"/>
          <p:nvPr/>
        </p:nvSpPr>
        <p:spPr>
          <a:xfrm>
            <a:off x="939559" y="4128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F963EC-26AC-4A09-A6F2-3FD4368C9F1B}"/>
              </a:ext>
            </a:extLst>
          </p:cNvPr>
          <p:cNvSpPr txBox="1"/>
          <p:nvPr/>
        </p:nvSpPr>
        <p:spPr>
          <a:xfrm>
            <a:off x="6888088" y="22300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A98E9-A4D1-4C4E-A0A5-DFC5E459E546}"/>
              </a:ext>
            </a:extLst>
          </p:cNvPr>
          <p:cNvSpPr txBox="1"/>
          <p:nvPr/>
        </p:nvSpPr>
        <p:spPr>
          <a:xfrm>
            <a:off x="7968208" y="4640257"/>
            <a:ext cx="1991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/>
              <a:t>Low-pass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High-pass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Band-pass 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836773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34" y="1294413"/>
            <a:ext cx="10958688" cy="4935504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cs typeface="Times New Roman" pitchFamily="18" charset="0"/>
              </a:rPr>
              <a:t>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frequency-selective filter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   I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標楷體"/>
              </a:rPr>
              <a:t>deal </a:t>
            </a:r>
            <a:r>
              <a:rPr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filters (discrete-time signal)</a:t>
            </a:r>
          </a:p>
          <a:p>
            <a:pPr marL="0" indent="0">
              <a:buNone/>
            </a:pPr>
            <a:endParaRPr kumimoji="0" lang="en-US" altLang="zh-TW" sz="2800" kern="100" dirty="0">
              <a:solidFill>
                <a:prstClr val="black"/>
              </a:solidFill>
              <a:latin typeface="Times New Roman"/>
              <a:ea typeface="標楷體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D12A17-1F27-4B30-BC7D-D3331DE0438F}"/>
              </a:ext>
            </a:extLst>
          </p:cNvPr>
          <p:cNvSpPr txBox="1"/>
          <p:nvPr/>
        </p:nvSpPr>
        <p:spPr>
          <a:xfrm>
            <a:off x="939559" y="23878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D01706-F6A0-4C3D-B355-AD7470FEC856}"/>
              </a:ext>
            </a:extLst>
          </p:cNvPr>
          <p:cNvSpPr txBox="1"/>
          <p:nvPr/>
        </p:nvSpPr>
        <p:spPr>
          <a:xfrm>
            <a:off x="939559" y="4128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F963EC-26AC-4A09-A6F2-3FD4368C9F1B}"/>
              </a:ext>
            </a:extLst>
          </p:cNvPr>
          <p:cNvSpPr txBox="1"/>
          <p:nvPr/>
        </p:nvSpPr>
        <p:spPr>
          <a:xfrm>
            <a:off x="6888088" y="223001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3A98E9-A4D1-4C4E-A0A5-DFC5E459E546}"/>
              </a:ext>
            </a:extLst>
          </p:cNvPr>
          <p:cNvSpPr txBox="1"/>
          <p:nvPr/>
        </p:nvSpPr>
        <p:spPr>
          <a:xfrm>
            <a:off x="7968208" y="4640257"/>
            <a:ext cx="1991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dirty="0"/>
              <a:t>Low-pass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High-pass filter</a:t>
            </a:r>
          </a:p>
          <a:p>
            <a:pPr marL="342900" indent="-342900">
              <a:buAutoNum type="alphaLcParenBoth"/>
            </a:pPr>
            <a:r>
              <a:rPr lang="en-US" altLang="zh-CN" dirty="0"/>
              <a:t>Band-pass filter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A11CC2-4A32-4497-91E3-5A77A26D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59" y="2453937"/>
            <a:ext cx="5105400" cy="1533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66589D-C26E-4FE5-833D-F90D12D4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559" y="4395058"/>
            <a:ext cx="5143500" cy="1152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D655DE-942B-4F28-AB0A-FDFA8F7E2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8" y="2800464"/>
            <a:ext cx="5048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89437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 discrete-time signal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discrete-time periodic signal satisfies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period. Thus,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1879013"/>
              </a:xfrm>
              <a:blipFill>
                <a:blip r:embed="rId3"/>
                <a:stretch>
                  <a:fillRect l="-2149" t="-5519" r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Discrete Time Aperiodic Signals - Signals and Systems - OpenStax CNX">
            <a:extLst>
              <a:ext uri="{FF2B5EF4-FFF2-40B4-BE49-F238E27FC236}">
                <a16:creationId xmlns:a16="http://schemas.microsoft.com/office/drawing/2014/main" id="{F3E0C093-41EB-4E98-98A0-BF75EDD8C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59" y="2996952"/>
            <a:ext cx="5993113" cy="29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95941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9033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arbitrary periodic function can be represented by a harmonically related trigonometric series.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continuous-time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This should also be correct for discrete-time signal.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903350"/>
              </a:xfrm>
              <a:blipFill>
                <a:blip r:embed="rId3"/>
                <a:stretch>
                  <a:fillRect l="-2041" t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177423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series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continuous-time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discrete-time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𝑘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=0,±1,±2,…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753415" cy="4039254"/>
              </a:xfrm>
              <a:blipFill>
                <a:blip r:embed="rId3"/>
                <a:stretch>
                  <a:fillRect l="-2041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C0B9A5-5678-41A2-9187-84F824490323}"/>
                  </a:ext>
                </a:extLst>
              </p:cNvPr>
              <p:cNvSpPr txBox="1"/>
              <p:nvPr/>
            </p:nvSpPr>
            <p:spPr>
              <a:xfrm>
                <a:off x="5519936" y="5229200"/>
                <a:ext cx="6217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still</a:t>
                </a:r>
                <a:r>
                  <a: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located in the range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∞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]?</a:t>
                </a:r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2C0B9A5-5678-41A2-9187-84F82449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229200"/>
                <a:ext cx="6217279" cy="523220"/>
              </a:xfrm>
              <a:prstGeom prst="rect">
                <a:avLst/>
              </a:prstGeom>
              <a:blipFill>
                <a:blip r:embed="rId4"/>
                <a:stretch>
                  <a:fillRect l="-2061" t="-12791" r="-117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47003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Fourier Series Representation</a:t>
            </a:r>
            <a:endParaRPr lang="en-US" altLang="zh-TW" sz="28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7E7BCD-E3DC-4A43-8E45-2760DE9750FA}"/>
              </a:ext>
            </a:extLst>
          </p:cNvPr>
          <p:cNvSpPr/>
          <p:nvPr/>
        </p:nvSpPr>
        <p:spPr>
          <a:xfrm>
            <a:off x="247649" y="1230779"/>
            <a:ext cx="101917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80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Important Differences Between Continuous-time and Discrete-time Exponential/Sinusoidal Signals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3B03E4-E35C-4BFF-B20D-970D5CE24919}"/>
              </a:ext>
            </a:extLst>
          </p:cNvPr>
          <p:cNvSpPr/>
          <p:nvPr/>
        </p:nvSpPr>
        <p:spPr>
          <a:xfrm>
            <a:off x="352424" y="2342451"/>
            <a:ext cx="864870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For discrete-time, signals with frequencies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and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ω</a:t>
            </a:r>
            <a:r>
              <a:rPr lang="en-US" altLang="zh-TW" sz="2600" baseline="-250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+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</a:t>
            </a:r>
            <a:r>
              <a:rPr lang="zh-TW" altLang="en-US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．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π</a:t>
            </a: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are identical. This is Not true for </a:t>
            </a:r>
          </a:p>
          <a:p>
            <a:pPr marL="892800" lvl="3"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continuous-time.</a:t>
            </a:r>
          </a:p>
          <a:p>
            <a:pPr marL="1620000" lvl="4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70865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1620000" lvl="4">
              <a:spcBef>
                <a:spcPts val="600"/>
              </a:spcBef>
              <a:defRPr/>
            </a:pPr>
            <a:endParaRPr lang="en-US" altLang="zh-TW" sz="2600" dirty="0"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5">
                <a:extLst>
                  <a:ext uri="{FF2B5EF4-FFF2-40B4-BE49-F238E27FC236}">
                    <a16:creationId xmlns:a16="http://schemas.microsoft.com/office/drawing/2014/main" id="{4EC88D42-D51C-2770-3D24-0A9F2D600271}"/>
                  </a:ext>
                </a:extLst>
              </p:cNvPr>
              <p:cNvSpPr txBox="1"/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5">
                <a:extLst>
                  <a:ext uri="{FF2B5EF4-FFF2-40B4-BE49-F238E27FC236}">
                    <a16:creationId xmlns:a16="http://schemas.microsoft.com/office/drawing/2014/main" id="{4EC88D42-D51C-2770-3D24-0A9F2D600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912" y="3801140"/>
                <a:ext cx="6116637" cy="1620837"/>
              </a:xfrm>
              <a:prstGeom prst="rect">
                <a:avLst/>
              </a:prstGeom>
              <a:blipFill>
                <a:blip r:embed="rId3"/>
                <a:stretch>
                  <a:fillRect l="-1295" t="-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爆炸形: 8 pt  7">
            <a:extLst>
              <a:ext uri="{FF2B5EF4-FFF2-40B4-BE49-F238E27FC236}">
                <a16:creationId xmlns:a16="http://schemas.microsoft.com/office/drawing/2014/main" id="{ECE0B7BE-3F0A-F753-1BFF-D0E53901190A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451484766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Continuous/Discrete </a:t>
            </a:r>
            <a:r>
              <a:rPr lang="en-US" altLang="zh-TW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Sinusoidals</a:t>
            </a:r>
            <a:endParaRPr lang="en-US" altLang="zh-TW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5331776-8292-4A5A-8C77-77DCBB6C1329}"/>
              </a:ext>
            </a:extLst>
          </p:cNvPr>
          <p:cNvGrpSpPr/>
          <p:nvPr/>
        </p:nvGrpSpPr>
        <p:grpSpPr>
          <a:xfrm>
            <a:off x="8540827" y="2716433"/>
            <a:ext cx="3548833" cy="3088964"/>
            <a:chOff x="1938463" y="3078283"/>
            <a:chExt cx="3548833" cy="3088964"/>
          </a:xfrm>
        </p:grpSpPr>
        <p:pic>
          <p:nvPicPr>
            <p:cNvPr id="19" name="圖片 12">
              <a:extLst>
                <a:ext uri="{FF2B5EF4-FFF2-40B4-BE49-F238E27FC236}">
                  <a16:creationId xmlns:a16="http://schemas.microsoft.com/office/drawing/2014/main" id="{49B62DD4-940D-4456-BCCE-8AD58428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652" y="3472053"/>
              <a:ext cx="2976372" cy="269519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/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[⋅]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BCCF9D-46BA-4D3A-91FF-56F41B2C3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463" y="4075018"/>
                  <a:ext cx="683007" cy="413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/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92A76CB-4757-47F7-9430-E85927B929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819650"/>
                  <a:ext cx="88453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/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71EC453-C2DA-4877-857C-DEC298FBC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9" y="4120125"/>
                  <a:ext cx="88453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/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=2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E5A4BF-C19E-44CF-B86A-D36155A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719" y="3688077"/>
                  <a:ext cx="884537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/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=3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A63C847-9919-422E-BA01-856594E94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5" y="3400045"/>
                  <a:ext cx="884537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/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=4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70160BF-51F4-4CCF-BF76-F4C47277B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0551" y="3431983"/>
                  <a:ext cx="88453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/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52DDFD2-E60D-4ECE-BD1D-C5BAC1875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990" y="4918161"/>
                  <a:ext cx="66806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/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(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+2</m:t>
                        </m:r>
                        <m:r>
                          <a:rPr lang="zh-TW" altLang="en-US" i="1">
                            <a:latin typeface="Cambria Math"/>
                          </a:rPr>
                          <m:t>𝜋</m:t>
                        </m:r>
                        <m:r>
                          <a:rPr lang="en-US" altLang="zh-TW" i="1">
                            <a:latin typeface="Cambria Math"/>
                          </a:rPr>
                          <m:t>)</m:t>
                        </m:r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11C5F9F-DBA1-4FB3-8E76-FF1DA2C364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559" y="4980029"/>
                  <a:ext cx="124354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/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>
                            <a:latin typeface="Cambria Math"/>
                          </a:rPr>
                          <m:t>𝑅𝑒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EFB3DD-5E22-4468-AB41-7E7828032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553" y="4610697"/>
                  <a:ext cx="51353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/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>
                            <a:latin typeface="Cambria Math"/>
                          </a:rPr>
                          <m:t>𝐼𝑚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CA4FC72-512D-424C-B8D5-A783176CCE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9" y="3078283"/>
                  <a:ext cx="57214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/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Discrete-time: </a:t>
                </a:r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func>
                      <m:func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(as </a:t>
                </a:r>
                <a:r>
                  <a:rPr lang="en-US" altLang="zh-CN" sz="2800" i="1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m.n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an integer)</a:t>
                </a: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Continuous-time:</a:t>
                </a:r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as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800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对象 5">
                <a:extLst>
                  <a:ext uri="{FF2B5EF4-FFF2-40B4-BE49-F238E27FC236}">
                    <a16:creationId xmlns:a16="http://schemas.microsoft.com/office/drawing/2014/main" id="{8ED1C38C-3EF3-4C28-9BDF-A9979CBFA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05240"/>
                <a:ext cx="8338024" cy="4197079"/>
              </a:xfrm>
              <a:prstGeom prst="rect">
                <a:avLst/>
              </a:prstGeom>
              <a:blipFill>
                <a:blip r:embed="rId14"/>
                <a:stretch>
                  <a:fillRect l="-950" t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13AFD460-AD39-4200-89CB-55EE69C83D3F}"/>
              </a:ext>
            </a:extLst>
          </p:cNvPr>
          <p:cNvSpPr/>
          <p:nvPr/>
        </p:nvSpPr>
        <p:spPr bwMode="auto">
          <a:xfrm>
            <a:off x="10141308" y="89841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246306961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13290</TotalTime>
  <Words>1840</Words>
  <Application>Microsoft Office PowerPoint</Application>
  <PresentationFormat>宽屏</PresentationFormat>
  <Paragraphs>879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自定义设计方案</vt:lpstr>
      <vt:lpstr>PowerPoint 演示文稿</vt:lpstr>
      <vt:lpstr>Outline: Lecture 7: Fourier Series of Discrete-time Signals</vt:lpstr>
      <vt:lpstr>Outline: Lecture 7: Fourier Series of Discrete-time Signals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Continuous/Discrete Sinusoidals</vt:lpstr>
      <vt:lpstr>Discrete Time Fourier Series Representation</vt:lpstr>
      <vt:lpstr>Discrete Time Fourier Series Representation</vt:lpstr>
      <vt:lpstr>Discrete Time Fourier Series Representation</vt:lpstr>
      <vt:lpstr>Discrete Time Fourier Series Representation</vt:lpstr>
      <vt:lpstr>Outline: Lecture 7: Fourier Series of Discrete-time Signals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Determination of Fourier Series Coefficient</vt:lpstr>
      <vt:lpstr>Outline: Lecture 7: Fourier Series of Discrete-time Signals</vt:lpstr>
      <vt:lpstr>Fourier Series Properties</vt:lpstr>
      <vt:lpstr>Fourier Series Properties</vt:lpstr>
      <vt:lpstr>Fourier Series Properties</vt:lpstr>
      <vt:lpstr>Fourier Series Properties</vt:lpstr>
      <vt:lpstr>Fourier Series Properties</vt:lpstr>
      <vt:lpstr>Outline: Lecture 8: Fourier Series of Discrete-time Signals</vt:lpstr>
      <vt:lpstr>System Characterization</vt:lpstr>
      <vt:lpstr>System Characterization</vt:lpstr>
      <vt:lpstr>System Characterization</vt:lpstr>
      <vt:lpstr>System Characterization</vt:lpstr>
      <vt:lpstr>Outline: Lecture 7: Fourier Series of Discrete-time Signals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Filtering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Duan</cp:lastModifiedBy>
  <cp:revision>744</cp:revision>
  <dcterms:created xsi:type="dcterms:W3CDTF">2018-10-18T11:34:23Z</dcterms:created>
  <dcterms:modified xsi:type="dcterms:W3CDTF">2023-08-27T06:07:35Z</dcterms:modified>
</cp:coreProperties>
</file>