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3"/>
  </p:notesMasterIdLst>
  <p:sldIdLst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3" r:id="rId17"/>
    <p:sldId id="434" r:id="rId18"/>
    <p:sldId id="435" r:id="rId19"/>
    <p:sldId id="458" r:id="rId20"/>
    <p:sldId id="459" r:id="rId21"/>
    <p:sldId id="460" r:id="rId22"/>
    <p:sldId id="486" r:id="rId23"/>
    <p:sldId id="487" r:id="rId24"/>
    <p:sldId id="488" r:id="rId25"/>
    <p:sldId id="489" r:id="rId26"/>
    <p:sldId id="491" r:id="rId27"/>
    <p:sldId id="492" r:id="rId28"/>
    <p:sldId id="493" r:id="rId29"/>
    <p:sldId id="494" r:id="rId30"/>
    <p:sldId id="495" r:id="rId31"/>
    <p:sldId id="497" r:id="rId32"/>
    <p:sldId id="471" r:id="rId33"/>
    <p:sldId id="472" r:id="rId34"/>
    <p:sldId id="473" r:id="rId35"/>
    <p:sldId id="498" r:id="rId36"/>
    <p:sldId id="499" r:id="rId37"/>
    <p:sldId id="480" r:id="rId38"/>
    <p:sldId id="507" r:id="rId39"/>
    <p:sldId id="508" r:id="rId40"/>
    <p:sldId id="509" r:id="rId41"/>
    <p:sldId id="510" r:id="rId42"/>
    <p:sldId id="511" r:id="rId43"/>
    <p:sldId id="513" r:id="rId44"/>
    <p:sldId id="514" r:id="rId45"/>
    <p:sldId id="478" r:id="rId46"/>
    <p:sldId id="515" r:id="rId47"/>
    <p:sldId id="516" r:id="rId48"/>
    <p:sldId id="481" r:id="rId49"/>
    <p:sldId id="482" r:id="rId50"/>
    <p:sldId id="524" r:id="rId51"/>
    <p:sldId id="531" r:id="rId52"/>
    <p:sldId id="532" r:id="rId53"/>
    <p:sldId id="533" r:id="rId54"/>
    <p:sldId id="534" r:id="rId55"/>
    <p:sldId id="535" r:id="rId56"/>
    <p:sldId id="536" r:id="rId57"/>
    <p:sldId id="537" r:id="rId58"/>
    <p:sldId id="538" r:id="rId59"/>
    <p:sldId id="539" r:id="rId60"/>
    <p:sldId id="540" r:id="rId61"/>
    <p:sldId id="541" r:id="rId62"/>
    <p:sldId id="542" r:id="rId63"/>
    <p:sldId id="543" r:id="rId64"/>
    <p:sldId id="544" r:id="rId65"/>
    <p:sldId id="545" r:id="rId66"/>
    <p:sldId id="546" r:id="rId67"/>
    <p:sldId id="547" r:id="rId68"/>
    <p:sldId id="548" r:id="rId69"/>
    <p:sldId id="519" r:id="rId70"/>
    <p:sldId id="549" r:id="rId71"/>
    <p:sldId id="550" r:id="rId72"/>
    <p:sldId id="551" r:id="rId73"/>
    <p:sldId id="552" r:id="rId74"/>
    <p:sldId id="553" r:id="rId75"/>
    <p:sldId id="554" r:id="rId76"/>
    <p:sldId id="556" r:id="rId77"/>
    <p:sldId id="555" r:id="rId78"/>
    <p:sldId id="557" r:id="rId79"/>
    <p:sldId id="558" r:id="rId80"/>
    <p:sldId id="559" r:id="rId81"/>
    <p:sldId id="407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3"/>
            <p14:sldId id="434"/>
            <p14:sldId id="435"/>
            <p14:sldId id="458"/>
            <p14:sldId id="459"/>
            <p14:sldId id="460"/>
            <p14:sldId id="486"/>
            <p14:sldId id="487"/>
            <p14:sldId id="488"/>
            <p14:sldId id="489"/>
            <p14:sldId id="491"/>
            <p14:sldId id="492"/>
            <p14:sldId id="493"/>
            <p14:sldId id="494"/>
            <p14:sldId id="495"/>
            <p14:sldId id="497"/>
            <p14:sldId id="471"/>
            <p14:sldId id="472"/>
            <p14:sldId id="473"/>
            <p14:sldId id="498"/>
            <p14:sldId id="499"/>
            <p14:sldId id="480"/>
            <p14:sldId id="507"/>
            <p14:sldId id="508"/>
            <p14:sldId id="509"/>
            <p14:sldId id="510"/>
            <p14:sldId id="511"/>
            <p14:sldId id="513"/>
            <p14:sldId id="514"/>
            <p14:sldId id="478"/>
            <p14:sldId id="515"/>
            <p14:sldId id="516"/>
            <p14:sldId id="481"/>
            <p14:sldId id="482"/>
            <p14:sldId id="524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19"/>
            <p14:sldId id="549"/>
            <p14:sldId id="550"/>
            <p14:sldId id="551"/>
            <p14:sldId id="552"/>
            <p14:sldId id="553"/>
            <p14:sldId id="554"/>
            <p14:sldId id="556"/>
            <p14:sldId id="555"/>
            <p14:sldId id="557"/>
            <p14:sldId id="558"/>
            <p14:sldId id="559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8" autoAdjust="0"/>
    <p:restoredTop sz="95238" autoAdjust="0"/>
  </p:normalViewPr>
  <p:slideViewPr>
    <p:cSldViewPr>
      <p:cViewPr varScale="1">
        <p:scale>
          <a:sx n="88" d="100"/>
          <a:sy n="88" d="100"/>
        </p:scale>
        <p:origin x="9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7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18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69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32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81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19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29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63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52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1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80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30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50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01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76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9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720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57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517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9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1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91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44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26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19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5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810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28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076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166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3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0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1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689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850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1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93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23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20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87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751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90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456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671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328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371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068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276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198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944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818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0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163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80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525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968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855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698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271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217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3937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362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4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760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976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311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343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8807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443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017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835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988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2171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9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09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3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4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88BA-6CAC-7346-B903-94C4A97E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2F47D-C2D5-724D-A9D9-B61039B4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EE112-060C-0A4A-AA69-620EC6BF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CE2DA-0099-A54E-A24B-3926D16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A9741-20BD-204F-885B-C3375DEE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5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0B321-4D75-8346-AD21-73CB7BE7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B51D7-F87B-924E-BA53-7DF2EC75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86226-5080-F547-8E62-05BDCE9F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58B3-853C-5B47-82CE-27CF360B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D7839-2D0D-4640-AD02-FD517C60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89BF9-6405-504C-94BD-F1A7A072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5F4AF-11AD-1042-9D41-56689DEBA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8074D-08D9-DF4F-9A10-828A20F1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B10C5-1313-5E4B-9708-C10F156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55211-8076-E543-8A32-95558178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8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9F12-2455-B448-BF20-6FFA9C85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7C98-B84C-754B-B4BA-3326E24A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84D76-FAA8-154D-AE36-6581DC63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0099A-3395-714C-9DD9-D181115F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AA0D-A2F3-6240-8916-974AD5B3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EF11A-C593-1040-95F5-A4E93D72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53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AFD1-B538-F14E-98FD-2E41FC87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39161-0466-3C4F-9354-39278BFD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9B46F-3652-AD41-A9DF-D055E4B7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5AE2BC-938B-9B44-9BB1-D95C27FEA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4FE8D-F516-A34B-ADDF-E8A14D2E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E775F6-59B3-624B-AA86-A21C1040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946ED-D5D2-1B45-928D-F79E8D7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24F61C-C263-3340-9100-59F31EE3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5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7E2EF-AADB-284B-9F78-FCB42514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E35494-DA26-1A42-873A-472B1C84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EB17F-1AD9-ED43-BCDD-7520A603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CB461C-855D-2D4D-8322-57663520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325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06F18-5E80-4F42-8325-D228E234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FB8022-2362-0C4C-924D-06828494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CA18C-E796-6E42-A6FA-CAE834D0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467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4F81-5505-3A43-9D6E-5A0F2735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B6DBD-B980-6B4D-9731-10A17FC5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D5E73-6658-7C4C-815E-9DBBE530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87787-E98C-5B42-B41B-A5BA39D3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DAE45-009A-E74B-B5C0-232E6754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BC772-7D9F-0E47-B01D-74577AE4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C689-4607-6843-862E-83DADA3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16B55-DFAC-CF43-BC3F-5CBD5751E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77032-5BC6-DF49-AA90-4FA3AB27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1C4BA-148F-8E43-9DDD-03D8783C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E2942-FB2E-9B47-A183-A059D55F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4B3F6-5AEB-8340-9DF3-B1F34F0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4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11891-60CA-A94C-AE94-D231D843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8DBF3-1851-1B42-8D90-C5D84B4CC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E240F-DDCB-A848-B161-8B318DAC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3EBF7-CA33-A04C-99C3-2D285B5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5A9E5-42EB-1B4C-9C36-B68E15B7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254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16163A-7BD6-E94E-8A69-97FEA1EA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C7A09-A0AE-7B40-B2FB-FE6DBEB6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32743-6E95-3D49-8401-DB81F18C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6DBF9-9A9D-B74C-ABE0-EF1D157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DCE8B-5CBF-C24D-BF6E-F11A525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6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2023/8/27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89EA81-7985-4042-A35B-56AD378A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971F1-C07B-674B-A475-C0C61192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BE3-B31D-A64C-9EE8-11B208F74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40CA7-04CF-1146-9688-EC31E0EEA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E0CC-F5CD-5B4C-ADC1-95CFA02FD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524000" y="1725275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>
                <a:latin typeface="Times New Roman" panose="02020603050405020304" pitchFamily="18" charset="0"/>
                <a:cs typeface="Times New Roman" panose="02020603050405020304" pitchFamily="18" charset="0"/>
              </a:rPr>
              <a:t>Lecture 8 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Duan ,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Weiwei Chen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Assume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repeated for every period of N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  <a:blipFill>
                <a:blip r:embed="rId3"/>
                <a:stretch>
                  <a:fillRect l="-2149" t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FC0F0D-5973-47E3-81D3-75C642E27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2204864"/>
            <a:ext cx="8136904" cy="19029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540BD5-CAF4-441A-A099-940483994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967" y="4221088"/>
            <a:ext cx="8588090" cy="20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6115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 b="-2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088718-9A58-4652-A0E8-E593CE80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955" y="1701827"/>
            <a:ext cx="8588090" cy="20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75989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 the time of 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 b="-1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455284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Define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[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836909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For aperiodic signals, Fourier series (spectral) can be approximated by a continuous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 r="-597" b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031718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     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106370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 the time of [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[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),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 l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12232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 b="-1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7E70E0-9B95-4286-918E-02E7DE847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2276872"/>
            <a:ext cx="5600700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E596E8-169B-4232-BDD0-5D9711603326}"/>
                  </a:ext>
                </a:extLst>
              </p:cNvPr>
              <p:cNvSpPr txBox="1"/>
              <p:nvPr/>
            </p:nvSpPr>
            <p:spPr>
              <a:xfrm>
                <a:off x="8591036" y="1837617"/>
                <a:ext cx="3384376" cy="8785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periodic with period 2π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E596E8-169B-4232-BDD0-5D9711603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036" y="1837617"/>
                <a:ext cx="3384376" cy="878510"/>
              </a:xfrm>
              <a:prstGeom prst="rect">
                <a:avLst/>
              </a:prstGeom>
              <a:blipFill>
                <a:blip r:embed="rId5"/>
                <a:stretch>
                  <a:fillRect l="-2513" t="-1361" b="-13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50593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Fourier transform (spectral):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Inverse Fourier transform (signal representation):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convergence issue for discrete-time Fourier transform!</a:t>
                </a: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534855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5.4, p.260 of textbook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Assume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nary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𝑠𝑖𝑛𝑊𝑛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increase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0 to π:</a:t>
                </a: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DDE12A-E241-419C-A0FF-1BFC0B715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9" y="2996952"/>
            <a:ext cx="8060196" cy="13635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CD6E61-EE6E-45C0-94B8-D7D4687ED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032" y="2708920"/>
            <a:ext cx="3790628" cy="15647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7A4138-6EE5-4916-9454-C535E3830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44" y="4509120"/>
            <a:ext cx="3672408" cy="16954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722D2B-E188-498D-8B86-D8FFD7284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048" y="4261989"/>
            <a:ext cx="7861608" cy="19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020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Fourier Transform of Periodic Signal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Duality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193417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Fourier Transform of Periodic Signal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Duality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829036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periodic signal, we have the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Let us firstly consider the Fourier transform for a complex exponential: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515114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continuous-time signal,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Fourier transform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above transform pair valid for discrete-time signal? But it is not periodic: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Put in some terms to force it having a period of 2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1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906918"/>
      </p:ext>
    </p:extLst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A5219C-4503-43C7-B504-1B9F8DCC5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174" y="2276872"/>
            <a:ext cx="787365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41233"/>
      </p:ext>
    </p:extLst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sub>
                      <m:sup/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sz="11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    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18803"/>
      </p:ext>
    </p:extLst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For periodic signal, we have the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966715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4E0B35-804F-40C0-9DB6-35D41FD08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887" y="1916832"/>
            <a:ext cx="8352113" cy="4941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98FC23-C7BB-4314-AEE6-458E3137AACD}"/>
                  </a:ext>
                </a:extLst>
              </p:cNvPr>
              <p:cNvSpPr txBox="1"/>
              <p:nvPr/>
            </p:nvSpPr>
            <p:spPr>
              <a:xfrm>
                <a:off x="4223792" y="4653136"/>
                <a:ext cx="145501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98FC23-C7BB-4314-AEE6-458E3137A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4653136"/>
                <a:ext cx="145501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E26C93-C19C-44A2-B30B-2F50F5012972}"/>
                  </a:ext>
                </a:extLst>
              </p:cNvPr>
              <p:cNvSpPr txBox="1"/>
              <p:nvPr/>
            </p:nvSpPr>
            <p:spPr>
              <a:xfrm>
                <a:off x="7608168" y="4653136"/>
                <a:ext cx="511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E26C93-C19C-44A2-B30B-2F50F5012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8" y="4653136"/>
                <a:ext cx="5116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FC8F84-1622-42E5-8EAB-B9D486C4FB7B}"/>
                  </a:ext>
                </a:extLst>
              </p:cNvPr>
              <p:cNvSpPr txBox="1"/>
              <p:nvPr/>
            </p:nvSpPr>
            <p:spPr>
              <a:xfrm>
                <a:off x="9863019" y="4646404"/>
                <a:ext cx="145501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FC8F84-1622-42E5-8EAB-B9D486C4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019" y="4646404"/>
                <a:ext cx="145501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A853A91-3BD4-4D8F-A89C-B3C59C3A6569}"/>
                  </a:ext>
                </a:extLst>
              </p:cNvPr>
              <p:cNvSpPr txBox="1"/>
              <p:nvPr/>
            </p:nvSpPr>
            <p:spPr>
              <a:xfrm>
                <a:off x="6871109" y="5560465"/>
                <a:ext cx="6847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A853A91-3BD4-4D8F-A89C-B3C59C3A6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09" y="5560465"/>
                <a:ext cx="6847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BB4C1A3-FBA9-4B7E-8218-E5F5D999D294}"/>
                  </a:ext>
                </a:extLst>
              </p:cNvPr>
              <p:cNvSpPr txBox="1"/>
              <p:nvPr/>
            </p:nvSpPr>
            <p:spPr>
              <a:xfrm>
                <a:off x="9236104" y="5589240"/>
                <a:ext cx="145501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BB4C1A3-FBA9-4B7E-8218-E5F5D999D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104" y="5589240"/>
                <a:ext cx="14550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35D98FC-BFA3-433E-977D-7EA35F0F530E}"/>
                  </a:ext>
                </a:extLst>
              </p:cNvPr>
              <p:cNvSpPr txBox="1"/>
              <p:nvPr/>
            </p:nvSpPr>
            <p:spPr>
              <a:xfrm>
                <a:off x="4079776" y="5589240"/>
                <a:ext cx="145501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35D98FC-BFA3-433E-977D-7EA35F0F5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5589240"/>
                <a:ext cx="145501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456256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b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8B485B-B7AD-42CF-AB2E-8466125B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83" y="2420888"/>
            <a:ext cx="95440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95568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series representation of periodic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transform representation of periodic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768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12262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can be performed for periodic signals by using impulse function. The spectral is the same as Fourier series.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 such a case, we have a unified framework of Fourier transform for both periodic and aperiodic signals.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361622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Fourier Transform of Periodic Signal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Duality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199537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Fourier Transform of Periodic Signal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Duality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317975"/>
      </p:ext>
    </p:extLst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The following notation is used to indicate a pair of Fourier transform:</a:t>
                </a: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94509"/>
      </p:ext>
    </p:extLst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Linearity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y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x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]+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𝑏𝑦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𝑎𝑋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)+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776309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 shift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altLang="zh-TW" sz="2800" dirty="0">
                          <a:solidFill>
                            <a:srgbClr val="000000"/>
                          </a:solidFill>
                          <a:cs typeface="Times New Roman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Time shift leads to unchanged amplitude and shifted phase.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 b="-2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6215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Frequency shift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altLang="zh-TW" sz="2800" dirty="0">
                          <a:solidFill>
                            <a:srgbClr val="000000"/>
                          </a:solidFill>
                          <a:cs typeface="Times New Roman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Frequency shift leads to unchanged amplitude and shifted phase.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322513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Frequency shift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Relationship between low-pass and high-pass filter: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h𝑝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7120A7-C5B5-42E8-90AA-3B0EAB01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23" y="2678130"/>
            <a:ext cx="5133975" cy="1724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9B94F1-2AAE-4D95-A205-0FA20F467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841" y="2678130"/>
            <a:ext cx="5181600" cy="2171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73ED2C-9CD0-44C8-A571-3075B6F88BC2}"/>
              </a:ext>
            </a:extLst>
          </p:cNvPr>
          <p:cNvSpPr txBox="1"/>
          <p:nvPr/>
        </p:nvSpPr>
        <p:spPr>
          <a:xfrm>
            <a:off x="872123" y="2121601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Low-pass filter: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4C93E7-6892-4E8F-9C4B-7B4748DBC453}"/>
              </a:ext>
            </a:extLst>
          </p:cNvPr>
          <p:cNvSpPr txBox="1"/>
          <p:nvPr/>
        </p:nvSpPr>
        <p:spPr>
          <a:xfrm>
            <a:off x="6206719" y="2160551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High-pass filter: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75787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3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527411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343613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and even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],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]=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[−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is real and even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545522"/>
      </p:ext>
    </p:extLst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and odd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[−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is imaginary and odd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723625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F8B3713-1032-48C9-883E-FB4E8D97B4BC}"/>
              </a:ext>
            </a:extLst>
          </p:cNvPr>
          <p:cNvGrpSpPr/>
          <p:nvPr/>
        </p:nvGrpSpPr>
        <p:grpSpPr>
          <a:xfrm>
            <a:off x="2367545" y="1628800"/>
            <a:ext cx="6248735" cy="4464496"/>
            <a:chOff x="2372682" y="1569999"/>
            <a:chExt cx="6171590" cy="424847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9B0C761-0F44-456D-90AC-EB13552C12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72682" y="3573016"/>
              <a:ext cx="617159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8C0225-0B5F-4B66-B9F8-3FAD7F3D27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19936" y="1569999"/>
              <a:ext cx="0" cy="42484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4FEE32C-BF0A-4033-83EA-03C0C9C7DCDA}"/>
              </a:ext>
            </a:extLst>
          </p:cNvPr>
          <p:cNvSpPr txBox="1"/>
          <p:nvPr/>
        </p:nvSpPr>
        <p:spPr>
          <a:xfrm>
            <a:off x="4674732" y="1112425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Periodicity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93781F-9322-4AD2-9314-1C29EB2D5770}"/>
              </a:ext>
            </a:extLst>
          </p:cNvPr>
          <p:cNvSpPr txBox="1"/>
          <p:nvPr/>
        </p:nvSpPr>
        <p:spPr>
          <a:xfrm rot="16200000">
            <a:off x="1041717" y="347205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5D10A5-3BE1-49A2-AF93-EE61A05CC153}"/>
              </a:ext>
            </a:extLst>
          </p:cNvPr>
          <p:cNvSpPr txBox="1"/>
          <p:nvPr/>
        </p:nvSpPr>
        <p:spPr>
          <a:xfrm>
            <a:off x="3294707" y="1484784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B8C5CB-943A-4E3A-8D52-356CB6083779}"/>
              </a:ext>
            </a:extLst>
          </p:cNvPr>
          <p:cNvSpPr txBox="1"/>
          <p:nvPr/>
        </p:nvSpPr>
        <p:spPr>
          <a:xfrm>
            <a:off x="6456040" y="1484784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Aperiodic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2677A3-820F-48FE-BA03-CDA319C4502B}"/>
              </a:ext>
            </a:extLst>
          </p:cNvPr>
          <p:cNvSpPr txBox="1"/>
          <p:nvPr/>
        </p:nvSpPr>
        <p:spPr>
          <a:xfrm rot="16200000">
            <a:off x="1647156" y="249289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412906-FD96-4695-A13A-E48EC692D77B}"/>
              </a:ext>
            </a:extLst>
          </p:cNvPr>
          <p:cNvSpPr txBox="1"/>
          <p:nvPr/>
        </p:nvSpPr>
        <p:spPr>
          <a:xfrm rot="16200000">
            <a:off x="1867609" y="4467744"/>
            <a:ext cx="1431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9FCCAC-1C03-48BB-A4EC-0F3798F2B01A}"/>
                  </a:ext>
                </a:extLst>
              </p:cNvPr>
              <p:cNvSpPr txBox="1"/>
              <p:nvPr/>
            </p:nvSpPr>
            <p:spPr>
              <a:xfrm>
                <a:off x="3071664" y="2132856"/>
                <a:ext cx="2148345" cy="113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9FCCAC-1C03-48BB-A4EC-0F3798F2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132856"/>
                <a:ext cx="2148345" cy="1139992"/>
              </a:xfrm>
              <a:prstGeom prst="rect">
                <a:avLst/>
              </a:prstGeom>
              <a:blipFill>
                <a:blip r:embed="rId3"/>
                <a:stretch>
                  <a:fillRect l="-5085" t="-5291" r="-48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B43EB8-F131-4201-A8E9-7D31F7CB3B6B}"/>
                  </a:ext>
                </a:extLst>
              </p:cNvPr>
              <p:cNvSpPr txBox="1"/>
              <p:nvPr/>
            </p:nvSpPr>
            <p:spPr>
              <a:xfrm>
                <a:off x="3057713" y="4149080"/>
                <a:ext cx="2148345" cy="113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B43EB8-F131-4201-A8E9-7D31F7CB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713" y="4149080"/>
                <a:ext cx="2148345" cy="1139992"/>
              </a:xfrm>
              <a:prstGeom prst="rect">
                <a:avLst/>
              </a:prstGeom>
              <a:blipFill>
                <a:blip r:embed="rId4"/>
                <a:stretch>
                  <a:fillRect l="-5085" t="-5291" r="-48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F64E77-3E88-4942-A561-3ED8C63B63DB}"/>
                  </a:ext>
                </a:extLst>
              </p:cNvPr>
              <p:cNvSpPr txBox="1"/>
              <p:nvPr/>
            </p:nvSpPr>
            <p:spPr>
              <a:xfrm>
                <a:off x="5827003" y="2132856"/>
                <a:ext cx="2728632" cy="1105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transform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F64E77-3E88-4942-A561-3ED8C63B6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03" y="2132856"/>
                <a:ext cx="2728632" cy="1105046"/>
              </a:xfrm>
              <a:prstGeom prst="rect">
                <a:avLst/>
              </a:prstGeom>
              <a:blipFill>
                <a:blip r:embed="rId5"/>
                <a:stretch>
                  <a:fillRect l="-3563" t="-5464" r="-31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998A6700-2392-41B3-B83E-F49609350EED}"/>
              </a:ext>
            </a:extLst>
          </p:cNvPr>
          <p:cNvSpPr txBox="1"/>
          <p:nvPr/>
        </p:nvSpPr>
        <p:spPr>
          <a:xfrm>
            <a:off x="6944154" y="446723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87907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228602"/>
            <a:ext cx="9745664" cy="784225"/>
          </a:xfrm>
        </p:spPr>
        <p:txBody>
          <a:bodyPr/>
          <a:lstStyle/>
          <a:p>
            <a:pPr marL="457200" lvl="2">
              <a:lnSpc>
                <a:spcPct val="200000"/>
              </a:lnSpc>
              <a:defRPr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  <a:endParaRPr lang="en-US" altLang="zh-TW" sz="36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996A55-4837-4571-BF65-D09CEA5B4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  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Any signal can be discomposed into a sum of an even and an odd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𝐸𝑣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05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𝑂𝑑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𝐸𝑣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𝕀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996A55-4837-4571-BF65-D09CEA5B4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936832"/>
      </p:ext>
    </p:extLst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Differencing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948705"/>
      </p:ext>
    </p:extLst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Accumulation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TW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067706"/>
      </p:ext>
    </p:extLst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 reversal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600782"/>
      </p:ext>
    </p:extLst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 expansion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TW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𝑖𝑓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𝑚𝑢𝑙𝑡𝑖𝑝𝑙𝑒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𝑜𝑓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0,                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zh-TW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sz="10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  <a:blipFill>
                <a:blip r:embed="rId3"/>
                <a:stretch>
                  <a:fillRect l="-1922" t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478864"/>
      </p:ext>
    </p:extLst>
  </p:cSld>
  <p:clrMapOvr>
    <a:masterClrMapping/>
  </p:clrMapOvr>
  <p:transition spd="med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64" y="980728"/>
            <a:ext cx="11418776" cy="530222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expansion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76A394-7F91-4BB8-A356-4AD5A0FA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306289"/>
            <a:ext cx="6754394" cy="5424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9EAED0E-39D2-49C9-ADFF-FE1E02071CA6}"/>
                  </a:ext>
                </a:extLst>
              </p:cNvPr>
              <p:cNvSpPr txBox="1"/>
              <p:nvPr/>
            </p:nvSpPr>
            <p:spPr>
              <a:xfrm>
                <a:off x="335360" y="1751114"/>
                <a:ext cx="4306122" cy="14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k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spreads out, while its transform is compressed.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9EAED0E-39D2-49C9-ADFF-FE1E02071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51114"/>
                <a:ext cx="4306122" cy="1426481"/>
              </a:xfrm>
              <a:prstGeom prst="rect">
                <a:avLst/>
              </a:prstGeom>
              <a:blipFill>
                <a:blip r:embed="rId4"/>
                <a:stretch>
                  <a:fillRect l="-2833" t="-427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069896"/>
      </p:ext>
    </p:extLst>
  </p:cSld>
  <p:clrMapOvr>
    <a:masterClrMapping/>
  </p:clrMapOvr>
  <p:transition spd="med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Differentiation in frequency domain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[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𝑗𝑛𝑥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𝑗𝑛𝑥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599463"/>
      </p:ext>
    </p:extLst>
  </p:cSld>
  <p:clrMapOvr>
    <a:masterClrMapping/>
  </p:clrMapOvr>
  <p:transition spd="med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Parseval’s relation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CN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zh-CN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sum of the square of a function is equal to the integral of the square of its Fourier </a:t>
                </a:r>
                <a:r>
                  <a:rPr lang="en-US" altLang="zh-CN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 in a period of 2π</a:t>
                </a:r>
                <a:r>
                  <a:rPr lang="en-US" altLang="zh-CN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687301"/>
      </p:ext>
    </p:extLst>
  </p:cSld>
  <p:clrMapOvr>
    <a:masterClrMapping/>
  </p:clrMapOvr>
  <p:transition spd="med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612" y="101282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Parseval’s relation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den>
                          </m:f>
                          <m:nary>
                            <m:naryPr>
                              <m:supHide m:val="on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5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16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612" y="1012827"/>
                <a:ext cx="11418776" cy="5158205"/>
              </a:xfrm>
              <a:blipFill>
                <a:blip r:embed="rId3"/>
                <a:stretch>
                  <a:fillRect l="-1868" t="-2009" b="-4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936456"/>
      </p:ext>
    </p:extLst>
  </p:cSld>
  <p:clrMapOvr>
    <a:masterClrMapping/>
  </p:clrMapOvr>
  <p:transition spd="med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Proof: similar to continuous-time transformation, p223 of textbook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421164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28847F-3A9D-4DCC-8423-7B1A807022E1}"/>
              </a:ext>
            </a:extLst>
          </p:cNvPr>
          <p:cNvGrpSpPr/>
          <p:nvPr/>
        </p:nvGrpSpPr>
        <p:grpSpPr>
          <a:xfrm>
            <a:off x="1701994" y="968409"/>
            <a:ext cx="6914286" cy="4620831"/>
            <a:chOff x="1701994" y="1112425"/>
            <a:chExt cx="6914286" cy="46208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4FEE32C-BF0A-4033-83EA-03C0C9C7DCDA}"/>
                </a:ext>
              </a:extLst>
            </p:cNvPr>
            <p:cNvSpPr txBox="1"/>
            <p:nvPr/>
          </p:nvSpPr>
          <p:spPr>
            <a:xfrm>
              <a:off x="4674732" y="1112425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625EA3B-EE9B-4D5E-ACF4-09AB042C0CC3}"/>
                </a:ext>
              </a:extLst>
            </p:cNvPr>
            <p:cNvGrpSpPr/>
            <p:nvPr/>
          </p:nvGrpSpPr>
          <p:grpSpPr>
            <a:xfrm>
              <a:off x="1701994" y="1484784"/>
              <a:ext cx="6914286" cy="4248472"/>
              <a:chOff x="1701994" y="1484784"/>
              <a:chExt cx="6914286" cy="424847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26453D3-5150-4FE3-9AE3-540907C5084F}"/>
                  </a:ext>
                </a:extLst>
              </p:cNvPr>
              <p:cNvSpPr/>
              <p:nvPr/>
            </p:nvSpPr>
            <p:spPr bwMode="auto">
              <a:xfrm>
                <a:off x="2913400" y="1508589"/>
                <a:ext cx="2390512" cy="3936627"/>
              </a:xfrm>
              <a:prstGeom prst="rect">
                <a:avLst/>
              </a:prstGeom>
              <a:pattFill prst="ltDnDiag">
                <a:fgClr>
                  <a:schemeClr val="accent1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5F8B3713-1032-48C9-883E-FB4E8D97B4BC}"/>
                  </a:ext>
                </a:extLst>
              </p:cNvPr>
              <p:cNvGrpSpPr/>
              <p:nvPr/>
            </p:nvGrpSpPr>
            <p:grpSpPr>
              <a:xfrm>
                <a:off x="2367545" y="1628800"/>
                <a:ext cx="6248735" cy="4104456"/>
                <a:chOff x="2372682" y="1569999"/>
                <a:chExt cx="6171590" cy="3905853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99B0C761-0F44-456D-90AC-EB13552C123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72682" y="3573016"/>
                  <a:ext cx="617159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B28C0225-0B5F-4B66-B9F8-3FAD7F3D272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519936" y="1569999"/>
                  <a:ext cx="0" cy="390585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93781F-9322-4AD2-9314-1C29EB2D5770}"/>
                  </a:ext>
                </a:extLst>
              </p:cNvPr>
              <p:cNvSpPr txBox="1"/>
              <p:nvPr/>
            </p:nvSpPr>
            <p:spPr>
              <a:xfrm rot="16200000">
                <a:off x="1041717" y="3472055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Continuity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35D10A5-3BE1-49A2-AF93-EE61A05CC153}"/>
                  </a:ext>
                </a:extLst>
              </p:cNvPr>
              <p:cNvSpPr txBox="1"/>
              <p:nvPr/>
            </p:nvSpPr>
            <p:spPr>
              <a:xfrm>
                <a:off x="3294707" y="1484784"/>
                <a:ext cx="14590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8C5CB-943A-4E3A-8D52-356CB6083779}"/>
                  </a:ext>
                </a:extLst>
              </p:cNvPr>
              <p:cNvSpPr txBox="1"/>
              <p:nvPr/>
            </p:nvSpPr>
            <p:spPr>
              <a:xfrm>
                <a:off x="6456040" y="1484784"/>
                <a:ext cx="1699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Aperiodic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2677A3-820F-48FE-BA03-CDA319C4502B}"/>
                  </a:ext>
                </a:extLst>
              </p:cNvPr>
              <p:cNvSpPr txBox="1"/>
              <p:nvPr/>
            </p:nvSpPr>
            <p:spPr>
              <a:xfrm rot="16200000">
                <a:off x="1647156" y="2492896"/>
                <a:ext cx="1963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4412906-FD96-4695-A13A-E48EC692D77B}"/>
                  </a:ext>
                </a:extLst>
              </p:cNvPr>
              <p:cNvSpPr txBox="1"/>
              <p:nvPr/>
            </p:nvSpPr>
            <p:spPr>
              <a:xfrm rot="16200000">
                <a:off x="1867609" y="4467744"/>
                <a:ext cx="1431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E9FCCAC-1C03-48BB-A4EC-0F3798F2B01A}"/>
                      </a:ext>
                    </a:extLst>
                  </p:cNvPr>
                  <p:cNvSpPr txBox="1"/>
                  <p:nvPr/>
                </p:nvSpPr>
                <p:spPr>
                  <a:xfrm>
                    <a:off x="3071664" y="2132856"/>
                    <a:ext cx="2148345" cy="11399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Fourier series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E9FCCAC-1C03-48BB-A4EC-0F3798F2B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1664" y="2132856"/>
                    <a:ext cx="2148345" cy="113999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085" t="-4762" r="-480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A5B43EB8-F131-4201-A8E9-7D31F7CB3B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57713" y="4149080"/>
                    <a:ext cx="2148345" cy="11399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Fourier series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A5B43EB8-F131-4201-A8E9-7D31F7CB3B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7713" y="4149080"/>
                    <a:ext cx="2148345" cy="11399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85" t="-5291" r="-480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7F64E77-3E88-4942-A561-3ED8C63B63DB}"/>
                      </a:ext>
                    </a:extLst>
                  </p:cNvPr>
                  <p:cNvSpPr txBox="1"/>
                  <p:nvPr/>
                </p:nvSpPr>
                <p:spPr>
                  <a:xfrm>
                    <a:off x="5827003" y="2132856"/>
                    <a:ext cx="2728632" cy="11050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Fourier transform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groupCh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7F64E77-3E88-4942-A561-3ED8C63B63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7003" y="2132856"/>
                    <a:ext cx="2728632" cy="11050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563" t="-4891" r="-311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98A6700-2392-41B3-B83E-F49609350EED}"/>
                  </a:ext>
                </a:extLst>
              </p:cNvPr>
              <p:cNvSpPr txBox="1"/>
              <p:nvPr/>
            </p:nvSpPr>
            <p:spPr>
              <a:xfrm>
                <a:off x="6944154" y="4467232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???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EA2857-A742-4861-985F-F52AE32BC1C6}"/>
                  </a:ext>
                </a:extLst>
              </p:cNvPr>
              <p:cNvSpPr txBox="1"/>
              <p:nvPr/>
            </p:nvSpPr>
            <p:spPr>
              <a:xfrm>
                <a:off x="1062717" y="5771240"/>
                <a:ext cx="95285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time-domain signal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 frequency-domain signal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EA2857-A742-4861-985F-F52AE32BC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17" y="5771240"/>
                <a:ext cx="9528571" cy="523220"/>
              </a:xfrm>
              <a:prstGeom prst="rect">
                <a:avLst/>
              </a:prstGeom>
              <a:blipFill>
                <a:blip r:embed="rId6"/>
                <a:stretch>
                  <a:fillRect l="-1280" t="-12791" r="-38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709099"/>
      </p:ext>
    </p:extLst>
  </p:cSld>
  <p:clrMapOvr>
    <a:masterClrMapping/>
  </p:clrMapOvr>
  <p:transition spd="med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						Periodic convolution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364015"/>
      </p:ext>
    </p:extLst>
  </p:cSld>
  <p:clrMapOvr>
    <a:masterClrMapping/>
  </p:clrMapOvr>
  <p:transition spd="med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den>
                          </m:f>
                          <m:nary>
                            <m:naryPr>
                              <m:supHide m:val="on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nary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556252"/>
      </p:ext>
    </p:extLst>
  </p:cSld>
  <p:clrMapOvr>
    <a:masterClrMapping/>
  </p:clrMapOvr>
  <p:transition spd="med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Fourier Transform of Periodic Signal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Duality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468833"/>
      </p:ext>
    </p:extLst>
  </p:cSld>
  <p:clrMapOvr>
    <a:masterClrMapping/>
  </p:clrMapOvr>
  <p:transition spd="med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5.2, p.257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signals: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766413"/>
      </p:ext>
    </p:extLst>
  </p:cSld>
  <p:clrMapOvr>
    <a:masterClrMapping/>
  </p:clrMapOvr>
  <p:transition spd="med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5.2, p.257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even part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1,  </m:t>
                            </m:r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</m:t>
                            </m:r>
                            <m:r>
                              <m:rPr>
                                <m:nor/>
                              </m:rP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conjugation property: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zh-TW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ℝ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{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 b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692918"/>
      </p:ext>
    </p:extLst>
  </p:cSld>
  <p:clrMapOvr>
    <a:masterClrMapping/>
  </p:clrMapOvr>
  <p:transition spd="med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5.2, p.257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=1+2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=1+2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471782"/>
      </p:ext>
    </p:extLst>
  </p:cSld>
  <p:clrMapOvr>
    <a:masterClrMapping/>
  </p:clrMapOvr>
  <p:transition spd="med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5.2, p.257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𝑗𝑎𝑠𝑖𝑛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TW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364330"/>
      </p:ext>
    </p:extLst>
  </p:cSld>
  <p:clrMapOvr>
    <a:masterClrMapping/>
  </p:clrMapOvr>
  <p:transition spd="med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5.13, p.273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time-domain signal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397089"/>
      </p:ext>
    </p:extLst>
  </p:cSld>
  <p:clrMapOvr>
    <a:masterClrMapping/>
  </p:clrMapOvr>
  <p:transition spd="med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5.13, p.273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time-domain signal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the convolution property: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729528"/>
      </p:ext>
    </p:extLst>
  </p:cSld>
  <p:clrMapOvr>
    <a:masterClrMapping/>
  </p:clrMapOvr>
  <p:transition spd="med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5.13, p.273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time-domain signal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.−1.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1−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     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1−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695353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28847F-3A9D-4DCC-8423-7B1A807022E1}"/>
              </a:ext>
            </a:extLst>
          </p:cNvPr>
          <p:cNvGrpSpPr/>
          <p:nvPr/>
        </p:nvGrpSpPr>
        <p:grpSpPr>
          <a:xfrm>
            <a:off x="1701994" y="968409"/>
            <a:ext cx="7038742" cy="4620831"/>
            <a:chOff x="1701994" y="1112425"/>
            <a:chExt cx="7038742" cy="46208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4FEE32C-BF0A-4033-83EA-03C0C9C7DCDA}"/>
                </a:ext>
              </a:extLst>
            </p:cNvPr>
            <p:cNvSpPr txBox="1"/>
            <p:nvPr/>
          </p:nvSpPr>
          <p:spPr>
            <a:xfrm>
              <a:off x="4674732" y="1112425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625EA3B-EE9B-4D5E-ACF4-09AB042C0CC3}"/>
                </a:ext>
              </a:extLst>
            </p:cNvPr>
            <p:cNvGrpSpPr/>
            <p:nvPr/>
          </p:nvGrpSpPr>
          <p:grpSpPr>
            <a:xfrm>
              <a:off x="1701994" y="1484784"/>
              <a:ext cx="7038742" cy="4248472"/>
              <a:chOff x="1701994" y="1484784"/>
              <a:chExt cx="7038742" cy="424847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26453D3-5150-4FE3-9AE3-540907C5084F}"/>
                  </a:ext>
                </a:extLst>
              </p:cNvPr>
              <p:cNvSpPr/>
              <p:nvPr/>
            </p:nvSpPr>
            <p:spPr bwMode="auto">
              <a:xfrm>
                <a:off x="2492001" y="1896650"/>
                <a:ext cx="6248735" cy="1700154"/>
              </a:xfrm>
              <a:prstGeom prst="rect">
                <a:avLst/>
              </a:prstGeom>
              <a:pattFill prst="ltDnDiag">
                <a:fgClr>
                  <a:schemeClr val="accent1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5F8B3713-1032-48C9-883E-FB4E8D97B4BC}"/>
                  </a:ext>
                </a:extLst>
              </p:cNvPr>
              <p:cNvGrpSpPr/>
              <p:nvPr/>
            </p:nvGrpSpPr>
            <p:grpSpPr>
              <a:xfrm>
                <a:off x="2367545" y="1628800"/>
                <a:ext cx="6248735" cy="4104456"/>
                <a:chOff x="2372682" y="1569999"/>
                <a:chExt cx="6171590" cy="3905853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99B0C761-0F44-456D-90AC-EB13552C123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72682" y="3573016"/>
                  <a:ext cx="617159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B28C0225-0B5F-4B66-B9F8-3FAD7F3D272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519936" y="1569999"/>
                  <a:ext cx="0" cy="390585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93781F-9322-4AD2-9314-1C29EB2D5770}"/>
                  </a:ext>
                </a:extLst>
              </p:cNvPr>
              <p:cNvSpPr txBox="1"/>
              <p:nvPr/>
            </p:nvSpPr>
            <p:spPr>
              <a:xfrm rot="16200000">
                <a:off x="1041717" y="3472055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Continuity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35D10A5-3BE1-49A2-AF93-EE61A05CC153}"/>
                  </a:ext>
                </a:extLst>
              </p:cNvPr>
              <p:cNvSpPr txBox="1"/>
              <p:nvPr/>
            </p:nvSpPr>
            <p:spPr>
              <a:xfrm>
                <a:off x="3294707" y="1484784"/>
                <a:ext cx="14590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8C5CB-943A-4E3A-8D52-356CB6083779}"/>
                  </a:ext>
                </a:extLst>
              </p:cNvPr>
              <p:cNvSpPr txBox="1"/>
              <p:nvPr/>
            </p:nvSpPr>
            <p:spPr>
              <a:xfrm>
                <a:off x="6456040" y="1484784"/>
                <a:ext cx="1699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Aperiodic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2677A3-820F-48FE-BA03-CDA319C4502B}"/>
                  </a:ext>
                </a:extLst>
              </p:cNvPr>
              <p:cNvSpPr txBox="1"/>
              <p:nvPr/>
            </p:nvSpPr>
            <p:spPr>
              <a:xfrm rot="16200000">
                <a:off x="1647156" y="2492896"/>
                <a:ext cx="1963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4412906-FD96-4695-A13A-E48EC692D77B}"/>
                  </a:ext>
                </a:extLst>
              </p:cNvPr>
              <p:cNvSpPr txBox="1"/>
              <p:nvPr/>
            </p:nvSpPr>
            <p:spPr>
              <a:xfrm rot="16200000">
                <a:off x="1867609" y="4467744"/>
                <a:ext cx="1431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E9FCCAC-1C03-48BB-A4EC-0F3798F2B01A}"/>
                      </a:ext>
                    </a:extLst>
                  </p:cNvPr>
                  <p:cNvSpPr txBox="1"/>
                  <p:nvPr/>
                </p:nvSpPr>
                <p:spPr>
                  <a:xfrm>
                    <a:off x="3071664" y="2132856"/>
                    <a:ext cx="2148345" cy="11399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Fourier series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E9FCCAC-1C03-48BB-A4EC-0F3798F2B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1664" y="2132856"/>
                    <a:ext cx="2148345" cy="113999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085" t="-4762" r="-480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A5B43EB8-F131-4201-A8E9-7D31F7CB3B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57713" y="4149080"/>
                    <a:ext cx="2148345" cy="11399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Fourier series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A5B43EB8-F131-4201-A8E9-7D31F7CB3B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7713" y="4149080"/>
                    <a:ext cx="2148345" cy="11399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85" t="-5291" r="-480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7F64E77-3E88-4942-A561-3ED8C63B63DB}"/>
                      </a:ext>
                    </a:extLst>
                  </p:cNvPr>
                  <p:cNvSpPr txBox="1"/>
                  <p:nvPr/>
                </p:nvSpPr>
                <p:spPr>
                  <a:xfrm>
                    <a:off x="5827003" y="2132856"/>
                    <a:ext cx="2728632" cy="11050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Fourier transform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groupCh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7F64E77-3E88-4942-A561-3ED8C63B63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7003" y="2132856"/>
                    <a:ext cx="2728632" cy="11050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563" t="-4891" r="-311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98A6700-2392-41B3-B83E-F49609350EED}"/>
                  </a:ext>
                </a:extLst>
              </p:cNvPr>
              <p:cNvSpPr txBox="1"/>
              <p:nvPr/>
            </p:nvSpPr>
            <p:spPr>
              <a:xfrm>
                <a:off x="6944154" y="4467232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???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EA2857-A742-4861-985F-F52AE32BC1C6}"/>
                  </a:ext>
                </a:extLst>
              </p:cNvPr>
              <p:cNvSpPr txBox="1"/>
              <p:nvPr/>
            </p:nvSpPr>
            <p:spPr>
              <a:xfrm>
                <a:off x="1062717" y="5771240"/>
                <a:ext cx="102274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time-domain signal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Aperiodic frequency-domain signal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EA2857-A742-4861-985F-F52AE32BC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17" y="5771240"/>
                <a:ext cx="10227480" cy="523220"/>
              </a:xfrm>
              <a:prstGeom prst="rect">
                <a:avLst/>
              </a:prstGeom>
              <a:blipFill>
                <a:blip r:embed="rId6"/>
                <a:stretch>
                  <a:fillRect l="-1192" t="-12791" r="-29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818166"/>
      </p:ext>
    </p:extLst>
  </p:cSld>
  <p:clrMapOvr>
    <a:masterClrMapping/>
  </p:clrMapOvr>
  <p:transition spd="med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5.13, p.273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time-domain signal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the property of differencing in frequency domain: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50899"/>
      </p:ext>
    </p:extLst>
  </p:cSld>
  <p:clrMapOvr>
    <a:masterClrMapping/>
  </p:clrMapOvr>
  <p:transition spd="med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5.13, p.273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time-domain signal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1−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+1)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637206"/>
      </p:ext>
    </p:extLst>
  </p:cSld>
  <p:clrMapOvr>
    <a:masterClrMapping/>
  </p:clrMapOvr>
  <p:transition spd="med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5.13, p.273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time-domain signal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1−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+1)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   </m:t>
                      </m:r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+1)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87667"/>
      </p:ext>
    </p:extLst>
  </p:cSld>
  <p:clrMapOvr>
    <a:masterClrMapping/>
  </p:clrMapOvr>
  <p:transition spd="med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Fourier Transform of Periodic Signal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242886"/>
      </p:ext>
    </p:extLst>
  </p:cSld>
  <p:clrMapOvr>
    <a:masterClrMapping/>
  </p:clrMapOvr>
  <p:transition spd="med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Fourier transform (spectral):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Inverse Fourier transform (signal representation):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duality between Fourier transform and inverse transform for discrete-time aperiodic signal.</a:t>
                </a: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56606"/>
      </p:ext>
    </p:extLst>
  </p:cSld>
  <p:clrMapOvr>
    <a:masterClrMapping/>
  </p:clrMapOvr>
  <p:transition spd="med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coefficient: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there is a duality between Fourier series and time-domain signal for discrete-time periodic signal.</a:t>
                </a: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908122"/>
      </p:ext>
    </p:extLst>
  </p:cSld>
  <p:clrMapOvr>
    <a:masterClrMapping/>
  </p:clrMapOvr>
  <p:transition spd="med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𝑗𝑚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283721"/>
      </p:ext>
    </p:extLst>
  </p:cSld>
  <p:clrMapOvr>
    <a:masterClrMapping/>
  </p:clrMapOvr>
  <p:transition spd="med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𝑗𝑚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432470"/>
      </p:ext>
    </p:extLst>
  </p:cSld>
  <p:clrMapOvr>
    <a:masterClrMapping/>
  </p:clrMapOvr>
  <p:transition spd="med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itchFamily="18" charset="0"/>
                  </a:rPr>
                  <a:t> 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 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has a Fourier series 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[k]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then if we form a new function of time that has the functional form of the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series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 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f[n]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it will have a Fourier series 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[k]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that has the functional form of the original time function (but is a function of frequency).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Mathematically, 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r="-1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182354"/>
      </p:ext>
    </p:extLst>
  </p:cSld>
  <p:clrMapOvr>
    <a:masterClrMapping/>
  </p:clrMapOvr>
  <p:transition spd="med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xample: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Given the following pair of Fourier series representation: </a:t>
                </a:r>
                <a:endParaRPr lang="en-US" altLang="zh-TW" sz="2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4</m:t>
                              </m:r>
                            </m:e>
                          </m:eqAr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𝐹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𝑆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TW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TW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⁡(5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π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/9)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⁡(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π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/9)</m:t>
                                      </m:r>
                                    </m:den>
                                  </m:f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,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𝑖𝑠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𝑚𝑢𝑙𝑝𝑡𝑖𝑝𝑙𝑒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𝑜𝑓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9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TW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, 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𝑖𝑠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𝑛𝑜𝑡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𝑚𝑢𝑙𝑡𝑖𝑝𝑙𝑒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𝑜𝑓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9</m:t>
                                  </m:r>
                                </m:e>
                              </m:eqArr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Find Fourier series coefficients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9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sin</m:t>
                                </m:r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⁡(5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π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/9)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sin</m:t>
                                </m:r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π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/9)</m:t>
                                </m:r>
                              </m:den>
                            </m:f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𝑖𝑠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𝑚𝑢𝑙𝑝𝑡𝑖𝑝𝑙𝑒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𝑜𝑓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9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9</m:t>
                                </m:r>
                              </m:den>
                            </m:f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, 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𝑖𝑠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𝑛𝑜𝑡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𝑚𝑢𝑙𝑡𝑖𝑝𝑙𝑒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𝑜𝑓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9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800" dirty="0"/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644572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F8B3713-1032-48C9-883E-FB4E8D97B4BC}"/>
              </a:ext>
            </a:extLst>
          </p:cNvPr>
          <p:cNvGrpSpPr/>
          <p:nvPr/>
        </p:nvGrpSpPr>
        <p:grpSpPr>
          <a:xfrm>
            <a:off x="2367545" y="1628800"/>
            <a:ext cx="6248735" cy="4464496"/>
            <a:chOff x="2372682" y="1569999"/>
            <a:chExt cx="6171590" cy="424847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9B0C761-0F44-456D-90AC-EB13552C12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72682" y="3573016"/>
              <a:ext cx="617159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8C0225-0B5F-4B66-B9F8-3FAD7F3D27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19936" y="1569999"/>
              <a:ext cx="0" cy="42484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4FEE32C-BF0A-4033-83EA-03C0C9C7DCDA}"/>
              </a:ext>
            </a:extLst>
          </p:cNvPr>
          <p:cNvSpPr txBox="1"/>
          <p:nvPr/>
        </p:nvSpPr>
        <p:spPr>
          <a:xfrm>
            <a:off x="4674732" y="1112425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Periodicity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93781F-9322-4AD2-9314-1C29EB2D5770}"/>
              </a:ext>
            </a:extLst>
          </p:cNvPr>
          <p:cNvSpPr txBox="1"/>
          <p:nvPr/>
        </p:nvSpPr>
        <p:spPr>
          <a:xfrm rot="16200000">
            <a:off x="1041717" y="347205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5D10A5-3BE1-49A2-AF93-EE61A05CC153}"/>
              </a:ext>
            </a:extLst>
          </p:cNvPr>
          <p:cNvSpPr txBox="1"/>
          <p:nvPr/>
        </p:nvSpPr>
        <p:spPr>
          <a:xfrm>
            <a:off x="3294707" y="1484784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B8C5CB-943A-4E3A-8D52-356CB6083779}"/>
              </a:ext>
            </a:extLst>
          </p:cNvPr>
          <p:cNvSpPr txBox="1"/>
          <p:nvPr/>
        </p:nvSpPr>
        <p:spPr>
          <a:xfrm>
            <a:off x="6456040" y="1484784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Aperiodic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2677A3-820F-48FE-BA03-CDA319C4502B}"/>
              </a:ext>
            </a:extLst>
          </p:cNvPr>
          <p:cNvSpPr txBox="1"/>
          <p:nvPr/>
        </p:nvSpPr>
        <p:spPr>
          <a:xfrm rot="16200000">
            <a:off x="1647156" y="249289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412906-FD96-4695-A13A-E48EC692D77B}"/>
              </a:ext>
            </a:extLst>
          </p:cNvPr>
          <p:cNvSpPr txBox="1"/>
          <p:nvPr/>
        </p:nvSpPr>
        <p:spPr>
          <a:xfrm rot="16200000">
            <a:off x="1867609" y="4467744"/>
            <a:ext cx="1431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9FCCAC-1C03-48BB-A4EC-0F3798F2B01A}"/>
                  </a:ext>
                </a:extLst>
              </p:cNvPr>
              <p:cNvSpPr txBox="1"/>
              <p:nvPr/>
            </p:nvSpPr>
            <p:spPr>
              <a:xfrm>
                <a:off x="3071664" y="2132856"/>
                <a:ext cx="2148345" cy="113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9FCCAC-1C03-48BB-A4EC-0F3798F2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132856"/>
                <a:ext cx="2148345" cy="1139992"/>
              </a:xfrm>
              <a:prstGeom prst="rect">
                <a:avLst/>
              </a:prstGeom>
              <a:blipFill>
                <a:blip r:embed="rId3"/>
                <a:stretch>
                  <a:fillRect l="-5085" t="-5291" r="-48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B43EB8-F131-4201-A8E9-7D31F7CB3B6B}"/>
                  </a:ext>
                </a:extLst>
              </p:cNvPr>
              <p:cNvSpPr txBox="1"/>
              <p:nvPr/>
            </p:nvSpPr>
            <p:spPr>
              <a:xfrm>
                <a:off x="3057713" y="4149080"/>
                <a:ext cx="2148345" cy="113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B43EB8-F131-4201-A8E9-7D31F7CB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713" y="4149080"/>
                <a:ext cx="2148345" cy="1139992"/>
              </a:xfrm>
              <a:prstGeom prst="rect">
                <a:avLst/>
              </a:prstGeom>
              <a:blipFill>
                <a:blip r:embed="rId4"/>
                <a:stretch>
                  <a:fillRect l="-5085" t="-5291" r="-48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F64E77-3E88-4942-A561-3ED8C63B63DB}"/>
                  </a:ext>
                </a:extLst>
              </p:cNvPr>
              <p:cNvSpPr txBox="1"/>
              <p:nvPr/>
            </p:nvSpPr>
            <p:spPr>
              <a:xfrm>
                <a:off x="5827003" y="2132856"/>
                <a:ext cx="2728632" cy="1105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transform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F64E77-3E88-4942-A561-3ED8C63B6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03" y="2132856"/>
                <a:ext cx="2728632" cy="1105046"/>
              </a:xfrm>
              <a:prstGeom prst="rect">
                <a:avLst/>
              </a:prstGeom>
              <a:blipFill>
                <a:blip r:embed="rId5"/>
                <a:stretch>
                  <a:fillRect l="-3563" t="-5464" r="-31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5D017F0-CEFA-496E-90BB-55F1F90D92FE}"/>
              </a:ext>
            </a:extLst>
          </p:cNvPr>
          <p:cNvSpPr txBox="1"/>
          <p:nvPr/>
        </p:nvSpPr>
        <p:spPr>
          <a:xfrm>
            <a:off x="5827003" y="4207201"/>
            <a:ext cx="3919663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and periodic 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frequency-domain signal?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5140"/>
      </p:ext>
    </p:extLst>
  </p:cSld>
  <p:clrMapOvr>
    <a:masterClrMapping/>
  </p:clrMapOvr>
  <p:transition spd="med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 marL="0" indent="0">
                  <a:buNone/>
                </a:pPr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9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sin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⁡(5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/9)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sin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⁡(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/9)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,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𝑚𝑢𝑙𝑝𝑡𝑖𝑝𝑙𝑒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𝑜𝑓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9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, 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𝑛𝑜𝑡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𝑚𝑢𝑙𝑡𝑖𝑝𝑙𝑒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𝑜𝑓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9</m:t>
                              </m:r>
                            </m:e>
                          </m:eqAr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TW" altLang="en-US" sz="2800" dirty="0"/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613992"/>
      </p:ext>
    </p:extLst>
  </p:cSld>
  <p:clrMapOvr>
    <a:masterClrMapping/>
  </p:clrMapOvr>
  <p:transition spd="med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24" y="4877356"/>
            <a:ext cx="10153128" cy="7842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Duality between discrete-time Fourier transform and continuous-time Fourier series</a:t>
            </a: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4E3DA0-1BFA-4D52-84AF-8B63A346137B}"/>
                  </a:ext>
                </a:extLst>
              </p:cNvPr>
              <p:cNvSpPr txBox="1"/>
              <p:nvPr/>
            </p:nvSpPr>
            <p:spPr>
              <a:xfrm>
                <a:off x="191344" y="1222356"/>
                <a:ext cx="6341801" cy="33554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Discrete-time Fourier transform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Fourier transform (spectral):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Inverse Fourier transform (signal representation):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4E3DA0-1BFA-4D52-84AF-8B63A3461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222356"/>
                <a:ext cx="6341801" cy="3355406"/>
              </a:xfrm>
              <a:prstGeom prst="rect">
                <a:avLst/>
              </a:prstGeom>
              <a:blipFill>
                <a:blip r:embed="rId3"/>
                <a:stretch>
                  <a:fillRect l="-1342" t="-1268" r="-3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CCCE41-138A-4097-BA7A-2AAA91C3F947}"/>
                  </a:ext>
                </a:extLst>
              </p:cNvPr>
              <p:cNvSpPr txBox="1"/>
              <p:nvPr/>
            </p:nvSpPr>
            <p:spPr>
              <a:xfrm>
                <a:off x="6672064" y="1196419"/>
                <a:ext cx="5417596" cy="34072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Continuous-time Fourier series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Fourier series representation: </a:t>
                </a:r>
                <a:endParaRPr lang="en-US" altLang="zh-TW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Fourier series coefficient: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CCCE41-138A-4097-BA7A-2AAA91C3F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1196419"/>
                <a:ext cx="5417596" cy="3407279"/>
              </a:xfrm>
              <a:prstGeom prst="rect">
                <a:avLst/>
              </a:prstGeom>
              <a:blipFill>
                <a:blip r:embed="rId4"/>
                <a:stretch>
                  <a:fillRect l="-1571" t="-12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左右 9">
            <a:extLst>
              <a:ext uri="{FF2B5EF4-FFF2-40B4-BE49-F238E27FC236}">
                <a16:creationId xmlns:a16="http://schemas.microsoft.com/office/drawing/2014/main" id="{A39A9282-55A4-467A-8CF4-5B674BCAD56B}"/>
              </a:ext>
            </a:extLst>
          </p:cNvPr>
          <p:cNvSpPr/>
          <p:nvPr/>
        </p:nvSpPr>
        <p:spPr bwMode="auto">
          <a:xfrm>
            <a:off x="5519936" y="3789040"/>
            <a:ext cx="2088232" cy="648072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27117"/>
      </p:ext>
    </p:extLst>
  </p:cSld>
  <p:clrMapOvr>
    <a:masterClrMapping/>
  </p:clrMapOvr>
  <p:transition spd="med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xample: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Given the following pair of Fourier series representation: </a:t>
                </a:r>
                <a:endParaRPr lang="en-US" altLang="zh-TW" sz="2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π</m:t>
                              </m:r>
                            </m:e>
                          </m:eqAr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𝐹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𝑆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sin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⁡(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Find Fourier transform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sin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/2)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TW" altLang="en-US" sz="2800" dirty="0"/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68523"/>
      </p:ext>
    </p:extLst>
  </p:cSld>
  <p:clrMapOvr>
    <a:masterClrMapping/>
  </p:clrMapOvr>
  <p:transition spd="med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Fourier series coefficient: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⁡(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π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zh-CN" sz="2800" i="1" dirty="0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Inverse Fourier transform (signal representation):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/2)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  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π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π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TW" altLang="en-US" sz="2800" dirty="0"/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2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974078"/>
      </p:ext>
    </p:extLst>
  </p:cSld>
  <p:clrMapOvr>
    <a:masterClrMapping/>
  </p:clrMapOvr>
  <p:transition spd="med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grpSp>
        <p:nvGrpSpPr>
          <p:cNvPr id="13" name="群組 2">
            <a:extLst>
              <a:ext uri="{FF2B5EF4-FFF2-40B4-BE49-F238E27FC236}">
                <a16:creationId xmlns:a16="http://schemas.microsoft.com/office/drawing/2014/main" id="{73BC0F0C-A133-4CE3-8E19-8EDAD10914CA}"/>
              </a:ext>
            </a:extLst>
          </p:cNvPr>
          <p:cNvGrpSpPr/>
          <p:nvPr/>
        </p:nvGrpSpPr>
        <p:grpSpPr>
          <a:xfrm>
            <a:off x="634107" y="1340768"/>
            <a:ext cx="10657632" cy="4752528"/>
            <a:chOff x="34925" y="1362075"/>
            <a:chExt cx="9055100" cy="3795713"/>
          </a:xfrm>
        </p:grpSpPr>
        <p:pic>
          <p:nvPicPr>
            <p:cNvPr id="11" name="圖片 2">
              <a:extLst>
                <a:ext uri="{FF2B5EF4-FFF2-40B4-BE49-F238E27FC236}">
                  <a16:creationId xmlns:a16="http://schemas.microsoft.com/office/drawing/2014/main" id="{3433B37B-0555-4A2F-A75D-916DC88B9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1362075"/>
              <a:ext cx="9055100" cy="379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038AC8C5-59F2-4004-9F35-C54627F4946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06072" y="2938100"/>
                  <a:ext cx="108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1000" b="1" i="1" smtClean="0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𝒏</m:t>
                        </m:r>
                      </m:oMath>
                    </m:oMathPara>
                  </a14:m>
                  <a:endParaRPr lang="zh-TW" altLang="en-US" sz="1000" b="1" i="1" dirty="0">
                    <a:latin typeface="Times New Roman" pitchFamily="18" charset="0"/>
                    <a:ea typeface="新細明體" charset="-12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038AC8C5-59F2-4004-9F35-C54627F494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072" y="2938100"/>
                  <a:ext cx="108000" cy="108000"/>
                </a:xfrm>
                <a:prstGeom prst="rect">
                  <a:avLst/>
                </a:prstGeom>
                <a:blipFill>
                  <a:blip r:embed="rId4"/>
                  <a:stretch>
                    <a:fillRect l="-19048"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6088529"/>
      </p:ext>
    </p:extLst>
  </p:cSld>
  <p:clrMapOvr>
    <a:masterClrMapping/>
  </p:clrMapOvr>
  <p:transition spd="med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992903-BCC9-4A26-96A0-81ABB8D966F8}"/>
              </a:ext>
            </a:extLst>
          </p:cNvPr>
          <p:cNvSpPr/>
          <p:nvPr/>
        </p:nvSpPr>
        <p:spPr bwMode="auto">
          <a:xfrm>
            <a:off x="1420235" y="1592924"/>
            <a:ext cx="2390512" cy="3936627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1080DD-2B8B-4829-8AB0-D57D87C57D5E}"/>
              </a:ext>
            </a:extLst>
          </p:cNvPr>
          <p:cNvGrpSpPr/>
          <p:nvPr/>
        </p:nvGrpSpPr>
        <p:grpSpPr>
          <a:xfrm>
            <a:off x="189826" y="1196752"/>
            <a:ext cx="6914286" cy="4980871"/>
            <a:chOff x="1701994" y="1112425"/>
            <a:chExt cx="6914286" cy="498087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5984D6D-CEB7-49BB-A3BF-10E183329223}"/>
                </a:ext>
              </a:extLst>
            </p:cNvPr>
            <p:cNvGrpSpPr/>
            <p:nvPr/>
          </p:nvGrpSpPr>
          <p:grpSpPr>
            <a:xfrm>
              <a:off x="2367545" y="1628800"/>
              <a:ext cx="6248735" cy="4464496"/>
              <a:chOff x="2372682" y="1569999"/>
              <a:chExt cx="6171590" cy="4248472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3313EDF3-EE4C-43EF-9EF5-4A849FB9C2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72682" y="3573016"/>
                <a:ext cx="61715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B395F7D-D114-43AF-8263-A23847F2DD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19936" y="1569999"/>
                <a:ext cx="0" cy="42484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8133F2-ED9E-43F0-9A04-062C4D9BE8B4}"/>
                </a:ext>
              </a:extLst>
            </p:cNvPr>
            <p:cNvSpPr txBox="1"/>
            <p:nvPr/>
          </p:nvSpPr>
          <p:spPr>
            <a:xfrm>
              <a:off x="4674732" y="1112425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089A76-014F-4CBC-9DF6-C6996D9B2432}"/>
                </a:ext>
              </a:extLst>
            </p:cNvPr>
            <p:cNvSpPr txBox="1"/>
            <p:nvPr/>
          </p:nvSpPr>
          <p:spPr>
            <a:xfrm rot="16200000">
              <a:off x="1041717" y="3472055"/>
              <a:ext cx="1843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65AE2C-6965-46A4-B251-5E3A1A86DEC9}"/>
                </a:ext>
              </a:extLst>
            </p:cNvPr>
            <p:cNvSpPr txBox="1"/>
            <p:nvPr/>
          </p:nvSpPr>
          <p:spPr>
            <a:xfrm>
              <a:off x="3294707" y="1484784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AC0D87D-26BA-403E-A066-B88FD77573CA}"/>
                </a:ext>
              </a:extLst>
            </p:cNvPr>
            <p:cNvSpPr txBox="1"/>
            <p:nvPr/>
          </p:nvSpPr>
          <p:spPr>
            <a:xfrm>
              <a:off x="6456040" y="1484784"/>
              <a:ext cx="169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7DB1C34-033A-4B61-8044-D57B61EC3267}"/>
                </a:ext>
              </a:extLst>
            </p:cNvPr>
            <p:cNvSpPr txBox="1"/>
            <p:nvPr/>
          </p:nvSpPr>
          <p:spPr>
            <a:xfrm rot="16200000">
              <a:off x="1647156" y="2492896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Continuous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88A79C-667B-4A94-A734-A697171BA070}"/>
                </a:ext>
              </a:extLst>
            </p:cNvPr>
            <p:cNvSpPr txBox="1"/>
            <p:nvPr/>
          </p:nvSpPr>
          <p:spPr>
            <a:xfrm rot="16200000">
              <a:off x="1867609" y="4467744"/>
              <a:ext cx="1431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Discrete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/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blipFill>
                  <a:blip r:embed="rId3"/>
                  <a:stretch>
                    <a:fillRect l="-5085" t="-5291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/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blipFill>
                  <a:blip r:embed="rId4"/>
                  <a:stretch>
                    <a:fillRect l="-5085" t="-4762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/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blipFill>
                  <a:blip r:embed="rId5"/>
                  <a:stretch>
                    <a:fillRect l="-3563" t="-5464" r="-31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/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blipFill>
                  <a:blip r:embed="rId6"/>
                  <a:stretch>
                    <a:fillRect l="-3556" t="-4891" r="-2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33F40E-9302-4E81-9D17-50775DCD013E}"/>
              </a:ext>
            </a:extLst>
          </p:cNvPr>
          <p:cNvGrpSpPr/>
          <p:nvPr/>
        </p:nvGrpSpPr>
        <p:grpSpPr>
          <a:xfrm>
            <a:off x="7341599" y="2617663"/>
            <a:ext cx="4527201" cy="1384995"/>
            <a:chOff x="7341599" y="2617663"/>
            <a:chExt cx="4527201" cy="13849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A568ECD-EE44-4307-BEE8-62AFA38AFB4E}"/>
                </a:ext>
              </a:extLst>
            </p:cNvPr>
            <p:cNvSpPr txBox="1"/>
            <p:nvPr/>
          </p:nvSpPr>
          <p:spPr>
            <a:xfrm>
              <a:off x="7341599" y="2617663"/>
              <a:ext cx="452720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 in time domain </a:t>
              </a:r>
            </a:p>
            <a:p>
              <a:pPr algn="ctr"/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Discrete in frequency domain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6D69005-0749-47C6-A8C7-B4F6B07C5EBA}"/>
                </a:ext>
              </a:extLst>
            </p:cNvPr>
            <p:cNvCxnSpPr/>
            <p:nvPr/>
          </p:nvCxnSpPr>
          <p:spPr bwMode="auto">
            <a:xfrm>
              <a:off x="9624392" y="3140968"/>
              <a:ext cx="0" cy="4202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3878044250"/>
      </p:ext>
    </p:extLst>
  </p:cSld>
  <p:clrMapOvr>
    <a:masterClrMapping/>
  </p:clrMapOvr>
  <p:transition spd="med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992903-BCC9-4A26-96A0-81ABB8D966F8}"/>
              </a:ext>
            </a:extLst>
          </p:cNvPr>
          <p:cNvSpPr/>
          <p:nvPr/>
        </p:nvSpPr>
        <p:spPr bwMode="auto">
          <a:xfrm>
            <a:off x="4214863" y="1664960"/>
            <a:ext cx="2956373" cy="3936627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1080DD-2B8B-4829-8AB0-D57D87C57D5E}"/>
              </a:ext>
            </a:extLst>
          </p:cNvPr>
          <p:cNvGrpSpPr/>
          <p:nvPr/>
        </p:nvGrpSpPr>
        <p:grpSpPr>
          <a:xfrm>
            <a:off x="189826" y="1196752"/>
            <a:ext cx="6914286" cy="4980871"/>
            <a:chOff x="1701994" y="1112425"/>
            <a:chExt cx="6914286" cy="498087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5984D6D-CEB7-49BB-A3BF-10E183329223}"/>
                </a:ext>
              </a:extLst>
            </p:cNvPr>
            <p:cNvGrpSpPr/>
            <p:nvPr/>
          </p:nvGrpSpPr>
          <p:grpSpPr>
            <a:xfrm>
              <a:off x="2367545" y="1628800"/>
              <a:ext cx="6248735" cy="4464496"/>
              <a:chOff x="2372682" y="1569999"/>
              <a:chExt cx="6171590" cy="4248472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3313EDF3-EE4C-43EF-9EF5-4A849FB9C2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72682" y="3573016"/>
                <a:ext cx="61715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B395F7D-D114-43AF-8263-A23847F2DD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19936" y="1569999"/>
                <a:ext cx="0" cy="42484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8133F2-ED9E-43F0-9A04-062C4D9BE8B4}"/>
                </a:ext>
              </a:extLst>
            </p:cNvPr>
            <p:cNvSpPr txBox="1"/>
            <p:nvPr/>
          </p:nvSpPr>
          <p:spPr>
            <a:xfrm>
              <a:off x="4674732" y="1112425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089A76-014F-4CBC-9DF6-C6996D9B2432}"/>
                </a:ext>
              </a:extLst>
            </p:cNvPr>
            <p:cNvSpPr txBox="1"/>
            <p:nvPr/>
          </p:nvSpPr>
          <p:spPr>
            <a:xfrm rot="16200000">
              <a:off x="1041717" y="3472055"/>
              <a:ext cx="1843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65AE2C-6965-46A4-B251-5E3A1A86DEC9}"/>
                </a:ext>
              </a:extLst>
            </p:cNvPr>
            <p:cNvSpPr txBox="1"/>
            <p:nvPr/>
          </p:nvSpPr>
          <p:spPr>
            <a:xfrm>
              <a:off x="3294707" y="1484784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AC0D87D-26BA-403E-A066-B88FD77573CA}"/>
                </a:ext>
              </a:extLst>
            </p:cNvPr>
            <p:cNvSpPr txBox="1"/>
            <p:nvPr/>
          </p:nvSpPr>
          <p:spPr>
            <a:xfrm>
              <a:off x="6456040" y="1484784"/>
              <a:ext cx="169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7DB1C34-033A-4B61-8044-D57B61EC3267}"/>
                </a:ext>
              </a:extLst>
            </p:cNvPr>
            <p:cNvSpPr txBox="1"/>
            <p:nvPr/>
          </p:nvSpPr>
          <p:spPr>
            <a:xfrm rot="16200000">
              <a:off x="1647156" y="2492896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Continuous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88A79C-667B-4A94-A734-A697171BA070}"/>
                </a:ext>
              </a:extLst>
            </p:cNvPr>
            <p:cNvSpPr txBox="1"/>
            <p:nvPr/>
          </p:nvSpPr>
          <p:spPr>
            <a:xfrm rot="16200000">
              <a:off x="1867609" y="4467744"/>
              <a:ext cx="1431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Discrete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/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blipFill>
                  <a:blip r:embed="rId3"/>
                  <a:stretch>
                    <a:fillRect l="-5085" t="-5291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/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blipFill>
                  <a:blip r:embed="rId4"/>
                  <a:stretch>
                    <a:fillRect l="-5085" t="-4762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/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blipFill>
                  <a:blip r:embed="rId5"/>
                  <a:stretch>
                    <a:fillRect l="-3563" t="-5464" r="-31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/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blipFill>
                  <a:blip r:embed="rId6"/>
                  <a:stretch>
                    <a:fillRect l="-3556" t="-4891" r="-2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33F40E-9302-4E81-9D17-50775DCD013E}"/>
              </a:ext>
            </a:extLst>
          </p:cNvPr>
          <p:cNvGrpSpPr/>
          <p:nvPr/>
        </p:nvGrpSpPr>
        <p:grpSpPr>
          <a:xfrm>
            <a:off x="7111569" y="2617663"/>
            <a:ext cx="4987264" cy="1384995"/>
            <a:chOff x="7111569" y="2617663"/>
            <a:chExt cx="4987264" cy="13849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A568ECD-EE44-4307-BEE8-62AFA38AFB4E}"/>
                </a:ext>
              </a:extLst>
            </p:cNvPr>
            <p:cNvSpPr txBox="1"/>
            <p:nvPr/>
          </p:nvSpPr>
          <p:spPr>
            <a:xfrm>
              <a:off x="7111569" y="2617663"/>
              <a:ext cx="498726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Aperiodic in time domain </a:t>
              </a:r>
            </a:p>
            <a:p>
              <a:pPr algn="ctr"/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Continuous in frequency domain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6D69005-0749-47C6-A8C7-B4F6B07C5EBA}"/>
                </a:ext>
              </a:extLst>
            </p:cNvPr>
            <p:cNvCxnSpPr/>
            <p:nvPr/>
          </p:nvCxnSpPr>
          <p:spPr bwMode="auto">
            <a:xfrm>
              <a:off x="9624392" y="3140968"/>
              <a:ext cx="0" cy="4202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176909729"/>
      </p:ext>
    </p:extLst>
  </p:cSld>
  <p:clrMapOvr>
    <a:masterClrMapping/>
  </p:clrMapOvr>
  <p:transition spd="med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992903-BCC9-4A26-96A0-81ABB8D966F8}"/>
              </a:ext>
            </a:extLst>
          </p:cNvPr>
          <p:cNvSpPr/>
          <p:nvPr/>
        </p:nvSpPr>
        <p:spPr bwMode="auto">
          <a:xfrm>
            <a:off x="922501" y="1903896"/>
            <a:ext cx="6248735" cy="1911251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1080DD-2B8B-4829-8AB0-D57D87C57D5E}"/>
              </a:ext>
            </a:extLst>
          </p:cNvPr>
          <p:cNvGrpSpPr/>
          <p:nvPr/>
        </p:nvGrpSpPr>
        <p:grpSpPr>
          <a:xfrm>
            <a:off x="189826" y="1196752"/>
            <a:ext cx="6914286" cy="4980871"/>
            <a:chOff x="1701994" y="1112425"/>
            <a:chExt cx="6914286" cy="498087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5984D6D-CEB7-49BB-A3BF-10E183329223}"/>
                </a:ext>
              </a:extLst>
            </p:cNvPr>
            <p:cNvGrpSpPr/>
            <p:nvPr/>
          </p:nvGrpSpPr>
          <p:grpSpPr>
            <a:xfrm>
              <a:off x="2367545" y="1628800"/>
              <a:ext cx="6248735" cy="4464496"/>
              <a:chOff x="2372682" y="1569999"/>
              <a:chExt cx="6171590" cy="4248472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3313EDF3-EE4C-43EF-9EF5-4A849FB9C2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72682" y="3573016"/>
                <a:ext cx="61715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B395F7D-D114-43AF-8263-A23847F2DD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19936" y="1569999"/>
                <a:ext cx="0" cy="42484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8133F2-ED9E-43F0-9A04-062C4D9BE8B4}"/>
                </a:ext>
              </a:extLst>
            </p:cNvPr>
            <p:cNvSpPr txBox="1"/>
            <p:nvPr/>
          </p:nvSpPr>
          <p:spPr>
            <a:xfrm>
              <a:off x="4674732" y="1112425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089A76-014F-4CBC-9DF6-C6996D9B2432}"/>
                </a:ext>
              </a:extLst>
            </p:cNvPr>
            <p:cNvSpPr txBox="1"/>
            <p:nvPr/>
          </p:nvSpPr>
          <p:spPr>
            <a:xfrm rot="16200000">
              <a:off x="1041717" y="3472055"/>
              <a:ext cx="1843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65AE2C-6965-46A4-B251-5E3A1A86DEC9}"/>
                </a:ext>
              </a:extLst>
            </p:cNvPr>
            <p:cNvSpPr txBox="1"/>
            <p:nvPr/>
          </p:nvSpPr>
          <p:spPr>
            <a:xfrm>
              <a:off x="3294707" y="1484784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AC0D87D-26BA-403E-A066-B88FD77573CA}"/>
                </a:ext>
              </a:extLst>
            </p:cNvPr>
            <p:cNvSpPr txBox="1"/>
            <p:nvPr/>
          </p:nvSpPr>
          <p:spPr>
            <a:xfrm>
              <a:off x="6456040" y="1484784"/>
              <a:ext cx="169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7DB1C34-033A-4B61-8044-D57B61EC3267}"/>
                </a:ext>
              </a:extLst>
            </p:cNvPr>
            <p:cNvSpPr txBox="1"/>
            <p:nvPr/>
          </p:nvSpPr>
          <p:spPr>
            <a:xfrm rot="16200000">
              <a:off x="1647156" y="2492896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Continuous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88A79C-667B-4A94-A734-A697171BA070}"/>
                </a:ext>
              </a:extLst>
            </p:cNvPr>
            <p:cNvSpPr txBox="1"/>
            <p:nvPr/>
          </p:nvSpPr>
          <p:spPr>
            <a:xfrm rot="16200000">
              <a:off x="1867609" y="4467744"/>
              <a:ext cx="1431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Discrete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/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blipFill>
                  <a:blip r:embed="rId3"/>
                  <a:stretch>
                    <a:fillRect l="-5085" t="-5291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/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blipFill>
                  <a:blip r:embed="rId4"/>
                  <a:stretch>
                    <a:fillRect l="-5085" t="-4762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/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blipFill>
                  <a:blip r:embed="rId5"/>
                  <a:stretch>
                    <a:fillRect l="-3563" t="-5464" r="-31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/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blipFill>
                  <a:blip r:embed="rId6"/>
                  <a:stretch>
                    <a:fillRect l="-3556" t="-4891" r="-2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33F40E-9302-4E81-9D17-50775DCD013E}"/>
              </a:ext>
            </a:extLst>
          </p:cNvPr>
          <p:cNvGrpSpPr/>
          <p:nvPr/>
        </p:nvGrpSpPr>
        <p:grpSpPr>
          <a:xfrm>
            <a:off x="7266260" y="2617663"/>
            <a:ext cx="4677884" cy="1384995"/>
            <a:chOff x="7266260" y="2617663"/>
            <a:chExt cx="4677884" cy="13849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A568ECD-EE44-4307-BEE8-62AFA38AFB4E}"/>
                </a:ext>
              </a:extLst>
            </p:cNvPr>
            <p:cNvSpPr txBox="1"/>
            <p:nvPr/>
          </p:nvSpPr>
          <p:spPr>
            <a:xfrm>
              <a:off x="7266260" y="2617663"/>
              <a:ext cx="467788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Continuous in time domain </a:t>
              </a:r>
            </a:p>
            <a:p>
              <a:pPr algn="ctr"/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Aperiodic in frequency domain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6D69005-0749-47C6-A8C7-B4F6B07C5EBA}"/>
                </a:ext>
              </a:extLst>
            </p:cNvPr>
            <p:cNvCxnSpPr/>
            <p:nvPr/>
          </p:nvCxnSpPr>
          <p:spPr bwMode="auto">
            <a:xfrm>
              <a:off x="9624392" y="3140968"/>
              <a:ext cx="0" cy="4202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3863131318"/>
      </p:ext>
    </p:extLst>
  </p:cSld>
  <p:clrMapOvr>
    <a:masterClrMapping/>
  </p:clrMapOvr>
  <p:transition spd="med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992903-BCC9-4A26-96A0-81ABB8D966F8}"/>
              </a:ext>
            </a:extLst>
          </p:cNvPr>
          <p:cNvSpPr/>
          <p:nvPr/>
        </p:nvSpPr>
        <p:spPr bwMode="auto">
          <a:xfrm>
            <a:off x="875194" y="3961256"/>
            <a:ext cx="6248735" cy="1911251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1080DD-2B8B-4829-8AB0-D57D87C57D5E}"/>
              </a:ext>
            </a:extLst>
          </p:cNvPr>
          <p:cNvGrpSpPr/>
          <p:nvPr/>
        </p:nvGrpSpPr>
        <p:grpSpPr>
          <a:xfrm>
            <a:off x="189826" y="1196752"/>
            <a:ext cx="6914286" cy="4980871"/>
            <a:chOff x="1701994" y="1112425"/>
            <a:chExt cx="6914286" cy="498087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5984D6D-CEB7-49BB-A3BF-10E183329223}"/>
                </a:ext>
              </a:extLst>
            </p:cNvPr>
            <p:cNvGrpSpPr/>
            <p:nvPr/>
          </p:nvGrpSpPr>
          <p:grpSpPr>
            <a:xfrm>
              <a:off x="2367545" y="1628800"/>
              <a:ext cx="6248735" cy="4464496"/>
              <a:chOff x="2372682" y="1569999"/>
              <a:chExt cx="6171590" cy="4248472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3313EDF3-EE4C-43EF-9EF5-4A849FB9C2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72682" y="3573016"/>
                <a:ext cx="61715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B395F7D-D114-43AF-8263-A23847F2DD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19936" y="1569999"/>
                <a:ext cx="0" cy="42484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8133F2-ED9E-43F0-9A04-062C4D9BE8B4}"/>
                </a:ext>
              </a:extLst>
            </p:cNvPr>
            <p:cNvSpPr txBox="1"/>
            <p:nvPr/>
          </p:nvSpPr>
          <p:spPr>
            <a:xfrm>
              <a:off x="4674732" y="1112425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089A76-014F-4CBC-9DF6-C6996D9B2432}"/>
                </a:ext>
              </a:extLst>
            </p:cNvPr>
            <p:cNvSpPr txBox="1"/>
            <p:nvPr/>
          </p:nvSpPr>
          <p:spPr>
            <a:xfrm rot="16200000">
              <a:off x="1041717" y="3472055"/>
              <a:ext cx="1843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65AE2C-6965-46A4-B251-5E3A1A86DEC9}"/>
                </a:ext>
              </a:extLst>
            </p:cNvPr>
            <p:cNvSpPr txBox="1"/>
            <p:nvPr/>
          </p:nvSpPr>
          <p:spPr>
            <a:xfrm>
              <a:off x="3294707" y="1484784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AC0D87D-26BA-403E-A066-B88FD77573CA}"/>
                </a:ext>
              </a:extLst>
            </p:cNvPr>
            <p:cNvSpPr txBox="1"/>
            <p:nvPr/>
          </p:nvSpPr>
          <p:spPr>
            <a:xfrm>
              <a:off x="6456040" y="1484784"/>
              <a:ext cx="169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7DB1C34-033A-4B61-8044-D57B61EC3267}"/>
                </a:ext>
              </a:extLst>
            </p:cNvPr>
            <p:cNvSpPr txBox="1"/>
            <p:nvPr/>
          </p:nvSpPr>
          <p:spPr>
            <a:xfrm rot="16200000">
              <a:off x="1647156" y="2492896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Continuous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88A79C-667B-4A94-A734-A697171BA070}"/>
                </a:ext>
              </a:extLst>
            </p:cNvPr>
            <p:cNvSpPr txBox="1"/>
            <p:nvPr/>
          </p:nvSpPr>
          <p:spPr>
            <a:xfrm rot="16200000">
              <a:off x="1867609" y="4467744"/>
              <a:ext cx="1431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Discrete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/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blipFill>
                  <a:blip r:embed="rId3"/>
                  <a:stretch>
                    <a:fillRect l="-5085" t="-5291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/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blipFill>
                  <a:blip r:embed="rId4"/>
                  <a:stretch>
                    <a:fillRect l="-5085" t="-4762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/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blipFill>
                  <a:blip r:embed="rId5"/>
                  <a:stretch>
                    <a:fillRect l="-3563" t="-5464" r="-31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/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blipFill>
                  <a:blip r:embed="rId6"/>
                  <a:stretch>
                    <a:fillRect l="-3556" t="-4891" r="-2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33F40E-9302-4E81-9D17-50775DCD013E}"/>
              </a:ext>
            </a:extLst>
          </p:cNvPr>
          <p:cNvGrpSpPr/>
          <p:nvPr/>
        </p:nvGrpSpPr>
        <p:grpSpPr>
          <a:xfrm>
            <a:off x="7385684" y="2617663"/>
            <a:ext cx="4439036" cy="1384995"/>
            <a:chOff x="7385684" y="2617663"/>
            <a:chExt cx="4439036" cy="13849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A568ECD-EE44-4307-BEE8-62AFA38AFB4E}"/>
                </a:ext>
              </a:extLst>
            </p:cNvPr>
            <p:cNvSpPr txBox="1"/>
            <p:nvPr/>
          </p:nvSpPr>
          <p:spPr>
            <a:xfrm>
              <a:off x="7385684" y="2617663"/>
              <a:ext cx="443903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Discrete in time domain </a:t>
              </a:r>
            </a:p>
            <a:p>
              <a:pPr algn="ctr"/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 in frequency domain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6D69005-0749-47C6-A8C7-B4F6B07C5EBA}"/>
                </a:ext>
              </a:extLst>
            </p:cNvPr>
            <p:cNvCxnSpPr/>
            <p:nvPr/>
          </p:nvCxnSpPr>
          <p:spPr bwMode="auto">
            <a:xfrm>
              <a:off x="9624392" y="3140968"/>
              <a:ext cx="0" cy="4202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303027108"/>
      </p:ext>
    </p:extLst>
  </p:cSld>
  <p:clrMapOvr>
    <a:masterClrMapping/>
  </p:clrMapOvr>
  <p:transition spd="med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A568ECD-EE44-4307-BEE8-62AFA38AFB4E}"/>
                  </a:ext>
                </a:extLst>
              </p:cNvPr>
              <p:cNvSpPr txBox="1"/>
              <p:nvPr/>
            </p:nvSpPr>
            <p:spPr>
              <a:xfrm>
                <a:off x="1563164" y="3973517"/>
                <a:ext cx="89418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Periodic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A568ECD-EE44-4307-BEE8-62AFA38AF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64" y="3973517"/>
                <a:ext cx="8941871" cy="523220"/>
              </a:xfrm>
              <a:prstGeom prst="rect">
                <a:avLst/>
              </a:prstGeom>
              <a:blipFill>
                <a:blip r:embed="rId3"/>
                <a:stretch>
                  <a:fillRect l="-750" t="-12791" r="-75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002756-6E98-4D5F-B19A-C3B8D5A11CE2}"/>
                  </a:ext>
                </a:extLst>
              </p:cNvPr>
              <p:cNvSpPr txBox="1"/>
              <p:nvPr/>
            </p:nvSpPr>
            <p:spPr>
              <a:xfrm>
                <a:off x="1563164" y="1556792"/>
                <a:ext cx="88521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Discrete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002756-6E98-4D5F-B19A-C3B8D5A11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64" y="1556792"/>
                <a:ext cx="8852103" cy="523220"/>
              </a:xfrm>
              <a:prstGeom prst="rect">
                <a:avLst/>
              </a:prstGeom>
              <a:blipFill>
                <a:blip r:embed="rId4"/>
                <a:stretch>
                  <a:fillRect l="-757" t="-11628" r="-75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756EB7-13D9-4AFF-829A-0FCE316E4747}"/>
                  </a:ext>
                </a:extLst>
              </p:cNvPr>
              <p:cNvSpPr txBox="1"/>
              <p:nvPr/>
            </p:nvSpPr>
            <p:spPr>
              <a:xfrm>
                <a:off x="1327900" y="2362367"/>
                <a:ext cx="96407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Aperiodic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Continuous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756EB7-13D9-4AFF-829A-0FCE316E4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900" y="2362367"/>
                <a:ext cx="9640781" cy="523220"/>
              </a:xfrm>
              <a:prstGeom prst="rect">
                <a:avLst/>
              </a:prstGeom>
              <a:blipFill>
                <a:blip r:embed="rId5"/>
                <a:stretch>
                  <a:fillRect l="-759" t="-12941" r="-633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E8FAD3-3047-41A1-916E-B128A679A6CF}"/>
                  </a:ext>
                </a:extLst>
              </p:cNvPr>
              <p:cNvSpPr txBox="1"/>
              <p:nvPr/>
            </p:nvSpPr>
            <p:spPr>
              <a:xfrm>
                <a:off x="1128170" y="3139683"/>
                <a:ext cx="9620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Aperiodic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E8FAD3-3047-41A1-916E-B128A679A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70" y="3139683"/>
                <a:ext cx="9620968" cy="523220"/>
              </a:xfrm>
              <a:prstGeom prst="rect">
                <a:avLst/>
              </a:prstGeom>
              <a:blipFill>
                <a:blip r:embed="rId6"/>
                <a:stretch>
                  <a:fillRect l="-697" t="-11628" r="-69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034501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18" y="1189946"/>
            <a:ext cx="10213767" cy="43992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lecture, we show a discrete-time periodic signal can be represented by a Fourier series, producing the spectral in frequency domain.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aperiodic signal can be considered as a periodic signal, the period of which is extremely large,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764382"/>
      </p:ext>
    </p:extLst>
  </p:cSld>
  <p:clrMapOvr>
    <a:masterClrMapping/>
  </p:clrMapOvr>
  <p:transition spd="med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2" name="图片 11" descr="SHU_V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5" y="4260215"/>
            <a:ext cx="179578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7089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 following signal,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],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aperiodic signal: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  <a:blipFill>
                <a:blip r:embed="rId3"/>
                <a:stretch>
                  <a:fillRect l="-2149" t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604722-6B80-47E0-BFFA-23B5637C1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2276872"/>
            <a:ext cx="8136904" cy="19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39514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13690</TotalTime>
  <Words>3325</Words>
  <Application>Microsoft Office PowerPoint</Application>
  <PresentationFormat>宽屏</PresentationFormat>
  <Paragraphs>2208</Paragraphs>
  <Slides>80</Slides>
  <Notes>80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91" baseType="lpstr">
      <vt:lpstr>等线</vt:lpstr>
      <vt:lpstr>等线 Light</vt:lpstr>
      <vt:lpstr>华文中宋</vt:lpstr>
      <vt:lpstr>微软雅黑</vt:lpstr>
      <vt:lpstr>Arial</vt:lpstr>
      <vt:lpstr>Calibri</vt:lpstr>
      <vt:lpstr>Calibri Light</vt:lpstr>
      <vt:lpstr>Cambria Math</vt:lpstr>
      <vt:lpstr>Times New Roman</vt:lpstr>
      <vt:lpstr>默认设计模板</vt:lpstr>
      <vt:lpstr>自定义设计方案</vt:lpstr>
      <vt:lpstr>PowerPoint 演示文稿</vt:lpstr>
      <vt:lpstr>Outline: Lecture 8: Discrete-time Fourier Transform</vt:lpstr>
      <vt:lpstr>Outline: Lecture 8: Discrete-time Fourier Transform</vt:lpstr>
      <vt:lpstr>Discrete-time Fourier Transform</vt:lpstr>
      <vt:lpstr>Discrete-time Fourier Transform</vt:lpstr>
      <vt:lpstr>Discrete-time Fourier Transform</vt:lpstr>
      <vt:lpstr>Discrete-time Fourier Transform</vt:lpstr>
      <vt:lpstr>Discrete-time Fourier Transform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Outline: Lecture 8: Discrete-time Fourier Transform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Outline: Lecture 8: Discrete-time Fourier Transform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Outline: Lecture 8: Discrete-time Fourier Transform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Outline: Lecture 8: Discrete-time Fourier Transform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Summary</vt:lpstr>
      <vt:lpstr>Summary</vt:lpstr>
      <vt:lpstr>Summary</vt:lpstr>
      <vt:lpstr>Summary</vt:lpstr>
      <vt:lpstr>Summary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Duan</cp:lastModifiedBy>
  <cp:revision>1150</cp:revision>
  <dcterms:created xsi:type="dcterms:W3CDTF">2018-10-18T11:34:23Z</dcterms:created>
  <dcterms:modified xsi:type="dcterms:W3CDTF">2023-08-27T06:07:56Z</dcterms:modified>
</cp:coreProperties>
</file>