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418" r:id="rId2"/>
    <p:sldId id="543" r:id="rId3"/>
    <p:sldId id="559" r:id="rId4"/>
    <p:sldId id="560" r:id="rId5"/>
    <p:sldId id="561" r:id="rId6"/>
    <p:sldId id="562" r:id="rId7"/>
    <p:sldId id="563" r:id="rId8"/>
    <p:sldId id="564" r:id="rId9"/>
    <p:sldId id="565" r:id="rId10"/>
    <p:sldId id="566" r:id="rId11"/>
    <p:sldId id="567" r:id="rId12"/>
    <p:sldId id="568" r:id="rId13"/>
    <p:sldId id="569" r:id="rId14"/>
    <p:sldId id="570" r:id="rId15"/>
    <p:sldId id="571" r:id="rId16"/>
    <p:sldId id="572" r:id="rId17"/>
    <p:sldId id="573" r:id="rId18"/>
    <p:sldId id="574" r:id="rId19"/>
    <p:sldId id="575" r:id="rId20"/>
    <p:sldId id="576" r:id="rId21"/>
    <p:sldId id="577" r:id="rId22"/>
    <p:sldId id="579" r:id="rId23"/>
    <p:sldId id="584" r:id="rId24"/>
    <p:sldId id="580" r:id="rId25"/>
    <p:sldId id="582" r:id="rId26"/>
    <p:sldId id="583" r:id="rId27"/>
    <p:sldId id="585" r:id="rId28"/>
    <p:sldId id="586" r:id="rId29"/>
    <p:sldId id="587" r:id="rId30"/>
    <p:sldId id="588" r:id="rId31"/>
    <p:sldId id="589" r:id="rId32"/>
    <p:sldId id="590" r:id="rId33"/>
    <p:sldId id="591" r:id="rId34"/>
    <p:sldId id="592" r:id="rId35"/>
    <p:sldId id="593" r:id="rId36"/>
    <p:sldId id="595" r:id="rId37"/>
    <p:sldId id="599" r:id="rId38"/>
    <p:sldId id="594" r:id="rId39"/>
    <p:sldId id="596" r:id="rId40"/>
    <p:sldId id="597" r:id="rId41"/>
    <p:sldId id="407" r:id="rId42"/>
  </p:sldIdLst>
  <p:sldSz cx="12192000" cy="6858000"/>
  <p:notesSz cx="9144000" cy="6858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06319A99-70C0-5B40-8974-7118F4B0FD3E}">
          <p14:sldIdLst>
            <p14:sldId id="418"/>
            <p14:sldId id="543"/>
            <p14:sldId id="559"/>
            <p14:sldId id="560"/>
            <p14:sldId id="561"/>
            <p14:sldId id="562"/>
            <p14:sldId id="563"/>
            <p14:sldId id="564"/>
            <p14:sldId id="565"/>
            <p14:sldId id="566"/>
            <p14:sldId id="567"/>
            <p14:sldId id="568"/>
            <p14:sldId id="569"/>
            <p14:sldId id="570"/>
            <p14:sldId id="571"/>
            <p14:sldId id="572"/>
            <p14:sldId id="573"/>
            <p14:sldId id="574"/>
            <p14:sldId id="575"/>
            <p14:sldId id="576"/>
            <p14:sldId id="577"/>
            <p14:sldId id="579"/>
            <p14:sldId id="584"/>
            <p14:sldId id="580"/>
            <p14:sldId id="582"/>
            <p14:sldId id="583"/>
            <p14:sldId id="585"/>
            <p14:sldId id="586"/>
            <p14:sldId id="587"/>
            <p14:sldId id="588"/>
            <p14:sldId id="589"/>
            <p14:sldId id="590"/>
            <p14:sldId id="591"/>
            <p14:sldId id="592"/>
            <p14:sldId id="593"/>
            <p14:sldId id="595"/>
            <p14:sldId id="599"/>
            <p14:sldId id="594"/>
            <p14:sldId id="596"/>
            <p14:sldId id="597"/>
            <p14:sldId id="407"/>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吴 慧" initials="吴" lastIdx="1" clrIdx="0">
    <p:extLst>
      <p:ext uri="{19B8F6BF-5375-455C-9EA6-DF929625EA0E}">
        <p15:presenceInfo xmlns:p15="http://schemas.microsoft.com/office/powerpoint/2012/main" userId="613e4b28863340f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FF"/>
    <a:srgbClr val="FF7C80"/>
    <a:srgbClr val="FFFFFF"/>
    <a:srgbClr val="FFD7BD"/>
    <a:srgbClr val="FFC715"/>
    <a:srgbClr val="FAE5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7" autoAdjust="0"/>
    <p:restoredTop sz="79348" autoAdjust="0"/>
  </p:normalViewPr>
  <p:slideViewPr>
    <p:cSldViewPr snapToGrid="0">
      <p:cViewPr varScale="1">
        <p:scale>
          <a:sx n="124" d="100"/>
          <a:sy n="124" d="100"/>
        </p:scale>
        <p:origin x="3828" y="108"/>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BBEF3491-94E4-4075-B5F1-294292DEA749}" type="datetimeFigureOut">
              <a:rPr lang="zh-CN" altLang="en-US" smtClean="0"/>
              <a:t>2023/10/30</a:t>
            </a:fld>
            <a:endParaRPr lang="zh-CN" altLang="en-US"/>
          </a:p>
        </p:txBody>
      </p:sp>
      <p:sp>
        <p:nvSpPr>
          <p:cNvPr id="4" name="幻灯片图像占位符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AE928BA7-4A45-4FFE-A583-CA964C03D947}" type="slidenum">
              <a:rPr lang="zh-CN" altLang="en-US" smtClean="0"/>
              <a:t>‹#›</a:t>
            </a:fld>
            <a:endParaRPr lang="zh-CN" altLang="en-US"/>
          </a:p>
        </p:txBody>
      </p:sp>
    </p:spTree>
    <p:extLst>
      <p:ext uri="{BB962C8B-B14F-4D97-AF65-F5344CB8AC3E}">
        <p14:creationId xmlns:p14="http://schemas.microsoft.com/office/powerpoint/2010/main" val="625568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p:sp>
      <p:sp>
        <p:nvSpPr>
          <p:cNvPr id="37891" name="备注占位符 2"/>
          <p:cNvSpPr>
            <a:spLocks noGrp="1"/>
          </p:cNvSpPr>
          <p:nvPr>
            <p:ph type="body" idx="1"/>
          </p:nvPr>
        </p:nvSpPr>
        <p:spPr>
          <a:noFill/>
        </p:spPr>
        <p:txBody>
          <a:bodyPr/>
          <a:lstStyle/>
          <a:p>
            <a:endParaRPr lang="zh-CN" altLang="en-US" dirty="0"/>
          </a:p>
        </p:txBody>
      </p:sp>
      <p:sp>
        <p:nvSpPr>
          <p:cNvPr id="37892" name="灯片编号占位符 3"/>
          <p:cNvSpPr>
            <a:spLocks noGrp="1"/>
          </p:cNvSpPr>
          <p:nvPr>
            <p:ph type="sldNum" sz="quarter" idx="5"/>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2DC1DC6-B42F-4EDB-90F2-8B5D9D0AEF88}" type="slidenum">
              <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564534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两种空间域：时域、频域</a:t>
            </a:r>
            <a:endParaRPr lang="en-US" altLang="zh-CN" dirty="0"/>
          </a:p>
          <a:p>
            <a:endParaRPr lang="en-US" altLang="zh-CN" dirty="0"/>
          </a:p>
          <a:p>
            <a:r>
              <a:rPr lang="zh-CN" altLang="en-US" dirty="0"/>
              <a:t>四种信号类型：</a:t>
            </a:r>
            <a:endParaRPr lang="en-US" altLang="zh-CN" dirty="0"/>
          </a:p>
          <a:p>
            <a:r>
              <a:rPr lang="zh-CN" altLang="en-US" dirty="0"/>
              <a:t>按周期性划分：周期信号与非周期信号</a:t>
            </a:r>
            <a:endParaRPr lang="en-US" altLang="zh-CN" dirty="0"/>
          </a:p>
          <a:p>
            <a:r>
              <a:rPr lang="zh-CN" altLang="en-US" dirty="0"/>
              <a:t>按连续性划分：连续信号与离散信号</a:t>
            </a:r>
            <a:endParaRPr lang="en-US" altLang="zh-CN" dirty="0"/>
          </a:p>
          <a:p>
            <a:endParaRPr lang="en-US" altLang="zh-CN" dirty="0"/>
          </a:p>
          <a:p>
            <a:r>
              <a:rPr lang="zh-CN" altLang="en-US" dirty="0"/>
              <a:t>六种转换关系：</a:t>
            </a:r>
            <a:endParaRPr lang="en-US" altLang="zh-CN" dirty="0"/>
          </a:p>
          <a:p>
            <a:r>
              <a:rPr lang="zh-CN" altLang="en-US" dirty="0"/>
              <a:t>四种信号的时域与频域转换、时域上连续信号到离散信号的转换（采样）、傅里叶级数到傅里叶变换</a:t>
            </a:r>
          </a:p>
        </p:txBody>
      </p:sp>
      <p:sp>
        <p:nvSpPr>
          <p:cNvPr id="4" name="灯片编号占位符 3"/>
          <p:cNvSpPr>
            <a:spLocks noGrp="1"/>
          </p:cNvSpPr>
          <p:nvPr>
            <p:ph type="sldNum" sz="quarter" idx="5"/>
          </p:nvPr>
        </p:nvSpPr>
        <p:spPr/>
        <p:txBody>
          <a:bodyPr/>
          <a:lstStyle/>
          <a:p>
            <a:fld id="{AE928BA7-4A45-4FFE-A583-CA964C03D947}" type="slidenum">
              <a:rPr lang="zh-CN" altLang="en-US" smtClean="0"/>
              <a:t>3</a:t>
            </a:fld>
            <a:endParaRPr lang="zh-CN" altLang="en-US"/>
          </a:p>
        </p:txBody>
      </p:sp>
    </p:spTree>
    <p:extLst>
      <p:ext uri="{BB962C8B-B14F-4D97-AF65-F5344CB8AC3E}">
        <p14:creationId xmlns:p14="http://schemas.microsoft.com/office/powerpoint/2010/main" val="3840113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p:sp>
      <p:sp>
        <p:nvSpPr>
          <p:cNvPr id="37891" name="备注占位符 2"/>
          <p:cNvSpPr>
            <a:spLocks noGrp="1"/>
          </p:cNvSpPr>
          <p:nvPr>
            <p:ph type="body" idx="1"/>
          </p:nvPr>
        </p:nvSpPr>
        <p:spPr>
          <a:noFill/>
        </p:spPr>
        <p:txBody>
          <a:bodyPr/>
          <a:lstStyle/>
          <a:p>
            <a:endParaRPr lang="zh-CN" altLang="en-US" dirty="0"/>
          </a:p>
        </p:txBody>
      </p:sp>
      <p:sp>
        <p:nvSpPr>
          <p:cNvPr id="37892" name="灯片编号占位符 3"/>
          <p:cNvSpPr>
            <a:spLocks noGrp="1"/>
          </p:cNvSpPr>
          <p:nvPr>
            <p:ph type="sldNum" sz="quarter" idx="5"/>
          </p:nvPr>
        </p:nvSpPr>
        <p:spPr>
          <a:noFill/>
        </p:spPr>
        <p:txBody>
          <a:bodyPr/>
          <a:lstStyle/>
          <a:p>
            <a:fld id="{72DC1DC6-B42F-4EDB-90F2-8B5D9D0AEF88}" type="slidenum">
              <a:rPr lang="zh-CN" altLang="en-US"/>
              <a:t>41</a:t>
            </a:fld>
            <a:endParaRPr lang="en-US" altLang="zh-CN"/>
          </a:p>
        </p:txBody>
      </p:sp>
    </p:spTree>
    <p:extLst>
      <p:ext uri="{BB962C8B-B14F-4D97-AF65-F5344CB8AC3E}">
        <p14:creationId xmlns:p14="http://schemas.microsoft.com/office/powerpoint/2010/main" val="2775937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49769" name="标题 1"/>
          <p:cNvSpPr>
            <a:spLocks noGrp="1"/>
          </p:cNvSpPr>
          <p:nvPr>
            <p:ph type="ctrTitle"/>
          </p:nvPr>
        </p:nvSpPr>
        <p:spPr>
          <a:xfrm>
            <a:off x="914400" y="2130427"/>
            <a:ext cx="10363200" cy="1470025"/>
          </a:xfrm>
        </p:spPr>
        <p:txBody>
          <a:bodyPr/>
          <a:lstStyle/>
          <a:p>
            <a:r>
              <a:rPr lang="zh-CN" altLang="en-US"/>
              <a:t>单击此处编辑母版标题样式</a:t>
            </a:r>
          </a:p>
        </p:txBody>
      </p:sp>
      <p:sp>
        <p:nvSpPr>
          <p:cNvPr id="1049770" name="副标题 2"/>
          <p:cNvSpPr>
            <a:spLocks noGrp="1"/>
          </p:cNvSpPr>
          <p:nvPr>
            <p:ph type="subTitle" idx="1"/>
          </p:nvPr>
        </p:nvSpPr>
        <p:spPr>
          <a:xfrm>
            <a:off x="1828800" y="3886200"/>
            <a:ext cx="8534400" cy="1752600"/>
          </a:xfrm>
        </p:spPr>
        <p:txBody>
          <a:bodyPr/>
          <a:lstStyle>
            <a:lvl1pPr marL="0" indent="0" algn="ctr">
              <a:buNone/>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lang="zh-CN" altLang="en-US"/>
              <a:t>单击此处编辑母版副标题样式</a:t>
            </a:r>
          </a:p>
        </p:txBody>
      </p:sp>
      <p:sp>
        <p:nvSpPr>
          <p:cNvPr id="1049771" name="Rectangle 1096"/>
          <p:cNvSpPr>
            <a:spLocks noGrp="1" noChangeArrowheads="1"/>
          </p:cNvSpPr>
          <p:nvPr>
            <p:ph type="dt" sz="half" idx="10"/>
          </p:nvPr>
        </p:nvSpPr>
        <p:spPr/>
        <p:txBody>
          <a:bodyPr/>
          <a:lstStyle/>
          <a:p>
            <a:fld id="{43ADC22A-E89E-4CA4-A9DA-F00837335342}" type="datetime1">
              <a:rPr lang="zh-CN" altLang="en-US" smtClean="0"/>
              <a:pPr/>
              <a:t>2023/10/30</a:t>
            </a:fld>
            <a:endParaRPr lang="zh-CN" altLang="en-US" b="1" i="1"/>
          </a:p>
        </p:txBody>
      </p:sp>
      <p:sp>
        <p:nvSpPr>
          <p:cNvPr id="1049772" name="Rectangle 1097"/>
          <p:cNvSpPr>
            <a:spLocks noGrp="1" noChangeArrowheads="1"/>
          </p:cNvSpPr>
          <p:nvPr>
            <p:ph type="ftr" sz="quarter" idx="11"/>
          </p:nvPr>
        </p:nvSpPr>
        <p:spPr/>
        <p:txBody>
          <a:bodyPr/>
          <a:lstStyle/>
          <a:p>
            <a:endParaRPr lang="zh-CN" altLang="en-US"/>
          </a:p>
        </p:txBody>
      </p:sp>
      <p:sp>
        <p:nvSpPr>
          <p:cNvPr id="1049773" name="Rectangle 1098"/>
          <p:cNvSpPr>
            <a:spLocks noGrp="1" noChangeArrowheads="1"/>
          </p:cNvSpPr>
          <p:nvPr>
            <p:ph type="sldNum" sz="quarter" idx="12"/>
          </p:nvPr>
        </p:nvSpPr>
        <p:spPr/>
        <p:txBody>
          <a:bodyPr/>
          <a:lstStyle/>
          <a:p>
            <a:fld id="{30055C4C-D7A3-431C-BDD5-E6EB3A7AC7E0}" type="slidenum">
              <a:rPr lang="zh-CN" altLang="en-US"/>
              <a:pPr/>
              <a:t>‹#›</a:t>
            </a:fld>
            <a:endParaRPr lang="zh-CN" altLang="en-US"/>
          </a:p>
        </p:txBody>
      </p:sp>
    </p:spTree>
    <p:extLst>
      <p:ext uri="{BB962C8B-B14F-4D97-AF65-F5344CB8AC3E}">
        <p14:creationId xmlns:p14="http://schemas.microsoft.com/office/powerpoint/2010/main" val="3192635949"/>
      </p:ext>
    </p:extLst>
  </p:cSld>
  <p:clrMapOvr>
    <a:masterClrMapping/>
  </p:clrMapOvr>
  <p:transition spd="med">
    <p:cu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049785" name="标题 1"/>
          <p:cNvSpPr>
            <a:spLocks noGrp="1"/>
          </p:cNvSpPr>
          <p:nvPr>
            <p:ph type="title"/>
          </p:nvPr>
        </p:nvSpPr>
        <p:spPr/>
        <p:txBody>
          <a:bodyPr/>
          <a:lstStyle/>
          <a:p>
            <a:r>
              <a:rPr lang="zh-CN" altLang="en-US"/>
              <a:t>单击此处编辑母版标题样式</a:t>
            </a:r>
          </a:p>
        </p:txBody>
      </p:sp>
      <p:sp>
        <p:nvSpPr>
          <p:cNvPr id="1049786"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787" name="Rectangle 1096"/>
          <p:cNvSpPr>
            <a:spLocks noGrp="1" noChangeArrowheads="1"/>
          </p:cNvSpPr>
          <p:nvPr>
            <p:ph type="dt" sz="half" idx="10"/>
          </p:nvPr>
        </p:nvSpPr>
        <p:spPr/>
        <p:txBody>
          <a:bodyPr/>
          <a:lstStyle/>
          <a:p>
            <a:fld id="{D4ACED31-FBD9-4AF6-B0F4-54C40CE7C31F}" type="datetime1">
              <a:rPr lang="zh-CN" altLang="en-US" smtClean="0"/>
              <a:pPr/>
              <a:t>2023/10/30</a:t>
            </a:fld>
            <a:endParaRPr lang="zh-CN" altLang="en-US" b="1" i="1"/>
          </a:p>
        </p:txBody>
      </p:sp>
      <p:sp>
        <p:nvSpPr>
          <p:cNvPr id="1049788" name="Rectangle 1097"/>
          <p:cNvSpPr>
            <a:spLocks noGrp="1" noChangeArrowheads="1"/>
          </p:cNvSpPr>
          <p:nvPr>
            <p:ph type="ftr" sz="quarter" idx="11"/>
          </p:nvPr>
        </p:nvSpPr>
        <p:spPr/>
        <p:txBody>
          <a:bodyPr/>
          <a:lstStyle/>
          <a:p>
            <a:endParaRPr lang="zh-CN" altLang="en-US"/>
          </a:p>
        </p:txBody>
      </p:sp>
      <p:sp>
        <p:nvSpPr>
          <p:cNvPr id="1049789" name="Rectangle 1098"/>
          <p:cNvSpPr>
            <a:spLocks noGrp="1" noChangeArrowheads="1"/>
          </p:cNvSpPr>
          <p:nvPr>
            <p:ph type="sldNum" sz="quarter" idx="12"/>
          </p:nvPr>
        </p:nvSpPr>
        <p:spPr/>
        <p:txBody>
          <a:bodyPr/>
          <a:lstStyle/>
          <a:p>
            <a:fld id="{EC627E0C-9583-4BB6-9343-D17892D0D83E}" type="slidenum">
              <a:rPr lang="zh-CN" altLang="en-US"/>
              <a:pPr/>
              <a:t>‹#›</a:t>
            </a:fld>
            <a:endParaRPr lang="zh-CN" altLang="en-US"/>
          </a:p>
        </p:txBody>
      </p:sp>
    </p:spTree>
    <p:extLst>
      <p:ext uri="{BB962C8B-B14F-4D97-AF65-F5344CB8AC3E}">
        <p14:creationId xmlns:p14="http://schemas.microsoft.com/office/powerpoint/2010/main" val="617223796"/>
      </p:ext>
    </p:extLst>
  </p:cSld>
  <p:clrMapOvr>
    <a:masterClrMapping/>
  </p:clrMapOvr>
  <p:transition spd="med">
    <p:cu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1049764" name="竖排标题 1"/>
          <p:cNvSpPr>
            <a:spLocks noGrp="1"/>
          </p:cNvSpPr>
          <p:nvPr>
            <p:ph type="title" orient="vert"/>
          </p:nvPr>
        </p:nvSpPr>
        <p:spPr>
          <a:xfrm>
            <a:off x="8845551" y="228602"/>
            <a:ext cx="2733675" cy="5768975"/>
          </a:xfrm>
        </p:spPr>
        <p:txBody>
          <a:bodyPr vert="eaVert"/>
          <a:lstStyle/>
          <a:p>
            <a:r>
              <a:rPr lang="zh-CN" altLang="en-US"/>
              <a:t>单击此处编辑母版标题样式</a:t>
            </a:r>
          </a:p>
        </p:txBody>
      </p:sp>
      <p:sp>
        <p:nvSpPr>
          <p:cNvPr id="1049765" name="竖排文字占位符 2"/>
          <p:cNvSpPr>
            <a:spLocks noGrp="1"/>
          </p:cNvSpPr>
          <p:nvPr>
            <p:ph type="body" orient="vert" idx="1"/>
          </p:nvPr>
        </p:nvSpPr>
        <p:spPr>
          <a:xfrm>
            <a:off x="639764" y="228602"/>
            <a:ext cx="8053387" cy="57689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766" name="Rectangle 1096"/>
          <p:cNvSpPr>
            <a:spLocks noGrp="1" noChangeArrowheads="1"/>
          </p:cNvSpPr>
          <p:nvPr>
            <p:ph type="dt" sz="half" idx="10"/>
          </p:nvPr>
        </p:nvSpPr>
        <p:spPr/>
        <p:txBody>
          <a:bodyPr/>
          <a:lstStyle/>
          <a:p>
            <a:fld id="{633320E3-A737-4ADD-BC72-DA6C453EA8AD}" type="datetime1">
              <a:rPr lang="zh-CN" altLang="en-US" smtClean="0"/>
              <a:pPr/>
              <a:t>2023/10/30</a:t>
            </a:fld>
            <a:endParaRPr lang="zh-CN" altLang="en-US" b="1" i="1"/>
          </a:p>
        </p:txBody>
      </p:sp>
      <p:sp>
        <p:nvSpPr>
          <p:cNvPr id="1049767" name="Rectangle 1097"/>
          <p:cNvSpPr>
            <a:spLocks noGrp="1" noChangeArrowheads="1"/>
          </p:cNvSpPr>
          <p:nvPr>
            <p:ph type="ftr" sz="quarter" idx="11"/>
          </p:nvPr>
        </p:nvSpPr>
        <p:spPr/>
        <p:txBody>
          <a:bodyPr/>
          <a:lstStyle/>
          <a:p>
            <a:endParaRPr lang="zh-CN" altLang="en-US"/>
          </a:p>
        </p:txBody>
      </p:sp>
      <p:sp>
        <p:nvSpPr>
          <p:cNvPr id="1049768" name="Rectangle 1098"/>
          <p:cNvSpPr>
            <a:spLocks noGrp="1" noChangeArrowheads="1"/>
          </p:cNvSpPr>
          <p:nvPr>
            <p:ph type="sldNum" sz="quarter" idx="12"/>
          </p:nvPr>
        </p:nvSpPr>
        <p:spPr/>
        <p:txBody>
          <a:bodyPr/>
          <a:lstStyle/>
          <a:p>
            <a:fld id="{548816AE-6FA8-4183-978A-8319EA456296}" type="slidenum">
              <a:rPr lang="zh-CN" altLang="en-US"/>
              <a:pPr/>
              <a:t>‹#›</a:t>
            </a:fld>
            <a:endParaRPr lang="zh-CN" altLang="en-US"/>
          </a:p>
        </p:txBody>
      </p:sp>
    </p:spTree>
    <p:extLst>
      <p:ext uri="{BB962C8B-B14F-4D97-AF65-F5344CB8AC3E}">
        <p14:creationId xmlns:p14="http://schemas.microsoft.com/office/powerpoint/2010/main" val="1210281323"/>
      </p:ext>
    </p:extLst>
  </p:cSld>
  <p:clrMapOvr>
    <a:masterClrMapping/>
  </p:clrMapOvr>
  <p:transition spd="med">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1"/>
      </p:bgRef>
    </p:bg>
    <p:spTree>
      <p:nvGrpSpPr>
        <p:cNvPr id="1" name=""/>
        <p:cNvGrpSpPr/>
        <p:nvPr/>
      </p:nvGrpSpPr>
      <p:grpSpPr>
        <a:xfrm>
          <a:off x="0" y="0"/>
          <a:ext cx="0" cy="0"/>
          <a:chOff x="0" y="0"/>
          <a:chExt cx="0" cy="0"/>
        </a:xfrm>
      </p:grpSpPr>
      <p:sp>
        <p:nvSpPr>
          <p:cNvPr id="1048595" name="标题 1"/>
          <p:cNvSpPr>
            <a:spLocks noGrp="1"/>
          </p:cNvSpPr>
          <p:nvPr>
            <p:ph type="title"/>
          </p:nvPr>
        </p:nvSpPr>
        <p:spPr/>
        <p:txBody>
          <a:bodyPr/>
          <a:lstStyle/>
          <a:p>
            <a:r>
              <a:rPr lang="zh-CN" altLang="en-US"/>
              <a:t>单击此处编辑母版标题样式</a:t>
            </a:r>
          </a:p>
        </p:txBody>
      </p:sp>
      <p:sp>
        <p:nvSpPr>
          <p:cNvPr id="1048596"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597" name="Rectangle 1096"/>
          <p:cNvSpPr>
            <a:spLocks noGrp="1" noChangeArrowheads="1"/>
          </p:cNvSpPr>
          <p:nvPr>
            <p:ph type="dt" sz="half" idx="10"/>
          </p:nvPr>
        </p:nvSpPr>
        <p:spPr/>
        <p:txBody>
          <a:bodyPr/>
          <a:lstStyle/>
          <a:p>
            <a:fld id="{07108355-6E83-4B14-AA43-7CEB1E503A45}" type="datetime1">
              <a:rPr lang="zh-CN" altLang="en-US" smtClean="0"/>
              <a:pPr/>
              <a:t>2023/10/30</a:t>
            </a:fld>
            <a:endParaRPr lang="zh-CN" altLang="en-US" b="1" i="1"/>
          </a:p>
        </p:txBody>
      </p:sp>
      <p:sp>
        <p:nvSpPr>
          <p:cNvPr id="1048598" name="Rectangle 1097"/>
          <p:cNvSpPr>
            <a:spLocks noGrp="1" noChangeArrowheads="1"/>
          </p:cNvSpPr>
          <p:nvPr>
            <p:ph type="ftr" sz="quarter" idx="11"/>
          </p:nvPr>
        </p:nvSpPr>
        <p:spPr/>
        <p:txBody>
          <a:bodyPr/>
          <a:lstStyle/>
          <a:p>
            <a:endParaRPr lang="zh-CN" altLang="en-US"/>
          </a:p>
        </p:txBody>
      </p:sp>
      <p:sp>
        <p:nvSpPr>
          <p:cNvPr id="7" name="Rectangle 1098"/>
          <p:cNvSpPr>
            <a:spLocks noGrp="1" noChangeArrowheads="1"/>
          </p:cNvSpPr>
          <p:nvPr>
            <p:ph type="sldNum" sz="quarter" idx="12"/>
          </p:nvPr>
        </p:nvSpPr>
        <p:spPr>
          <a:xfrm>
            <a:off x="10778385" y="6415090"/>
            <a:ext cx="1311275" cy="365125"/>
          </a:xfrm>
        </p:spPr>
        <p:txBody>
          <a:bodyPr/>
          <a:lstStyle>
            <a:lvl1pPr>
              <a:defRPr sz="1050" b="0"/>
            </a:lvl1pPr>
          </a:lstStyle>
          <a:p>
            <a:fld id="{89DB14B3-731A-4352-BC82-B1993596BD11}" type="slidenum">
              <a:rPr lang="zh-CN" altLang="en-US" smtClean="0"/>
              <a:pPr/>
              <a:t>‹#›</a:t>
            </a:fld>
            <a:endParaRPr lang="zh-CN" altLang="en-US" dirty="0"/>
          </a:p>
        </p:txBody>
      </p:sp>
    </p:spTree>
    <p:extLst>
      <p:ext uri="{BB962C8B-B14F-4D97-AF65-F5344CB8AC3E}">
        <p14:creationId xmlns:p14="http://schemas.microsoft.com/office/powerpoint/2010/main" val="4288055209"/>
      </p:ext>
    </p:extLst>
  </p:cSld>
  <p:clrMapOvr>
    <a:overrideClrMapping bg1="lt1" tx1="dk1" bg2="lt2" tx2="dk2" accent1="accent1" accent2="accent2" accent3="accent3" accent4="accent4" accent5="accent5" accent6="accent6" hlink="hlink" folHlink="folHlink"/>
  </p:clrMapOvr>
  <p:transition spd="med">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49780" name="标题 1"/>
          <p:cNvSpPr>
            <a:spLocks noGrp="1"/>
          </p:cNvSpPr>
          <p:nvPr>
            <p:ph type="title"/>
          </p:nvPr>
        </p:nvSpPr>
        <p:spPr>
          <a:xfrm>
            <a:off x="963613" y="4406902"/>
            <a:ext cx="10363200" cy="1362075"/>
          </a:xfrm>
        </p:spPr>
        <p:txBody>
          <a:bodyPr anchor="t"/>
          <a:lstStyle>
            <a:lvl1pPr algn="l">
              <a:defRPr sz="3000" b="1" cap="all"/>
            </a:lvl1pPr>
          </a:lstStyle>
          <a:p>
            <a:r>
              <a:rPr lang="zh-CN" altLang="en-US"/>
              <a:t>单击此处编辑母版标题样式</a:t>
            </a:r>
          </a:p>
        </p:txBody>
      </p:sp>
      <p:sp>
        <p:nvSpPr>
          <p:cNvPr id="1049781" name="文本占位符 2"/>
          <p:cNvSpPr>
            <a:spLocks noGrp="1"/>
          </p:cNvSpPr>
          <p:nvPr>
            <p:ph type="body" idx="1"/>
          </p:nvPr>
        </p:nvSpPr>
        <p:spPr>
          <a:xfrm>
            <a:off x="963613" y="2906713"/>
            <a:ext cx="103632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1049782" name="Rectangle 1096"/>
          <p:cNvSpPr>
            <a:spLocks noGrp="1" noChangeArrowheads="1"/>
          </p:cNvSpPr>
          <p:nvPr>
            <p:ph type="dt" sz="half" idx="10"/>
          </p:nvPr>
        </p:nvSpPr>
        <p:spPr/>
        <p:txBody>
          <a:bodyPr/>
          <a:lstStyle/>
          <a:p>
            <a:fld id="{F680BDC2-098E-408A-97A7-2C188B209A9D}" type="datetime1">
              <a:rPr lang="zh-CN" altLang="en-US" smtClean="0"/>
              <a:pPr/>
              <a:t>2023/10/30</a:t>
            </a:fld>
            <a:endParaRPr lang="zh-CN" altLang="en-US" b="1" i="1"/>
          </a:p>
        </p:txBody>
      </p:sp>
      <p:sp>
        <p:nvSpPr>
          <p:cNvPr id="1049783" name="Rectangle 1097"/>
          <p:cNvSpPr>
            <a:spLocks noGrp="1" noChangeArrowheads="1"/>
          </p:cNvSpPr>
          <p:nvPr>
            <p:ph type="ftr" sz="quarter" idx="11"/>
          </p:nvPr>
        </p:nvSpPr>
        <p:spPr/>
        <p:txBody>
          <a:bodyPr/>
          <a:lstStyle/>
          <a:p>
            <a:endParaRPr lang="zh-CN" altLang="en-US"/>
          </a:p>
        </p:txBody>
      </p:sp>
      <p:sp>
        <p:nvSpPr>
          <p:cNvPr id="1049784" name="Rectangle 1098"/>
          <p:cNvSpPr>
            <a:spLocks noGrp="1" noChangeArrowheads="1"/>
          </p:cNvSpPr>
          <p:nvPr>
            <p:ph type="sldNum" sz="quarter" idx="12"/>
          </p:nvPr>
        </p:nvSpPr>
        <p:spPr/>
        <p:txBody>
          <a:bodyPr/>
          <a:lstStyle/>
          <a:p>
            <a:fld id="{BF1226E9-A8D7-433D-8FF6-126998C986E4}" type="slidenum">
              <a:rPr lang="zh-CN" altLang="en-US"/>
              <a:pPr/>
              <a:t>‹#›</a:t>
            </a:fld>
            <a:endParaRPr lang="zh-CN" altLang="en-US"/>
          </a:p>
        </p:txBody>
      </p:sp>
    </p:spTree>
    <p:extLst>
      <p:ext uri="{BB962C8B-B14F-4D97-AF65-F5344CB8AC3E}">
        <p14:creationId xmlns:p14="http://schemas.microsoft.com/office/powerpoint/2010/main" val="1361668335"/>
      </p:ext>
    </p:extLst>
  </p:cSld>
  <p:clrMapOvr>
    <a:masterClrMapping/>
  </p:clrMapOvr>
  <p:transition spd="med">
    <p:cu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49750" name="标题 1"/>
          <p:cNvSpPr>
            <a:spLocks noGrp="1"/>
          </p:cNvSpPr>
          <p:nvPr>
            <p:ph type="title"/>
          </p:nvPr>
        </p:nvSpPr>
        <p:spPr/>
        <p:txBody>
          <a:bodyPr/>
          <a:lstStyle/>
          <a:p>
            <a:r>
              <a:rPr lang="zh-CN" altLang="en-US"/>
              <a:t>单击此处编辑母版标题样式</a:t>
            </a:r>
          </a:p>
        </p:txBody>
      </p:sp>
      <p:sp>
        <p:nvSpPr>
          <p:cNvPr id="1049751" name="内容占位符 2"/>
          <p:cNvSpPr>
            <a:spLocks noGrp="1"/>
          </p:cNvSpPr>
          <p:nvPr>
            <p:ph sz="half" idx="1"/>
          </p:nvPr>
        </p:nvSpPr>
        <p:spPr>
          <a:xfrm>
            <a:off x="639765" y="1222375"/>
            <a:ext cx="5392737" cy="47752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752" name="内容占位符 3"/>
          <p:cNvSpPr>
            <a:spLocks noGrp="1"/>
          </p:cNvSpPr>
          <p:nvPr>
            <p:ph sz="half" idx="2"/>
          </p:nvPr>
        </p:nvSpPr>
        <p:spPr>
          <a:xfrm>
            <a:off x="6184900" y="1222375"/>
            <a:ext cx="5394325" cy="47752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753" name="Rectangle 1096"/>
          <p:cNvSpPr>
            <a:spLocks noGrp="1" noChangeArrowheads="1"/>
          </p:cNvSpPr>
          <p:nvPr>
            <p:ph type="dt" sz="half" idx="10"/>
          </p:nvPr>
        </p:nvSpPr>
        <p:spPr/>
        <p:txBody>
          <a:bodyPr/>
          <a:lstStyle/>
          <a:p>
            <a:fld id="{FF2AB2A5-7A8A-4F58-A554-B42D7FCF923B}" type="datetime1">
              <a:rPr lang="zh-CN" altLang="en-US" smtClean="0"/>
              <a:pPr/>
              <a:t>2023/10/30</a:t>
            </a:fld>
            <a:endParaRPr lang="zh-CN" altLang="en-US" b="1" i="1"/>
          </a:p>
        </p:txBody>
      </p:sp>
      <p:sp>
        <p:nvSpPr>
          <p:cNvPr id="1049754" name="Rectangle 1097"/>
          <p:cNvSpPr>
            <a:spLocks noGrp="1" noChangeArrowheads="1"/>
          </p:cNvSpPr>
          <p:nvPr>
            <p:ph type="ftr" sz="quarter" idx="11"/>
          </p:nvPr>
        </p:nvSpPr>
        <p:spPr/>
        <p:txBody>
          <a:bodyPr/>
          <a:lstStyle/>
          <a:p>
            <a:endParaRPr lang="zh-CN" altLang="en-US"/>
          </a:p>
        </p:txBody>
      </p:sp>
      <p:sp>
        <p:nvSpPr>
          <p:cNvPr id="1049755" name="Rectangle 1098"/>
          <p:cNvSpPr>
            <a:spLocks noGrp="1" noChangeArrowheads="1"/>
          </p:cNvSpPr>
          <p:nvPr>
            <p:ph type="sldNum" sz="quarter" idx="12"/>
          </p:nvPr>
        </p:nvSpPr>
        <p:spPr/>
        <p:txBody>
          <a:bodyPr/>
          <a:lstStyle/>
          <a:p>
            <a:fld id="{B52D239C-B544-419A-AA47-2182D1DC8F2A}" type="slidenum">
              <a:rPr lang="zh-CN" altLang="en-US"/>
              <a:pPr/>
              <a:t>‹#›</a:t>
            </a:fld>
            <a:endParaRPr lang="zh-CN" altLang="en-US"/>
          </a:p>
        </p:txBody>
      </p:sp>
    </p:spTree>
    <p:extLst>
      <p:ext uri="{BB962C8B-B14F-4D97-AF65-F5344CB8AC3E}">
        <p14:creationId xmlns:p14="http://schemas.microsoft.com/office/powerpoint/2010/main" val="1754578312"/>
      </p:ext>
    </p:extLst>
  </p:cSld>
  <p:clrMapOvr>
    <a:masterClrMapping/>
  </p:clrMapOvr>
  <p:transition spd="med">
    <p:cu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49756"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1049757" name="文本占位符 2"/>
          <p:cNvSpPr>
            <a:spLocks noGrp="1"/>
          </p:cNvSpPr>
          <p:nvPr>
            <p:ph type="body" idx="1"/>
          </p:nvPr>
        </p:nvSpPr>
        <p:spPr>
          <a:xfrm>
            <a:off x="609601" y="1535113"/>
            <a:ext cx="53863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1049758" name="内容占位符 3"/>
          <p:cNvSpPr>
            <a:spLocks noGrp="1"/>
          </p:cNvSpPr>
          <p:nvPr>
            <p:ph sz="half" idx="2"/>
          </p:nvPr>
        </p:nvSpPr>
        <p:spPr>
          <a:xfrm>
            <a:off x="609601" y="2174875"/>
            <a:ext cx="53863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759" name="文本占位符 4"/>
          <p:cNvSpPr>
            <a:spLocks noGrp="1"/>
          </p:cNvSpPr>
          <p:nvPr>
            <p:ph type="body" sz="quarter" idx="3"/>
          </p:nvPr>
        </p:nvSpPr>
        <p:spPr>
          <a:xfrm>
            <a:off x="6192837" y="1535113"/>
            <a:ext cx="5389563"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1049760" name="内容占位符 5"/>
          <p:cNvSpPr>
            <a:spLocks noGrp="1"/>
          </p:cNvSpPr>
          <p:nvPr>
            <p:ph sz="quarter" idx="4"/>
          </p:nvPr>
        </p:nvSpPr>
        <p:spPr>
          <a:xfrm>
            <a:off x="6192837" y="2174875"/>
            <a:ext cx="538956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761" name="Rectangle 1096"/>
          <p:cNvSpPr>
            <a:spLocks noGrp="1" noChangeArrowheads="1"/>
          </p:cNvSpPr>
          <p:nvPr>
            <p:ph type="dt" sz="half" idx="10"/>
          </p:nvPr>
        </p:nvSpPr>
        <p:spPr/>
        <p:txBody>
          <a:bodyPr/>
          <a:lstStyle/>
          <a:p>
            <a:fld id="{71AF49A0-AE70-4051-914F-31E7490B50B4}" type="datetime1">
              <a:rPr lang="zh-CN" altLang="en-US" smtClean="0"/>
              <a:pPr/>
              <a:t>2023/10/30</a:t>
            </a:fld>
            <a:endParaRPr lang="zh-CN" altLang="en-US" b="1" i="1"/>
          </a:p>
        </p:txBody>
      </p:sp>
      <p:sp>
        <p:nvSpPr>
          <p:cNvPr id="1049762" name="Rectangle 1097"/>
          <p:cNvSpPr>
            <a:spLocks noGrp="1" noChangeArrowheads="1"/>
          </p:cNvSpPr>
          <p:nvPr>
            <p:ph type="ftr" sz="quarter" idx="11"/>
          </p:nvPr>
        </p:nvSpPr>
        <p:spPr/>
        <p:txBody>
          <a:bodyPr/>
          <a:lstStyle/>
          <a:p>
            <a:endParaRPr lang="zh-CN" altLang="en-US"/>
          </a:p>
        </p:txBody>
      </p:sp>
      <p:sp>
        <p:nvSpPr>
          <p:cNvPr id="1049763" name="Rectangle 1098"/>
          <p:cNvSpPr>
            <a:spLocks noGrp="1" noChangeArrowheads="1"/>
          </p:cNvSpPr>
          <p:nvPr>
            <p:ph type="sldNum" sz="quarter" idx="12"/>
          </p:nvPr>
        </p:nvSpPr>
        <p:spPr/>
        <p:txBody>
          <a:bodyPr/>
          <a:lstStyle/>
          <a:p>
            <a:fld id="{0C864EAE-E214-426E-A852-45DAD4CB1399}" type="slidenum">
              <a:rPr lang="zh-CN" altLang="en-US"/>
              <a:pPr/>
              <a:t>‹#›</a:t>
            </a:fld>
            <a:endParaRPr lang="zh-CN" altLang="en-US"/>
          </a:p>
        </p:txBody>
      </p:sp>
    </p:spTree>
    <p:extLst>
      <p:ext uri="{BB962C8B-B14F-4D97-AF65-F5344CB8AC3E}">
        <p14:creationId xmlns:p14="http://schemas.microsoft.com/office/powerpoint/2010/main" val="3839165614"/>
      </p:ext>
    </p:extLst>
  </p:cSld>
  <p:clrMapOvr>
    <a:masterClrMapping/>
  </p:clrMapOvr>
  <p:transition spd="med">
    <p:cu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048606" name="标题 1"/>
          <p:cNvSpPr>
            <a:spLocks noGrp="1"/>
          </p:cNvSpPr>
          <p:nvPr>
            <p:ph type="title"/>
          </p:nvPr>
        </p:nvSpPr>
        <p:spPr/>
        <p:txBody>
          <a:bodyPr/>
          <a:lstStyle/>
          <a:p>
            <a:r>
              <a:rPr lang="zh-CN" altLang="en-US"/>
              <a:t>单击此处编辑母版标题样式</a:t>
            </a:r>
          </a:p>
        </p:txBody>
      </p:sp>
      <p:sp>
        <p:nvSpPr>
          <p:cNvPr id="1048607" name="Rectangle 1096"/>
          <p:cNvSpPr>
            <a:spLocks noGrp="1" noChangeArrowheads="1"/>
          </p:cNvSpPr>
          <p:nvPr>
            <p:ph type="dt" sz="half" idx="10"/>
          </p:nvPr>
        </p:nvSpPr>
        <p:spPr/>
        <p:txBody>
          <a:bodyPr/>
          <a:lstStyle/>
          <a:p>
            <a:fld id="{B6313E23-202A-4DBA-BDFA-113B037C340A}" type="datetime1">
              <a:rPr lang="zh-CN" altLang="en-US" smtClean="0"/>
              <a:pPr/>
              <a:t>2023/10/30</a:t>
            </a:fld>
            <a:endParaRPr lang="zh-CN" altLang="en-US" b="1" i="1"/>
          </a:p>
        </p:txBody>
      </p:sp>
      <p:sp>
        <p:nvSpPr>
          <p:cNvPr id="1048608" name="Rectangle 1097"/>
          <p:cNvSpPr>
            <a:spLocks noGrp="1" noChangeArrowheads="1"/>
          </p:cNvSpPr>
          <p:nvPr>
            <p:ph type="ftr" sz="quarter" idx="11"/>
          </p:nvPr>
        </p:nvSpPr>
        <p:spPr/>
        <p:txBody>
          <a:bodyPr/>
          <a:lstStyle/>
          <a:p>
            <a:endParaRPr lang="zh-CN" altLang="en-US"/>
          </a:p>
        </p:txBody>
      </p:sp>
      <p:sp>
        <p:nvSpPr>
          <p:cNvPr id="1048609" name="Rectangle 1098"/>
          <p:cNvSpPr>
            <a:spLocks noGrp="1" noChangeArrowheads="1"/>
          </p:cNvSpPr>
          <p:nvPr>
            <p:ph type="sldNum" sz="quarter" idx="12"/>
          </p:nvPr>
        </p:nvSpPr>
        <p:spPr>
          <a:xfrm>
            <a:off x="10778385" y="6415090"/>
            <a:ext cx="1311275" cy="365125"/>
          </a:xfrm>
        </p:spPr>
        <p:txBody>
          <a:bodyPr/>
          <a:lstStyle>
            <a:lvl1pPr>
              <a:defRPr sz="1050" b="0"/>
            </a:lvl1pPr>
          </a:lstStyle>
          <a:p>
            <a:fld id="{89DB14B3-731A-4352-BC82-B1993596BD11}" type="slidenum">
              <a:rPr lang="zh-CN" altLang="en-US" smtClean="0"/>
              <a:pPr/>
              <a:t>‹#›</a:t>
            </a:fld>
            <a:endParaRPr lang="zh-CN" altLang="en-US" dirty="0"/>
          </a:p>
        </p:txBody>
      </p:sp>
    </p:spTree>
    <p:extLst>
      <p:ext uri="{BB962C8B-B14F-4D97-AF65-F5344CB8AC3E}">
        <p14:creationId xmlns:p14="http://schemas.microsoft.com/office/powerpoint/2010/main" val="1383295182"/>
      </p:ext>
    </p:extLst>
  </p:cSld>
  <p:clrMapOvr>
    <a:masterClrMapping/>
  </p:clrMapOvr>
  <p:transition spd="med">
    <p:cu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8583" name="Rectangle 1096"/>
          <p:cNvSpPr>
            <a:spLocks noGrp="1" noChangeArrowheads="1"/>
          </p:cNvSpPr>
          <p:nvPr>
            <p:ph type="dt" sz="half" idx="10"/>
          </p:nvPr>
        </p:nvSpPr>
        <p:spPr/>
        <p:txBody>
          <a:bodyPr/>
          <a:lstStyle/>
          <a:p>
            <a:fld id="{1A593734-0361-4874-BEC2-546E7AA82CC1}" type="datetime1">
              <a:rPr lang="zh-CN" altLang="en-US" smtClean="0"/>
              <a:pPr/>
              <a:t>2023/10/30</a:t>
            </a:fld>
            <a:endParaRPr lang="zh-CN" altLang="en-US" b="1" i="1"/>
          </a:p>
        </p:txBody>
      </p:sp>
      <p:sp>
        <p:nvSpPr>
          <p:cNvPr id="1048584" name="Rectangle 1097"/>
          <p:cNvSpPr>
            <a:spLocks noGrp="1" noChangeArrowheads="1"/>
          </p:cNvSpPr>
          <p:nvPr>
            <p:ph type="ftr" sz="quarter" idx="11"/>
          </p:nvPr>
        </p:nvSpPr>
        <p:spPr/>
        <p:txBody>
          <a:bodyPr/>
          <a:lstStyle/>
          <a:p>
            <a:endParaRPr lang="zh-CN" altLang="en-US"/>
          </a:p>
        </p:txBody>
      </p:sp>
      <p:sp>
        <p:nvSpPr>
          <p:cNvPr id="6" name="Rectangle 1098"/>
          <p:cNvSpPr>
            <a:spLocks noGrp="1" noChangeArrowheads="1"/>
          </p:cNvSpPr>
          <p:nvPr>
            <p:ph type="sldNum" sz="quarter" idx="12"/>
          </p:nvPr>
        </p:nvSpPr>
        <p:spPr>
          <a:xfrm>
            <a:off x="10778385" y="6415090"/>
            <a:ext cx="1311275" cy="365125"/>
          </a:xfrm>
        </p:spPr>
        <p:txBody>
          <a:bodyPr/>
          <a:lstStyle>
            <a:lvl1pPr>
              <a:defRPr sz="1050" b="0"/>
            </a:lvl1pPr>
          </a:lstStyle>
          <a:p>
            <a:fld id="{89DB14B3-731A-4352-BC82-B1993596BD11}" type="slidenum">
              <a:rPr lang="zh-CN" altLang="en-US" smtClean="0"/>
              <a:pPr/>
              <a:t>‹#›</a:t>
            </a:fld>
            <a:endParaRPr lang="zh-CN" altLang="en-US" dirty="0"/>
          </a:p>
        </p:txBody>
      </p:sp>
    </p:spTree>
    <p:extLst>
      <p:ext uri="{BB962C8B-B14F-4D97-AF65-F5344CB8AC3E}">
        <p14:creationId xmlns:p14="http://schemas.microsoft.com/office/powerpoint/2010/main" val="1666230324"/>
      </p:ext>
    </p:extLst>
  </p:cSld>
  <p:clrMapOvr>
    <a:masterClrMapping/>
  </p:clrMapOvr>
  <p:transition spd="med">
    <p:cu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049790" name="标题 1"/>
          <p:cNvSpPr>
            <a:spLocks noGrp="1"/>
          </p:cNvSpPr>
          <p:nvPr>
            <p:ph type="title"/>
          </p:nvPr>
        </p:nvSpPr>
        <p:spPr>
          <a:xfrm>
            <a:off x="609600" y="273050"/>
            <a:ext cx="4011613" cy="1162050"/>
          </a:xfrm>
        </p:spPr>
        <p:txBody>
          <a:bodyPr/>
          <a:lstStyle>
            <a:lvl1pPr algn="l">
              <a:defRPr sz="1500" b="1"/>
            </a:lvl1pPr>
          </a:lstStyle>
          <a:p>
            <a:r>
              <a:rPr lang="zh-CN" altLang="en-US"/>
              <a:t>单击此处编辑母版标题样式</a:t>
            </a:r>
          </a:p>
        </p:txBody>
      </p:sp>
      <p:sp>
        <p:nvSpPr>
          <p:cNvPr id="1049791" name="内容占位符 2"/>
          <p:cNvSpPr>
            <a:spLocks noGrp="1"/>
          </p:cNvSpPr>
          <p:nvPr>
            <p:ph idx="1"/>
          </p:nvPr>
        </p:nvSpPr>
        <p:spPr>
          <a:xfrm>
            <a:off x="4767265" y="273052"/>
            <a:ext cx="6815137"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9792" name="文本占位符 3"/>
          <p:cNvSpPr>
            <a:spLocks noGrp="1"/>
          </p:cNvSpPr>
          <p:nvPr>
            <p:ph type="body" sz="half" idx="2"/>
          </p:nvPr>
        </p:nvSpPr>
        <p:spPr>
          <a:xfrm>
            <a:off x="609600" y="1435102"/>
            <a:ext cx="40116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1049793" name="Rectangle 1096"/>
          <p:cNvSpPr>
            <a:spLocks noGrp="1" noChangeArrowheads="1"/>
          </p:cNvSpPr>
          <p:nvPr>
            <p:ph type="dt" sz="half" idx="10"/>
          </p:nvPr>
        </p:nvSpPr>
        <p:spPr/>
        <p:txBody>
          <a:bodyPr/>
          <a:lstStyle/>
          <a:p>
            <a:fld id="{99330C1F-F5BC-42E0-AA5F-D5B9A26A9E8D}" type="datetime1">
              <a:rPr lang="zh-CN" altLang="en-US" smtClean="0"/>
              <a:pPr/>
              <a:t>2023/10/30</a:t>
            </a:fld>
            <a:endParaRPr lang="zh-CN" altLang="en-US" b="1" i="1"/>
          </a:p>
        </p:txBody>
      </p:sp>
      <p:sp>
        <p:nvSpPr>
          <p:cNvPr id="1049794" name="Rectangle 1097"/>
          <p:cNvSpPr>
            <a:spLocks noGrp="1" noChangeArrowheads="1"/>
          </p:cNvSpPr>
          <p:nvPr>
            <p:ph type="ftr" sz="quarter" idx="11"/>
          </p:nvPr>
        </p:nvSpPr>
        <p:spPr/>
        <p:txBody>
          <a:bodyPr/>
          <a:lstStyle/>
          <a:p>
            <a:endParaRPr lang="zh-CN" altLang="en-US"/>
          </a:p>
        </p:txBody>
      </p:sp>
      <p:sp>
        <p:nvSpPr>
          <p:cNvPr id="1049795" name="Rectangle 1098"/>
          <p:cNvSpPr>
            <a:spLocks noGrp="1" noChangeArrowheads="1"/>
          </p:cNvSpPr>
          <p:nvPr>
            <p:ph type="sldNum" sz="quarter" idx="12"/>
          </p:nvPr>
        </p:nvSpPr>
        <p:spPr/>
        <p:txBody>
          <a:bodyPr/>
          <a:lstStyle/>
          <a:p>
            <a:fld id="{6F4ACBDE-81A0-4AFC-ADBB-F83DDB0974C3}" type="slidenum">
              <a:rPr lang="zh-CN" altLang="en-US"/>
              <a:pPr/>
              <a:t>‹#›</a:t>
            </a:fld>
            <a:endParaRPr lang="zh-CN" altLang="en-US"/>
          </a:p>
        </p:txBody>
      </p:sp>
    </p:spTree>
    <p:extLst>
      <p:ext uri="{BB962C8B-B14F-4D97-AF65-F5344CB8AC3E}">
        <p14:creationId xmlns:p14="http://schemas.microsoft.com/office/powerpoint/2010/main" val="1950131021"/>
      </p:ext>
    </p:extLst>
  </p:cSld>
  <p:clrMapOvr>
    <a:masterClrMapping/>
  </p:clrMapOvr>
  <p:transition spd="med">
    <p:cu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049774" name="标题 1"/>
          <p:cNvSpPr>
            <a:spLocks noGrp="1"/>
          </p:cNvSpPr>
          <p:nvPr>
            <p:ph type="title"/>
          </p:nvPr>
        </p:nvSpPr>
        <p:spPr>
          <a:xfrm>
            <a:off x="2389188" y="4800600"/>
            <a:ext cx="7315200" cy="566738"/>
          </a:xfrm>
        </p:spPr>
        <p:txBody>
          <a:bodyPr/>
          <a:lstStyle>
            <a:lvl1pPr algn="l">
              <a:defRPr sz="1500" b="1"/>
            </a:lvl1pPr>
          </a:lstStyle>
          <a:p>
            <a:r>
              <a:rPr lang="zh-CN" altLang="en-US"/>
              <a:t>单击此处编辑母版标题样式</a:t>
            </a:r>
          </a:p>
        </p:txBody>
      </p:sp>
      <p:sp>
        <p:nvSpPr>
          <p:cNvPr id="1049775" name="图片占位符 2"/>
          <p:cNvSpPr>
            <a:spLocks noGrp="1"/>
          </p:cNvSpPr>
          <p:nvPr>
            <p:ph type="pic" idx="1"/>
          </p:nvPr>
        </p:nvSpPr>
        <p:spPr>
          <a:xfrm>
            <a:off x="2389188" y="612775"/>
            <a:ext cx="73152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1049776" name="文本占位符 3"/>
          <p:cNvSpPr>
            <a:spLocks noGrp="1"/>
          </p:cNvSpPr>
          <p:nvPr>
            <p:ph type="body" sz="half" idx="2"/>
          </p:nvPr>
        </p:nvSpPr>
        <p:spPr>
          <a:xfrm>
            <a:off x="2389188" y="5367338"/>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1049777" name="Rectangle 1096"/>
          <p:cNvSpPr>
            <a:spLocks noGrp="1" noChangeArrowheads="1"/>
          </p:cNvSpPr>
          <p:nvPr>
            <p:ph type="dt" sz="half" idx="10"/>
          </p:nvPr>
        </p:nvSpPr>
        <p:spPr/>
        <p:txBody>
          <a:bodyPr/>
          <a:lstStyle/>
          <a:p>
            <a:fld id="{EB279A69-F49C-4E84-B5F0-51A87B0ECECB}" type="datetime1">
              <a:rPr lang="zh-CN" altLang="en-US" smtClean="0"/>
              <a:pPr/>
              <a:t>2023/10/30</a:t>
            </a:fld>
            <a:endParaRPr lang="zh-CN" altLang="en-US" b="1" i="1"/>
          </a:p>
        </p:txBody>
      </p:sp>
      <p:sp>
        <p:nvSpPr>
          <p:cNvPr id="1049778" name="Rectangle 1097"/>
          <p:cNvSpPr>
            <a:spLocks noGrp="1" noChangeArrowheads="1"/>
          </p:cNvSpPr>
          <p:nvPr>
            <p:ph type="ftr" sz="quarter" idx="11"/>
          </p:nvPr>
        </p:nvSpPr>
        <p:spPr/>
        <p:txBody>
          <a:bodyPr/>
          <a:lstStyle/>
          <a:p>
            <a:endParaRPr lang="zh-CN" altLang="en-US"/>
          </a:p>
        </p:txBody>
      </p:sp>
      <p:sp>
        <p:nvSpPr>
          <p:cNvPr id="1049779" name="Rectangle 1098"/>
          <p:cNvSpPr>
            <a:spLocks noGrp="1" noChangeArrowheads="1"/>
          </p:cNvSpPr>
          <p:nvPr>
            <p:ph type="sldNum" sz="quarter" idx="12"/>
          </p:nvPr>
        </p:nvSpPr>
        <p:spPr/>
        <p:txBody>
          <a:bodyPr/>
          <a:lstStyle/>
          <a:p>
            <a:fld id="{FC5CC31D-1363-49C8-9F24-77AAE0A8B09C}" type="slidenum">
              <a:rPr lang="zh-CN" altLang="en-US"/>
              <a:pPr/>
              <a:t>‹#›</a:t>
            </a:fld>
            <a:endParaRPr lang="zh-CN" altLang="en-US"/>
          </a:p>
        </p:txBody>
      </p:sp>
    </p:spTree>
    <p:extLst>
      <p:ext uri="{BB962C8B-B14F-4D97-AF65-F5344CB8AC3E}">
        <p14:creationId xmlns:p14="http://schemas.microsoft.com/office/powerpoint/2010/main" val="1731033411"/>
      </p:ext>
    </p:extLst>
  </p:cSld>
  <p:clrMapOvr>
    <a:masterClrMapping/>
  </p:clrMapOvr>
  <p:transition spd="med">
    <p:cu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48576" name="Rectangle 1093"/>
          <p:cNvSpPr>
            <a:spLocks noChangeArrowheads="1"/>
          </p:cNvSpPr>
          <p:nvPr/>
        </p:nvSpPr>
        <p:spPr bwMode="auto">
          <a:xfrm>
            <a:off x="0" y="6346827"/>
            <a:ext cx="12192000" cy="511175"/>
          </a:xfrm>
          <a:prstGeom prst="rect">
            <a:avLst/>
          </a:prstGeom>
          <a:solidFill>
            <a:schemeClr val="accent6">
              <a:lumMod val="75000"/>
            </a:schemeClr>
          </a:solidFill>
          <a:ln>
            <a:noFill/>
          </a:ln>
        </p:spPr>
        <p:txBody>
          <a:bodyPr/>
          <a:lstStyle>
            <a:lvl1pPr eaLnBrk="0" hangingPunct="0">
              <a:defRPr>
                <a:solidFill>
                  <a:srgbClr val="000000"/>
                </a:solidFill>
                <a:latin typeface="Calibri" panose="020F0502020204030204" pitchFamily="34" charset="0"/>
                <a:ea typeface="宋体" panose="02010600030101010101" pitchFamily="2" charset="-122"/>
                <a:sym typeface="Calibri" panose="020F0502020204030204" pitchFamily="34" charset="0"/>
              </a:defRPr>
            </a:lvl1pPr>
            <a:lvl2pPr eaLnBrk="0" hangingPunct="0">
              <a:defRPr>
                <a:solidFill>
                  <a:srgbClr val="000000"/>
                </a:solidFill>
                <a:latin typeface="Calibri" panose="020F0502020204030204" pitchFamily="34" charset="0"/>
                <a:ea typeface="宋体" panose="02010600030101010101" pitchFamily="2" charset="-122"/>
                <a:sym typeface="Calibri" panose="020F0502020204030204" pitchFamily="34" charset="0"/>
              </a:defRPr>
            </a:lvl2pPr>
            <a:lvl3pPr eaLnBrk="0" hangingPunct="0">
              <a:defRPr>
                <a:solidFill>
                  <a:srgbClr val="000000"/>
                </a:solidFill>
                <a:latin typeface="Calibri" panose="020F0502020204030204" pitchFamily="34" charset="0"/>
                <a:ea typeface="宋体" panose="02010600030101010101" pitchFamily="2" charset="-122"/>
                <a:sym typeface="Calibri" panose="020F0502020204030204" pitchFamily="34" charset="0"/>
              </a:defRPr>
            </a:lvl3pPr>
            <a:lvl4pPr eaLnBrk="0" hangingPunct="0">
              <a:defRPr>
                <a:solidFill>
                  <a:srgbClr val="000000"/>
                </a:solidFill>
                <a:latin typeface="Calibri" panose="020F0502020204030204" pitchFamily="34" charset="0"/>
                <a:ea typeface="宋体" panose="02010600030101010101" pitchFamily="2" charset="-122"/>
                <a:sym typeface="Calibri" panose="020F0502020204030204" pitchFamily="34" charset="0"/>
              </a:defRPr>
            </a:lvl4pPr>
            <a:lvl5pPr eaLnBrk="0" hangingPunct="0">
              <a:defRPr>
                <a:solidFill>
                  <a:srgbClr val="000000"/>
                </a:solidFill>
                <a:latin typeface="Calibri" panose="020F0502020204030204" pitchFamily="34" charset="0"/>
                <a:ea typeface="宋体" panose="02010600030101010101" pitchFamily="2" charset="-122"/>
                <a:sym typeface="Calibri" panose="020F0502020204030204" pitchFamily="34" charset="0"/>
              </a:defRPr>
            </a:lvl5pPr>
            <a:lvl6pPr marL="2282825" eaLnBrk="0" fontAlgn="base" hangingPunct="0">
              <a:spcBef>
                <a:spcPct val="0"/>
              </a:spcBef>
              <a:spcAft>
                <a:spcPct val="0"/>
              </a:spcAft>
              <a:defRPr>
                <a:solidFill>
                  <a:srgbClr val="000000"/>
                </a:solidFill>
                <a:latin typeface="Calibri" panose="020F0502020204030204" pitchFamily="34" charset="0"/>
                <a:ea typeface="宋体" panose="02010600030101010101" pitchFamily="2" charset="-122"/>
                <a:sym typeface="Calibri" panose="020F0502020204030204" pitchFamily="34" charset="0"/>
              </a:defRPr>
            </a:lvl6pPr>
            <a:lvl7pPr marL="2740025" eaLnBrk="0" fontAlgn="base" hangingPunct="0">
              <a:spcBef>
                <a:spcPct val="0"/>
              </a:spcBef>
              <a:spcAft>
                <a:spcPct val="0"/>
              </a:spcAft>
              <a:defRPr>
                <a:solidFill>
                  <a:srgbClr val="000000"/>
                </a:solidFill>
                <a:latin typeface="Calibri" panose="020F0502020204030204" pitchFamily="34" charset="0"/>
                <a:ea typeface="宋体" panose="02010600030101010101" pitchFamily="2" charset="-122"/>
                <a:sym typeface="Calibri" panose="020F0502020204030204" pitchFamily="34" charset="0"/>
              </a:defRPr>
            </a:lvl7pPr>
            <a:lvl8pPr marL="3197225" eaLnBrk="0" fontAlgn="base" hangingPunct="0">
              <a:spcBef>
                <a:spcPct val="0"/>
              </a:spcBef>
              <a:spcAft>
                <a:spcPct val="0"/>
              </a:spcAft>
              <a:defRPr>
                <a:solidFill>
                  <a:srgbClr val="000000"/>
                </a:solidFill>
                <a:latin typeface="Calibri" panose="020F0502020204030204" pitchFamily="34" charset="0"/>
                <a:ea typeface="宋体" panose="02010600030101010101" pitchFamily="2" charset="-122"/>
                <a:sym typeface="Calibri" panose="020F0502020204030204" pitchFamily="34" charset="0"/>
              </a:defRPr>
            </a:lvl8pPr>
            <a:lvl9pPr marL="3654425" eaLnBrk="0" fontAlgn="base" hangingPunct="0">
              <a:spcBef>
                <a:spcPct val="0"/>
              </a:spcBef>
              <a:spcAft>
                <a:spcPct val="0"/>
              </a:spcAft>
              <a:defRPr>
                <a:solidFill>
                  <a:srgbClr val="000000"/>
                </a:solidFill>
                <a:latin typeface="Calibri" panose="020F0502020204030204" pitchFamily="34" charset="0"/>
                <a:ea typeface="宋体" panose="02010600030101010101" pitchFamily="2" charset="-122"/>
                <a:sym typeface="Calibri" panose="020F0502020204030204" pitchFamily="34" charset="0"/>
              </a:defRPr>
            </a:lvl9pPr>
          </a:lstStyle>
          <a:p>
            <a:pPr eaLnBrk="1" fontAlgn="base" hangingPunct="1">
              <a:spcBef>
                <a:spcPct val="0"/>
              </a:spcBef>
              <a:spcAft>
                <a:spcPct val="0"/>
              </a:spcAft>
            </a:pPr>
            <a:endParaRPr lang="zh-CN" altLang="en-US" sz="1800"/>
          </a:p>
        </p:txBody>
      </p:sp>
      <p:sp>
        <p:nvSpPr>
          <p:cNvPr id="1048577" name="Rectangle 1094"/>
          <p:cNvSpPr>
            <a:spLocks noGrp="1" noChangeArrowheads="1"/>
          </p:cNvSpPr>
          <p:nvPr>
            <p:ph type="title" idx="4294967295"/>
          </p:nvPr>
        </p:nvSpPr>
        <p:spPr bwMode="auto">
          <a:xfrm>
            <a:off x="660400" y="228602"/>
            <a:ext cx="9380539" cy="784225"/>
          </a:xfrm>
          <a:prstGeom prst="rect">
            <a:avLst/>
          </a:prstGeom>
          <a:noFill/>
          <a:ln>
            <a:noFill/>
          </a:ln>
        </p:spPr>
        <p:txBody>
          <a:bodyPr vert="horz" wrap="square" lIns="91440" tIns="45720" rIns="91440" bIns="45720" numCol="1" anchor="b" anchorCtr="0" compatLnSpc="1"/>
          <a:lstStyle/>
          <a:p>
            <a:pPr lvl="0"/>
            <a:r>
              <a:rPr lang="zh-CN" altLang="en-US"/>
              <a:t>单击此处编辑母版标题样式</a:t>
            </a:r>
            <a:endParaRPr lang="en-US" altLang="en-US"/>
          </a:p>
        </p:txBody>
      </p:sp>
      <p:sp>
        <p:nvSpPr>
          <p:cNvPr id="1048578" name="Rectangle 1095"/>
          <p:cNvSpPr>
            <a:spLocks noGrp="1" noChangeArrowheads="1"/>
          </p:cNvSpPr>
          <p:nvPr>
            <p:ph type="body" idx="1"/>
          </p:nvPr>
        </p:nvSpPr>
        <p:spPr bwMode="auto">
          <a:xfrm>
            <a:off x="639763" y="1222375"/>
            <a:ext cx="10939463" cy="4775200"/>
          </a:xfrm>
          <a:prstGeom prst="rect">
            <a:avLst/>
          </a:prstGeom>
          <a:noFill/>
          <a:ln>
            <a:noFill/>
          </a:ln>
        </p:spPr>
        <p:txBody>
          <a:bodyPr vert="horz" wrap="square" lIns="0" tIns="45720" rIns="0" bIns="45720" numCol="1" anchor="t" anchorCtr="0" compatLnSpc="1"/>
          <a:lstStyle/>
          <a:p>
            <a:pPr lvl="0"/>
            <a:r>
              <a:rPr lang="zh-CN" altLang="en-US"/>
              <a:t>单击此处编辑母版文本样式</a:t>
            </a:r>
            <a:endParaRPr lang="en-US" altLang="en-US"/>
          </a:p>
          <a:p>
            <a:pPr lvl="1"/>
            <a:r>
              <a:rPr lang="zh-CN" altLang="en-US"/>
              <a:t>第二级</a:t>
            </a:r>
            <a:endParaRPr lang="en-US" altLang="en-US"/>
          </a:p>
          <a:p>
            <a:pPr lvl="2"/>
            <a:r>
              <a:rPr lang="zh-CN" altLang="en-US"/>
              <a:t>第三级</a:t>
            </a:r>
            <a:endParaRPr lang="en-US" altLang="en-US"/>
          </a:p>
          <a:p>
            <a:pPr lvl="3"/>
            <a:r>
              <a:rPr lang="zh-CN" altLang="en-US"/>
              <a:t>第四级</a:t>
            </a:r>
            <a:endParaRPr lang="en-US" altLang="en-US"/>
          </a:p>
          <a:p>
            <a:pPr lvl="4"/>
            <a:r>
              <a:rPr lang="zh-CN" altLang="en-US"/>
              <a:t>第五级</a:t>
            </a:r>
            <a:endParaRPr lang="en-US" altLang="en-US"/>
          </a:p>
        </p:txBody>
      </p:sp>
      <p:sp>
        <p:nvSpPr>
          <p:cNvPr id="1048579" name="Rectangle 1096"/>
          <p:cNvSpPr>
            <a:spLocks noGrp="1" noChangeArrowheads="1"/>
          </p:cNvSpPr>
          <p:nvPr>
            <p:ph type="dt" sz="half" idx="2"/>
          </p:nvPr>
        </p:nvSpPr>
        <p:spPr bwMode="auto">
          <a:xfrm>
            <a:off x="1096964" y="6459540"/>
            <a:ext cx="2473325" cy="365125"/>
          </a:xfrm>
          <a:prstGeom prst="rect">
            <a:avLst/>
          </a:prstGeom>
          <a:noFill/>
          <a:ln>
            <a:noFill/>
          </a:ln>
        </p:spPr>
        <p:txBody>
          <a:bodyPr vert="horz" wrap="square" lIns="91440" tIns="45720" rIns="91440" bIns="45720" numCol="1" anchor="ctr" anchorCtr="0" compatLnSpc="1"/>
          <a:lstStyle>
            <a:lvl1pPr eaLnBrk="1" hangingPunct="1">
              <a:defRPr sz="450">
                <a:solidFill>
                  <a:srgbClr val="FFFFFF"/>
                </a:solidFill>
                <a:ea typeface="微软雅黑" panose="020B0503020204020204" pitchFamily="34" charset="-122"/>
              </a:defRPr>
            </a:lvl1pPr>
          </a:lstStyle>
          <a:p>
            <a:pPr fontAlgn="base">
              <a:spcBef>
                <a:spcPct val="0"/>
              </a:spcBef>
              <a:spcAft>
                <a:spcPct val="0"/>
              </a:spcAft>
            </a:pPr>
            <a:fld id="{7D4FE00E-8C06-457B-9BDE-A197369E635E}" type="datetime1">
              <a:rPr lang="zh-CN" altLang="en-US" smtClean="0">
                <a:sym typeface="Calibri" panose="020F0502020204030204" pitchFamily="34" charset="0"/>
              </a:rPr>
              <a:pPr fontAlgn="base">
                <a:spcBef>
                  <a:spcPct val="0"/>
                </a:spcBef>
                <a:spcAft>
                  <a:spcPct val="0"/>
                </a:spcAft>
              </a:pPr>
              <a:t>2023/10/30</a:t>
            </a:fld>
            <a:endParaRPr lang="zh-CN" altLang="en-US" b="1" i="1">
              <a:sym typeface="Calibri" panose="020F0502020204030204" pitchFamily="34" charset="0"/>
            </a:endParaRPr>
          </a:p>
        </p:txBody>
      </p:sp>
      <p:sp>
        <p:nvSpPr>
          <p:cNvPr id="1048580" name="Rectangle 1097"/>
          <p:cNvSpPr>
            <a:spLocks noGrp="1" noChangeArrowheads="1"/>
          </p:cNvSpPr>
          <p:nvPr>
            <p:ph type="ftr" sz="quarter" idx="3"/>
          </p:nvPr>
        </p:nvSpPr>
        <p:spPr bwMode="auto">
          <a:xfrm>
            <a:off x="3686177" y="6459540"/>
            <a:ext cx="4822825" cy="365125"/>
          </a:xfrm>
          <a:prstGeom prst="rect">
            <a:avLst/>
          </a:prstGeom>
          <a:noFill/>
          <a:ln>
            <a:noFill/>
          </a:ln>
        </p:spPr>
        <p:txBody>
          <a:bodyPr vert="horz" wrap="square" lIns="91440" tIns="45720" rIns="91440" bIns="45720" numCol="1" anchor="ctr" anchorCtr="0" compatLnSpc="1"/>
          <a:lstStyle>
            <a:lvl1pPr algn="ctr" eaLnBrk="1" hangingPunct="1">
              <a:defRPr sz="450" b="1" i="1">
                <a:solidFill>
                  <a:srgbClr val="FFFFFF"/>
                </a:solidFill>
                <a:ea typeface="微软雅黑" panose="020B0503020204020204" pitchFamily="34" charset="-122"/>
              </a:defRPr>
            </a:lvl1pPr>
          </a:lstStyle>
          <a:p>
            <a:pPr fontAlgn="base">
              <a:spcBef>
                <a:spcPct val="0"/>
              </a:spcBef>
              <a:spcAft>
                <a:spcPct val="0"/>
              </a:spcAft>
            </a:pPr>
            <a:endParaRPr lang="zh-CN" altLang="en-US">
              <a:sym typeface="Calibri" panose="020F0502020204030204" pitchFamily="34" charset="0"/>
            </a:endParaRPr>
          </a:p>
        </p:txBody>
      </p:sp>
      <p:sp>
        <p:nvSpPr>
          <p:cNvPr id="1048581" name="Rectangle 1098"/>
          <p:cNvSpPr>
            <a:spLocks noGrp="1" noChangeArrowheads="1"/>
          </p:cNvSpPr>
          <p:nvPr>
            <p:ph type="sldNum" sz="quarter" idx="4"/>
          </p:nvPr>
        </p:nvSpPr>
        <p:spPr bwMode="auto">
          <a:xfrm>
            <a:off x="10744201" y="6415090"/>
            <a:ext cx="1311275" cy="365125"/>
          </a:xfrm>
          <a:prstGeom prst="rect">
            <a:avLst/>
          </a:prstGeom>
          <a:noFill/>
          <a:ln>
            <a:noFill/>
          </a:ln>
        </p:spPr>
        <p:txBody>
          <a:bodyPr vert="horz" wrap="square" lIns="91440" tIns="45720" rIns="91440" bIns="45720" numCol="1" anchor="ctr" anchorCtr="0" compatLnSpc="1"/>
          <a:lstStyle>
            <a:lvl1pPr algn="r" eaLnBrk="1" hangingPunct="1">
              <a:defRPr sz="1800" b="1" i="1" smtClean="0">
                <a:solidFill>
                  <a:srgbClr val="FFFFFF"/>
                </a:solidFill>
                <a:ea typeface="微软雅黑" panose="020B0503020204020204" pitchFamily="34" charset="-122"/>
              </a:defRPr>
            </a:lvl1pPr>
          </a:lstStyle>
          <a:p>
            <a:pPr fontAlgn="base">
              <a:spcBef>
                <a:spcPct val="0"/>
              </a:spcBef>
              <a:spcAft>
                <a:spcPct val="0"/>
              </a:spcAft>
            </a:pPr>
            <a:fld id="{4735416B-1EEB-4908-B3FA-75CB8A360816}" type="slidenum">
              <a:rPr lang="zh-CN" altLang="en-US">
                <a:sym typeface="Calibri" panose="020F0502020204030204" pitchFamily="34" charset="0"/>
              </a:rPr>
              <a:pPr fontAlgn="base">
                <a:spcBef>
                  <a:spcPct val="0"/>
                </a:spcBef>
                <a:spcAft>
                  <a:spcPct val="0"/>
                </a:spcAft>
              </a:pPr>
              <a:t>‹#›</a:t>
            </a:fld>
            <a:endParaRPr lang="zh-CN" altLang="en-US">
              <a:sym typeface="Calibri" panose="020F0502020204030204" pitchFamily="34" charset="0"/>
            </a:endParaRPr>
          </a:p>
        </p:txBody>
      </p:sp>
      <p:cxnSp>
        <p:nvCxnSpPr>
          <p:cNvPr id="3145728" name="Line 2054"/>
          <p:cNvCxnSpPr>
            <a:cxnSpLocks noChangeShapeType="1"/>
          </p:cNvCxnSpPr>
          <p:nvPr/>
        </p:nvCxnSpPr>
        <p:spPr bwMode="auto">
          <a:xfrm>
            <a:off x="639765" y="1028700"/>
            <a:ext cx="9401175" cy="0"/>
          </a:xfrm>
          <a:prstGeom prst="line">
            <a:avLst/>
          </a:prstGeom>
          <a:noFill/>
          <a:ln w="19050">
            <a:solidFill>
              <a:schemeClr val="accent6">
                <a:lumMod val="75000"/>
              </a:schemeClr>
            </a:solidFill>
            <a:round/>
          </a:ln>
        </p:spPr>
      </p:cxnSp>
      <p:sp>
        <p:nvSpPr>
          <p:cNvPr id="1048582" name="Rectangle 233"/>
          <p:cNvSpPr>
            <a:spLocks noChangeArrowheads="1"/>
          </p:cNvSpPr>
          <p:nvPr userDrawn="1"/>
        </p:nvSpPr>
        <p:spPr bwMode="auto">
          <a:xfrm>
            <a:off x="331789" y="428625"/>
            <a:ext cx="153987" cy="457200"/>
          </a:xfrm>
          <a:prstGeom prst="rect">
            <a:avLst/>
          </a:prstGeom>
          <a:solidFill>
            <a:srgbClr val="C00000"/>
          </a:solidFill>
          <a:ln>
            <a:noFill/>
          </a:ln>
        </p:spPr>
        <p:txBody>
          <a:bodyPr anchor="ctr"/>
          <a:lstStyle>
            <a:lvl1pPr>
              <a:lnSpc>
                <a:spcPct val="90000"/>
              </a:lnSpc>
              <a:spcBef>
                <a:spcPts val="900"/>
              </a:spcBef>
              <a:spcAft>
                <a:spcPts val="150"/>
              </a:spcAft>
              <a:buClr>
                <a:srgbClr val="0B4DA2"/>
              </a:buClr>
              <a:buSzPct val="100000"/>
              <a:buFont typeface="Calibri" panose="020F0502020204030204" pitchFamily="34" charset="0"/>
              <a:buChar char=" "/>
              <a:defRPr sz="3200">
                <a:solidFill>
                  <a:srgbClr val="404040"/>
                </a:solidFill>
                <a:latin typeface="Calibri" panose="020F0502020204030204" pitchFamily="34" charset="0"/>
                <a:ea typeface="宋体" panose="02010600030101010101" pitchFamily="2" charset="-122"/>
              </a:defRPr>
            </a:lvl1pPr>
            <a:lvl2pPr marL="742950" indent="-285750">
              <a:lnSpc>
                <a:spcPct val="90000"/>
              </a:lnSpc>
              <a:spcBef>
                <a:spcPts val="150"/>
              </a:spcBef>
              <a:spcAft>
                <a:spcPts val="300"/>
              </a:spcAft>
              <a:buClr>
                <a:srgbClr val="0B4DA2"/>
              </a:buClr>
              <a:buSzPct val="100000"/>
              <a:buFont typeface="Calibri" panose="020F0502020204030204" pitchFamily="34" charset="0"/>
              <a:buChar char="◦"/>
              <a:defRPr sz="1300">
                <a:solidFill>
                  <a:srgbClr val="404040"/>
                </a:solidFill>
                <a:latin typeface="Calibri" panose="020F0502020204030204" pitchFamily="34" charset="0"/>
                <a:ea typeface="宋体" panose="02010600030101010101" pitchFamily="2" charset="-122"/>
              </a:defRPr>
            </a:lvl2pPr>
            <a:lvl3pPr marL="1143000" indent="-228600">
              <a:lnSpc>
                <a:spcPct val="90000"/>
              </a:lnSpc>
              <a:spcBef>
                <a:spcPts val="150"/>
              </a:spcBef>
              <a:spcAft>
                <a:spcPts val="300"/>
              </a:spcAft>
              <a:buClr>
                <a:srgbClr val="0B4DA2"/>
              </a:buClr>
              <a:buSzPct val="100000"/>
              <a:buFont typeface="Calibri" panose="020F0502020204030204" pitchFamily="34" charset="0"/>
              <a:buChar char="◦"/>
              <a:defRPr sz="1000">
                <a:solidFill>
                  <a:srgbClr val="404040"/>
                </a:solidFill>
                <a:latin typeface="Calibri" panose="020F0502020204030204" pitchFamily="34" charset="0"/>
                <a:ea typeface="宋体" panose="02010600030101010101" pitchFamily="2" charset="-122"/>
              </a:defRPr>
            </a:lvl3pPr>
            <a:lvl4pPr marL="1600200" indent="-228600">
              <a:lnSpc>
                <a:spcPct val="90000"/>
              </a:lnSpc>
              <a:spcBef>
                <a:spcPts val="150"/>
              </a:spcBef>
              <a:spcAft>
                <a:spcPts val="300"/>
              </a:spcAft>
              <a:buClr>
                <a:srgbClr val="0B4DA2"/>
              </a:buClr>
              <a:buSzPct val="100000"/>
              <a:buFont typeface="Calibri" panose="020F0502020204030204" pitchFamily="34" charset="0"/>
              <a:buChar char="◦"/>
              <a:defRPr sz="1000">
                <a:solidFill>
                  <a:srgbClr val="404040"/>
                </a:solidFill>
                <a:latin typeface="Calibri" panose="020F0502020204030204" pitchFamily="34" charset="0"/>
                <a:ea typeface="宋体" panose="02010600030101010101" pitchFamily="2" charset="-122"/>
              </a:defRPr>
            </a:lvl4pPr>
            <a:lvl5pPr marL="2057400" indent="-228600">
              <a:lnSpc>
                <a:spcPct val="90000"/>
              </a:lnSpc>
              <a:spcBef>
                <a:spcPts val="150"/>
              </a:spcBef>
              <a:spcAft>
                <a:spcPts val="300"/>
              </a:spcAft>
              <a:buClr>
                <a:srgbClr val="0B4DA2"/>
              </a:buClr>
              <a:buSzPct val="100000"/>
              <a:buFont typeface="Calibri" panose="020F0502020204030204" pitchFamily="34" charset="0"/>
              <a:buChar char="◦"/>
              <a:defRPr sz="1000">
                <a:solidFill>
                  <a:srgbClr val="40404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150"/>
              </a:spcBef>
              <a:spcAft>
                <a:spcPts val="300"/>
              </a:spcAft>
              <a:buClr>
                <a:srgbClr val="0B4DA2"/>
              </a:buClr>
              <a:buSzPct val="100000"/>
              <a:buFont typeface="Calibri" panose="020F0502020204030204" pitchFamily="34" charset="0"/>
              <a:buChar char="◦"/>
              <a:defRPr sz="1000">
                <a:solidFill>
                  <a:srgbClr val="40404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150"/>
              </a:spcBef>
              <a:spcAft>
                <a:spcPts val="300"/>
              </a:spcAft>
              <a:buClr>
                <a:srgbClr val="0B4DA2"/>
              </a:buClr>
              <a:buSzPct val="100000"/>
              <a:buFont typeface="Calibri" panose="020F0502020204030204" pitchFamily="34" charset="0"/>
              <a:buChar char="◦"/>
              <a:defRPr sz="1000">
                <a:solidFill>
                  <a:srgbClr val="40404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150"/>
              </a:spcBef>
              <a:spcAft>
                <a:spcPts val="300"/>
              </a:spcAft>
              <a:buClr>
                <a:srgbClr val="0B4DA2"/>
              </a:buClr>
              <a:buSzPct val="100000"/>
              <a:buFont typeface="Calibri" panose="020F0502020204030204" pitchFamily="34" charset="0"/>
              <a:buChar char="◦"/>
              <a:defRPr sz="1000">
                <a:solidFill>
                  <a:srgbClr val="40404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150"/>
              </a:spcBef>
              <a:spcAft>
                <a:spcPts val="300"/>
              </a:spcAft>
              <a:buClr>
                <a:srgbClr val="0B4DA2"/>
              </a:buClr>
              <a:buSzPct val="100000"/>
              <a:buFont typeface="Calibri" panose="020F0502020204030204" pitchFamily="34" charset="0"/>
              <a:buChar char="◦"/>
              <a:defRPr sz="1000">
                <a:solidFill>
                  <a:srgbClr val="404040"/>
                </a:solidFill>
                <a:latin typeface="Calibri" panose="020F0502020204030204" pitchFamily="34" charset="0"/>
                <a:ea typeface="宋体" panose="02010600030101010101" pitchFamily="2" charset="-122"/>
              </a:defRPr>
            </a:lvl9pPr>
          </a:lstStyle>
          <a:p>
            <a:pPr algn="ctr" fontAlgn="base">
              <a:lnSpc>
                <a:spcPct val="100000"/>
              </a:lnSpc>
              <a:spcBef>
                <a:spcPct val="0"/>
              </a:spcBef>
              <a:spcAft>
                <a:spcPct val="0"/>
              </a:spcAft>
              <a:buFontTx/>
              <a:buNone/>
            </a:pPr>
            <a:endParaRPr lang="zh-CN" altLang="en-US" sz="1350">
              <a:solidFill>
                <a:srgbClr val="FFFFFF"/>
              </a:solidFill>
              <a:latin typeface="华文中宋" panose="02010600040101010101" pitchFamily="2" charset="-122"/>
              <a:ea typeface="华文中宋" panose="02010600040101010101" pitchFamily="2" charset="-122"/>
              <a:sym typeface="Calibri" panose="020F0502020204030204" pitchFamily="34" charset="0"/>
            </a:endParaRPr>
          </a:p>
        </p:txBody>
      </p:sp>
      <p:cxnSp>
        <p:nvCxnSpPr>
          <p:cNvPr id="3145729" name="Line 404"/>
          <p:cNvCxnSpPr>
            <a:cxnSpLocks noChangeShapeType="1"/>
          </p:cNvCxnSpPr>
          <p:nvPr userDrawn="1"/>
        </p:nvCxnSpPr>
        <p:spPr bwMode="auto">
          <a:xfrm>
            <a:off x="550863" y="428625"/>
            <a:ext cx="0" cy="457200"/>
          </a:xfrm>
          <a:prstGeom prst="line">
            <a:avLst/>
          </a:prstGeom>
          <a:noFill/>
          <a:ln w="38100">
            <a:solidFill>
              <a:srgbClr val="C00000"/>
            </a:solidFill>
            <a:round/>
          </a:ln>
        </p:spPr>
      </p:cxnSp>
      <p:pic>
        <p:nvPicPr>
          <p:cNvPr id="14" name="图片 13"/>
          <p:cNvPicPr/>
          <p:nvPr userDrawn="1"/>
        </p:nvPicPr>
        <p:blipFill>
          <a:blip r:embed="rId13" cstate="print"/>
          <a:stretch>
            <a:fillRect/>
          </a:stretch>
        </p:blipFill>
        <p:spPr>
          <a:xfrm>
            <a:off x="11313006" y="130754"/>
            <a:ext cx="742470" cy="860424"/>
          </a:xfrm>
          <a:prstGeom prst="rect">
            <a:avLst/>
          </a:prstGeom>
        </p:spPr>
      </p:pic>
    </p:spTree>
    <p:extLst>
      <p:ext uri="{BB962C8B-B14F-4D97-AF65-F5344CB8AC3E}">
        <p14:creationId xmlns:p14="http://schemas.microsoft.com/office/powerpoint/2010/main" val="11646928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cut/>
  </p:transition>
  <p:hf hdr="0" ftr="0" dt="0"/>
  <p:txStyles>
    <p:titleStyle>
      <a:lvl1pPr algn="l" rtl="0" eaLnBrk="0" fontAlgn="base" hangingPunct="0">
        <a:lnSpc>
          <a:spcPct val="85000"/>
        </a:lnSpc>
        <a:spcBef>
          <a:spcPct val="0"/>
        </a:spcBef>
        <a:spcAft>
          <a:spcPct val="0"/>
        </a:spcAft>
        <a:defRPr sz="2250">
          <a:solidFill>
            <a:srgbClr val="808080"/>
          </a:solidFill>
          <a:latin typeface="+mj-lt"/>
          <a:ea typeface="+mj-ea"/>
          <a:cs typeface="+mj-cs"/>
        </a:defRPr>
      </a:lvl1pPr>
      <a:lvl2pPr algn="l" rtl="0" eaLnBrk="0" fontAlgn="base" hangingPunct="0">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2pPr>
      <a:lvl3pPr algn="l" rtl="0" eaLnBrk="0" fontAlgn="base" hangingPunct="0">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3pPr>
      <a:lvl4pPr algn="l" rtl="0" eaLnBrk="0" fontAlgn="base" hangingPunct="0">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4pPr>
      <a:lvl5pPr algn="l" rtl="0" eaLnBrk="0" fontAlgn="base" hangingPunct="0">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5pPr>
      <a:lvl6pPr marL="342900" algn="l" rtl="0" fontAlgn="base">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6pPr>
      <a:lvl7pPr marL="685800" algn="l" rtl="0" fontAlgn="base">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7pPr>
      <a:lvl8pPr marL="1028700" algn="l" rtl="0" fontAlgn="base">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8pPr>
      <a:lvl9pPr marL="1371600" algn="l" rtl="0" fontAlgn="base">
        <a:lnSpc>
          <a:spcPct val="85000"/>
        </a:lnSpc>
        <a:spcBef>
          <a:spcPct val="0"/>
        </a:spcBef>
        <a:spcAft>
          <a:spcPct val="0"/>
        </a:spcAft>
        <a:defRPr sz="2250">
          <a:solidFill>
            <a:srgbClr val="808080"/>
          </a:solidFill>
          <a:latin typeface="Calibri Light" panose="020F0302020204030204"/>
          <a:ea typeface="宋体" panose="02010600030101010101" pitchFamily="2" charset="-122"/>
        </a:defRPr>
      </a:lvl9pPr>
    </p:titleStyle>
    <p:bodyStyle>
      <a:lvl1pPr marL="51435" indent="-51435" algn="l" rtl="0" eaLnBrk="0" fontAlgn="base" hangingPunct="0">
        <a:lnSpc>
          <a:spcPct val="90000"/>
        </a:lnSpc>
        <a:spcBef>
          <a:spcPts val="675"/>
        </a:spcBef>
        <a:spcAft>
          <a:spcPts val="115"/>
        </a:spcAft>
        <a:buClr>
          <a:srgbClr val="0B4DA2"/>
        </a:buClr>
        <a:buSzPct val="100000"/>
        <a:buFont typeface="Calibri" panose="020F0502020204030204" pitchFamily="34" charset="0"/>
        <a:buChar char=" "/>
        <a:defRPr sz="2400">
          <a:solidFill>
            <a:srgbClr val="404040"/>
          </a:solidFill>
          <a:latin typeface="+mn-lt"/>
          <a:ea typeface="+mn-ea"/>
          <a:cs typeface="+mn-cs"/>
        </a:defRPr>
      </a:lvl1pPr>
      <a:lvl2pPr marL="216535" indent="-104775" algn="l" rtl="0" eaLnBrk="0" fontAlgn="base" hangingPunct="0">
        <a:lnSpc>
          <a:spcPct val="90000"/>
        </a:lnSpc>
        <a:spcBef>
          <a:spcPts val="115"/>
        </a:spcBef>
        <a:spcAft>
          <a:spcPts val="225"/>
        </a:spcAft>
        <a:buClr>
          <a:srgbClr val="0B4DA2"/>
        </a:buClr>
        <a:buSzPct val="100000"/>
        <a:buFont typeface="Calibri" panose="020F0502020204030204" pitchFamily="34" charset="0"/>
        <a:buChar char="◦"/>
        <a:defRPr sz="975">
          <a:solidFill>
            <a:srgbClr val="404040"/>
          </a:solidFill>
          <a:latin typeface="+mn-lt"/>
          <a:ea typeface="+mn-ea"/>
        </a:defRPr>
      </a:lvl2pPr>
      <a:lvl3pPr marL="318135" indent="-102235" algn="l" rtl="0" eaLnBrk="0" fontAlgn="base" hangingPunct="0">
        <a:lnSpc>
          <a:spcPct val="90000"/>
        </a:lnSpc>
        <a:spcBef>
          <a:spcPts val="115"/>
        </a:spcBef>
        <a:spcAft>
          <a:spcPts val="225"/>
        </a:spcAft>
        <a:buClr>
          <a:srgbClr val="0B4DA2"/>
        </a:buClr>
        <a:buSzPct val="100000"/>
        <a:buFont typeface="Calibri" panose="020F0502020204030204" pitchFamily="34" charset="0"/>
        <a:buChar char="◦"/>
        <a:defRPr sz="750">
          <a:solidFill>
            <a:srgbClr val="404040"/>
          </a:solidFill>
          <a:latin typeface="+mn-lt"/>
          <a:ea typeface="+mn-ea"/>
        </a:defRPr>
      </a:lvl3pPr>
      <a:lvl4pPr marL="420370" indent="-102235" algn="l" rtl="0" eaLnBrk="0" fontAlgn="base" hangingPunct="0">
        <a:lnSpc>
          <a:spcPct val="90000"/>
        </a:lnSpc>
        <a:spcBef>
          <a:spcPts val="115"/>
        </a:spcBef>
        <a:spcAft>
          <a:spcPts val="225"/>
        </a:spcAft>
        <a:buClr>
          <a:srgbClr val="0B4DA2"/>
        </a:buClr>
        <a:buSzPct val="100000"/>
        <a:buFont typeface="Calibri" panose="020F0502020204030204" pitchFamily="34" charset="0"/>
        <a:buChar char="◦"/>
        <a:defRPr sz="750">
          <a:solidFill>
            <a:srgbClr val="404040"/>
          </a:solidFill>
          <a:latin typeface="+mn-lt"/>
          <a:ea typeface="+mn-ea"/>
        </a:defRPr>
      </a:lvl4pPr>
      <a:lvl5pPr marL="523875" indent="-104775" algn="l" rtl="0" eaLnBrk="0" fontAlgn="base" hangingPunct="0">
        <a:lnSpc>
          <a:spcPct val="90000"/>
        </a:lnSpc>
        <a:spcBef>
          <a:spcPts val="115"/>
        </a:spcBef>
        <a:spcAft>
          <a:spcPts val="225"/>
        </a:spcAft>
        <a:buClr>
          <a:srgbClr val="0B4DA2"/>
        </a:buClr>
        <a:buSzPct val="100000"/>
        <a:buFont typeface="Calibri" panose="020F0502020204030204" pitchFamily="34" charset="0"/>
        <a:buChar char="◦"/>
        <a:defRPr sz="750">
          <a:solidFill>
            <a:srgbClr val="404040"/>
          </a:solidFill>
          <a:latin typeface="+mn-lt"/>
          <a:ea typeface="+mn-ea"/>
        </a:defRPr>
      </a:lvl5pPr>
      <a:lvl6pPr marL="866775" indent="-104775" algn="l" rtl="0" fontAlgn="base">
        <a:lnSpc>
          <a:spcPct val="90000"/>
        </a:lnSpc>
        <a:spcBef>
          <a:spcPts val="115"/>
        </a:spcBef>
        <a:spcAft>
          <a:spcPts val="225"/>
        </a:spcAft>
        <a:buClr>
          <a:srgbClr val="0B4DA2"/>
        </a:buClr>
        <a:buSzPct val="100000"/>
        <a:buFont typeface="Calibri" panose="020F0502020204030204" pitchFamily="34" charset="0"/>
        <a:buChar char="◦"/>
        <a:defRPr sz="750">
          <a:solidFill>
            <a:srgbClr val="404040"/>
          </a:solidFill>
          <a:latin typeface="+mn-lt"/>
          <a:ea typeface="+mn-ea"/>
        </a:defRPr>
      </a:lvl6pPr>
      <a:lvl7pPr marL="1209675" indent="-104775" algn="l" rtl="0" fontAlgn="base">
        <a:lnSpc>
          <a:spcPct val="90000"/>
        </a:lnSpc>
        <a:spcBef>
          <a:spcPts val="115"/>
        </a:spcBef>
        <a:spcAft>
          <a:spcPts val="225"/>
        </a:spcAft>
        <a:buClr>
          <a:srgbClr val="0B4DA2"/>
        </a:buClr>
        <a:buSzPct val="100000"/>
        <a:buFont typeface="Calibri" panose="020F0502020204030204" pitchFamily="34" charset="0"/>
        <a:buChar char="◦"/>
        <a:defRPr sz="750">
          <a:solidFill>
            <a:srgbClr val="404040"/>
          </a:solidFill>
          <a:latin typeface="+mn-lt"/>
          <a:ea typeface="+mn-ea"/>
        </a:defRPr>
      </a:lvl7pPr>
      <a:lvl8pPr marL="1552575" indent="-104775" algn="l" rtl="0" fontAlgn="base">
        <a:lnSpc>
          <a:spcPct val="90000"/>
        </a:lnSpc>
        <a:spcBef>
          <a:spcPts val="115"/>
        </a:spcBef>
        <a:spcAft>
          <a:spcPts val="225"/>
        </a:spcAft>
        <a:buClr>
          <a:srgbClr val="0B4DA2"/>
        </a:buClr>
        <a:buSzPct val="100000"/>
        <a:buFont typeface="Calibri" panose="020F0502020204030204" pitchFamily="34" charset="0"/>
        <a:buChar char="◦"/>
        <a:defRPr sz="750">
          <a:solidFill>
            <a:srgbClr val="404040"/>
          </a:solidFill>
          <a:latin typeface="+mn-lt"/>
          <a:ea typeface="+mn-ea"/>
        </a:defRPr>
      </a:lvl8pPr>
      <a:lvl9pPr marL="1895475" indent="-104775" algn="l" rtl="0" fontAlgn="base">
        <a:lnSpc>
          <a:spcPct val="90000"/>
        </a:lnSpc>
        <a:spcBef>
          <a:spcPts val="115"/>
        </a:spcBef>
        <a:spcAft>
          <a:spcPts val="225"/>
        </a:spcAft>
        <a:buClr>
          <a:srgbClr val="0B4DA2"/>
        </a:buClr>
        <a:buSzPct val="100000"/>
        <a:buFont typeface="Calibri" panose="020F0502020204030204" pitchFamily="34" charset="0"/>
        <a:buChar char="◦"/>
        <a:defRPr sz="750">
          <a:solidFill>
            <a:srgbClr val="404040"/>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32.png"/><Relationship Id="rId3" Type="http://schemas.openxmlformats.org/officeDocument/2006/relationships/image" Target="../media/image27.wmf"/><Relationship Id="rId7" Type="http://schemas.openxmlformats.org/officeDocument/2006/relationships/image" Target="../media/image29.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11" Type="http://schemas.openxmlformats.org/officeDocument/2006/relationships/image" Target="../media/image31.wmf"/><Relationship Id="rId5" Type="http://schemas.openxmlformats.org/officeDocument/2006/relationships/image" Target="../media/image28.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30.wmf"/><Relationship Id="rId14" Type="http://schemas.openxmlformats.org/officeDocument/2006/relationships/image" Target="../media/image33.png"/></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9.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2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2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3.xml.rels><?xml version="1.0" encoding="UTF-8" standalone="yes"?>
<Relationships xmlns="http://schemas.openxmlformats.org/package/2006/relationships"><Relationship Id="rId8" Type="http://schemas.openxmlformats.org/officeDocument/2006/relationships/hyperlink" Target="https://web.stanford.edu/~pauly/ee102a/restricted/lecture13.pdf" TargetMode="External"/><Relationship Id="rId3" Type="http://schemas.openxmlformats.org/officeDocument/2006/relationships/hyperlink" Target="https://web.stanford.edu/~pauly/ee102a/restricted/lecture1.pdf" TargetMode="External"/><Relationship Id="rId7" Type="http://schemas.openxmlformats.org/officeDocument/2006/relationships/hyperlink" Target="https://web.stanford.edu/~pauly/ee102a/restricted/lecture8.pdf"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web.stanford.edu/~pauly/ee102a/restricted/lecture7.pdf" TargetMode="External"/><Relationship Id="rId5" Type="http://schemas.openxmlformats.org/officeDocument/2006/relationships/hyperlink" Target="https://web.stanford.edu/~pauly/ee102a/restricted/lecture3.pdf" TargetMode="External"/><Relationship Id="rId10" Type="http://schemas.openxmlformats.org/officeDocument/2006/relationships/hyperlink" Target="https://web.stanford.edu/~pauly/ee102a/restricted/lecture17.pdf" TargetMode="External"/><Relationship Id="rId4" Type="http://schemas.openxmlformats.org/officeDocument/2006/relationships/hyperlink" Target="https://web.stanford.edu/~pauly/ee102a/restricted/lecture2.pdf" TargetMode="External"/><Relationship Id="rId9" Type="http://schemas.openxmlformats.org/officeDocument/2006/relationships/hyperlink" Target="https://web.stanford.edu/~pauly/ee102a/restricted/lecture14.pdf"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5" Type="http://schemas.openxmlformats.org/officeDocument/2006/relationships/image" Target="../media/image61.png"/><Relationship Id="rId4" Type="http://schemas.openxmlformats.org/officeDocument/2006/relationships/image" Target="../media/image60.png"/></Relationships>
</file>

<file path=ppt/slides/_rels/slide3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jpeg"/></Relationships>
</file>

<file path=ppt/slides/_rels/slide3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7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0.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矩形 2"/>
          <p:cNvSpPr/>
          <p:nvPr/>
        </p:nvSpPr>
        <p:spPr>
          <a:xfrm>
            <a:off x="-10795" y="3924300"/>
            <a:ext cx="12214225" cy="2950210"/>
          </a:xfrm>
          <a:prstGeom prst="rect">
            <a:avLst/>
          </a:prstGeom>
          <a:solidFill>
            <a:schemeClr val="accent6">
              <a:lumMod val="75000"/>
            </a:schemeClr>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pic>
        <p:nvPicPr>
          <p:cNvPr id="5" name="图片 4" descr="SHU_VI_LOGO.svg"/>
          <p:cNvPicPr>
            <a:picLocks noChangeAspect="1"/>
          </p:cNvPicPr>
          <p:nvPr/>
        </p:nvPicPr>
        <p:blipFill>
          <a:blip r:embed="rId4"/>
          <a:stretch>
            <a:fillRect/>
          </a:stretch>
        </p:blipFill>
        <p:spPr>
          <a:xfrm>
            <a:off x="9015095" y="4259580"/>
            <a:ext cx="1795780" cy="2251075"/>
          </a:xfrm>
          <a:prstGeom prst="rect">
            <a:avLst/>
          </a:prstGeom>
        </p:spPr>
      </p:pic>
      <p:sp>
        <p:nvSpPr>
          <p:cNvPr id="2" name="矩形 1">
            <a:extLst>
              <a:ext uri="{FF2B5EF4-FFF2-40B4-BE49-F238E27FC236}">
                <a16:creationId xmlns:a16="http://schemas.microsoft.com/office/drawing/2014/main" id="{75A9E019-D5ED-4BE6-A7FD-FAAA7154A7B7}"/>
              </a:ext>
            </a:extLst>
          </p:cNvPr>
          <p:cNvSpPr/>
          <p:nvPr/>
        </p:nvSpPr>
        <p:spPr>
          <a:xfrm>
            <a:off x="1905740" y="2254928"/>
            <a:ext cx="8380519" cy="1015663"/>
          </a:xfrm>
          <a:prstGeom prst="rect">
            <a:avLst/>
          </a:prstGeom>
        </p:spPr>
        <p:txBody>
          <a:bodyPr wrap="square">
            <a:spAutoFit/>
          </a:bodyPr>
          <a:lstStyle/>
          <a:p>
            <a:pPr algn="ctr"/>
            <a:r>
              <a:rPr lang="zh-CN" altLang="en-US" sz="6000" dirty="0"/>
              <a:t>课程总结</a:t>
            </a:r>
          </a:p>
        </p:txBody>
      </p:sp>
      <p:sp>
        <p:nvSpPr>
          <p:cNvPr id="6" name="副标题 2">
            <a:extLst>
              <a:ext uri="{FF2B5EF4-FFF2-40B4-BE49-F238E27FC236}">
                <a16:creationId xmlns:a16="http://schemas.microsoft.com/office/drawing/2014/main" id="{39CBF860-9DC8-4F10-AAED-6F0E2A3B58B5}"/>
              </a:ext>
            </a:extLst>
          </p:cNvPr>
          <p:cNvSpPr>
            <a:spLocks noGrp="1"/>
          </p:cNvSpPr>
          <p:nvPr>
            <p:ph type="subTitle" idx="1"/>
          </p:nvPr>
        </p:nvSpPr>
        <p:spPr>
          <a:xfrm>
            <a:off x="1142259" y="4259580"/>
            <a:ext cx="9144000" cy="1655762"/>
          </a:xfrm>
        </p:spPr>
        <p:txBody>
          <a:bodyPr>
            <a:normAutofit lnSpcReduction="10000"/>
          </a:bodyPr>
          <a:lstStyle/>
          <a:p>
            <a:r>
              <a:rPr lang="en-US" altLang="zh-CN" dirty="0">
                <a:solidFill>
                  <a:srgbClr val="FFFFFF"/>
                </a:solidFill>
                <a:latin typeface="Times New Roman" panose="02020603050405020304" pitchFamily="18" charset="0"/>
                <a:cs typeface="Times New Roman" panose="02020603050405020304" pitchFamily="18" charset="0"/>
              </a:rPr>
              <a:t>School of Computer Engineering and Science</a:t>
            </a:r>
          </a:p>
          <a:p>
            <a:r>
              <a:rPr lang="en-US" altLang="zh-CN" dirty="0">
                <a:solidFill>
                  <a:srgbClr val="FFFFFF"/>
                </a:solidFill>
                <a:latin typeface="Times New Roman" panose="02020603050405020304" pitchFamily="18" charset="0"/>
                <a:cs typeface="Times New Roman" panose="02020603050405020304" pitchFamily="18" charset="0"/>
              </a:rPr>
              <a:t>Shanghai University</a:t>
            </a:r>
          </a:p>
          <a:p>
            <a:endParaRPr lang="en-US" altLang="zh-CN" dirty="0">
              <a:solidFill>
                <a:srgbClr val="FFFFFF"/>
              </a:solidFill>
              <a:latin typeface="Times New Roman" panose="02020603050405020304" pitchFamily="18" charset="0"/>
              <a:cs typeface="Times New Roman" panose="02020603050405020304" pitchFamily="18" charset="0"/>
            </a:endParaRPr>
          </a:p>
          <a:p>
            <a:r>
              <a:rPr lang="en-US" altLang="zh-CN" dirty="0">
                <a:solidFill>
                  <a:srgbClr val="FFFFFF"/>
                </a:solidFill>
                <a:latin typeface="Times New Roman" panose="02020603050405020304" pitchFamily="18" charset="0"/>
                <a:cs typeface="Times New Roman" panose="02020603050405020304" pitchFamily="18" charset="0"/>
              </a:rPr>
              <a:t>Instructor:  </a:t>
            </a:r>
            <a:r>
              <a:rPr lang="en-US" altLang="zh-CN" dirty="0" err="1">
                <a:solidFill>
                  <a:srgbClr val="FFFFFF"/>
                </a:solidFill>
                <a:latin typeface="Times New Roman" panose="02020603050405020304" pitchFamily="18" charset="0"/>
                <a:cs typeface="Times New Roman" panose="02020603050405020304" pitchFamily="18" charset="0"/>
              </a:rPr>
              <a:t>Shengyu</a:t>
            </a:r>
            <a:r>
              <a:rPr lang="en-US" altLang="zh-CN" dirty="0">
                <a:solidFill>
                  <a:srgbClr val="FFFFFF"/>
                </a:solidFill>
                <a:latin typeface="Times New Roman" panose="02020603050405020304" pitchFamily="18" charset="0"/>
                <a:cs typeface="Times New Roman" panose="02020603050405020304" pitchFamily="18" charset="0"/>
              </a:rPr>
              <a:t> Duan</a:t>
            </a:r>
            <a:endParaRPr lang="zh-CN" altLang="en-US" dirty="0">
              <a:solidFill>
                <a:srgbClr val="FFFFFF"/>
              </a:solidFill>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1934845413"/>
      </p:ext>
    </p:extLst>
  </p:cSld>
  <p:clrMapOvr>
    <a:masterClrMapping/>
  </p:clrMapOvr>
  <p:transition spd="med">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en-US" altLang="zh-CN" sz="3200" b="1" dirty="0">
                <a:solidFill>
                  <a:srgbClr val="000000"/>
                </a:solidFill>
                <a:latin typeface="Times New Roman" panose="02020603050405020304" pitchFamily="18" charset="0"/>
                <a:cs typeface="Times New Roman" panose="02020603050405020304" pitchFamily="18" charset="0"/>
              </a:rPr>
              <a:t>Lecture 1: Introduction</a:t>
            </a:r>
            <a:endParaRPr lang="zh-CN" altLang="en-US" sz="3200" dirty="0">
              <a:solidFill>
                <a:schemeClr val="tx1"/>
              </a:solidFill>
            </a:endParaRP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10</a:t>
            </a:fld>
            <a:endParaRPr lang="zh-CN" altLang="en-US" dirty="0"/>
          </a:p>
        </p:txBody>
      </p:sp>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639762" y="1222375"/>
            <a:ext cx="11449897" cy="4775200"/>
          </a:xfrm>
        </p:spPr>
        <p:txBody>
          <a:bodyPr/>
          <a:lstStyle/>
          <a:p>
            <a:pPr lvl="1">
              <a:buFont typeface="Wingdings" panose="05000000000000000000" pitchFamily="2" charset="2"/>
              <a:buChar char="l"/>
            </a:pPr>
            <a:r>
              <a:rPr lang="en-GB" altLang="zh-CN" sz="2400" dirty="0">
                <a:solidFill>
                  <a:schemeClr val="tx1"/>
                </a:solidFill>
                <a:latin typeface="Times New Roman" panose="02020603050405020304" pitchFamily="18" charset="0"/>
                <a:cs typeface="Times New Roman" panose="02020603050405020304" pitchFamily="18" charset="0"/>
              </a:rPr>
              <a:t> </a:t>
            </a:r>
            <a:r>
              <a:rPr lang="zh-CN" altLang="en-US" sz="2400" dirty="0">
                <a:solidFill>
                  <a:schemeClr val="tx1"/>
                </a:solidFill>
                <a:latin typeface="Times New Roman" panose="02020603050405020304" pitchFamily="18" charset="0"/>
                <a:cs typeface="Times New Roman" panose="02020603050405020304" pitchFamily="18" charset="0"/>
              </a:rPr>
              <a:t>几种典型信号：</a:t>
            </a:r>
            <a:endParaRPr lang="en-US" altLang="zh-CN" sz="2400"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startAt="2"/>
            </a:pPr>
            <a:r>
              <a:rPr lang="zh-CN" altLang="en-US" sz="2175" dirty="0">
                <a:solidFill>
                  <a:schemeClr val="tx1"/>
                </a:solidFill>
                <a:latin typeface="Times New Roman" panose="02020603050405020304" pitchFamily="18" charset="0"/>
                <a:cs typeface="Times New Roman" panose="02020603050405020304" pitchFamily="18" charset="0"/>
              </a:rPr>
              <a:t>单位冲激信号（</a:t>
            </a:r>
            <a:r>
              <a:rPr lang="zh-CN" altLang="en-US" sz="2175" dirty="0">
                <a:solidFill>
                  <a:srgbClr val="FF0000"/>
                </a:solidFill>
                <a:latin typeface="Times New Roman" panose="02020603050405020304" pitchFamily="18" charset="0"/>
                <a:cs typeface="Times New Roman" panose="02020603050405020304" pitchFamily="18" charset="0"/>
              </a:rPr>
              <a:t>信号面积等于</a:t>
            </a:r>
            <a:r>
              <a:rPr lang="en-US" altLang="zh-CN" sz="2175" dirty="0">
                <a:solidFill>
                  <a:srgbClr val="FF0000"/>
                </a:solidFill>
                <a:latin typeface="Times New Roman" panose="02020603050405020304" pitchFamily="18" charset="0"/>
                <a:cs typeface="Times New Roman" panose="02020603050405020304" pitchFamily="18" charset="0"/>
              </a:rPr>
              <a:t>1</a:t>
            </a:r>
            <a:r>
              <a:rPr lang="zh-CN" altLang="en-US" sz="2175" dirty="0">
                <a:solidFill>
                  <a:schemeClr val="tx1"/>
                </a:solidFill>
                <a:latin typeface="Times New Roman" panose="02020603050405020304" pitchFamily="18" charset="0"/>
                <a:cs typeface="Times New Roman" panose="02020603050405020304" pitchFamily="18" charset="0"/>
              </a:rPr>
              <a:t>）</a:t>
            </a:r>
            <a:endParaRPr lang="en-US" altLang="zh-CN" sz="2175" dirty="0">
              <a:solidFill>
                <a:schemeClr val="tx1"/>
              </a:solidFill>
              <a:latin typeface="Times New Roman" panose="02020603050405020304" pitchFamily="18" charset="0"/>
              <a:cs typeface="Times New Roman" panose="02020603050405020304" pitchFamily="18" charset="0"/>
            </a:endParaRPr>
          </a:p>
          <a:p>
            <a:pPr marL="215900" lvl="2" indent="0">
              <a:buNone/>
            </a:pPr>
            <a:endParaRPr lang="en-US" altLang="zh-CN" sz="2175" dirty="0">
              <a:solidFill>
                <a:schemeClr val="tx1"/>
              </a:solidFill>
              <a:latin typeface="Times New Roman" panose="02020603050405020304" pitchFamily="18" charset="0"/>
              <a:cs typeface="Times New Roman" panose="02020603050405020304" pitchFamily="18" charset="0"/>
            </a:endParaRPr>
          </a:p>
          <a:p>
            <a:pPr marL="215900" lvl="2" indent="0">
              <a:buNone/>
            </a:pPr>
            <a:r>
              <a:rPr lang="zh-CN" altLang="en-US" sz="2175" dirty="0">
                <a:solidFill>
                  <a:schemeClr val="tx1"/>
                </a:solidFill>
                <a:latin typeface="Times New Roman" panose="02020603050405020304" pitchFamily="18" charset="0"/>
                <a:cs typeface="Times New Roman" panose="02020603050405020304" pitchFamily="18" charset="0"/>
              </a:rPr>
              <a:t>连续时间单位冲激信号</a:t>
            </a:r>
            <a:r>
              <a:rPr lang="en-US" altLang="zh-CN" sz="2175" dirty="0">
                <a:solidFill>
                  <a:schemeClr val="tx1"/>
                </a:solidFill>
                <a:latin typeface="Times New Roman" panose="02020603050405020304" pitchFamily="18" charset="0"/>
                <a:cs typeface="Times New Roman" panose="02020603050405020304" pitchFamily="18" charset="0"/>
              </a:rPr>
              <a:t>					</a:t>
            </a:r>
            <a:r>
              <a:rPr lang="zh-CN" altLang="en-US" sz="2175" dirty="0">
                <a:solidFill>
                  <a:schemeClr val="tx1"/>
                </a:solidFill>
                <a:latin typeface="Times New Roman" panose="02020603050405020304" pitchFamily="18" charset="0"/>
                <a:cs typeface="Times New Roman" panose="02020603050405020304" pitchFamily="18" charset="0"/>
              </a:rPr>
              <a:t>离散时间单位冲激信号</a:t>
            </a: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startAt="2"/>
            </a:pP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startAt="2"/>
            </a:pP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startAt="2"/>
            </a:pP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startAt="2"/>
            </a:pP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startAt="2"/>
            </a:pPr>
            <a:endParaRPr lang="en-US" altLang="zh-CN" sz="2175" dirty="0">
              <a:solidFill>
                <a:schemeClr val="tx1"/>
              </a:solidFill>
              <a:latin typeface="Times New Roman" panose="02020603050405020304" pitchFamily="18" charset="0"/>
              <a:cs typeface="Times New Roman" panose="02020603050405020304" pitchFamily="18" charset="0"/>
            </a:endParaRPr>
          </a:p>
          <a:p>
            <a:pPr marL="215900" lvl="2" indent="0">
              <a:buNone/>
            </a:pPr>
            <a:endParaRPr lang="en-US" altLang="zh-CN" sz="2175" dirty="0">
              <a:solidFill>
                <a:schemeClr val="tx1"/>
              </a:solidFill>
              <a:latin typeface="Times New Roman" panose="02020603050405020304" pitchFamily="18" charset="0"/>
              <a:cs typeface="Times New Roman" panose="02020603050405020304" pitchFamily="18" charset="0"/>
            </a:endParaRPr>
          </a:p>
          <a:p>
            <a:pPr marL="215900" lvl="2" indent="0">
              <a:buNone/>
            </a:pPr>
            <a:endParaRPr lang="en-US" altLang="zh-CN" sz="2175" dirty="0">
              <a:solidFill>
                <a:schemeClr val="tx1"/>
              </a:solidFill>
              <a:latin typeface="Times New Roman" panose="02020603050405020304" pitchFamily="18" charset="0"/>
              <a:cs typeface="Times New Roman" panose="02020603050405020304" pitchFamily="18" charset="0"/>
            </a:endParaRPr>
          </a:p>
        </p:txBody>
      </p:sp>
      <p:sp>
        <p:nvSpPr>
          <p:cNvPr id="21" name="object 4">
            <a:extLst>
              <a:ext uri="{FF2B5EF4-FFF2-40B4-BE49-F238E27FC236}">
                <a16:creationId xmlns:a16="http://schemas.microsoft.com/office/drawing/2014/main" id="{D4FBA114-F3F6-4C4E-98A3-AC9DD9C40B55}"/>
              </a:ext>
            </a:extLst>
          </p:cNvPr>
          <p:cNvSpPr txBox="1"/>
          <p:nvPr/>
        </p:nvSpPr>
        <p:spPr>
          <a:xfrm>
            <a:off x="1111047" y="2665351"/>
            <a:ext cx="808552" cy="361418"/>
          </a:xfrm>
          <a:prstGeom prst="rect">
            <a:avLst/>
          </a:prstGeom>
        </p:spPr>
        <p:txBody>
          <a:bodyPr vert="horz" wrap="square" lIns="0" tIns="12102" rIns="0" bIns="0" rtlCol="0">
            <a:spAutoFit/>
          </a:bodyPr>
          <a:lstStyle/>
          <a:p>
            <a:pPr marL="11527">
              <a:spcBef>
                <a:spcPts val="95"/>
              </a:spcBef>
            </a:pPr>
            <a:r>
              <a:rPr sz="2859" spc="-68" baseline="2645" dirty="0">
                <a:latin typeface="Symbol"/>
                <a:cs typeface="Symbol"/>
              </a:rPr>
              <a:t></a:t>
            </a:r>
            <a:r>
              <a:rPr sz="2859" spc="-6" baseline="2645" dirty="0">
                <a:latin typeface="Times New Roman"/>
                <a:cs typeface="Times New Roman"/>
              </a:rPr>
              <a:t> </a:t>
            </a:r>
            <a:r>
              <a:rPr sz="2269" spc="-54" dirty="0">
                <a:latin typeface="Symbol"/>
                <a:cs typeface="Symbol"/>
              </a:rPr>
              <a:t></a:t>
            </a:r>
            <a:r>
              <a:rPr sz="2723" i="1" spc="-6" baseline="2777" dirty="0">
                <a:latin typeface="Times New Roman"/>
                <a:cs typeface="Times New Roman"/>
              </a:rPr>
              <a:t>t</a:t>
            </a:r>
            <a:r>
              <a:rPr sz="2723" i="1" spc="-354" baseline="2777" dirty="0">
                <a:latin typeface="Times New Roman"/>
                <a:cs typeface="Times New Roman"/>
              </a:rPr>
              <a:t> </a:t>
            </a:r>
            <a:r>
              <a:rPr sz="2269" spc="-132" dirty="0">
                <a:latin typeface="Symbol"/>
                <a:cs typeface="Symbol"/>
              </a:rPr>
              <a:t></a:t>
            </a:r>
            <a:r>
              <a:rPr sz="2269" spc="-154" dirty="0">
                <a:latin typeface="Times New Roman"/>
                <a:cs typeface="Times New Roman"/>
              </a:rPr>
              <a:t> </a:t>
            </a:r>
            <a:r>
              <a:rPr sz="2723" spc="-6" baseline="2777" dirty="0">
                <a:latin typeface="Symbol"/>
                <a:cs typeface="Symbol"/>
              </a:rPr>
              <a:t></a:t>
            </a:r>
            <a:r>
              <a:rPr sz="2723" spc="-27" baseline="2777" dirty="0">
                <a:latin typeface="Times New Roman"/>
                <a:cs typeface="Times New Roman"/>
              </a:rPr>
              <a:t> </a:t>
            </a:r>
            <a:r>
              <a:rPr sz="2723" spc="-6" baseline="2777" dirty="0">
                <a:latin typeface="Times New Roman"/>
                <a:cs typeface="Times New Roman"/>
              </a:rPr>
              <a:t>0</a:t>
            </a:r>
            <a:endParaRPr sz="2723" baseline="2777" dirty="0">
              <a:latin typeface="Times New Roman"/>
              <a:cs typeface="Times New Roman"/>
            </a:endParaRPr>
          </a:p>
        </p:txBody>
      </p:sp>
      <p:sp>
        <p:nvSpPr>
          <p:cNvPr id="22" name="object 5">
            <a:extLst>
              <a:ext uri="{FF2B5EF4-FFF2-40B4-BE49-F238E27FC236}">
                <a16:creationId xmlns:a16="http://schemas.microsoft.com/office/drawing/2014/main" id="{6EFFDB2D-1882-412D-822B-B3B45825BE96}"/>
              </a:ext>
            </a:extLst>
          </p:cNvPr>
          <p:cNvSpPr txBox="1"/>
          <p:nvPr/>
        </p:nvSpPr>
        <p:spPr>
          <a:xfrm>
            <a:off x="2107377" y="2710991"/>
            <a:ext cx="459889" cy="292110"/>
          </a:xfrm>
          <a:prstGeom prst="rect">
            <a:avLst/>
          </a:prstGeom>
        </p:spPr>
        <p:txBody>
          <a:bodyPr vert="horz" wrap="square" lIns="0" tIns="12679" rIns="0" bIns="0" rtlCol="0">
            <a:spAutoFit/>
          </a:bodyPr>
          <a:lstStyle/>
          <a:p>
            <a:pPr marL="11527">
              <a:spcBef>
                <a:spcPts val="100"/>
              </a:spcBef>
            </a:pPr>
            <a:r>
              <a:rPr sz="1815" i="1" spc="-5" dirty="0">
                <a:latin typeface="Times New Roman"/>
                <a:cs typeface="Times New Roman"/>
              </a:rPr>
              <a:t>t</a:t>
            </a:r>
            <a:r>
              <a:rPr sz="1815" i="1" spc="64" dirty="0">
                <a:latin typeface="Times New Roman"/>
                <a:cs typeface="Times New Roman"/>
              </a:rPr>
              <a:t> </a:t>
            </a:r>
            <a:r>
              <a:rPr sz="1815" spc="-5" dirty="0">
                <a:latin typeface="Symbol"/>
                <a:cs typeface="Symbol"/>
              </a:rPr>
              <a:t></a:t>
            </a:r>
            <a:r>
              <a:rPr sz="1815" spc="-18" dirty="0">
                <a:latin typeface="Times New Roman"/>
                <a:cs typeface="Times New Roman"/>
              </a:rPr>
              <a:t> </a:t>
            </a:r>
            <a:r>
              <a:rPr sz="1815" spc="-5" dirty="0">
                <a:latin typeface="Times New Roman"/>
                <a:cs typeface="Times New Roman"/>
              </a:rPr>
              <a:t>0</a:t>
            </a:r>
            <a:endParaRPr sz="1815" dirty="0">
              <a:latin typeface="Times New Roman"/>
              <a:cs typeface="Times New Roman"/>
            </a:endParaRPr>
          </a:p>
        </p:txBody>
      </p:sp>
      <p:sp>
        <p:nvSpPr>
          <p:cNvPr id="23" name="object 6">
            <a:extLst>
              <a:ext uri="{FF2B5EF4-FFF2-40B4-BE49-F238E27FC236}">
                <a16:creationId xmlns:a16="http://schemas.microsoft.com/office/drawing/2014/main" id="{BE813320-BDFE-417C-9E50-29816F0095E4}"/>
              </a:ext>
            </a:extLst>
          </p:cNvPr>
          <p:cNvSpPr txBox="1"/>
          <p:nvPr/>
        </p:nvSpPr>
        <p:spPr>
          <a:xfrm>
            <a:off x="1104269" y="3100226"/>
            <a:ext cx="1248848" cy="687029"/>
          </a:xfrm>
          <a:prstGeom prst="rect">
            <a:avLst/>
          </a:prstGeom>
        </p:spPr>
        <p:txBody>
          <a:bodyPr vert="horz" wrap="square" lIns="0" tIns="13254" rIns="0" bIns="0" rtlCol="0">
            <a:spAutoFit/>
          </a:bodyPr>
          <a:lstStyle/>
          <a:p>
            <a:pPr marL="34580">
              <a:lnSpc>
                <a:spcPts val="830"/>
              </a:lnSpc>
              <a:spcBef>
                <a:spcPts val="103"/>
              </a:spcBef>
            </a:pPr>
            <a:r>
              <a:rPr sz="1044" spc="5" dirty="0">
                <a:latin typeface="Symbol"/>
                <a:cs typeface="Symbol"/>
              </a:rPr>
              <a:t></a:t>
            </a:r>
            <a:endParaRPr sz="1044" dirty="0">
              <a:latin typeface="Symbol"/>
              <a:cs typeface="Symbol"/>
            </a:endParaRPr>
          </a:p>
          <a:p>
            <a:pPr marL="72041">
              <a:lnSpc>
                <a:spcPts val="2845"/>
              </a:lnSpc>
            </a:pPr>
            <a:r>
              <a:rPr sz="4084" spc="-6" baseline="-12962" dirty="0">
                <a:latin typeface="Symbol"/>
                <a:cs typeface="Symbol"/>
              </a:rPr>
              <a:t></a:t>
            </a:r>
            <a:r>
              <a:rPr sz="4084" spc="-326" baseline="-12962" dirty="0">
                <a:latin typeface="Times New Roman"/>
                <a:cs typeface="Times New Roman"/>
              </a:rPr>
              <a:t> </a:t>
            </a:r>
            <a:r>
              <a:rPr sz="1906" spc="-45" dirty="0">
                <a:latin typeface="Symbol"/>
                <a:cs typeface="Symbol"/>
              </a:rPr>
              <a:t></a:t>
            </a:r>
            <a:r>
              <a:rPr sz="1906" dirty="0">
                <a:latin typeface="Times New Roman"/>
                <a:cs typeface="Times New Roman"/>
              </a:rPr>
              <a:t> </a:t>
            </a:r>
            <a:r>
              <a:rPr sz="3403" spc="-88" baseline="-2222" dirty="0">
                <a:latin typeface="Symbol"/>
                <a:cs typeface="Symbol"/>
              </a:rPr>
              <a:t></a:t>
            </a:r>
            <a:r>
              <a:rPr sz="1815" i="1" spc="-5" dirty="0">
                <a:latin typeface="Times New Roman"/>
                <a:cs typeface="Times New Roman"/>
              </a:rPr>
              <a:t>t</a:t>
            </a:r>
            <a:r>
              <a:rPr sz="1815" i="1" spc="-236" dirty="0">
                <a:latin typeface="Times New Roman"/>
                <a:cs typeface="Times New Roman"/>
              </a:rPr>
              <a:t> </a:t>
            </a:r>
            <a:r>
              <a:rPr sz="3403" spc="-197" baseline="-2222" dirty="0">
                <a:latin typeface="Symbol"/>
                <a:cs typeface="Symbol"/>
              </a:rPr>
              <a:t></a:t>
            </a:r>
            <a:r>
              <a:rPr sz="3403" spc="-545" baseline="-2222" dirty="0">
                <a:latin typeface="Times New Roman"/>
                <a:cs typeface="Times New Roman"/>
              </a:rPr>
              <a:t> </a:t>
            </a:r>
            <a:r>
              <a:rPr sz="1815" i="1" dirty="0">
                <a:latin typeface="Times New Roman"/>
                <a:cs typeface="Times New Roman"/>
              </a:rPr>
              <a:t>d</a:t>
            </a:r>
            <a:r>
              <a:rPr sz="1815" i="1" spc="-5" dirty="0">
                <a:latin typeface="Times New Roman"/>
                <a:cs typeface="Times New Roman"/>
              </a:rPr>
              <a:t>t</a:t>
            </a:r>
            <a:r>
              <a:rPr sz="1815" i="1" spc="103" dirty="0">
                <a:latin typeface="Times New Roman"/>
                <a:cs typeface="Times New Roman"/>
              </a:rPr>
              <a:t> </a:t>
            </a:r>
            <a:r>
              <a:rPr sz="1815" spc="-5" dirty="0">
                <a:latin typeface="Symbol"/>
                <a:cs typeface="Symbol"/>
              </a:rPr>
              <a:t></a:t>
            </a:r>
            <a:r>
              <a:rPr sz="1815" spc="-185" dirty="0">
                <a:latin typeface="Times New Roman"/>
                <a:cs typeface="Times New Roman"/>
              </a:rPr>
              <a:t> </a:t>
            </a:r>
            <a:r>
              <a:rPr sz="1815" spc="-5" dirty="0">
                <a:latin typeface="Times New Roman"/>
                <a:cs typeface="Times New Roman"/>
              </a:rPr>
              <a:t>1</a:t>
            </a:r>
            <a:endParaRPr sz="1815" dirty="0">
              <a:latin typeface="Times New Roman"/>
              <a:cs typeface="Times New Roman"/>
            </a:endParaRPr>
          </a:p>
          <a:p>
            <a:pPr marL="34580">
              <a:spcBef>
                <a:spcPts val="381"/>
              </a:spcBef>
            </a:pPr>
            <a:r>
              <a:rPr sz="1044" spc="5" dirty="0">
                <a:latin typeface="Symbol"/>
                <a:cs typeface="Symbol"/>
              </a:rPr>
              <a:t></a:t>
            </a:r>
            <a:endParaRPr sz="1044" dirty="0">
              <a:latin typeface="Symbol"/>
              <a:cs typeface="Symbol"/>
            </a:endParaRPr>
          </a:p>
        </p:txBody>
      </p:sp>
      <p:sp>
        <p:nvSpPr>
          <p:cNvPr id="24" name="object 7">
            <a:extLst>
              <a:ext uri="{FF2B5EF4-FFF2-40B4-BE49-F238E27FC236}">
                <a16:creationId xmlns:a16="http://schemas.microsoft.com/office/drawing/2014/main" id="{C065EF29-07DB-45A4-8B41-96DF768A45AA}"/>
              </a:ext>
            </a:extLst>
          </p:cNvPr>
          <p:cNvSpPr/>
          <p:nvPr/>
        </p:nvSpPr>
        <p:spPr>
          <a:xfrm>
            <a:off x="6622809" y="5847701"/>
            <a:ext cx="69156" cy="69156"/>
          </a:xfrm>
          <a:custGeom>
            <a:avLst/>
            <a:gdLst/>
            <a:ahLst/>
            <a:cxnLst/>
            <a:rect l="l" t="t" r="r" b="b"/>
            <a:pathLst>
              <a:path w="76200" h="76200">
                <a:moveTo>
                  <a:pt x="0" y="0"/>
                </a:moveTo>
                <a:lnTo>
                  <a:pt x="0" y="76200"/>
                </a:lnTo>
                <a:lnTo>
                  <a:pt x="76200" y="38100"/>
                </a:lnTo>
                <a:lnTo>
                  <a:pt x="0" y="0"/>
                </a:lnTo>
                <a:close/>
              </a:path>
            </a:pathLst>
          </a:custGeom>
          <a:solidFill>
            <a:srgbClr val="0433FF"/>
          </a:solidFill>
        </p:spPr>
        <p:txBody>
          <a:bodyPr wrap="square" lIns="0" tIns="0" rIns="0" bIns="0" rtlCol="0"/>
          <a:lstStyle/>
          <a:p>
            <a:endParaRPr sz="1634"/>
          </a:p>
        </p:txBody>
      </p:sp>
      <p:grpSp>
        <p:nvGrpSpPr>
          <p:cNvPr id="25" name="object 8">
            <a:extLst>
              <a:ext uri="{FF2B5EF4-FFF2-40B4-BE49-F238E27FC236}">
                <a16:creationId xmlns:a16="http://schemas.microsoft.com/office/drawing/2014/main" id="{D266466D-584A-4176-9B3A-CF0E4E662926}"/>
              </a:ext>
            </a:extLst>
          </p:cNvPr>
          <p:cNvGrpSpPr/>
          <p:nvPr/>
        </p:nvGrpSpPr>
        <p:grpSpPr>
          <a:xfrm>
            <a:off x="418915" y="4640349"/>
            <a:ext cx="2940872" cy="1373329"/>
            <a:chOff x="1673197" y="4425835"/>
            <a:chExt cx="3240405" cy="1513205"/>
          </a:xfrm>
        </p:grpSpPr>
        <p:sp>
          <p:nvSpPr>
            <p:cNvPr id="26" name="object 9">
              <a:extLst>
                <a:ext uri="{FF2B5EF4-FFF2-40B4-BE49-F238E27FC236}">
                  <a16:creationId xmlns:a16="http://schemas.microsoft.com/office/drawing/2014/main" id="{A2E175E6-3595-4B40-8CF3-3EECE386ABD1}"/>
                </a:ext>
              </a:extLst>
            </p:cNvPr>
            <p:cNvSpPr/>
            <p:nvPr/>
          </p:nvSpPr>
          <p:spPr>
            <a:xfrm>
              <a:off x="1673197" y="5794259"/>
              <a:ext cx="3215005" cy="0"/>
            </a:xfrm>
            <a:custGeom>
              <a:avLst/>
              <a:gdLst/>
              <a:ahLst/>
              <a:cxnLst/>
              <a:rect l="l" t="t" r="r" b="b"/>
              <a:pathLst>
                <a:path w="3215004">
                  <a:moveTo>
                    <a:pt x="0" y="0"/>
                  </a:moveTo>
                  <a:lnTo>
                    <a:pt x="3214687" y="0"/>
                  </a:lnTo>
                </a:path>
              </a:pathLst>
            </a:custGeom>
            <a:ln w="8312">
              <a:solidFill>
                <a:srgbClr val="0433FF"/>
              </a:solidFill>
            </a:ln>
          </p:spPr>
          <p:txBody>
            <a:bodyPr wrap="square" lIns="0" tIns="0" rIns="0" bIns="0" rtlCol="0"/>
            <a:lstStyle/>
            <a:p>
              <a:endParaRPr sz="1634"/>
            </a:p>
          </p:txBody>
        </p:sp>
        <p:sp>
          <p:nvSpPr>
            <p:cNvPr id="27" name="object 10">
              <a:extLst>
                <a:ext uri="{FF2B5EF4-FFF2-40B4-BE49-F238E27FC236}">
                  <a16:creationId xmlns:a16="http://schemas.microsoft.com/office/drawing/2014/main" id="{9D5A50BF-7CAD-4159-AD95-099EDC732455}"/>
                </a:ext>
              </a:extLst>
            </p:cNvPr>
            <p:cNvSpPr/>
            <p:nvPr/>
          </p:nvSpPr>
          <p:spPr>
            <a:xfrm>
              <a:off x="4837083" y="5756159"/>
              <a:ext cx="76200" cy="76200"/>
            </a:xfrm>
            <a:custGeom>
              <a:avLst/>
              <a:gdLst/>
              <a:ahLst/>
              <a:cxnLst/>
              <a:rect l="l" t="t" r="r" b="b"/>
              <a:pathLst>
                <a:path w="76200" h="76200">
                  <a:moveTo>
                    <a:pt x="0" y="0"/>
                  </a:moveTo>
                  <a:lnTo>
                    <a:pt x="0" y="76200"/>
                  </a:lnTo>
                  <a:lnTo>
                    <a:pt x="76200" y="38100"/>
                  </a:lnTo>
                  <a:lnTo>
                    <a:pt x="0" y="0"/>
                  </a:lnTo>
                  <a:close/>
                </a:path>
              </a:pathLst>
            </a:custGeom>
            <a:solidFill>
              <a:srgbClr val="0433FF"/>
            </a:solidFill>
          </p:spPr>
          <p:txBody>
            <a:bodyPr wrap="square" lIns="0" tIns="0" rIns="0" bIns="0" rtlCol="0"/>
            <a:lstStyle/>
            <a:p>
              <a:endParaRPr sz="1634"/>
            </a:p>
          </p:txBody>
        </p:sp>
        <p:sp>
          <p:nvSpPr>
            <p:cNvPr id="28" name="object 11">
              <a:extLst>
                <a:ext uri="{FF2B5EF4-FFF2-40B4-BE49-F238E27FC236}">
                  <a16:creationId xmlns:a16="http://schemas.microsoft.com/office/drawing/2014/main" id="{6167E107-8978-4607-90C8-BECE35ED14F2}"/>
                </a:ext>
              </a:extLst>
            </p:cNvPr>
            <p:cNvSpPr/>
            <p:nvPr/>
          </p:nvSpPr>
          <p:spPr>
            <a:xfrm>
              <a:off x="3113058" y="4425835"/>
              <a:ext cx="0" cy="1513205"/>
            </a:xfrm>
            <a:custGeom>
              <a:avLst/>
              <a:gdLst/>
              <a:ahLst/>
              <a:cxnLst/>
              <a:rect l="l" t="t" r="r" b="b"/>
              <a:pathLst>
                <a:path h="1513204">
                  <a:moveTo>
                    <a:pt x="0" y="1512887"/>
                  </a:moveTo>
                  <a:lnTo>
                    <a:pt x="0" y="0"/>
                  </a:lnTo>
                </a:path>
              </a:pathLst>
            </a:custGeom>
            <a:ln w="6349">
              <a:solidFill>
                <a:srgbClr val="0433FF"/>
              </a:solidFill>
            </a:ln>
          </p:spPr>
          <p:txBody>
            <a:bodyPr wrap="square" lIns="0" tIns="0" rIns="0" bIns="0" rtlCol="0"/>
            <a:lstStyle/>
            <a:p>
              <a:endParaRPr sz="1634"/>
            </a:p>
          </p:txBody>
        </p:sp>
        <p:sp>
          <p:nvSpPr>
            <p:cNvPr id="29" name="object 12">
              <a:extLst>
                <a:ext uri="{FF2B5EF4-FFF2-40B4-BE49-F238E27FC236}">
                  <a16:creationId xmlns:a16="http://schemas.microsoft.com/office/drawing/2014/main" id="{4AFF27B2-DEF0-4487-A241-B84F353190F1}"/>
                </a:ext>
              </a:extLst>
            </p:cNvPr>
            <p:cNvSpPr/>
            <p:nvPr/>
          </p:nvSpPr>
          <p:spPr>
            <a:xfrm>
              <a:off x="3113058" y="4883034"/>
              <a:ext cx="0" cy="911225"/>
            </a:xfrm>
            <a:custGeom>
              <a:avLst/>
              <a:gdLst/>
              <a:ahLst/>
              <a:cxnLst/>
              <a:rect l="l" t="t" r="r" b="b"/>
              <a:pathLst>
                <a:path h="911225">
                  <a:moveTo>
                    <a:pt x="0" y="911224"/>
                  </a:moveTo>
                  <a:lnTo>
                    <a:pt x="0" y="0"/>
                  </a:lnTo>
                </a:path>
              </a:pathLst>
            </a:custGeom>
            <a:ln w="25399">
              <a:solidFill>
                <a:srgbClr val="0433FF"/>
              </a:solidFill>
            </a:ln>
          </p:spPr>
          <p:txBody>
            <a:bodyPr wrap="square" lIns="0" tIns="0" rIns="0" bIns="0" rtlCol="0"/>
            <a:lstStyle/>
            <a:p>
              <a:endParaRPr sz="1634"/>
            </a:p>
          </p:txBody>
        </p:sp>
        <p:sp>
          <p:nvSpPr>
            <p:cNvPr id="32" name="object 13">
              <a:extLst>
                <a:ext uri="{FF2B5EF4-FFF2-40B4-BE49-F238E27FC236}">
                  <a16:creationId xmlns:a16="http://schemas.microsoft.com/office/drawing/2014/main" id="{97284EE1-120B-44B6-A10F-C753D49DF3AD}"/>
                </a:ext>
              </a:extLst>
            </p:cNvPr>
            <p:cNvSpPr/>
            <p:nvPr/>
          </p:nvSpPr>
          <p:spPr>
            <a:xfrm>
              <a:off x="3074958" y="4857634"/>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433FF"/>
            </a:solidFill>
          </p:spPr>
          <p:txBody>
            <a:bodyPr wrap="square" lIns="0" tIns="0" rIns="0" bIns="0" rtlCol="0"/>
            <a:lstStyle/>
            <a:p>
              <a:endParaRPr sz="1634"/>
            </a:p>
          </p:txBody>
        </p:sp>
      </p:grpSp>
      <p:sp>
        <p:nvSpPr>
          <p:cNvPr id="34" name="object 14">
            <a:extLst>
              <a:ext uri="{FF2B5EF4-FFF2-40B4-BE49-F238E27FC236}">
                <a16:creationId xmlns:a16="http://schemas.microsoft.com/office/drawing/2014/main" id="{17F228E7-F5C3-440A-864E-D71FC05A8117}"/>
              </a:ext>
            </a:extLst>
          </p:cNvPr>
          <p:cNvSpPr txBox="1"/>
          <p:nvPr/>
        </p:nvSpPr>
        <p:spPr>
          <a:xfrm>
            <a:off x="2994409" y="5886314"/>
            <a:ext cx="74343" cy="235098"/>
          </a:xfrm>
          <a:prstGeom prst="rect">
            <a:avLst/>
          </a:prstGeom>
        </p:spPr>
        <p:txBody>
          <a:bodyPr vert="horz" wrap="square" lIns="0" tIns="11526" rIns="0" bIns="0" rtlCol="0">
            <a:spAutoFit/>
          </a:bodyPr>
          <a:lstStyle/>
          <a:p>
            <a:pPr marL="11527">
              <a:spcBef>
                <a:spcPts val="91"/>
              </a:spcBef>
            </a:pPr>
            <a:r>
              <a:rPr sz="1452" dirty="0">
                <a:latin typeface="Arial MT"/>
                <a:cs typeface="Arial MT"/>
              </a:rPr>
              <a:t>t</a:t>
            </a:r>
            <a:endParaRPr sz="1452">
              <a:latin typeface="Arial MT"/>
              <a:cs typeface="Arial MT"/>
            </a:endParaRPr>
          </a:p>
        </p:txBody>
      </p:sp>
      <p:sp>
        <p:nvSpPr>
          <p:cNvPr id="36" name="object 15">
            <a:extLst>
              <a:ext uri="{FF2B5EF4-FFF2-40B4-BE49-F238E27FC236}">
                <a16:creationId xmlns:a16="http://schemas.microsoft.com/office/drawing/2014/main" id="{339959CF-EAB6-4EF1-AA34-46E2CCAF82A1}"/>
              </a:ext>
            </a:extLst>
          </p:cNvPr>
          <p:cNvSpPr txBox="1"/>
          <p:nvPr/>
        </p:nvSpPr>
        <p:spPr>
          <a:xfrm>
            <a:off x="1532041" y="5886314"/>
            <a:ext cx="125634" cy="235098"/>
          </a:xfrm>
          <a:prstGeom prst="rect">
            <a:avLst/>
          </a:prstGeom>
        </p:spPr>
        <p:txBody>
          <a:bodyPr vert="horz" wrap="square" lIns="0" tIns="11526" rIns="0" bIns="0" rtlCol="0">
            <a:spAutoFit/>
          </a:bodyPr>
          <a:lstStyle/>
          <a:p>
            <a:pPr marL="11527">
              <a:spcBef>
                <a:spcPts val="91"/>
              </a:spcBef>
            </a:pPr>
            <a:r>
              <a:rPr sz="1452" dirty="0">
                <a:latin typeface="Arial MT"/>
                <a:cs typeface="Arial MT"/>
              </a:rPr>
              <a:t>0</a:t>
            </a:r>
          </a:p>
        </p:txBody>
      </p:sp>
      <p:sp>
        <p:nvSpPr>
          <p:cNvPr id="37" name="object 19">
            <a:extLst>
              <a:ext uri="{FF2B5EF4-FFF2-40B4-BE49-F238E27FC236}">
                <a16:creationId xmlns:a16="http://schemas.microsoft.com/office/drawing/2014/main" id="{2779ED8E-A370-4BA9-B880-4942CB54750C}"/>
              </a:ext>
            </a:extLst>
          </p:cNvPr>
          <p:cNvSpPr txBox="1"/>
          <p:nvPr/>
        </p:nvSpPr>
        <p:spPr>
          <a:xfrm>
            <a:off x="6589095" y="5952588"/>
            <a:ext cx="74343" cy="235098"/>
          </a:xfrm>
          <a:prstGeom prst="rect">
            <a:avLst/>
          </a:prstGeom>
        </p:spPr>
        <p:txBody>
          <a:bodyPr vert="horz" wrap="square" lIns="0" tIns="11526" rIns="0" bIns="0" rtlCol="0">
            <a:spAutoFit/>
          </a:bodyPr>
          <a:lstStyle/>
          <a:p>
            <a:pPr marL="11527">
              <a:spcBef>
                <a:spcPts val="91"/>
              </a:spcBef>
            </a:pPr>
            <a:r>
              <a:rPr sz="1452" dirty="0">
                <a:latin typeface="Arial MT"/>
                <a:cs typeface="Arial MT"/>
              </a:rPr>
              <a:t>t</a:t>
            </a:r>
            <a:endParaRPr sz="1452">
              <a:latin typeface="Arial MT"/>
              <a:cs typeface="Arial MT"/>
            </a:endParaRPr>
          </a:p>
        </p:txBody>
      </p:sp>
      <p:graphicFrame>
        <p:nvGraphicFramePr>
          <p:cNvPr id="40" name="object 20">
            <a:extLst>
              <a:ext uri="{FF2B5EF4-FFF2-40B4-BE49-F238E27FC236}">
                <a16:creationId xmlns:a16="http://schemas.microsoft.com/office/drawing/2014/main" id="{4CA1220F-4AD3-4359-B09D-48560DA83DD7}"/>
              </a:ext>
            </a:extLst>
          </p:cNvPr>
          <p:cNvGraphicFramePr>
            <a:graphicFrameLocks noGrp="1"/>
          </p:cNvGraphicFramePr>
          <p:nvPr>
            <p:extLst>
              <p:ext uri="{D42A27DB-BD31-4B8C-83A1-F6EECF244321}">
                <p14:modId xmlns:p14="http://schemas.microsoft.com/office/powerpoint/2010/main" val="3291570443"/>
              </p:ext>
            </p:extLst>
          </p:nvPr>
        </p:nvGraphicFramePr>
        <p:xfrm>
          <a:off x="3747610" y="4444404"/>
          <a:ext cx="2804433" cy="1441097"/>
        </p:xfrm>
        <a:graphic>
          <a:graphicData uri="http://schemas.openxmlformats.org/drawingml/2006/table">
            <a:tbl>
              <a:tblPr firstRow="1" bandRow="1">
                <a:tableStyleId>{2D5ABB26-0587-4C30-8999-92F81FD0307C}</a:tableStyleId>
              </a:tblPr>
              <a:tblGrid>
                <a:gridCol w="995998">
                  <a:extLst>
                    <a:ext uri="{9D8B030D-6E8A-4147-A177-3AD203B41FA5}">
                      <a16:colId xmlns:a16="http://schemas.microsoft.com/office/drawing/2014/main" val="20000"/>
                    </a:ext>
                  </a:extLst>
                </a:gridCol>
                <a:gridCol w="25400">
                  <a:extLst>
                    <a:ext uri="{9D8B030D-6E8A-4147-A177-3AD203B41FA5}">
                      <a16:colId xmlns:a16="http://schemas.microsoft.com/office/drawing/2014/main" val="20001"/>
                    </a:ext>
                  </a:extLst>
                </a:gridCol>
                <a:gridCol w="367636">
                  <a:extLst>
                    <a:ext uri="{9D8B030D-6E8A-4147-A177-3AD203B41FA5}">
                      <a16:colId xmlns:a16="http://schemas.microsoft.com/office/drawing/2014/main" val="20002"/>
                    </a:ext>
                  </a:extLst>
                </a:gridCol>
                <a:gridCol w="1415399">
                  <a:extLst>
                    <a:ext uri="{9D8B030D-6E8A-4147-A177-3AD203B41FA5}">
                      <a16:colId xmlns:a16="http://schemas.microsoft.com/office/drawing/2014/main" val="20003"/>
                    </a:ext>
                  </a:extLst>
                </a:gridCol>
              </a:tblGrid>
              <a:tr h="262217">
                <a:tc gridSpan="2">
                  <a:txBody>
                    <a:bodyPr/>
                    <a:lstStyle/>
                    <a:p>
                      <a:pPr>
                        <a:lnSpc>
                          <a:spcPct val="100000"/>
                        </a:lnSpc>
                      </a:pPr>
                      <a:endParaRPr sz="1600" dirty="0">
                        <a:latin typeface="Times New Roman"/>
                        <a:cs typeface="Times New Roman"/>
                      </a:endParaRPr>
                    </a:p>
                  </a:txBody>
                  <a:tcPr marL="0" marR="0" marT="0" marB="0">
                    <a:lnR w="9525">
                      <a:solidFill>
                        <a:srgbClr val="0433FF"/>
                      </a:solidFill>
                      <a:prstDash val="solid"/>
                    </a:lnR>
                  </a:tcPr>
                </a:tc>
                <a:tc hMerge="1">
                  <a:txBody>
                    <a:bodyPr/>
                    <a:lstStyle/>
                    <a:p>
                      <a:endParaRPr/>
                    </a:p>
                  </a:txBody>
                  <a:tcPr marL="0" marR="0" marT="0" marB="0"/>
                </a:tc>
                <a:tc gridSpan="2">
                  <a:txBody>
                    <a:bodyPr/>
                    <a:lstStyle/>
                    <a:p>
                      <a:pPr marL="878840">
                        <a:lnSpc>
                          <a:spcPts val="1240"/>
                        </a:lnSpc>
                        <a:spcBef>
                          <a:spcPts val="935"/>
                        </a:spcBef>
                      </a:pPr>
                      <a:r>
                        <a:rPr sz="1500" spc="-300" dirty="0">
                          <a:latin typeface="Arial MT"/>
                          <a:cs typeface="Arial MT"/>
                        </a:rPr>
                        <a:t>ε→0</a:t>
                      </a:r>
                      <a:endParaRPr sz="1500" dirty="0">
                        <a:latin typeface="Arial MT"/>
                        <a:cs typeface="Arial MT"/>
                      </a:endParaRPr>
                    </a:p>
                  </a:txBody>
                  <a:tcPr marL="0" marR="0" marT="107769" marB="0">
                    <a:lnL w="9525">
                      <a:solidFill>
                        <a:srgbClr val="0433FF"/>
                      </a:solidFill>
                      <a:prstDash val="solid"/>
                    </a:lnL>
                  </a:tcPr>
                </a:tc>
                <a:tc hMerge="1">
                  <a:txBody>
                    <a:bodyPr/>
                    <a:lstStyle/>
                    <a:p>
                      <a:endParaRPr/>
                    </a:p>
                  </a:txBody>
                  <a:tcPr marL="0" marR="0" marT="0" marB="0"/>
                </a:tc>
                <a:extLst>
                  <a:ext uri="{0D108BD9-81ED-4DB2-BD59-A6C34878D82A}">
                    <a16:rowId xmlns:a16="http://schemas.microsoft.com/office/drawing/2014/main" val="10000"/>
                  </a:ext>
                </a:extLst>
              </a:tr>
              <a:tr h="1175657">
                <a:tc>
                  <a:txBody>
                    <a:bodyPr/>
                    <a:lstStyle/>
                    <a:p>
                      <a:pPr marL="772160">
                        <a:lnSpc>
                          <a:spcPts val="1145"/>
                        </a:lnSpc>
                      </a:pPr>
                      <a:r>
                        <a:rPr sz="1500" spc="-300" dirty="0">
                          <a:latin typeface="Arial MT"/>
                          <a:cs typeface="Arial MT"/>
                        </a:rPr>
                        <a:t>1/</a:t>
                      </a:r>
                      <a:r>
                        <a:rPr lang="en-US" sz="1500" spc="-300" dirty="0">
                          <a:latin typeface="Arial MT"/>
                          <a:cs typeface="Arial MT"/>
                        </a:rPr>
                        <a:t>   </a:t>
                      </a:r>
                      <a:r>
                        <a:rPr sz="1500" spc="-300" dirty="0">
                          <a:latin typeface="Arial MT"/>
                          <a:cs typeface="Arial MT"/>
                        </a:rPr>
                        <a:t>ε</a:t>
                      </a:r>
                      <a:endParaRPr sz="1500" dirty="0">
                        <a:latin typeface="Arial MT"/>
                        <a:cs typeface="Arial MT"/>
                      </a:endParaRPr>
                    </a:p>
                  </a:txBody>
                  <a:tcPr marL="0" marR="0" marT="0" marB="0">
                    <a:lnR w="6350">
                      <a:solidFill>
                        <a:srgbClr val="0433FF"/>
                      </a:solidFill>
                      <a:prstDash val="solid"/>
                    </a:lnR>
                    <a:lnB w="9525">
                      <a:solidFill>
                        <a:srgbClr val="0433FF"/>
                      </a:solidFill>
                      <a:prstDash val="solid"/>
                    </a:lnB>
                  </a:tcPr>
                </a:tc>
                <a:tc>
                  <a:txBody>
                    <a:bodyPr/>
                    <a:lstStyle/>
                    <a:p>
                      <a:pPr>
                        <a:lnSpc>
                          <a:spcPct val="100000"/>
                        </a:lnSpc>
                      </a:pPr>
                      <a:endParaRPr sz="1600">
                        <a:latin typeface="Times New Roman"/>
                        <a:cs typeface="Times New Roman"/>
                      </a:endParaRPr>
                    </a:p>
                  </a:txBody>
                  <a:tcPr marL="0" marR="0" marT="0" marB="0">
                    <a:lnL w="6350">
                      <a:solidFill>
                        <a:srgbClr val="0433FF"/>
                      </a:solidFill>
                      <a:prstDash val="solid"/>
                    </a:lnL>
                    <a:lnR w="9525">
                      <a:solidFill>
                        <a:srgbClr val="0433FF"/>
                      </a:solidFill>
                      <a:prstDash val="solid"/>
                    </a:lnR>
                    <a:lnT w="6350">
                      <a:solidFill>
                        <a:srgbClr val="0433FF"/>
                      </a:solidFill>
                      <a:prstDash val="solid"/>
                    </a:lnT>
                    <a:lnB w="9525">
                      <a:solidFill>
                        <a:srgbClr val="0433FF"/>
                      </a:solidFill>
                      <a:prstDash val="solid"/>
                    </a:lnB>
                  </a:tcPr>
                </a:tc>
                <a:tc>
                  <a:txBody>
                    <a:bodyPr/>
                    <a:lstStyle/>
                    <a:p>
                      <a:pPr>
                        <a:lnSpc>
                          <a:spcPct val="100000"/>
                        </a:lnSpc>
                      </a:pPr>
                      <a:endParaRPr sz="1600" dirty="0">
                        <a:latin typeface="Times New Roman"/>
                        <a:cs typeface="Times New Roman"/>
                      </a:endParaRPr>
                    </a:p>
                  </a:txBody>
                  <a:tcPr marL="0" marR="0" marT="0" marB="0">
                    <a:lnL w="9525">
                      <a:solidFill>
                        <a:srgbClr val="0433FF"/>
                      </a:solidFill>
                      <a:prstDash val="solid"/>
                    </a:lnL>
                    <a:lnR w="6350">
                      <a:solidFill>
                        <a:srgbClr val="0433FF"/>
                      </a:solidFill>
                      <a:prstDash val="solid"/>
                    </a:lnR>
                    <a:lnB w="9525">
                      <a:solidFill>
                        <a:srgbClr val="0433FF"/>
                      </a:solidFill>
                      <a:prstDash val="solid"/>
                    </a:lnB>
                  </a:tcPr>
                </a:tc>
                <a:tc>
                  <a:txBody>
                    <a:bodyPr/>
                    <a:lstStyle/>
                    <a:p>
                      <a:pPr>
                        <a:lnSpc>
                          <a:spcPct val="100000"/>
                        </a:lnSpc>
                      </a:pPr>
                      <a:endParaRPr sz="1600" dirty="0">
                        <a:latin typeface="Times New Roman"/>
                        <a:cs typeface="Times New Roman"/>
                      </a:endParaRPr>
                    </a:p>
                  </a:txBody>
                  <a:tcPr marL="0" marR="0" marT="0" marB="0">
                    <a:lnL w="6350">
                      <a:solidFill>
                        <a:srgbClr val="0433FF"/>
                      </a:solidFill>
                      <a:prstDash val="solid"/>
                    </a:lnL>
                    <a:lnB w="9525">
                      <a:solidFill>
                        <a:srgbClr val="0433FF"/>
                      </a:solidFill>
                      <a:prstDash val="solid"/>
                    </a:lnB>
                  </a:tcPr>
                </a:tc>
                <a:extLst>
                  <a:ext uri="{0D108BD9-81ED-4DB2-BD59-A6C34878D82A}">
                    <a16:rowId xmlns:a16="http://schemas.microsoft.com/office/drawing/2014/main" val="10001"/>
                  </a:ext>
                </a:extLst>
              </a:tr>
            </a:tbl>
          </a:graphicData>
        </a:graphic>
      </p:graphicFrame>
      <p:sp>
        <p:nvSpPr>
          <p:cNvPr id="42" name="object 4">
            <a:extLst>
              <a:ext uri="{FF2B5EF4-FFF2-40B4-BE49-F238E27FC236}">
                <a16:creationId xmlns:a16="http://schemas.microsoft.com/office/drawing/2014/main" id="{07452958-241B-49FD-B9DF-C3E10766F7A7}"/>
              </a:ext>
            </a:extLst>
          </p:cNvPr>
          <p:cNvSpPr txBox="1"/>
          <p:nvPr/>
        </p:nvSpPr>
        <p:spPr>
          <a:xfrm>
            <a:off x="1207193" y="4509698"/>
            <a:ext cx="518487" cy="361418"/>
          </a:xfrm>
          <a:prstGeom prst="rect">
            <a:avLst/>
          </a:prstGeom>
        </p:spPr>
        <p:txBody>
          <a:bodyPr vert="horz" wrap="square" lIns="0" tIns="12102" rIns="0" bIns="0" rtlCol="0">
            <a:spAutoFit/>
          </a:bodyPr>
          <a:lstStyle/>
          <a:p>
            <a:pPr marL="11527">
              <a:spcBef>
                <a:spcPts val="95"/>
              </a:spcBef>
            </a:pPr>
            <a:r>
              <a:rPr sz="2859" spc="-68" baseline="2645" dirty="0">
                <a:latin typeface="Symbol"/>
                <a:cs typeface="Symbol"/>
              </a:rPr>
              <a:t></a:t>
            </a:r>
            <a:r>
              <a:rPr sz="2859" spc="-6" baseline="2645" dirty="0">
                <a:latin typeface="Times New Roman"/>
                <a:cs typeface="Times New Roman"/>
              </a:rPr>
              <a:t> </a:t>
            </a:r>
            <a:r>
              <a:rPr sz="2269" spc="-54" dirty="0">
                <a:latin typeface="Symbol"/>
                <a:cs typeface="Symbol"/>
              </a:rPr>
              <a:t></a:t>
            </a:r>
            <a:r>
              <a:rPr sz="2723" i="1" spc="-6" baseline="2777" dirty="0">
                <a:latin typeface="Times New Roman"/>
                <a:cs typeface="Times New Roman"/>
              </a:rPr>
              <a:t>t</a:t>
            </a:r>
            <a:r>
              <a:rPr sz="2723" i="1" spc="-354" baseline="2777" dirty="0">
                <a:latin typeface="Times New Roman"/>
                <a:cs typeface="Times New Roman"/>
              </a:rPr>
              <a:t> </a:t>
            </a:r>
            <a:r>
              <a:rPr sz="2269" spc="-132" dirty="0">
                <a:latin typeface="Symbol"/>
                <a:cs typeface="Symbol"/>
              </a:rPr>
              <a:t></a:t>
            </a:r>
            <a:r>
              <a:rPr sz="2269" spc="-154" dirty="0">
                <a:latin typeface="Times New Roman"/>
                <a:cs typeface="Times New Roman"/>
              </a:rPr>
              <a:t> </a:t>
            </a:r>
            <a:endParaRPr sz="2723" baseline="2777" dirty="0">
              <a:latin typeface="Times New Roman"/>
              <a:cs typeface="Times New Roman"/>
            </a:endParaRPr>
          </a:p>
        </p:txBody>
      </p:sp>
      <p:sp>
        <p:nvSpPr>
          <p:cNvPr id="48" name="文本框 47">
            <a:extLst>
              <a:ext uri="{FF2B5EF4-FFF2-40B4-BE49-F238E27FC236}">
                <a16:creationId xmlns:a16="http://schemas.microsoft.com/office/drawing/2014/main" id="{EF1E1F93-31CC-49EB-8959-F431931D5539}"/>
              </a:ext>
            </a:extLst>
          </p:cNvPr>
          <p:cNvSpPr txBox="1"/>
          <p:nvPr/>
        </p:nvSpPr>
        <p:spPr>
          <a:xfrm>
            <a:off x="1406622" y="4896289"/>
            <a:ext cx="284480" cy="369332"/>
          </a:xfrm>
          <a:prstGeom prst="rect">
            <a:avLst/>
          </a:prstGeom>
          <a:noFill/>
        </p:spPr>
        <p:txBody>
          <a:bodyPr wrap="square">
            <a:spAutoFit/>
          </a:bodyPr>
          <a:lstStyle/>
          <a:p>
            <a:r>
              <a:rPr lang="en-US" altLang="zh-CN" sz="1800" spc="-5" dirty="0">
                <a:latin typeface="Times New Roman"/>
                <a:cs typeface="Times New Roman"/>
              </a:rPr>
              <a:t>1</a:t>
            </a:r>
            <a:endParaRPr lang="zh-CN" altLang="en-US" dirty="0"/>
          </a:p>
        </p:txBody>
      </p:sp>
      <p:cxnSp>
        <p:nvCxnSpPr>
          <p:cNvPr id="49" name="直接连接符 48">
            <a:extLst>
              <a:ext uri="{FF2B5EF4-FFF2-40B4-BE49-F238E27FC236}">
                <a16:creationId xmlns:a16="http://schemas.microsoft.com/office/drawing/2014/main" id="{4357FF88-53B7-49DC-AAA3-65780DE92F86}"/>
              </a:ext>
            </a:extLst>
          </p:cNvPr>
          <p:cNvCxnSpPr>
            <a:cxnSpLocks/>
          </p:cNvCxnSpPr>
          <p:nvPr/>
        </p:nvCxnSpPr>
        <p:spPr bwMode="auto">
          <a:xfrm>
            <a:off x="4774433" y="4711836"/>
            <a:ext cx="368750" cy="0"/>
          </a:xfrm>
          <a:prstGeom prst="line">
            <a:avLst/>
          </a:prstGeom>
          <a:solidFill>
            <a:schemeClr val="accent1"/>
          </a:solidFill>
          <a:ln w="9525" cap="flat" cmpd="sng" algn="ctr">
            <a:solidFill>
              <a:srgbClr val="0070C0"/>
            </a:solidFill>
            <a:prstDash val="solid"/>
            <a:round/>
            <a:headEnd type="none" w="med" len="med"/>
            <a:tailEnd type="none" w="med" len="med"/>
          </a:ln>
        </p:spPr>
      </p:cxnSp>
      <p:sp>
        <p:nvSpPr>
          <p:cNvPr id="50" name="object 4">
            <a:extLst>
              <a:ext uri="{FF2B5EF4-FFF2-40B4-BE49-F238E27FC236}">
                <a16:creationId xmlns:a16="http://schemas.microsoft.com/office/drawing/2014/main" id="{D341068E-3C61-4005-9ED3-421FADF18D5C}"/>
              </a:ext>
            </a:extLst>
          </p:cNvPr>
          <p:cNvSpPr txBox="1"/>
          <p:nvPr/>
        </p:nvSpPr>
        <p:spPr>
          <a:xfrm>
            <a:off x="4673284" y="5901617"/>
            <a:ext cx="495405" cy="305506"/>
          </a:xfrm>
          <a:prstGeom prst="rect">
            <a:avLst/>
          </a:prstGeom>
        </p:spPr>
        <p:txBody>
          <a:bodyPr vert="horz" wrap="square" lIns="0" tIns="12102" rIns="0" bIns="0" rtlCol="0">
            <a:spAutoFit/>
          </a:bodyPr>
          <a:lstStyle/>
          <a:p>
            <a:pPr marL="11527">
              <a:spcBef>
                <a:spcPts val="95"/>
              </a:spcBef>
            </a:pPr>
            <a:r>
              <a:rPr lang="en-US" sz="2859" spc="-68" baseline="2645" dirty="0">
                <a:latin typeface="Symbol"/>
                <a:cs typeface="Times New Roman"/>
              </a:rPr>
              <a:t>0</a:t>
            </a:r>
            <a:endParaRPr sz="2723" baseline="2777" dirty="0">
              <a:latin typeface="Times New Roman"/>
              <a:cs typeface="Times New Roman"/>
            </a:endParaRPr>
          </a:p>
        </p:txBody>
      </p:sp>
      <p:sp>
        <p:nvSpPr>
          <p:cNvPr id="51" name="object 4">
            <a:extLst>
              <a:ext uri="{FF2B5EF4-FFF2-40B4-BE49-F238E27FC236}">
                <a16:creationId xmlns:a16="http://schemas.microsoft.com/office/drawing/2014/main" id="{337A1FAA-8F8E-4A69-B49E-0822733B5ED5}"/>
              </a:ext>
            </a:extLst>
          </p:cNvPr>
          <p:cNvSpPr txBox="1"/>
          <p:nvPr/>
        </p:nvSpPr>
        <p:spPr>
          <a:xfrm>
            <a:off x="5143184" y="5901617"/>
            <a:ext cx="495405" cy="305506"/>
          </a:xfrm>
          <a:prstGeom prst="rect">
            <a:avLst/>
          </a:prstGeom>
        </p:spPr>
        <p:txBody>
          <a:bodyPr vert="horz" wrap="square" lIns="0" tIns="12102" rIns="0" bIns="0" rtlCol="0">
            <a:spAutoFit/>
          </a:bodyPr>
          <a:lstStyle/>
          <a:p>
            <a:pPr marL="11527">
              <a:spcBef>
                <a:spcPts val="95"/>
              </a:spcBef>
            </a:pPr>
            <a:r>
              <a:rPr lang="en-US" sz="2859" spc="-68" baseline="2645" dirty="0">
                <a:latin typeface="Symbol"/>
                <a:cs typeface="Times New Roman"/>
              </a:rPr>
              <a:t>e</a:t>
            </a:r>
            <a:endParaRPr sz="2723" baseline="2777" dirty="0">
              <a:latin typeface="Times New Roman"/>
              <a:cs typeface="Times New Roman"/>
            </a:endParaRPr>
          </a:p>
        </p:txBody>
      </p:sp>
      <p:pic>
        <p:nvPicPr>
          <p:cNvPr id="52" name="图片 51">
            <a:extLst>
              <a:ext uri="{FF2B5EF4-FFF2-40B4-BE49-F238E27FC236}">
                <a16:creationId xmlns:a16="http://schemas.microsoft.com/office/drawing/2014/main" id="{886FA748-F5DB-48B5-A4AF-2FB950FF980E}"/>
              </a:ext>
            </a:extLst>
          </p:cNvPr>
          <p:cNvPicPr>
            <a:picLocks noChangeAspect="1"/>
          </p:cNvPicPr>
          <p:nvPr/>
        </p:nvPicPr>
        <p:blipFill>
          <a:blip r:embed="rId2"/>
          <a:stretch>
            <a:fillRect/>
          </a:stretch>
        </p:blipFill>
        <p:spPr>
          <a:xfrm>
            <a:off x="4014471" y="2846060"/>
            <a:ext cx="2257425" cy="714375"/>
          </a:xfrm>
          <a:prstGeom prst="rect">
            <a:avLst/>
          </a:prstGeom>
        </p:spPr>
      </p:pic>
      <p:sp>
        <p:nvSpPr>
          <p:cNvPr id="8" name="矩形 7">
            <a:extLst>
              <a:ext uri="{FF2B5EF4-FFF2-40B4-BE49-F238E27FC236}">
                <a16:creationId xmlns:a16="http://schemas.microsoft.com/office/drawing/2014/main" id="{0863FD56-DAA9-4DBD-9906-4A43538274CB}"/>
              </a:ext>
            </a:extLst>
          </p:cNvPr>
          <p:cNvSpPr/>
          <p:nvPr/>
        </p:nvSpPr>
        <p:spPr bwMode="auto">
          <a:xfrm>
            <a:off x="219075" y="2710991"/>
            <a:ext cx="6696075" cy="3496131"/>
          </a:xfrm>
          <a:prstGeom prst="rect">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Calibri" panose="020F0502020204030204" pitchFamily="34" charset="0"/>
            </a:endParaRPr>
          </a:p>
        </p:txBody>
      </p:sp>
      <p:pic>
        <p:nvPicPr>
          <p:cNvPr id="10" name="图片 9">
            <a:extLst>
              <a:ext uri="{FF2B5EF4-FFF2-40B4-BE49-F238E27FC236}">
                <a16:creationId xmlns:a16="http://schemas.microsoft.com/office/drawing/2014/main" id="{386659B9-A8DB-47A2-8F63-99E50E390965}"/>
              </a:ext>
            </a:extLst>
          </p:cNvPr>
          <p:cNvPicPr>
            <a:picLocks noChangeAspect="1"/>
          </p:cNvPicPr>
          <p:nvPr/>
        </p:nvPicPr>
        <p:blipFill>
          <a:blip r:embed="rId3"/>
          <a:stretch>
            <a:fillRect/>
          </a:stretch>
        </p:blipFill>
        <p:spPr>
          <a:xfrm>
            <a:off x="8442528" y="3043656"/>
            <a:ext cx="2638425" cy="2762250"/>
          </a:xfrm>
          <a:prstGeom prst="rect">
            <a:avLst/>
          </a:prstGeom>
        </p:spPr>
      </p:pic>
      <p:sp>
        <p:nvSpPr>
          <p:cNvPr id="53" name="矩形 52">
            <a:extLst>
              <a:ext uri="{FF2B5EF4-FFF2-40B4-BE49-F238E27FC236}">
                <a16:creationId xmlns:a16="http://schemas.microsoft.com/office/drawing/2014/main" id="{7296D734-A3DC-4FA6-9F85-D7480B4EBC65}"/>
              </a:ext>
            </a:extLst>
          </p:cNvPr>
          <p:cNvSpPr/>
          <p:nvPr/>
        </p:nvSpPr>
        <p:spPr bwMode="auto">
          <a:xfrm>
            <a:off x="8406495" y="2863391"/>
            <a:ext cx="3145743" cy="3359847"/>
          </a:xfrm>
          <a:prstGeom prst="rect">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Calibri" panose="020F0502020204030204" pitchFamily="34" charset="0"/>
            </a:endParaRPr>
          </a:p>
        </p:txBody>
      </p:sp>
    </p:spTree>
    <p:extLst>
      <p:ext uri="{BB962C8B-B14F-4D97-AF65-F5344CB8AC3E}">
        <p14:creationId xmlns:p14="http://schemas.microsoft.com/office/powerpoint/2010/main" val="279625035"/>
      </p:ext>
    </p:extLst>
  </p:cSld>
  <p:clrMapOvr>
    <a:masterClrMapping/>
  </p:clrMapOvr>
  <p:transition spd="med">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en-US" altLang="zh-CN" sz="3200" b="1" dirty="0">
                <a:solidFill>
                  <a:srgbClr val="000000"/>
                </a:solidFill>
                <a:latin typeface="Times New Roman" panose="02020603050405020304" pitchFamily="18" charset="0"/>
                <a:cs typeface="Times New Roman" panose="02020603050405020304" pitchFamily="18" charset="0"/>
              </a:rPr>
              <a:t>Lecture 1: Introduction</a:t>
            </a:r>
            <a:endParaRPr lang="zh-CN" altLang="en-US" sz="3200" dirty="0">
              <a:solidFill>
                <a:schemeClr val="tx1"/>
              </a:solidFill>
            </a:endParaRP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11</a:t>
            </a:fld>
            <a:endParaRPr lang="zh-CN" altLang="en-US" dirty="0"/>
          </a:p>
        </p:txBody>
      </p:sp>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639762" y="1222375"/>
            <a:ext cx="11449897" cy="4775200"/>
          </a:xfrm>
        </p:spPr>
        <p:txBody>
          <a:bodyPr/>
          <a:lstStyle/>
          <a:p>
            <a:pPr lvl="1">
              <a:buFont typeface="Wingdings" panose="05000000000000000000" pitchFamily="2" charset="2"/>
              <a:buChar char="l"/>
            </a:pPr>
            <a:r>
              <a:rPr lang="en-GB" altLang="zh-CN" sz="2400" dirty="0">
                <a:solidFill>
                  <a:schemeClr val="tx1"/>
                </a:solidFill>
                <a:latin typeface="Times New Roman" panose="02020603050405020304" pitchFamily="18" charset="0"/>
                <a:cs typeface="Times New Roman" panose="02020603050405020304" pitchFamily="18" charset="0"/>
              </a:rPr>
              <a:t> </a:t>
            </a:r>
            <a:r>
              <a:rPr lang="zh-CN" altLang="en-US" sz="2400" dirty="0">
                <a:solidFill>
                  <a:schemeClr val="tx1"/>
                </a:solidFill>
                <a:latin typeface="Times New Roman" panose="02020603050405020304" pitchFamily="18" charset="0"/>
                <a:cs typeface="Times New Roman" panose="02020603050405020304" pitchFamily="18" charset="0"/>
              </a:rPr>
              <a:t>几种典型信号：</a:t>
            </a:r>
            <a:endParaRPr lang="en-US" altLang="zh-CN" sz="2400" dirty="0">
              <a:solidFill>
                <a:schemeClr val="tx1"/>
              </a:solidFill>
              <a:latin typeface="Times New Roman" panose="02020603050405020304" pitchFamily="18" charset="0"/>
              <a:cs typeface="Times New Roman" panose="02020603050405020304" pitchFamily="18" charset="0"/>
            </a:endParaRPr>
          </a:p>
          <a:p>
            <a:pPr lvl="2">
              <a:buFont typeface="Wingdings" panose="05000000000000000000" pitchFamily="2" charset="2"/>
              <a:buChar char="l"/>
            </a:pPr>
            <a:r>
              <a:rPr lang="zh-CN" altLang="en-US" sz="2175" dirty="0">
                <a:solidFill>
                  <a:schemeClr val="tx1"/>
                </a:solidFill>
                <a:latin typeface="Times New Roman" panose="02020603050405020304" pitchFamily="18" charset="0"/>
                <a:cs typeface="Times New Roman" panose="02020603050405020304" pitchFamily="18" charset="0"/>
              </a:rPr>
              <a:t> 单位阶跃信号与单位冲激信号的关系</a:t>
            </a:r>
            <a:endParaRPr lang="en-US" altLang="zh-CN" sz="2175" dirty="0">
              <a:solidFill>
                <a:schemeClr val="tx1"/>
              </a:solidFill>
              <a:latin typeface="Times New Roman" panose="02020603050405020304" pitchFamily="18" charset="0"/>
              <a:cs typeface="Times New Roman" panose="02020603050405020304" pitchFamily="18" charset="0"/>
            </a:endParaRPr>
          </a:p>
          <a:p>
            <a:pPr marL="215900" lvl="2" indent="0">
              <a:buNone/>
            </a:pPr>
            <a:endParaRPr lang="en-US" altLang="zh-CN" sz="2175" dirty="0">
              <a:solidFill>
                <a:schemeClr val="tx1"/>
              </a:solidFill>
              <a:latin typeface="Times New Roman" panose="02020603050405020304" pitchFamily="18" charset="0"/>
              <a:cs typeface="Times New Roman" panose="02020603050405020304" pitchFamily="18" charset="0"/>
            </a:endParaRPr>
          </a:p>
          <a:p>
            <a:pPr marL="215900" lvl="2" indent="0">
              <a:buNone/>
            </a:pPr>
            <a:r>
              <a:rPr lang="zh-CN" altLang="en-US" sz="2175" dirty="0">
                <a:solidFill>
                  <a:schemeClr val="tx1"/>
                </a:solidFill>
                <a:latin typeface="Times New Roman" panose="02020603050405020304" pitchFamily="18" charset="0"/>
                <a:cs typeface="Times New Roman" panose="02020603050405020304" pitchFamily="18" charset="0"/>
              </a:rPr>
              <a:t>连续时间：</a:t>
            </a:r>
            <a:r>
              <a:rPr lang="en-US" altLang="zh-CN" sz="2175" dirty="0">
                <a:solidFill>
                  <a:schemeClr val="tx1"/>
                </a:solidFill>
                <a:latin typeface="Times New Roman" panose="02020603050405020304" pitchFamily="18" charset="0"/>
                <a:cs typeface="Times New Roman" panose="02020603050405020304" pitchFamily="18" charset="0"/>
              </a:rPr>
              <a:t>						</a:t>
            </a:r>
            <a:r>
              <a:rPr lang="zh-CN" altLang="en-US" sz="2175" dirty="0">
                <a:solidFill>
                  <a:schemeClr val="tx1"/>
                </a:solidFill>
                <a:latin typeface="Times New Roman" panose="02020603050405020304" pitchFamily="18" charset="0"/>
                <a:cs typeface="Times New Roman" panose="02020603050405020304" pitchFamily="18" charset="0"/>
              </a:rPr>
              <a:t>离散时间：</a:t>
            </a:r>
            <a:endParaRPr lang="en-US" altLang="zh-CN" sz="2175" dirty="0">
              <a:solidFill>
                <a:schemeClr val="tx1"/>
              </a:solidFill>
              <a:latin typeface="Times New Roman" panose="02020603050405020304" pitchFamily="18" charset="0"/>
              <a:cs typeface="Times New Roman" panose="02020603050405020304" pitchFamily="18" charset="0"/>
            </a:endParaRPr>
          </a:p>
          <a:p>
            <a:pPr marL="215900" lvl="2" indent="0">
              <a:buNone/>
            </a:pP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startAt="2"/>
            </a:pP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startAt="2"/>
            </a:pP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startAt="2"/>
            </a:pPr>
            <a:endParaRPr lang="en-US" altLang="zh-CN" sz="2175" dirty="0">
              <a:solidFill>
                <a:schemeClr val="tx1"/>
              </a:solidFill>
              <a:latin typeface="Times New Roman" panose="02020603050405020304" pitchFamily="18" charset="0"/>
              <a:cs typeface="Times New Roman" panose="02020603050405020304" pitchFamily="18" charset="0"/>
            </a:endParaRPr>
          </a:p>
          <a:p>
            <a:pPr marL="215900" lvl="2" indent="0">
              <a:buNone/>
            </a:pPr>
            <a:endParaRPr lang="en-US" altLang="zh-CN" sz="2175" dirty="0">
              <a:solidFill>
                <a:schemeClr val="tx1"/>
              </a:solidFill>
              <a:latin typeface="Times New Roman" panose="02020603050405020304" pitchFamily="18" charset="0"/>
              <a:cs typeface="Times New Roman" panose="02020603050405020304" pitchFamily="18" charset="0"/>
            </a:endParaRPr>
          </a:p>
          <a:p>
            <a:pPr marL="215900" lvl="2" indent="0">
              <a:buNone/>
            </a:pPr>
            <a:endParaRPr lang="en-US" altLang="zh-CN" sz="2175" dirty="0">
              <a:solidFill>
                <a:schemeClr val="tx1"/>
              </a:solidFill>
              <a:latin typeface="Times New Roman" panose="02020603050405020304" pitchFamily="18" charset="0"/>
              <a:cs typeface="Times New Roman" panose="02020603050405020304" pitchFamily="18" charset="0"/>
            </a:endParaRPr>
          </a:p>
        </p:txBody>
      </p:sp>
      <p:grpSp>
        <p:nvGrpSpPr>
          <p:cNvPr id="5" name="组合 4">
            <a:extLst>
              <a:ext uri="{FF2B5EF4-FFF2-40B4-BE49-F238E27FC236}">
                <a16:creationId xmlns:a16="http://schemas.microsoft.com/office/drawing/2014/main" id="{9D9EFA11-269D-4CDA-BAFA-7B1CE23A473D}"/>
              </a:ext>
            </a:extLst>
          </p:cNvPr>
          <p:cNvGrpSpPr/>
          <p:nvPr/>
        </p:nvGrpSpPr>
        <p:grpSpPr>
          <a:xfrm>
            <a:off x="639762" y="2702726"/>
            <a:ext cx="6135893" cy="1735752"/>
            <a:chOff x="639762" y="2702726"/>
            <a:chExt cx="6135893" cy="1735752"/>
          </a:xfrm>
        </p:grpSpPr>
        <p:sp>
          <p:nvSpPr>
            <p:cNvPr id="30" name="object 3">
              <a:extLst>
                <a:ext uri="{FF2B5EF4-FFF2-40B4-BE49-F238E27FC236}">
                  <a16:creationId xmlns:a16="http://schemas.microsoft.com/office/drawing/2014/main" id="{08E650ED-38CF-4408-9033-6050D435D391}"/>
                </a:ext>
              </a:extLst>
            </p:cNvPr>
            <p:cNvSpPr txBox="1"/>
            <p:nvPr/>
          </p:nvSpPr>
          <p:spPr>
            <a:xfrm>
              <a:off x="639762" y="2702726"/>
              <a:ext cx="6135893" cy="263118"/>
            </a:xfrm>
            <a:prstGeom prst="rect">
              <a:avLst/>
            </a:prstGeom>
          </p:spPr>
          <p:txBody>
            <a:bodyPr vert="horz" wrap="square" lIns="0" tIns="11526" rIns="0" bIns="0" rtlCol="0">
              <a:spAutoFit/>
            </a:bodyPr>
            <a:lstStyle/>
            <a:p>
              <a:pPr marL="322743" indent="-311216">
                <a:spcBef>
                  <a:spcPts val="91"/>
                </a:spcBef>
                <a:buChar char="•"/>
                <a:tabLst>
                  <a:tab pos="322166" algn="l"/>
                  <a:tab pos="322743" algn="l"/>
                </a:tabLst>
              </a:pPr>
              <a:r>
                <a:rPr lang="zh-CN" altLang="en-US" sz="1634" spc="-5" dirty="0">
                  <a:solidFill>
                    <a:srgbClr val="3333FF"/>
                  </a:solidFill>
                  <a:latin typeface="Arial MT"/>
                  <a:cs typeface="Arial MT"/>
                </a:rPr>
                <a:t>单位冲激信号是单位阶跃信号的一阶微分</a:t>
              </a:r>
              <a:endParaRPr sz="1634" dirty="0">
                <a:latin typeface="Arial MT"/>
                <a:cs typeface="Arial MT"/>
              </a:endParaRPr>
            </a:p>
          </p:txBody>
        </p:sp>
        <p:sp>
          <p:nvSpPr>
            <p:cNvPr id="33" name="object 5">
              <a:extLst>
                <a:ext uri="{FF2B5EF4-FFF2-40B4-BE49-F238E27FC236}">
                  <a16:creationId xmlns:a16="http://schemas.microsoft.com/office/drawing/2014/main" id="{4599741A-3C55-4E09-ABBF-0668E161E75C}"/>
                </a:ext>
              </a:extLst>
            </p:cNvPr>
            <p:cNvSpPr/>
            <p:nvPr/>
          </p:nvSpPr>
          <p:spPr>
            <a:xfrm>
              <a:off x="3269887" y="3424280"/>
              <a:ext cx="251268" cy="0"/>
            </a:xfrm>
            <a:custGeom>
              <a:avLst/>
              <a:gdLst/>
              <a:ahLst/>
              <a:cxnLst/>
              <a:rect l="l" t="t" r="r" b="b"/>
              <a:pathLst>
                <a:path w="276860">
                  <a:moveTo>
                    <a:pt x="0" y="0"/>
                  </a:moveTo>
                  <a:lnTo>
                    <a:pt x="276403" y="0"/>
                  </a:lnTo>
                </a:path>
              </a:pathLst>
            </a:custGeom>
            <a:ln w="6288">
              <a:solidFill>
                <a:srgbClr val="000000"/>
              </a:solidFill>
            </a:ln>
          </p:spPr>
          <p:txBody>
            <a:bodyPr wrap="square" lIns="0" tIns="0" rIns="0" bIns="0" rtlCol="0"/>
            <a:lstStyle/>
            <a:p>
              <a:endParaRPr sz="1634"/>
            </a:p>
          </p:txBody>
        </p:sp>
        <p:sp>
          <p:nvSpPr>
            <p:cNvPr id="35" name="object 6">
              <a:extLst>
                <a:ext uri="{FF2B5EF4-FFF2-40B4-BE49-F238E27FC236}">
                  <a16:creationId xmlns:a16="http://schemas.microsoft.com/office/drawing/2014/main" id="{8C9DB656-9339-4C5C-B941-B4E9460DFF04}"/>
                </a:ext>
              </a:extLst>
            </p:cNvPr>
            <p:cNvSpPr txBox="1"/>
            <p:nvPr/>
          </p:nvSpPr>
          <p:spPr>
            <a:xfrm>
              <a:off x="3266101" y="3094318"/>
              <a:ext cx="254149" cy="292691"/>
            </a:xfrm>
            <a:prstGeom prst="rect">
              <a:avLst/>
            </a:prstGeom>
          </p:spPr>
          <p:txBody>
            <a:bodyPr vert="horz" wrap="square" lIns="0" tIns="13254" rIns="0" bIns="0" rtlCol="0">
              <a:spAutoFit/>
            </a:bodyPr>
            <a:lstStyle/>
            <a:p>
              <a:pPr marL="11527">
                <a:spcBef>
                  <a:spcPts val="103"/>
                </a:spcBef>
              </a:pPr>
              <a:r>
                <a:rPr sz="1815" i="1" spc="-5" dirty="0">
                  <a:latin typeface="Times New Roman"/>
                  <a:cs typeface="Times New Roman"/>
                </a:rPr>
                <a:t>du</a:t>
              </a:r>
              <a:endParaRPr sz="1815">
                <a:latin typeface="Times New Roman"/>
                <a:cs typeface="Times New Roman"/>
              </a:endParaRPr>
            </a:p>
          </p:txBody>
        </p:sp>
        <p:sp>
          <p:nvSpPr>
            <p:cNvPr id="38" name="object 7">
              <a:extLst>
                <a:ext uri="{FF2B5EF4-FFF2-40B4-BE49-F238E27FC236}">
                  <a16:creationId xmlns:a16="http://schemas.microsoft.com/office/drawing/2014/main" id="{68EB932A-3AFD-449E-9F2B-8807770CBA51}"/>
                </a:ext>
              </a:extLst>
            </p:cNvPr>
            <p:cNvSpPr txBox="1"/>
            <p:nvPr/>
          </p:nvSpPr>
          <p:spPr>
            <a:xfrm>
              <a:off x="3266558" y="3180779"/>
              <a:ext cx="960120" cy="362453"/>
            </a:xfrm>
            <a:prstGeom prst="rect">
              <a:avLst/>
            </a:prstGeom>
          </p:spPr>
          <p:txBody>
            <a:bodyPr vert="horz" wrap="square" lIns="0" tIns="13254" rIns="0" bIns="0" rtlCol="0">
              <a:spAutoFit/>
            </a:bodyPr>
            <a:lstStyle/>
            <a:p>
              <a:pPr marL="34580">
                <a:spcBef>
                  <a:spcPts val="103"/>
                </a:spcBef>
              </a:pPr>
              <a:r>
                <a:rPr sz="2723" i="1" spc="-6" baseline="-43055" dirty="0">
                  <a:latin typeface="Times New Roman"/>
                  <a:cs typeface="Times New Roman"/>
                </a:rPr>
                <a:t>d</a:t>
              </a:r>
              <a:r>
                <a:rPr sz="2723" i="1" spc="6" baseline="-43055" dirty="0">
                  <a:latin typeface="Times New Roman"/>
                  <a:cs typeface="Times New Roman"/>
                </a:rPr>
                <a:t>t</a:t>
              </a:r>
              <a:r>
                <a:rPr sz="2723" i="1" baseline="-43055" dirty="0">
                  <a:latin typeface="Times New Roman"/>
                  <a:cs typeface="Times New Roman"/>
                </a:rPr>
                <a:t> </a:t>
              </a:r>
              <a:r>
                <a:rPr sz="2723" i="1" spc="-123" baseline="-43055" dirty="0">
                  <a:latin typeface="Times New Roman"/>
                  <a:cs typeface="Times New Roman"/>
                </a:rPr>
                <a:t> </a:t>
              </a:r>
              <a:r>
                <a:rPr sz="1815" spc="9" dirty="0">
                  <a:latin typeface="Symbol"/>
                  <a:cs typeface="Symbol"/>
                </a:rPr>
                <a:t></a:t>
              </a:r>
              <a:r>
                <a:rPr sz="1815" spc="-123" dirty="0">
                  <a:latin typeface="Times New Roman"/>
                  <a:cs typeface="Times New Roman"/>
                </a:rPr>
                <a:t> </a:t>
              </a:r>
              <a:r>
                <a:rPr sz="1906" spc="-36" dirty="0">
                  <a:latin typeface="Symbol"/>
                  <a:cs typeface="Symbol"/>
                </a:rPr>
                <a:t></a:t>
              </a:r>
              <a:r>
                <a:rPr sz="1906" spc="-18" dirty="0">
                  <a:latin typeface="Times New Roman"/>
                  <a:cs typeface="Times New Roman"/>
                </a:rPr>
                <a:t> </a:t>
              </a:r>
              <a:r>
                <a:rPr sz="3403" spc="-88" baseline="-2222" dirty="0">
                  <a:latin typeface="Symbol"/>
                  <a:cs typeface="Symbol"/>
                </a:rPr>
                <a:t></a:t>
              </a:r>
              <a:r>
                <a:rPr sz="1815" i="1" spc="5" dirty="0">
                  <a:latin typeface="Times New Roman"/>
                  <a:cs typeface="Times New Roman"/>
                </a:rPr>
                <a:t>t</a:t>
              </a:r>
              <a:r>
                <a:rPr sz="1815" i="1" spc="-245" dirty="0">
                  <a:latin typeface="Times New Roman"/>
                  <a:cs typeface="Times New Roman"/>
                </a:rPr>
                <a:t> </a:t>
              </a:r>
              <a:r>
                <a:rPr sz="3403" spc="-183" baseline="-2222" dirty="0">
                  <a:latin typeface="Symbol"/>
                  <a:cs typeface="Symbol"/>
                </a:rPr>
                <a:t></a:t>
              </a:r>
              <a:endParaRPr sz="3403" baseline="-2222">
                <a:latin typeface="Symbol"/>
                <a:cs typeface="Symbol"/>
              </a:endParaRPr>
            </a:p>
          </p:txBody>
        </p:sp>
        <p:sp>
          <p:nvSpPr>
            <p:cNvPr id="39" name="object 8">
              <a:extLst>
                <a:ext uri="{FF2B5EF4-FFF2-40B4-BE49-F238E27FC236}">
                  <a16:creationId xmlns:a16="http://schemas.microsoft.com/office/drawing/2014/main" id="{9C25BDE1-4960-432D-9732-25CE4B379382}"/>
                </a:ext>
              </a:extLst>
            </p:cNvPr>
            <p:cNvSpPr txBox="1"/>
            <p:nvPr/>
          </p:nvSpPr>
          <p:spPr>
            <a:xfrm>
              <a:off x="3233302" y="3738042"/>
              <a:ext cx="1557169" cy="700436"/>
            </a:xfrm>
            <a:prstGeom prst="rect">
              <a:avLst/>
            </a:prstGeom>
          </p:spPr>
          <p:txBody>
            <a:bodyPr vert="horz" wrap="square" lIns="0" tIns="13831" rIns="0" bIns="0" rtlCol="0">
              <a:spAutoFit/>
            </a:bodyPr>
            <a:lstStyle/>
            <a:p>
              <a:pPr marL="95094">
                <a:lnSpc>
                  <a:spcPts val="834"/>
                </a:lnSpc>
                <a:spcBef>
                  <a:spcPts val="109"/>
                </a:spcBef>
              </a:pPr>
              <a:r>
                <a:rPr sz="1044" i="1" spc="5" dirty="0">
                  <a:latin typeface="Times New Roman"/>
                  <a:cs typeface="Times New Roman"/>
                </a:rPr>
                <a:t>t</a:t>
              </a:r>
              <a:endParaRPr sz="1044" dirty="0">
                <a:latin typeface="Times New Roman"/>
                <a:cs typeface="Times New Roman"/>
              </a:endParaRPr>
            </a:p>
            <a:p>
              <a:pPr marL="72041">
                <a:lnSpc>
                  <a:spcPts val="2850"/>
                </a:lnSpc>
              </a:pPr>
              <a:r>
                <a:rPr sz="4084" spc="14" baseline="-13888" dirty="0">
                  <a:latin typeface="Symbol"/>
                  <a:cs typeface="Symbol"/>
                </a:rPr>
                <a:t></a:t>
              </a:r>
              <a:r>
                <a:rPr sz="4084" spc="-354" baseline="-13888" dirty="0">
                  <a:latin typeface="Times New Roman"/>
                  <a:cs typeface="Times New Roman"/>
                </a:rPr>
                <a:t> </a:t>
              </a:r>
              <a:r>
                <a:rPr sz="1906" spc="-36" dirty="0">
                  <a:latin typeface="Symbol"/>
                  <a:cs typeface="Symbol"/>
                </a:rPr>
                <a:t></a:t>
              </a:r>
              <a:r>
                <a:rPr sz="1906" spc="-23" dirty="0">
                  <a:latin typeface="Times New Roman"/>
                  <a:cs typeface="Times New Roman"/>
                </a:rPr>
                <a:t> </a:t>
              </a:r>
              <a:r>
                <a:rPr sz="3403" spc="-88" baseline="-2222" dirty="0">
                  <a:latin typeface="Symbol"/>
                  <a:cs typeface="Symbol"/>
                </a:rPr>
                <a:t></a:t>
              </a:r>
              <a:r>
                <a:rPr sz="1815" i="1" spc="5" dirty="0">
                  <a:latin typeface="Times New Roman"/>
                  <a:cs typeface="Times New Roman"/>
                </a:rPr>
                <a:t>t</a:t>
              </a:r>
              <a:r>
                <a:rPr sz="1815" i="1" spc="-241" dirty="0">
                  <a:latin typeface="Times New Roman"/>
                  <a:cs typeface="Times New Roman"/>
                </a:rPr>
                <a:t> </a:t>
              </a:r>
              <a:r>
                <a:rPr sz="3403" spc="102" baseline="-2222" dirty="0">
                  <a:latin typeface="Symbol"/>
                  <a:cs typeface="Symbol"/>
                </a:rPr>
                <a:t></a:t>
              </a:r>
              <a:r>
                <a:rPr sz="1815" i="1" spc="-5" dirty="0">
                  <a:latin typeface="Times New Roman"/>
                  <a:cs typeface="Times New Roman"/>
                </a:rPr>
                <a:t>d</a:t>
              </a:r>
              <a:r>
                <a:rPr sz="1815" i="1" spc="5" dirty="0">
                  <a:latin typeface="Times New Roman"/>
                  <a:cs typeface="Times New Roman"/>
                </a:rPr>
                <a:t>t</a:t>
              </a:r>
              <a:r>
                <a:rPr sz="1815" i="1" spc="95" dirty="0">
                  <a:latin typeface="Times New Roman"/>
                  <a:cs typeface="Times New Roman"/>
                </a:rPr>
                <a:t> </a:t>
              </a:r>
              <a:r>
                <a:rPr sz="1815" spc="9" dirty="0">
                  <a:latin typeface="Symbol"/>
                  <a:cs typeface="Symbol"/>
                </a:rPr>
                <a:t></a:t>
              </a:r>
              <a:r>
                <a:rPr sz="1815" spc="-73" dirty="0">
                  <a:latin typeface="Times New Roman"/>
                  <a:cs typeface="Times New Roman"/>
                </a:rPr>
                <a:t> </a:t>
              </a:r>
              <a:r>
                <a:rPr sz="1815" i="1" spc="9" dirty="0">
                  <a:latin typeface="Times New Roman"/>
                  <a:cs typeface="Times New Roman"/>
                </a:rPr>
                <a:t>u</a:t>
              </a:r>
              <a:r>
                <a:rPr sz="1815" i="1" spc="-204" dirty="0">
                  <a:latin typeface="Times New Roman"/>
                  <a:cs typeface="Times New Roman"/>
                </a:rPr>
                <a:t> </a:t>
              </a:r>
              <a:r>
                <a:rPr sz="3403" spc="-102" baseline="-2222" dirty="0">
                  <a:latin typeface="Symbol"/>
                  <a:cs typeface="Symbol"/>
                </a:rPr>
                <a:t></a:t>
              </a:r>
              <a:r>
                <a:rPr sz="1815" i="1" spc="5" dirty="0">
                  <a:latin typeface="Times New Roman"/>
                  <a:cs typeface="Times New Roman"/>
                </a:rPr>
                <a:t>t</a:t>
              </a:r>
              <a:r>
                <a:rPr sz="1815" i="1" spc="-236" dirty="0">
                  <a:latin typeface="Times New Roman"/>
                  <a:cs typeface="Times New Roman"/>
                </a:rPr>
                <a:t> </a:t>
              </a:r>
              <a:r>
                <a:rPr sz="3403" spc="-183" baseline="-2222" dirty="0">
                  <a:latin typeface="Symbol"/>
                  <a:cs typeface="Symbol"/>
                </a:rPr>
                <a:t></a:t>
              </a:r>
              <a:endParaRPr sz="3403" baseline="-2222" dirty="0">
                <a:latin typeface="Symbol"/>
                <a:cs typeface="Symbol"/>
              </a:endParaRPr>
            </a:p>
            <a:p>
              <a:pPr marL="34580">
                <a:spcBef>
                  <a:spcPts val="390"/>
                </a:spcBef>
              </a:pPr>
              <a:r>
                <a:rPr sz="1044" dirty="0">
                  <a:latin typeface="Symbol"/>
                  <a:cs typeface="Symbol"/>
                </a:rPr>
                <a:t></a:t>
              </a:r>
            </a:p>
          </p:txBody>
        </p:sp>
      </p:grpSp>
      <mc:AlternateContent xmlns:mc="http://schemas.openxmlformats.org/markup-compatibility/2006" xmlns:a14="http://schemas.microsoft.com/office/drawing/2010/main">
        <mc:Choice Requires="a14">
          <p:sp>
            <p:nvSpPr>
              <p:cNvPr id="54" name="物件 2">
                <a:extLst>
                  <a:ext uri="{FF2B5EF4-FFF2-40B4-BE49-F238E27FC236}">
                    <a16:creationId xmlns:a16="http://schemas.microsoft.com/office/drawing/2014/main" id="{A7E80FF6-D646-4BCE-8B0D-AEE5D4B951EA}"/>
                  </a:ext>
                </a:extLst>
              </p:cNvPr>
              <p:cNvSpPr txBox="1"/>
              <p:nvPr/>
            </p:nvSpPr>
            <p:spPr bwMode="auto">
              <a:xfrm>
                <a:off x="6969027" y="3094318"/>
                <a:ext cx="3586916" cy="846137"/>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000" i="1">
                          <a:solidFill>
                            <a:srgbClr val="000000"/>
                          </a:solidFill>
                          <a:latin typeface="Cambria Math" panose="02040503050406030204" pitchFamily="18" charset="0"/>
                        </a:rPr>
                        <m:t>𝛿</m:t>
                      </m:r>
                      <m:r>
                        <a:rPr lang="zh-CN" altLang="en-US" sz="2000" i="1">
                          <a:solidFill>
                            <a:srgbClr val="000000"/>
                          </a:solidFill>
                          <a:latin typeface="Cambria Math" panose="02040503050406030204" pitchFamily="18" charset="0"/>
                        </a:rPr>
                        <m:t> [</m:t>
                      </m:r>
                      <m:r>
                        <a:rPr lang="zh-CN" altLang="en-US" sz="2000" i="1">
                          <a:solidFill>
                            <a:srgbClr val="000000"/>
                          </a:solidFill>
                          <a:latin typeface="Cambria Math" panose="02040503050406030204" pitchFamily="18" charset="0"/>
                        </a:rPr>
                        <m:t>𝑛</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𝑢</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𝑛</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𝑢</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𝑛</m:t>
                      </m:r>
                      <m:r>
                        <a:rPr lang="zh-CN" altLang="en-US" sz="2000" i="1">
                          <a:solidFill>
                            <a:srgbClr val="000000"/>
                          </a:solidFill>
                          <a:latin typeface="Cambria Math" panose="02040503050406030204" pitchFamily="18" charset="0"/>
                        </a:rPr>
                        <m:t>−1] </m:t>
                      </m:r>
                    </m:oMath>
                  </m:oMathPara>
                </a14:m>
                <a:endParaRPr lang="zh-CN" altLang="en-US" sz="2000" dirty="0"/>
              </a:p>
            </p:txBody>
          </p:sp>
        </mc:Choice>
        <mc:Fallback xmlns="">
          <p:sp>
            <p:nvSpPr>
              <p:cNvPr id="54" name="物件 2">
                <a:extLst>
                  <a:ext uri="{FF2B5EF4-FFF2-40B4-BE49-F238E27FC236}">
                    <a16:creationId xmlns:a16="http://schemas.microsoft.com/office/drawing/2014/main" id="{A7E80FF6-D646-4BCE-8B0D-AEE5D4B951EA}"/>
                  </a:ext>
                </a:extLst>
              </p:cNvPr>
              <p:cNvSpPr txBox="1">
                <a:spLocks noRot="1" noChangeAspect="1" noMove="1" noResize="1" noEditPoints="1" noAdjustHandles="1" noChangeArrowheads="1" noChangeShapeType="1" noTextEdit="1"/>
              </p:cNvSpPr>
              <p:nvPr/>
            </p:nvSpPr>
            <p:spPr bwMode="auto">
              <a:xfrm>
                <a:off x="6969027" y="3094318"/>
                <a:ext cx="3586916" cy="846137"/>
              </a:xfrm>
              <a:prstGeom prst="rect">
                <a:avLst/>
              </a:prstGeom>
              <a:blipFill>
                <a:blip r:embed="rId2"/>
                <a:stretch>
                  <a:fillRect t="-1449"/>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5" name="物件 3">
                <a:extLst>
                  <a:ext uri="{FF2B5EF4-FFF2-40B4-BE49-F238E27FC236}">
                    <a16:creationId xmlns:a16="http://schemas.microsoft.com/office/drawing/2014/main" id="{45DD5940-CB9B-40C7-B971-43052CC442D4}"/>
                  </a:ext>
                </a:extLst>
              </p:cNvPr>
              <p:cNvSpPr txBox="1"/>
              <p:nvPr/>
            </p:nvSpPr>
            <p:spPr bwMode="auto">
              <a:xfrm>
                <a:off x="7098075" y="3519774"/>
                <a:ext cx="3322637" cy="1847850"/>
              </a:xfrm>
              <a:prstGeom prst="rect">
                <a:avLst/>
              </a:prstGeom>
              <a:noFill/>
              <a:ln>
                <a:noFill/>
              </a:ln>
              <a:effectLst/>
            </p:spPr>
            <p:txBody>
              <a:bodyPr>
                <a:normAutofit fontScale="85000" lnSpcReduction="10000"/>
              </a:bodyPr>
              <a:lstStyle/>
              <a:p>
                <a:pPr/>
                <a:br>
                  <a:rPr lang="zh-CN" altLang="en-US" i="1" dirty="0">
                    <a:solidFill>
                      <a:srgbClr val="000000"/>
                    </a:solidFill>
                    <a:latin typeface="Cambria Math" panose="02040503050406030204" pitchFamily="18" charset="0"/>
                  </a:rPr>
                </a:br>
                <a14:m>
                  <m:oMathPara xmlns:m="http://schemas.openxmlformats.org/officeDocument/2006/math">
                    <m:oMathParaPr>
                      <m:jc m:val="left"/>
                    </m:oMathParaPr>
                    <m:oMath xmlns:m="http://schemas.openxmlformats.org/officeDocument/2006/math">
                      <m:r>
                        <a:rPr lang="zh-CN" altLang="en-US" sz="2000" i="1">
                          <a:solidFill>
                            <a:srgbClr val="000000"/>
                          </a:solidFill>
                          <a:latin typeface="Cambria Math" panose="02040503050406030204" pitchFamily="18" charset="0"/>
                        </a:rPr>
                        <m:t>𝑢</m:t>
                      </m:r>
                      <m:d>
                        <m:dPr>
                          <m:begChr m:val="["/>
                          <m:endChr m:val="]"/>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𝑛</m:t>
                          </m:r>
                        </m:e>
                      </m:d>
                      <m:r>
                        <a:rPr lang="zh-CN" altLang="en-US" sz="2000" i="1">
                          <a:solidFill>
                            <a:srgbClr val="000000"/>
                          </a:solidFill>
                          <a:latin typeface="Cambria Math" panose="02040503050406030204" pitchFamily="18" charset="0"/>
                        </a:rPr>
                        <m:t>=</m:t>
                      </m:r>
                      <m:nary>
                        <m:naryPr>
                          <m:chr m:val="∑"/>
                          <m:ctrlPr>
                            <a:rPr lang="zh-CN" altLang="en-US" sz="2000" i="1">
                              <a:solidFill>
                                <a:srgbClr val="000000"/>
                              </a:solidFill>
                              <a:latin typeface="Cambria Math" panose="02040503050406030204" pitchFamily="18" charset="0"/>
                            </a:rPr>
                          </m:ctrlPr>
                        </m:naryPr>
                        <m:sub>
                          <m:r>
                            <a:rPr lang="zh-CN" altLang="en-US" sz="2000" i="1">
                              <a:solidFill>
                                <a:srgbClr val="000000"/>
                              </a:solidFill>
                              <a:latin typeface="Cambria Math" panose="02040503050406030204" pitchFamily="18" charset="0"/>
                            </a:rPr>
                            <m:t>𝑘</m:t>
                          </m:r>
                          <m:r>
                            <a:rPr lang="zh-CN" altLang="en-US" sz="2000" i="1">
                              <a:solidFill>
                                <a:srgbClr val="000000"/>
                              </a:solidFill>
                              <a:latin typeface="Cambria Math" panose="02040503050406030204" pitchFamily="18" charset="0"/>
                            </a:rPr>
                            <m:t>=0</m:t>
                          </m:r>
                        </m:sub>
                        <m:sup>
                          <m:r>
                            <a:rPr lang="zh-CN" altLang="en-US" sz="2000" i="1">
                              <a:solidFill>
                                <a:srgbClr val="000000"/>
                              </a:solidFill>
                              <a:latin typeface="Cambria Math" panose="02040503050406030204" pitchFamily="18" charset="0"/>
                            </a:rPr>
                            <m:t>∞</m:t>
                          </m:r>
                        </m:sup>
                        <m:e>
                          <m:r>
                            <a:rPr lang="zh-CN" altLang="en-US" sz="2000" i="1">
                              <a:solidFill>
                                <a:srgbClr val="000000"/>
                              </a:solidFill>
                              <a:latin typeface="Cambria Math" panose="02040503050406030204" pitchFamily="18" charset="0"/>
                            </a:rPr>
                            <m:t>𝛿</m:t>
                          </m:r>
                          <m:r>
                            <a:rPr lang="zh-CN" altLang="en-US" sz="2000" i="1">
                              <a:solidFill>
                                <a:srgbClr val="000000"/>
                              </a:solidFill>
                              <a:latin typeface="Cambria Math" panose="02040503050406030204" pitchFamily="18" charset="0"/>
                            </a:rPr>
                            <m:t> </m:t>
                          </m:r>
                          <m:d>
                            <m:dPr>
                              <m:begChr m:val="["/>
                              <m:endChr m:val="]"/>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𝑛</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𝑘</m:t>
                              </m:r>
                            </m:e>
                          </m:d>
                        </m:e>
                      </m:nary>
                    </m:oMath>
                  </m:oMathPara>
                </a14:m>
                <a:endParaRPr lang="en-US" altLang="zh-CN" sz="2000" i="1" dirty="0">
                  <a:solidFill>
                    <a:srgbClr val="000000"/>
                  </a:solidFill>
                  <a:latin typeface="Cambria Math" panose="02040503050406030204" pitchFamily="18" charset="0"/>
                </a:endParaRPr>
              </a:p>
              <a:p>
                <a:endParaRPr lang="en-US" altLang="zh-CN" sz="2000" i="1"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zh-CN" altLang="en-US" sz="1800" i="1" smtClean="0">
                          <a:solidFill>
                            <a:srgbClr val="000000"/>
                          </a:solidFill>
                          <a:latin typeface="Cambria Math" panose="02040503050406030204" pitchFamily="18" charset="0"/>
                        </a:rPr>
                        <m:t>𝑢</m:t>
                      </m:r>
                      <m:d>
                        <m:dPr>
                          <m:begChr m:val="["/>
                          <m:endChr m:val="]"/>
                          <m:ctrlPr>
                            <a:rPr lang="zh-CN" altLang="en-US" sz="1800" i="1">
                              <a:solidFill>
                                <a:srgbClr val="000000"/>
                              </a:solidFill>
                              <a:latin typeface="Cambria Math" panose="02040503050406030204" pitchFamily="18" charset="0"/>
                            </a:rPr>
                          </m:ctrlPr>
                        </m:dPr>
                        <m:e>
                          <m:r>
                            <a:rPr lang="zh-CN" altLang="en-US" sz="1800" i="1">
                              <a:solidFill>
                                <a:srgbClr val="000000"/>
                              </a:solidFill>
                              <a:latin typeface="Cambria Math" panose="02040503050406030204" pitchFamily="18" charset="0"/>
                            </a:rPr>
                            <m:t>𝑛</m:t>
                          </m:r>
                        </m:e>
                      </m:d>
                      <m:r>
                        <a:rPr lang="zh-CN" altLang="en-US" sz="1800" i="1">
                          <a:solidFill>
                            <a:srgbClr val="000000"/>
                          </a:solidFill>
                          <a:latin typeface="Cambria Math" panose="02040503050406030204" pitchFamily="18" charset="0"/>
                        </a:rPr>
                        <m:t>=</m:t>
                      </m:r>
                      <m:nary>
                        <m:naryPr>
                          <m:chr m:val="∑"/>
                          <m:ctrlPr>
                            <a:rPr lang="zh-CN" altLang="en-US" sz="1800" i="1">
                              <a:solidFill>
                                <a:srgbClr val="000000"/>
                              </a:solidFill>
                              <a:latin typeface="Cambria Math" panose="02040503050406030204" pitchFamily="18" charset="0"/>
                            </a:rPr>
                          </m:ctrlPr>
                        </m:naryPr>
                        <m:sub>
                          <m:r>
                            <a:rPr lang="en-US" altLang="zh-CN" sz="1800" b="0" i="1" smtClean="0">
                              <a:solidFill>
                                <a:srgbClr val="000000"/>
                              </a:solidFill>
                              <a:latin typeface="Cambria Math" panose="02040503050406030204" pitchFamily="18" charset="0"/>
                            </a:rPr>
                            <m:t>𝑚</m:t>
                          </m:r>
                          <m:r>
                            <a:rPr lang="zh-CN" altLang="en-US" sz="1800" i="1">
                              <a:solidFill>
                                <a:srgbClr val="000000"/>
                              </a:solidFill>
                              <a:latin typeface="Cambria Math" panose="02040503050406030204" pitchFamily="18" charset="0"/>
                            </a:rPr>
                            <m:t>=</m:t>
                          </m:r>
                          <m:r>
                            <a:rPr lang="en-US" altLang="zh-CN" sz="1800" b="0" i="1" smtClean="0">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m:t>
                          </m:r>
                        </m:sub>
                        <m:sup>
                          <m:r>
                            <a:rPr lang="en-US" altLang="zh-CN" sz="1800" b="0" i="1" smtClean="0">
                              <a:solidFill>
                                <a:srgbClr val="000000"/>
                              </a:solidFill>
                              <a:latin typeface="Cambria Math" panose="02040503050406030204" pitchFamily="18" charset="0"/>
                            </a:rPr>
                            <m:t>𝑛</m:t>
                          </m:r>
                        </m:sup>
                        <m:e>
                          <m:r>
                            <a:rPr lang="zh-CN" altLang="en-US" sz="1800" i="1">
                              <a:solidFill>
                                <a:srgbClr val="000000"/>
                              </a:solidFill>
                              <a:latin typeface="Cambria Math" panose="02040503050406030204" pitchFamily="18" charset="0"/>
                            </a:rPr>
                            <m:t>𝛿</m:t>
                          </m:r>
                          <m:r>
                            <a:rPr lang="zh-CN" altLang="en-US" sz="1800" i="1">
                              <a:solidFill>
                                <a:srgbClr val="000000"/>
                              </a:solidFill>
                              <a:latin typeface="Cambria Math" panose="02040503050406030204" pitchFamily="18" charset="0"/>
                            </a:rPr>
                            <m:t> </m:t>
                          </m:r>
                          <m:d>
                            <m:dPr>
                              <m:begChr m:val="["/>
                              <m:endChr m:val="]"/>
                              <m:ctrlPr>
                                <a:rPr lang="zh-CN" altLang="en-US" sz="1800" i="1">
                                  <a:solidFill>
                                    <a:srgbClr val="000000"/>
                                  </a:solidFill>
                                  <a:latin typeface="Cambria Math" panose="02040503050406030204" pitchFamily="18" charset="0"/>
                                </a:rPr>
                              </m:ctrlPr>
                            </m:dPr>
                            <m:e>
                              <m:r>
                                <a:rPr lang="en-US" altLang="zh-CN" sz="1800" b="0" i="1" smtClean="0">
                                  <a:solidFill>
                                    <a:srgbClr val="000000"/>
                                  </a:solidFill>
                                  <a:latin typeface="Cambria Math" panose="02040503050406030204" pitchFamily="18" charset="0"/>
                                </a:rPr>
                                <m:t>𝑚</m:t>
                              </m:r>
                            </m:e>
                          </m:d>
                        </m:e>
                      </m:nary>
                    </m:oMath>
                  </m:oMathPara>
                </a14:m>
                <a:endParaRPr lang="zh-CN" altLang="en-US" dirty="0"/>
              </a:p>
            </p:txBody>
          </p:sp>
        </mc:Choice>
        <mc:Fallback xmlns="">
          <p:sp>
            <p:nvSpPr>
              <p:cNvPr id="55" name="物件 3">
                <a:extLst>
                  <a:ext uri="{FF2B5EF4-FFF2-40B4-BE49-F238E27FC236}">
                    <a16:creationId xmlns:a16="http://schemas.microsoft.com/office/drawing/2014/main" id="{45DD5940-CB9B-40C7-B971-43052CC442D4}"/>
                  </a:ext>
                </a:extLst>
              </p:cNvPr>
              <p:cNvSpPr txBox="1">
                <a:spLocks noRot="1" noChangeAspect="1" noMove="1" noResize="1" noEditPoints="1" noAdjustHandles="1" noChangeArrowheads="1" noChangeShapeType="1" noTextEdit="1"/>
              </p:cNvSpPr>
              <p:nvPr/>
            </p:nvSpPr>
            <p:spPr bwMode="auto">
              <a:xfrm>
                <a:off x="7098075" y="3519774"/>
                <a:ext cx="3322637" cy="1847850"/>
              </a:xfrm>
              <a:prstGeom prst="rect">
                <a:avLst/>
              </a:prstGeom>
              <a:blipFill>
                <a:blip r:embed="rId3"/>
                <a:stretch>
                  <a:fillRect/>
                </a:stretch>
              </a:blipFill>
              <a:ln>
                <a:noFill/>
              </a:ln>
              <a:effectLst/>
            </p:spPr>
            <p:txBody>
              <a:bodyPr/>
              <a:lstStyle/>
              <a:p>
                <a:r>
                  <a:rPr lang="zh-CN" altLang="en-US">
                    <a:noFill/>
                  </a:rPr>
                  <a:t> </a:t>
                </a:r>
              </a:p>
            </p:txBody>
          </p:sp>
        </mc:Fallback>
      </mc:AlternateContent>
      <p:sp>
        <p:nvSpPr>
          <p:cNvPr id="56" name="object 3">
            <a:extLst>
              <a:ext uri="{FF2B5EF4-FFF2-40B4-BE49-F238E27FC236}">
                <a16:creationId xmlns:a16="http://schemas.microsoft.com/office/drawing/2014/main" id="{D4039B81-A5FB-4AF3-8650-8A875934720F}"/>
              </a:ext>
            </a:extLst>
          </p:cNvPr>
          <p:cNvSpPr txBox="1"/>
          <p:nvPr/>
        </p:nvSpPr>
        <p:spPr>
          <a:xfrm>
            <a:off x="6775655" y="2702726"/>
            <a:ext cx="4330495" cy="263118"/>
          </a:xfrm>
          <a:prstGeom prst="rect">
            <a:avLst/>
          </a:prstGeom>
        </p:spPr>
        <p:txBody>
          <a:bodyPr vert="horz" wrap="square" lIns="0" tIns="11526" rIns="0" bIns="0" rtlCol="0">
            <a:spAutoFit/>
          </a:bodyPr>
          <a:lstStyle/>
          <a:p>
            <a:pPr marL="322743" indent="-311216">
              <a:spcBef>
                <a:spcPts val="91"/>
              </a:spcBef>
              <a:buChar char="•"/>
              <a:tabLst>
                <a:tab pos="322166" algn="l"/>
                <a:tab pos="322743" algn="l"/>
              </a:tabLst>
            </a:pPr>
            <a:r>
              <a:rPr lang="zh-CN" altLang="en-US" sz="1634" spc="-5" dirty="0">
                <a:solidFill>
                  <a:srgbClr val="3333FF"/>
                </a:solidFill>
                <a:latin typeface="Arial MT"/>
                <a:cs typeface="Arial MT"/>
              </a:rPr>
              <a:t>单位冲激信号是单位阶跃信号的一阶差分</a:t>
            </a:r>
            <a:endParaRPr sz="1634" dirty="0">
              <a:latin typeface="Arial MT"/>
              <a:cs typeface="Arial MT"/>
            </a:endParaRPr>
          </a:p>
        </p:txBody>
      </p:sp>
    </p:spTree>
    <p:extLst>
      <p:ext uri="{BB962C8B-B14F-4D97-AF65-F5344CB8AC3E}">
        <p14:creationId xmlns:p14="http://schemas.microsoft.com/office/powerpoint/2010/main" val="3291580158"/>
      </p:ext>
    </p:extLst>
  </p:cSld>
  <p:clrMapOvr>
    <a:masterClrMapping/>
  </p:clrMapOvr>
  <p:transition spd="med">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en-US" altLang="zh-CN" sz="3200" b="1" dirty="0">
                <a:solidFill>
                  <a:srgbClr val="000000"/>
                </a:solidFill>
                <a:latin typeface="Times New Roman" panose="02020603050405020304" pitchFamily="18" charset="0"/>
                <a:cs typeface="Times New Roman" panose="02020603050405020304" pitchFamily="18" charset="0"/>
              </a:rPr>
              <a:t>Lecture 1: Introduction</a:t>
            </a:r>
            <a:endParaRPr lang="zh-CN" altLang="en-US" sz="3200" dirty="0">
              <a:solidFill>
                <a:schemeClr val="tx1"/>
              </a:solidFill>
            </a:endParaRP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12</a:t>
            </a:fld>
            <a:endParaRPr lang="zh-CN" altLang="en-US" dirty="0"/>
          </a:p>
        </p:txBody>
      </p:sp>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639762" y="1222375"/>
            <a:ext cx="11449897" cy="4775200"/>
          </a:xfrm>
        </p:spPr>
        <p:txBody>
          <a:bodyPr/>
          <a:lstStyle/>
          <a:p>
            <a:pPr lvl="1">
              <a:buFont typeface="Wingdings" panose="05000000000000000000" pitchFamily="2" charset="2"/>
              <a:buChar char="l"/>
            </a:pPr>
            <a:r>
              <a:rPr lang="en-GB" altLang="zh-CN" sz="2400" dirty="0">
                <a:solidFill>
                  <a:schemeClr val="tx1"/>
                </a:solidFill>
                <a:latin typeface="Times New Roman" panose="02020603050405020304" pitchFamily="18" charset="0"/>
                <a:cs typeface="Times New Roman" panose="02020603050405020304" pitchFamily="18" charset="0"/>
              </a:rPr>
              <a:t> </a:t>
            </a:r>
            <a:r>
              <a:rPr lang="zh-CN" altLang="en-US" sz="2400" dirty="0">
                <a:solidFill>
                  <a:schemeClr val="tx1"/>
                </a:solidFill>
                <a:latin typeface="Times New Roman" panose="02020603050405020304" pitchFamily="18" charset="0"/>
                <a:cs typeface="Times New Roman" panose="02020603050405020304" pitchFamily="18" charset="0"/>
              </a:rPr>
              <a:t>重要公式：欧拉公式</a:t>
            </a: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startAt="2"/>
            </a:pP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startAt="2"/>
            </a:pP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startAt="2"/>
            </a:pPr>
            <a:endParaRPr lang="en-US" altLang="zh-CN" sz="2175" dirty="0">
              <a:solidFill>
                <a:schemeClr val="tx1"/>
              </a:solidFill>
              <a:latin typeface="Times New Roman" panose="02020603050405020304" pitchFamily="18" charset="0"/>
              <a:cs typeface="Times New Roman" panose="02020603050405020304" pitchFamily="18" charset="0"/>
            </a:endParaRPr>
          </a:p>
          <a:p>
            <a:pPr marL="215900" lvl="2" indent="0">
              <a:buNone/>
            </a:pPr>
            <a:endParaRPr lang="en-US" altLang="zh-CN" sz="2175" dirty="0">
              <a:solidFill>
                <a:schemeClr val="tx1"/>
              </a:solidFill>
              <a:latin typeface="Times New Roman" panose="02020603050405020304" pitchFamily="18" charset="0"/>
              <a:cs typeface="Times New Roman" panose="02020603050405020304" pitchFamily="18" charset="0"/>
            </a:endParaRPr>
          </a:p>
          <a:p>
            <a:pPr marL="215900" lvl="2" indent="0">
              <a:buNone/>
            </a:pPr>
            <a:endParaRPr lang="en-US" altLang="zh-CN" sz="2175" dirty="0">
              <a:solidFill>
                <a:schemeClr val="tx1"/>
              </a:solidFill>
              <a:latin typeface="Times New Roman" panose="02020603050405020304" pitchFamily="18" charset="0"/>
              <a:cs typeface="Times New Roman" panose="02020603050405020304" pitchFamily="18" charset="0"/>
            </a:endParaRPr>
          </a:p>
        </p:txBody>
      </p:sp>
      <p:pic>
        <p:nvPicPr>
          <p:cNvPr id="14" name="object 4">
            <a:extLst>
              <a:ext uri="{FF2B5EF4-FFF2-40B4-BE49-F238E27FC236}">
                <a16:creationId xmlns:a16="http://schemas.microsoft.com/office/drawing/2014/main" id="{6CA79BAC-08C4-4FE4-82BD-FD8571F171A2}"/>
              </a:ext>
            </a:extLst>
          </p:cNvPr>
          <p:cNvPicPr/>
          <p:nvPr/>
        </p:nvPicPr>
        <p:blipFill>
          <a:blip r:embed="rId2" cstate="print"/>
          <a:stretch>
            <a:fillRect/>
          </a:stretch>
        </p:blipFill>
        <p:spPr>
          <a:xfrm>
            <a:off x="660400" y="1747052"/>
            <a:ext cx="4094975" cy="2882098"/>
          </a:xfrm>
          <a:prstGeom prst="rect">
            <a:avLst/>
          </a:prstGeom>
        </p:spPr>
      </p:pic>
    </p:spTree>
    <p:extLst>
      <p:ext uri="{BB962C8B-B14F-4D97-AF65-F5344CB8AC3E}">
        <p14:creationId xmlns:p14="http://schemas.microsoft.com/office/powerpoint/2010/main" val="2133903151"/>
      </p:ext>
    </p:extLst>
  </p:cSld>
  <p:clrMapOvr>
    <a:masterClrMapping/>
  </p:clrMapOvr>
  <p:transition spd="med">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en-US" altLang="zh-CN" sz="3200" b="1" dirty="0">
                <a:solidFill>
                  <a:srgbClr val="000000"/>
                </a:solidFill>
                <a:latin typeface="Times New Roman" panose="02020603050405020304" pitchFamily="18" charset="0"/>
                <a:cs typeface="Times New Roman" panose="02020603050405020304" pitchFamily="18" charset="0"/>
              </a:rPr>
              <a:t>Lecture 2: Complex Numbers &amp; Signal Property</a:t>
            </a:r>
            <a:endParaRPr lang="zh-CN" altLang="en-US" sz="3200" dirty="0">
              <a:solidFill>
                <a:schemeClr val="tx1"/>
              </a:solidFill>
            </a:endParaRP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13</a:t>
            </a:fld>
            <a:endParaRPr lang="zh-CN" altLang="en-US" dirty="0"/>
          </a:p>
        </p:txBody>
      </p:sp>
      <mc:AlternateContent xmlns:mc="http://schemas.openxmlformats.org/markup-compatibility/2006" xmlns:a14="http://schemas.microsoft.com/office/drawing/2010/main">
        <mc:Choice Requires="a14">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639762" y="1222375"/>
                <a:ext cx="11449897" cy="4775200"/>
              </a:xfrm>
            </p:spPr>
            <p:txBody>
              <a:bodyPr/>
              <a:lstStyle/>
              <a:p>
                <a:pPr lvl="1">
                  <a:buFont typeface="Wingdings" panose="05000000000000000000" pitchFamily="2" charset="2"/>
                  <a:buChar char="l"/>
                </a:pPr>
                <a:r>
                  <a:rPr lang="en-GB" altLang="zh-CN" sz="2400" dirty="0">
                    <a:solidFill>
                      <a:schemeClr val="tx1"/>
                    </a:solidFill>
                    <a:latin typeface="Times New Roman" panose="02020603050405020304" pitchFamily="18" charset="0"/>
                    <a:cs typeface="Times New Roman" panose="02020603050405020304" pitchFamily="18" charset="0"/>
                  </a:rPr>
                  <a:t> </a:t>
                </a:r>
                <a:r>
                  <a:rPr lang="zh-CN" altLang="en-US" sz="2400" dirty="0">
                    <a:solidFill>
                      <a:schemeClr val="tx1"/>
                    </a:solidFill>
                    <a:latin typeface="Times New Roman" panose="02020603050405020304" pitchFamily="18" charset="0"/>
                    <a:cs typeface="Times New Roman" panose="02020603050405020304" pitchFamily="18" charset="0"/>
                  </a:rPr>
                  <a:t>复数的表示形式</a:t>
                </a:r>
                <a:r>
                  <a:rPr lang="zh-CN" altLang="en-US" sz="1800" dirty="0">
                    <a:solidFill>
                      <a:schemeClr val="tx1"/>
                    </a:solidFill>
                    <a:latin typeface="Times New Roman" panose="02020603050405020304" pitchFamily="18" charset="0"/>
                    <a:cs typeface="Times New Roman" panose="02020603050405020304" pitchFamily="18" charset="0"/>
                  </a:rPr>
                  <a:t>：</a:t>
                </a:r>
                <a14:m>
                  <m:oMath xmlns:m="http://schemas.openxmlformats.org/officeDocument/2006/math">
                    <m:r>
                      <a:rPr lang="zh-CN" altLang="en-US" sz="2400" i="1" smtClean="0">
                        <a:solidFill>
                          <a:srgbClr val="000000"/>
                        </a:solidFill>
                        <a:latin typeface="Cambria Math" panose="02040503050406030204" pitchFamily="18" charset="0"/>
                      </a:rPr>
                      <m:t>𝑧</m:t>
                    </m:r>
                    <m:r>
                      <a:rPr lang="zh-CN" altLang="en-US" sz="2400" i="1" smtClean="0">
                        <a:solidFill>
                          <a:srgbClr val="000000"/>
                        </a:solidFill>
                        <a:latin typeface="Cambria Math" panose="02040503050406030204" pitchFamily="18" charset="0"/>
                      </a:rPr>
                      <m:t>=</m:t>
                    </m:r>
                    <m:r>
                      <a:rPr lang="zh-CN" altLang="en-US" sz="2400" i="1" smtClean="0">
                        <a:solidFill>
                          <a:srgbClr val="000000"/>
                        </a:solidFill>
                        <a:latin typeface="Cambria Math" panose="02040503050406030204" pitchFamily="18" charset="0"/>
                      </a:rPr>
                      <m:t>𝑥</m:t>
                    </m:r>
                    <m:r>
                      <a:rPr lang="zh-CN" altLang="en-US" sz="2400" i="1" smtClean="0">
                        <a:solidFill>
                          <a:srgbClr val="000000"/>
                        </a:solidFill>
                        <a:latin typeface="Cambria Math" panose="02040503050406030204" pitchFamily="18" charset="0"/>
                      </a:rPr>
                      <m:t>+</m:t>
                    </m:r>
                    <m:r>
                      <a:rPr lang="en-US" altLang="zh-CN" sz="2400" b="0" i="1" smtClean="0">
                        <a:solidFill>
                          <a:srgbClr val="000000"/>
                        </a:solidFill>
                        <a:latin typeface="Cambria Math" panose="02040503050406030204" pitchFamily="18" charset="0"/>
                      </a:rPr>
                      <m:t>𝑗</m:t>
                    </m:r>
                    <m:r>
                      <a:rPr lang="zh-CN" altLang="en-US" sz="2400" i="1">
                        <a:solidFill>
                          <a:srgbClr val="000000"/>
                        </a:solidFill>
                        <a:latin typeface="Cambria Math" panose="02040503050406030204" pitchFamily="18" charset="0"/>
                      </a:rPr>
                      <m:t>𝑦</m:t>
                    </m:r>
                  </m:oMath>
                </a14:m>
                <a:r>
                  <a:rPr lang="zh-CN" altLang="en-US" sz="2400" dirty="0"/>
                  <a:t>，复数信号表示二维信号；</a:t>
                </a:r>
                <a:endParaRPr lang="en-US" altLang="zh-CN" sz="2400" dirty="0"/>
              </a:p>
              <a:p>
                <a:pPr lvl="1">
                  <a:buFont typeface="Wingdings" panose="05000000000000000000" pitchFamily="2" charset="2"/>
                  <a:buChar char="l"/>
                </a:pPr>
                <a:endParaRPr lang="en-US" altLang="zh-CN" sz="2400" dirty="0"/>
              </a:p>
              <a:p>
                <a:pPr lvl="1">
                  <a:buFont typeface="Wingdings" panose="05000000000000000000" pitchFamily="2" charset="2"/>
                  <a:buChar char="l"/>
                </a:pPr>
                <a:r>
                  <a:rPr lang="en-US" altLang="zh-CN" sz="2400" dirty="0"/>
                  <a:t> </a:t>
                </a:r>
                <a:r>
                  <a:rPr lang="zh-CN" altLang="en-US" sz="2400" dirty="0"/>
                  <a:t>复数的直角坐标</a:t>
                </a:r>
                <a:r>
                  <a:rPr lang="en-US" altLang="zh-CN" sz="2400" dirty="0"/>
                  <a:t>/</a:t>
                </a:r>
                <a:r>
                  <a:rPr lang="zh-CN" altLang="en-US" sz="2400" dirty="0"/>
                  <a:t>极坐标表示：</a:t>
                </a:r>
                <a:endParaRPr lang="en-US" altLang="zh-CN" sz="2400" dirty="0"/>
              </a:p>
              <a:p>
                <a:pPr marL="111760" lvl="1" indent="0">
                  <a:buNone/>
                </a:pPr>
                <a14:m>
                  <m:oMathPara xmlns:m="http://schemas.openxmlformats.org/officeDocument/2006/math">
                    <m:oMathParaPr>
                      <m:jc m:val="centerGroup"/>
                    </m:oMathParaPr>
                    <m:oMath xmlns:m="http://schemas.openxmlformats.org/officeDocument/2006/math">
                      <m:r>
                        <a:rPr lang="zh-CN" altLang="en-US" sz="2400" i="1" smtClean="0">
                          <a:solidFill>
                            <a:srgbClr val="000000"/>
                          </a:solidFill>
                          <a:latin typeface="Cambria Math" panose="02040503050406030204" pitchFamily="18" charset="0"/>
                        </a:rPr>
                        <m:t>𝑥</m:t>
                      </m:r>
                      <m:r>
                        <a:rPr lang="zh-CN" altLang="en-US" sz="2400" i="1" smtClean="0">
                          <a:solidFill>
                            <a:srgbClr val="000000"/>
                          </a:solidFill>
                          <a:latin typeface="Cambria Math" panose="02040503050406030204" pitchFamily="18" charset="0"/>
                        </a:rPr>
                        <m:t>+</m:t>
                      </m:r>
                      <m:r>
                        <a:rPr lang="en-US" altLang="zh-CN" sz="2400" b="0" i="1" smtClean="0">
                          <a:solidFill>
                            <a:srgbClr val="000000"/>
                          </a:solidFill>
                          <a:latin typeface="Cambria Math" panose="02040503050406030204" pitchFamily="18" charset="0"/>
                        </a:rPr>
                        <m:t>𝑗</m:t>
                      </m:r>
                      <m:r>
                        <a:rPr lang="zh-CN" altLang="en-US" sz="2400" i="1" smtClean="0">
                          <a:solidFill>
                            <a:srgbClr val="000000"/>
                          </a:solidFill>
                          <a:latin typeface="Cambria Math" panose="02040503050406030204" pitchFamily="18" charset="0"/>
                        </a:rPr>
                        <m:t>𝑦</m:t>
                      </m:r>
                      <m:r>
                        <a:rPr lang="zh-CN" altLang="en-US" sz="2400" i="1" smtClean="0">
                          <a:solidFill>
                            <a:srgbClr val="000000"/>
                          </a:solidFill>
                          <a:latin typeface="Cambria Math" panose="02040503050406030204" pitchFamily="18" charset="0"/>
                        </a:rPr>
                        <m:t>=</m:t>
                      </m:r>
                      <m:r>
                        <a:rPr lang="zh-CN" altLang="en-US" sz="2400" i="1" smtClean="0">
                          <a:solidFill>
                            <a:srgbClr val="000000"/>
                          </a:solidFill>
                          <a:latin typeface="Cambria Math" panose="02040503050406030204" pitchFamily="18" charset="0"/>
                        </a:rPr>
                        <m:t>𝑟</m:t>
                      </m:r>
                      <m:func>
                        <m:funcPr>
                          <m:ctrlPr>
                            <a:rPr lang="zh-CN" altLang="en-US" sz="2400" i="1">
                              <a:solidFill>
                                <a:srgbClr val="000000"/>
                              </a:solidFill>
                              <a:latin typeface="Cambria Math" panose="02040503050406030204" pitchFamily="18" charset="0"/>
                            </a:rPr>
                          </m:ctrlPr>
                        </m:funcPr>
                        <m:fName>
                          <m:r>
                            <m:rPr>
                              <m:sty m:val="p"/>
                            </m:rPr>
                            <a:rPr lang="zh-CN" altLang="en-US" sz="2400" i="0">
                              <a:solidFill>
                                <a:srgbClr val="000000"/>
                              </a:solidFill>
                              <a:latin typeface="Cambria Math" panose="02040503050406030204" pitchFamily="18" charset="0"/>
                            </a:rPr>
                            <m:t>cos</m:t>
                          </m:r>
                        </m:fName>
                        <m:e>
                          <m:r>
                            <a:rPr lang="zh-CN" altLang="en-US" sz="2400" i="1">
                              <a:solidFill>
                                <a:srgbClr val="000000"/>
                              </a:solidFill>
                              <a:latin typeface="Cambria Math" panose="02040503050406030204" pitchFamily="18" charset="0"/>
                            </a:rPr>
                            <m:t>𝜃</m:t>
                          </m:r>
                        </m:e>
                      </m:func>
                      <m:r>
                        <a:rPr lang="zh-CN" altLang="en-US" sz="2400" i="1">
                          <a:solidFill>
                            <a:srgbClr val="000000"/>
                          </a:solidFill>
                          <a:latin typeface="Cambria Math" panose="02040503050406030204" pitchFamily="18" charset="0"/>
                        </a:rPr>
                        <m:t>+</m:t>
                      </m:r>
                      <m:r>
                        <a:rPr lang="en-US" altLang="zh-CN" sz="2400" b="0" i="1" smtClean="0">
                          <a:solidFill>
                            <a:srgbClr val="000000"/>
                          </a:solidFill>
                          <a:latin typeface="Cambria Math" panose="02040503050406030204" pitchFamily="18" charset="0"/>
                        </a:rPr>
                        <m:t>𝑗</m:t>
                      </m:r>
                      <m:r>
                        <a:rPr lang="zh-CN" altLang="en-US" sz="2400" i="1">
                          <a:solidFill>
                            <a:srgbClr val="000000"/>
                          </a:solidFill>
                          <a:latin typeface="Cambria Math" panose="02040503050406030204" pitchFamily="18" charset="0"/>
                        </a:rPr>
                        <m:t>𝑟</m:t>
                      </m:r>
                      <m:func>
                        <m:funcPr>
                          <m:ctrlPr>
                            <a:rPr lang="zh-CN" altLang="en-US" sz="2400" i="1">
                              <a:solidFill>
                                <a:srgbClr val="000000"/>
                              </a:solidFill>
                              <a:latin typeface="Cambria Math" panose="02040503050406030204" pitchFamily="18" charset="0"/>
                            </a:rPr>
                          </m:ctrlPr>
                        </m:funcPr>
                        <m:fName>
                          <m:r>
                            <m:rPr>
                              <m:sty m:val="p"/>
                            </m:rPr>
                            <a:rPr lang="zh-CN" altLang="en-US" sz="2400" i="0">
                              <a:solidFill>
                                <a:srgbClr val="000000"/>
                              </a:solidFill>
                              <a:latin typeface="Cambria Math" panose="02040503050406030204" pitchFamily="18" charset="0"/>
                            </a:rPr>
                            <m:t>sin</m:t>
                          </m:r>
                        </m:fName>
                        <m:e>
                          <m:r>
                            <a:rPr lang="zh-CN" altLang="en-US" sz="2400" i="1">
                              <a:solidFill>
                                <a:srgbClr val="000000"/>
                              </a:solidFill>
                              <a:latin typeface="Cambria Math" panose="02040503050406030204" pitchFamily="18" charset="0"/>
                            </a:rPr>
                            <m:t>𝜃</m:t>
                          </m:r>
                        </m:e>
                      </m:func>
                      <m:r>
                        <a:rPr lang="en-US" altLang="zh-CN" sz="2400" b="0" i="1" smtClean="0">
                          <a:solidFill>
                            <a:srgbClr val="000000"/>
                          </a:solidFill>
                          <a:latin typeface="Cambria Math" panose="02040503050406030204" pitchFamily="18" charset="0"/>
                        </a:rPr>
                        <m:t>=</m:t>
                      </m:r>
                      <m:r>
                        <a:rPr lang="en-US" altLang="zh-CN" sz="2400" b="0" i="1" smtClean="0">
                          <a:solidFill>
                            <a:srgbClr val="000000"/>
                          </a:solidFill>
                          <a:latin typeface="Cambria Math" panose="02040503050406030204" pitchFamily="18" charset="0"/>
                        </a:rPr>
                        <m:t>𝑟</m:t>
                      </m:r>
                      <m:sSup>
                        <m:sSupPr>
                          <m:ctrlPr>
                            <a:rPr lang="en-US" altLang="zh-CN" sz="2400" b="0" i="1" smtClean="0">
                              <a:solidFill>
                                <a:srgbClr val="000000"/>
                              </a:solidFill>
                              <a:latin typeface="Cambria Math" panose="02040503050406030204" pitchFamily="18" charset="0"/>
                            </a:rPr>
                          </m:ctrlPr>
                        </m:sSupPr>
                        <m:e>
                          <m:r>
                            <a:rPr lang="en-US" altLang="zh-CN" sz="2400" b="0" i="1" smtClean="0">
                              <a:solidFill>
                                <a:srgbClr val="000000"/>
                              </a:solidFill>
                              <a:latin typeface="Cambria Math" panose="02040503050406030204" pitchFamily="18" charset="0"/>
                            </a:rPr>
                            <m:t>𝑒</m:t>
                          </m:r>
                        </m:e>
                        <m:sup>
                          <m:r>
                            <a:rPr lang="en-US" altLang="zh-CN" sz="2400" b="0" i="1" smtClean="0">
                              <a:solidFill>
                                <a:srgbClr val="000000"/>
                              </a:solidFill>
                              <a:latin typeface="Cambria Math" panose="02040503050406030204" pitchFamily="18" charset="0"/>
                            </a:rPr>
                            <m:t>𝑗</m:t>
                          </m:r>
                          <m:r>
                            <a:rPr lang="zh-CN" altLang="en-US" sz="2400" b="0" i="1" smtClean="0">
                              <a:solidFill>
                                <a:srgbClr val="000000"/>
                              </a:solidFill>
                              <a:latin typeface="Cambria Math" panose="02040503050406030204" pitchFamily="18" charset="0"/>
                            </a:rPr>
                            <m:t>𝜃</m:t>
                          </m:r>
                        </m:sup>
                      </m:sSup>
                    </m:oMath>
                  </m:oMathPara>
                </a14:m>
                <a:endParaRPr lang="zh-CN" altLang="en-US" sz="2400" dirty="0"/>
              </a:p>
              <a:p>
                <a:pPr marL="111760" lvl="1" indent="0">
                  <a:buNone/>
                </a:pPr>
                <a:endParaRPr lang="zh-CN" altLang="en-US" sz="2400" dirty="0"/>
              </a:p>
              <a:p>
                <a:pPr marL="215900" lvl="2" indent="0">
                  <a:buNone/>
                </a:pPr>
                <a:r>
                  <a:rPr lang="en-US" altLang="zh-CN" sz="2175" dirty="0">
                    <a:solidFill>
                      <a:schemeClr val="tx1"/>
                    </a:solidFill>
                    <a:latin typeface="Times New Roman" panose="02020603050405020304" pitchFamily="18" charset="0"/>
                    <a:cs typeface="Times New Roman" panose="02020603050405020304" pitchFamily="18" charset="0"/>
                  </a:rPr>
                  <a:t>		</a:t>
                </a:r>
                <a:r>
                  <a:rPr lang="zh-CN" altLang="en-US" sz="2175" dirty="0">
                    <a:solidFill>
                      <a:schemeClr val="tx1"/>
                    </a:solidFill>
                    <a:latin typeface="Times New Roman" panose="02020603050405020304" pitchFamily="18" charset="0"/>
                    <a:cs typeface="Times New Roman" panose="02020603050405020304" pitchFamily="18" charset="0"/>
                  </a:rPr>
                  <a:t>直角坐标</a:t>
                </a:r>
                <a:r>
                  <a:rPr lang="en-US" altLang="zh-CN" sz="2175" dirty="0">
                    <a:solidFill>
                      <a:schemeClr val="tx1"/>
                    </a:solidFill>
                    <a:latin typeface="Times New Roman" panose="02020603050405020304" pitchFamily="18" charset="0"/>
                    <a:cs typeface="Times New Roman" panose="02020603050405020304" pitchFamily="18" charset="0"/>
                  </a:rPr>
                  <a:t>						</a:t>
                </a:r>
                <a:r>
                  <a:rPr lang="zh-CN" altLang="en-US" sz="2175" dirty="0">
                    <a:solidFill>
                      <a:schemeClr val="tx1"/>
                    </a:solidFill>
                    <a:latin typeface="Times New Roman" panose="02020603050405020304" pitchFamily="18" charset="0"/>
                    <a:cs typeface="Times New Roman" panose="02020603050405020304" pitchFamily="18" charset="0"/>
                  </a:rPr>
                  <a:t>极坐标</a:t>
                </a: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startAt="2"/>
                </a:pPr>
                <a:endParaRPr lang="en-US" altLang="zh-CN" sz="2175" dirty="0">
                  <a:solidFill>
                    <a:schemeClr val="tx1"/>
                  </a:solidFill>
                  <a:latin typeface="Times New Roman" panose="02020603050405020304" pitchFamily="18" charset="0"/>
                  <a:cs typeface="Times New Roman" panose="02020603050405020304" pitchFamily="18" charset="0"/>
                </a:endParaRPr>
              </a:p>
              <a:p>
                <a:pPr marL="215900" lvl="2" indent="0">
                  <a:buNone/>
                </a:pPr>
                <a:endParaRPr lang="en-US" altLang="zh-CN" sz="2175" dirty="0">
                  <a:solidFill>
                    <a:schemeClr val="tx1"/>
                  </a:solidFill>
                  <a:latin typeface="Times New Roman" panose="02020603050405020304" pitchFamily="18" charset="0"/>
                  <a:cs typeface="Times New Roman" panose="02020603050405020304" pitchFamily="18" charset="0"/>
                </a:endParaRPr>
              </a:p>
              <a:p>
                <a:pPr marL="215900" lvl="2" indent="0">
                  <a:buNone/>
                </a:pPr>
                <a:endParaRPr lang="en-US" altLang="zh-CN" sz="2175"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13" name="内容占位符 2">
                <a:extLst>
                  <a:ext uri="{FF2B5EF4-FFF2-40B4-BE49-F238E27FC236}">
                    <a16:creationId xmlns:a16="http://schemas.microsoft.com/office/drawing/2014/main" id="{47481AC8-4B19-4728-84FC-7567174785CB}"/>
                  </a:ext>
                </a:extLst>
              </p:cNvPr>
              <p:cNvSpPr>
                <a:spLocks noGrp="1" noRot="1" noChangeAspect="1" noMove="1" noResize="1" noEditPoints="1" noAdjustHandles="1" noChangeArrowheads="1" noChangeShapeType="1" noTextEdit="1"/>
              </p:cNvSpPr>
              <p:nvPr>
                <p:ph idx="1"/>
              </p:nvPr>
            </p:nvSpPr>
            <p:spPr>
              <a:xfrm>
                <a:off x="639762" y="1222375"/>
                <a:ext cx="11449897" cy="4775200"/>
              </a:xfrm>
              <a:blipFill>
                <a:blip r:embed="rId2"/>
                <a:stretch>
                  <a:fillRect l="-586" t="-2299"/>
                </a:stretch>
              </a:blipFill>
            </p:spPr>
            <p:txBody>
              <a:bodyPr/>
              <a:lstStyle/>
              <a:p>
                <a:r>
                  <a:rPr lang="zh-CN" altLang="en-US">
                    <a:noFill/>
                  </a:rPr>
                  <a:t> </a:t>
                </a:r>
              </a:p>
            </p:txBody>
          </p:sp>
        </mc:Fallback>
      </mc:AlternateContent>
      <p:cxnSp>
        <p:nvCxnSpPr>
          <p:cNvPr id="5" name="直接连接符 4">
            <a:extLst>
              <a:ext uri="{FF2B5EF4-FFF2-40B4-BE49-F238E27FC236}">
                <a16:creationId xmlns:a16="http://schemas.microsoft.com/office/drawing/2014/main" id="{56A169ED-7E24-4C0B-A0BE-832D7DECE522}"/>
              </a:ext>
            </a:extLst>
          </p:cNvPr>
          <p:cNvCxnSpPr/>
          <p:nvPr/>
        </p:nvCxnSpPr>
        <p:spPr bwMode="auto">
          <a:xfrm>
            <a:off x="3990975" y="2762250"/>
            <a:ext cx="1057275" cy="0"/>
          </a:xfrm>
          <a:prstGeom prst="line">
            <a:avLst/>
          </a:prstGeom>
          <a:solidFill>
            <a:schemeClr val="accent1"/>
          </a:solidFill>
          <a:ln w="9525" cap="flat" cmpd="sng" algn="ctr">
            <a:solidFill>
              <a:srgbClr val="FF0000"/>
            </a:solidFill>
            <a:prstDash val="solid"/>
            <a:round/>
            <a:headEnd type="none" w="med" len="med"/>
            <a:tailEnd type="none" w="med" len="med"/>
          </a:ln>
        </p:spPr>
      </p:cxnSp>
      <p:cxnSp>
        <p:nvCxnSpPr>
          <p:cNvPr id="8" name="直接连接符 7">
            <a:extLst>
              <a:ext uri="{FF2B5EF4-FFF2-40B4-BE49-F238E27FC236}">
                <a16:creationId xmlns:a16="http://schemas.microsoft.com/office/drawing/2014/main" id="{252683C6-DA48-480E-B676-1509B0A3D33F}"/>
              </a:ext>
            </a:extLst>
          </p:cNvPr>
          <p:cNvCxnSpPr>
            <a:cxnSpLocks/>
          </p:cNvCxnSpPr>
          <p:nvPr/>
        </p:nvCxnSpPr>
        <p:spPr bwMode="auto">
          <a:xfrm>
            <a:off x="7848600" y="2762250"/>
            <a:ext cx="581025" cy="0"/>
          </a:xfrm>
          <a:prstGeom prst="line">
            <a:avLst/>
          </a:prstGeom>
          <a:solidFill>
            <a:schemeClr val="accent1"/>
          </a:solidFill>
          <a:ln w="9525" cap="flat" cmpd="sng" algn="ctr">
            <a:solidFill>
              <a:srgbClr val="FF0000"/>
            </a:solidFill>
            <a:prstDash val="solid"/>
            <a:round/>
            <a:headEnd type="none" w="med" len="med"/>
            <a:tailEnd type="none" w="med" len="med"/>
          </a:ln>
        </p:spPr>
      </p:cxnSp>
      <p:cxnSp>
        <p:nvCxnSpPr>
          <p:cNvPr id="9" name="直接箭头连接符 8">
            <a:extLst>
              <a:ext uri="{FF2B5EF4-FFF2-40B4-BE49-F238E27FC236}">
                <a16:creationId xmlns:a16="http://schemas.microsoft.com/office/drawing/2014/main" id="{3E866939-A6C4-4030-B533-D776275E57C4}"/>
              </a:ext>
            </a:extLst>
          </p:cNvPr>
          <p:cNvCxnSpPr/>
          <p:nvPr/>
        </p:nvCxnSpPr>
        <p:spPr bwMode="auto">
          <a:xfrm flipH="1">
            <a:off x="3657600" y="2762250"/>
            <a:ext cx="638175" cy="390525"/>
          </a:xfrm>
          <a:prstGeom prst="straightConnector1">
            <a:avLst/>
          </a:prstGeom>
          <a:solidFill>
            <a:schemeClr val="accent1"/>
          </a:solidFill>
          <a:ln w="9525" cap="flat" cmpd="sng" algn="ctr">
            <a:solidFill>
              <a:srgbClr val="FF0000"/>
            </a:solidFill>
            <a:prstDash val="solid"/>
            <a:round/>
            <a:headEnd type="none" w="med" len="med"/>
            <a:tailEnd type="triangle"/>
          </a:ln>
        </p:spPr>
      </p:cxnSp>
      <p:cxnSp>
        <p:nvCxnSpPr>
          <p:cNvPr id="12" name="直接箭头连接符 11">
            <a:extLst>
              <a:ext uri="{FF2B5EF4-FFF2-40B4-BE49-F238E27FC236}">
                <a16:creationId xmlns:a16="http://schemas.microsoft.com/office/drawing/2014/main" id="{9660AE70-00D3-41B1-931B-DDA697B4D8B3}"/>
              </a:ext>
            </a:extLst>
          </p:cNvPr>
          <p:cNvCxnSpPr>
            <a:cxnSpLocks/>
          </p:cNvCxnSpPr>
          <p:nvPr/>
        </p:nvCxnSpPr>
        <p:spPr bwMode="auto">
          <a:xfrm>
            <a:off x="8201025" y="2762250"/>
            <a:ext cx="619125" cy="390525"/>
          </a:xfrm>
          <a:prstGeom prst="straightConnector1">
            <a:avLst/>
          </a:prstGeom>
          <a:solidFill>
            <a:schemeClr val="accent1"/>
          </a:solidFill>
          <a:ln w="9525" cap="flat" cmpd="sng" algn="ctr">
            <a:solidFill>
              <a:srgbClr val="FF0000"/>
            </a:solidFill>
            <a:prstDash val="solid"/>
            <a:round/>
            <a:headEnd type="none" w="med" len="med"/>
            <a:tailEnd type="triangle"/>
          </a:ln>
        </p:spPr>
      </p:cxnSp>
      <p:pic>
        <p:nvPicPr>
          <p:cNvPr id="3074" name="Picture 2" descr="cartesian-polar-coordinates-conversion-formulas |">
            <a:extLst>
              <a:ext uri="{FF2B5EF4-FFF2-40B4-BE49-F238E27FC236}">
                <a16:creationId xmlns:a16="http://schemas.microsoft.com/office/drawing/2014/main" id="{9A9C50F0-BB56-4A97-95AF-7983C22634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3435" y="3609975"/>
            <a:ext cx="5162550" cy="2512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6661667"/>
      </p:ext>
    </p:extLst>
  </p:cSld>
  <p:clrMapOvr>
    <a:masterClrMapping/>
  </p:clrMapOvr>
  <p:transition spd="med">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en-US" altLang="zh-CN" sz="3200" b="1" dirty="0">
                <a:solidFill>
                  <a:srgbClr val="000000"/>
                </a:solidFill>
                <a:latin typeface="Times New Roman" panose="02020603050405020304" pitchFamily="18" charset="0"/>
                <a:cs typeface="Times New Roman" panose="02020603050405020304" pitchFamily="18" charset="0"/>
              </a:rPr>
              <a:t>Lecture 2: Complex Numbers &amp; Signal Property</a:t>
            </a:r>
            <a:endParaRPr lang="zh-CN" altLang="en-US" sz="3200" dirty="0">
              <a:solidFill>
                <a:schemeClr val="tx1"/>
              </a:solidFill>
            </a:endParaRP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14</a:t>
            </a:fld>
            <a:endParaRPr lang="zh-CN" altLang="en-US" dirty="0"/>
          </a:p>
        </p:txBody>
      </p:sp>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639762" y="1222375"/>
            <a:ext cx="11449897" cy="5111750"/>
          </a:xfrm>
        </p:spPr>
        <p:txBody>
          <a:bodyPr/>
          <a:lstStyle/>
          <a:p>
            <a:pPr lvl="1">
              <a:buFont typeface="Wingdings" panose="05000000000000000000" pitchFamily="2" charset="2"/>
              <a:buChar char="l"/>
            </a:pPr>
            <a:r>
              <a:rPr lang="en-GB" altLang="zh-CN" sz="2400" dirty="0">
                <a:solidFill>
                  <a:schemeClr val="tx1"/>
                </a:solidFill>
                <a:latin typeface="Times New Roman" panose="02020603050405020304" pitchFamily="18" charset="0"/>
                <a:cs typeface="Times New Roman" panose="02020603050405020304" pitchFamily="18" charset="0"/>
              </a:rPr>
              <a:t> </a:t>
            </a:r>
            <a:r>
              <a:rPr lang="zh-CN" altLang="en-US" sz="2400" dirty="0">
                <a:solidFill>
                  <a:schemeClr val="tx1"/>
                </a:solidFill>
                <a:latin typeface="Times New Roman" panose="02020603050405020304" pitchFamily="18" charset="0"/>
                <a:cs typeface="Times New Roman" panose="02020603050405020304" pitchFamily="18" charset="0"/>
              </a:rPr>
              <a:t>复指数信号基波频域与基波周期：</a:t>
            </a:r>
            <a:endParaRPr lang="en-US" altLang="zh-CN" sz="24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endParaRPr lang="en-US" altLang="zh-CN" sz="24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endParaRPr lang="en-US" altLang="zh-CN" sz="24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endParaRPr lang="en-US" altLang="zh-CN" sz="24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endParaRPr lang="en-US" altLang="zh-CN" sz="24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endParaRPr lang="en-US" altLang="zh-CN" sz="24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endParaRPr lang="en-US" altLang="zh-CN" sz="24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endParaRPr lang="en-US" altLang="zh-CN" sz="24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r>
              <a:rPr lang="en-US" altLang="zh-CN" sz="2400" dirty="0">
                <a:solidFill>
                  <a:schemeClr val="tx1"/>
                </a:solidFill>
                <a:latin typeface="Times New Roman" panose="02020603050405020304" pitchFamily="18" charset="0"/>
                <a:cs typeface="Times New Roman" panose="02020603050405020304" pitchFamily="18" charset="0"/>
              </a:rPr>
              <a:t> </a:t>
            </a:r>
            <a:r>
              <a:rPr lang="zh-CN" altLang="en-US" sz="2400" dirty="0">
                <a:solidFill>
                  <a:schemeClr val="tx1"/>
                </a:solidFill>
                <a:latin typeface="Times New Roman" panose="02020603050405020304" pitchFamily="18" charset="0"/>
                <a:cs typeface="Times New Roman" panose="02020603050405020304" pitchFamily="18" charset="0"/>
              </a:rPr>
              <a:t>复指数信号的谐波信号：</a:t>
            </a:r>
            <a:endParaRPr lang="en-US" altLang="zh-CN" sz="24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endParaRPr lang="en-US" altLang="zh-CN" sz="24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endParaRPr lang="en-US" altLang="zh-CN" sz="2400" dirty="0">
              <a:solidFill>
                <a:schemeClr val="tx1"/>
              </a:solidFill>
              <a:latin typeface="Times New Roman" panose="02020603050405020304" pitchFamily="18" charset="0"/>
              <a:cs typeface="Times New Roman" panose="02020603050405020304" pitchFamily="18" charset="0"/>
            </a:endParaRPr>
          </a:p>
          <a:p>
            <a:pPr marL="111760" lvl="1" indent="0">
              <a:buNone/>
            </a:pPr>
            <a:endParaRPr lang="en-US" altLang="zh-CN" sz="24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r>
              <a:rPr lang="en-US" altLang="zh-CN" sz="2400" dirty="0">
                <a:solidFill>
                  <a:schemeClr val="tx1"/>
                </a:solidFill>
                <a:latin typeface="Times New Roman" panose="02020603050405020304" pitchFamily="18" charset="0"/>
                <a:cs typeface="Times New Roman" panose="02020603050405020304" pitchFamily="18" charset="0"/>
              </a:rPr>
              <a:t> </a:t>
            </a:r>
            <a:r>
              <a:rPr lang="zh-CN" altLang="en-US" sz="2400" dirty="0">
                <a:solidFill>
                  <a:srgbClr val="FF0000"/>
                </a:solidFill>
                <a:latin typeface="Times New Roman" panose="02020603050405020304" pitchFamily="18" charset="0"/>
                <a:cs typeface="Times New Roman" panose="02020603050405020304" pitchFamily="18" charset="0"/>
              </a:rPr>
              <a:t>要求会计算复指数信号或正余弦信号的基波周期</a:t>
            </a:r>
            <a:endParaRPr lang="en-US" altLang="zh-CN" sz="2175" dirty="0">
              <a:solidFill>
                <a:srgbClr val="FF0000"/>
              </a:solidFill>
              <a:latin typeface="Times New Roman" panose="02020603050405020304" pitchFamily="18" charset="0"/>
              <a:cs typeface="Times New Roman" panose="02020603050405020304" pitchFamily="18" charset="0"/>
            </a:endParaRPr>
          </a:p>
          <a:p>
            <a:pPr marL="215900" lvl="2" indent="0">
              <a:buNone/>
            </a:pPr>
            <a:endParaRPr lang="en-US" altLang="zh-CN" sz="2175" dirty="0">
              <a:solidFill>
                <a:schemeClr val="tx1"/>
              </a:solidFill>
              <a:latin typeface="Times New Roman" panose="02020603050405020304" pitchFamily="18" charset="0"/>
              <a:cs typeface="Times New Roman" panose="02020603050405020304" pitchFamily="18" charset="0"/>
            </a:endParaRPr>
          </a:p>
          <a:p>
            <a:pPr marL="215900" lvl="2" indent="0">
              <a:buNone/>
            </a:pPr>
            <a:endParaRPr lang="en-US" altLang="zh-CN" sz="2175" dirty="0">
              <a:solidFill>
                <a:schemeClr val="tx1"/>
              </a:solidFill>
              <a:latin typeface="Times New Roman" panose="02020603050405020304" pitchFamily="18" charset="0"/>
              <a:cs typeface="Times New Roman" panose="02020603050405020304" pitchFamily="18" charset="0"/>
            </a:endParaRPr>
          </a:p>
        </p:txBody>
      </p:sp>
      <p:graphicFrame>
        <p:nvGraphicFramePr>
          <p:cNvPr id="10" name="Object 14">
            <a:extLst>
              <a:ext uri="{FF2B5EF4-FFF2-40B4-BE49-F238E27FC236}">
                <a16:creationId xmlns:a16="http://schemas.microsoft.com/office/drawing/2014/main" id="{88629743-D3F2-4CFB-8808-774385372C80}"/>
              </a:ext>
            </a:extLst>
          </p:cNvPr>
          <p:cNvGraphicFramePr>
            <a:graphicFrameLocks noChangeAspect="1"/>
          </p:cNvGraphicFramePr>
          <p:nvPr>
            <p:extLst>
              <p:ext uri="{D42A27DB-BD31-4B8C-83A1-F6EECF244321}">
                <p14:modId xmlns:p14="http://schemas.microsoft.com/office/powerpoint/2010/main" val="1194367814"/>
              </p:ext>
            </p:extLst>
          </p:nvPr>
        </p:nvGraphicFramePr>
        <p:xfrm>
          <a:off x="1373189" y="1708963"/>
          <a:ext cx="2111375" cy="576262"/>
        </p:xfrm>
        <a:graphic>
          <a:graphicData uri="http://schemas.openxmlformats.org/presentationml/2006/ole">
            <mc:AlternateContent xmlns:mc="http://schemas.openxmlformats.org/markup-compatibility/2006">
              <mc:Choice xmlns:v="urn:schemas-microsoft-com:vml" Requires="v">
                <p:oleObj name="Equation" r:id="rId2" imgW="736600" imgH="228600" progId="Equation.3">
                  <p:embed/>
                </p:oleObj>
              </mc:Choice>
              <mc:Fallback>
                <p:oleObj name="Equation" r:id="rId2" imgW="736600" imgH="228600" progId="Equation.3">
                  <p:embed/>
                  <p:pic>
                    <p:nvPicPr>
                      <p:cNvPr id="5" name="Object 14">
                        <a:extLst>
                          <a:ext uri="{FF2B5EF4-FFF2-40B4-BE49-F238E27FC236}">
                            <a16:creationId xmlns:a16="http://schemas.microsoft.com/office/drawing/2014/main" id="{72F8B633-9C1E-453E-B394-9FA91E33E7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3189" y="1708963"/>
                        <a:ext cx="2111375"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16">
            <a:extLst>
              <a:ext uri="{FF2B5EF4-FFF2-40B4-BE49-F238E27FC236}">
                <a16:creationId xmlns:a16="http://schemas.microsoft.com/office/drawing/2014/main" id="{BFCE0489-8E91-4B6F-8656-33622883C14B}"/>
              </a:ext>
            </a:extLst>
          </p:cNvPr>
          <p:cNvGraphicFramePr>
            <a:graphicFrameLocks noChangeAspect="1"/>
          </p:cNvGraphicFramePr>
          <p:nvPr>
            <p:extLst>
              <p:ext uri="{D42A27DB-BD31-4B8C-83A1-F6EECF244321}">
                <p14:modId xmlns:p14="http://schemas.microsoft.com/office/powerpoint/2010/main" val="2278777828"/>
              </p:ext>
            </p:extLst>
          </p:nvPr>
        </p:nvGraphicFramePr>
        <p:xfrm>
          <a:off x="6499226" y="1610539"/>
          <a:ext cx="1235075" cy="936625"/>
        </p:xfrm>
        <a:graphic>
          <a:graphicData uri="http://schemas.openxmlformats.org/presentationml/2006/ole">
            <mc:AlternateContent xmlns:mc="http://schemas.openxmlformats.org/markup-compatibility/2006">
              <mc:Choice xmlns:v="urn:schemas-microsoft-com:vml" Requires="v">
                <p:oleObj name="方程式" r:id="rId4" imgW="545863" imgH="431613" progId="Equation.3">
                  <p:embed/>
                </p:oleObj>
              </mc:Choice>
              <mc:Fallback>
                <p:oleObj name="方程式" r:id="rId4" imgW="545863" imgH="431613" progId="Equation.3">
                  <p:embed/>
                  <p:pic>
                    <p:nvPicPr>
                      <p:cNvPr id="6" name="Object 16">
                        <a:extLst>
                          <a:ext uri="{FF2B5EF4-FFF2-40B4-BE49-F238E27FC236}">
                            <a16:creationId xmlns:a16="http://schemas.microsoft.com/office/drawing/2014/main" id="{D906A431-19B4-410F-A3C9-A59632A855B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99226" y="1610539"/>
                        <a:ext cx="1235075"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Text Box 17">
            <a:extLst>
              <a:ext uri="{FF2B5EF4-FFF2-40B4-BE49-F238E27FC236}">
                <a16:creationId xmlns:a16="http://schemas.microsoft.com/office/drawing/2014/main" id="{69423892-A7C3-4D22-9725-F99AF1A459F2}"/>
              </a:ext>
            </a:extLst>
          </p:cNvPr>
          <p:cNvSpPr txBox="1">
            <a:spLocks noChangeArrowheads="1"/>
          </p:cNvSpPr>
          <p:nvPr/>
        </p:nvSpPr>
        <p:spPr bwMode="auto">
          <a:xfrm>
            <a:off x="3629026" y="1789926"/>
            <a:ext cx="278447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sz="2600" kern="0" dirty="0">
                <a:solidFill>
                  <a:sysClr val="windowText" lastClr="000000"/>
                </a:solidFill>
                <a:latin typeface="Times New Roman" pitchFamily="18" charset="0"/>
                <a:cs typeface="Times New Roman" pitchFamily="18" charset="0"/>
              </a:rPr>
              <a:t>fundamental period</a:t>
            </a:r>
          </a:p>
        </p:txBody>
      </p:sp>
      <p:sp>
        <p:nvSpPr>
          <p:cNvPr id="15" name="Text Box 19">
            <a:extLst>
              <a:ext uri="{FF2B5EF4-FFF2-40B4-BE49-F238E27FC236}">
                <a16:creationId xmlns:a16="http://schemas.microsoft.com/office/drawing/2014/main" id="{0670E1D3-3B09-4EA6-8228-AE7A74328302}"/>
              </a:ext>
            </a:extLst>
          </p:cNvPr>
          <p:cNvSpPr txBox="1">
            <a:spLocks noChangeArrowheads="1"/>
          </p:cNvSpPr>
          <p:nvPr/>
        </p:nvSpPr>
        <p:spPr bwMode="auto">
          <a:xfrm>
            <a:off x="3319463" y="2689265"/>
            <a:ext cx="326390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sz="2600" kern="0" dirty="0">
                <a:solidFill>
                  <a:sysClr val="windowText" lastClr="000000"/>
                </a:solidFill>
                <a:latin typeface="Times New Roman" pitchFamily="18" charset="0"/>
                <a:cs typeface="Times New Roman" pitchFamily="18" charset="0"/>
              </a:rPr>
              <a:t>fundamental frequency</a:t>
            </a:r>
          </a:p>
        </p:txBody>
      </p:sp>
      <p:graphicFrame>
        <p:nvGraphicFramePr>
          <p:cNvPr id="16" name="Object 20">
            <a:extLst>
              <a:ext uri="{FF2B5EF4-FFF2-40B4-BE49-F238E27FC236}">
                <a16:creationId xmlns:a16="http://schemas.microsoft.com/office/drawing/2014/main" id="{A56CE837-FC34-416F-846C-22E498275F2E}"/>
              </a:ext>
            </a:extLst>
          </p:cNvPr>
          <p:cNvGraphicFramePr>
            <a:graphicFrameLocks noChangeAspect="1"/>
          </p:cNvGraphicFramePr>
          <p:nvPr>
            <p:extLst>
              <p:ext uri="{D42A27DB-BD31-4B8C-83A1-F6EECF244321}">
                <p14:modId xmlns:p14="http://schemas.microsoft.com/office/powerpoint/2010/main" val="703034331"/>
              </p:ext>
            </p:extLst>
          </p:nvPr>
        </p:nvGraphicFramePr>
        <p:xfrm>
          <a:off x="6583363" y="2547977"/>
          <a:ext cx="1363662" cy="971550"/>
        </p:xfrm>
        <a:graphic>
          <a:graphicData uri="http://schemas.openxmlformats.org/presentationml/2006/ole">
            <mc:AlternateContent xmlns:mc="http://schemas.openxmlformats.org/markup-compatibility/2006">
              <mc:Choice xmlns:v="urn:schemas-microsoft-com:vml" Requires="v">
                <p:oleObj name="Equation" r:id="rId6" imgW="558558" imgH="431613" progId="Equation.3">
                  <p:embed/>
                </p:oleObj>
              </mc:Choice>
              <mc:Fallback>
                <p:oleObj name="Equation" r:id="rId6" imgW="558558" imgH="431613" progId="Equation.3">
                  <p:embed/>
                  <p:pic>
                    <p:nvPicPr>
                      <p:cNvPr id="9" name="Object 20">
                        <a:extLst>
                          <a:ext uri="{FF2B5EF4-FFF2-40B4-BE49-F238E27FC236}">
                            <a16:creationId xmlns:a16="http://schemas.microsoft.com/office/drawing/2014/main" id="{CAE8430B-C454-4EEA-ADA9-A5623550B1B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83363" y="2547977"/>
                        <a:ext cx="1363662" cy="971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Object 21">
            <a:extLst>
              <a:ext uri="{FF2B5EF4-FFF2-40B4-BE49-F238E27FC236}">
                <a16:creationId xmlns:a16="http://schemas.microsoft.com/office/drawing/2014/main" id="{57830A24-F51D-4C58-9851-4F1DA8B0ABFA}"/>
              </a:ext>
            </a:extLst>
          </p:cNvPr>
          <p:cNvGraphicFramePr>
            <a:graphicFrameLocks noChangeAspect="1"/>
          </p:cNvGraphicFramePr>
          <p:nvPr>
            <p:extLst>
              <p:ext uri="{D42A27DB-BD31-4B8C-83A1-F6EECF244321}">
                <p14:modId xmlns:p14="http://schemas.microsoft.com/office/powerpoint/2010/main" val="2086417266"/>
              </p:ext>
            </p:extLst>
          </p:nvPr>
        </p:nvGraphicFramePr>
        <p:xfrm>
          <a:off x="3767138" y="3519527"/>
          <a:ext cx="2328862" cy="539750"/>
        </p:xfrm>
        <a:graphic>
          <a:graphicData uri="http://schemas.openxmlformats.org/presentationml/2006/ole">
            <mc:AlternateContent xmlns:mc="http://schemas.openxmlformats.org/markup-compatibility/2006">
              <mc:Choice xmlns:v="urn:schemas-microsoft-com:vml" Requires="v">
                <p:oleObj name="方程式" r:id="rId8" imgW="850900" imgH="228600" progId="Equation.3">
                  <p:embed/>
                </p:oleObj>
              </mc:Choice>
              <mc:Fallback>
                <p:oleObj name="方程式" r:id="rId8" imgW="850900" imgH="228600" progId="Equation.3">
                  <p:embed/>
                  <p:pic>
                    <p:nvPicPr>
                      <p:cNvPr id="10" name="Object 21">
                        <a:extLst>
                          <a:ext uri="{FF2B5EF4-FFF2-40B4-BE49-F238E27FC236}">
                            <a16:creationId xmlns:a16="http://schemas.microsoft.com/office/drawing/2014/main" id="{8BC646E5-B2A6-44C6-AD49-8CA101D505B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67138" y="3519527"/>
                        <a:ext cx="2328862" cy="53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Object 4">
            <a:extLst>
              <a:ext uri="{FF2B5EF4-FFF2-40B4-BE49-F238E27FC236}">
                <a16:creationId xmlns:a16="http://schemas.microsoft.com/office/drawing/2014/main" id="{E4D7C60A-AC32-4BE8-9314-B680AA836415}"/>
              </a:ext>
            </a:extLst>
          </p:cNvPr>
          <p:cNvGraphicFramePr>
            <a:graphicFrameLocks noChangeAspect="1"/>
          </p:cNvGraphicFramePr>
          <p:nvPr>
            <p:extLst>
              <p:ext uri="{D42A27DB-BD31-4B8C-83A1-F6EECF244321}">
                <p14:modId xmlns:p14="http://schemas.microsoft.com/office/powerpoint/2010/main" val="2497429552"/>
              </p:ext>
            </p:extLst>
          </p:nvPr>
        </p:nvGraphicFramePr>
        <p:xfrm>
          <a:off x="1308101" y="4572776"/>
          <a:ext cx="6426200" cy="647700"/>
        </p:xfrm>
        <a:graphic>
          <a:graphicData uri="http://schemas.openxmlformats.org/presentationml/2006/ole">
            <mc:AlternateContent xmlns:mc="http://schemas.openxmlformats.org/markup-compatibility/2006">
              <mc:Choice xmlns:v="urn:schemas-microsoft-com:vml" Requires="v">
                <p:oleObj name="方程式" r:id="rId10" imgW="1841500" imgH="241300" progId="Equation.3">
                  <p:embed/>
                </p:oleObj>
              </mc:Choice>
              <mc:Fallback>
                <p:oleObj name="方程式" r:id="rId10" imgW="1841500" imgH="241300" progId="Equation.3">
                  <p:embed/>
                  <p:pic>
                    <p:nvPicPr>
                      <p:cNvPr id="5" name="Object 4">
                        <a:extLst>
                          <a:ext uri="{FF2B5EF4-FFF2-40B4-BE49-F238E27FC236}">
                            <a16:creationId xmlns:a16="http://schemas.microsoft.com/office/drawing/2014/main" id="{D4F43411-98B1-46A4-94C7-5357C530ACE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08101" y="4572776"/>
                        <a:ext cx="64262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AlternateContent xmlns:mc="http://schemas.openxmlformats.org/markup-compatibility/2006" xmlns:a14="http://schemas.microsoft.com/office/drawing/2010/main">
        <mc:Choice Requires="a14">
          <p:sp>
            <p:nvSpPr>
              <p:cNvPr id="19" name="Object 6">
                <a:extLst>
                  <a:ext uri="{FF2B5EF4-FFF2-40B4-BE49-F238E27FC236}">
                    <a16:creationId xmlns:a16="http://schemas.microsoft.com/office/drawing/2014/main" id="{05D75C39-15CC-4134-A5E9-91C791E10D55}"/>
                  </a:ext>
                </a:extLst>
              </p:cNvPr>
              <p:cNvSpPr txBox="1"/>
              <p:nvPr/>
            </p:nvSpPr>
            <p:spPr bwMode="auto">
              <a:xfrm>
                <a:off x="11035559" y="5832960"/>
                <a:ext cx="773113" cy="576262"/>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i="1" smtClean="0">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𝑘</m:t>
                      </m:r>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pitchFamily="18" charset="0"/>
                            </a:rPr>
                            <m:t>ω</m:t>
                          </m:r>
                        </m:e>
                        <m:sub>
                          <m:r>
                            <a:rPr lang="zh-CN" altLang="en-US" i="1">
                              <a:solidFill>
                                <a:srgbClr val="000000"/>
                              </a:solidFill>
                              <a:latin typeface="Cambria Math" panose="02040503050406030204" pitchFamily="18" charset="0"/>
                            </a:rPr>
                            <m:t>0</m:t>
                          </m:r>
                        </m:sub>
                      </m:sSub>
                      <m:r>
                        <a:rPr lang="zh-CN" altLang="en-US" i="1">
                          <a:solidFill>
                            <a:srgbClr val="000000"/>
                          </a:solidFill>
                          <a:latin typeface="Cambria Math" panose="02040503050406030204" pitchFamily="18" charset="0"/>
                        </a:rPr>
                        <m:t>|</m:t>
                      </m:r>
                    </m:oMath>
                  </m:oMathPara>
                </a14:m>
                <a:endParaRPr lang="zh-CN" altLang="en-US" dirty="0"/>
              </a:p>
            </p:txBody>
          </p:sp>
        </mc:Choice>
        <mc:Fallback xmlns="">
          <p:sp>
            <p:nvSpPr>
              <p:cNvPr id="19" name="Object 6">
                <a:extLst>
                  <a:ext uri="{FF2B5EF4-FFF2-40B4-BE49-F238E27FC236}">
                    <a16:creationId xmlns:a16="http://schemas.microsoft.com/office/drawing/2014/main" id="{05D75C39-15CC-4134-A5E9-91C791E10D55}"/>
                  </a:ext>
                </a:extLst>
              </p:cNvPr>
              <p:cNvSpPr txBox="1">
                <a:spLocks noRot="1" noChangeAspect="1" noMove="1" noResize="1" noEditPoints="1" noAdjustHandles="1" noChangeArrowheads="1" noChangeShapeType="1" noTextEdit="1"/>
              </p:cNvSpPr>
              <p:nvPr/>
            </p:nvSpPr>
            <p:spPr bwMode="auto">
              <a:xfrm>
                <a:off x="11035559" y="5832960"/>
                <a:ext cx="773113" cy="576262"/>
              </a:xfrm>
              <a:prstGeom prst="rect">
                <a:avLst/>
              </a:prstGeom>
              <a:blipFill>
                <a:blip r:embed="rId13"/>
                <a:stretch>
                  <a:fillRect l="-2362"/>
                </a:stretch>
              </a:blipFill>
              <a:ln>
                <a:noFill/>
              </a:ln>
              <a:effectLst/>
            </p:spPr>
            <p:txBody>
              <a:bodyPr/>
              <a:lstStyle/>
              <a:p>
                <a:r>
                  <a:rPr lang="zh-CN" altLang="en-US">
                    <a:noFill/>
                  </a:rPr>
                  <a:t> </a:t>
                </a:r>
              </a:p>
            </p:txBody>
          </p:sp>
        </mc:Fallback>
      </mc:AlternateContent>
      <p:sp>
        <p:nvSpPr>
          <p:cNvPr id="20" name="Text Box 7">
            <a:extLst>
              <a:ext uri="{FF2B5EF4-FFF2-40B4-BE49-F238E27FC236}">
                <a16:creationId xmlns:a16="http://schemas.microsoft.com/office/drawing/2014/main" id="{7B8B48A2-695D-4C66-AC89-6468CDC531CA}"/>
              </a:ext>
            </a:extLst>
          </p:cNvPr>
          <p:cNvSpPr txBox="1">
            <a:spLocks noChangeArrowheads="1"/>
          </p:cNvSpPr>
          <p:nvPr/>
        </p:nvSpPr>
        <p:spPr bwMode="auto">
          <a:xfrm>
            <a:off x="7708159" y="5747235"/>
            <a:ext cx="317106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sz="2600" kern="0" dirty="0">
                <a:solidFill>
                  <a:sysClr val="windowText" lastClr="000000"/>
                </a:solidFill>
                <a:latin typeface="Times New Roman" pitchFamily="18" charset="0"/>
                <a:cs typeface="Times New Roman" pitchFamily="18" charset="0"/>
              </a:rPr>
              <a:t>Harmonical frequency</a:t>
            </a:r>
          </a:p>
        </p:txBody>
      </p:sp>
      <mc:AlternateContent xmlns:mc="http://schemas.openxmlformats.org/markup-compatibility/2006" xmlns:a14="http://schemas.microsoft.com/office/drawing/2010/main">
        <mc:Choice Requires="a14">
          <p:sp>
            <p:nvSpPr>
              <p:cNvPr id="21" name="Object 9">
                <a:extLst>
                  <a:ext uri="{FF2B5EF4-FFF2-40B4-BE49-F238E27FC236}">
                    <a16:creationId xmlns:a16="http://schemas.microsoft.com/office/drawing/2014/main" id="{CA5DFC27-E5E5-49B8-AAE1-77054786F143}"/>
                  </a:ext>
                </a:extLst>
              </p:cNvPr>
              <p:cNvSpPr txBox="1"/>
              <p:nvPr/>
            </p:nvSpPr>
            <p:spPr bwMode="auto">
              <a:xfrm>
                <a:off x="10645034" y="4576453"/>
                <a:ext cx="1444625" cy="97155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i="1" smtClean="0">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𝑇</m:t>
                          </m:r>
                        </m:e>
                        <m:sub>
                          <m:r>
                            <a:rPr lang="en-US" altLang="zh-CN" b="0" i="1" smtClean="0">
                              <a:solidFill>
                                <a:srgbClr val="000000"/>
                              </a:solidFill>
                              <a:latin typeface="Cambria Math" panose="02040503050406030204" pitchFamily="18" charset="0"/>
                            </a:rPr>
                            <m:t>𝑘</m:t>
                          </m:r>
                        </m:sub>
                      </m:sSub>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2</m:t>
                          </m:r>
                          <m:r>
                            <m:rPr>
                              <m:sty m:val="p"/>
                            </m:rPr>
                            <a:rPr lang="zh-CN" altLang="en-US" i="1">
                              <a:solidFill>
                                <a:srgbClr val="000000"/>
                              </a:solidFill>
                              <a:latin typeface="Cambria Math" panose="02040503050406030204" pitchFamily="18" charset="0"/>
                            </a:rPr>
                            <m:t>π</m:t>
                          </m:r>
                        </m:num>
                        <m:den>
                          <m:r>
                            <a:rPr lang="zh-CN" altLang="en-US" i="1">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𝑘</m:t>
                          </m:r>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pitchFamily="18" charset="0"/>
                                </a:rPr>
                                <m:t>ω</m:t>
                              </m:r>
                            </m:e>
                            <m:sub>
                              <m:r>
                                <a:rPr lang="zh-CN" altLang="en-US" i="1">
                                  <a:solidFill>
                                    <a:srgbClr val="000000"/>
                                  </a:solidFill>
                                  <a:latin typeface="Cambria Math" panose="02040503050406030204" pitchFamily="18" charset="0"/>
                                </a:rPr>
                                <m:t>0</m:t>
                              </m:r>
                            </m:sub>
                          </m:sSub>
                          <m:r>
                            <a:rPr lang="zh-CN" altLang="en-US" i="1">
                              <a:solidFill>
                                <a:srgbClr val="000000"/>
                              </a:solidFill>
                              <a:latin typeface="Cambria Math" panose="02040503050406030204" pitchFamily="18" charset="0"/>
                            </a:rPr>
                            <m:t>|</m:t>
                          </m:r>
                        </m:den>
                      </m:f>
                    </m:oMath>
                  </m:oMathPara>
                </a14:m>
                <a:endParaRPr lang="zh-CN" altLang="en-US" dirty="0"/>
              </a:p>
            </p:txBody>
          </p:sp>
        </mc:Choice>
        <mc:Fallback xmlns="">
          <p:sp>
            <p:nvSpPr>
              <p:cNvPr id="21" name="Object 9">
                <a:extLst>
                  <a:ext uri="{FF2B5EF4-FFF2-40B4-BE49-F238E27FC236}">
                    <a16:creationId xmlns:a16="http://schemas.microsoft.com/office/drawing/2014/main" id="{CA5DFC27-E5E5-49B8-AAE1-77054786F143}"/>
                  </a:ext>
                </a:extLst>
              </p:cNvPr>
              <p:cNvSpPr txBox="1">
                <a:spLocks noRot="1" noChangeAspect="1" noMove="1" noResize="1" noEditPoints="1" noAdjustHandles="1" noChangeArrowheads="1" noChangeShapeType="1" noTextEdit="1"/>
              </p:cNvSpPr>
              <p:nvPr/>
            </p:nvSpPr>
            <p:spPr bwMode="auto">
              <a:xfrm>
                <a:off x="10645034" y="4576453"/>
                <a:ext cx="1444625" cy="971550"/>
              </a:xfrm>
              <a:prstGeom prst="rect">
                <a:avLst/>
              </a:prstGeom>
              <a:blipFill>
                <a:blip r:embed="rId14"/>
                <a:stretch>
                  <a:fillRect/>
                </a:stretch>
              </a:blipFill>
              <a:ln>
                <a:noFill/>
              </a:ln>
              <a:effectLst/>
            </p:spPr>
            <p:txBody>
              <a:bodyPr/>
              <a:lstStyle/>
              <a:p>
                <a:r>
                  <a:rPr lang="zh-CN" altLang="en-US">
                    <a:noFill/>
                  </a:rPr>
                  <a:t> </a:t>
                </a:r>
              </a:p>
            </p:txBody>
          </p:sp>
        </mc:Fallback>
      </mc:AlternateContent>
      <p:sp>
        <p:nvSpPr>
          <p:cNvPr id="22" name="Text Box 10">
            <a:extLst>
              <a:ext uri="{FF2B5EF4-FFF2-40B4-BE49-F238E27FC236}">
                <a16:creationId xmlns:a16="http://schemas.microsoft.com/office/drawing/2014/main" id="{1C3CA4E6-196B-4A24-B955-D160196F4D72}"/>
              </a:ext>
            </a:extLst>
          </p:cNvPr>
          <p:cNvSpPr txBox="1">
            <a:spLocks noChangeArrowheads="1"/>
          </p:cNvSpPr>
          <p:nvPr/>
        </p:nvSpPr>
        <p:spPr bwMode="auto">
          <a:xfrm>
            <a:off x="7708160" y="4659798"/>
            <a:ext cx="2691763"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TW" sz="2600" kern="0" dirty="0">
                <a:solidFill>
                  <a:sysClr val="windowText" lastClr="000000"/>
                </a:solidFill>
                <a:latin typeface="Times New Roman" pitchFamily="18" charset="0"/>
                <a:cs typeface="Times New Roman" pitchFamily="18" charset="0"/>
              </a:rPr>
              <a:t>Harmonical period</a:t>
            </a:r>
          </a:p>
        </p:txBody>
      </p:sp>
    </p:spTree>
    <p:extLst>
      <p:ext uri="{BB962C8B-B14F-4D97-AF65-F5344CB8AC3E}">
        <p14:creationId xmlns:p14="http://schemas.microsoft.com/office/powerpoint/2010/main" val="3988583543"/>
      </p:ext>
    </p:extLst>
  </p:cSld>
  <p:clrMapOvr>
    <a:masterClrMapping/>
  </p:clrMapOvr>
  <p:transition spd="med">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en-US" altLang="zh-CN" sz="3200" b="1" dirty="0">
                <a:solidFill>
                  <a:srgbClr val="000000"/>
                </a:solidFill>
                <a:latin typeface="Times New Roman" panose="02020603050405020304" pitchFamily="18" charset="0"/>
                <a:cs typeface="Times New Roman" panose="02020603050405020304" pitchFamily="18" charset="0"/>
              </a:rPr>
              <a:t>Lecture 2: Complex Numbers &amp; Signal Property</a:t>
            </a:r>
            <a:endParaRPr lang="zh-CN" altLang="en-US" sz="3200" dirty="0">
              <a:solidFill>
                <a:schemeClr val="tx1"/>
              </a:solidFill>
            </a:endParaRP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15</a:t>
            </a:fld>
            <a:endParaRPr lang="zh-CN" altLang="en-US" dirty="0"/>
          </a:p>
        </p:txBody>
      </p:sp>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639762" y="1222375"/>
            <a:ext cx="11449897" cy="5111750"/>
          </a:xfrm>
        </p:spPr>
        <p:txBody>
          <a:bodyPr/>
          <a:lstStyle/>
          <a:p>
            <a:pPr lvl="1">
              <a:buFont typeface="Wingdings" panose="05000000000000000000" pitchFamily="2" charset="2"/>
              <a:buChar char="l"/>
            </a:pPr>
            <a:r>
              <a:rPr lang="en-GB" altLang="zh-CN" sz="2400" dirty="0">
                <a:solidFill>
                  <a:schemeClr val="tx1"/>
                </a:solidFill>
                <a:latin typeface="Times New Roman" panose="02020603050405020304" pitchFamily="18" charset="0"/>
                <a:cs typeface="Times New Roman" panose="02020603050405020304" pitchFamily="18" charset="0"/>
              </a:rPr>
              <a:t> </a:t>
            </a:r>
            <a:r>
              <a:rPr lang="zh-CN" altLang="en-US" sz="2400" dirty="0">
                <a:solidFill>
                  <a:schemeClr val="tx1"/>
                </a:solidFill>
                <a:latin typeface="Times New Roman" panose="02020603050405020304" pitchFamily="18" charset="0"/>
                <a:cs typeface="Times New Roman" panose="02020603050405020304" pitchFamily="18" charset="0"/>
              </a:rPr>
              <a:t>重要概念：</a:t>
            </a:r>
            <a:endParaRPr lang="en-US" altLang="zh-CN" sz="2400" dirty="0">
              <a:solidFill>
                <a:schemeClr val="tx1"/>
              </a:solidFill>
              <a:latin typeface="Times New Roman" panose="02020603050405020304" pitchFamily="18" charset="0"/>
              <a:cs typeface="Times New Roman" panose="02020603050405020304" pitchFamily="18" charset="0"/>
            </a:endParaRPr>
          </a:p>
          <a:p>
            <a:pPr marL="111760" lvl="1" indent="0">
              <a:spcAft>
                <a:spcPts val="600"/>
              </a:spcAft>
              <a:buNone/>
            </a:pPr>
            <a:r>
              <a:rPr lang="zh-CN" altLang="en-US" sz="2000" dirty="0">
                <a:solidFill>
                  <a:schemeClr val="tx1"/>
                </a:solidFill>
                <a:latin typeface="Times New Roman" panose="02020603050405020304" pitchFamily="18" charset="0"/>
                <a:cs typeface="Times New Roman" panose="02020603050405020304" pitchFamily="18" charset="0"/>
              </a:rPr>
              <a:t>对离散时间信号，频率为</a:t>
            </a:r>
            <a:r>
              <a:rPr lang="en-US" altLang="zh-TW" sz="2000" dirty="0">
                <a:solidFill>
                  <a:schemeClr val="tx1"/>
                </a:solidFill>
                <a:latin typeface="Times New Roman" panose="02020603050405020304" pitchFamily="18" charset="0"/>
                <a:cs typeface="Times New Roman" panose="02020603050405020304" pitchFamily="18" charset="0"/>
              </a:rPr>
              <a:t>ω</a:t>
            </a:r>
            <a:r>
              <a:rPr lang="en-US" altLang="zh-TW" sz="2000" baseline="-25000" dirty="0">
                <a:solidFill>
                  <a:schemeClr val="tx1"/>
                </a:solidFill>
                <a:latin typeface="Times New Roman" panose="02020603050405020304" pitchFamily="18" charset="0"/>
                <a:cs typeface="Times New Roman" panose="02020603050405020304" pitchFamily="18" charset="0"/>
              </a:rPr>
              <a:t>0</a:t>
            </a:r>
            <a:r>
              <a:rPr lang="zh-CN" altLang="en-US" sz="2000" dirty="0">
                <a:solidFill>
                  <a:schemeClr val="tx1"/>
                </a:solidFill>
                <a:latin typeface="Times New Roman" panose="02020603050405020304" pitchFamily="18" charset="0"/>
                <a:cs typeface="Times New Roman" panose="02020603050405020304" pitchFamily="18" charset="0"/>
              </a:rPr>
              <a:t>的复指数信号与频率为</a:t>
            </a:r>
            <a:r>
              <a:rPr lang="en-US" altLang="zh-TW" sz="2000" dirty="0">
                <a:solidFill>
                  <a:schemeClr val="tx1"/>
                </a:solidFill>
                <a:latin typeface="Times New Roman" panose="02020603050405020304" pitchFamily="18" charset="0"/>
                <a:cs typeface="Times New Roman" panose="02020603050405020304" pitchFamily="18" charset="0"/>
              </a:rPr>
              <a:t>ω</a:t>
            </a:r>
            <a:r>
              <a:rPr lang="en-US" altLang="zh-TW" sz="2000" baseline="-25000" dirty="0">
                <a:solidFill>
                  <a:schemeClr val="tx1"/>
                </a:solidFill>
                <a:latin typeface="Times New Roman" panose="02020603050405020304" pitchFamily="18" charset="0"/>
                <a:cs typeface="Times New Roman" panose="02020603050405020304" pitchFamily="18" charset="0"/>
              </a:rPr>
              <a:t>0</a:t>
            </a:r>
            <a:r>
              <a:rPr lang="en-US" altLang="zh-TW" sz="2000" dirty="0">
                <a:solidFill>
                  <a:schemeClr val="tx1"/>
                </a:solidFill>
                <a:latin typeface="Times New Roman" panose="02020603050405020304" pitchFamily="18" charset="0"/>
                <a:cs typeface="Times New Roman" panose="02020603050405020304" pitchFamily="18" charset="0"/>
              </a:rPr>
              <a:t> +m.2π</a:t>
            </a:r>
            <a:r>
              <a:rPr lang="zh-CN" altLang="en-US" sz="2000" dirty="0">
                <a:solidFill>
                  <a:schemeClr val="tx1"/>
                </a:solidFill>
                <a:latin typeface="Times New Roman" panose="02020603050405020304" pitchFamily="18" charset="0"/>
                <a:cs typeface="Times New Roman" panose="02020603050405020304" pitchFamily="18" charset="0"/>
              </a:rPr>
              <a:t>的复指数信号是同一个信号（</a:t>
            </a:r>
            <a:r>
              <a:rPr lang="en-US" altLang="zh-TW" sz="2000" dirty="0">
                <a:solidFill>
                  <a:schemeClr val="tx1"/>
                </a:solidFill>
                <a:latin typeface="Times New Roman" panose="02020603050405020304" pitchFamily="18" charset="0"/>
                <a:cs typeface="Times New Roman" panose="02020603050405020304" pitchFamily="18" charset="0"/>
              </a:rPr>
              <a:t>m</a:t>
            </a:r>
            <a:r>
              <a:rPr lang="zh-CN" altLang="en-US" sz="2000" dirty="0">
                <a:solidFill>
                  <a:schemeClr val="tx1"/>
                </a:solidFill>
                <a:latin typeface="Times New Roman" panose="02020603050405020304" pitchFamily="18" charset="0"/>
                <a:cs typeface="Times New Roman" panose="02020603050405020304" pitchFamily="18" charset="0"/>
              </a:rPr>
              <a:t>为整数）；</a:t>
            </a:r>
            <a:endParaRPr lang="en-US" altLang="zh-CN" sz="2000" dirty="0">
              <a:solidFill>
                <a:schemeClr val="tx1"/>
              </a:solidFill>
              <a:latin typeface="Times New Roman" panose="02020603050405020304" pitchFamily="18" charset="0"/>
              <a:cs typeface="Times New Roman" panose="02020603050405020304" pitchFamily="18" charset="0"/>
            </a:endParaRPr>
          </a:p>
          <a:p>
            <a:pPr marL="111760" lvl="1" indent="0">
              <a:spcAft>
                <a:spcPts val="600"/>
              </a:spcAft>
              <a:buNone/>
            </a:pPr>
            <a:r>
              <a:rPr lang="zh-CN" altLang="en-US" sz="2000" dirty="0">
                <a:solidFill>
                  <a:schemeClr val="tx1"/>
                </a:solidFill>
                <a:latin typeface="Times New Roman" panose="02020603050405020304" pitchFamily="18" charset="0"/>
                <a:cs typeface="Times New Roman" panose="02020603050405020304" pitchFamily="18" charset="0"/>
              </a:rPr>
              <a:t>对连续时间信号，上述关系不成立。</a:t>
            </a:r>
            <a:endParaRPr lang="en-US" altLang="zh-CN" sz="2000" dirty="0">
              <a:solidFill>
                <a:schemeClr val="tx1"/>
              </a:solidFill>
              <a:latin typeface="Times New Roman" panose="02020603050405020304" pitchFamily="18" charset="0"/>
              <a:cs typeface="Times New Roman" panose="02020603050405020304" pitchFamily="18" charset="0"/>
            </a:endParaRPr>
          </a:p>
          <a:p>
            <a:pPr marL="215900" lvl="2" indent="0">
              <a:buNone/>
            </a:pPr>
            <a:endParaRPr lang="en-US" altLang="zh-CN" sz="2175" dirty="0">
              <a:solidFill>
                <a:schemeClr val="tx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3" name="对象 5">
                <a:extLst>
                  <a:ext uri="{FF2B5EF4-FFF2-40B4-BE49-F238E27FC236}">
                    <a16:creationId xmlns:a16="http://schemas.microsoft.com/office/drawing/2014/main" id="{7F770BE9-BEA1-40EE-B565-483A34E079BC}"/>
                  </a:ext>
                </a:extLst>
              </p:cNvPr>
              <p:cNvSpPr txBox="1"/>
              <p:nvPr/>
            </p:nvSpPr>
            <p:spPr>
              <a:xfrm>
                <a:off x="660400" y="2218011"/>
                <a:ext cx="8338024" cy="4197079"/>
              </a:xfrm>
              <a:prstGeom prst="rect">
                <a:avLst/>
              </a:prstGeom>
            </p:spPr>
            <p:txBody>
              <a:bodyPr>
                <a:normAutofit fontScale="77500" lnSpcReduction="20000"/>
              </a:bodyPr>
              <a:lstStyle/>
              <a:p>
                <a:r>
                  <a:rPr lang="en-US" altLang="zh-CN" sz="2800" dirty="0">
                    <a:solidFill>
                      <a:srgbClr val="000000"/>
                    </a:solidFill>
                  </a:rPr>
                  <a:t>Discrete-time: </a:t>
                </a:r>
                <a:endParaRPr lang="en-US" altLang="zh-CN" sz="2800" i="1" dirty="0">
                  <a:solidFill>
                    <a:srgbClr val="000000"/>
                  </a:solidFill>
                  <a:latin typeface="Cambria Math" panose="02040503050406030204" pitchFamily="18" charset="0"/>
                </a:endParaRPr>
              </a:p>
              <a:p>
                <a:pPr/>
                <a14:m>
                  <m:oMathPara xmlns:m="http://schemas.openxmlformats.org/officeDocument/2006/math">
                    <m:oMathParaPr>
                      <m:jc m:val="center"/>
                    </m:oMathParaPr>
                    <m:oMath xmlns:m="http://schemas.openxmlformats.org/officeDocument/2006/math">
                      <m:sSup>
                        <m:sSupPr>
                          <m:ctrlPr>
                            <a:rPr lang="zh-CN" altLang="en-US" sz="2800" i="1">
                              <a:solidFill>
                                <a:srgbClr val="000000"/>
                              </a:solidFill>
                              <a:latin typeface="Cambria Math" panose="02040503050406030204" pitchFamily="18" charset="0"/>
                            </a:rPr>
                          </m:ctrlPr>
                        </m:sSupPr>
                        <m:e>
                          <m:r>
                            <a:rPr lang="zh-CN" altLang="en-US" sz="2800" i="1">
                              <a:solidFill>
                                <a:srgbClr val="000000"/>
                              </a:solidFill>
                              <a:latin typeface="Cambria Math" panose="02040503050406030204" pitchFamily="18" charset="0"/>
                            </a:rPr>
                            <m:t>𝑒</m:t>
                          </m:r>
                        </m:e>
                        <m:sup>
                          <m:r>
                            <a:rPr lang="zh-CN" altLang="en-US" sz="2800" i="1">
                              <a:solidFill>
                                <a:srgbClr val="000000"/>
                              </a:solidFill>
                              <a:latin typeface="Cambria Math" panose="02040503050406030204" pitchFamily="18" charset="0"/>
                            </a:rPr>
                            <m:t>𝑗</m:t>
                          </m:r>
                          <m:r>
                            <a:rPr lang="zh-CN" altLang="en-US" sz="280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𝜔</m:t>
                              </m:r>
                            </m:e>
                            <m:sub>
                              <m:r>
                                <a:rPr lang="zh-CN" altLang="en-US" sz="2800" i="1">
                                  <a:solidFill>
                                    <a:srgbClr val="000000"/>
                                  </a:solidFill>
                                  <a:latin typeface="Cambria Math" panose="02040503050406030204" pitchFamily="18" charset="0"/>
                                </a:rPr>
                                <m:t>0</m:t>
                              </m:r>
                            </m:sub>
                          </m:sSub>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𝑚</m:t>
                          </m:r>
                          <m:r>
                            <a:rPr lang="zh-CN" altLang="en-US" sz="2800" i="1">
                              <a:solidFill>
                                <a:srgbClr val="000000"/>
                              </a:solidFill>
                              <a:latin typeface="Cambria Math" panose="02040503050406030204" pitchFamily="18" charset="0"/>
                            </a:rPr>
                            <m:t>⋅2</m:t>
                          </m:r>
                          <m:r>
                            <a:rPr lang="zh-CN" altLang="en-US" sz="2800" i="1">
                              <a:solidFill>
                                <a:srgbClr val="000000"/>
                              </a:solidFill>
                              <a:latin typeface="Cambria Math" panose="02040503050406030204" pitchFamily="18" charset="0"/>
                            </a:rPr>
                            <m:t>𝜋</m:t>
                          </m:r>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𝑛</m:t>
                          </m:r>
                        </m:sup>
                      </m:sSup>
                      <m:r>
                        <a:rPr lang="zh-CN" altLang="en-US" sz="2800" i="1">
                          <a:solidFill>
                            <a:srgbClr val="000000"/>
                          </a:solidFill>
                          <a:latin typeface="Cambria Math" panose="02040503050406030204" pitchFamily="18" charset="0"/>
                        </a:rPr>
                        <m:t>=</m:t>
                      </m:r>
                      <m:func>
                        <m:funcPr>
                          <m:ctrlPr>
                            <a:rPr lang="en-US" altLang="zh-CN" sz="2800" b="0" i="1" smtClean="0">
                              <a:solidFill>
                                <a:srgbClr val="000000"/>
                              </a:solidFill>
                              <a:latin typeface="Cambria Math" panose="02040503050406030204" pitchFamily="18" charset="0"/>
                            </a:rPr>
                          </m:ctrlPr>
                        </m:funcPr>
                        <m:fName>
                          <m:r>
                            <m:rPr>
                              <m:sty m:val="p"/>
                            </m:rPr>
                            <a:rPr lang="en-US" altLang="zh-CN" sz="2800" b="0" i="0" smtClean="0">
                              <a:solidFill>
                                <a:srgbClr val="000000"/>
                              </a:solidFill>
                              <a:latin typeface="Cambria Math" panose="02040503050406030204" pitchFamily="18" charset="0"/>
                            </a:rPr>
                            <m:t>cos</m:t>
                          </m:r>
                        </m:fName>
                        <m:e>
                          <m:r>
                            <a:rPr lang="en-US" altLang="zh-CN" sz="2800" b="0" i="1" smtClean="0">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𝜔</m:t>
                              </m:r>
                            </m:e>
                            <m:sub>
                              <m:r>
                                <a:rPr lang="zh-CN" altLang="en-US" sz="2800" i="1">
                                  <a:solidFill>
                                    <a:srgbClr val="000000"/>
                                  </a:solidFill>
                                  <a:latin typeface="Cambria Math" panose="02040503050406030204" pitchFamily="18" charset="0"/>
                                </a:rPr>
                                <m:t>0</m:t>
                              </m:r>
                            </m:sub>
                          </m:sSub>
                          <m:r>
                            <a:rPr lang="en-US" altLang="zh-CN" sz="2800" b="0" i="1" smtClean="0">
                              <a:solidFill>
                                <a:srgbClr val="000000"/>
                              </a:solidFill>
                              <a:latin typeface="Cambria Math" panose="02040503050406030204" pitchFamily="18" charset="0"/>
                            </a:rPr>
                            <m:t>𝑛</m:t>
                          </m:r>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𝑚</m:t>
                          </m:r>
                          <m:r>
                            <a:rPr lang="zh-CN" altLang="en-US" sz="2800" i="1">
                              <a:solidFill>
                                <a:srgbClr val="000000"/>
                              </a:solidFill>
                              <a:latin typeface="Cambria Math" panose="02040503050406030204" pitchFamily="18" charset="0"/>
                            </a:rPr>
                            <m:t>⋅2</m:t>
                          </m:r>
                          <m:r>
                            <a:rPr lang="zh-CN" altLang="en-US" sz="2800" i="1" smtClean="0">
                              <a:solidFill>
                                <a:srgbClr val="000000"/>
                              </a:solidFill>
                              <a:latin typeface="Cambria Math" panose="02040503050406030204" pitchFamily="18" charset="0"/>
                            </a:rPr>
                            <m:t>𝜋</m:t>
                          </m:r>
                        </m:e>
                      </m:func>
                      <m:r>
                        <a:rPr lang="en-US" altLang="zh-CN" sz="2800" b="0" i="1" smtClean="0">
                          <a:solidFill>
                            <a:srgbClr val="000000"/>
                          </a:solidFill>
                          <a:latin typeface="Cambria Math" panose="02040503050406030204" pitchFamily="18" charset="0"/>
                        </a:rPr>
                        <m:t>𝑛</m:t>
                      </m:r>
                      <m:r>
                        <a:rPr lang="en-US" altLang="zh-CN" sz="2800" b="0" i="1" smtClean="0">
                          <a:solidFill>
                            <a:srgbClr val="000000"/>
                          </a:solidFill>
                          <a:latin typeface="Cambria Math" panose="02040503050406030204" pitchFamily="18" charset="0"/>
                        </a:rPr>
                        <m:t>)+</m:t>
                      </m:r>
                      <m:r>
                        <a:rPr lang="en-US" altLang="zh-CN" sz="2800" b="0" i="1" smtClean="0">
                          <a:solidFill>
                            <a:srgbClr val="000000"/>
                          </a:solidFill>
                          <a:latin typeface="Cambria Math" panose="02040503050406030204" pitchFamily="18" charset="0"/>
                        </a:rPr>
                        <m:t>𝑗</m:t>
                      </m:r>
                      <m:func>
                        <m:funcPr>
                          <m:ctrlPr>
                            <a:rPr lang="en-US" altLang="zh-CN" sz="2800" i="1">
                              <a:solidFill>
                                <a:srgbClr val="000000"/>
                              </a:solidFill>
                              <a:latin typeface="Cambria Math" panose="02040503050406030204" pitchFamily="18" charset="0"/>
                            </a:rPr>
                          </m:ctrlPr>
                        </m:funcPr>
                        <m:fName>
                          <m:r>
                            <m:rPr>
                              <m:sty m:val="p"/>
                            </m:rPr>
                            <a:rPr lang="en-US" altLang="zh-CN" sz="2800" b="0" i="0" smtClean="0">
                              <a:solidFill>
                                <a:srgbClr val="000000"/>
                              </a:solidFill>
                              <a:latin typeface="Cambria Math" panose="02040503050406030204" pitchFamily="18" charset="0"/>
                            </a:rPr>
                            <m:t>sin</m:t>
                          </m:r>
                        </m:fName>
                        <m:e>
                          <m:r>
                            <a:rPr lang="en-US" altLang="zh-CN" sz="280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𝜔</m:t>
                              </m:r>
                            </m:e>
                            <m:sub>
                              <m:r>
                                <a:rPr lang="zh-CN" altLang="en-US" sz="2800" i="1">
                                  <a:solidFill>
                                    <a:srgbClr val="000000"/>
                                  </a:solidFill>
                                  <a:latin typeface="Cambria Math" panose="02040503050406030204" pitchFamily="18" charset="0"/>
                                </a:rPr>
                                <m:t>0</m:t>
                              </m:r>
                            </m:sub>
                          </m:sSub>
                          <m:r>
                            <a:rPr lang="en-US" altLang="zh-CN" sz="2800" i="1">
                              <a:solidFill>
                                <a:srgbClr val="000000"/>
                              </a:solidFill>
                              <a:latin typeface="Cambria Math" panose="02040503050406030204" pitchFamily="18" charset="0"/>
                            </a:rPr>
                            <m:t>𝑛</m:t>
                          </m:r>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𝑚</m:t>
                          </m:r>
                          <m:r>
                            <a:rPr lang="zh-CN" altLang="en-US" sz="2800" i="1">
                              <a:solidFill>
                                <a:srgbClr val="000000"/>
                              </a:solidFill>
                              <a:latin typeface="Cambria Math" panose="02040503050406030204" pitchFamily="18" charset="0"/>
                            </a:rPr>
                            <m:t>⋅2</m:t>
                          </m:r>
                          <m:r>
                            <a:rPr lang="zh-CN" altLang="en-US" sz="2800" i="1">
                              <a:solidFill>
                                <a:srgbClr val="000000"/>
                              </a:solidFill>
                              <a:latin typeface="Cambria Math" panose="02040503050406030204" pitchFamily="18" charset="0"/>
                            </a:rPr>
                            <m:t>𝜋</m:t>
                          </m:r>
                        </m:e>
                      </m:func>
                      <m:r>
                        <a:rPr lang="en-US" altLang="zh-CN" sz="2800" i="1">
                          <a:solidFill>
                            <a:srgbClr val="000000"/>
                          </a:solidFill>
                          <a:latin typeface="Cambria Math" panose="02040503050406030204" pitchFamily="18" charset="0"/>
                        </a:rPr>
                        <m:t>𝑛</m:t>
                      </m:r>
                      <m:r>
                        <a:rPr lang="en-US" altLang="zh-CN" sz="2800" b="0" i="1" smtClean="0">
                          <a:solidFill>
                            <a:srgbClr val="000000"/>
                          </a:solidFill>
                          <a:latin typeface="Cambria Math" panose="02040503050406030204" pitchFamily="18" charset="0"/>
                        </a:rPr>
                        <m:t>)</m:t>
                      </m:r>
                    </m:oMath>
                  </m:oMathPara>
                </a14:m>
                <a:endParaRPr lang="en-US" altLang="zh-CN" sz="2800" b="0" i="1" dirty="0">
                  <a:solidFill>
                    <a:srgbClr val="000000"/>
                  </a:solidFill>
                  <a:latin typeface="Cambria Math" panose="02040503050406030204" pitchFamily="18" charset="0"/>
                </a:endParaRPr>
              </a:p>
              <a:p>
                <a:endParaRPr lang="en-US" altLang="zh-CN" sz="2800" b="0" i="1" dirty="0">
                  <a:solidFill>
                    <a:srgbClr val="000000"/>
                  </a:solidFill>
                  <a:latin typeface="Cambria Math" panose="02040503050406030204" pitchFamily="18" charset="0"/>
                </a:endParaRPr>
              </a:p>
              <a:p>
                <a:pPr algn="ctr"/>
                <a14:m>
                  <m:oMath xmlns:m="http://schemas.openxmlformats.org/officeDocument/2006/math">
                    <m:r>
                      <a:rPr lang="en-US" altLang="zh-CN" sz="2800" b="0" i="1" smtClean="0">
                        <a:solidFill>
                          <a:srgbClr val="000000"/>
                        </a:solidFill>
                        <a:latin typeface="Cambria Math" panose="02040503050406030204" pitchFamily="18" charset="0"/>
                      </a:rPr>
                      <m:t>=</m:t>
                    </m:r>
                    <m:func>
                      <m:funcPr>
                        <m:ctrlPr>
                          <a:rPr lang="en-US" altLang="zh-CN" sz="2800" i="1" smtClean="0">
                            <a:solidFill>
                              <a:srgbClr val="000000"/>
                            </a:solidFill>
                            <a:latin typeface="Cambria Math" panose="02040503050406030204" pitchFamily="18" charset="0"/>
                          </a:rPr>
                        </m:ctrlPr>
                      </m:funcPr>
                      <m:fName>
                        <m:r>
                          <m:rPr>
                            <m:sty m:val="p"/>
                          </m:rPr>
                          <a:rPr lang="en-US" altLang="zh-CN" sz="2800">
                            <a:solidFill>
                              <a:srgbClr val="000000"/>
                            </a:solidFill>
                            <a:latin typeface="Cambria Math" panose="02040503050406030204" pitchFamily="18" charset="0"/>
                          </a:rPr>
                          <m:t>cos</m:t>
                        </m:r>
                      </m:fName>
                      <m:e>
                        <m:r>
                          <a:rPr lang="en-US" altLang="zh-CN" sz="280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𝜔</m:t>
                            </m:r>
                          </m:e>
                          <m:sub>
                            <m:r>
                              <a:rPr lang="zh-CN" altLang="en-US" sz="2800" i="1">
                                <a:solidFill>
                                  <a:srgbClr val="000000"/>
                                </a:solidFill>
                                <a:latin typeface="Cambria Math" panose="02040503050406030204" pitchFamily="18" charset="0"/>
                              </a:rPr>
                              <m:t>0</m:t>
                            </m:r>
                          </m:sub>
                        </m:sSub>
                        <m:r>
                          <a:rPr lang="en-US" altLang="zh-CN" sz="2800" i="1">
                            <a:solidFill>
                              <a:srgbClr val="000000"/>
                            </a:solidFill>
                            <a:latin typeface="Cambria Math" panose="02040503050406030204" pitchFamily="18" charset="0"/>
                          </a:rPr>
                          <m:t>𝑛</m:t>
                        </m:r>
                      </m:e>
                    </m:func>
                    <m:r>
                      <a:rPr lang="en-US" altLang="zh-CN" sz="2800" i="1">
                        <a:solidFill>
                          <a:srgbClr val="000000"/>
                        </a:solidFill>
                        <a:latin typeface="Cambria Math" panose="02040503050406030204" pitchFamily="18" charset="0"/>
                      </a:rPr>
                      <m:t>)+</m:t>
                    </m:r>
                    <m:r>
                      <a:rPr lang="en-US" altLang="zh-CN" sz="2800" i="1">
                        <a:solidFill>
                          <a:srgbClr val="000000"/>
                        </a:solidFill>
                        <a:latin typeface="Cambria Math" panose="02040503050406030204" pitchFamily="18" charset="0"/>
                      </a:rPr>
                      <m:t>𝑗</m:t>
                    </m:r>
                    <m:func>
                      <m:funcPr>
                        <m:ctrlPr>
                          <a:rPr lang="en-US" altLang="zh-CN" sz="2800" i="1" smtClean="0">
                            <a:solidFill>
                              <a:srgbClr val="000000"/>
                            </a:solidFill>
                            <a:latin typeface="Cambria Math" panose="02040503050406030204" pitchFamily="18" charset="0"/>
                          </a:rPr>
                        </m:ctrlPr>
                      </m:funcPr>
                      <m:fName>
                        <m:r>
                          <m:rPr>
                            <m:sty m:val="p"/>
                          </m:rPr>
                          <a:rPr lang="en-US" altLang="zh-CN" sz="2800">
                            <a:solidFill>
                              <a:srgbClr val="000000"/>
                            </a:solidFill>
                            <a:latin typeface="Cambria Math" panose="02040503050406030204" pitchFamily="18" charset="0"/>
                          </a:rPr>
                          <m:t>sin</m:t>
                        </m:r>
                      </m:fName>
                      <m:e>
                        <m:r>
                          <a:rPr lang="en-US" altLang="zh-CN" sz="280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𝜔</m:t>
                            </m:r>
                          </m:e>
                          <m:sub>
                            <m:r>
                              <a:rPr lang="zh-CN" altLang="en-US" sz="2800" i="1">
                                <a:solidFill>
                                  <a:srgbClr val="000000"/>
                                </a:solidFill>
                                <a:latin typeface="Cambria Math" panose="02040503050406030204" pitchFamily="18" charset="0"/>
                              </a:rPr>
                              <m:t>0</m:t>
                            </m:r>
                          </m:sub>
                        </m:sSub>
                        <m:r>
                          <a:rPr lang="en-US" altLang="zh-CN" sz="2800" i="1">
                            <a:solidFill>
                              <a:srgbClr val="000000"/>
                            </a:solidFill>
                            <a:latin typeface="Cambria Math" panose="02040503050406030204" pitchFamily="18" charset="0"/>
                          </a:rPr>
                          <m:t>𝑛</m:t>
                        </m:r>
                      </m:e>
                    </m:func>
                    <m:r>
                      <a:rPr lang="en-US" altLang="zh-CN" sz="2800" i="1">
                        <a:solidFill>
                          <a:srgbClr val="000000"/>
                        </a:solidFill>
                        <a:latin typeface="Cambria Math" panose="02040503050406030204" pitchFamily="18" charset="0"/>
                      </a:rPr>
                      <m:t>)</m:t>
                    </m:r>
                  </m:oMath>
                </a14:m>
                <a:r>
                  <a:rPr lang="en-US" altLang="zh-CN" sz="2800" i="1" dirty="0">
                    <a:solidFill>
                      <a:srgbClr val="000000"/>
                    </a:solidFill>
                    <a:latin typeface="Cambria Math" panose="02040503050406030204" pitchFamily="18" charset="0"/>
                  </a:rPr>
                  <a:t>  </a:t>
                </a:r>
                <a:r>
                  <a:rPr lang="en-US" altLang="zh-CN" sz="2800" dirty="0">
                    <a:solidFill>
                      <a:srgbClr val="000000"/>
                    </a:solidFill>
                    <a:latin typeface="Cambria Math" panose="02040503050406030204" pitchFamily="18" charset="0"/>
                  </a:rPr>
                  <a:t>(as </a:t>
                </a:r>
                <a:r>
                  <a:rPr lang="en-US" altLang="zh-CN" sz="2800" i="1" dirty="0" err="1">
                    <a:solidFill>
                      <a:srgbClr val="000000"/>
                    </a:solidFill>
                    <a:latin typeface="Cambria Math" panose="02040503050406030204" pitchFamily="18" charset="0"/>
                  </a:rPr>
                  <a:t>m.n</a:t>
                </a:r>
                <a:r>
                  <a:rPr lang="en-US" altLang="zh-CN" sz="2800" dirty="0">
                    <a:solidFill>
                      <a:srgbClr val="000000"/>
                    </a:solidFill>
                    <a:latin typeface="Cambria Math" panose="02040503050406030204" pitchFamily="18" charset="0"/>
                  </a:rPr>
                  <a:t> is an integer)</a:t>
                </a:r>
              </a:p>
              <a:p>
                <a:pPr algn="ctr"/>
                <a:endParaRPr lang="en-US" altLang="zh-CN" sz="2800" dirty="0">
                  <a:solidFill>
                    <a:srgbClr val="000000"/>
                  </a:solidFill>
                  <a:latin typeface="Cambria Math" panose="02040503050406030204" pitchFamily="18" charset="0"/>
                </a:endParaRPr>
              </a:p>
              <a:p>
                <a:pPr algn="ctr"/>
                <a14:m>
                  <m:oMathPara xmlns:m="http://schemas.openxmlformats.org/officeDocument/2006/math">
                    <m:oMathParaPr>
                      <m:jc m:val="center"/>
                    </m:oMathParaPr>
                    <m:oMath xmlns:m="http://schemas.openxmlformats.org/officeDocument/2006/math">
                      <m:r>
                        <a:rPr lang="en-US" altLang="zh-CN" sz="2800" b="0" i="1" smtClean="0">
                          <a:solidFill>
                            <a:srgbClr val="000000"/>
                          </a:solidFill>
                          <a:latin typeface="Cambria Math" panose="02040503050406030204" pitchFamily="18" charset="0"/>
                        </a:rPr>
                        <m:t>=</m:t>
                      </m:r>
                      <m:sSup>
                        <m:sSupPr>
                          <m:ctrlPr>
                            <a:rPr lang="zh-CN" altLang="en-US" sz="2800" i="1">
                              <a:solidFill>
                                <a:srgbClr val="000000"/>
                              </a:solidFill>
                              <a:latin typeface="Cambria Math" panose="02040503050406030204" pitchFamily="18" charset="0"/>
                            </a:rPr>
                          </m:ctrlPr>
                        </m:sSupPr>
                        <m:e>
                          <m:r>
                            <a:rPr lang="zh-CN" altLang="en-US" sz="2800" i="1">
                              <a:solidFill>
                                <a:srgbClr val="000000"/>
                              </a:solidFill>
                              <a:latin typeface="Cambria Math" panose="02040503050406030204" pitchFamily="18" charset="0"/>
                            </a:rPr>
                            <m:t>𝑒</m:t>
                          </m:r>
                        </m:e>
                        <m:sup>
                          <m:r>
                            <a:rPr lang="zh-CN" altLang="en-US" sz="2800" i="1">
                              <a:solidFill>
                                <a:srgbClr val="000000"/>
                              </a:solidFill>
                              <a:latin typeface="Cambria Math" panose="02040503050406030204" pitchFamily="18" charset="0"/>
                            </a:rPr>
                            <m:t>𝑗</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𝜔</m:t>
                              </m:r>
                            </m:e>
                            <m:sub>
                              <m:r>
                                <a:rPr lang="zh-CN" altLang="en-US" sz="2800" i="1">
                                  <a:solidFill>
                                    <a:srgbClr val="000000"/>
                                  </a:solidFill>
                                  <a:latin typeface="Cambria Math" panose="02040503050406030204" pitchFamily="18" charset="0"/>
                                </a:rPr>
                                <m:t>0</m:t>
                              </m:r>
                            </m:sub>
                          </m:sSub>
                          <m:r>
                            <a:rPr lang="zh-CN" altLang="en-US" sz="2800" i="1">
                              <a:solidFill>
                                <a:srgbClr val="000000"/>
                              </a:solidFill>
                              <a:latin typeface="Cambria Math" panose="02040503050406030204" pitchFamily="18" charset="0"/>
                            </a:rPr>
                            <m:t>𝑛</m:t>
                          </m:r>
                        </m:sup>
                      </m:sSup>
                    </m:oMath>
                  </m:oMathPara>
                </a14:m>
                <a:endParaRPr lang="en-US" altLang="zh-CN" sz="2800" dirty="0">
                  <a:solidFill>
                    <a:srgbClr val="000000"/>
                  </a:solidFill>
                  <a:latin typeface="Cambria Math" panose="02040503050406030204" pitchFamily="18" charset="0"/>
                </a:endParaRPr>
              </a:p>
              <a:p>
                <a:endParaRPr lang="en-US" altLang="zh-CN" sz="2800" i="1" dirty="0">
                  <a:solidFill>
                    <a:srgbClr val="000000"/>
                  </a:solidFill>
                  <a:latin typeface="Cambria Math" panose="02040503050406030204" pitchFamily="18" charset="0"/>
                </a:endParaRPr>
              </a:p>
              <a:p>
                <a:endParaRPr lang="en-US" altLang="zh-CN" sz="2800" i="1" dirty="0">
                  <a:solidFill>
                    <a:srgbClr val="000000"/>
                  </a:solidFill>
                  <a:latin typeface="Cambria Math" panose="02040503050406030204" pitchFamily="18" charset="0"/>
                </a:endParaRPr>
              </a:p>
              <a:p>
                <a:pPr/>
                <a:r>
                  <a:rPr lang="en-US" altLang="zh-CN" sz="2800" dirty="0">
                    <a:solidFill>
                      <a:srgbClr val="000000"/>
                    </a:solidFill>
                    <a:latin typeface="Cambria Math" panose="02040503050406030204" pitchFamily="18" charset="0"/>
                  </a:rPr>
                  <a:t>Continuous-time:</a:t>
                </a:r>
                <a:br>
                  <a:rPr lang="zh-CN" altLang="en-US" sz="2800" i="1" dirty="0">
                    <a:solidFill>
                      <a:srgbClr val="000000"/>
                    </a:solidFill>
                    <a:latin typeface="Cambria Math" panose="02040503050406030204" pitchFamily="18" charset="0"/>
                  </a:rPr>
                </a:br>
                <a14:m>
                  <m:oMathPara xmlns:m="http://schemas.openxmlformats.org/officeDocument/2006/math">
                    <m:oMathParaPr>
                      <m:jc m:val="center"/>
                    </m:oMathParaPr>
                    <m:oMath xmlns:m="http://schemas.openxmlformats.org/officeDocument/2006/math">
                      <m:sSup>
                        <m:sSupPr>
                          <m:ctrlPr>
                            <a:rPr lang="zh-CN" altLang="en-US" sz="2800" i="1">
                              <a:solidFill>
                                <a:srgbClr val="000000"/>
                              </a:solidFill>
                              <a:latin typeface="Cambria Math" panose="02040503050406030204" pitchFamily="18" charset="0"/>
                            </a:rPr>
                          </m:ctrlPr>
                        </m:sSupPr>
                        <m:e>
                          <m:r>
                            <a:rPr lang="zh-CN" altLang="en-US" sz="2800" i="1">
                              <a:solidFill>
                                <a:srgbClr val="000000"/>
                              </a:solidFill>
                              <a:latin typeface="Cambria Math" panose="02040503050406030204" pitchFamily="18" charset="0"/>
                            </a:rPr>
                            <m:t>𝑒</m:t>
                          </m:r>
                        </m:e>
                        <m:sup>
                          <m:r>
                            <a:rPr lang="zh-CN" altLang="en-US" sz="2800" i="1">
                              <a:solidFill>
                                <a:srgbClr val="000000"/>
                              </a:solidFill>
                              <a:latin typeface="Cambria Math" panose="02040503050406030204" pitchFamily="18" charset="0"/>
                            </a:rPr>
                            <m:t>𝑗</m:t>
                          </m:r>
                          <m:d>
                            <m:dPr>
                              <m:ctrlPr>
                                <a:rPr lang="zh-CN" altLang="en-US" sz="2800" i="1">
                                  <a:solidFill>
                                    <a:srgbClr val="000000"/>
                                  </a:solidFill>
                                  <a:latin typeface="Cambria Math" panose="02040503050406030204" pitchFamily="18" charset="0"/>
                                </a:rPr>
                              </m:ctrlPr>
                            </m:dPr>
                            <m:e>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𝜔</m:t>
                                  </m:r>
                                </m:e>
                                <m:sub>
                                  <m:r>
                                    <a:rPr lang="zh-CN" altLang="en-US" sz="2800" i="1">
                                      <a:solidFill>
                                        <a:srgbClr val="000000"/>
                                      </a:solidFill>
                                      <a:latin typeface="Cambria Math" panose="02040503050406030204" pitchFamily="18" charset="0"/>
                                    </a:rPr>
                                    <m:t>0</m:t>
                                  </m:r>
                                </m:sub>
                              </m:sSub>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𝑚</m:t>
                              </m:r>
                              <m:r>
                                <a:rPr lang="zh-CN" altLang="en-US" sz="2800" i="1">
                                  <a:solidFill>
                                    <a:srgbClr val="000000"/>
                                  </a:solidFill>
                                  <a:latin typeface="Cambria Math" panose="02040503050406030204" pitchFamily="18" charset="0"/>
                                </a:rPr>
                                <m:t>⋅2</m:t>
                              </m:r>
                              <m:r>
                                <a:rPr lang="zh-CN" altLang="en-US" sz="2800" i="1">
                                  <a:solidFill>
                                    <a:srgbClr val="000000"/>
                                  </a:solidFill>
                                  <a:latin typeface="Cambria Math" panose="02040503050406030204" pitchFamily="18" charset="0"/>
                                </a:rPr>
                                <m:t>𝜋</m:t>
                              </m:r>
                            </m:e>
                          </m:d>
                          <m:r>
                            <a:rPr lang="en-US" altLang="zh-CN" sz="2800" b="0" i="1" smtClean="0">
                              <a:solidFill>
                                <a:srgbClr val="000000"/>
                              </a:solidFill>
                              <a:latin typeface="Cambria Math" panose="02040503050406030204" pitchFamily="18" charset="0"/>
                            </a:rPr>
                            <m:t>𝑡</m:t>
                          </m:r>
                        </m:sup>
                      </m:sSup>
                      <m:r>
                        <a:rPr lang="zh-CN" altLang="en-US" sz="2800" i="1">
                          <a:solidFill>
                            <a:srgbClr val="000000"/>
                          </a:solidFill>
                          <a:latin typeface="Cambria Math" panose="02040503050406030204" pitchFamily="18" charset="0"/>
                        </a:rPr>
                        <m:t>=</m:t>
                      </m:r>
                      <m:func>
                        <m:funcPr>
                          <m:ctrlPr>
                            <a:rPr lang="en-US" altLang="zh-CN" sz="2800" i="1">
                              <a:solidFill>
                                <a:srgbClr val="000000"/>
                              </a:solidFill>
                              <a:latin typeface="Cambria Math" panose="02040503050406030204" pitchFamily="18" charset="0"/>
                            </a:rPr>
                          </m:ctrlPr>
                        </m:funcPr>
                        <m:fName>
                          <m:r>
                            <m:rPr>
                              <m:sty m:val="p"/>
                            </m:rPr>
                            <a:rPr lang="en-US" altLang="zh-CN" sz="2800">
                              <a:solidFill>
                                <a:srgbClr val="000000"/>
                              </a:solidFill>
                              <a:latin typeface="Cambria Math" panose="02040503050406030204" pitchFamily="18" charset="0"/>
                            </a:rPr>
                            <m:t>cos</m:t>
                          </m:r>
                        </m:fName>
                        <m:e>
                          <m:r>
                            <a:rPr lang="en-US" altLang="zh-CN" sz="280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𝜔</m:t>
                              </m:r>
                            </m:e>
                            <m:sub>
                              <m:r>
                                <a:rPr lang="zh-CN" altLang="en-US" sz="2800" i="1">
                                  <a:solidFill>
                                    <a:srgbClr val="000000"/>
                                  </a:solidFill>
                                  <a:latin typeface="Cambria Math" panose="02040503050406030204" pitchFamily="18" charset="0"/>
                                </a:rPr>
                                <m:t>0</m:t>
                              </m:r>
                            </m:sub>
                          </m:sSub>
                          <m:r>
                            <a:rPr lang="en-US" altLang="zh-CN" sz="2800" b="0" i="1" smtClean="0">
                              <a:solidFill>
                                <a:srgbClr val="000000"/>
                              </a:solidFill>
                              <a:latin typeface="Cambria Math" panose="02040503050406030204" pitchFamily="18" charset="0"/>
                            </a:rPr>
                            <m:t>𝑡</m:t>
                          </m:r>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𝑚</m:t>
                          </m:r>
                          <m:r>
                            <a:rPr lang="zh-CN" altLang="en-US" sz="2800" i="1">
                              <a:solidFill>
                                <a:srgbClr val="000000"/>
                              </a:solidFill>
                              <a:latin typeface="Cambria Math" panose="02040503050406030204" pitchFamily="18" charset="0"/>
                            </a:rPr>
                            <m:t>⋅2</m:t>
                          </m:r>
                          <m:r>
                            <a:rPr lang="zh-CN" altLang="en-US" sz="2800" i="1">
                              <a:solidFill>
                                <a:srgbClr val="000000"/>
                              </a:solidFill>
                              <a:latin typeface="Cambria Math" panose="02040503050406030204" pitchFamily="18" charset="0"/>
                            </a:rPr>
                            <m:t>𝜋</m:t>
                          </m:r>
                        </m:e>
                      </m:func>
                      <m:r>
                        <a:rPr lang="en-US" altLang="zh-CN" sz="2800" b="0" i="1" smtClean="0">
                          <a:solidFill>
                            <a:srgbClr val="000000"/>
                          </a:solidFill>
                          <a:latin typeface="Cambria Math" panose="02040503050406030204" pitchFamily="18" charset="0"/>
                        </a:rPr>
                        <m:t>𝑡</m:t>
                      </m:r>
                      <m:r>
                        <a:rPr lang="en-US" altLang="zh-CN" sz="2800" i="1">
                          <a:solidFill>
                            <a:srgbClr val="000000"/>
                          </a:solidFill>
                          <a:latin typeface="Cambria Math" panose="02040503050406030204" pitchFamily="18" charset="0"/>
                        </a:rPr>
                        <m:t>)+</m:t>
                      </m:r>
                      <m:r>
                        <a:rPr lang="en-US" altLang="zh-CN" sz="2800" i="1">
                          <a:solidFill>
                            <a:srgbClr val="000000"/>
                          </a:solidFill>
                          <a:latin typeface="Cambria Math" panose="02040503050406030204" pitchFamily="18" charset="0"/>
                        </a:rPr>
                        <m:t>𝑗</m:t>
                      </m:r>
                      <m:func>
                        <m:funcPr>
                          <m:ctrlPr>
                            <a:rPr lang="en-US" altLang="zh-CN" sz="2800" i="1">
                              <a:solidFill>
                                <a:srgbClr val="000000"/>
                              </a:solidFill>
                              <a:latin typeface="Cambria Math" panose="02040503050406030204" pitchFamily="18" charset="0"/>
                            </a:rPr>
                          </m:ctrlPr>
                        </m:funcPr>
                        <m:fName>
                          <m:r>
                            <m:rPr>
                              <m:sty m:val="p"/>
                            </m:rPr>
                            <a:rPr lang="en-US" altLang="zh-CN" sz="2800">
                              <a:solidFill>
                                <a:srgbClr val="000000"/>
                              </a:solidFill>
                              <a:latin typeface="Cambria Math" panose="02040503050406030204" pitchFamily="18" charset="0"/>
                            </a:rPr>
                            <m:t>sin</m:t>
                          </m:r>
                        </m:fName>
                        <m:e>
                          <m:r>
                            <a:rPr lang="en-US" altLang="zh-CN" sz="280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𝜔</m:t>
                              </m:r>
                            </m:e>
                            <m:sub>
                              <m:r>
                                <a:rPr lang="zh-CN" altLang="en-US" sz="2800" i="1">
                                  <a:solidFill>
                                    <a:srgbClr val="000000"/>
                                  </a:solidFill>
                                  <a:latin typeface="Cambria Math" panose="02040503050406030204" pitchFamily="18" charset="0"/>
                                </a:rPr>
                                <m:t>0</m:t>
                              </m:r>
                            </m:sub>
                          </m:sSub>
                          <m:r>
                            <a:rPr lang="en-US" altLang="zh-CN" sz="2800" b="0" i="1" smtClean="0">
                              <a:solidFill>
                                <a:srgbClr val="000000"/>
                              </a:solidFill>
                              <a:latin typeface="Cambria Math" panose="02040503050406030204" pitchFamily="18" charset="0"/>
                            </a:rPr>
                            <m:t>𝑡</m:t>
                          </m:r>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𝑚</m:t>
                          </m:r>
                          <m:r>
                            <a:rPr lang="zh-CN" altLang="en-US" sz="2800" i="1">
                              <a:solidFill>
                                <a:srgbClr val="000000"/>
                              </a:solidFill>
                              <a:latin typeface="Cambria Math" panose="02040503050406030204" pitchFamily="18" charset="0"/>
                            </a:rPr>
                            <m:t>⋅2</m:t>
                          </m:r>
                          <m:r>
                            <a:rPr lang="zh-CN" altLang="en-US" sz="2800" i="1">
                              <a:solidFill>
                                <a:srgbClr val="000000"/>
                              </a:solidFill>
                              <a:latin typeface="Cambria Math" panose="02040503050406030204" pitchFamily="18" charset="0"/>
                            </a:rPr>
                            <m:t>𝜋</m:t>
                          </m:r>
                        </m:e>
                      </m:func>
                      <m:r>
                        <a:rPr lang="en-US" altLang="zh-CN" sz="2800" b="0" i="1" smtClean="0">
                          <a:solidFill>
                            <a:srgbClr val="000000"/>
                          </a:solidFill>
                          <a:latin typeface="Cambria Math" panose="02040503050406030204" pitchFamily="18" charset="0"/>
                        </a:rPr>
                        <m:t>𝑡</m:t>
                      </m:r>
                      <m:r>
                        <a:rPr lang="en-US" altLang="zh-CN" sz="2800" i="1">
                          <a:solidFill>
                            <a:srgbClr val="000000"/>
                          </a:solidFill>
                          <a:latin typeface="Cambria Math" panose="02040503050406030204" pitchFamily="18" charset="0"/>
                        </a:rPr>
                        <m:t>)</m:t>
                      </m:r>
                    </m:oMath>
                  </m:oMathPara>
                </a14:m>
                <a:endParaRPr lang="en-US" altLang="zh-CN" sz="2800" i="1" dirty="0">
                  <a:solidFill>
                    <a:srgbClr val="000000"/>
                  </a:solidFill>
                  <a:latin typeface="Cambria Math" panose="02040503050406030204" pitchFamily="18" charset="0"/>
                </a:endParaRPr>
              </a:p>
              <a:p>
                <a:endParaRPr lang="en-US" altLang="zh-CN" sz="2800" i="1" dirty="0">
                  <a:solidFill>
                    <a:srgbClr val="000000"/>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zh-CN" sz="2800" i="1" smtClean="0">
                          <a:solidFill>
                            <a:srgbClr val="000000"/>
                          </a:solidFill>
                          <a:latin typeface="Cambria Math" panose="02040503050406030204" pitchFamily="18" charset="0"/>
                          <a:ea typeface="Cambria Math" panose="02040503050406030204" pitchFamily="18" charset="0"/>
                        </a:rPr>
                        <m:t>≠</m:t>
                      </m:r>
                      <m:func>
                        <m:funcPr>
                          <m:ctrlPr>
                            <a:rPr lang="en-US" altLang="zh-CN" sz="2800" i="1">
                              <a:solidFill>
                                <a:srgbClr val="000000"/>
                              </a:solidFill>
                              <a:latin typeface="Cambria Math" panose="02040503050406030204" pitchFamily="18" charset="0"/>
                            </a:rPr>
                          </m:ctrlPr>
                        </m:funcPr>
                        <m:fName>
                          <m:r>
                            <m:rPr>
                              <m:sty m:val="p"/>
                            </m:rPr>
                            <a:rPr lang="en-US" altLang="zh-CN" sz="2800">
                              <a:solidFill>
                                <a:srgbClr val="000000"/>
                              </a:solidFill>
                              <a:latin typeface="Cambria Math" panose="02040503050406030204" pitchFamily="18" charset="0"/>
                            </a:rPr>
                            <m:t>cos</m:t>
                          </m:r>
                        </m:fName>
                        <m:e>
                          <m:r>
                            <a:rPr lang="en-US" altLang="zh-CN" sz="280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𝜔</m:t>
                              </m:r>
                            </m:e>
                            <m:sub>
                              <m:r>
                                <a:rPr lang="zh-CN" altLang="en-US" sz="2800" i="1">
                                  <a:solidFill>
                                    <a:srgbClr val="000000"/>
                                  </a:solidFill>
                                  <a:latin typeface="Cambria Math" panose="02040503050406030204" pitchFamily="18" charset="0"/>
                                </a:rPr>
                                <m:t>0</m:t>
                              </m:r>
                            </m:sub>
                          </m:sSub>
                          <m:r>
                            <a:rPr lang="en-US" altLang="zh-CN" sz="2800" b="0" i="1" smtClean="0">
                              <a:solidFill>
                                <a:srgbClr val="000000"/>
                              </a:solidFill>
                              <a:latin typeface="Cambria Math" panose="02040503050406030204" pitchFamily="18" charset="0"/>
                            </a:rPr>
                            <m:t>𝑡</m:t>
                          </m:r>
                        </m:e>
                      </m:func>
                      <m:r>
                        <a:rPr lang="en-US" altLang="zh-CN" sz="2800" i="1">
                          <a:solidFill>
                            <a:srgbClr val="000000"/>
                          </a:solidFill>
                          <a:latin typeface="Cambria Math" panose="02040503050406030204" pitchFamily="18" charset="0"/>
                        </a:rPr>
                        <m:t>)+</m:t>
                      </m:r>
                      <m:r>
                        <a:rPr lang="en-US" altLang="zh-CN" sz="2800" i="1">
                          <a:solidFill>
                            <a:srgbClr val="000000"/>
                          </a:solidFill>
                          <a:latin typeface="Cambria Math" panose="02040503050406030204" pitchFamily="18" charset="0"/>
                        </a:rPr>
                        <m:t>𝑗</m:t>
                      </m:r>
                      <m:func>
                        <m:funcPr>
                          <m:ctrlPr>
                            <a:rPr lang="en-US" altLang="zh-CN" sz="2800" i="1">
                              <a:solidFill>
                                <a:srgbClr val="000000"/>
                              </a:solidFill>
                              <a:latin typeface="Cambria Math" panose="02040503050406030204" pitchFamily="18" charset="0"/>
                            </a:rPr>
                          </m:ctrlPr>
                        </m:funcPr>
                        <m:fName>
                          <m:r>
                            <m:rPr>
                              <m:sty m:val="p"/>
                            </m:rPr>
                            <a:rPr lang="en-US" altLang="zh-CN" sz="2800">
                              <a:solidFill>
                                <a:srgbClr val="000000"/>
                              </a:solidFill>
                              <a:latin typeface="Cambria Math" panose="02040503050406030204" pitchFamily="18" charset="0"/>
                            </a:rPr>
                            <m:t>sin</m:t>
                          </m:r>
                        </m:fName>
                        <m:e>
                          <m:r>
                            <a:rPr lang="en-US" altLang="zh-CN" sz="280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𝜔</m:t>
                              </m:r>
                            </m:e>
                            <m:sub>
                              <m:r>
                                <a:rPr lang="zh-CN" altLang="en-US" sz="2800" i="1">
                                  <a:solidFill>
                                    <a:srgbClr val="000000"/>
                                  </a:solidFill>
                                  <a:latin typeface="Cambria Math" panose="02040503050406030204" pitchFamily="18" charset="0"/>
                                </a:rPr>
                                <m:t>0</m:t>
                              </m:r>
                            </m:sub>
                          </m:sSub>
                          <m:r>
                            <a:rPr lang="en-US" altLang="zh-CN" sz="2800" b="0" i="1" smtClean="0">
                              <a:solidFill>
                                <a:srgbClr val="000000"/>
                              </a:solidFill>
                              <a:latin typeface="Cambria Math" panose="02040503050406030204" pitchFamily="18" charset="0"/>
                            </a:rPr>
                            <m:t>𝑡</m:t>
                          </m:r>
                        </m:e>
                      </m:func>
                      <m:r>
                        <a:rPr lang="en-US" altLang="zh-CN" sz="2800" i="1">
                          <a:solidFill>
                            <a:srgbClr val="000000"/>
                          </a:solidFill>
                          <a:latin typeface="Cambria Math" panose="02040503050406030204" pitchFamily="18" charset="0"/>
                        </a:rPr>
                        <m:t>)</m:t>
                      </m:r>
                      <m:r>
                        <m:rPr>
                          <m:nor/>
                        </m:rPr>
                        <a:rPr lang="en-US" altLang="zh-CN" sz="2800" i="1" dirty="0">
                          <a:solidFill>
                            <a:srgbClr val="000000"/>
                          </a:solidFill>
                          <a:latin typeface="Cambria Math" panose="02040503050406030204" pitchFamily="18" charset="0"/>
                        </a:rPr>
                        <m:t>  </m:t>
                      </m:r>
                      <m:r>
                        <m:rPr>
                          <m:nor/>
                        </m:rPr>
                        <a:rPr lang="en-US" altLang="zh-CN" sz="2800" dirty="0">
                          <a:solidFill>
                            <a:srgbClr val="000000"/>
                          </a:solidFill>
                          <a:latin typeface="Cambria Math" panose="02040503050406030204" pitchFamily="18" charset="0"/>
                        </a:rPr>
                        <m:t>(</m:t>
                      </m:r>
                      <m:r>
                        <m:rPr>
                          <m:nor/>
                        </m:rPr>
                        <a:rPr lang="en-US" altLang="zh-CN" sz="2800" dirty="0">
                          <a:solidFill>
                            <a:srgbClr val="000000"/>
                          </a:solidFill>
                          <a:latin typeface="Cambria Math" panose="02040503050406030204" pitchFamily="18" charset="0"/>
                        </a:rPr>
                        <m:t>as</m:t>
                      </m:r>
                      <m:r>
                        <m:rPr>
                          <m:nor/>
                        </m:rPr>
                        <a:rPr lang="en-US" altLang="zh-CN" sz="2800" dirty="0">
                          <a:solidFill>
                            <a:srgbClr val="000000"/>
                          </a:solidFill>
                          <a:latin typeface="Cambria Math" panose="02040503050406030204" pitchFamily="18" charset="0"/>
                        </a:rPr>
                        <m:t> </m:t>
                      </m:r>
                      <m:r>
                        <m:rPr>
                          <m:nor/>
                        </m:rPr>
                        <a:rPr lang="en-US" altLang="zh-CN" sz="2800" i="1" dirty="0" err="1">
                          <a:solidFill>
                            <a:srgbClr val="000000"/>
                          </a:solidFill>
                          <a:latin typeface="Cambria Math" panose="02040503050406030204" pitchFamily="18" charset="0"/>
                        </a:rPr>
                        <m:t>m</m:t>
                      </m:r>
                      <m:r>
                        <m:rPr>
                          <m:nor/>
                        </m:rPr>
                        <a:rPr lang="en-US" altLang="zh-CN" sz="2800" i="1" dirty="0" err="1">
                          <a:solidFill>
                            <a:srgbClr val="000000"/>
                          </a:solidFill>
                          <a:latin typeface="Cambria Math" panose="02040503050406030204" pitchFamily="18" charset="0"/>
                        </a:rPr>
                        <m:t>.</m:t>
                      </m:r>
                      <m:r>
                        <m:rPr>
                          <m:nor/>
                        </m:rPr>
                        <a:rPr lang="en-US" altLang="zh-CN" sz="2800" b="0" i="1" dirty="0" smtClean="0">
                          <a:solidFill>
                            <a:srgbClr val="000000"/>
                          </a:solidFill>
                          <a:latin typeface="Cambria Math" panose="02040503050406030204" pitchFamily="18" charset="0"/>
                        </a:rPr>
                        <m:t>t</m:t>
                      </m:r>
                      <m:r>
                        <m:rPr>
                          <m:nor/>
                        </m:rPr>
                        <a:rPr lang="en-US" altLang="zh-CN" sz="2800" i="1" dirty="0">
                          <a:solidFill>
                            <a:srgbClr val="000000"/>
                          </a:solidFill>
                          <a:latin typeface="Cambria Math" panose="02040503050406030204" pitchFamily="18" charset="0"/>
                        </a:rPr>
                        <m:t> </m:t>
                      </m:r>
                      <m:r>
                        <m:rPr>
                          <m:nor/>
                        </m:rPr>
                        <a:rPr lang="en-US" altLang="zh-CN" sz="2800" b="0" i="0" dirty="0" smtClean="0">
                          <a:solidFill>
                            <a:srgbClr val="000000"/>
                          </a:solidFill>
                          <a:latin typeface="Cambria Math" panose="02040503050406030204" pitchFamily="18" charset="0"/>
                        </a:rPr>
                        <m:t> </m:t>
                      </m:r>
                      <m:r>
                        <m:rPr>
                          <m:nor/>
                        </m:rPr>
                        <a:rPr lang="en-US" altLang="zh-CN" sz="2800" b="0" i="0" dirty="0" smtClean="0">
                          <a:solidFill>
                            <a:srgbClr val="000000"/>
                          </a:solidFill>
                          <a:latin typeface="Cambria Math" panose="02040503050406030204" pitchFamily="18" charset="0"/>
                        </a:rPr>
                        <m:t>may</m:t>
                      </m:r>
                      <m:r>
                        <m:rPr>
                          <m:nor/>
                        </m:rPr>
                        <a:rPr lang="en-US" altLang="zh-CN" sz="2800" b="0" i="0" dirty="0" smtClean="0">
                          <a:solidFill>
                            <a:srgbClr val="000000"/>
                          </a:solidFill>
                          <a:latin typeface="Cambria Math" panose="02040503050406030204" pitchFamily="18" charset="0"/>
                        </a:rPr>
                        <m:t> </m:t>
                      </m:r>
                      <m:r>
                        <m:rPr>
                          <m:nor/>
                        </m:rPr>
                        <a:rPr lang="en-US" altLang="zh-CN" sz="2800" b="0" i="0" dirty="0" smtClean="0">
                          <a:solidFill>
                            <a:srgbClr val="000000"/>
                          </a:solidFill>
                          <a:latin typeface="Cambria Math" panose="02040503050406030204" pitchFamily="18" charset="0"/>
                        </a:rPr>
                        <m:t>not</m:t>
                      </m:r>
                      <m:r>
                        <m:rPr>
                          <m:nor/>
                        </m:rPr>
                        <a:rPr lang="en-US" altLang="zh-CN" sz="2800" b="0" i="0" dirty="0" smtClean="0">
                          <a:solidFill>
                            <a:srgbClr val="000000"/>
                          </a:solidFill>
                          <a:latin typeface="Cambria Math" panose="02040503050406030204" pitchFamily="18" charset="0"/>
                        </a:rPr>
                        <m:t> </m:t>
                      </m:r>
                      <m:r>
                        <m:rPr>
                          <m:nor/>
                        </m:rPr>
                        <a:rPr lang="en-US" altLang="zh-CN" sz="2800" b="0" i="0" dirty="0" smtClean="0">
                          <a:solidFill>
                            <a:srgbClr val="000000"/>
                          </a:solidFill>
                          <a:latin typeface="Cambria Math" panose="02040503050406030204" pitchFamily="18" charset="0"/>
                        </a:rPr>
                        <m:t>be</m:t>
                      </m:r>
                      <m:r>
                        <m:rPr>
                          <m:nor/>
                        </m:rPr>
                        <a:rPr lang="en-US" altLang="zh-CN" sz="2800" dirty="0">
                          <a:solidFill>
                            <a:srgbClr val="000000"/>
                          </a:solidFill>
                          <a:latin typeface="Cambria Math" panose="02040503050406030204" pitchFamily="18" charset="0"/>
                        </a:rPr>
                        <m:t> </m:t>
                      </m:r>
                      <m:r>
                        <m:rPr>
                          <m:nor/>
                        </m:rPr>
                        <a:rPr lang="en-US" altLang="zh-CN" sz="2800" dirty="0">
                          <a:solidFill>
                            <a:srgbClr val="000000"/>
                          </a:solidFill>
                          <a:latin typeface="Cambria Math" panose="02040503050406030204" pitchFamily="18" charset="0"/>
                        </a:rPr>
                        <m:t>an</m:t>
                      </m:r>
                      <m:r>
                        <m:rPr>
                          <m:nor/>
                        </m:rPr>
                        <a:rPr lang="en-US" altLang="zh-CN" sz="2800" dirty="0">
                          <a:solidFill>
                            <a:srgbClr val="000000"/>
                          </a:solidFill>
                          <a:latin typeface="Cambria Math" panose="02040503050406030204" pitchFamily="18" charset="0"/>
                        </a:rPr>
                        <m:t> </m:t>
                      </m:r>
                      <m:r>
                        <m:rPr>
                          <m:nor/>
                        </m:rPr>
                        <a:rPr lang="en-US" altLang="zh-CN" sz="2800" dirty="0">
                          <a:solidFill>
                            <a:srgbClr val="000000"/>
                          </a:solidFill>
                          <a:latin typeface="Cambria Math" panose="02040503050406030204" pitchFamily="18" charset="0"/>
                        </a:rPr>
                        <m:t>integer</m:t>
                      </m:r>
                      <m:r>
                        <m:rPr>
                          <m:nor/>
                        </m:rPr>
                        <a:rPr lang="en-US" altLang="zh-CN" sz="2800" dirty="0">
                          <a:solidFill>
                            <a:srgbClr val="000000"/>
                          </a:solidFill>
                          <a:latin typeface="Cambria Math" panose="02040503050406030204" pitchFamily="18" charset="0"/>
                        </a:rPr>
                        <m:t>)</m:t>
                      </m:r>
                    </m:oMath>
                  </m:oMathPara>
                </a14:m>
                <a:endParaRPr lang="en-US" altLang="zh-CN" sz="2800" dirty="0">
                  <a:solidFill>
                    <a:srgbClr val="000000"/>
                  </a:solidFill>
                  <a:latin typeface="Cambria Math" panose="02040503050406030204" pitchFamily="18" charset="0"/>
                </a:endParaRPr>
              </a:p>
              <a:p>
                <a:pPr algn="ctr"/>
                <a:endParaRPr lang="en-US" altLang="zh-CN" sz="2800" dirty="0">
                  <a:solidFill>
                    <a:srgbClr val="000000"/>
                  </a:solidFill>
                  <a:latin typeface="Cambria Math" panose="02040503050406030204" pitchFamily="18" charset="0"/>
                </a:endParaRPr>
              </a:p>
              <a:p>
                <a:pPr algn="ctr"/>
                <a14:m>
                  <m:oMathPara xmlns:m="http://schemas.openxmlformats.org/officeDocument/2006/math">
                    <m:oMathParaPr>
                      <m:jc m:val="center"/>
                    </m:oMathParaPr>
                    <m:oMath xmlns:m="http://schemas.openxmlformats.org/officeDocument/2006/math">
                      <m:r>
                        <a:rPr lang="en-US" altLang="zh-CN" sz="2800" i="1">
                          <a:solidFill>
                            <a:srgbClr val="000000"/>
                          </a:solidFill>
                          <a:latin typeface="Cambria Math" panose="02040503050406030204" pitchFamily="18" charset="0"/>
                        </a:rPr>
                        <m:t>=</m:t>
                      </m:r>
                      <m:sSup>
                        <m:sSupPr>
                          <m:ctrlPr>
                            <a:rPr lang="zh-CN" altLang="en-US" sz="2800" i="1">
                              <a:solidFill>
                                <a:srgbClr val="000000"/>
                              </a:solidFill>
                              <a:latin typeface="Cambria Math" panose="02040503050406030204" pitchFamily="18" charset="0"/>
                            </a:rPr>
                          </m:ctrlPr>
                        </m:sSupPr>
                        <m:e>
                          <m:r>
                            <a:rPr lang="zh-CN" altLang="en-US" sz="2800" i="1">
                              <a:solidFill>
                                <a:srgbClr val="000000"/>
                              </a:solidFill>
                              <a:latin typeface="Cambria Math" panose="02040503050406030204" pitchFamily="18" charset="0"/>
                            </a:rPr>
                            <m:t>𝑒</m:t>
                          </m:r>
                        </m:e>
                        <m:sup>
                          <m:r>
                            <a:rPr lang="zh-CN" altLang="en-US" sz="2800" i="1">
                              <a:solidFill>
                                <a:srgbClr val="000000"/>
                              </a:solidFill>
                              <a:latin typeface="Cambria Math" panose="02040503050406030204" pitchFamily="18" charset="0"/>
                            </a:rPr>
                            <m:t>𝑗</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𝜔</m:t>
                              </m:r>
                            </m:e>
                            <m:sub>
                              <m:r>
                                <a:rPr lang="zh-CN" altLang="en-US" sz="2800" i="1">
                                  <a:solidFill>
                                    <a:srgbClr val="000000"/>
                                  </a:solidFill>
                                  <a:latin typeface="Cambria Math" panose="02040503050406030204" pitchFamily="18" charset="0"/>
                                </a:rPr>
                                <m:t>0</m:t>
                              </m:r>
                            </m:sub>
                          </m:sSub>
                          <m:r>
                            <a:rPr lang="en-US" altLang="zh-CN" sz="2800" b="0" i="1" smtClean="0">
                              <a:solidFill>
                                <a:srgbClr val="000000"/>
                              </a:solidFill>
                              <a:latin typeface="Cambria Math" panose="02040503050406030204" pitchFamily="18" charset="0"/>
                            </a:rPr>
                            <m:t>𝑡</m:t>
                          </m:r>
                        </m:sup>
                      </m:sSup>
                    </m:oMath>
                  </m:oMathPara>
                </a14:m>
                <a:endParaRPr lang="zh-CN" altLang="en-US" dirty="0"/>
              </a:p>
            </p:txBody>
          </p:sp>
        </mc:Choice>
        <mc:Fallback xmlns="">
          <p:sp>
            <p:nvSpPr>
              <p:cNvPr id="23" name="对象 5">
                <a:extLst>
                  <a:ext uri="{FF2B5EF4-FFF2-40B4-BE49-F238E27FC236}">
                    <a16:creationId xmlns:a16="http://schemas.microsoft.com/office/drawing/2014/main" id="{7F770BE9-BEA1-40EE-B565-483A34E079BC}"/>
                  </a:ext>
                </a:extLst>
              </p:cNvPr>
              <p:cNvSpPr txBox="1">
                <a:spLocks noRot="1" noChangeAspect="1" noMove="1" noResize="1" noEditPoints="1" noAdjustHandles="1" noChangeArrowheads="1" noChangeShapeType="1" noTextEdit="1"/>
              </p:cNvSpPr>
              <p:nvPr/>
            </p:nvSpPr>
            <p:spPr>
              <a:xfrm>
                <a:off x="660400" y="2218011"/>
                <a:ext cx="8338024" cy="4197079"/>
              </a:xfrm>
              <a:prstGeom prst="rect">
                <a:avLst/>
              </a:prstGeom>
              <a:blipFill>
                <a:blip r:embed="rId2"/>
                <a:stretch>
                  <a:fillRect l="-950" t="-24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97225360"/>
      </p:ext>
    </p:extLst>
  </p:cSld>
  <p:clrMapOvr>
    <a:masterClrMapping/>
  </p:clrMapOvr>
  <p:transition spd="med">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en-US" altLang="zh-CN" sz="3200" b="1" dirty="0">
                <a:solidFill>
                  <a:srgbClr val="000000"/>
                </a:solidFill>
                <a:latin typeface="Times New Roman" panose="02020603050405020304" pitchFamily="18" charset="0"/>
                <a:cs typeface="Times New Roman" panose="02020603050405020304" pitchFamily="18" charset="0"/>
              </a:rPr>
              <a:t>Lecture 2: Complex Numbers &amp; Signal Property</a:t>
            </a:r>
            <a:endParaRPr lang="zh-CN" altLang="en-US" sz="3200" dirty="0">
              <a:solidFill>
                <a:schemeClr val="tx1"/>
              </a:solidFill>
            </a:endParaRP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16</a:t>
            </a:fld>
            <a:endParaRPr lang="zh-CN" altLang="en-US" dirty="0"/>
          </a:p>
        </p:txBody>
      </p:sp>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639762" y="1222375"/>
            <a:ext cx="11449897" cy="5111750"/>
          </a:xfrm>
        </p:spPr>
        <p:txBody>
          <a:bodyPr/>
          <a:lstStyle/>
          <a:p>
            <a:pPr lvl="1">
              <a:buFont typeface="Wingdings" panose="05000000000000000000" pitchFamily="2" charset="2"/>
              <a:buChar char="l"/>
            </a:pPr>
            <a:r>
              <a:rPr lang="en-GB" altLang="zh-CN" sz="2400" dirty="0">
                <a:solidFill>
                  <a:schemeClr val="tx1"/>
                </a:solidFill>
                <a:latin typeface="Times New Roman" panose="02020603050405020304" pitchFamily="18" charset="0"/>
                <a:cs typeface="Times New Roman" panose="02020603050405020304" pitchFamily="18" charset="0"/>
              </a:rPr>
              <a:t> </a:t>
            </a:r>
            <a:r>
              <a:rPr lang="zh-CN" altLang="en-US" sz="2400" dirty="0">
                <a:solidFill>
                  <a:schemeClr val="tx1"/>
                </a:solidFill>
                <a:latin typeface="Times New Roman" panose="02020603050405020304" pitchFamily="18" charset="0"/>
                <a:cs typeface="Times New Roman" panose="02020603050405020304" pitchFamily="18" charset="0"/>
              </a:rPr>
              <a:t>上述概念的意义：</a:t>
            </a:r>
            <a:endParaRPr lang="en-US" altLang="zh-CN" sz="24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endParaRPr lang="en-US" altLang="zh-CN" sz="24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endParaRPr lang="en-US" altLang="zh-CN" sz="24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endParaRPr lang="en-US" altLang="zh-CN" sz="24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endParaRPr lang="en-US" altLang="zh-CN" sz="24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endParaRPr lang="en-US" altLang="zh-CN" sz="24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endParaRPr lang="en-US" altLang="zh-CN" sz="24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endParaRPr lang="en-US" altLang="zh-CN" sz="24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endParaRPr lang="en-US" altLang="zh-CN" sz="2400" dirty="0">
              <a:solidFill>
                <a:schemeClr val="tx1"/>
              </a:solidFill>
              <a:latin typeface="Times New Roman" panose="02020603050405020304" pitchFamily="18" charset="0"/>
              <a:cs typeface="Times New Roman" panose="02020603050405020304" pitchFamily="18" charset="0"/>
            </a:endParaRPr>
          </a:p>
          <a:p>
            <a:pPr marL="111760" lvl="1" indent="0">
              <a:buNone/>
            </a:pPr>
            <a:r>
              <a:rPr lang="zh-CN" altLang="en-US" sz="2400" dirty="0">
                <a:solidFill>
                  <a:schemeClr val="tx1"/>
                </a:solidFill>
                <a:latin typeface="Times New Roman" panose="02020603050405020304" pitchFamily="18" charset="0"/>
                <a:cs typeface="Times New Roman" panose="02020603050405020304" pitchFamily="18" charset="0"/>
              </a:rPr>
              <a:t>对周期为</a:t>
            </a:r>
            <a:r>
              <a:rPr lang="en-US" altLang="zh-CN" sz="2400" dirty="0">
                <a:solidFill>
                  <a:schemeClr val="tx1"/>
                </a:solidFill>
                <a:latin typeface="Times New Roman" panose="02020603050405020304" pitchFamily="18" charset="0"/>
                <a:cs typeface="Times New Roman" panose="02020603050405020304" pitchFamily="18" charset="0"/>
              </a:rPr>
              <a:t>N</a:t>
            </a:r>
            <a:r>
              <a:rPr lang="zh-CN" altLang="en-US" sz="2400" dirty="0">
                <a:solidFill>
                  <a:schemeClr val="tx1"/>
                </a:solidFill>
                <a:latin typeface="Times New Roman" panose="02020603050405020304" pitchFamily="18" charset="0"/>
                <a:cs typeface="Times New Roman" panose="02020603050405020304" pitchFamily="18" charset="0"/>
              </a:rPr>
              <a:t>的离散时间复指数信号，第</a:t>
            </a:r>
            <a:r>
              <a:rPr lang="en-US" altLang="zh-CN" sz="2400" dirty="0" err="1">
                <a:solidFill>
                  <a:schemeClr val="tx1"/>
                </a:solidFill>
                <a:latin typeface="Times New Roman" panose="02020603050405020304" pitchFamily="18" charset="0"/>
                <a:cs typeface="Times New Roman" panose="02020603050405020304" pitchFamily="18" charset="0"/>
              </a:rPr>
              <a:t>k+N</a:t>
            </a:r>
            <a:r>
              <a:rPr lang="zh-CN" altLang="en-US" sz="2400" dirty="0">
                <a:solidFill>
                  <a:schemeClr val="tx1"/>
                </a:solidFill>
                <a:latin typeface="Times New Roman" panose="02020603050405020304" pitchFamily="18" charset="0"/>
                <a:cs typeface="Times New Roman" panose="02020603050405020304" pitchFamily="18" charset="0"/>
              </a:rPr>
              <a:t>次谐波与第</a:t>
            </a:r>
            <a:r>
              <a:rPr lang="en-US" altLang="zh-CN" sz="2400" dirty="0">
                <a:solidFill>
                  <a:schemeClr val="tx1"/>
                </a:solidFill>
                <a:latin typeface="Times New Roman" panose="02020603050405020304" pitchFamily="18" charset="0"/>
                <a:cs typeface="Times New Roman" panose="02020603050405020304" pitchFamily="18" charset="0"/>
              </a:rPr>
              <a:t>k</a:t>
            </a:r>
            <a:r>
              <a:rPr lang="zh-CN" altLang="en-US" sz="2400" dirty="0">
                <a:solidFill>
                  <a:schemeClr val="tx1"/>
                </a:solidFill>
                <a:latin typeface="Times New Roman" panose="02020603050405020304" pitchFamily="18" charset="0"/>
                <a:cs typeface="Times New Roman" panose="02020603050405020304" pitchFamily="18" charset="0"/>
              </a:rPr>
              <a:t>次谐波相同</a:t>
            </a:r>
            <a:endParaRPr lang="en-US" altLang="zh-CN" sz="2400" dirty="0">
              <a:solidFill>
                <a:schemeClr val="tx1"/>
              </a:solidFill>
              <a:latin typeface="Times New Roman" panose="02020603050405020304" pitchFamily="18" charset="0"/>
              <a:cs typeface="Times New Roman" panose="02020603050405020304" pitchFamily="18" charset="0"/>
            </a:endParaRPr>
          </a:p>
          <a:p>
            <a:pPr marL="111760" lvl="1" indent="0">
              <a:buNone/>
            </a:pPr>
            <a:endParaRPr lang="en-US" altLang="zh-CN" sz="2400" dirty="0">
              <a:solidFill>
                <a:schemeClr val="tx1"/>
              </a:solidFill>
              <a:latin typeface="Times New Roman" panose="02020603050405020304" pitchFamily="18" charset="0"/>
              <a:cs typeface="Times New Roman" panose="02020603050405020304" pitchFamily="18" charset="0"/>
            </a:endParaRPr>
          </a:p>
          <a:p>
            <a:pPr marL="111760" lvl="1" indent="0">
              <a:buNone/>
            </a:pPr>
            <a:r>
              <a:rPr lang="en-US" altLang="zh-CN" sz="2400" dirty="0">
                <a:solidFill>
                  <a:schemeClr val="tx1"/>
                </a:solidFill>
                <a:latin typeface="Times New Roman" panose="02020603050405020304" pitchFamily="18" charset="0"/>
                <a:cs typeface="Times New Roman" panose="02020603050405020304" pitchFamily="18" charset="0"/>
              </a:rPr>
              <a:t>=&gt; </a:t>
            </a:r>
            <a:r>
              <a:rPr lang="zh-CN" altLang="en-US" sz="2400" dirty="0">
                <a:solidFill>
                  <a:schemeClr val="tx1"/>
                </a:solidFill>
                <a:latin typeface="Times New Roman" panose="02020603050405020304" pitchFamily="18" charset="0"/>
                <a:cs typeface="Times New Roman" panose="02020603050405020304" pitchFamily="18" charset="0"/>
              </a:rPr>
              <a:t>对周期为</a:t>
            </a:r>
            <a:r>
              <a:rPr lang="en-US" altLang="zh-CN" sz="2400" dirty="0">
                <a:solidFill>
                  <a:schemeClr val="tx1"/>
                </a:solidFill>
                <a:latin typeface="Times New Roman" panose="02020603050405020304" pitchFamily="18" charset="0"/>
                <a:cs typeface="Times New Roman" panose="02020603050405020304" pitchFamily="18" charset="0"/>
              </a:rPr>
              <a:t>N</a:t>
            </a:r>
            <a:r>
              <a:rPr lang="zh-CN" altLang="en-US" sz="2400" dirty="0">
                <a:solidFill>
                  <a:schemeClr val="tx1"/>
                </a:solidFill>
                <a:latin typeface="Times New Roman" panose="02020603050405020304" pitchFamily="18" charset="0"/>
                <a:cs typeface="Times New Roman" panose="02020603050405020304" pitchFamily="18" charset="0"/>
              </a:rPr>
              <a:t>的离散时间信号进行傅里叶级数展开，则只有</a:t>
            </a:r>
            <a:r>
              <a:rPr lang="en-US" altLang="zh-CN" sz="2400" dirty="0">
                <a:solidFill>
                  <a:schemeClr val="tx1"/>
                </a:solidFill>
                <a:latin typeface="Times New Roman" panose="02020603050405020304" pitchFamily="18" charset="0"/>
                <a:cs typeface="Times New Roman" panose="02020603050405020304" pitchFamily="18" charset="0"/>
              </a:rPr>
              <a:t>N</a:t>
            </a:r>
            <a:r>
              <a:rPr lang="zh-CN" altLang="en-US" sz="2400" dirty="0">
                <a:solidFill>
                  <a:schemeClr val="tx1"/>
                </a:solidFill>
                <a:latin typeface="Times New Roman" panose="02020603050405020304" pitchFamily="18" charset="0"/>
                <a:cs typeface="Times New Roman" panose="02020603050405020304" pitchFamily="18" charset="0"/>
              </a:rPr>
              <a:t>个不同的频率分量，频域表示具有周期性。</a:t>
            </a:r>
            <a:endParaRPr lang="en-US" altLang="zh-CN" sz="2400" dirty="0">
              <a:solidFill>
                <a:schemeClr val="tx1"/>
              </a:solidFill>
              <a:latin typeface="Times New Roman" panose="02020603050405020304" pitchFamily="18" charset="0"/>
              <a:cs typeface="Times New Roman" panose="02020603050405020304" pitchFamily="18" charset="0"/>
            </a:endParaRPr>
          </a:p>
          <a:p>
            <a:pPr marL="215900" lvl="2" indent="0">
              <a:buNone/>
            </a:pPr>
            <a:endParaRPr lang="en-US" altLang="zh-CN" sz="2175" dirty="0">
              <a:solidFill>
                <a:schemeClr val="tx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3" name="对象 5">
                <a:extLst>
                  <a:ext uri="{FF2B5EF4-FFF2-40B4-BE49-F238E27FC236}">
                    <a16:creationId xmlns:a16="http://schemas.microsoft.com/office/drawing/2014/main" id="{7F770BE9-BEA1-40EE-B565-483A34E079BC}"/>
                  </a:ext>
                </a:extLst>
              </p:cNvPr>
              <p:cNvSpPr txBox="1"/>
              <p:nvPr/>
            </p:nvSpPr>
            <p:spPr>
              <a:xfrm>
                <a:off x="727075" y="1611449"/>
                <a:ext cx="6502400" cy="2904852"/>
              </a:xfrm>
              <a:prstGeom prst="rect">
                <a:avLst/>
              </a:prstGeom>
            </p:spPr>
            <p:txBody>
              <a:bodyPr>
                <a:normAutofit/>
              </a:bodyPr>
              <a:lstStyle/>
              <a:p>
                <a:r>
                  <a:rPr lang="en-US" altLang="zh-CN" sz="2800" dirty="0">
                    <a:solidFill>
                      <a:srgbClr val="000000"/>
                    </a:solidFill>
                  </a:rPr>
                  <a:t>For periodic discrete-time: </a:t>
                </a:r>
                <a:endParaRPr lang="en-US" altLang="zh-CN" sz="2800" i="1" dirty="0">
                  <a:solidFill>
                    <a:srgbClr val="000000"/>
                  </a:solidFill>
                  <a:latin typeface="Cambria Math" panose="02040503050406030204" pitchFamily="18" charset="0"/>
                </a:endParaRPr>
              </a:p>
              <a:p>
                <a:pPr/>
                <a14:m>
                  <m:oMathPara xmlns:m="http://schemas.openxmlformats.org/officeDocument/2006/math">
                    <m:oMathParaPr>
                      <m:jc m:val="center"/>
                    </m:oMathParaPr>
                    <m:oMath xmlns:m="http://schemas.openxmlformats.org/officeDocument/2006/math">
                      <m:sSup>
                        <m:sSupPr>
                          <m:ctrlPr>
                            <a:rPr lang="zh-CN" altLang="en-US" sz="2800" i="1">
                              <a:solidFill>
                                <a:srgbClr val="000000"/>
                              </a:solidFill>
                              <a:latin typeface="Cambria Math" panose="02040503050406030204" pitchFamily="18" charset="0"/>
                            </a:rPr>
                          </m:ctrlPr>
                        </m:sSupPr>
                        <m:e>
                          <m:r>
                            <a:rPr lang="zh-CN" altLang="en-US" sz="2800" i="1">
                              <a:solidFill>
                                <a:srgbClr val="000000"/>
                              </a:solidFill>
                              <a:latin typeface="Cambria Math" panose="02040503050406030204" pitchFamily="18" charset="0"/>
                            </a:rPr>
                            <m:t>𝑒</m:t>
                          </m:r>
                        </m:e>
                        <m:sup>
                          <m:r>
                            <a:rPr lang="zh-CN" altLang="en-US" sz="2800" i="1">
                              <a:solidFill>
                                <a:srgbClr val="000000"/>
                              </a:solidFill>
                              <a:latin typeface="Cambria Math" panose="02040503050406030204" pitchFamily="18" charset="0"/>
                            </a:rPr>
                            <m:t>𝑗</m:t>
                          </m:r>
                          <m:r>
                            <a:rPr lang="zh-CN" altLang="en-US" sz="280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𝜔</m:t>
                              </m:r>
                            </m:e>
                            <m:sub>
                              <m:r>
                                <a:rPr lang="zh-CN" altLang="en-US" sz="2800" i="1">
                                  <a:solidFill>
                                    <a:srgbClr val="000000"/>
                                  </a:solidFill>
                                  <a:latin typeface="Cambria Math" panose="02040503050406030204" pitchFamily="18" charset="0"/>
                                </a:rPr>
                                <m:t>0</m:t>
                              </m:r>
                            </m:sub>
                          </m:sSub>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𝑚</m:t>
                          </m:r>
                          <m:r>
                            <a:rPr lang="zh-CN" altLang="en-US" sz="2800" i="1">
                              <a:solidFill>
                                <a:srgbClr val="000000"/>
                              </a:solidFill>
                              <a:latin typeface="Cambria Math" panose="02040503050406030204" pitchFamily="18" charset="0"/>
                            </a:rPr>
                            <m:t>⋅2</m:t>
                          </m:r>
                          <m:r>
                            <a:rPr lang="zh-CN" altLang="en-US" sz="2800" i="1">
                              <a:solidFill>
                                <a:srgbClr val="000000"/>
                              </a:solidFill>
                              <a:latin typeface="Cambria Math" panose="02040503050406030204" pitchFamily="18" charset="0"/>
                            </a:rPr>
                            <m:t>𝜋</m:t>
                          </m:r>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𝑛</m:t>
                          </m:r>
                        </m:sup>
                      </m:sSup>
                      <m:r>
                        <a:rPr lang="en-US" altLang="zh-CN" sz="2800" b="0" i="1" smtClean="0">
                          <a:solidFill>
                            <a:srgbClr val="000000"/>
                          </a:solidFill>
                          <a:latin typeface="Cambria Math" panose="02040503050406030204" pitchFamily="18" charset="0"/>
                        </a:rPr>
                        <m:t>=</m:t>
                      </m:r>
                      <m:sSup>
                        <m:sSupPr>
                          <m:ctrlPr>
                            <a:rPr lang="zh-CN" altLang="en-US" sz="2800" i="1">
                              <a:solidFill>
                                <a:srgbClr val="000000"/>
                              </a:solidFill>
                              <a:latin typeface="Cambria Math" panose="02040503050406030204" pitchFamily="18" charset="0"/>
                            </a:rPr>
                          </m:ctrlPr>
                        </m:sSupPr>
                        <m:e>
                          <m:r>
                            <a:rPr lang="zh-CN" altLang="en-US" sz="2800" i="1">
                              <a:solidFill>
                                <a:srgbClr val="000000"/>
                              </a:solidFill>
                              <a:latin typeface="Cambria Math" panose="02040503050406030204" pitchFamily="18" charset="0"/>
                            </a:rPr>
                            <m:t>𝑒</m:t>
                          </m:r>
                        </m:e>
                        <m:sup>
                          <m:r>
                            <a:rPr lang="zh-CN" altLang="en-US" sz="2800" i="1">
                              <a:solidFill>
                                <a:srgbClr val="000000"/>
                              </a:solidFill>
                              <a:latin typeface="Cambria Math" panose="02040503050406030204" pitchFamily="18" charset="0"/>
                            </a:rPr>
                            <m:t>𝑗</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𝜔</m:t>
                              </m:r>
                            </m:e>
                            <m:sub>
                              <m:r>
                                <a:rPr lang="zh-CN" altLang="en-US" sz="2800" i="1">
                                  <a:solidFill>
                                    <a:srgbClr val="000000"/>
                                  </a:solidFill>
                                  <a:latin typeface="Cambria Math" panose="02040503050406030204" pitchFamily="18" charset="0"/>
                                </a:rPr>
                                <m:t>0</m:t>
                              </m:r>
                            </m:sub>
                          </m:sSub>
                          <m:r>
                            <a:rPr lang="zh-CN" altLang="en-US" sz="2800" i="1">
                              <a:solidFill>
                                <a:srgbClr val="000000"/>
                              </a:solidFill>
                              <a:latin typeface="Cambria Math" panose="02040503050406030204" pitchFamily="18" charset="0"/>
                            </a:rPr>
                            <m:t>𝑛</m:t>
                          </m:r>
                        </m:sup>
                      </m:sSup>
                    </m:oMath>
                  </m:oMathPara>
                </a14:m>
                <a:endParaRPr lang="en-US" altLang="zh-CN" sz="2800" dirty="0">
                  <a:solidFill>
                    <a:srgbClr val="000000"/>
                  </a:solidFill>
                  <a:latin typeface="Cambria Math" panose="02040503050406030204" pitchFamily="18" charset="0"/>
                </a:endParaRPr>
              </a:p>
              <a:p>
                <a:endParaRPr lang="en-US" altLang="zh-CN" sz="2800" dirty="0">
                  <a:solidFill>
                    <a:srgbClr val="000000"/>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sz="2800" b="0" i="1" smtClean="0">
                          <a:solidFill>
                            <a:srgbClr val="000000"/>
                          </a:solidFill>
                          <a:latin typeface="Cambria Math" panose="02040503050406030204" pitchFamily="18" charset="0"/>
                        </a:rPr>
                        <m:t>⇒ </m:t>
                      </m:r>
                      <m:sSup>
                        <m:sSupPr>
                          <m:ctrlPr>
                            <a:rPr lang="zh-CN" altLang="en-US" sz="2800" i="1" smtClean="0">
                              <a:solidFill>
                                <a:srgbClr val="000000"/>
                              </a:solidFill>
                              <a:latin typeface="Cambria Math" panose="02040503050406030204" pitchFamily="18" charset="0"/>
                            </a:rPr>
                          </m:ctrlPr>
                        </m:sSupPr>
                        <m:e>
                          <m:r>
                            <a:rPr lang="zh-CN" altLang="en-US" sz="2800" i="1">
                              <a:solidFill>
                                <a:srgbClr val="000000"/>
                              </a:solidFill>
                              <a:latin typeface="Cambria Math" panose="02040503050406030204" pitchFamily="18" charset="0"/>
                            </a:rPr>
                            <m:t>𝑒</m:t>
                          </m:r>
                        </m:e>
                        <m:sup>
                          <m:r>
                            <a:rPr lang="zh-CN" altLang="en-US" sz="2800" i="1">
                              <a:solidFill>
                                <a:srgbClr val="000000"/>
                              </a:solidFill>
                              <a:latin typeface="Cambria Math" panose="02040503050406030204" pitchFamily="18" charset="0"/>
                            </a:rPr>
                            <m:t>𝑗</m:t>
                          </m:r>
                          <m:r>
                            <a:rPr lang="zh-CN" altLang="en-US" sz="280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en-US" altLang="zh-CN" sz="2800" b="0" i="1" smtClean="0">
                                  <a:solidFill>
                                    <a:srgbClr val="000000"/>
                                  </a:solidFill>
                                  <a:latin typeface="Cambria Math" panose="02040503050406030204" pitchFamily="18" charset="0"/>
                                </a:rPr>
                                <m:t>𝑘</m:t>
                              </m:r>
                              <m:r>
                                <a:rPr lang="zh-CN" altLang="en-US" sz="2800" i="1">
                                  <a:solidFill>
                                    <a:srgbClr val="000000"/>
                                  </a:solidFill>
                                  <a:latin typeface="Cambria Math" panose="02040503050406030204" pitchFamily="18" charset="0"/>
                                </a:rPr>
                                <m:t>𝜔</m:t>
                              </m:r>
                            </m:e>
                            <m:sub>
                              <m:r>
                                <a:rPr lang="zh-CN" altLang="en-US" sz="2800" i="1">
                                  <a:solidFill>
                                    <a:srgbClr val="000000"/>
                                  </a:solidFill>
                                  <a:latin typeface="Cambria Math" panose="02040503050406030204" pitchFamily="18" charset="0"/>
                                </a:rPr>
                                <m:t>0</m:t>
                              </m:r>
                            </m:sub>
                          </m:sSub>
                          <m:r>
                            <a:rPr lang="zh-CN" altLang="en-US" sz="2800" i="1">
                              <a:solidFill>
                                <a:srgbClr val="000000"/>
                              </a:solidFill>
                              <a:latin typeface="Cambria Math" panose="02040503050406030204" pitchFamily="18" charset="0"/>
                            </a:rPr>
                            <m:t>+2</m:t>
                          </m:r>
                          <m:r>
                            <a:rPr lang="zh-CN" altLang="en-US" sz="2800" i="1">
                              <a:solidFill>
                                <a:srgbClr val="000000"/>
                              </a:solidFill>
                              <a:latin typeface="Cambria Math" panose="02040503050406030204" pitchFamily="18" charset="0"/>
                            </a:rPr>
                            <m:t>𝜋</m:t>
                          </m:r>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𝑛</m:t>
                          </m:r>
                        </m:sup>
                      </m:sSup>
                      <m:r>
                        <a:rPr lang="en-US" altLang="zh-CN" sz="2800" b="0" i="1" smtClean="0">
                          <a:solidFill>
                            <a:srgbClr val="000000"/>
                          </a:solidFill>
                          <a:latin typeface="Cambria Math" panose="02040503050406030204" pitchFamily="18" charset="0"/>
                        </a:rPr>
                        <m:t>=</m:t>
                      </m:r>
                      <m:sSup>
                        <m:sSupPr>
                          <m:ctrlPr>
                            <a:rPr lang="zh-CN" altLang="en-US" sz="2800" i="1" smtClean="0">
                              <a:solidFill>
                                <a:srgbClr val="000000"/>
                              </a:solidFill>
                              <a:latin typeface="Cambria Math" panose="02040503050406030204" pitchFamily="18" charset="0"/>
                            </a:rPr>
                          </m:ctrlPr>
                        </m:sSupPr>
                        <m:e>
                          <m:r>
                            <a:rPr lang="zh-CN" altLang="en-US" sz="2800" i="1">
                              <a:solidFill>
                                <a:srgbClr val="000000"/>
                              </a:solidFill>
                              <a:latin typeface="Cambria Math" panose="02040503050406030204" pitchFamily="18" charset="0"/>
                            </a:rPr>
                            <m:t>𝑒</m:t>
                          </m:r>
                        </m:e>
                        <m:sup>
                          <m:r>
                            <a:rPr lang="zh-CN" altLang="en-US" sz="2800" i="1">
                              <a:solidFill>
                                <a:srgbClr val="000000"/>
                              </a:solidFill>
                              <a:latin typeface="Cambria Math" panose="02040503050406030204" pitchFamily="18" charset="0"/>
                            </a:rPr>
                            <m:t>𝑗</m:t>
                          </m:r>
                          <m:r>
                            <a:rPr lang="en-US" altLang="zh-CN" sz="2800" b="0" i="1" smtClean="0">
                              <a:solidFill>
                                <a:srgbClr val="000000"/>
                              </a:solidFill>
                              <a:latin typeface="Cambria Math" panose="02040503050406030204" pitchFamily="18" charset="0"/>
                            </a:rPr>
                            <m:t>𝑘</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𝜔</m:t>
                              </m:r>
                            </m:e>
                            <m:sub>
                              <m:r>
                                <a:rPr lang="zh-CN" altLang="en-US" sz="2800" i="1">
                                  <a:solidFill>
                                    <a:srgbClr val="000000"/>
                                  </a:solidFill>
                                  <a:latin typeface="Cambria Math" panose="02040503050406030204" pitchFamily="18" charset="0"/>
                                </a:rPr>
                                <m:t>0</m:t>
                              </m:r>
                            </m:sub>
                          </m:sSub>
                          <m:r>
                            <a:rPr lang="zh-CN" altLang="en-US" sz="2800" i="1">
                              <a:solidFill>
                                <a:srgbClr val="000000"/>
                              </a:solidFill>
                              <a:latin typeface="Cambria Math" panose="02040503050406030204" pitchFamily="18" charset="0"/>
                            </a:rPr>
                            <m:t>𝑛</m:t>
                          </m:r>
                        </m:sup>
                      </m:sSup>
                    </m:oMath>
                  </m:oMathPara>
                </a14:m>
                <a:endParaRPr lang="en-US" altLang="zh-CN" sz="2800" i="1" dirty="0">
                  <a:solidFill>
                    <a:srgbClr val="000000"/>
                  </a:solidFill>
                  <a:latin typeface="Cambria Math" panose="02040503050406030204" pitchFamily="18" charset="0"/>
                </a:endParaRPr>
              </a:p>
              <a:p>
                <a:endParaRPr lang="en-US" altLang="zh-CN" sz="2800" i="1" dirty="0">
                  <a:solidFill>
                    <a:srgbClr val="000000"/>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sz="2800" b="0" i="1" smtClean="0">
                          <a:solidFill>
                            <a:srgbClr val="000000"/>
                          </a:solidFill>
                          <a:latin typeface="Cambria Math" panose="02040503050406030204" pitchFamily="18" charset="0"/>
                        </a:rPr>
                        <m:t>⇒ </m:t>
                      </m:r>
                      <m:sSup>
                        <m:sSupPr>
                          <m:ctrlPr>
                            <a:rPr lang="zh-CN" altLang="en-US" sz="2800" i="1" smtClean="0">
                              <a:solidFill>
                                <a:srgbClr val="000000"/>
                              </a:solidFill>
                              <a:latin typeface="Cambria Math" panose="02040503050406030204" pitchFamily="18" charset="0"/>
                            </a:rPr>
                          </m:ctrlPr>
                        </m:sSupPr>
                        <m:e>
                          <m:r>
                            <a:rPr lang="zh-CN" altLang="en-US" sz="2800" i="1">
                              <a:solidFill>
                                <a:srgbClr val="000000"/>
                              </a:solidFill>
                              <a:latin typeface="Cambria Math" panose="02040503050406030204" pitchFamily="18" charset="0"/>
                            </a:rPr>
                            <m:t>𝑒</m:t>
                          </m:r>
                        </m:e>
                        <m:sup>
                          <m:r>
                            <a:rPr lang="zh-CN" altLang="en-US" sz="2800" i="1">
                              <a:solidFill>
                                <a:srgbClr val="000000"/>
                              </a:solidFill>
                              <a:latin typeface="Cambria Math" panose="02040503050406030204" pitchFamily="18" charset="0"/>
                            </a:rPr>
                            <m:t>𝑗</m:t>
                          </m:r>
                          <m:r>
                            <a:rPr lang="zh-CN" altLang="en-US" sz="2800" i="1">
                              <a:solidFill>
                                <a:srgbClr val="000000"/>
                              </a:solidFill>
                              <a:latin typeface="Cambria Math" panose="02040503050406030204" pitchFamily="18" charset="0"/>
                            </a:rPr>
                            <m:t>(</m:t>
                          </m:r>
                          <m:sSub>
                            <m:sSubPr>
                              <m:ctrlPr>
                                <a:rPr lang="zh-CN" altLang="en-US" sz="2800" i="1" smtClean="0">
                                  <a:solidFill>
                                    <a:srgbClr val="000000"/>
                                  </a:solidFill>
                                  <a:latin typeface="Cambria Math" panose="02040503050406030204" pitchFamily="18" charset="0"/>
                                </a:rPr>
                              </m:ctrlPr>
                            </m:sSubPr>
                            <m:e>
                              <m:r>
                                <a:rPr lang="en-US" altLang="zh-CN" sz="2800" b="0" i="1" smtClean="0">
                                  <a:solidFill>
                                    <a:srgbClr val="000000"/>
                                  </a:solidFill>
                                  <a:latin typeface="Cambria Math" panose="02040503050406030204" pitchFamily="18" charset="0"/>
                                </a:rPr>
                                <m:t>𝑘</m:t>
                              </m:r>
                              <m:r>
                                <a:rPr lang="zh-CN" altLang="en-US" sz="2800" i="1">
                                  <a:solidFill>
                                    <a:srgbClr val="000000"/>
                                  </a:solidFill>
                                  <a:latin typeface="Cambria Math" panose="02040503050406030204" pitchFamily="18" charset="0"/>
                                </a:rPr>
                                <m:t>𝜔</m:t>
                              </m:r>
                            </m:e>
                            <m:sub>
                              <m:r>
                                <a:rPr lang="zh-CN" altLang="en-US" sz="2800" i="1">
                                  <a:solidFill>
                                    <a:srgbClr val="000000"/>
                                  </a:solidFill>
                                  <a:latin typeface="Cambria Math" panose="02040503050406030204" pitchFamily="18" charset="0"/>
                                </a:rPr>
                                <m:t>0</m:t>
                              </m:r>
                            </m:sub>
                          </m:sSub>
                          <m:r>
                            <a:rPr lang="zh-CN" altLang="en-US" sz="2800" i="1">
                              <a:solidFill>
                                <a:srgbClr val="000000"/>
                              </a:solidFill>
                              <a:latin typeface="Cambria Math" panose="02040503050406030204" pitchFamily="18" charset="0"/>
                            </a:rPr>
                            <m:t>+</m:t>
                          </m:r>
                          <m:r>
                            <a:rPr lang="en-US" altLang="zh-CN" sz="2800" b="0" i="1" smtClean="0">
                              <a:solidFill>
                                <a:srgbClr val="000000"/>
                              </a:solidFill>
                              <a:latin typeface="Cambria Math" panose="02040503050406030204" pitchFamily="18" charset="0"/>
                            </a:rPr>
                            <m:t>𝑁</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𝜔</m:t>
                              </m:r>
                            </m:e>
                            <m:sub>
                              <m:r>
                                <a:rPr lang="zh-CN" altLang="en-US" sz="2800" i="1">
                                  <a:solidFill>
                                    <a:srgbClr val="000000"/>
                                  </a:solidFill>
                                  <a:latin typeface="Cambria Math" panose="02040503050406030204" pitchFamily="18" charset="0"/>
                                </a:rPr>
                                <m:t>0</m:t>
                              </m:r>
                            </m:sub>
                          </m:sSub>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𝑛</m:t>
                          </m:r>
                        </m:sup>
                      </m:sSup>
                      <m:r>
                        <a:rPr lang="en-US" altLang="zh-CN" sz="2800" b="0" i="1" smtClean="0">
                          <a:solidFill>
                            <a:srgbClr val="000000"/>
                          </a:solidFill>
                          <a:latin typeface="Cambria Math" panose="02040503050406030204" pitchFamily="18" charset="0"/>
                        </a:rPr>
                        <m:t>=</m:t>
                      </m:r>
                      <m:sSup>
                        <m:sSupPr>
                          <m:ctrlPr>
                            <a:rPr lang="zh-CN" altLang="en-US" sz="2800" i="1" smtClean="0">
                              <a:solidFill>
                                <a:srgbClr val="FF0000"/>
                              </a:solidFill>
                              <a:latin typeface="Cambria Math" panose="02040503050406030204" pitchFamily="18" charset="0"/>
                            </a:rPr>
                          </m:ctrlPr>
                        </m:sSupPr>
                        <m:e>
                          <m:r>
                            <a:rPr lang="zh-CN" altLang="en-US" sz="2800" i="1">
                              <a:solidFill>
                                <a:srgbClr val="FF0000"/>
                              </a:solidFill>
                              <a:latin typeface="Cambria Math" panose="02040503050406030204" pitchFamily="18" charset="0"/>
                            </a:rPr>
                            <m:t>𝑒</m:t>
                          </m:r>
                        </m:e>
                        <m:sup>
                          <m:r>
                            <a:rPr lang="zh-CN" altLang="en-US" sz="2800" i="1">
                              <a:solidFill>
                                <a:srgbClr val="FF0000"/>
                              </a:solidFill>
                              <a:latin typeface="Cambria Math" panose="02040503050406030204" pitchFamily="18" charset="0"/>
                            </a:rPr>
                            <m:t>𝑗</m:t>
                          </m:r>
                          <m:r>
                            <a:rPr lang="zh-CN" altLang="en-US" sz="2800" i="1">
                              <a:solidFill>
                                <a:srgbClr val="FF0000"/>
                              </a:solidFill>
                              <a:latin typeface="Cambria Math" panose="02040503050406030204" pitchFamily="18" charset="0"/>
                            </a:rPr>
                            <m:t>(</m:t>
                          </m:r>
                          <m:sSub>
                            <m:sSubPr>
                              <m:ctrlPr>
                                <a:rPr lang="zh-CN" altLang="en-US" sz="2800" i="1" smtClean="0">
                                  <a:solidFill>
                                    <a:srgbClr val="FF0000"/>
                                  </a:solidFill>
                                  <a:latin typeface="Cambria Math" panose="02040503050406030204" pitchFamily="18" charset="0"/>
                                </a:rPr>
                              </m:ctrlPr>
                            </m:sSubPr>
                            <m:e>
                              <m:r>
                                <a:rPr lang="en-US" altLang="zh-CN" sz="2800" b="0" i="1" smtClean="0">
                                  <a:solidFill>
                                    <a:srgbClr val="FF0000"/>
                                  </a:solidFill>
                                  <a:latin typeface="Cambria Math" panose="02040503050406030204" pitchFamily="18" charset="0"/>
                                </a:rPr>
                                <m:t>(</m:t>
                              </m:r>
                              <m:r>
                                <a:rPr lang="en-US" altLang="zh-CN" sz="2800" i="1">
                                  <a:solidFill>
                                    <a:srgbClr val="FF0000"/>
                                  </a:solidFill>
                                  <a:latin typeface="Cambria Math" panose="02040503050406030204" pitchFamily="18" charset="0"/>
                                </a:rPr>
                                <m:t>𝑘</m:t>
                              </m:r>
                              <m:r>
                                <a:rPr lang="en-US" altLang="zh-CN" sz="2800" b="0" i="1" smtClean="0">
                                  <a:solidFill>
                                    <a:srgbClr val="FF0000"/>
                                  </a:solidFill>
                                  <a:latin typeface="Cambria Math" panose="02040503050406030204" pitchFamily="18" charset="0"/>
                                </a:rPr>
                                <m:t>+</m:t>
                              </m:r>
                              <m:r>
                                <a:rPr lang="en-US" altLang="zh-CN" sz="2800" b="0" i="1" smtClean="0">
                                  <a:solidFill>
                                    <a:srgbClr val="FF0000"/>
                                  </a:solidFill>
                                  <a:latin typeface="Cambria Math" panose="02040503050406030204" pitchFamily="18" charset="0"/>
                                </a:rPr>
                                <m:t>𝑁</m:t>
                              </m:r>
                              <m:r>
                                <a:rPr lang="en-US" altLang="zh-CN" sz="2800" b="0" i="1" smtClean="0">
                                  <a:solidFill>
                                    <a:srgbClr val="FF0000"/>
                                  </a:solidFill>
                                  <a:latin typeface="Cambria Math" panose="02040503050406030204" pitchFamily="18" charset="0"/>
                                </a:rPr>
                                <m:t>)</m:t>
                              </m:r>
                              <m:r>
                                <a:rPr lang="zh-CN" altLang="en-US" sz="2800" i="1">
                                  <a:solidFill>
                                    <a:srgbClr val="FF0000"/>
                                  </a:solidFill>
                                  <a:latin typeface="Cambria Math" panose="02040503050406030204" pitchFamily="18" charset="0"/>
                                </a:rPr>
                                <m:t>𝜔</m:t>
                              </m:r>
                            </m:e>
                            <m:sub>
                              <m:r>
                                <a:rPr lang="zh-CN" altLang="en-US" sz="2800" i="1">
                                  <a:solidFill>
                                    <a:srgbClr val="FF0000"/>
                                  </a:solidFill>
                                  <a:latin typeface="Cambria Math" panose="02040503050406030204" pitchFamily="18" charset="0"/>
                                </a:rPr>
                                <m:t>0</m:t>
                              </m:r>
                            </m:sub>
                          </m:sSub>
                          <m:r>
                            <a:rPr lang="zh-CN" altLang="en-US" sz="2800" i="1">
                              <a:solidFill>
                                <a:srgbClr val="FF0000"/>
                              </a:solidFill>
                              <a:latin typeface="Cambria Math" panose="02040503050406030204" pitchFamily="18" charset="0"/>
                            </a:rPr>
                            <m:t>)</m:t>
                          </m:r>
                          <m:r>
                            <a:rPr lang="zh-CN" altLang="en-US" sz="2800" i="1">
                              <a:solidFill>
                                <a:srgbClr val="FF0000"/>
                              </a:solidFill>
                              <a:latin typeface="Cambria Math" panose="02040503050406030204" pitchFamily="18" charset="0"/>
                            </a:rPr>
                            <m:t>𝑛</m:t>
                          </m:r>
                        </m:sup>
                      </m:sSup>
                      <m:r>
                        <a:rPr lang="en-US" altLang="zh-CN" sz="2800" i="1">
                          <a:solidFill>
                            <a:srgbClr val="FF0000"/>
                          </a:solidFill>
                          <a:latin typeface="Cambria Math" panose="02040503050406030204" pitchFamily="18" charset="0"/>
                        </a:rPr>
                        <m:t>=</m:t>
                      </m:r>
                      <m:sSup>
                        <m:sSupPr>
                          <m:ctrlPr>
                            <a:rPr lang="zh-CN" altLang="en-US" sz="2800" i="1" smtClean="0">
                              <a:solidFill>
                                <a:srgbClr val="FF0000"/>
                              </a:solidFill>
                              <a:latin typeface="Cambria Math" panose="02040503050406030204" pitchFamily="18" charset="0"/>
                            </a:rPr>
                          </m:ctrlPr>
                        </m:sSupPr>
                        <m:e>
                          <m:r>
                            <a:rPr lang="zh-CN" altLang="en-US" sz="2800" i="1">
                              <a:solidFill>
                                <a:srgbClr val="FF0000"/>
                              </a:solidFill>
                              <a:latin typeface="Cambria Math" panose="02040503050406030204" pitchFamily="18" charset="0"/>
                            </a:rPr>
                            <m:t>𝑒</m:t>
                          </m:r>
                        </m:e>
                        <m:sup>
                          <m:r>
                            <a:rPr lang="zh-CN" altLang="en-US" sz="2800" i="1">
                              <a:solidFill>
                                <a:srgbClr val="FF0000"/>
                              </a:solidFill>
                              <a:latin typeface="Cambria Math" panose="02040503050406030204" pitchFamily="18" charset="0"/>
                            </a:rPr>
                            <m:t>𝑗</m:t>
                          </m:r>
                          <m:r>
                            <a:rPr lang="en-US" altLang="zh-CN" sz="2800" b="0" i="1" smtClean="0">
                              <a:solidFill>
                                <a:srgbClr val="FF0000"/>
                              </a:solidFill>
                              <a:latin typeface="Cambria Math" panose="02040503050406030204" pitchFamily="18" charset="0"/>
                            </a:rPr>
                            <m:t>𝑘</m:t>
                          </m:r>
                          <m:sSub>
                            <m:sSubPr>
                              <m:ctrlPr>
                                <a:rPr lang="zh-CN" altLang="en-US" sz="2800" i="1">
                                  <a:solidFill>
                                    <a:srgbClr val="FF0000"/>
                                  </a:solidFill>
                                  <a:latin typeface="Cambria Math" panose="02040503050406030204" pitchFamily="18" charset="0"/>
                                </a:rPr>
                              </m:ctrlPr>
                            </m:sSubPr>
                            <m:e>
                              <m:r>
                                <a:rPr lang="zh-CN" altLang="en-US" sz="2800" i="1">
                                  <a:solidFill>
                                    <a:srgbClr val="FF0000"/>
                                  </a:solidFill>
                                  <a:latin typeface="Cambria Math" panose="02040503050406030204" pitchFamily="18" charset="0"/>
                                </a:rPr>
                                <m:t>𝜔</m:t>
                              </m:r>
                            </m:e>
                            <m:sub>
                              <m:r>
                                <a:rPr lang="zh-CN" altLang="en-US" sz="2800" i="1">
                                  <a:solidFill>
                                    <a:srgbClr val="FF0000"/>
                                  </a:solidFill>
                                  <a:latin typeface="Cambria Math" panose="02040503050406030204" pitchFamily="18" charset="0"/>
                                </a:rPr>
                                <m:t>0</m:t>
                              </m:r>
                            </m:sub>
                          </m:sSub>
                          <m:r>
                            <a:rPr lang="zh-CN" altLang="en-US" sz="2800" i="1">
                              <a:solidFill>
                                <a:srgbClr val="FF0000"/>
                              </a:solidFill>
                              <a:latin typeface="Cambria Math" panose="02040503050406030204" pitchFamily="18" charset="0"/>
                            </a:rPr>
                            <m:t>𝑛</m:t>
                          </m:r>
                        </m:sup>
                      </m:sSup>
                    </m:oMath>
                  </m:oMathPara>
                </a14:m>
                <a:endParaRPr lang="en-US" altLang="zh-CN" sz="2800" i="1" dirty="0">
                  <a:solidFill>
                    <a:srgbClr val="000000"/>
                  </a:solidFill>
                  <a:latin typeface="Cambria Math" panose="02040503050406030204" pitchFamily="18" charset="0"/>
                </a:endParaRPr>
              </a:p>
            </p:txBody>
          </p:sp>
        </mc:Choice>
        <mc:Fallback xmlns="">
          <p:sp>
            <p:nvSpPr>
              <p:cNvPr id="23" name="对象 5">
                <a:extLst>
                  <a:ext uri="{FF2B5EF4-FFF2-40B4-BE49-F238E27FC236}">
                    <a16:creationId xmlns:a16="http://schemas.microsoft.com/office/drawing/2014/main" id="{7F770BE9-BEA1-40EE-B565-483A34E079BC}"/>
                  </a:ext>
                </a:extLst>
              </p:cNvPr>
              <p:cNvSpPr txBox="1">
                <a:spLocks noRot="1" noChangeAspect="1" noMove="1" noResize="1" noEditPoints="1" noAdjustHandles="1" noChangeArrowheads="1" noChangeShapeType="1" noTextEdit="1"/>
              </p:cNvSpPr>
              <p:nvPr/>
            </p:nvSpPr>
            <p:spPr>
              <a:xfrm>
                <a:off x="727075" y="1611449"/>
                <a:ext cx="6502400" cy="2904852"/>
              </a:xfrm>
              <a:prstGeom prst="rect">
                <a:avLst/>
              </a:prstGeom>
              <a:blipFill>
                <a:blip r:embed="rId2"/>
                <a:stretch>
                  <a:fillRect l="-1874" t="-188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56695213"/>
      </p:ext>
    </p:extLst>
  </p:cSld>
  <p:clrMapOvr>
    <a:masterClrMapping/>
  </p:clrMapOvr>
  <p:transition spd="med">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en-US" altLang="zh-CN" sz="3200" b="1" dirty="0">
                <a:solidFill>
                  <a:srgbClr val="000000"/>
                </a:solidFill>
                <a:latin typeface="Times New Roman" panose="02020603050405020304" pitchFamily="18" charset="0"/>
                <a:cs typeface="Times New Roman" panose="02020603050405020304" pitchFamily="18" charset="0"/>
              </a:rPr>
              <a:t>Lecture 2: Complex Numbers &amp; Signal Property</a:t>
            </a:r>
            <a:endParaRPr lang="zh-CN" altLang="en-US" sz="3200" dirty="0">
              <a:solidFill>
                <a:schemeClr val="tx1"/>
              </a:solidFill>
            </a:endParaRP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17</a:t>
            </a:fld>
            <a:endParaRPr lang="zh-CN" altLang="en-US" dirty="0"/>
          </a:p>
        </p:txBody>
      </p:sp>
      <mc:AlternateContent xmlns:mc="http://schemas.openxmlformats.org/markup-compatibility/2006" xmlns:a14="http://schemas.microsoft.com/office/drawing/2010/main">
        <mc:Choice Requires="a14">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371051" y="1102632"/>
                <a:ext cx="11718609" cy="5111750"/>
              </a:xfrm>
            </p:spPr>
            <p:txBody>
              <a:bodyPr/>
              <a:lstStyle/>
              <a:p>
                <a:pPr lvl="1">
                  <a:buFont typeface="Wingdings" panose="05000000000000000000" pitchFamily="2" charset="2"/>
                  <a:buChar char="l"/>
                </a:pPr>
                <a:r>
                  <a:rPr lang="en-GB" altLang="zh-CN" sz="2400" dirty="0">
                    <a:solidFill>
                      <a:schemeClr val="tx1"/>
                    </a:solidFill>
                    <a:latin typeface="Times New Roman" panose="02020603050405020304" pitchFamily="18" charset="0"/>
                    <a:cs typeface="Times New Roman" panose="02020603050405020304" pitchFamily="18" charset="0"/>
                  </a:rPr>
                  <a:t> </a:t>
                </a:r>
                <a:r>
                  <a:rPr lang="zh-CN" altLang="en-US" sz="2400" dirty="0">
                    <a:solidFill>
                      <a:schemeClr val="tx1"/>
                    </a:solidFill>
                    <a:latin typeface="Times New Roman" panose="02020603050405020304" pitchFamily="18" charset="0"/>
                    <a:cs typeface="Times New Roman" panose="02020603050405020304" pitchFamily="18" charset="0"/>
                  </a:rPr>
                  <a:t>上述概念的另一个意义：</a:t>
                </a:r>
                <a:endParaRPr lang="en-US" altLang="zh-CN" sz="2400" dirty="0">
                  <a:solidFill>
                    <a:schemeClr val="tx1"/>
                  </a:solidFill>
                  <a:latin typeface="Times New Roman" panose="02020603050405020304" pitchFamily="18" charset="0"/>
                  <a:cs typeface="Times New Roman" panose="02020603050405020304" pitchFamily="18" charset="0"/>
                </a:endParaRPr>
              </a:p>
              <a:p>
                <a:pPr marL="111760" lvl="1" indent="0">
                  <a:buNone/>
                </a:pPr>
                <a:r>
                  <a:rPr lang="zh-CN" altLang="en-US" sz="2400" dirty="0">
                    <a:solidFill>
                      <a:schemeClr val="tx1"/>
                    </a:solidFill>
                    <a:latin typeface="Times New Roman" panose="02020603050405020304" pitchFamily="18" charset="0"/>
                    <a:cs typeface="Times New Roman" panose="02020603050405020304" pitchFamily="18" charset="0"/>
                  </a:rPr>
                  <a:t>判断离散时间信号是否具有周期性：</a:t>
                </a:r>
                <a:endParaRPr lang="en-US" altLang="zh-CN" sz="24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endParaRPr lang="en-US" altLang="zh-CN" sz="24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endParaRPr lang="en-US" altLang="zh-CN" sz="24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endParaRPr lang="en-US" altLang="zh-CN" sz="24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endParaRPr lang="en-US" altLang="zh-CN" sz="24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endParaRPr lang="en-US" altLang="zh-CN" sz="24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endParaRPr lang="en-US" altLang="zh-CN" sz="24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endParaRPr lang="en-US" altLang="zh-CN" sz="24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endParaRPr lang="en-US" altLang="zh-CN" sz="2400" dirty="0">
                  <a:solidFill>
                    <a:schemeClr val="tx1"/>
                  </a:solidFill>
                  <a:latin typeface="Times New Roman" panose="02020603050405020304" pitchFamily="18" charset="0"/>
                  <a:cs typeface="Times New Roman" panose="02020603050405020304" pitchFamily="18" charset="0"/>
                </a:endParaRPr>
              </a:p>
              <a:p>
                <a:pPr marL="111760" lvl="1" indent="0">
                  <a:buNone/>
                </a:pPr>
                <a:r>
                  <a:rPr lang="zh-CN" altLang="en-US" sz="2400" dirty="0">
                    <a:solidFill>
                      <a:schemeClr val="tx1"/>
                    </a:solidFill>
                    <a:latin typeface="Times New Roman" panose="02020603050405020304" pitchFamily="18" charset="0"/>
                    <a:cs typeface="Times New Roman" panose="02020603050405020304" pitchFamily="18" charset="0"/>
                  </a:rPr>
                  <a:t>对具有周期性的离散时间信号</a:t>
                </a:r>
                <a:r>
                  <a:rPr lang="en-US" altLang="zh-CN" sz="2400" dirty="0">
                    <a:solidFill>
                      <a:schemeClr val="tx1"/>
                    </a:solidFill>
                    <a:latin typeface="Times New Roman" panose="02020603050405020304" pitchFamily="18" charset="0"/>
                    <a:cs typeface="Times New Roman" panose="02020603050405020304" pitchFamily="18" charset="0"/>
                  </a:rPr>
                  <a:t>, </a:t>
                </a:r>
                <a:r>
                  <a:rPr lang="el-GR" altLang="zh-TW" sz="2400" dirty="0">
                    <a:solidFill>
                      <a:schemeClr val="tx1"/>
                    </a:solidFill>
                    <a:latin typeface="Times New Roman" panose="02020603050405020304" pitchFamily="18" charset="0"/>
                    <a:cs typeface="Times New Roman" panose="02020603050405020304" pitchFamily="18" charset="0"/>
                  </a:rPr>
                  <a:t>ω</a:t>
                </a:r>
                <a:r>
                  <a:rPr lang="el-GR" altLang="zh-TW" sz="2400" baseline="-25000" dirty="0">
                    <a:solidFill>
                      <a:schemeClr val="tx1"/>
                    </a:solidFill>
                    <a:latin typeface="Times New Roman" panose="02020603050405020304" pitchFamily="18" charset="0"/>
                    <a:cs typeface="Times New Roman" panose="02020603050405020304" pitchFamily="18" charset="0"/>
                  </a:rPr>
                  <a:t>0</a:t>
                </a:r>
                <a:r>
                  <a:rPr lang="en-US" altLang="zh-TW" sz="2400" dirty="0">
                    <a:solidFill>
                      <a:schemeClr val="tx1"/>
                    </a:solidFill>
                    <a:latin typeface="Times New Roman" panose="02020603050405020304" pitchFamily="18" charset="0"/>
                    <a:cs typeface="Times New Roman" panose="02020603050405020304" pitchFamily="18" charset="0"/>
                  </a:rPr>
                  <a:t>N=2</a:t>
                </a:r>
                <a:r>
                  <a:rPr lang="el-GR" altLang="zh-TW" sz="2400" dirty="0">
                    <a:solidFill>
                      <a:schemeClr val="tx1"/>
                    </a:solidFill>
                    <a:latin typeface="Times New Roman" panose="02020603050405020304" pitchFamily="18" charset="0"/>
                    <a:cs typeface="Times New Roman" panose="02020603050405020304" pitchFamily="18" charset="0"/>
                  </a:rPr>
                  <a:t>π</a:t>
                </a:r>
                <a:r>
                  <a:rPr lang="en-US" altLang="zh-TW" sz="2400" dirty="0">
                    <a:solidFill>
                      <a:schemeClr val="tx1"/>
                    </a:solidFill>
                    <a:latin typeface="Times New Roman" panose="02020603050405020304" pitchFamily="18" charset="0"/>
                    <a:cs typeface="Times New Roman" panose="02020603050405020304" pitchFamily="18" charset="0"/>
                  </a:rPr>
                  <a:t>m,</a:t>
                </a:r>
                <a:r>
                  <a:rPr lang="zh-CN" altLang="en-US" sz="2400" dirty="0">
                    <a:solidFill>
                      <a:schemeClr val="tx1"/>
                    </a:solidFill>
                    <a:latin typeface="Times New Roman" panose="02020603050405020304" pitchFamily="18" charset="0"/>
                    <a:cs typeface="Times New Roman" panose="02020603050405020304" pitchFamily="18" charset="0"/>
                  </a:rPr>
                  <a:t> 则基波频域</a:t>
                </a:r>
                <a14:m>
                  <m:oMath xmlns:m="http://schemas.openxmlformats.org/officeDocument/2006/math">
                    <m:r>
                      <a:rPr lang="zh-CN" altLang="en-US" sz="2400" i="1" dirty="0">
                        <a:solidFill>
                          <a:schemeClr val="tx1"/>
                        </a:solidFill>
                        <a:latin typeface="Cambria Math" panose="02040503050406030204" pitchFamily="18" charset="0"/>
                      </a:rPr>
                      <m:t>满足</m:t>
                    </m:r>
                    <m:sSub>
                      <m:sSubPr>
                        <m:ctrlPr>
                          <a:rPr lang="zh-CN" altLang="en-US" sz="2400" i="1">
                            <a:solidFill>
                              <a:schemeClr val="tx1"/>
                            </a:solidFill>
                            <a:latin typeface="Cambria Math" panose="02040503050406030204" pitchFamily="18" charset="0"/>
                          </a:rPr>
                        </m:ctrlPr>
                      </m:sSubPr>
                      <m:e>
                        <m:r>
                          <a:rPr lang="zh-CN" altLang="en-US" sz="2400">
                            <a:solidFill>
                              <a:schemeClr val="tx1"/>
                            </a:solidFill>
                            <a:latin typeface="Cambria Math" panose="02040503050406030204" pitchFamily="18" charset="0"/>
                          </a:rPr>
                          <m:t>𝜔</m:t>
                        </m:r>
                      </m:e>
                      <m:sub>
                        <m:r>
                          <a:rPr lang="zh-CN" altLang="en-US" sz="2400">
                            <a:solidFill>
                              <a:schemeClr val="tx1"/>
                            </a:solidFill>
                            <a:latin typeface="Cambria Math" panose="02040503050406030204" pitchFamily="18" charset="0"/>
                          </a:rPr>
                          <m:t>0</m:t>
                        </m:r>
                      </m:sub>
                    </m:sSub>
                    <m:r>
                      <a:rPr lang="zh-CN" altLang="en-US" sz="2400">
                        <a:solidFill>
                          <a:schemeClr val="tx1"/>
                        </a:solidFill>
                        <a:latin typeface="Cambria Math" panose="02040503050406030204" pitchFamily="18" charset="0"/>
                      </a:rPr>
                      <m:t>=2</m:t>
                    </m:r>
                    <m:r>
                      <a:rPr lang="zh-CN" altLang="en-US" sz="2400">
                        <a:solidFill>
                          <a:schemeClr val="tx1"/>
                        </a:solidFill>
                        <a:latin typeface="Cambria Math" panose="02040503050406030204" pitchFamily="18" charset="0"/>
                      </a:rPr>
                      <m:t>𝜋</m:t>
                    </m:r>
                    <m:d>
                      <m:dPr>
                        <m:ctrlPr>
                          <a:rPr lang="zh-CN" altLang="en-US" sz="2400" i="1">
                            <a:solidFill>
                              <a:schemeClr val="tx1"/>
                            </a:solidFill>
                            <a:latin typeface="Cambria Math" panose="02040503050406030204" pitchFamily="18" charset="0"/>
                          </a:rPr>
                        </m:ctrlPr>
                      </m:dPr>
                      <m:e>
                        <m:f>
                          <m:fPr>
                            <m:ctrlPr>
                              <a:rPr lang="zh-CN" altLang="en-US" sz="2400" i="1">
                                <a:solidFill>
                                  <a:schemeClr val="tx1"/>
                                </a:solidFill>
                                <a:latin typeface="Cambria Math" panose="02040503050406030204" pitchFamily="18" charset="0"/>
                              </a:rPr>
                            </m:ctrlPr>
                          </m:fPr>
                          <m:num>
                            <m:r>
                              <a:rPr lang="zh-CN" altLang="en-US" sz="2400">
                                <a:solidFill>
                                  <a:schemeClr val="tx1"/>
                                </a:solidFill>
                                <a:latin typeface="Cambria Math" panose="02040503050406030204" pitchFamily="18" charset="0"/>
                              </a:rPr>
                              <m:t>𝑚</m:t>
                            </m:r>
                          </m:num>
                          <m:den>
                            <m:r>
                              <a:rPr lang="zh-CN" altLang="en-US" sz="2400">
                                <a:solidFill>
                                  <a:schemeClr val="tx1"/>
                                </a:solidFill>
                                <a:latin typeface="Cambria Math" panose="02040503050406030204" pitchFamily="18" charset="0"/>
                              </a:rPr>
                              <m:t>𝑁</m:t>
                            </m:r>
                          </m:den>
                        </m:f>
                      </m:e>
                    </m:d>
                    <m:r>
                      <a:rPr lang="zh-CN" altLang="en-US" sz="2400" i="1">
                        <a:solidFill>
                          <a:schemeClr val="tx1"/>
                        </a:solidFill>
                        <a:latin typeface="Cambria Math" panose="02040503050406030204" pitchFamily="18" charset="0"/>
                      </a:rPr>
                      <m:t>（</m:t>
                    </m:r>
                    <m:r>
                      <a:rPr lang="en-US" altLang="zh-CN" sz="2400" b="0" i="1" smtClean="0">
                        <a:solidFill>
                          <a:schemeClr val="tx1"/>
                        </a:solidFill>
                        <a:latin typeface="Cambria Math" panose="02040503050406030204" pitchFamily="18" charset="0"/>
                      </a:rPr>
                      <m:t>𝑚</m:t>
                    </m:r>
                    <m:r>
                      <a:rPr lang="en-US" altLang="zh-CN" sz="2400" b="0" i="1" smtClean="0">
                        <a:solidFill>
                          <a:schemeClr val="tx1"/>
                        </a:solidFill>
                        <a:latin typeface="Cambria Math" panose="02040503050406030204" pitchFamily="18" charset="0"/>
                      </a:rPr>
                      <m:t>,</m:t>
                    </m:r>
                    <m:r>
                      <a:rPr lang="en-US" altLang="zh-CN" sz="2400" b="0" i="1" smtClean="0">
                        <a:solidFill>
                          <a:schemeClr val="tx1"/>
                        </a:solidFill>
                        <a:latin typeface="Cambria Math" panose="02040503050406030204" pitchFamily="18" charset="0"/>
                      </a:rPr>
                      <m:t>𝑁</m:t>
                    </m:r>
                  </m:oMath>
                </a14:m>
                <a:r>
                  <a:rPr lang="zh-CN" altLang="en-US" sz="2400" dirty="0">
                    <a:solidFill>
                      <a:schemeClr val="tx1"/>
                    </a:solidFill>
                    <a:latin typeface="Times New Roman" panose="02020603050405020304" pitchFamily="18" charset="0"/>
                    <a:cs typeface="Times New Roman" panose="02020603050405020304" pitchFamily="18" charset="0"/>
                  </a:rPr>
                  <a:t>为整数</a:t>
                </a:r>
                <a:r>
                  <a:rPr lang="en-US" altLang="zh-CN" sz="2400" dirty="0">
                    <a:solidFill>
                      <a:schemeClr val="tx1"/>
                    </a:solidFill>
                    <a:latin typeface="Times New Roman" panose="02020603050405020304" pitchFamily="18" charset="0"/>
                    <a:cs typeface="Times New Roman" panose="02020603050405020304" pitchFamily="18" charset="0"/>
                  </a:rPr>
                  <a:t>)</a:t>
                </a:r>
              </a:p>
              <a:p>
                <a:pPr marL="111760" lvl="1" indent="0">
                  <a:buNone/>
                </a:pPr>
                <a:endParaRPr lang="en-US" altLang="zh-CN" sz="2400" dirty="0">
                  <a:solidFill>
                    <a:schemeClr val="tx1"/>
                  </a:solidFill>
                  <a:latin typeface="Times New Roman" panose="02020603050405020304" pitchFamily="18" charset="0"/>
                  <a:cs typeface="Times New Roman" panose="02020603050405020304" pitchFamily="18" charset="0"/>
                </a:endParaRPr>
              </a:p>
              <a:p>
                <a:pPr marL="111760" lvl="1" indent="0">
                  <a:buNone/>
                </a:pPr>
                <a:r>
                  <a:rPr lang="zh-CN" altLang="en-US" sz="2400" dirty="0">
                    <a:solidFill>
                      <a:schemeClr val="tx1"/>
                    </a:solidFill>
                    <a:latin typeface="Times New Roman" panose="02020603050405020304" pitchFamily="18" charset="0"/>
                    <a:cs typeface="Times New Roman" panose="02020603050405020304" pitchFamily="18" charset="0"/>
                  </a:rPr>
                  <a:t>例：</a:t>
                </a:r>
                <a14:m>
                  <m:oMath xmlns:m="http://schemas.openxmlformats.org/officeDocument/2006/math">
                    <m:r>
                      <a:rPr lang="en-US" altLang="zh-CN" sz="2400" b="0" i="1" smtClean="0">
                        <a:solidFill>
                          <a:schemeClr val="tx1"/>
                        </a:solidFill>
                        <a:latin typeface="Cambria Math" panose="02040503050406030204" pitchFamily="18" charset="0"/>
                        <a:cs typeface="Times New Roman" panose="02020603050405020304" pitchFamily="18" charset="0"/>
                      </a:rPr>
                      <m:t>𝑥</m:t>
                    </m:r>
                    <m:d>
                      <m:dPr>
                        <m:begChr m:val="["/>
                        <m:endChr m:val="]"/>
                        <m:ctrlPr>
                          <a:rPr lang="en-US" altLang="zh-CN" sz="2400" b="0" i="1" smtClean="0">
                            <a:solidFill>
                              <a:schemeClr val="tx1"/>
                            </a:solidFill>
                            <a:latin typeface="Cambria Math" panose="02040503050406030204" pitchFamily="18" charset="0"/>
                            <a:cs typeface="Times New Roman" panose="02020603050405020304" pitchFamily="18" charset="0"/>
                          </a:rPr>
                        </m:ctrlPr>
                      </m:dPr>
                      <m:e>
                        <m:r>
                          <a:rPr lang="en-US" altLang="zh-CN" sz="2400" b="0" i="1" smtClean="0">
                            <a:solidFill>
                              <a:schemeClr val="tx1"/>
                            </a:solidFill>
                            <a:latin typeface="Cambria Math" panose="02040503050406030204" pitchFamily="18" charset="0"/>
                            <a:cs typeface="Times New Roman" panose="02020603050405020304" pitchFamily="18" charset="0"/>
                          </a:rPr>
                          <m:t>𝑛</m:t>
                        </m:r>
                      </m:e>
                    </m:d>
                    <m:r>
                      <a:rPr lang="en-US" altLang="zh-CN" sz="2400" b="0" i="1" smtClean="0">
                        <a:solidFill>
                          <a:schemeClr val="tx1"/>
                        </a:solidFill>
                        <a:latin typeface="Cambria Math" panose="02040503050406030204" pitchFamily="18" charset="0"/>
                        <a:cs typeface="Times New Roman" panose="02020603050405020304" pitchFamily="18" charset="0"/>
                      </a:rPr>
                      <m:t>=</m:t>
                    </m:r>
                    <m:r>
                      <m:rPr>
                        <m:sty m:val="p"/>
                      </m:rPr>
                      <a:rPr lang="en-US" altLang="zh-CN" sz="2400" b="0" i="0" smtClean="0">
                        <a:solidFill>
                          <a:schemeClr val="tx1"/>
                        </a:solidFill>
                        <a:latin typeface="Cambria Math" panose="02040503050406030204" pitchFamily="18" charset="0"/>
                        <a:cs typeface="Times New Roman" panose="02020603050405020304" pitchFamily="18" charset="0"/>
                      </a:rPr>
                      <m:t>cos</m:t>
                    </m:r>
                    <m:r>
                      <a:rPr lang="en-US" altLang="zh-CN" sz="2400" b="0" i="1" smtClean="0">
                        <a:solidFill>
                          <a:schemeClr val="tx1"/>
                        </a:solidFill>
                        <a:latin typeface="Cambria Math" panose="02040503050406030204" pitchFamily="18" charset="0"/>
                        <a:cs typeface="Times New Roman" panose="02020603050405020304" pitchFamily="18" charset="0"/>
                      </a:rPr>
                      <m:t>⁡(</m:t>
                    </m:r>
                    <m:f>
                      <m:fPr>
                        <m:ctrlPr>
                          <a:rPr lang="en-US" altLang="zh-CN" sz="2400" b="0" i="1" smtClean="0">
                            <a:solidFill>
                              <a:schemeClr val="tx1"/>
                            </a:solidFill>
                            <a:latin typeface="Cambria Math" panose="02040503050406030204" pitchFamily="18" charset="0"/>
                            <a:cs typeface="Times New Roman" panose="02020603050405020304" pitchFamily="18" charset="0"/>
                          </a:rPr>
                        </m:ctrlPr>
                      </m:fPr>
                      <m:num>
                        <m:r>
                          <a:rPr lang="en-US" altLang="zh-CN" sz="2400" b="0" i="1" smtClean="0">
                            <a:solidFill>
                              <a:schemeClr val="tx1"/>
                            </a:solidFill>
                            <a:latin typeface="Cambria Math" panose="02040503050406030204" pitchFamily="18" charset="0"/>
                            <a:cs typeface="Times New Roman" panose="02020603050405020304" pitchFamily="18" charset="0"/>
                          </a:rPr>
                          <m:t>1</m:t>
                        </m:r>
                      </m:num>
                      <m:den>
                        <m:r>
                          <a:rPr lang="en-US" altLang="zh-CN" sz="2400" b="0" i="1" smtClean="0">
                            <a:solidFill>
                              <a:schemeClr val="tx1"/>
                            </a:solidFill>
                            <a:latin typeface="Cambria Math" panose="02040503050406030204" pitchFamily="18" charset="0"/>
                            <a:cs typeface="Times New Roman" panose="02020603050405020304" pitchFamily="18" charset="0"/>
                          </a:rPr>
                          <m:t>8</m:t>
                        </m:r>
                      </m:den>
                    </m:f>
                    <m:r>
                      <a:rPr lang="en-US" altLang="zh-CN" sz="2400" b="0" i="1" smtClean="0">
                        <a:solidFill>
                          <a:schemeClr val="tx1"/>
                        </a:solidFill>
                        <a:latin typeface="Cambria Math" panose="02040503050406030204" pitchFamily="18" charset="0"/>
                        <a:cs typeface="Times New Roman" panose="02020603050405020304" pitchFamily="18" charset="0"/>
                      </a:rPr>
                      <m:t>𝑛</m:t>
                    </m:r>
                    <m:r>
                      <a:rPr lang="en-US" altLang="zh-CN" sz="2400" i="1">
                        <a:solidFill>
                          <a:schemeClr val="tx1"/>
                        </a:solidFill>
                        <a:latin typeface="Cambria Math" panose="02040503050406030204" pitchFamily="18" charset="0"/>
                        <a:cs typeface="Times New Roman" panose="02020603050405020304" pitchFamily="18" charset="0"/>
                      </a:rPr>
                      <m:t>−</m:t>
                    </m:r>
                    <m:r>
                      <a:rPr lang="zh-CN" altLang="en-US" sz="2400" i="1" smtClean="0">
                        <a:solidFill>
                          <a:schemeClr val="tx1"/>
                        </a:solidFill>
                        <a:latin typeface="Cambria Math" panose="02040503050406030204" pitchFamily="18" charset="0"/>
                        <a:cs typeface="Times New Roman" panose="02020603050405020304" pitchFamily="18" charset="0"/>
                      </a:rPr>
                      <m:t>𝜋</m:t>
                    </m:r>
                    <m:r>
                      <a:rPr lang="en-US" altLang="zh-CN" sz="2400" b="0" i="1" smtClean="0">
                        <a:solidFill>
                          <a:schemeClr val="tx1"/>
                        </a:solidFill>
                        <a:latin typeface="Cambria Math" panose="02040503050406030204" pitchFamily="18" charset="0"/>
                        <a:cs typeface="Times New Roman" panose="02020603050405020304" pitchFamily="18" charset="0"/>
                      </a:rPr>
                      <m:t>)</m:t>
                    </m:r>
                  </m:oMath>
                </a14:m>
                <a:r>
                  <a:rPr lang="zh-CN" altLang="en-US" sz="2400" dirty="0">
                    <a:solidFill>
                      <a:schemeClr val="tx1"/>
                    </a:solidFill>
                    <a:latin typeface="Times New Roman" panose="02020603050405020304" pitchFamily="18" charset="0"/>
                    <a:cs typeface="Times New Roman" panose="02020603050405020304" pitchFamily="18" charset="0"/>
                  </a:rPr>
                  <a:t>不是周期信号，因为</a:t>
                </a:r>
                <a14:m>
                  <m:oMath xmlns:m="http://schemas.openxmlformats.org/officeDocument/2006/math">
                    <m:sSub>
                      <m:sSubPr>
                        <m:ctrlPr>
                          <a:rPr lang="zh-CN" altLang="en-US" sz="2400" i="1">
                            <a:solidFill>
                              <a:schemeClr val="tx1"/>
                            </a:solidFill>
                            <a:latin typeface="Cambria Math" panose="02040503050406030204" pitchFamily="18" charset="0"/>
                          </a:rPr>
                        </m:ctrlPr>
                      </m:sSubPr>
                      <m:e>
                        <m:r>
                          <a:rPr lang="zh-CN" altLang="en-US" sz="2400">
                            <a:solidFill>
                              <a:schemeClr val="tx1"/>
                            </a:solidFill>
                            <a:latin typeface="Cambria Math" panose="02040503050406030204" pitchFamily="18" charset="0"/>
                          </a:rPr>
                          <m:t>𝜔</m:t>
                        </m:r>
                      </m:e>
                      <m:sub>
                        <m:r>
                          <a:rPr lang="zh-CN" altLang="en-US" sz="2400">
                            <a:solidFill>
                              <a:schemeClr val="tx1"/>
                            </a:solidFill>
                            <a:latin typeface="Cambria Math" panose="02040503050406030204" pitchFamily="18" charset="0"/>
                          </a:rPr>
                          <m:t>0</m:t>
                        </m:r>
                      </m:sub>
                    </m:sSub>
                    <m:r>
                      <a:rPr lang="en-US" altLang="zh-CN" sz="2400" b="0" i="1" smtClean="0">
                        <a:solidFill>
                          <a:schemeClr val="tx1"/>
                        </a:solidFill>
                        <a:latin typeface="Cambria Math" panose="02040503050406030204" pitchFamily="18" charset="0"/>
                      </a:rPr>
                      <m:t>=</m:t>
                    </m:r>
                    <m:f>
                      <m:fPr>
                        <m:ctrlPr>
                          <a:rPr lang="en-US" altLang="zh-CN" sz="2400" b="0" i="1" smtClean="0">
                            <a:solidFill>
                              <a:schemeClr val="tx1"/>
                            </a:solidFill>
                            <a:latin typeface="Cambria Math" panose="02040503050406030204" pitchFamily="18" charset="0"/>
                          </a:rPr>
                        </m:ctrlPr>
                      </m:fPr>
                      <m:num>
                        <m:r>
                          <a:rPr lang="en-US" altLang="zh-CN" sz="2400" b="0" i="1" smtClean="0">
                            <a:solidFill>
                              <a:schemeClr val="tx1"/>
                            </a:solidFill>
                            <a:latin typeface="Cambria Math" panose="02040503050406030204" pitchFamily="18" charset="0"/>
                          </a:rPr>
                          <m:t>1</m:t>
                        </m:r>
                      </m:num>
                      <m:den>
                        <m:r>
                          <a:rPr lang="en-US" altLang="zh-CN" sz="2400" b="0" i="1" smtClean="0">
                            <a:solidFill>
                              <a:schemeClr val="tx1"/>
                            </a:solidFill>
                            <a:latin typeface="Cambria Math" panose="02040503050406030204" pitchFamily="18" charset="0"/>
                          </a:rPr>
                          <m:t>8</m:t>
                        </m:r>
                      </m:den>
                    </m:f>
                  </m:oMath>
                </a14:m>
                <a:r>
                  <a:rPr lang="zh-CN" altLang="en-US" sz="2400" dirty="0">
                    <a:solidFill>
                      <a:schemeClr val="tx1"/>
                    </a:solidFill>
                    <a:latin typeface="Times New Roman" panose="02020603050405020304" pitchFamily="18" charset="0"/>
                    <a:cs typeface="Times New Roman" panose="02020603050405020304" pitchFamily="18" charset="0"/>
                  </a:rPr>
                  <a:t>，不满足</a:t>
                </a:r>
                <a14:m>
                  <m:oMath xmlns:m="http://schemas.openxmlformats.org/officeDocument/2006/math">
                    <m:sSub>
                      <m:sSubPr>
                        <m:ctrlPr>
                          <a:rPr lang="zh-CN" altLang="en-US" sz="2400" i="1">
                            <a:solidFill>
                              <a:schemeClr val="tx1"/>
                            </a:solidFill>
                            <a:latin typeface="Cambria Math" panose="02040503050406030204" pitchFamily="18" charset="0"/>
                          </a:rPr>
                        </m:ctrlPr>
                      </m:sSubPr>
                      <m:e>
                        <m:r>
                          <a:rPr lang="zh-CN" altLang="en-US" sz="2400">
                            <a:solidFill>
                              <a:schemeClr val="tx1"/>
                            </a:solidFill>
                            <a:latin typeface="Cambria Math" panose="02040503050406030204" pitchFamily="18" charset="0"/>
                          </a:rPr>
                          <m:t>𝜔</m:t>
                        </m:r>
                      </m:e>
                      <m:sub>
                        <m:r>
                          <a:rPr lang="zh-CN" altLang="en-US" sz="2400">
                            <a:solidFill>
                              <a:schemeClr val="tx1"/>
                            </a:solidFill>
                            <a:latin typeface="Cambria Math" panose="02040503050406030204" pitchFamily="18" charset="0"/>
                          </a:rPr>
                          <m:t>0</m:t>
                        </m:r>
                      </m:sub>
                    </m:sSub>
                    <m:r>
                      <a:rPr lang="zh-CN" altLang="en-US" sz="2400">
                        <a:solidFill>
                          <a:schemeClr val="tx1"/>
                        </a:solidFill>
                        <a:latin typeface="Cambria Math" panose="02040503050406030204" pitchFamily="18" charset="0"/>
                      </a:rPr>
                      <m:t>=2</m:t>
                    </m:r>
                    <m:r>
                      <a:rPr lang="zh-CN" altLang="en-US" sz="2400">
                        <a:solidFill>
                          <a:schemeClr val="tx1"/>
                        </a:solidFill>
                        <a:latin typeface="Cambria Math" panose="02040503050406030204" pitchFamily="18" charset="0"/>
                      </a:rPr>
                      <m:t>𝜋</m:t>
                    </m:r>
                    <m:d>
                      <m:dPr>
                        <m:ctrlPr>
                          <a:rPr lang="zh-CN" altLang="en-US" sz="2400" i="1">
                            <a:solidFill>
                              <a:schemeClr val="tx1"/>
                            </a:solidFill>
                            <a:latin typeface="Cambria Math" panose="02040503050406030204" pitchFamily="18" charset="0"/>
                          </a:rPr>
                        </m:ctrlPr>
                      </m:dPr>
                      <m:e>
                        <m:f>
                          <m:fPr>
                            <m:ctrlPr>
                              <a:rPr lang="zh-CN" altLang="en-US" sz="2400" i="1">
                                <a:solidFill>
                                  <a:schemeClr val="tx1"/>
                                </a:solidFill>
                                <a:latin typeface="Cambria Math" panose="02040503050406030204" pitchFamily="18" charset="0"/>
                              </a:rPr>
                            </m:ctrlPr>
                          </m:fPr>
                          <m:num>
                            <m:r>
                              <a:rPr lang="zh-CN" altLang="en-US" sz="2400">
                                <a:solidFill>
                                  <a:schemeClr val="tx1"/>
                                </a:solidFill>
                                <a:latin typeface="Cambria Math" panose="02040503050406030204" pitchFamily="18" charset="0"/>
                              </a:rPr>
                              <m:t>𝑚</m:t>
                            </m:r>
                          </m:num>
                          <m:den>
                            <m:r>
                              <a:rPr lang="zh-CN" altLang="en-US" sz="2400">
                                <a:solidFill>
                                  <a:schemeClr val="tx1"/>
                                </a:solidFill>
                                <a:latin typeface="Cambria Math" panose="02040503050406030204" pitchFamily="18" charset="0"/>
                              </a:rPr>
                              <m:t>𝑁</m:t>
                            </m:r>
                          </m:den>
                        </m:f>
                      </m:e>
                    </m:d>
                    <m:r>
                      <a:rPr lang="zh-CN" altLang="en-US" sz="2400" i="1">
                        <a:solidFill>
                          <a:schemeClr val="tx1"/>
                        </a:solidFill>
                        <a:latin typeface="Cambria Math" panose="02040503050406030204" pitchFamily="18" charset="0"/>
                      </a:rPr>
                      <m:t>（</m:t>
                    </m:r>
                    <m:r>
                      <a:rPr lang="en-US" altLang="zh-CN" sz="2400" i="1">
                        <a:solidFill>
                          <a:schemeClr val="tx1"/>
                        </a:solidFill>
                        <a:latin typeface="Cambria Math" panose="02040503050406030204" pitchFamily="18" charset="0"/>
                      </a:rPr>
                      <m:t>𝑚</m:t>
                    </m:r>
                    <m:r>
                      <a:rPr lang="en-US" altLang="zh-CN" sz="2400" i="1">
                        <a:solidFill>
                          <a:schemeClr val="tx1"/>
                        </a:solidFill>
                        <a:latin typeface="Cambria Math" panose="02040503050406030204" pitchFamily="18" charset="0"/>
                      </a:rPr>
                      <m:t>,</m:t>
                    </m:r>
                    <m:r>
                      <a:rPr lang="en-US" altLang="zh-CN" sz="2400" i="1">
                        <a:solidFill>
                          <a:schemeClr val="tx1"/>
                        </a:solidFill>
                        <a:latin typeface="Cambria Math" panose="02040503050406030204" pitchFamily="18" charset="0"/>
                      </a:rPr>
                      <m:t>𝑁</m:t>
                    </m:r>
                  </m:oMath>
                </a14:m>
                <a:r>
                  <a:rPr lang="zh-CN" altLang="en-US" sz="2400" dirty="0">
                    <a:solidFill>
                      <a:schemeClr val="tx1"/>
                    </a:solidFill>
                    <a:latin typeface="Times New Roman" panose="02020603050405020304" pitchFamily="18" charset="0"/>
                    <a:cs typeface="Times New Roman" panose="02020603050405020304" pitchFamily="18" charset="0"/>
                  </a:rPr>
                  <a:t>为整数</a:t>
                </a:r>
                <a:r>
                  <a:rPr lang="en-US" altLang="zh-CN" sz="2400" dirty="0">
                    <a:solidFill>
                      <a:schemeClr val="tx1"/>
                    </a:solidFill>
                    <a:latin typeface="Times New Roman" panose="02020603050405020304" pitchFamily="18" charset="0"/>
                    <a:cs typeface="Times New Roman" panose="02020603050405020304" pitchFamily="18" charset="0"/>
                  </a:rPr>
                  <a:t>)</a:t>
                </a:r>
              </a:p>
              <a:p>
                <a:pPr marL="111760" lvl="1" indent="0">
                  <a:buNone/>
                </a:pPr>
                <a:endParaRPr lang="en-US" altLang="zh-CN" sz="2400" dirty="0">
                  <a:solidFill>
                    <a:schemeClr val="tx1"/>
                  </a:solidFill>
                  <a:latin typeface="Times New Roman" panose="02020603050405020304" pitchFamily="18" charset="0"/>
                  <a:cs typeface="Times New Roman" panose="02020603050405020304" pitchFamily="18" charset="0"/>
                </a:endParaRPr>
              </a:p>
              <a:p>
                <a:pPr marL="111760" lvl="1" indent="0">
                  <a:buNone/>
                </a:pPr>
                <a:endParaRPr lang="en-US" altLang="zh-CN" sz="24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13" name="内容占位符 2">
                <a:extLst>
                  <a:ext uri="{FF2B5EF4-FFF2-40B4-BE49-F238E27FC236}">
                    <a16:creationId xmlns:a16="http://schemas.microsoft.com/office/drawing/2014/main" id="{47481AC8-4B19-4728-84FC-7567174785CB}"/>
                  </a:ext>
                </a:extLst>
              </p:cNvPr>
              <p:cNvSpPr>
                <a:spLocks noGrp="1" noRot="1" noChangeAspect="1" noMove="1" noResize="1" noEditPoints="1" noAdjustHandles="1" noChangeArrowheads="1" noChangeShapeType="1" noTextEdit="1"/>
              </p:cNvSpPr>
              <p:nvPr>
                <p:ph idx="1"/>
              </p:nvPr>
            </p:nvSpPr>
            <p:spPr>
              <a:xfrm>
                <a:off x="371051" y="1102632"/>
                <a:ext cx="11718609" cy="5111750"/>
              </a:xfrm>
              <a:blipFill>
                <a:blip r:embed="rId2"/>
                <a:stretch>
                  <a:fillRect l="-676" t="-2029" b="-21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对象 5">
                <a:extLst>
                  <a:ext uri="{FF2B5EF4-FFF2-40B4-BE49-F238E27FC236}">
                    <a16:creationId xmlns:a16="http://schemas.microsoft.com/office/drawing/2014/main" id="{7F770BE9-BEA1-40EE-B565-483A34E079BC}"/>
                  </a:ext>
                </a:extLst>
              </p:cNvPr>
              <p:cNvSpPr txBox="1"/>
              <p:nvPr/>
            </p:nvSpPr>
            <p:spPr>
              <a:xfrm>
                <a:off x="660400" y="2017330"/>
                <a:ext cx="6502400" cy="2904852"/>
              </a:xfrm>
              <a:prstGeom prst="rect">
                <a:avLst/>
              </a:prstGeom>
            </p:spPr>
            <p:txBody>
              <a:bodyPr>
                <a:normAutofit/>
              </a:bodyPr>
              <a:lstStyle/>
              <a:p>
                <a:pPr/>
                <a14:m>
                  <m:oMathPara xmlns:m="http://schemas.openxmlformats.org/officeDocument/2006/math">
                    <m:oMathParaPr>
                      <m:jc m:val="center"/>
                    </m:oMathParaPr>
                    <m:oMath xmlns:m="http://schemas.openxmlformats.org/officeDocument/2006/math">
                      <m:sSup>
                        <m:sSupPr>
                          <m:ctrlPr>
                            <a:rPr lang="zh-CN" altLang="en-US" sz="2800" i="1" smtClean="0">
                              <a:solidFill>
                                <a:srgbClr val="000000"/>
                              </a:solidFill>
                              <a:latin typeface="Cambria Math" panose="02040503050406030204" pitchFamily="18" charset="0"/>
                            </a:rPr>
                          </m:ctrlPr>
                        </m:sSupPr>
                        <m:e>
                          <m:r>
                            <a:rPr lang="zh-CN" altLang="en-US" sz="2800" i="1">
                              <a:solidFill>
                                <a:srgbClr val="000000"/>
                              </a:solidFill>
                              <a:latin typeface="Cambria Math" panose="02040503050406030204" pitchFamily="18" charset="0"/>
                            </a:rPr>
                            <m:t>𝑒</m:t>
                          </m:r>
                        </m:e>
                        <m:sup>
                          <m:r>
                            <a:rPr lang="zh-CN" altLang="en-US" sz="2800" i="1">
                              <a:solidFill>
                                <a:srgbClr val="000000"/>
                              </a:solidFill>
                              <a:latin typeface="Cambria Math" panose="02040503050406030204" pitchFamily="18" charset="0"/>
                            </a:rPr>
                            <m:t>𝑗</m:t>
                          </m:r>
                          <m:r>
                            <a:rPr lang="zh-CN" altLang="en-US" sz="280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𝜔</m:t>
                              </m:r>
                            </m:e>
                            <m:sub>
                              <m:r>
                                <a:rPr lang="zh-CN" altLang="en-US" sz="2800" i="1">
                                  <a:solidFill>
                                    <a:srgbClr val="000000"/>
                                  </a:solidFill>
                                  <a:latin typeface="Cambria Math" panose="02040503050406030204" pitchFamily="18" charset="0"/>
                                </a:rPr>
                                <m:t>0</m:t>
                              </m:r>
                            </m:sub>
                          </m:sSub>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𝑚</m:t>
                          </m:r>
                          <m:r>
                            <a:rPr lang="zh-CN" altLang="en-US" sz="2800" i="1">
                              <a:solidFill>
                                <a:srgbClr val="000000"/>
                              </a:solidFill>
                              <a:latin typeface="Cambria Math" panose="02040503050406030204" pitchFamily="18" charset="0"/>
                            </a:rPr>
                            <m:t>⋅2</m:t>
                          </m:r>
                          <m:r>
                            <a:rPr lang="zh-CN" altLang="en-US" sz="2800" i="1">
                              <a:solidFill>
                                <a:srgbClr val="000000"/>
                              </a:solidFill>
                              <a:latin typeface="Cambria Math" panose="02040503050406030204" pitchFamily="18" charset="0"/>
                            </a:rPr>
                            <m:t>𝜋</m:t>
                          </m:r>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𝑛</m:t>
                          </m:r>
                        </m:sup>
                      </m:sSup>
                      <m:r>
                        <a:rPr lang="en-US" altLang="zh-CN" sz="2800" b="0" i="1" smtClean="0">
                          <a:solidFill>
                            <a:srgbClr val="000000"/>
                          </a:solidFill>
                          <a:latin typeface="Cambria Math" panose="02040503050406030204" pitchFamily="18" charset="0"/>
                        </a:rPr>
                        <m:t>=</m:t>
                      </m:r>
                      <m:sSup>
                        <m:sSupPr>
                          <m:ctrlPr>
                            <a:rPr lang="zh-CN" altLang="en-US" sz="2800" i="1">
                              <a:solidFill>
                                <a:srgbClr val="000000"/>
                              </a:solidFill>
                              <a:latin typeface="Cambria Math" panose="02040503050406030204" pitchFamily="18" charset="0"/>
                            </a:rPr>
                          </m:ctrlPr>
                        </m:sSupPr>
                        <m:e>
                          <m:r>
                            <a:rPr lang="zh-CN" altLang="en-US" sz="2800" i="1">
                              <a:solidFill>
                                <a:srgbClr val="000000"/>
                              </a:solidFill>
                              <a:latin typeface="Cambria Math" panose="02040503050406030204" pitchFamily="18" charset="0"/>
                            </a:rPr>
                            <m:t>𝑒</m:t>
                          </m:r>
                        </m:e>
                        <m:sup>
                          <m:r>
                            <a:rPr lang="zh-CN" altLang="en-US" sz="2800" i="1">
                              <a:solidFill>
                                <a:srgbClr val="000000"/>
                              </a:solidFill>
                              <a:latin typeface="Cambria Math" panose="02040503050406030204" pitchFamily="18" charset="0"/>
                            </a:rPr>
                            <m:t>𝑗</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𝜔</m:t>
                              </m:r>
                            </m:e>
                            <m:sub>
                              <m:r>
                                <a:rPr lang="zh-CN" altLang="en-US" sz="2800" i="1">
                                  <a:solidFill>
                                    <a:srgbClr val="000000"/>
                                  </a:solidFill>
                                  <a:latin typeface="Cambria Math" panose="02040503050406030204" pitchFamily="18" charset="0"/>
                                </a:rPr>
                                <m:t>0</m:t>
                              </m:r>
                            </m:sub>
                          </m:sSub>
                          <m:r>
                            <a:rPr lang="zh-CN" altLang="en-US" sz="2800" i="1">
                              <a:solidFill>
                                <a:srgbClr val="000000"/>
                              </a:solidFill>
                              <a:latin typeface="Cambria Math" panose="02040503050406030204" pitchFamily="18" charset="0"/>
                            </a:rPr>
                            <m:t>𝑛</m:t>
                          </m:r>
                        </m:sup>
                      </m:sSup>
                    </m:oMath>
                  </m:oMathPara>
                </a14:m>
                <a:endParaRPr lang="en-US" altLang="zh-CN" sz="2800" dirty="0">
                  <a:solidFill>
                    <a:srgbClr val="000000"/>
                  </a:solidFill>
                  <a:latin typeface="Cambria Math" panose="02040503050406030204" pitchFamily="18" charset="0"/>
                </a:endParaRPr>
              </a:p>
              <a:p>
                <a:endParaRPr lang="en-US" altLang="zh-CN" sz="2800" dirty="0">
                  <a:solidFill>
                    <a:srgbClr val="000000"/>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sz="2800" b="0" i="1" smtClean="0">
                          <a:solidFill>
                            <a:srgbClr val="000000"/>
                          </a:solidFill>
                          <a:latin typeface="Cambria Math" panose="02040503050406030204" pitchFamily="18" charset="0"/>
                        </a:rPr>
                        <m:t>⇒ </m:t>
                      </m:r>
                      <m:sSup>
                        <m:sSupPr>
                          <m:ctrlPr>
                            <a:rPr lang="zh-CN" altLang="en-US" sz="2800" i="1" smtClean="0">
                              <a:solidFill>
                                <a:srgbClr val="000000"/>
                              </a:solidFill>
                              <a:latin typeface="Cambria Math" panose="02040503050406030204" pitchFamily="18" charset="0"/>
                            </a:rPr>
                          </m:ctrlPr>
                        </m:sSupPr>
                        <m:e>
                          <m:r>
                            <a:rPr lang="zh-CN" altLang="en-US" sz="2800" i="1">
                              <a:solidFill>
                                <a:srgbClr val="000000"/>
                              </a:solidFill>
                              <a:latin typeface="Cambria Math" panose="02040503050406030204" pitchFamily="18" charset="0"/>
                            </a:rPr>
                            <m:t>𝑒</m:t>
                          </m:r>
                        </m:e>
                        <m:sup>
                          <m:r>
                            <a:rPr lang="zh-CN" altLang="en-US" sz="2800" i="1">
                              <a:solidFill>
                                <a:srgbClr val="000000"/>
                              </a:solidFill>
                              <a:latin typeface="Cambria Math" panose="02040503050406030204" pitchFamily="18" charset="0"/>
                            </a:rPr>
                            <m:t>𝑗</m:t>
                          </m:r>
                          <m:r>
                            <a:rPr lang="zh-CN" altLang="en-US" sz="280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𝜔</m:t>
                              </m:r>
                            </m:e>
                            <m:sub>
                              <m:r>
                                <a:rPr lang="zh-CN" altLang="en-US" sz="2800" i="1">
                                  <a:solidFill>
                                    <a:srgbClr val="000000"/>
                                  </a:solidFill>
                                  <a:latin typeface="Cambria Math" panose="02040503050406030204" pitchFamily="18" charset="0"/>
                                </a:rPr>
                                <m:t>0</m:t>
                              </m:r>
                            </m:sub>
                          </m:sSub>
                          <m:r>
                            <a:rPr lang="en-US" altLang="zh-CN" sz="2800" b="0" i="1" smtClean="0">
                              <a:solidFill>
                                <a:srgbClr val="000000"/>
                              </a:solidFill>
                              <a:latin typeface="Cambria Math" panose="02040503050406030204" pitchFamily="18" charset="0"/>
                            </a:rPr>
                            <m:t>𝑛</m:t>
                          </m:r>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𝑚</m:t>
                          </m:r>
                          <m:r>
                            <a:rPr lang="zh-CN" altLang="en-US" sz="2800" i="1">
                              <a:solidFill>
                                <a:srgbClr val="000000"/>
                              </a:solidFill>
                              <a:latin typeface="Cambria Math" panose="02040503050406030204" pitchFamily="18" charset="0"/>
                            </a:rPr>
                            <m:t>⋅2</m:t>
                          </m:r>
                          <m:r>
                            <a:rPr lang="zh-CN" altLang="en-US" sz="2800" i="1">
                              <a:solidFill>
                                <a:srgbClr val="000000"/>
                              </a:solidFill>
                              <a:latin typeface="Cambria Math" panose="02040503050406030204" pitchFamily="18" charset="0"/>
                            </a:rPr>
                            <m:t>𝜋</m:t>
                          </m:r>
                          <m:r>
                            <a:rPr lang="en-US" altLang="zh-CN" sz="2800" b="0" i="1" smtClean="0">
                              <a:solidFill>
                                <a:srgbClr val="000000"/>
                              </a:solidFill>
                              <a:latin typeface="Cambria Math" panose="02040503050406030204" pitchFamily="18" charset="0"/>
                            </a:rPr>
                            <m:t>)</m:t>
                          </m:r>
                        </m:sup>
                      </m:sSup>
                      <m:r>
                        <a:rPr lang="en-US" altLang="zh-CN" sz="2800" b="0" i="1" smtClean="0">
                          <a:solidFill>
                            <a:srgbClr val="000000"/>
                          </a:solidFill>
                          <a:latin typeface="Cambria Math" panose="02040503050406030204" pitchFamily="18" charset="0"/>
                        </a:rPr>
                        <m:t>=</m:t>
                      </m:r>
                      <m:sSup>
                        <m:sSupPr>
                          <m:ctrlPr>
                            <a:rPr lang="zh-CN" altLang="en-US" sz="2800" i="1" smtClean="0">
                              <a:solidFill>
                                <a:srgbClr val="000000"/>
                              </a:solidFill>
                              <a:latin typeface="Cambria Math" panose="02040503050406030204" pitchFamily="18" charset="0"/>
                            </a:rPr>
                          </m:ctrlPr>
                        </m:sSupPr>
                        <m:e>
                          <m:r>
                            <a:rPr lang="zh-CN" altLang="en-US" sz="2800" i="1">
                              <a:solidFill>
                                <a:srgbClr val="000000"/>
                              </a:solidFill>
                              <a:latin typeface="Cambria Math" panose="02040503050406030204" pitchFamily="18" charset="0"/>
                            </a:rPr>
                            <m:t>𝑒</m:t>
                          </m:r>
                        </m:e>
                        <m:sup>
                          <m:r>
                            <a:rPr lang="zh-CN" altLang="en-US" sz="2800" i="1">
                              <a:solidFill>
                                <a:srgbClr val="000000"/>
                              </a:solidFill>
                              <a:latin typeface="Cambria Math" panose="02040503050406030204" pitchFamily="18" charset="0"/>
                            </a:rPr>
                            <m:t>𝑗</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𝜔</m:t>
                              </m:r>
                            </m:e>
                            <m:sub>
                              <m:r>
                                <a:rPr lang="zh-CN" altLang="en-US" sz="2800" i="1">
                                  <a:solidFill>
                                    <a:srgbClr val="000000"/>
                                  </a:solidFill>
                                  <a:latin typeface="Cambria Math" panose="02040503050406030204" pitchFamily="18" charset="0"/>
                                </a:rPr>
                                <m:t>0</m:t>
                              </m:r>
                            </m:sub>
                          </m:sSub>
                          <m:r>
                            <a:rPr lang="zh-CN" altLang="en-US" sz="2800" i="1">
                              <a:solidFill>
                                <a:srgbClr val="000000"/>
                              </a:solidFill>
                              <a:latin typeface="Cambria Math" panose="02040503050406030204" pitchFamily="18" charset="0"/>
                            </a:rPr>
                            <m:t>𝑛</m:t>
                          </m:r>
                        </m:sup>
                      </m:sSup>
                    </m:oMath>
                  </m:oMathPara>
                </a14:m>
                <a:endParaRPr lang="en-US" altLang="zh-CN" sz="2800" i="1" dirty="0">
                  <a:solidFill>
                    <a:srgbClr val="000000"/>
                  </a:solidFill>
                  <a:latin typeface="Cambria Math" panose="02040503050406030204" pitchFamily="18" charset="0"/>
                </a:endParaRPr>
              </a:p>
              <a:p>
                <a:endParaRPr lang="en-US" altLang="zh-CN" sz="2800" i="1" dirty="0">
                  <a:solidFill>
                    <a:srgbClr val="000000"/>
                  </a:solidFill>
                  <a:latin typeface="Cambria Math" panose="02040503050406030204" pitchFamily="18" charset="0"/>
                </a:endParaRPr>
              </a:p>
              <a:p>
                <a:r>
                  <a:rPr lang="zh-CN" altLang="en-US" sz="2400" dirty="0">
                    <a:solidFill>
                      <a:srgbClr val="000000"/>
                    </a:solidFill>
                    <a:latin typeface="Cambria Math" panose="02040503050406030204" pitchFamily="18" charset="0"/>
                  </a:rPr>
                  <a:t>若具有周期性</a:t>
                </a:r>
                <a:r>
                  <a:rPr lang="en-US" altLang="zh-CN" sz="2400" dirty="0">
                    <a:solidFill>
                      <a:srgbClr val="000000"/>
                    </a:solidFill>
                    <a:latin typeface="Cambria Math" panose="02040503050406030204" pitchFamily="18" charset="0"/>
                  </a:rPr>
                  <a:t>(</a:t>
                </a:r>
                <a:r>
                  <a:rPr lang="zh-CN" altLang="en-US" sz="2400" dirty="0">
                    <a:solidFill>
                      <a:srgbClr val="000000"/>
                    </a:solidFill>
                    <a:latin typeface="Cambria Math" panose="02040503050406030204" pitchFamily="18" charset="0"/>
                  </a:rPr>
                  <a:t>周期为</a:t>
                </a:r>
                <a:r>
                  <a:rPr lang="en-US" altLang="zh-CN" sz="2400" dirty="0">
                    <a:solidFill>
                      <a:srgbClr val="000000"/>
                    </a:solidFill>
                    <a:latin typeface="Cambria Math" panose="02040503050406030204" pitchFamily="18" charset="0"/>
                  </a:rPr>
                  <a:t>N)</a:t>
                </a:r>
                <a:r>
                  <a:rPr lang="zh-CN" altLang="en-US" sz="2400" dirty="0">
                    <a:solidFill>
                      <a:srgbClr val="000000"/>
                    </a:solidFill>
                    <a:latin typeface="Cambria Math" panose="02040503050406030204" pitchFamily="18" charset="0"/>
                  </a:rPr>
                  <a:t>，则</a:t>
                </a:r>
                <a:r>
                  <a:rPr lang="en-US" altLang="zh-CN" sz="2400" dirty="0">
                    <a:solidFill>
                      <a:srgbClr val="000000"/>
                    </a:solidFill>
                    <a:latin typeface="Cambria Math" panose="02040503050406030204" pitchFamily="18" charset="0"/>
                  </a:rPr>
                  <a:t>:</a:t>
                </a:r>
              </a:p>
              <a:p>
                <a:pPr/>
                <a14:m>
                  <m:oMathPara xmlns:m="http://schemas.openxmlformats.org/officeDocument/2006/math">
                    <m:oMathParaPr>
                      <m:jc m:val="centerGroup"/>
                    </m:oMathParaPr>
                    <m:oMath xmlns:m="http://schemas.openxmlformats.org/officeDocument/2006/math">
                      <m:sSup>
                        <m:sSupPr>
                          <m:ctrlPr>
                            <a:rPr lang="zh-CN" altLang="en-US" sz="2800" i="1" smtClean="0">
                              <a:solidFill>
                                <a:srgbClr val="FF0000"/>
                              </a:solidFill>
                              <a:latin typeface="Cambria Math" panose="02040503050406030204" pitchFamily="18" charset="0"/>
                            </a:rPr>
                          </m:ctrlPr>
                        </m:sSupPr>
                        <m:e>
                          <m:r>
                            <a:rPr lang="zh-CN" altLang="en-US" sz="2800" i="1">
                              <a:solidFill>
                                <a:srgbClr val="FF0000"/>
                              </a:solidFill>
                              <a:latin typeface="Cambria Math" panose="02040503050406030204" pitchFamily="18" charset="0"/>
                            </a:rPr>
                            <m:t>𝑒</m:t>
                          </m:r>
                        </m:e>
                        <m:sup>
                          <m:r>
                            <a:rPr lang="zh-CN" altLang="en-US" sz="2800" i="1">
                              <a:solidFill>
                                <a:srgbClr val="FF0000"/>
                              </a:solidFill>
                              <a:latin typeface="Cambria Math" panose="02040503050406030204" pitchFamily="18" charset="0"/>
                            </a:rPr>
                            <m:t>𝑗</m:t>
                          </m:r>
                          <m:r>
                            <a:rPr lang="zh-CN" altLang="en-US" sz="2800" i="1">
                              <a:solidFill>
                                <a:srgbClr val="FF0000"/>
                              </a:solidFill>
                              <a:latin typeface="Cambria Math" panose="02040503050406030204" pitchFamily="18" charset="0"/>
                            </a:rPr>
                            <m:t>(</m:t>
                          </m:r>
                          <m:sSub>
                            <m:sSubPr>
                              <m:ctrlPr>
                                <a:rPr lang="zh-CN" altLang="en-US" sz="2800" i="1">
                                  <a:solidFill>
                                    <a:srgbClr val="FF0000"/>
                                  </a:solidFill>
                                  <a:latin typeface="Cambria Math" panose="02040503050406030204" pitchFamily="18" charset="0"/>
                                </a:rPr>
                              </m:ctrlPr>
                            </m:sSubPr>
                            <m:e>
                              <m:r>
                                <a:rPr lang="zh-CN" altLang="en-US" sz="2800" i="1">
                                  <a:solidFill>
                                    <a:srgbClr val="FF0000"/>
                                  </a:solidFill>
                                  <a:latin typeface="Cambria Math" panose="02040503050406030204" pitchFamily="18" charset="0"/>
                                </a:rPr>
                                <m:t>𝜔</m:t>
                              </m:r>
                            </m:e>
                            <m:sub>
                              <m:r>
                                <a:rPr lang="zh-CN" altLang="en-US" sz="2800" i="1">
                                  <a:solidFill>
                                    <a:srgbClr val="FF0000"/>
                                  </a:solidFill>
                                  <a:latin typeface="Cambria Math" panose="02040503050406030204" pitchFamily="18" charset="0"/>
                                </a:rPr>
                                <m:t>0</m:t>
                              </m:r>
                            </m:sub>
                          </m:sSub>
                          <m:r>
                            <a:rPr lang="en-US" altLang="zh-CN" sz="2800" b="0" i="1" smtClean="0">
                              <a:solidFill>
                                <a:srgbClr val="FF0000"/>
                              </a:solidFill>
                              <a:latin typeface="Cambria Math" panose="02040503050406030204" pitchFamily="18" charset="0"/>
                            </a:rPr>
                            <m:t>𝑛</m:t>
                          </m:r>
                          <m:r>
                            <a:rPr lang="zh-CN" altLang="en-US" sz="2800" i="1">
                              <a:solidFill>
                                <a:srgbClr val="FF0000"/>
                              </a:solidFill>
                              <a:latin typeface="Cambria Math" panose="02040503050406030204" pitchFamily="18" charset="0"/>
                            </a:rPr>
                            <m:t>+</m:t>
                          </m:r>
                          <m:r>
                            <a:rPr lang="zh-CN" altLang="en-US" sz="2800" i="1">
                              <a:solidFill>
                                <a:srgbClr val="FF0000"/>
                              </a:solidFill>
                              <a:latin typeface="Cambria Math" panose="02040503050406030204" pitchFamily="18" charset="0"/>
                            </a:rPr>
                            <m:t>𝑚</m:t>
                          </m:r>
                          <m:r>
                            <a:rPr lang="zh-CN" altLang="en-US" sz="2800" i="1">
                              <a:solidFill>
                                <a:srgbClr val="FF0000"/>
                              </a:solidFill>
                              <a:latin typeface="Cambria Math" panose="02040503050406030204" pitchFamily="18" charset="0"/>
                            </a:rPr>
                            <m:t>⋅2</m:t>
                          </m:r>
                          <m:r>
                            <a:rPr lang="zh-CN" altLang="en-US" sz="2800" i="1">
                              <a:solidFill>
                                <a:srgbClr val="FF0000"/>
                              </a:solidFill>
                              <a:latin typeface="Cambria Math" panose="02040503050406030204" pitchFamily="18" charset="0"/>
                            </a:rPr>
                            <m:t>𝜋</m:t>
                          </m:r>
                          <m:r>
                            <a:rPr lang="en-US" altLang="zh-CN" sz="2800" i="1">
                              <a:solidFill>
                                <a:srgbClr val="FF0000"/>
                              </a:solidFill>
                              <a:latin typeface="Cambria Math" panose="02040503050406030204" pitchFamily="18" charset="0"/>
                            </a:rPr>
                            <m:t>)</m:t>
                          </m:r>
                        </m:sup>
                      </m:sSup>
                      <m:r>
                        <a:rPr lang="en-US" altLang="zh-CN" sz="2800" b="0" i="1" smtClean="0">
                          <a:solidFill>
                            <a:srgbClr val="000000"/>
                          </a:solidFill>
                          <a:latin typeface="Cambria Math" panose="02040503050406030204" pitchFamily="18" charset="0"/>
                        </a:rPr>
                        <m:t>=</m:t>
                      </m:r>
                      <m:sSup>
                        <m:sSupPr>
                          <m:ctrlPr>
                            <a:rPr lang="zh-CN" altLang="en-US" sz="2800" i="1">
                              <a:solidFill>
                                <a:srgbClr val="000000"/>
                              </a:solidFill>
                              <a:latin typeface="Cambria Math" panose="02040503050406030204" pitchFamily="18" charset="0"/>
                            </a:rPr>
                          </m:ctrlPr>
                        </m:sSupPr>
                        <m:e>
                          <m:r>
                            <a:rPr lang="zh-CN" altLang="en-US" sz="2800" i="1">
                              <a:solidFill>
                                <a:srgbClr val="000000"/>
                              </a:solidFill>
                              <a:latin typeface="Cambria Math" panose="02040503050406030204" pitchFamily="18" charset="0"/>
                            </a:rPr>
                            <m:t>𝑒</m:t>
                          </m:r>
                        </m:e>
                        <m:sup>
                          <m:r>
                            <a:rPr lang="zh-CN" altLang="en-US" sz="2800" i="1">
                              <a:solidFill>
                                <a:srgbClr val="000000"/>
                              </a:solidFill>
                              <a:latin typeface="Cambria Math" panose="02040503050406030204" pitchFamily="18" charset="0"/>
                            </a:rPr>
                            <m:t>𝑗</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𝜔</m:t>
                              </m:r>
                            </m:e>
                            <m:sub>
                              <m:r>
                                <a:rPr lang="zh-CN" altLang="en-US" sz="2800" i="1">
                                  <a:solidFill>
                                    <a:srgbClr val="000000"/>
                                  </a:solidFill>
                                  <a:latin typeface="Cambria Math" panose="02040503050406030204" pitchFamily="18" charset="0"/>
                                </a:rPr>
                                <m:t>0</m:t>
                              </m:r>
                            </m:sub>
                          </m:sSub>
                          <m:r>
                            <a:rPr lang="zh-CN" altLang="en-US" sz="2800" i="1">
                              <a:solidFill>
                                <a:srgbClr val="000000"/>
                              </a:solidFill>
                              <a:latin typeface="Cambria Math" panose="02040503050406030204" pitchFamily="18" charset="0"/>
                            </a:rPr>
                            <m:t>𝑛</m:t>
                          </m:r>
                        </m:sup>
                      </m:sSup>
                      <m:r>
                        <a:rPr lang="en-US" altLang="zh-CN" sz="2800" b="0" i="1" smtClean="0">
                          <a:solidFill>
                            <a:srgbClr val="000000"/>
                          </a:solidFill>
                          <a:latin typeface="Cambria Math" panose="02040503050406030204" pitchFamily="18" charset="0"/>
                        </a:rPr>
                        <m:t>=</m:t>
                      </m:r>
                      <m:sSup>
                        <m:sSupPr>
                          <m:ctrlPr>
                            <a:rPr lang="zh-CN" altLang="en-US" sz="2800" i="1" smtClean="0">
                              <a:solidFill>
                                <a:srgbClr val="FF0000"/>
                              </a:solidFill>
                              <a:latin typeface="Cambria Math" panose="02040503050406030204" pitchFamily="18" charset="0"/>
                            </a:rPr>
                          </m:ctrlPr>
                        </m:sSupPr>
                        <m:e>
                          <m:r>
                            <a:rPr lang="zh-CN" altLang="en-US" sz="2800" i="1">
                              <a:solidFill>
                                <a:srgbClr val="FF0000"/>
                              </a:solidFill>
                              <a:latin typeface="Cambria Math" panose="02040503050406030204" pitchFamily="18" charset="0"/>
                            </a:rPr>
                            <m:t>𝑒</m:t>
                          </m:r>
                        </m:e>
                        <m:sup>
                          <m:r>
                            <a:rPr lang="zh-CN" altLang="en-US" sz="2800" i="1">
                              <a:solidFill>
                                <a:srgbClr val="FF0000"/>
                              </a:solidFill>
                              <a:latin typeface="Cambria Math" panose="02040503050406030204" pitchFamily="18" charset="0"/>
                            </a:rPr>
                            <m:t>𝑗</m:t>
                          </m:r>
                          <m:r>
                            <a:rPr lang="en-US" altLang="zh-CN" sz="2800" b="0" i="1" smtClean="0">
                              <a:solidFill>
                                <a:srgbClr val="FF0000"/>
                              </a:solidFill>
                              <a:latin typeface="Cambria Math" panose="02040503050406030204" pitchFamily="18" charset="0"/>
                            </a:rPr>
                            <m:t>(</m:t>
                          </m:r>
                          <m:sSub>
                            <m:sSubPr>
                              <m:ctrlPr>
                                <a:rPr lang="zh-CN" altLang="en-US" sz="2800" i="1">
                                  <a:solidFill>
                                    <a:srgbClr val="FF0000"/>
                                  </a:solidFill>
                                  <a:latin typeface="Cambria Math" panose="02040503050406030204" pitchFamily="18" charset="0"/>
                                </a:rPr>
                              </m:ctrlPr>
                            </m:sSubPr>
                            <m:e>
                              <m:r>
                                <a:rPr lang="zh-CN" altLang="en-US" sz="2800" i="1">
                                  <a:solidFill>
                                    <a:srgbClr val="FF0000"/>
                                  </a:solidFill>
                                  <a:latin typeface="Cambria Math" panose="02040503050406030204" pitchFamily="18" charset="0"/>
                                </a:rPr>
                                <m:t>𝜔</m:t>
                              </m:r>
                            </m:e>
                            <m:sub>
                              <m:r>
                                <a:rPr lang="zh-CN" altLang="en-US" sz="2800" i="1">
                                  <a:solidFill>
                                    <a:srgbClr val="FF0000"/>
                                  </a:solidFill>
                                  <a:latin typeface="Cambria Math" panose="02040503050406030204" pitchFamily="18" charset="0"/>
                                </a:rPr>
                                <m:t>0</m:t>
                              </m:r>
                            </m:sub>
                          </m:sSub>
                          <m:r>
                            <a:rPr lang="zh-CN" altLang="en-US" sz="2800" i="1">
                              <a:solidFill>
                                <a:srgbClr val="FF0000"/>
                              </a:solidFill>
                              <a:latin typeface="Cambria Math" panose="02040503050406030204" pitchFamily="18" charset="0"/>
                            </a:rPr>
                            <m:t>𝑛</m:t>
                          </m:r>
                          <m:r>
                            <a:rPr lang="en-US" altLang="zh-CN" sz="2800" b="0" i="1" smtClean="0">
                              <a:solidFill>
                                <a:srgbClr val="FF0000"/>
                              </a:solidFill>
                              <a:latin typeface="Cambria Math" panose="02040503050406030204" pitchFamily="18" charset="0"/>
                            </a:rPr>
                            <m:t>+</m:t>
                          </m:r>
                          <m:sSub>
                            <m:sSubPr>
                              <m:ctrlPr>
                                <a:rPr lang="zh-CN" altLang="en-US" sz="2800" i="1">
                                  <a:solidFill>
                                    <a:srgbClr val="FF0000"/>
                                  </a:solidFill>
                                  <a:latin typeface="Cambria Math" panose="02040503050406030204" pitchFamily="18" charset="0"/>
                                </a:rPr>
                              </m:ctrlPr>
                            </m:sSubPr>
                            <m:e>
                              <m:r>
                                <a:rPr lang="zh-CN" altLang="en-US" sz="2800" i="1">
                                  <a:solidFill>
                                    <a:srgbClr val="FF0000"/>
                                  </a:solidFill>
                                  <a:latin typeface="Cambria Math" panose="02040503050406030204" pitchFamily="18" charset="0"/>
                                </a:rPr>
                                <m:t>𝜔</m:t>
                              </m:r>
                            </m:e>
                            <m:sub>
                              <m:r>
                                <a:rPr lang="zh-CN" altLang="en-US" sz="2800" i="1">
                                  <a:solidFill>
                                    <a:srgbClr val="FF0000"/>
                                  </a:solidFill>
                                  <a:latin typeface="Cambria Math" panose="02040503050406030204" pitchFamily="18" charset="0"/>
                                </a:rPr>
                                <m:t>0</m:t>
                              </m:r>
                            </m:sub>
                          </m:sSub>
                          <m:r>
                            <a:rPr lang="en-US" altLang="zh-CN" sz="2800" b="0" i="1" smtClean="0">
                              <a:solidFill>
                                <a:srgbClr val="FF0000"/>
                              </a:solidFill>
                              <a:latin typeface="Cambria Math" panose="02040503050406030204" pitchFamily="18" charset="0"/>
                            </a:rPr>
                            <m:t>𝑁</m:t>
                          </m:r>
                          <m:r>
                            <a:rPr lang="en-US" altLang="zh-CN" sz="2800" b="0" i="1" smtClean="0">
                              <a:solidFill>
                                <a:srgbClr val="FF0000"/>
                              </a:solidFill>
                              <a:latin typeface="Cambria Math" panose="02040503050406030204" pitchFamily="18" charset="0"/>
                            </a:rPr>
                            <m:t>)</m:t>
                          </m:r>
                        </m:sup>
                      </m:sSup>
                    </m:oMath>
                  </m:oMathPara>
                </a14:m>
                <a:endParaRPr lang="en-US" altLang="zh-CN" sz="2800" i="1" dirty="0">
                  <a:solidFill>
                    <a:srgbClr val="000000"/>
                  </a:solidFill>
                  <a:latin typeface="Cambria Math" panose="02040503050406030204" pitchFamily="18" charset="0"/>
                </a:endParaRPr>
              </a:p>
            </p:txBody>
          </p:sp>
        </mc:Choice>
        <mc:Fallback xmlns="">
          <p:sp>
            <p:nvSpPr>
              <p:cNvPr id="23" name="对象 5">
                <a:extLst>
                  <a:ext uri="{FF2B5EF4-FFF2-40B4-BE49-F238E27FC236}">
                    <a16:creationId xmlns:a16="http://schemas.microsoft.com/office/drawing/2014/main" id="{7F770BE9-BEA1-40EE-B565-483A34E079BC}"/>
                  </a:ext>
                </a:extLst>
              </p:cNvPr>
              <p:cNvSpPr txBox="1">
                <a:spLocks noRot="1" noChangeAspect="1" noMove="1" noResize="1" noEditPoints="1" noAdjustHandles="1" noChangeArrowheads="1" noChangeShapeType="1" noTextEdit="1"/>
              </p:cNvSpPr>
              <p:nvPr/>
            </p:nvSpPr>
            <p:spPr>
              <a:xfrm>
                <a:off x="660400" y="2017330"/>
                <a:ext cx="6502400" cy="2904852"/>
              </a:xfrm>
              <a:prstGeom prst="rect">
                <a:avLst/>
              </a:prstGeom>
              <a:blipFill>
                <a:blip r:embed="rId3"/>
                <a:stretch>
                  <a:fillRect l="-140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58810366"/>
      </p:ext>
    </p:extLst>
  </p:cSld>
  <p:clrMapOvr>
    <a:masterClrMapping/>
  </p:clrMapOvr>
  <p:transition spd="med">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en-US" altLang="zh-CN" sz="3200" b="1" dirty="0">
                <a:solidFill>
                  <a:srgbClr val="000000"/>
                </a:solidFill>
                <a:latin typeface="Times New Roman" panose="02020603050405020304" pitchFamily="18" charset="0"/>
                <a:cs typeface="Times New Roman" panose="02020603050405020304" pitchFamily="18" charset="0"/>
              </a:rPr>
              <a:t>Lecture 3: Convolution and LTI Systems</a:t>
            </a:r>
            <a:endParaRPr lang="zh-CN" altLang="en-US" sz="3200" dirty="0">
              <a:solidFill>
                <a:schemeClr val="tx1"/>
              </a:solidFill>
            </a:endParaRP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18</a:t>
            </a:fld>
            <a:endParaRPr lang="zh-CN" altLang="en-US" dirty="0"/>
          </a:p>
        </p:txBody>
      </p:sp>
      <mc:AlternateContent xmlns:mc="http://schemas.openxmlformats.org/markup-compatibility/2006">
        <mc:Choice xmlns:a14="http://schemas.microsoft.com/office/drawing/2010/main" Requires="a14">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639762" y="1222375"/>
                <a:ext cx="11449897" cy="5111750"/>
              </a:xfrm>
            </p:spPr>
            <p:txBody>
              <a:bodyPr/>
              <a:lstStyle/>
              <a:p>
                <a:pPr lvl="1">
                  <a:buFont typeface="Wingdings" panose="05000000000000000000" pitchFamily="2" charset="2"/>
                  <a:buChar char="l"/>
                </a:pPr>
                <a:r>
                  <a:rPr lang="en-GB" altLang="zh-CN" sz="2400" dirty="0">
                    <a:solidFill>
                      <a:schemeClr val="tx1"/>
                    </a:solidFill>
                    <a:latin typeface="Times New Roman" panose="02020603050405020304" pitchFamily="18" charset="0"/>
                    <a:cs typeface="Times New Roman" panose="02020603050405020304" pitchFamily="18" charset="0"/>
                  </a:rPr>
                  <a:t> </a:t>
                </a:r>
                <a:r>
                  <a:rPr lang="zh-CN" altLang="en-US" sz="2400" dirty="0">
                    <a:solidFill>
                      <a:schemeClr val="tx1"/>
                    </a:solidFill>
                    <a:latin typeface="Times New Roman" panose="02020603050405020304" pitchFamily="18" charset="0"/>
                    <a:cs typeface="Times New Roman" panose="02020603050405020304" pitchFamily="18" charset="0"/>
                  </a:rPr>
                  <a:t>卷积的定义：</a:t>
                </a:r>
                <a:endParaRPr lang="en-US" altLang="zh-CN" sz="2400" dirty="0">
                  <a:solidFill>
                    <a:schemeClr val="tx1"/>
                  </a:solidFill>
                  <a:latin typeface="Times New Roman" panose="02020603050405020304" pitchFamily="18" charset="0"/>
                  <a:cs typeface="Times New Roman" panose="02020603050405020304" pitchFamily="18" charset="0"/>
                </a:endParaRPr>
              </a:p>
              <a:p>
                <a:pPr marL="111760" lvl="1" indent="0">
                  <a:buNone/>
                </a:pPr>
                <a:r>
                  <a:rPr lang="en-US" altLang="zh-CN" sz="2400" dirty="0">
                    <a:solidFill>
                      <a:schemeClr val="tx1"/>
                    </a:solidFill>
                    <a:latin typeface="Times New Roman" panose="02020603050405020304" pitchFamily="18" charset="0"/>
                    <a:cs typeface="Times New Roman" panose="02020603050405020304" pitchFamily="18" charset="0"/>
                  </a:rPr>
                  <a:t>	</a:t>
                </a:r>
                <a:r>
                  <a:rPr lang="zh-CN" altLang="en-US" sz="2000" dirty="0">
                    <a:solidFill>
                      <a:schemeClr val="tx1"/>
                    </a:solidFill>
                    <a:latin typeface="Times New Roman" panose="02020603050405020304" pitchFamily="18" charset="0"/>
                    <a:cs typeface="Times New Roman" panose="02020603050405020304" pitchFamily="18" charset="0"/>
                  </a:rPr>
                  <a:t>卷积和：</a:t>
                </a:r>
                <a:endParaRPr lang="en-US" altLang="zh-CN" sz="2000" dirty="0">
                  <a:solidFill>
                    <a:schemeClr val="tx1"/>
                  </a:solidFill>
                  <a:latin typeface="Times New Roman" panose="02020603050405020304" pitchFamily="18" charset="0"/>
                  <a:cs typeface="Times New Roman" panose="02020603050405020304" pitchFamily="18" charset="0"/>
                </a:endParaRPr>
              </a:p>
              <a:p>
                <a:pPr marL="111760" lvl="1" indent="0">
                  <a:buNone/>
                </a:pPr>
                <a:endParaRPr lang="en-US" altLang="zh-CN" sz="2400" dirty="0">
                  <a:solidFill>
                    <a:schemeClr val="tx1"/>
                  </a:solidFill>
                  <a:latin typeface="Times New Roman" panose="02020603050405020304" pitchFamily="18" charset="0"/>
                  <a:cs typeface="Times New Roman" panose="02020603050405020304" pitchFamily="18" charset="0"/>
                </a:endParaRPr>
              </a:p>
              <a:p>
                <a:pPr marL="111760" lvl="1" indent="0">
                  <a:buNone/>
                </a:pPr>
                <a:r>
                  <a:rPr lang="en-US" altLang="zh-CN" sz="2400" dirty="0">
                    <a:solidFill>
                      <a:schemeClr val="tx1"/>
                    </a:solidFill>
                    <a:latin typeface="Times New Roman" panose="02020603050405020304" pitchFamily="18" charset="0"/>
                    <a:cs typeface="Times New Roman" panose="02020603050405020304" pitchFamily="18" charset="0"/>
                  </a:rPr>
                  <a:t>	</a:t>
                </a:r>
              </a:p>
              <a:p>
                <a:pPr marL="111760" lvl="1" indent="0">
                  <a:buNone/>
                </a:pPr>
                <a:r>
                  <a:rPr lang="en-US" altLang="zh-CN" sz="2400" dirty="0">
                    <a:solidFill>
                      <a:schemeClr val="tx1"/>
                    </a:solidFill>
                    <a:latin typeface="Times New Roman" panose="02020603050405020304" pitchFamily="18" charset="0"/>
                    <a:cs typeface="Times New Roman" panose="02020603050405020304" pitchFamily="18" charset="0"/>
                  </a:rPr>
                  <a:t>	</a:t>
                </a:r>
                <a:r>
                  <a:rPr lang="zh-CN" altLang="en-US" sz="2000" dirty="0">
                    <a:solidFill>
                      <a:schemeClr val="tx1"/>
                    </a:solidFill>
                    <a:latin typeface="Times New Roman" panose="02020603050405020304" pitchFamily="18" charset="0"/>
                    <a:cs typeface="Times New Roman" panose="02020603050405020304" pitchFamily="18" charset="0"/>
                  </a:rPr>
                  <a:t>卷积积分：</a:t>
                </a:r>
                <a:endParaRPr lang="en-US" altLang="zh-CN" sz="2000" dirty="0">
                  <a:solidFill>
                    <a:schemeClr val="tx1"/>
                  </a:solidFill>
                  <a:latin typeface="Times New Roman" panose="02020603050405020304" pitchFamily="18" charset="0"/>
                  <a:cs typeface="Times New Roman" panose="02020603050405020304" pitchFamily="18" charset="0"/>
                </a:endParaRPr>
              </a:p>
              <a:p>
                <a:pPr marL="111760" lvl="1" indent="0">
                  <a:buNone/>
                </a:pPr>
                <a:endParaRPr lang="en-US" altLang="zh-CN" sz="2000" dirty="0">
                  <a:solidFill>
                    <a:schemeClr val="tx1"/>
                  </a:solidFill>
                  <a:latin typeface="Times New Roman" panose="02020603050405020304" pitchFamily="18" charset="0"/>
                  <a:cs typeface="Times New Roman" panose="02020603050405020304" pitchFamily="18" charset="0"/>
                </a:endParaRPr>
              </a:p>
              <a:p>
                <a:pPr marL="111760" lvl="1" indent="0">
                  <a:buNone/>
                </a:pPr>
                <a:endParaRPr lang="en-US" altLang="zh-CN" sz="20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r>
                  <a:rPr lang="zh-CN" altLang="en-US" sz="2400" dirty="0">
                    <a:solidFill>
                      <a:schemeClr val="tx1"/>
                    </a:solidFill>
                    <a:latin typeface="Times New Roman" panose="02020603050405020304" pitchFamily="18" charset="0"/>
                    <a:cs typeface="Times New Roman" panose="02020603050405020304" pitchFamily="18" charset="0"/>
                  </a:rPr>
                  <a:t>卷积的意义：计算线性时不变系统的输出</a:t>
                </a:r>
                <a:endParaRPr lang="en-US" altLang="zh-CN" sz="2400" dirty="0">
                  <a:solidFill>
                    <a:schemeClr val="tx1"/>
                  </a:solidFill>
                  <a:latin typeface="Times New Roman" panose="02020603050405020304" pitchFamily="18" charset="0"/>
                  <a:cs typeface="Times New Roman" panose="02020603050405020304" pitchFamily="18" charset="0"/>
                </a:endParaRPr>
              </a:p>
              <a:p>
                <a:pPr marL="111760" lvl="1" indent="0">
                  <a:buNone/>
                </a:pPr>
                <a:r>
                  <a:rPr lang="en-US" altLang="zh-CN" sz="2400" dirty="0">
                    <a:solidFill>
                      <a:schemeClr val="tx1"/>
                    </a:solidFill>
                    <a:latin typeface="Times New Roman" panose="02020603050405020304" pitchFamily="18" charset="0"/>
                    <a:cs typeface="Times New Roman" panose="02020603050405020304" pitchFamily="18" charset="0"/>
                  </a:rPr>
                  <a:t>	</a:t>
                </a:r>
                <a:r>
                  <a:rPr lang="en-US" altLang="zh-CN" sz="2000" kern="0" dirty="0">
                    <a:solidFill>
                      <a:srgbClr val="000000"/>
                    </a:solidFill>
                  </a:rPr>
                  <a:t> </a:t>
                </a:r>
                <a14:m>
                  <m:oMath xmlns:m="http://schemas.openxmlformats.org/officeDocument/2006/math">
                    <m:r>
                      <a:rPr lang="en-US" altLang="zh-CN" sz="2000" i="1" kern="0" smtClean="0">
                        <a:solidFill>
                          <a:srgbClr val="000000"/>
                        </a:solidFill>
                        <a:latin typeface="Cambria Math" panose="02040503050406030204" pitchFamily="18" charset="0"/>
                      </a:rPr>
                      <m:t>𝑥</m:t>
                    </m:r>
                    <m:d>
                      <m:dPr>
                        <m:begChr m:val="["/>
                        <m:endChr m:val="]"/>
                        <m:ctrlPr>
                          <a:rPr lang="en-US" altLang="zh-CN" sz="2000" i="1" kern="0" smtClean="0">
                            <a:solidFill>
                              <a:srgbClr val="000000"/>
                            </a:solidFill>
                            <a:latin typeface="Cambria Math" panose="02040503050406030204" pitchFamily="18" charset="0"/>
                          </a:rPr>
                        </m:ctrlPr>
                      </m:dPr>
                      <m:e>
                        <m:r>
                          <a:rPr lang="en-US" altLang="zh-CN" sz="2000" i="1" kern="0" smtClean="0">
                            <a:solidFill>
                              <a:srgbClr val="000000"/>
                            </a:solidFill>
                            <a:latin typeface="Cambria Math" panose="02040503050406030204" pitchFamily="18" charset="0"/>
                          </a:rPr>
                          <m:t>𝑛</m:t>
                        </m:r>
                      </m:e>
                    </m:d>
                  </m:oMath>
                </a14:m>
                <a:r>
                  <a:rPr lang="zh-CN" altLang="en-US" sz="2000" dirty="0">
                    <a:solidFill>
                      <a:schemeClr val="tx1"/>
                    </a:solidFill>
                    <a:latin typeface="Times New Roman" panose="02020603050405020304" pitchFamily="18" charset="0"/>
                    <a:cs typeface="Times New Roman" panose="02020603050405020304" pitchFamily="18" charset="0"/>
                  </a:rPr>
                  <a:t>、</a:t>
                </a:r>
                <a14:m>
                  <m:oMath xmlns:m="http://schemas.openxmlformats.org/officeDocument/2006/math">
                    <m:r>
                      <a:rPr lang="zh-CN" altLang="en-US" sz="2000" i="1">
                        <a:solidFill>
                          <a:srgbClr val="000000"/>
                        </a:solidFill>
                        <a:latin typeface="Cambria Math" panose="02040503050406030204" pitchFamily="18" charset="0"/>
                      </a:rPr>
                      <m:t>𝑥</m:t>
                    </m:r>
                    <m:d>
                      <m:dPr>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𝑡</m:t>
                        </m:r>
                      </m:e>
                    </m:d>
                  </m:oMath>
                </a14:m>
                <a:r>
                  <a:rPr lang="zh-CN" altLang="en-US" sz="2000" dirty="0">
                    <a:solidFill>
                      <a:schemeClr val="tx1"/>
                    </a:solidFill>
                    <a:latin typeface="Times New Roman" panose="02020603050405020304" pitchFamily="18" charset="0"/>
                    <a:cs typeface="Times New Roman" panose="02020603050405020304" pitchFamily="18" charset="0"/>
                  </a:rPr>
                  <a:t>为输入信号，</a:t>
                </a:r>
                <a14:m>
                  <m:oMath xmlns:m="http://schemas.openxmlformats.org/officeDocument/2006/math">
                    <m:r>
                      <a:rPr lang="en-US" altLang="zh-CN" sz="2000" i="1">
                        <a:solidFill>
                          <a:srgbClr val="000000"/>
                        </a:solidFill>
                        <a:latin typeface="Cambria Math" panose="02040503050406030204" pitchFamily="18" charset="0"/>
                      </a:rPr>
                      <m:t>h</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𝑛</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m:t>
                    </m:r>
                  </m:oMath>
                </a14:m>
                <a:r>
                  <a:rPr lang="en-US" altLang="zh-CN" sz="2000" dirty="0">
                    <a:solidFill>
                      <a:srgbClr val="000000"/>
                    </a:solidFill>
                  </a:rPr>
                  <a:t> </a:t>
                </a:r>
                <a14:m>
                  <m:oMath xmlns:m="http://schemas.openxmlformats.org/officeDocument/2006/math">
                    <m:r>
                      <a:rPr lang="en-US" altLang="zh-CN" sz="2000" i="1">
                        <a:solidFill>
                          <a:srgbClr val="000000"/>
                        </a:solidFill>
                        <a:latin typeface="Cambria Math" panose="02040503050406030204" pitchFamily="18" charset="0"/>
                      </a:rPr>
                      <m:t>h</m:t>
                    </m:r>
                    <m:r>
                      <a:rPr lang="en-US" altLang="zh-CN" sz="2000" i="1">
                        <a:solidFill>
                          <a:srgbClr val="000000"/>
                        </a:solidFill>
                        <a:latin typeface="Cambria Math" panose="02040503050406030204" pitchFamily="18" charset="0"/>
                      </a:rPr>
                      <m:t>(</m:t>
                    </m:r>
                    <m:r>
                      <a:rPr lang="en-US" altLang="zh-CN" sz="2000" i="1">
                        <a:solidFill>
                          <a:srgbClr val="000000"/>
                        </a:solidFill>
                        <a:latin typeface="Cambria Math" panose="02040503050406030204" pitchFamily="18" charset="0"/>
                      </a:rPr>
                      <m:t>𝑡</m:t>
                    </m:r>
                    <m:r>
                      <a:rPr lang="en-US" altLang="zh-CN" sz="2000" i="1">
                        <a:solidFill>
                          <a:srgbClr val="000000"/>
                        </a:solidFill>
                        <a:latin typeface="Cambria Math" panose="02040503050406030204" pitchFamily="18" charset="0"/>
                      </a:rPr>
                      <m:t>)</m:t>
                    </m:r>
                  </m:oMath>
                </a14:m>
                <a:r>
                  <a:rPr lang="zh-CN" altLang="en-US" sz="2000" dirty="0">
                    <a:solidFill>
                      <a:schemeClr val="tx1"/>
                    </a:solidFill>
                    <a:latin typeface="Times New Roman" panose="02020603050405020304" pitchFamily="18" charset="0"/>
                    <a:cs typeface="Times New Roman" panose="02020603050405020304" pitchFamily="18" charset="0"/>
                  </a:rPr>
                  <a:t>为系统的单位冲激响应（输入为单位冲激信号时系统的输出），则系统的输出信号利用上述卷积求解。</a:t>
                </a:r>
                <a:endParaRPr lang="en-US" altLang="zh-CN" sz="2000" dirty="0">
                  <a:solidFill>
                    <a:schemeClr val="tx1"/>
                  </a:solidFill>
                  <a:latin typeface="Times New Roman" panose="02020603050405020304" pitchFamily="18" charset="0"/>
                  <a:cs typeface="Times New Roman" panose="02020603050405020304" pitchFamily="18" charset="0"/>
                </a:endParaRPr>
              </a:p>
            </p:txBody>
          </p:sp>
        </mc:Choice>
        <mc:Fallback>
          <p:sp>
            <p:nvSpPr>
              <p:cNvPr id="13" name="内容占位符 2">
                <a:extLst>
                  <a:ext uri="{FF2B5EF4-FFF2-40B4-BE49-F238E27FC236}">
                    <a16:creationId xmlns:a16="http://schemas.microsoft.com/office/drawing/2014/main" id="{47481AC8-4B19-4728-84FC-7567174785CB}"/>
                  </a:ext>
                </a:extLst>
              </p:cNvPr>
              <p:cNvSpPr>
                <a:spLocks noGrp="1" noRot="1" noChangeAspect="1" noMove="1" noResize="1" noEditPoints="1" noAdjustHandles="1" noChangeArrowheads="1" noChangeShapeType="1" noTextEdit="1"/>
              </p:cNvSpPr>
              <p:nvPr>
                <p:ph idx="1"/>
              </p:nvPr>
            </p:nvSpPr>
            <p:spPr>
              <a:xfrm>
                <a:off x="639762" y="1222375"/>
                <a:ext cx="11449897" cy="5111750"/>
              </a:xfrm>
              <a:blipFill>
                <a:blip r:embed="rId2"/>
                <a:stretch>
                  <a:fillRect l="-586" t="-20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Object 3">
                <a:extLst>
                  <a:ext uri="{FF2B5EF4-FFF2-40B4-BE49-F238E27FC236}">
                    <a16:creationId xmlns:a16="http://schemas.microsoft.com/office/drawing/2014/main" id="{4723CEC7-0E18-44FB-94A8-9F8FD82E6AF0}"/>
                  </a:ext>
                </a:extLst>
              </p:cNvPr>
              <p:cNvSpPr txBox="1">
                <a:spLocks/>
              </p:cNvSpPr>
              <p:nvPr/>
            </p:nvSpPr>
            <p:spPr bwMode="auto">
              <a:xfrm>
                <a:off x="2789981" y="1344240"/>
                <a:ext cx="4392860" cy="749300"/>
              </a:xfrm>
              <a:prstGeom prst="rect">
                <a:avLst/>
              </a:prstGeom>
              <a:noFill/>
              <a:ln>
                <a:noFill/>
              </a:ln>
              <a:effectLst/>
            </p:spPr>
            <p:txBody>
              <a:bodyPr>
                <a:noAutofit/>
              </a:bodyPr>
              <a:lstStyle>
                <a:lvl1pPr marL="51435" indent="-51435" algn="l" rtl="0" eaLnBrk="0" fontAlgn="base" hangingPunct="0">
                  <a:lnSpc>
                    <a:spcPct val="90000"/>
                  </a:lnSpc>
                  <a:spcBef>
                    <a:spcPts val="675"/>
                  </a:spcBef>
                  <a:spcAft>
                    <a:spcPts val="115"/>
                  </a:spcAft>
                  <a:buClr>
                    <a:srgbClr val="0B4DA2"/>
                  </a:buClr>
                  <a:buSzPct val="100000"/>
                  <a:buFont typeface="Calibri" panose="020F0502020204030204" pitchFamily="34" charset="0"/>
                  <a:buChar char=" "/>
                  <a:defRPr sz="2400">
                    <a:solidFill>
                      <a:srgbClr val="404040"/>
                    </a:solidFill>
                    <a:latin typeface="+mn-lt"/>
                    <a:ea typeface="+mn-ea"/>
                    <a:cs typeface="+mn-cs"/>
                  </a:defRPr>
                </a:lvl1pPr>
                <a:lvl2pPr marL="216535" indent="-104775" algn="l" rtl="0" eaLnBrk="0" fontAlgn="base" hangingPunct="0">
                  <a:lnSpc>
                    <a:spcPct val="90000"/>
                  </a:lnSpc>
                  <a:spcBef>
                    <a:spcPts val="115"/>
                  </a:spcBef>
                  <a:spcAft>
                    <a:spcPts val="225"/>
                  </a:spcAft>
                  <a:buClr>
                    <a:srgbClr val="0B4DA2"/>
                  </a:buClr>
                  <a:buSzPct val="100000"/>
                  <a:buFont typeface="Calibri" panose="020F0502020204030204" pitchFamily="34" charset="0"/>
                  <a:buChar char="◦"/>
                  <a:defRPr sz="975">
                    <a:solidFill>
                      <a:srgbClr val="404040"/>
                    </a:solidFill>
                    <a:latin typeface="+mn-lt"/>
                    <a:ea typeface="+mn-ea"/>
                  </a:defRPr>
                </a:lvl2pPr>
                <a:lvl3pPr marL="318135" indent="-102235" algn="l" rtl="0" eaLnBrk="0" fontAlgn="base" hangingPunct="0">
                  <a:lnSpc>
                    <a:spcPct val="90000"/>
                  </a:lnSpc>
                  <a:spcBef>
                    <a:spcPts val="115"/>
                  </a:spcBef>
                  <a:spcAft>
                    <a:spcPts val="225"/>
                  </a:spcAft>
                  <a:buClr>
                    <a:srgbClr val="0B4DA2"/>
                  </a:buClr>
                  <a:buSzPct val="100000"/>
                  <a:buFont typeface="Calibri" panose="020F0502020204030204" pitchFamily="34" charset="0"/>
                  <a:buChar char="◦"/>
                  <a:defRPr sz="750">
                    <a:solidFill>
                      <a:srgbClr val="404040"/>
                    </a:solidFill>
                    <a:latin typeface="+mn-lt"/>
                    <a:ea typeface="+mn-ea"/>
                  </a:defRPr>
                </a:lvl3pPr>
                <a:lvl4pPr marL="420370" indent="-102235" algn="l" rtl="0" eaLnBrk="0" fontAlgn="base" hangingPunct="0">
                  <a:lnSpc>
                    <a:spcPct val="90000"/>
                  </a:lnSpc>
                  <a:spcBef>
                    <a:spcPts val="115"/>
                  </a:spcBef>
                  <a:spcAft>
                    <a:spcPts val="225"/>
                  </a:spcAft>
                  <a:buClr>
                    <a:srgbClr val="0B4DA2"/>
                  </a:buClr>
                  <a:buSzPct val="100000"/>
                  <a:buFont typeface="Calibri" panose="020F0502020204030204" pitchFamily="34" charset="0"/>
                  <a:buChar char="◦"/>
                  <a:defRPr sz="750">
                    <a:solidFill>
                      <a:srgbClr val="404040"/>
                    </a:solidFill>
                    <a:latin typeface="+mn-lt"/>
                    <a:ea typeface="+mn-ea"/>
                  </a:defRPr>
                </a:lvl4pPr>
                <a:lvl5pPr marL="523875" indent="-104775" algn="l" rtl="0" eaLnBrk="0" fontAlgn="base" hangingPunct="0">
                  <a:lnSpc>
                    <a:spcPct val="90000"/>
                  </a:lnSpc>
                  <a:spcBef>
                    <a:spcPts val="115"/>
                  </a:spcBef>
                  <a:spcAft>
                    <a:spcPts val="225"/>
                  </a:spcAft>
                  <a:buClr>
                    <a:srgbClr val="0B4DA2"/>
                  </a:buClr>
                  <a:buSzPct val="100000"/>
                  <a:buFont typeface="Calibri" panose="020F0502020204030204" pitchFamily="34" charset="0"/>
                  <a:buChar char="◦"/>
                  <a:defRPr sz="750">
                    <a:solidFill>
                      <a:srgbClr val="404040"/>
                    </a:solidFill>
                    <a:latin typeface="+mn-lt"/>
                    <a:ea typeface="+mn-ea"/>
                  </a:defRPr>
                </a:lvl5pPr>
                <a:lvl6pPr marL="866775" indent="-104775" algn="l" rtl="0" fontAlgn="base">
                  <a:lnSpc>
                    <a:spcPct val="90000"/>
                  </a:lnSpc>
                  <a:spcBef>
                    <a:spcPts val="115"/>
                  </a:spcBef>
                  <a:spcAft>
                    <a:spcPts val="225"/>
                  </a:spcAft>
                  <a:buClr>
                    <a:srgbClr val="0B4DA2"/>
                  </a:buClr>
                  <a:buSzPct val="100000"/>
                  <a:buFont typeface="Calibri" panose="020F0502020204030204" pitchFamily="34" charset="0"/>
                  <a:buChar char="◦"/>
                  <a:defRPr sz="750">
                    <a:solidFill>
                      <a:srgbClr val="404040"/>
                    </a:solidFill>
                    <a:latin typeface="+mn-lt"/>
                    <a:ea typeface="+mn-ea"/>
                  </a:defRPr>
                </a:lvl6pPr>
                <a:lvl7pPr marL="1209675" indent="-104775" algn="l" rtl="0" fontAlgn="base">
                  <a:lnSpc>
                    <a:spcPct val="90000"/>
                  </a:lnSpc>
                  <a:spcBef>
                    <a:spcPts val="115"/>
                  </a:spcBef>
                  <a:spcAft>
                    <a:spcPts val="225"/>
                  </a:spcAft>
                  <a:buClr>
                    <a:srgbClr val="0B4DA2"/>
                  </a:buClr>
                  <a:buSzPct val="100000"/>
                  <a:buFont typeface="Calibri" panose="020F0502020204030204" pitchFamily="34" charset="0"/>
                  <a:buChar char="◦"/>
                  <a:defRPr sz="750">
                    <a:solidFill>
                      <a:srgbClr val="404040"/>
                    </a:solidFill>
                    <a:latin typeface="+mn-lt"/>
                    <a:ea typeface="+mn-ea"/>
                  </a:defRPr>
                </a:lvl7pPr>
                <a:lvl8pPr marL="1552575" indent="-104775" algn="l" rtl="0" fontAlgn="base">
                  <a:lnSpc>
                    <a:spcPct val="90000"/>
                  </a:lnSpc>
                  <a:spcBef>
                    <a:spcPts val="115"/>
                  </a:spcBef>
                  <a:spcAft>
                    <a:spcPts val="225"/>
                  </a:spcAft>
                  <a:buClr>
                    <a:srgbClr val="0B4DA2"/>
                  </a:buClr>
                  <a:buSzPct val="100000"/>
                  <a:buFont typeface="Calibri" panose="020F0502020204030204" pitchFamily="34" charset="0"/>
                  <a:buChar char="◦"/>
                  <a:defRPr sz="750">
                    <a:solidFill>
                      <a:srgbClr val="404040"/>
                    </a:solidFill>
                    <a:latin typeface="+mn-lt"/>
                    <a:ea typeface="+mn-ea"/>
                  </a:defRPr>
                </a:lvl8pPr>
                <a:lvl9pPr marL="1895475" indent="-104775" algn="l" rtl="0" fontAlgn="base">
                  <a:lnSpc>
                    <a:spcPct val="90000"/>
                  </a:lnSpc>
                  <a:spcBef>
                    <a:spcPts val="115"/>
                  </a:spcBef>
                  <a:spcAft>
                    <a:spcPts val="225"/>
                  </a:spcAft>
                  <a:buClr>
                    <a:srgbClr val="0B4DA2"/>
                  </a:buClr>
                  <a:buSzPct val="100000"/>
                  <a:buFont typeface="Calibri" panose="020F0502020204030204" pitchFamily="34" charset="0"/>
                  <a:buChar char="◦"/>
                  <a:defRPr sz="750">
                    <a:solidFill>
                      <a:srgbClr val="404040"/>
                    </a:solidFill>
                    <a:latin typeface="+mn-lt"/>
                    <a:ea typeface="+mn-ea"/>
                  </a:defRPr>
                </a:lvl9pPr>
              </a:lstStyle>
              <a:p>
                <a:pPr>
                  <a:buFont typeface="Calibri" panose="020F0502020204030204" pitchFamily="34" charset="0"/>
                  <a:buNone/>
                </a:pPr>
                <a14:m>
                  <m:oMathPara xmlns:m="http://schemas.openxmlformats.org/officeDocument/2006/math">
                    <m:oMathParaPr>
                      <m:jc m:val="left"/>
                    </m:oMathParaPr>
                    <m:oMath xmlns:m="http://schemas.openxmlformats.org/officeDocument/2006/math">
                      <m:r>
                        <a:rPr lang="en-US" altLang="zh-CN" i="1" kern="0" smtClean="0">
                          <a:solidFill>
                            <a:srgbClr val="000000"/>
                          </a:solidFill>
                          <a:latin typeface="Cambria Math" panose="02040503050406030204" pitchFamily="18" charset="0"/>
                        </a:rPr>
                        <m:t>𝑥</m:t>
                      </m:r>
                      <m:d>
                        <m:dPr>
                          <m:begChr m:val="["/>
                          <m:endChr m:val="]"/>
                          <m:ctrlPr>
                            <a:rPr lang="en-US" altLang="zh-CN" i="1" kern="0" smtClean="0">
                              <a:solidFill>
                                <a:srgbClr val="000000"/>
                              </a:solidFill>
                              <a:latin typeface="Cambria Math" panose="02040503050406030204" pitchFamily="18" charset="0"/>
                            </a:rPr>
                          </m:ctrlPr>
                        </m:dPr>
                        <m:e>
                          <m:r>
                            <a:rPr lang="en-US" altLang="zh-CN" i="1" kern="0" smtClean="0">
                              <a:solidFill>
                                <a:srgbClr val="000000"/>
                              </a:solidFill>
                              <a:latin typeface="Cambria Math" panose="02040503050406030204" pitchFamily="18" charset="0"/>
                            </a:rPr>
                            <m:t>𝑛</m:t>
                          </m:r>
                        </m:e>
                      </m:d>
                      <m:r>
                        <a:rPr lang="en-US" altLang="zh-CN" i="1" kern="0" smtClean="0">
                          <a:solidFill>
                            <a:srgbClr val="000000"/>
                          </a:solidFill>
                          <a:latin typeface="Cambria Math" panose="02040503050406030204" pitchFamily="18" charset="0"/>
                        </a:rPr>
                        <m:t>∗</m:t>
                      </m:r>
                      <m:r>
                        <a:rPr lang="en-US" altLang="zh-CN" b="0" i="1" kern="0" smtClean="0">
                          <a:solidFill>
                            <a:srgbClr val="000000"/>
                          </a:solidFill>
                          <a:latin typeface="Cambria Math" panose="02040503050406030204" pitchFamily="18" charset="0"/>
                        </a:rPr>
                        <m:t>h</m:t>
                      </m:r>
                      <m:r>
                        <a:rPr lang="zh-CN" altLang="en-US" i="1" kern="0">
                          <a:solidFill>
                            <a:srgbClr val="000000"/>
                          </a:solidFill>
                          <a:latin typeface="Cambria Math" panose="02040503050406030204" pitchFamily="18" charset="0"/>
                        </a:rPr>
                        <m:t>[</m:t>
                      </m:r>
                      <m:r>
                        <a:rPr lang="zh-CN" altLang="en-US" i="1" kern="0">
                          <a:solidFill>
                            <a:srgbClr val="000000"/>
                          </a:solidFill>
                          <a:latin typeface="Cambria Math" panose="02040503050406030204" pitchFamily="18" charset="0"/>
                        </a:rPr>
                        <m:t>𝑛</m:t>
                      </m:r>
                      <m:r>
                        <a:rPr lang="zh-CN" altLang="en-US" i="1" kern="0">
                          <a:solidFill>
                            <a:srgbClr val="000000"/>
                          </a:solidFill>
                          <a:latin typeface="Cambria Math" panose="02040503050406030204" pitchFamily="18" charset="0"/>
                        </a:rPr>
                        <m:t>]=</m:t>
                      </m:r>
                      <m:nary>
                        <m:naryPr>
                          <m:chr m:val="∑"/>
                          <m:ctrlPr>
                            <a:rPr lang="zh-CN" altLang="en-US" i="1" kern="0">
                              <a:solidFill>
                                <a:srgbClr val="000000"/>
                              </a:solidFill>
                              <a:latin typeface="Cambria Math" panose="02040503050406030204" pitchFamily="18" charset="0"/>
                            </a:rPr>
                          </m:ctrlPr>
                        </m:naryPr>
                        <m:sub>
                          <m:r>
                            <a:rPr lang="zh-CN" altLang="en-US" i="1" kern="0">
                              <a:solidFill>
                                <a:srgbClr val="000000"/>
                              </a:solidFill>
                              <a:latin typeface="Cambria Math" panose="02040503050406030204" pitchFamily="18" charset="0"/>
                            </a:rPr>
                            <m:t>𝑘</m:t>
                          </m:r>
                          <m:r>
                            <a:rPr lang="zh-CN" altLang="en-US" i="1" kern="0">
                              <a:solidFill>
                                <a:srgbClr val="000000"/>
                              </a:solidFill>
                              <a:latin typeface="Cambria Math" panose="02040503050406030204" pitchFamily="18" charset="0"/>
                            </a:rPr>
                            <m:t>=−∞</m:t>
                          </m:r>
                        </m:sub>
                        <m:sup>
                          <m:r>
                            <a:rPr lang="zh-CN" altLang="en-US" i="1" kern="0">
                              <a:solidFill>
                                <a:srgbClr val="000000"/>
                              </a:solidFill>
                              <a:latin typeface="Cambria Math" panose="02040503050406030204" pitchFamily="18" charset="0"/>
                            </a:rPr>
                            <m:t>∞</m:t>
                          </m:r>
                        </m:sup>
                        <m:e>
                          <m:r>
                            <a:rPr lang="zh-CN" altLang="en-US" i="1" kern="0">
                              <a:solidFill>
                                <a:srgbClr val="000000"/>
                              </a:solidFill>
                              <a:latin typeface="Cambria Math" panose="02040503050406030204" pitchFamily="18" charset="0"/>
                            </a:rPr>
                            <m:t>𝑥</m:t>
                          </m:r>
                          <m:d>
                            <m:dPr>
                              <m:begChr m:val="["/>
                              <m:endChr m:val="]"/>
                              <m:ctrlPr>
                                <a:rPr lang="zh-CN" altLang="en-US" i="1" kern="0">
                                  <a:solidFill>
                                    <a:srgbClr val="000000"/>
                                  </a:solidFill>
                                  <a:latin typeface="Cambria Math" panose="02040503050406030204" pitchFamily="18" charset="0"/>
                                </a:rPr>
                              </m:ctrlPr>
                            </m:dPr>
                            <m:e>
                              <m:r>
                                <a:rPr lang="zh-CN" altLang="en-US" i="1" kern="0">
                                  <a:solidFill>
                                    <a:srgbClr val="000000"/>
                                  </a:solidFill>
                                  <a:latin typeface="Cambria Math" panose="02040503050406030204" pitchFamily="18" charset="0"/>
                                </a:rPr>
                                <m:t>𝑘</m:t>
                              </m:r>
                            </m:e>
                          </m:d>
                          <m:r>
                            <a:rPr lang="en-US" altLang="zh-CN" b="0" i="1" kern="0" smtClean="0">
                              <a:solidFill>
                                <a:srgbClr val="000000"/>
                              </a:solidFill>
                              <a:latin typeface="Cambria Math" panose="02040503050406030204" pitchFamily="18" charset="0"/>
                            </a:rPr>
                            <m:t>h</m:t>
                          </m:r>
                          <m:r>
                            <a:rPr lang="zh-CN" altLang="en-US" i="1" kern="0">
                              <a:solidFill>
                                <a:srgbClr val="000000"/>
                              </a:solidFill>
                              <a:latin typeface="Cambria Math" panose="02040503050406030204" pitchFamily="18" charset="0"/>
                            </a:rPr>
                            <m:t>[</m:t>
                          </m:r>
                          <m:r>
                            <a:rPr lang="zh-CN" altLang="en-US" i="1" kern="0">
                              <a:solidFill>
                                <a:srgbClr val="000000"/>
                              </a:solidFill>
                              <a:latin typeface="Cambria Math" panose="02040503050406030204" pitchFamily="18" charset="0"/>
                            </a:rPr>
                            <m:t>𝑛</m:t>
                          </m:r>
                          <m:r>
                            <a:rPr lang="zh-CN" altLang="en-US" i="1" kern="0">
                              <a:solidFill>
                                <a:srgbClr val="000000"/>
                              </a:solidFill>
                              <a:latin typeface="Cambria Math" panose="02040503050406030204" pitchFamily="18" charset="0"/>
                            </a:rPr>
                            <m:t>−</m:t>
                          </m:r>
                          <m:r>
                            <a:rPr lang="zh-CN" altLang="en-US" i="1" kern="0">
                              <a:solidFill>
                                <a:srgbClr val="000000"/>
                              </a:solidFill>
                              <a:latin typeface="Cambria Math" panose="02040503050406030204" pitchFamily="18" charset="0"/>
                            </a:rPr>
                            <m:t>𝑘</m:t>
                          </m:r>
                          <m:r>
                            <a:rPr lang="zh-CN" altLang="en-US" i="1" kern="0">
                              <a:solidFill>
                                <a:srgbClr val="000000"/>
                              </a:solidFill>
                              <a:latin typeface="Cambria Math" panose="02040503050406030204" pitchFamily="18" charset="0"/>
                            </a:rPr>
                            <m:t>]</m:t>
                          </m:r>
                        </m:e>
                      </m:nary>
                    </m:oMath>
                  </m:oMathPara>
                </a14:m>
                <a:endParaRPr lang="zh-CN" altLang="en-US" kern="0" dirty="0"/>
              </a:p>
            </p:txBody>
          </p:sp>
        </mc:Choice>
        <mc:Fallback xmlns="">
          <p:sp>
            <p:nvSpPr>
              <p:cNvPr id="6" name="Object 3">
                <a:extLst>
                  <a:ext uri="{FF2B5EF4-FFF2-40B4-BE49-F238E27FC236}">
                    <a16:creationId xmlns:a16="http://schemas.microsoft.com/office/drawing/2014/main" id="{4723CEC7-0E18-44FB-94A8-9F8FD82E6AF0}"/>
                  </a:ext>
                </a:extLst>
              </p:cNvPr>
              <p:cNvSpPr txBox="1">
                <a:spLocks noRot="1" noChangeAspect="1" noMove="1" noResize="1" noEditPoints="1" noAdjustHandles="1" noChangeArrowheads="1" noChangeShapeType="1" noTextEdit="1"/>
              </p:cNvSpPr>
              <p:nvPr/>
            </p:nvSpPr>
            <p:spPr bwMode="auto">
              <a:xfrm>
                <a:off x="2789981" y="1344240"/>
                <a:ext cx="4392860" cy="749300"/>
              </a:xfrm>
              <a:prstGeom prst="rect">
                <a:avLst/>
              </a:prstGeom>
              <a:blipFill>
                <a:blip r:embed="rId3"/>
                <a:stretch>
                  <a:fillRect b="-29508"/>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物件 3">
                <a:extLst>
                  <a:ext uri="{FF2B5EF4-FFF2-40B4-BE49-F238E27FC236}">
                    <a16:creationId xmlns:a16="http://schemas.microsoft.com/office/drawing/2014/main" id="{4ACFB425-9661-48BD-B0EA-0E57EF63CBAB}"/>
                  </a:ext>
                </a:extLst>
              </p:cNvPr>
              <p:cNvSpPr txBox="1"/>
              <p:nvPr/>
            </p:nvSpPr>
            <p:spPr bwMode="auto">
              <a:xfrm>
                <a:off x="2789981" y="2378075"/>
                <a:ext cx="4797425" cy="841375"/>
              </a:xfrm>
              <a:prstGeom prst="rect">
                <a:avLst/>
              </a:prstGeom>
              <a:noFill/>
              <a:ln>
                <a:noFill/>
              </a:ln>
            </p:spPr>
            <p:txBody>
              <a:bodyPr>
                <a:noAutofit/>
              </a:bodyPr>
              <a:lstStyle/>
              <a:p>
                <a:pPr/>
                <a14:m>
                  <m:oMathPara xmlns:m="http://schemas.openxmlformats.org/officeDocument/2006/math">
                    <m:oMathParaPr>
                      <m:jc m:val="left"/>
                    </m:oMathParaPr>
                    <m:oMath xmlns:m="http://schemas.openxmlformats.org/officeDocument/2006/math">
                      <m:r>
                        <a:rPr lang="zh-CN" altLang="en-US" sz="2400" i="1" smtClean="0">
                          <a:solidFill>
                            <a:srgbClr val="000000"/>
                          </a:solidFill>
                          <a:latin typeface="Cambria Math" panose="02040503050406030204" pitchFamily="18" charset="0"/>
                        </a:rPr>
                        <m:t>𝑥</m:t>
                      </m:r>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𝑡</m:t>
                          </m:r>
                        </m:e>
                      </m:d>
                      <m:r>
                        <a:rPr lang="en-US" altLang="zh-CN" sz="2400" b="0" i="1" smtClean="0">
                          <a:solidFill>
                            <a:srgbClr val="000000"/>
                          </a:solidFill>
                          <a:latin typeface="Cambria Math" panose="02040503050406030204" pitchFamily="18" charset="0"/>
                        </a:rPr>
                        <m:t>∗</m:t>
                      </m:r>
                      <m:r>
                        <a:rPr lang="en-US" altLang="zh-CN" sz="2400" b="0" i="1" smtClean="0">
                          <a:solidFill>
                            <a:srgbClr val="000000"/>
                          </a:solidFill>
                          <a:latin typeface="Cambria Math" panose="02040503050406030204" pitchFamily="18" charset="0"/>
                        </a:rPr>
                        <m:t>h</m:t>
                      </m:r>
                      <m:r>
                        <a:rPr lang="en-US" altLang="zh-CN" sz="2400" b="0" i="1" smtClean="0">
                          <a:solidFill>
                            <a:srgbClr val="000000"/>
                          </a:solidFill>
                          <a:latin typeface="Cambria Math" panose="02040503050406030204" pitchFamily="18" charset="0"/>
                        </a:rPr>
                        <m:t>(</m:t>
                      </m:r>
                      <m:r>
                        <a:rPr lang="en-US" altLang="zh-CN" sz="2400" b="0" i="1" smtClean="0">
                          <a:solidFill>
                            <a:srgbClr val="000000"/>
                          </a:solidFill>
                          <a:latin typeface="Cambria Math" panose="02040503050406030204" pitchFamily="18" charset="0"/>
                        </a:rPr>
                        <m:t>𝑡</m:t>
                      </m:r>
                      <m:r>
                        <a:rPr lang="en-US" altLang="zh-CN" sz="2400" b="0" i="1" smtClean="0">
                          <a:solidFill>
                            <a:srgbClr val="000000"/>
                          </a:solidFill>
                          <a:latin typeface="Cambria Math" panose="02040503050406030204" pitchFamily="18" charset="0"/>
                        </a:rPr>
                        <m:t>)=</m:t>
                      </m:r>
                      <m:nary>
                        <m:naryPr>
                          <m:ctrlPr>
                            <a:rPr lang="zh-CN" altLang="en-US" sz="2400" i="1">
                              <a:solidFill>
                                <a:srgbClr val="000000"/>
                              </a:solidFill>
                              <a:latin typeface="Cambria Math" panose="02040503050406030204" pitchFamily="18" charset="0"/>
                            </a:rPr>
                          </m:ctrlPr>
                        </m:naryPr>
                        <m:sub>
                          <m:r>
                            <a:rPr lang="zh-CN" altLang="en-US" sz="2400" i="1">
                              <a:solidFill>
                                <a:srgbClr val="000000"/>
                              </a:solidFill>
                              <a:latin typeface="Cambria Math" panose="02040503050406030204" pitchFamily="18" charset="0"/>
                            </a:rPr>
                            <m:t>−∞</m:t>
                          </m:r>
                        </m:sub>
                        <m:sup>
                          <m:r>
                            <a:rPr lang="zh-CN" altLang="en-US" sz="2400" i="1">
                              <a:solidFill>
                                <a:srgbClr val="000000"/>
                              </a:solidFill>
                              <a:latin typeface="Cambria Math" panose="02040503050406030204" pitchFamily="18" charset="0"/>
                            </a:rPr>
                            <m:t>  ∞</m:t>
                          </m:r>
                        </m:sup>
                        <m:e>
                          <m:r>
                            <a:rPr lang="zh-CN" altLang="en-US" sz="2400" i="1">
                              <a:solidFill>
                                <a:srgbClr val="000000"/>
                              </a:solidFill>
                              <a:latin typeface="Cambria Math" panose="02040503050406030204" pitchFamily="18" charset="0"/>
                            </a:rPr>
                            <m:t>𝑥</m:t>
                          </m:r>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𝜏</m:t>
                              </m:r>
                            </m:e>
                          </m:d>
                          <m:r>
                            <a:rPr lang="en-US" altLang="zh-CN" sz="2400" b="0" i="1" smtClean="0">
                              <a:solidFill>
                                <a:srgbClr val="000000"/>
                              </a:solidFill>
                              <a:latin typeface="Cambria Math" panose="02040503050406030204" pitchFamily="18" charset="0"/>
                            </a:rPr>
                            <m:t>h</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𝑡</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𝜏</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𝑑</m:t>
                          </m:r>
                          <m:r>
                            <a:rPr lang="zh-CN" altLang="en-US" sz="2400" i="1">
                              <a:solidFill>
                                <a:srgbClr val="000000"/>
                              </a:solidFill>
                              <a:latin typeface="Cambria Math" panose="02040503050406030204" pitchFamily="18" charset="0"/>
                            </a:rPr>
                            <m:t>𝜏</m:t>
                          </m:r>
                        </m:e>
                      </m:nary>
                    </m:oMath>
                  </m:oMathPara>
                </a14:m>
                <a:endParaRPr lang="zh-CN" altLang="en-US" sz="2400" dirty="0"/>
              </a:p>
            </p:txBody>
          </p:sp>
        </mc:Choice>
        <mc:Fallback xmlns="">
          <p:sp>
            <p:nvSpPr>
              <p:cNvPr id="7" name="物件 3">
                <a:extLst>
                  <a:ext uri="{FF2B5EF4-FFF2-40B4-BE49-F238E27FC236}">
                    <a16:creationId xmlns:a16="http://schemas.microsoft.com/office/drawing/2014/main" id="{4ACFB425-9661-48BD-B0EA-0E57EF63CBAB}"/>
                  </a:ext>
                </a:extLst>
              </p:cNvPr>
              <p:cNvSpPr txBox="1">
                <a:spLocks noRot="1" noChangeAspect="1" noMove="1" noResize="1" noEditPoints="1" noAdjustHandles="1" noChangeArrowheads="1" noChangeShapeType="1" noTextEdit="1"/>
              </p:cNvSpPr>
              <p:nvPr/>
            </p:nvSpPr>
            <p:spPr bwMode="auto">
              <a:xfrm>
                <a:off x="2789981" y="2378075"/>
                <a:ext cx="4797425" cy="841375"/>
              </a:xfrm>
              <a:prstGeom prst="rect">
                <a:avLst/>
              </a:prstGeom>
              <a:blipFill>
                <a:blip r:embed="rId4"/>
                <a:stretch>
                  <a:fillRect/>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268942673"/>
      </p:ext>
    </p:extLst>
  </p:cSld>
  <p:clrMapOvr>
    <a:masterClrMapping/>
  </p:clrMapOvr>
  <p:transition spd="med">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en-US" altLang="zh-CN" sz="3200" b="1" dirty="0">
                <a:solidFill>
                  <a:srgbClr val="000000"/>
                </a:solidFill>
                <a:latin typeface="Times New Roman" panose="02020603050405020304" pitchFamily="18" charset="0"/>
                <a:cs typeface="Times New Roman" panose="02020603050405020304" pitchFamily="18" charset="0"/>
              </a:rPr>
              <a:t>Lecture 3: Convolution and LTI Systems</a:t>
            </a:r>
            <a:endParaRPr lang="zh-CN" altLang="en-US" sz="3200" dirty="0">
              <a:solidFill>
                <a:schemeClr val="tx1"/>
              </a:solidFill>
            </a:endParaRP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19</a:t>
            </a:fld>
            <a:endParaRPr lang="zh-CN" altLang="en-US" dirty="0"/>
          </a:p>
        </p:txBody>
      </p:sp>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639762" y="1222375"/>
            <a:ext cx="11449897" cy="5111750"/>
          </a:xfrm>
        </p:spPr>
        <p:txBody>
          <a:bodyPr/>
          <a:lstStyle/>
          <a:p>
            <a:pPr lvl="1">
              <a:buFont typeface="Wingdings" panose="05000000000000000000" pitchFamily="2" charset="2"/>
              <a:buChar char="l"/>
            </a:pPr>
            <a:r>
              <a:rPr lang="en-GB" altLang="zh-CN" sz="2400" dirty="0">
                <a:solidFill>
                  <a:schemeClr val="tx1"/>
                </a:solidFill>
                <a:latin typeface="Times New Roman" panose="02020603050405020304" pitchFamily="18" charset="0"/>
                <a:cs typeface="Times New Roman" panose="02020603050405020304" pitchFamily="18" charset="0"/>
              </a:rPr>
              <a:t> </a:t>
            </a:r>
            <a:r>
              <a:rPr lang="zh-CN" altLang="en-US" sz="2400" dirty="0">
                <a:solidFill>
                  <a:schemeClr val="tx1"/>
                </a:solidFill>
                <a:latin typeface="Times New Roman" panose="02020603050405020304" pitchFamily="18" charset="0"/>
                <a:cs typeface="Times New Roman" panose="02020603050405020304" pitchFamily="18" charset="0"/>
              </a:rPr>
              <a:t>卷积的动态过程：反转再平移，直到两者出现重叠，计算重叠部分相乘、累加或积分结果。</a:t>
            </a:r>
            <a:endParaRPr lang="en-US" altLang="zh-CN" sz="2400" dirty="0">
              <a:solidFill>
                <a:schemeClr val="tx1"/>
              </a:solidFill>
              <a:latin typeface="Times New Roman" panose="02020603050405020304" pitchFamily="18" charset="0"/>
              <a:cs typeface="Times New Roman" panose="02020603050405020304" pitchFamily="18" charset="0"/>
            </a:endParaRPr>
          </a:p>
          <a:p>
            <a:pPr marL="111760" lvl="1" indent="0">
              <a:buNone/>
            </a:pPr>
            <a:r>
              <a:rPr lang="en-US" altLang="zh-CN" sz="2400" dirty="0">
                <a:solidFill>
                  <a:schemeClr val="tx1"/>
                </a:solidFill>
                <a:latin typeface="Times New Roman" panose="02020603050405020304" pitchFamily="18" charset="0"/>
                <a:cs typeface="Times New Roman" panose="02020603050405020304" pitchFamily="18" charset="0"/>
              </a:rPr>
              <a:t>	</a:t>
            </a:r>
            <a:endParaRPr lang="en-US" altLang="zh-CN" sz="2000" dirty="0">
              <a:solidFill>
                <a:schemeClr val="tx1"/>
              </a:solidFill>
              <a:latin typeface="Times New Roman" panose="02020603050405020304" pitchFamily="18" charset="0"/>
              <a:cs typeface="Times New Roman" panose="02020603050405020304" pitchFamily="18" charset="0"/>
            </a:endParaRPr>
          </a:p>
          <a:p>
            <a:pPr marL="111760" lvl="1" indent="0">
              <a:buNone/>
            </a:pPr>
            <a:endParaRPr lang="en-US" altLang="zh-CN" sz="2000" dirty="0">
              <a:solidFill>
                <a:schemeClr val="tx1"/>
              </a:solidFill>
              <a:latin typeface="Times New Roman" panose="02020603050405020304" pitchFamily="18" charset="0"/>
              <a:cs typeface="Times New Roman" panose="02020603050405020304" pitchFamily="18" charset="0"/>
            </a:endParaRPr>
          </a:p>
        </p:txBody>
      </p:sp>
      <p:pic>
        <p:nvPicPr>
          <p:cNvPr id="8" name="图片 7">
            <a:extLst>
              <a:ext uri="{FF2B5EF4-FFF2-40B4-BE49-F238E27FC236}">
                <a16:creationId xmlns:a16="http://schemas.microsoft.com/office/drawing/2014/main" id="{B9FBDDAC-45FB-4785-8719-6AC96D1E41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6322" y="2254249"/>
            <a:ext cx="4457700" cy="1400175"/>
          </a:xfrm>
          <a:prstGeom prst="rect">
            <a:avLst/>
          </a:prstGeom>
        </p:spPr>
      </p:pic>
      <p:pic>
        <p:nvPicPr>
          <p:cNvPr id="9" name="图片 8">
            <a:extLst>
              <a:ext uri="{FF2B5EF4-FFF2-40B4-BE49-F238E27FC236}">
                <a16:creationId xmlns:a16="http://schemas.microsoft.com/office/drawing/2014/main" id="{C8C92EF2-4086-4DD1-8C13-7BD1AE35904E}"/>
              </a:ext>
            </a:extLst>
          </p:cNvPr>
          <p:cNvPicPr>
            <a:picLocks noChangeAspect="1"/>
          </p:cNvPicPr>
          <p:nvPr/>
        </p:nvPicPr>
        <p:blipFill>
          <a:blip r:embed="rId3"/>
          <a:stretch>
            <a:fillRect/>
          </a:stretch>
        </p:blipFill>
        <p:spPr>
          <a:xfrm>
            <a:off x="1123950" y="2097087"/>
            <a:ext cx="5619750" cy="1714500"/>
          </a:xfrm>
          <a:prstGeom prst="rect">
            <a:avLst/>
          </a:prstGeom>
        </p:spPr>
      </p:pic>
    </p:spTree>
    <p:extLst>
      <p:ext uri="{BB962C8B-B14F-4D97-AF65-F5344CB8AC3E}">
        <p14:creationId xmlns:p14="http://schemas.microsoft.com/office/powerpoint/2010/main" val="2787320127"/>
      </p:ext>
    </p:extLst>
  </p:cSld>
  <p:clrMapOvr>
    <a:masterClrMapping/>
  </p:clrMapOvr>
  <p:transition spd="med">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zh-CN" altLang="en-US" sz="3200" dirty="0">
                <a:solidFill>
                  <a:schemeClr val="tx1"/>
                </a:solidFill>
              </a:rPr>
              <a:t>期末考试相关说明</a:t>
            </a: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2</a:t>
            </a:fld>
            <a:endParaRPr lang="zh-CN" altLang="en-US" dirty="0"/>
          </a:p>
        </p:txBody>
      </p:sp>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639763" y="1222375"/>
            <a:ext cx="10213767" cy="4775200"/>
          </a:xfrm>
        </p:spPr>
        <p:txBody>
          <a:bodyPr/>
          <a:lstStyle/>
          <a:p>
            <a:pPr algn="l">
              <a:lnSpc>
                <a:spcPct val="100000"/>
              </a:lnSpc>
              <a:spcBef>
                <a:spcPts val="0"/>
              </a:spcBef>
              <a:spcAft>
                <a:spcPts val="600"/>
              </a:spcAft>
              <a:buClrTx/>
              <a:buFont typeface="Wingdings" panose="05000000000000000000" pitchFamily="2" charset="2"/>
              <a:buChar char="ü"/>
            </a:pPr>
            <a:r>
              <a:rPr lang="zh-CN" altLang="en-US" sz="2000" b="1" i="0" dirty="0">
                <a:solidFill>
                  <a:schemeClr val="tx1"/>
                </a:solidFill>
                <a:effectLst/>
                <a:latin typeface="Georgia" panose="02040502050405020303" pitchFamily="18" charset="0"/>
              </a:rPr>
              <a:t> 课程评分标准：</a:t>
            </a:r>
            <a:endParaRPr lang="en-US" altLang="zh-CN" sz="2000" b="1" i="0" dirty="0">
              <a:solidFill>
                <a:schemeClr val="tx1"/>
              </a:solidFill>
              <a:effectLst/>
              <a:latin typeface="Georgia" panose="02040502050405020303" pitchFamily="18" charset="0"/>
            </a:endParaRPr>
          </a:p>
          <a:p>
            <a:pPr lvl="2">
              <a:lnSpc>
                <a:spcPct val="100000"/>
              </a:lnSpc>
              <a:spcBef>
                <a:spcPts val="0"/>
              </a:spcBef>
              <a:spcAft>
                <a:spcPts val="600"/>
              </a:spcAft>
              <a:buClrTx/>
              <a:buFont typeface="Arial" panose="020B0604020202020204" pitchFamily="34" charset="0"/>
              <a:buChar char="•"/>
            </a:pPr>
            <a:r>
              <a:rPr lang="en-US" altLang="zh-CN" sz="2000" b="0" i="0" dirty="0">
                <a:solidFill>
                  <a:srgbClr val="000000"/>
                </a:solidFill>
                <a:effectLst/>
                <a:latin typeface="Georgia" panose="02040502050405020303" pitchFamily="18" charset="0"/>
              </a:rPr>
              <a:t> </a:t>
            </a:r>
            <a:r>
              <a:rPr lang="zh-CN" altLang="en-US" sz="2000" b="0" i="0" dirty="0">
                <a:solidFill>
                  <a:srgbClr val="000000"/>
                </a:solidFill>
                <a:effectLst/>
                <a:latin typeface="Georgia" panose="02040502050405020303" pitchFamily="18" charset="0"/>
              </a:rPr>
              <a:t>考勤</a:t>
            </a:r>
            <a:r>
              <a:rPr lang="en-US" altLang="zh-CN" sz="2000" b="0" i="0" dirty="0">
                <a:solidFill>
                  <a:srgbClr val="000000"/>
                </a:solidFill>
                <a:effectLst/>
                <a:latin typeface="Georgia" panose="02040502050405020303" pitchFamily="18" charset="0"/>
              </a:rPr>
              <a:t>+</a:t>
            </a:r>
            <a:r>
              <a:rPr lang="zh-CN" altLang="en-US" sz="2000" b="0" i="0" dirty="0">
                <a:solidFill>
                  <a:srgbClr val="000000"/>
                </a:solidFill>
                <a:effectLst/>
                <a:latin typeface="Georgia" panose="02040502050405020303" pitchFamily="18" charset="0"/>
              </a:rPr>
              <a:t>作业 </a:t>
            </a:r>
            <a:r>
              <a:rPr lang="en-US" altLang="zh-CN" sz="2000" b="0" i="0" dirty="0">
                <a:solidFill>
                  <a:srgbClr val="000000"/>
                </a:solidFill>
                <a:effectLst/>
                <a:latin typeface="Georgia" panose="02040502050405020303" pitchFamily="18" charset="0"/>
              </a:rPr>
              <a:t>(</a:t>
            </a:r>
            <a:r>
              <a:rPr lang="en-US" altLang="zh-CN" sz="2000" dirty="0">
                <a:solidFill>
                  <a:srgbClr val="000000"/>
                </a:solidFill>
                <a:latin typeface="Georgia" panose="02040502050405020303" pitchFamily="18" charset="0"/>
              </a:rPr>
              <a:t>1</a:t>
            </a:r>
            <a:r>
              <a:rPr lang="en-US" altLang="zh-CN" sz="2000" b="0" i="0" dirty="0">
                <a:solidFill>
                  <a:srgbClr val="000000"/>
                </a:solidFill>
                <a:effectLst/>
                <a:latin typeface="Georgia" panose="02040502050405020303" pitchFamily="18" charset="0"/>
              </a:rPr>
              <a:t>0%)</a:t>
            </a:r>
          </a:p>
          <a:p>
            <a:pPr lvl="2">
              <a:lnSpc>
                <a:spcPct val="100000"/>
              </a:lnSpc>
              <a:spcBef>
                <a:spcPts val="0"/>
              </a:spcBef>
              <a:spcAft>
                <a:spcPts val="600"/>
              </a:spcAft>
              <a:buClrTx/>
              <a:buFont typeface="Arial" panose="020B0604020202020204" pitchFamily="34" charset="0"/>
              <a:buChar char="•"/>
            </a:pPr>
            <a:r>
              <a:rPr lang="en-US" altLang="zh-CN" sz="2000" dirty="0">
                <a:solidFill>
                  <a:srgbClr val="000000"/>
                </a:solidFill>
                <a:latin typeface="Georgia" panose="02040502050405020303" pitchFamily="18" charset="0"/>
              </a:rPr>
              <a:t> </a:t>
            </a:r>
            <a:r>
              <a:rPr lang="zh-CN" altLang="en-US" sz="2000" dirty="0">
                <a:solidFill>
                  <a:srgbClr val="000000"/>
                </a:solidFill>
                <a:latin typeface="Georgia" panose="02040502050405020303" pitchFamily="18" charset="0"/>
              </a:rPr>
              <a:t>实验 </a:t>
            </a:r>
            <a:r>
              <a:rPr lang="en-US" altLang="zh-CN" sz="2000" b="0" i="0" dirty="0">
                <a:solidFill>
                  <a:srgbClr val="000000"/>
                </a:solidFill>
                <a:effectLst/>
                <a:latin typeface="Georgia" panose="02040502050405020303" pitchFamily="18" charset="0"/>
              </a:rPr>
              <a:t>(20%)</a:t>
            </a:r>
          </a:p>
          <a:p>
            <a:pPr lvl="2">
              <a:lnSpc>
                <a:spcPct val="100000"/>
              </a:lnSpc>
              <a:spcBef>
                <a:spcPts val="0"/>
              </a:spcBef>
              <a:spcAft>
                <a:spcPts val="600"/>
              </a:spcAft>
              <a:buClrTx/>
              <a:buFont typeface="Arial" panose="020B0604020202020204" pitchFamily="34" charset="0"/>
              <a:buChar char="•"/>
            </a:pPr>
            <a:r>
              <a:rPr lang="en-US" altLang="zh-CN" sz="2000" b="0" i="0" dirty="0">
                <a:solidFill>
                  <a:srgbClr val="000000"/>
                </a:solidFill>
                <a:effectLst/>
                <a:latin typeface="Georgia" panose="02040502050405020303" pitchFamily="18" charset="0"/>
              </a:rPr>
              <a:t> </a:t>
            </a:r>
            <a:r>
              <a:rPr lang="zh-CN" altLang="en-US" sz="2000" dirty="0">
                <a:solidFill>
                  <a:srgbClr val="000000"/>
                </a:solidFill>
                <a:latin typeface="Georgia" panose="02040502050405020303" pitchFamily="18" charset="0"/>
              </a:rPr>
              <a:t>项目报告</a:t>
            </a:r>
            <a:r>
              <a:rPr lang="en-US" altLang="zh-CN" sz="2000" b="0" i="0" dirty="0">
                <a:solidFill>
                  <a:srgbClr val="000000"/>
                </a:solidFill>
                <a:effectLst/>
                <a:latin typeface="Georgia" panose="02040502050405020303" pitchFamily="18" charset="0"/>
              </a:rPr>
              <a:t> (2</a:t>
            </a:r>
            <a:r>
              <a:rPr lang="en-US" altLang="zh-CN" sz="2000" dirty="0">
                <a:solidFill>
                  <a:srgbClr val="000000"/>
                </a:solidFill>
                <a:latin typeface="Georgia" panose="02040502050405020303" pitchFamily="18" charset="0"/>
              </a:rPr>
              <a:t>0</a:t>
            </a:r>
            <a:r>
              <a:rPr lang="en-US" altLang="zh-CN" sz="2000" b="0" i="0" dirty="0">
                <a:solidFill>
                  <a:srgbClr val="000000"/>
                </a:solidFill>
                <a:effectLst/>
                <a:latin typeface="Georgia" panose="02040502050405020303" pitchFamily="18" charset="0"/>
              </a:rPr>
              <a:t>%)</a:t>
            </a:r>
          </a:p>
          <a:p>
            <a:pPr lvl="2">
              <a:lnSpc>
                <a:spcPct val="100000"/>
              </a:lnSpc>
              <a:spcBef>
                <a:spcPts val="0"/>
              </a:spcBef>
              <a:spcAft>
                <a:spcPts val="600"/>
              </a:spcAft>
              <a:buClrTx/>
              <a:buFont typeface="Arial" panose="020B0604020202020204" pitchFamily="34" charset="0"/>
              <a:buChar char="•"/>
            </a:pPr>
            <a:r>
              <a:rPr lang="en-US" altLang="zh-CN" sz="2000" b="0" i="0" dirty="0">
                <a:solidFill>
                  <a:srgbClr val="000000"/>
                </a:solidFill>
                <a:effectLst/>
                <a:latin typeface="Georgia" panose="02040502050405020303" pitchFamily="18" charset="0"/>
              </a:rPr>
              <a:t> </a:t>
            </a:r>
            <a:r>
              <a:rPr lang="zh-CN" altLang="en-US" sz="2000" b="0" i="0" dirty="0">
                <a:solidFill>
                  <a:srgbClr val="FF0000"/>
                </a:solidFill>
                <a:effectLst/>
                <a:latin typeface="Georgia" panose="02040502050405020303" pitchFamily="18" charset="0"/>
              </a:rPr>
              <a:t>期末考试</a:t>
            </a:r>
            <a:r>
              <a:rPr lang="en-US" altLang="zh-CN" sz="2000" b="0" i="0" dirty="0">
                <a:solidFill>
                  <a:srgbClr val="FF0000"/>
                </a:solidFill>
                <a:effectLst/>
                <a:latin typeface="Georgia" panose="02040502050405020303" pitchFamily="18" charset="0"/>
              </a:rPr>
              <a:t> (50%)</a:t>
            </a:r>
          </a:p>
          <a:p>
            <a:pPr lvl="2">
              <a:lnSpc>
                <a:spcPct val="100000"/>
              </a:lnSpc>
              <a:spcBef>
                <a:spcPts val="0"/>
              </a:spcBef>
              <a:spcAft>
                <a:spcPts val="600"/>
              </a:spcAft>
              <a:buClrTx/>
              <a:buFont typeface="Arial" panose="020B0604020202020204" pitchFamily="34" charset="0"/>
              <a:buChar char="•"/>
            </a:pPr>
            <a:endParaRPr lang="en-US" altLang="zh-CN" sz="2000" dirty="0">
              <a:solidFill>
                <a:srgbClr val="FF0000"/>
              </a:solidFill>
              <a:latin typeface="Georgia" panose="02040502050405020303" pitchFamily="18" charset="0"/>
            </a:endParaRPr>
          </a:p>
          <a:p>
            <a:pPr algn="l">
              <a:lnSpc>
                <a:spcPct val="100000"/>
              </a:lnSpc>
              <a:spcBef>
                <a:spcPts val="0"/>
              </a:spcBef>
              <a:spcAft>
                <a:spcPts val="600"/>
              </a:spcAft>
              <a:buClrTx/>
              <a:buFont typeface="Wingdings" panose="05000000000000000000" pitchFamily="2" charset="2"/>
              <a:buChar char="ü"/>
            </a:pPr>
            <a:r>
              <a:rPr lang="zh-CN" altLang="en-US" sz="2000" b="1" i="0" dirty="0">
                <a:solidFill>
                  <a:schemeClr val="tx1"/>
                </a:solidFill>
                <a:effectLst/>
                <a:latin typeface="Georgia" panose="02040502050405020303" pitchFamily="18" charset="0"/>
              </a:rPr>
              <a:t> 考试题型：</a:t>
            </a:r>
            <a:endParaRPr lang="en-US" altLang="zh-CN" sz="2000" b="1" i="0" dirty="0">
              <a:solidFill>
                <a:schemeClr val="tx1"/>
              </a:solidFill>
              <a:effectLst/>
              <a:latin typeface="Georgia" panose="02040502050405020303" pitchFamily="18" charset="0"/>
            </a:endParaRPr>
          </a:p>
          <a:p>
            <a:pPr lvl="2">
              <a:lnSpc>
                <a:spcPct val="100000"/>
              </a:lnSpc>
              <a:spcBef>
                <a:spcPts val="0"/>
              </a:spcBef>
              <a:spcAft>
                <a:spcPts val="600"/>
              </a:spcAft>
              <a:buClrTx/>
              <a:buFont typeface="Arial" panose="020B0604020202020204" pitchFamily="34" charset="0"/>
              <a:buChar char="•"/>
            </a:pPr>
            <a:r>
              <a:rPr lang="en-US" altLang="zh-CN" sz="2000" b="0" i="0" dirty="0">
                <a:solidFill>
                  <a:srgbClr val="000000"/>
                </a:solidFill>
                <a:effectLst/>
                <a:latin typeface="Georgia" panose="02040502050405020303" pitchFamily="18" charset="0"/>
              </a:rPr>
              <a:t> </a:t>
            </a:r>
            <a:r>
              <a:rPr lang="zh-CN" altLang="en-US" sz="2000" b="0" i="0" dirty="0">
                <a:solidFill>
                  <a:srgbClr val="000000"/>
                </a:solidFill>
                <a:effectLst/>
                <a:latin typeface="Georgia" panose="02040502050405020303" pitchFamily="18" charset="0"/>
              </a:rPr>
              <a:t>填空题，</a:t>
            </a:r>
            <a:r>
              <a:rPr lang="zh-CN" altLang="en-US" sz="2000" dirty="0">
                <a:solidFill>
                  <a:srgbClr val="000000"/>
                </a:solidFill>
                <a:latin typeface="Georgia" panose="02040502050405020303" pitchFamily="18" charset="0"/>
              </a:rPr>
              <a:t>每空</a:t>
            </a:r>
            <a:r>
              <a:rPr lang="en-US" altLang="zh-CN" sz="2000" dirty="0">
                <a:solidFill>
                  <a:srgbClr val="000000"/>
                </a:solidFill>
                <a:latin typeface="Georgia" panose="02040502050405020303" pitchFamily="18" charset="0"/>
              </a:rPr>
              <a:t>1</a:t>
            </a:r>
            <a:r>
              <a:rPr lang="zh-CN" altLang="en-US" sz="2000" dirty="0">
                <a:solidFill>
                  <a:srgbClr val="000000"/>
                </a:solidFill>
                <a:latin typeface="Georgia" panose="02040502050405020303" pitchFamily="18" charset="0"/>
              </a:rPr>
              <a:t>分，共</a:t>
            </a:r>
            <a:r>
              <a:rPr lang="en-US" altLang="zh-CN" sz="2000" dirty="0">
                <a:solidFill>
                  <a:srgbClr val="000000"/>
                </a:solidFill>
                <a:latin typeface="Georgia" panose="02040502050405020303" pitchFamily="18" charset="0"/>
              </a:rPr>
              <a:t>11</a:t>
            </a:r>
            <a:r>
              <a:rPr lang="zh-CN" altLang="en-US" sz="2000" dirty="0">
                <a:solidFill>
                  <a:srgbClr val="000000"/>
                </a:solidFill>
                <a:latin typeface="Georgia" panose="02040502050405020303" pitchFamily="18" charset="0"/>
              </a:rPr>
              <a:t>分；</a:t>
            </a:r>
            <a:endParaRPr lang="en-US" altLang="zh-CN" sz="2000" dirty="0">
              <a:solidFill>
                <a:srgbClr val="000000"/>
              </a:solidFill>
              <a:latin typeface="Georgia" panose="02040502050405020303" pitchFamily="18" charset="0"/>
            </a:endParaRPr>
          </a:p>
          <a:p>
            <a:pPr lvl="2">
              <a:lnSpc>
                <a:spcPct val="100000"/>
              </a:lnSpc>
              <a:spcBef>
                <a:spcPts val="0"/>
              </a:spcBef>
              <a:spcAft>
                <a:spcPts val="600"/>
              </a:spcAft>
              <a:buClrTx/>
              <a:buFont typeface="Arial" panose="020B0604020202020204" pitchFamily="34" charset="0"/>
              <a:buChar char="•"/>
            </a:pPr>
            <a:r>
              <a:rPr lang="en-US" altLang="zh-CN" sz="2000" b="0" i="0" dirty="0">
                <a:solidFill>
                  <a:srgbClr val="000000"/>
                </a:solidFill>
                <a:effectLst/>
                <a:latin typeface="Georgia" panose="02040502050405020303" pitchFamily="18" charset="0"/>
              </a:rPr>
              <a:t> </a:t>
            </a:r>
            <a:r>
              <a:rPr lang="zh-CN" altLang="en-US" sz="2000" b="0" i="0" dirty="0">
                <a:solidFill>
                  <a:srgbClr val="000000"/>
                </a:solidFill>
                <a:effectLst/>
                <a:latin typeface="Georgia" panose="02040502050405020303" pitchFamily="18" charset="0"/>
              </a:rPr>
              <a:t>选择题，每题</a:t>
            </a:r>
            <a:r>
              <a:rPr lang="en-US" altLang="zh-CN" sz="2000" b="0" i="0" dirty="0">
                <a:solidFill>
                  <a:srgbClr val="000000"/>
                </a:solidFill>
                <a:effectLst/>
                <a:latin typeface="Georgia" panose="02040502050405020303" pitchFamily="18" charset="0"/>
              </a:rPr>
              <a:t>2</a:t>
            </a:r>
            <a:r>
              <a:rPr lang="zh-CN" altLang="en-US" sz="2000" b="0" i="0" dirty="0">
                <a:solidFill>
                  <a:srgbClr val="000000"/>
                </a:solidFill>
                <a:effectLst/>
                <a:latin typeface="Georgia" panose="02040502050405020303" pitchFamily="18" charset="0"/>
              </a:rPr>
              <a:t>分，</a:t>
            </a:r>
            <a:r>
              <a:rPr lang="zh-CN" altLang="en-US" sz="2000" dirty="0">
                <a:solidFill>
                  <a:srgbClr val="000000"/>
                </a:solidFill>
                <a:latin typeface="Georgia" panose="02040502050405020303" pitchFamily="18" charset="0"/>
              </a:rPr>
              <a:t>共</a:t>
            </a:r>
            <a:r>
              <a:rPr lang="en-US" altLang="zh-CN" sz="2000" dirty="0">
                <a:solidFill>
                  <a:srgbClr val="000000"/>
                </a:solidFill>
                <a:latin typeface="Georgia" panose="02040502050405020303" pitchFamily="18" charset="0"/>
              </a:rPr>
              <a:t>34</a:t>
            </a:r>
            <a:r>
              <a:rPr lang="zh-CN" altLang="en-US" sz="2000" b="0" i="0" dirty="0">
                <a:solidFill>
                  <a:srgbClr val="000000"/>
                </a:solidFill>
                <a:effectLst/>
                <a:latin typeface="Georgia" panose="02040502050405020303" pitchFamily="18" charset="0"/>
              </a:rPr>
              <a:t>分；</a:t>
            </a:r>
            <a:endParaRPr lang="en-US" altLang="zh-CN" sz="2000" b="0" i="0" dirty="0">
              <a:solidFill>
                <a:srgbClr val="000000"/>
              </a:solidFill>
              <a:effectLst/>
              <a:latin typeface="Georgia" panose="02040502050405020303" pitchFamily="18" charset="0"/>
            </a:endParaRPr>
          </a:p>
          <a:p>
            <a:pPr lvl="2">
              <a:lnSpc>
                <a:spcPct val="100000"/>
              </a:lnSpc>
              <a:spcBef>
                <a:spcPts val="0"/>
              </a:spcBef>
              <a:spcAft>
                <a:spcPts val="600"/>
              </a:spcAft>
              <a:buClrTx/>
              <a:buFont typeface="Arial" panose="020B0604020202020204" pitchFamily="34" charset="0"/>
              <a:buChar char="•"/>
            </a:pPr>
            <a:r>
              <a:rPr lang="en-US" altLang="zh-CN" sz="2000" dirty="0">
                <a:solidFill>
                  <a:srgbClr val="000000"/>
                </a:solidFill>
                <a:latin typeface="Georgia" panose="02040502050405020303" pitchFamily="18" charset="0"/>
              </a:rPr>
              <a:t> </a:t>
            </a:r>
            <a:r>
              <a:rPr lang="zh-CN" altLang="en-US" sz="2000" dirty="0">
                <a:solidFill>
                  <a:srgbClr val="000000"/>
                </a:solidFill>
                <a:latin typeface="Georgia" panose="02040502050405020303" pitchFamily="18" charset="0"/>
              </a:rPr>
              <a:t>简答题，每题</a:t>
            </a:r>
            <a:r>
              <a:rPr lang="en-US" altLang="zh-CN" sz="2000" dirty="0">
                <a:solidFill>
                  <a:srgbClr val="000000"/>
                </a:solidFill>
                <a:latin typeface="Georgia" panose="02040502050405020303" pitchFamily="18" charset="0"/>
              </a:rPr>
              <a:t>4</a:t>
            </a:r>
            <a:r>
              <a:rPr lang="zh-CN" altLang="en-US" sz="2000" dirty="0">
                <a:solidFill>
                  <a:srgbClr val="000000"/>
                </a:solidFill>
                <a:latin typeface="Georgia" panose="02040502050405020303" pitchFamily="18" charset="0"/>
              </a:rPr>
              <a:t>分，共</a:t>
            </a:r>
            <a:r>
              <a:rPr lang="en-US" altLang="zh-CN" sz="2000" dirty="0">
                <a:solidFill>
                  <a:srgbClr val="000000"/>
                </a:solidFill>
                <a:latin typeface="Georgia" panose="02040502050405020303" pitchFamily="18" charset="0"/>
              </a:rPr>
              <a:t>20</a:t>
            </a:r>
            <a:r>
              <a:rPr lang="zh-CN" altLang="en-US" sz="2000" dirty="0">
                <a:solidFill>
                  <a:srgbClr val="000000"/>
                </a:solidFill>
                <a:latin typeface="Georgia" panose="02040502050405020303" pitchFamily="18" charset="0"/>
              </a:rPr>
              <a:t>分；</a:t>
            </a:r>
            <a:endParaRPr lang="en-US" altLang="zh-CN" sz="2000" b="0" i="0" dirty="0">
              <a:solidFill>
                <a:srgbClr val="000000"/>
              </a:solidFill>
              <a:effectLst/>
              <a:latin typeface="Georgia" panose="02040502050405020303" pitchFamily="18" charset="0"/>
            </a:endParaRPr>
          </a:p>
          <a:p>
            <a:pPr lvl="2">
              <a:lnSpc>
                <a:spcPct val="100000"/>
              </a:lnSpc>
              <a:spcBef>
                <a:spcPts val="0"/>
              </a:spcBef>
              <a:spcAft>
                <a:spcPts val="600"/>
              </a:spcAft>
              <a:buClrTx/>
              <a:buFont typeface="Arial" panose="020B0604020202020204" pitchFamily="34" charset="0"/>
              <a:buChar char="•"/>
            </a:pPr>
            <a:r>
              <a:rPr lang="en-US" altLang="zh-CN" sz="2000" dirty="0">
                <a:solidFill>
                  <a:srgbClr val="000000"/>
                </a:solidFill>
                <a:latin typeface="Georgia" panose="02040502050405020303" pitchFamily="18" charset="0"/>
              </a:rPr>
              <a:t> </a:t>
            </a:r>
            <a:r>
              <a:rPr lang="zh-CN" altLang="en-US" sz="2000" dirty="0">
                <a:solidFill>
                  <a:srgbClr val="000000"/>
                </a:solidFill>
                <a:latin typeface="Georgia" panose="02040502050405020303" pitchFamily="18" charset="0"/>
              </a:rPr>
              <a:t>计算题，共</a:t>
            </a:r>
            <a:r>
              <a:rPr lang="en-US" altLang="zh-CN" sz="2000" dirty="0">
                <a:solidFill>
                  <a:srgbClr val="000000"/>
                </a:solidFill>
                <a:latin typeface="Georgia" panose="02040502050405020303" pitchFamily="18" charset="0"/>
              </a:rPr>
              <a:t>35</a:t>
            </a:r>
            <a:r>
              <a:rPr lang="zh-CN" altLang="en-US" sz="2000" dirty="0">
                <a:solidFill>
                  <a:srgbClr val="000000"/>
                </a:solidFill>
                <a:latin typeface="Georgia" panose="02040502050405020303" pitchFamily="18" charset="0"/>
              </a:rPr>
              <a:t>分。</a:t>
            </a:r>
            <a:endParaRPr lang="en-US" altLang="zh-CN" sz="2225" b="0" i="0" dirty="0">
              <a:solidFill>
                <a:srgbClr val="FF0000"/>
              </a:solidFill>
              <a:effectLst/>
              <a:latin typeface="Georgia" panose="02040502050405020303" pitchFamily="18" charset="0"/>
            </a:endParaRPr>
          </a:p>
          <a:p>
            <a:pPr marL="111760" lvl="1" indent="0">
              <a:buNone/>
            </a:pPr>
            <a:endParaRPr lang="en-GB" altLang="zh-CN" sz="2000" dirty="0">
              <a:latin typeface="Times New Roman" panose="02020603050405020304" pitchFamily="18" charset="0"/>
              <a:cs typeface="Times New Roman" panose="02020603050405020304" pitchFamily="18" charset="0"/>
            </a:endParaRPr>
          </a:p>
          <a:p>
            <a:pPr lvl="1">
              <a:buClrTx/>
              <a:buFont typeface="Wingdings" panose="05000000000000000000" pitchFamily="2" charset="2"/>
              <a:buChar char="ü"/>
            </a:pPr>
            <a:r>
              <a:rPr lang="zh-CN" altLang="en-US" sz="2000" b="1" i="0" dirty="0">
                <a:solidFill>
                  <a:schemeClr val="tx1"/>
                </a:solidFill>
                <a:effectLst/>
                <a:latin typeface="Georgia" panose="02040502050405020303" pitchFamily="18" charset="0"/>
              </a:rPr>
              <a:t> 开卷考试（中文）：</a:t>
            </a:r>
            <a:r>
              <a:rPr lang="zh-CN" altLang="en-US" sz="2000" i="0" dirty="0">
                <a:solidFill>
                  <a:schemeClr val="tx1"/>
                </a:solidFill>
                <a:effectLst/>
                <a:latin typeface="Georgia" panose="02040502050405020303" pitchFamily="18" charset="0"/>
              </a:rPr>
              <a:t>可携带任何纸质材料，可携带计算器</a:t>
            </a:r>
            <a:endParaRPr lang="en-US" altLang="zh-CN" sz="2000" dirty="0">
              <a:solidFill>
                <a:schemeClr val="tx1"/>
              </a:solidFill>
              <a:latin typeface="Georgia" panose="02040502050405020303" pitchFamily="18" charset="0"/>
            </a:endParaRPr>
          </a:p>
          <a:p>
            <a:pPr lvl="1">
              <a:buClrTx/>
              <a:buFont typeface="Wingdings" panose="05000000000000000000" pitchFamily="2" charset="2"/>
              <a:buChar char="ü"/>
            </a:pPr>
            <a:r>
              <a:rPr lang="zh-CN" altLang="en-US" sz="2000" b="1" i="0" dirty="0">
                <a:solidFill>
                  <a:schemeClr val="tx1"/>
                </a:solidFill>
                <a:effectLst/>
                <a:latin typeface="Georgia" panose="02040502050405020303" pitchFamily="18" charset="0"/>
              </a:rPr>
              <a:t>考试时间：</a:t>
            </a:r>
            <a:r>
              <a:rPr lang="en-US" altLang="zh-CN" sz="2000" dirty="0">
                <a:solidFill>
                  <a:schemeClr val="tx1"/>
                </a:solidFill>
                <a:latin typeface="Georgia" panose="02040502050405020303" pitchFamily="18" charset="0"/>
              </a:rPr>
              <a:t>2023-11-14</a:t>
            </a:r>
            <a:r>
              <a:rPr lang="zh-CN" altLang="en-US" sz="2000" dirty="0">
                <a:solidFill>
                  <a:schemeClr val="tx1"/>
                </a:solidFill>
                <a:latin typeface="Georgia" panose="02040502050405020303" pitchFamily="18" charset="0"/>
              </a:rPr>
              <a:t>，</a:t>
            </a:r>
            <a:r>
              <a:rPr lang="en-US" altLang="zh-CN" sz="2000" dirty="0">
                <a:solidFill>
                  <a:schemeClr val="tx1"/>
                </a:solidFill>
                <a:latin typeface="Georgia" panose="02040502050405020303" pitchFamily="18" charset="0"/>
              </a:rPr>
              <a:t>13:00-15:00</a:t>
            </a:r>
            <a:r>
              <a:rPr lang="zh-CN" altLang="en-US" sz="2000" dirty="0">
                <a:solidFill>
                  <a:schemeClr val="tx1"/>
                </a:solidFill>
                <a:latin typeface="Georgia" panose="02040502050405020303" pitchFamily="18" charset="0"/>
              </a:rPr>
              <a:t>，</a:t>
            </a:r>
            <a:r>
              <a:rPr lang="en-US" altLang="zh-CN" sz="2000" dirty="0">
                <a:solidFill>
                  <a:schemeClr val="tx1"/>
                </a:solidFill>
                <a:latin typeface="Georgia" panose="02040502050405020303" pitchFamily="18" charset="0"/>
              </a:rPr>
              <a:t>EJ204</a:t>
            </a:r>
          </a:p>
          <a:p>
            <a:pPr marL="111760" lvl="1" indent="0">
              <a:buNone/>
            </a:pPr>
            <a:endParaRPr lang="en-GB" altLang="zh-CN" sz="2000"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3221964D-2DD8-4A90-AD58-5D8018624BC2}"/>
              </a:ext>
            </a:extLst>
          </p:cNvPr>
          <p:cNvPicPr>
            <a:picLocks noChangeAspect="1"/>
          </p:cNvPicPr>
          <p:nvPr/>
        </p:nvPicPr>
        <p:blipFill>
          <a:blip r:embed="rId2"/>
          <a:stretch>
            <a:fillRect/>
          </a:stretch>
        </p:blipFill>
        <p:spPr>
          <a:xfrm>
            <a:off x="5787453" y="1536703"/>
            <a:ext cx="6273860" cy="4098922"/>
          </a:xfrm>
          <a:prstGeom prst="rect">
            <a:avLst/>
          </a:prstGeom>
          <a:ln>
            <a:solidFill>
              <a:schemeClr val="tx1"/>
            </a:solidFill>
          </a:ln>
        </p:spPr>
      </p:pic>
    </p:spTree>
    <p:extLst>
      <p:ext uri="{BB962C8B-B14F-4D97-AF65-F5344CB8AC3E}">
        <p14:creationId xmlns:p14="http://schemas.microsoft.com/office/powerpoint/2010/main" val="255083640"/>
      </p:ext>
    </p:extLst>
  </p:cSld>
  <p:clrMapOvr>
    <a:masterClrMapping/>
  </p:clrMapOvr>
  <p:transition spd="med">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en-US" altLang="zh-CN" sz="3200" b="1" dirty="0">
                <a:solidFill>
                  <a:srgbClr val="000000"/>
                </a:solidFill>
                <a:latin typeface="Times New Roman" panose="02020603050405020304" pitchFamily="18" charset="0"/>
                <a:cs typeface="Times New Roman" panose="02020603050405020304" pitchFamily="18" charset="0"/>
              </a:rPr>
              <a:t>Lecture 3: Convolution and LTI Systems</a:t>
            </a:r>
            <a:endParaRPr lang="zh-CN" altLang="en-US" sz="3200" dirty="0">
              <a:solidFill>
                <a:schemeClr val="tx1"/>
              </a:solidFill>
            </a:endParaRP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20</a:t>
            </a:fld>
            <a:endParaRPr lang="zh-CN" altLang="en-US" dirty="0"/>
          </a:p>
        </p:txBody>
      </p:sp>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639762" y="1222375"/>
            <a:ext cx="11449897" cy="5111750"/>
          </a:xfrm>
        </p:spPr>
        <p:txBody>
          <a:bodyPr/>
          <a:lstStyle/>
          <a:p>
            <a:pPr lvl="1">
              <a:buFont typeface="Wingdings" panose="05000000000000000000" pitchFamily="2" charset="2"/>
              <a:buChar char="l"/>
            </a:pPr>
            <a:r>
              <a:rPr lang="zh-CN" altLang="en-US" sz="2400" dirty="0">
                <a:solidFill>
                  <a:schemeClr val="tx1"/>
                </a:solidFill>
              </a:rPr>
              <a:t> 系统性质判断</a:t>
            </a:r>
            <a:r>
              <a:rPr lang="en-US" altLang="zh-CN" sz="2400" dirty="0">
                <a:solidFill>
                  <a:schemeClr val="tx1"/>
                </a:solidFill>
                <a:latin typeface="Times New Roman" panose="02020603050405020304" pitchFamily="18" charset="0"/>
                <a:cs typeface="Times New Roman" panose="02020603050405020304" pitchFamily="18" charset="0"/>
              </a:rPr>
              <a:t>	</a:t>
            </a:r>
            <a:endParaRPr lang="en-US" altLang="zh-CN" sz="2000" dirty="0">
              <a:solidFill>
                <a:schemeClr val="tx1"/>
              </a:solidFill>
              <a:latin typeface="Times New Roman" panose="02020603050405020304" pitchFamily="18" charset="0"/>
              <a:cs typeface="Times New Roman" panose="02020603050405020304" pitchFamily="18" charset="0"/>
            </a:endParaRPr>
          </a:p>
          <a:p>
            <a:pPr marL="0" indent="0">
              <a:buNone/>
            </a:pPr>
            <a:r>
              <a:rPr lang="en-US" altLang="zh-CN" sz="2000" dirty="0">
                <a:solidFill>
                  <a:schemeClr val="tx1"/>
                </a:solidFill>
                <a:latin typeface="Times New Roman" panose="02020603050405020304" pitchFamily="18" charset="0"/>
                <a:cs typeface="Times New Roman" panose="02020603050405020304" pitchFamily="18" charset="0"/>
              </a:rPr>
              <a:t>1</a:t>
            </a:r>
            <a:r>
              <a:rPr lang="zh-CN" altLang="en-US" sz="2000" dirty="0">
                <a:solidFill>
                  <a:schemeClr val="tx1"/>
                </a:solidFill>
                <a:latin typeface="Times New Roman" panose="02020603050405020304" pitchFamily="18" charset="0"/>
                <a:cs typeface="Times New Roman" panose="02020603050405020304" pitchFamily="18" charset="0"/>
              </a:rPr>
              <a:t>） 无记忆系统：系统的输出完全取决于当前时刻的输入；</a:t>
            </a:r>
            <a:endParaRPr lang="en-US" altLang="zh-CN" sz="20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altLang="zh-CN" sz="2000" dirty="0">
              <a:solidFill>
                <a:schemeClr val="tx1"/>
              </a:solidFill>
              <a:latin typeface="Times New Roman" panose="02020603050405020304" pitchFamily="18" charset="0"/>
              <a:cs typeface="Times New Roman" panose="02020603050405020304" pitchFamily="18" charset="0"/>
            </a:endParaRPr>
          </a:p>
          <a:p>
            <a:pPr marL="0" indent="0">
              <a:buNone/>
            </a:pPr>
            <a:r>
              <a:rPr lang="en-US" altLang="zh-CN" sz="2000" dirty="0">
                <a:solidFill>
                  <a:schemeClr val="tx1"/>
                </a:solidFill>
                <a:latin typeface="Times New Roman" panose="02020603050405020304" pitchFamily="18" charset="0"/>
                <a:cs typeface="Times New Roman" panose="02020603050405020304" pitchFamily="18" charset="0"/>
              </a:rPr>
              <a:t>2</a:t>
            </a:r>
            <a:r>
              <a:rPr lang="zh-CN" altLang="en-US" sz="2000" dirty="0">
                <a:solidFill>
                  <a:schemeClr val="tx1"/>
                </a:solidFill>
                <a:latin typeface="Times New Roman" panose="02020603050405020304" pitchFamily="18" charset="0"/>
                <a:cs typeface="Times New Roman" panose="02020603050405020304" pitchFamily="18" charset="0"/>
              </a:rPr>
              <a:t>）时不变系统：系统特性不随时间改变，即如果系统对输入信号</a:t>
            </a:r>
            <a:r>
              <a:rPr lang="en-US" altLang="zh-CN" sz="2000" i="1" dirty="0">
                <a:solidFill>
                  <a:schemeClr val="tx1"/>
                </a:solidFill>
                <a:latin typeface="Times New Roman" panose="02020603050405020304" pitchFamily="18" charset="0"/>
                <a:cs typeface="Times New Roman" panose="02020603050405020304" pitchFamily="18" charset="0"/>
              </a:rPr>
              <a:t>x</a:t>
            </a:r>
            <a:r>
              <a:rPr lang="en-US" altLang="zh-CN" sz="2000" dirty="0">
                <a:solidFill>
                  <a:schemeClr val="tx1"/>
                </a:solidFill>
                <a:latin typeface="Times New Roman" panose="02020603050405020304" pitchFamily="18" charset="0"/>
                <a:cs typeface="Times New Roman" panose="02020603050405020304" pitchFamily="18" charset="0"/>
              </a:rPr>
              <a:t>(</a:t>
            </a:r>
            <a:r>
              <a:rPr lang="en-US" altLang="zh-CN" sz="2000" i="1" dirty="0">
                <a:solidFill>
                  <a:schemeClr val="tx1"/>
                </a:solidFill>
                <a:latin typeface="Times New Roman" panose="02020603050405020304" pitchFamily="18" charset="0"/>
                <a:cs typeface="Times New Roman" panose="02020603050405020304" pitchFamily="18" charset="0"/>
              </a:rPr>
              <a:t>t</a:t>
            </a:r>
            <a:r>
              <a:rPr lang="en-US" altLang="zh-CN" sz="2000" dirty="0">
                <a:solidFill>
                  <a:schemeClr val="tx1"/>
                </a:solidFill>
                <a:latin typeface="Times New Roman" panose="02020603050405020304" pitchFamily="18" charset="0"/>
                <a:cs typeface="Times New Roman" panose="02020603050405020304" pitchFamily="18" charset="0"/>
              </a:rPr>
              <a:t>)</a:t>
            </a:r>
            <a:r>
              <a:rPr lang="zh-CN" altLang="en-US" sz="2000" dirty="0">
                <a:solidFill>
                  <a:schemeClr val="tx1"/>
                </a:solidFill>
                <a:latin typeface="Times New Roman" panose="02020603050405020304" pitchFamily="18" charset="0"/>
                <a:cs typeface="Times New Roman" panose="02020603050405020304" pitchFamily="18" charset="0"/>
              </a:rPr>
              <a:t>的输出是</a:t>
            </a:r>
            <a:r>
              <a:rPr lang="en-US" altLang="zh-CN" sz="2000" i="1" dirty="0">
                <a:solidFill>
                  <a:schemeClr val="tx1"/>
                </a:solidFill>
                <a:latin typeface="Times New Roman" panose="02020603050405020304" pitchFamily="18" charset="0"/>
                <a:cs typeface="Times New Roman" panose="02020603050405020304" pitchFamily="18" charset="0"/>
              </a:rPr>
              <a:t>y</a:t>
            </a:r>
            <a:r>
              <a:rPr lang="en-US" altLang="zh-CN" sz="2000" dirty="0">
                <a:solidFill>
                  <a:schemeClr val="tx1"/>
                </a:solidFill>
                <a:latin typeface="Times New Roman" panose="02020603050405020304" pitchFamily="18" charset="0"/>
                <a:cs typeface="Times New Roman" panose="02020603050405020304" pitchFamily="18" charset="0"/>
              </a:rPr>
              <a:t>(</a:t>
            </a:r>
            <a:r>
              <a:rPr lang="en-US" altLang="zh-CN" sz="2000" i="1" dirty="0">
                <a:solidFill>
                  <a:schemeClr val="tx1"/>
                </a:solidFill>
                <a:latin typeface="Times New Roman" panose="02020603050405020304" pitchFamily="18" charset="0"/>
                <a:cs typeface="Times New Roman" panose="02020603050405020304" pitchFamily="18" charset="0"/>
              </a:rPr>
              <a:t>t</a:t>
            </a:r>
            <a:r>
              <a:rPr lang="en-US" altLang="zh-CN" sz="2000" dirty="0">
                <a:solidFill>
                  <a:schemeClr val="tx1"/>
                </a:solidFill>
                <a:latin typeface="Times New Roman" panose="02020603050405020304" pitchFamily="18" charset="0"/>
                <a:cs typeface="Times New Roman" panose="02020603050405020304" pitchFamily="18" charset="0"/>
              </a:rPr>
              <a:t>)</a:t>
            </a:r>
            <a:r>
              <a:rPr lang="zh-CN" altLang="en-US" sz="2000" dirty="0">
                <a:solidFill>
                  <a:schemeClr val="tx1"/>
                </a:solidFill>
                <a:latin typeface="Times New Roman" panose="02020603050405020304" pitchFamily="18" charset="0"/>
                <a:cs typeface="Times New Roman" panose="02020603050405020304" pitchFamily="18" charset="0"/>
              </a:rPr>
              <a:t>，则系统对输入信号</a:t>
            </a:r>
            <a:r>
              <a:rPr lang="en-US" altLang="zh-CN" sz="2000" i="1" dirty="0">
                <a:solidFill>
                  <a:schemeClr val="tx1"/>
                </a:solidFill>
                <a:latin typeface="Times New Roman" panose="02020603050405020304" pitchFamily="18" charset="0"/>
                <a:cs typeface="Times New Roman" panose="02020603050405020304" pitchFamily="18" charset="0"/>
              </a:rPr>
              <a:t>x</a:t>
            </a:r>
            <a:r>
              <a:rPr lang="en-US" altLang="zh-CN" sz="2000" dirty="0">
                <a:solidFill>
                  <a:schemeClr val="tx1"/>
                </a:solidFill>
                <a:latin typeface="Times New Roman" panose="02020603050405020304" pitchFamily="18" charset="0"/>
                <a:cs typeface="Times New Roman" panose="02020603050405020304" pitchFamily="18" charset="0"/>
              </a:rPr>
              <a:t>(</a:t>
            </a:r>
            <a:r>
              <a:rPr lang="en-US" altLang="zh-CN" sz="2000" i="1" dirty="0">
                <a:solidFill>
                  <a:schemeClr val="tx1"/>
                </a:solidFill>
                <a:latin typeface="Times New Roman" panose="02020603050405020304" pitchFamily="18" charset="0"/>
                <a:cs typeface="Times New Roman" panose="02020603050405020304" pitchFamily="18" charset="0"/>
              </a:rPr>
              <a:t>t-t</a:t>
            </a:r>
            <a:r>
              <a:rPr lang="en-US" altLang="zh-CN" sz="2000" i="1" baseline="-25000" dirty="0">
                <a:solidFill>
                  <a:schemeClr val="tx1"/>
                </a:solidFill>
                <a:latin typeface="Times New Roman" panose="02020603050405020304" pitchFamily="18" charset="0"/>
                <a:cs typeface="Times New Roman" panose="02020603050405020304" pitchFamily="18" charset="0"/>
              </a:rPr>
              <a:t>0</a:t>
            </a:r>
            <a:r>
              <a:rPr lang="en-US" altLang="zh-CN" sz="2000" dirty="0">
                <a:solidFill>
                  <a:schemeClr val="tx1"/>
                </a:solidFill>
                <a:latin typeface="Times New Roman" panose="02020603050405020304" pitchFamily="18" charset="0"/>
                <a:cs typeface="Times New Roman" panose="02020603050405020304" pitchFamily="18" charset="0"/>
              </a:rPr>
              <a:t>)</a:t>
            </a:r>
            <a:r>
              <a:rPr lang="zh-CN" altLang="en-US" sz="2000" dirty="0">
                <a:solidFill>
                  <a:schemeClr val="tx1"/>
                </a:solidFill>
                <a:latin typeface="Times New Roman" panose="02020603050405020304" pitchFamily="18" charset="0"/>
                <a:cs typeface="Times New Roman" panose="02020603050405020304" pitchFamily="18" charset="0"/>
              </a:rPr>
              <a:t>的输出为</a:t>
            </a:r>
            <a:r>
              <a:rPr lang="en-US" altLang="zh-CN" sz="2000" i="1" dirty="0">
                <a:solidFill>
                  <a:schemeClr val="tx1"/>
                </a:solidFill>
                <a:latin typeface="Times New Roman" panose="02020603050405020304" pitchFamily="18" charset="0"/>
                <a:cs typeface="Times New Roman" panose="02020603050405020304" pitchFamily="18" charset="0"/>
              </a:rPr>
              <a:t>y</a:t>
            </a:r>
            <a:r>
              <a:rPr lang="en-US" altLang="zh-CN" sz="2000" dirty="0">
                <a:solidFill>
                  <a:schemeClr val="tx1"/>
                </a:solidFill>
                <a:latin typeface="Times New Roman" panose="02020603050405020304" pitchFamily="18" charset="0"/>
                <a:cs typeface="Times New Roman" panose="02020603050405020304" pitchFamily="18" charset="0"/>
              </a:rPr>
              <a:t>(</a:t>
            </a:r>
            <a:r>
              <a:rPr lang="en-US" altLang="zh-CN" sz="2000" i="1" dirty="0">
                <a:solidFill>
                  <a:schemeClr val="tx1"/>
                </a:solidFill>
                <a:latin typeface="Times New Roman" panose="02020603050405020304" pitchFamily="18" charset="0"/>
                <a:cs typeface="Times New Roman" panose="02020603050405020304" pitchFamily="18" charset="0"/>
              </a:rPr>
              <a:t>t-t</a:t>
            </a:r>
            <a:r>
              <a:rPr lang="en-US" altLang="zh-CN" sz="2000" i="1" baseline="-25000" dirty="0">
                <a:solidFill>
                  <a:schemeClr val="tx1"/>
                </a:solidFill>
                <a:latin typeface="Times New Roman" panose="02020603050405020304" pitchFamily="18" charset="0"/>
                <a:cs typeface="Times New Roman" panose="02020603050405020304" pitchFamily="18" charset="0"/>
              </a:rPr>
              <a:t>0</a:t>
            </a:r>
            <a:r>
              <a:rPr lang="en-US" altLang="zh-CN" sz="2000" dirty="0">
                <a:solidFill>
                  <a:schemeClr val="tx1"/>
                </a:solidFill>
                <a:latin typeface="Times New Roman" panose="02020603050405020304" pitchFamily="18" charset="0"/>
                <a:cs typeface="Times New Roman" panose="02020603050405020304" pitchFamily="18" charset="0"/>
              </a:rPr>
              <a:t>)</a:t>
            </a:r>
            <a:r>
              <a:rPr lang="zh-CN" altLang="en-US" sz="2000" dirty="0">
                <a:solidFill>
                  <a:schemeClr val="tx1"/>
                </a:solidFill>
                <a:latin typeface="Times New Roman" panose="02020603050405020304" pitchFamily="18" charset="0"/>
                <a:cs typeface="Times New Roman" panose="02020603050405020304" pitchFamily="18" charset="0"/>
              </a:rPr>
              <a:t>；</a:t>
            </a:r>
            <a:endParaRPr lang="en-US" altLang="zh-CN" sz="20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altLang="zh-CN" sz="2000" dirty="0">
              <a:solidFill>
                <a:schemeClr val="tx1"/>
              </a:solidFill>
              <a:latin typeface="Times New Roman" panose="02020603050405020304" pitchFamily="18" charset="0"/>
              <a:cs typeface="Times New Roman" panose="02020603050405020304" pitchFamily="18" charset="0"/>
            </a:endParaRPr>
          </a:p>
          <a:p>
            <a:pPr marL="0" indent="0">
              <a:buNone/>
            </a:pPr>
            <a:r>
              <a:rPr lang="en-US" altLang="zh-CN" sz="2000" dirty="0">
                <a:solidFill>
                  <a:schemeClr val="tx1"/>
                </a:solidFill>
                <a:latin typeface="Times New Roman" panose="02020603050405020304" pitchFamily="18" charset="0"/>
                <a:cs typeface="Times New Roman" panose="02020603050405020304" pitchFamily="18" charset="0"/>
              </a:rPr>
              <a:t>3</a:t>
            </a:r>
            <a:r>
              <a:rPr lang="zh-CN" altLang="en-US" sz="2000" dirty="0">
                <a:solidFill>
                  <a:schemeClr val="tx1"/>
                </a:solidFill>
                <a:latin typeface="Times New Roman" panose="02020603050405020304" pitchFamily="18" charset="0"/>
                <a:cs typeface="Times New Roman" panose="02020603050405020304" pitchFamily="18" charset="0"/>
              </a:rPr>
              <a:t>）线性系统：</a:t>
            </a:r>
            <a:r>
              <a:rPr lang="zh-CN" altLang="en-US" sz="2000" kern="0" dirty="0">
                <a:solidFill>
                  <a:schemeClr val="tx1"/>
                </a:solidFill>
                <a:latin typeface="Times New Roman" panose="02020603050405020304" pitchFamily="18" charset="0"/>
                <a:cs typeface="Times New Roman" panose="02020603050405020304" pitchFamily="18" charset="0"/>
              </a:rPr>
              <a:t>如果输入信号是两个信号的加权和，那么输出信号也是这两个输入信号对应输出的加权和；</a:t>
            </a:r>
            <a:endParaRPr lang="en-US" altLang="zh-CN" sz="2000" kern="0" dirty="0">
              <a:solidFill>
                <a:schemeClr val="tx1"/>
              </a:solidFill>
              <a:latin typeface="Times New Roman" panose="02020603050405020304" pitchFamily="18" charset="0"/>
              <a:cs typeface="Times New Roman" panose="02020603050405020304" pitchFamily="18" charset="0"/>
            </a:endParaRPr>
          </a:p>
          <a:p>
            <a:pPr marL="0" indent="0">
              <a:buNone/>
            </a:pPr>
            <a:endParaRPr lang="en-US" altLang="zh-CN" sz="2000" dirty="0">
              <a:solidFill>
                <a:schemeClr val="tx1"/>
              </a:solidFill>
              <a:latin typeface="Times New Roman" panose="02020603050405020304" pitchFamily="18" charset="0"/>
              <a:cs typeface="Times New Roman" panose="02020603050405020304" pitchFamily="18" charset="0"/>
            </a:endParaRPr>
          </a:p>
          <a:p>
            <a:pPr marL="0" indent="0">
              <a:buNone/>
            </a:pPr>
            <a:r>
              <a:rPr lang="en-US" altLang="zh-CN" sz="2000" dirty="0">
                <a:solidFill>
                  <a:schemeClr val="tx1"/>
                </a:solidFill>
                <a:latin typeface="Times New Roman" panose="02020603050405020304" pitchFamily="18" charset="0"/>
                <a:cs typeface="Times New Roman" panose="02020603050405020304" pitchFamily="18" charset="0"/>
              </a:rPr>
              <a:t>4</a:t>
            </a:r>
            <a:r>
              <a:rPr lang="zh-CN" altLang="en-US" sz="2000" dirty="0">
                <a:solidFill>
                  <a:schemeClr val="tx1"/>
                </a:solidFill>
                <a:latin typeface="Times New Roman" panose="02020603050405020304" pitchFamily="18" charset="0"/>
                <a:cs typeface="Times New Roman" panose="02020603050405020304" pitchFamily="18" charset="0"/>
              </a:rPr>
              <a:t>）因果系统：</a:t>
            </a:r>
            <a:r>
              <a:rPr lang="zh-CN" altLang="en-US" sz="2000" kern="0" dirty="0">
                <a:solidFill>
                  <a:schemeClr val="tx1"/>
                </a:solidFill>
                <a:latin typeface="Times New Roman" panose="02020603050405020304" pitchFamily="18" charset="0"/>
                <a:cs typeface="Times New Roman" panose="02020603050405020304" pitchFamily="18" charset="0"/>
              </a:rPr>
              <a:t>系统的输出只取决于现在的输入及过去的输入；</a:t>
            </a:r>
            <a:endParaRPr lang="en-US" altLang="zh-CN" sz="2000" kern="0" dirty="0">
              <a:solidFill>
                <a:schemeClr val="tx1"/>
              </a:solidFill>
              <a:latin typeface="Times New Roman" panose="02020603050405020304" pitchFamily="18" charset="0"/>
              <a:cs typeface="Times New Roman" panose="02020603050405020304" pitchFamily="18" charset="0"/>
            </a:endParaRPr>
          </a:p>
          <a:p>
            <a:pPr marL="0" indent="0">
              <a:buNone/>
            </a:pPr>
            <a:endParaRPr lang="en-US" altLang="zh-CN" sz="2000" dirty="0">
              <a:solidFill>
                <a:schemeClr val="tx1"/>
              </a:solidFill>
              <a:latin typeface="Times New Roman" panose="02020603050405020304" pitchFamily="18" charset="0"/>
              <a:cs typeface="Times New Roman" panose="02020603050405020304" pitchFamily="18" charset="0"/>
            </a:endParaRPr>
          </a:p>
          <a:p>
            <a:pPr marL="0" indent="0">
              <a:buNone/>
            </a:pPr>
            <a:r>
              <a:rPr lang="en-US" altLang="zh-CN" sz="2000" dirty="0">
                <a:solidFill>
                  <a:schemeClr val="tx1"/>
                </a:solidFill>
                <a:latin typeface="Times New Roman" panose="02020603050405020304" pitchFamily="18" charset="0"/>
                <a:cs typeface="Times New Roman" panose="02020603050405020304" pitchFamily="18" charset="0"/>
              </a:rPr>
              <a:t>5</a:t>
            </a:r>
            <a:r>
              <a:rPr lang="zh-CN" altLang="en-US" sz="2000" dirty="0">
                <a:solidFill>
                  <a:schemeClr val="tx1"/>
                </a:solidFill>
                <a:latin typeface="Times New Roman" panose="02020603050405020304" pitchFamily="18" charset="0"/>
                <a:cs typeface="Times New Roman" panose="02020603050405020304" pitchFamily="18" charset="0"/>
              </a:rPr>
              <a:t>）稳定系统：当系统的输入为在任意时间都有界时，系统的输出也是有界的。</a:t>
            </a:r>
            <a:endParaRPr lang="en-US" altLang="zh-CN" sz="2000" dirty="0">
              <a:solidFill>
                <a:schemeClr val="tx1"/>
              </a:solidFill>
              <a:latin typeface="Times New Roman" panose="02020603050405020304" pitchFamily="18" charset="0"/>
              <a:cs typeface="Times New Roman" panose="02020603050405020304" pitchFamily="18" charset="0"/>
            </a:endParaRPr>
          </a:p>
          <a:p>
            <a:pPr marL="111760" lvl="1" indent="0">
              <a:buNone/>
            </a:pPr>
            <a:endParaRPr lang="en-US" altLang="zh-C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0932815"/>
      </p:ext>
    </p:extLst>
  </p:cSld>
  <p:clrMapOvr>
    <a:masterClrMapping/>
  </p:clrMapOvr>
  <p:transition spd="med">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en-US" altLang="zh-CN" sz="3200" b="1" dirty="0">
                <a:solidFill>
                  <a:srgbClr val="000000"/>
                </a:solidFill>
                <a:latin typeface="Times New Roman" panose="02020603050405020304" pitchFamily="18" charset="0"/>
                <a:cs typeface="Times New Roman" panose="02020603050405020304" pitchFamily="18" charset="0"/>
              </a:rPr>
              <a:t>Lecture 3: Convolution and LTI Systems</a:t>
            </a:r>
            <a:endParaRPr lang="zh-CN" altLang="en-US" sz="3200" dirty="0">
              <a:solidFill>
                <a:schemeClr val="tx1"/>
              </a:solidFill>
            </a:endParaRP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21</a:t>
            </a:fld>
            <a:endParaRPr lang="zh-CN" altLang="en-US" dirty="0"/>
          </a:p>
        </p:txBody>
      </p:sp>
      <mc:AlternateContent xmlns:mc="http://schemas.openxmlformats.org/markup-compatibility/2006" xmlns:a14="http://schemas.microsoft.com/office/drawing/2010/main">
        <mc:Choice Requires="a14">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639762" y="1222375"/>
                <a:ext cx="11449897" cy="5111750"/>
              </a:xfrm>
            </p:spPr>
            <p:txBody>
              <a:bodyPr/>
              <a:lstStyle/>
              <a:p>
                <a:pPr lvl="1">
                  <a:buFont typeface="Wingdings" panose="05000000000000000000" pitchFamily="2" charset="2"/>
                  <a:buChar char="l"/>
                </a:pPr>
                <a:r>
                  <a:rPr lang="zh-CN" altLang="en-US" sz="2400" dirty="0">
                    <a:solidFill>
                      <a:schemeClr val="tx1"/>
                    </a:solidFill>
                  </a:rPr>
                  <a:t> 系统时不变性的判断</a:t>
                </a:r>
                <a:endParaRPr lang="en-US" altLang="zh-CN" sz="2400" dirty="0">
                  <a:solidFill>
                    <a:schemeClr val="tx1"/>
                  </a:solidFill>
                </a:endParaRPr>
              </a:p>
              <a:p>
                <a:pPr lvl="1">
                  <a:buFont typeface="Wingdings" panose="05000000000000000000" pitchFamily="2" charset="2"/>
                  <a:buChar char="l"/>
                </a:pPr>
                <a:endParaRPr lang="en-US" altLang="zh-CN" sz="2400" dirty="0">
                  <a:solidFill>
                    <a:schemeClr val="tx1"/>
                  </a:solidFill>
                  <a:latin typeface="Times New Roman" panose="02020603050405020304" pitchFamily="18" charset="0"/>
                  <a:cs typeface="Times New Roman" panose="02020603050405020304" pitchFamily="18" charset="0"/>
                </a:endParaRPr>
              </a:p>
              <a:p>
                <a:pPr marL="111760" lvl="1" indent="0">
                  <a:buNone/>
                </a:pPr>
                <a:r>
                  <a:rPr lang="zh-CN" altLang="en-US" sz="2400" dirty="0">
                    <a:solidFill>
                      <a:schemeClr val="tx1"/>
                    </a:solidFill>
                    <a:latin typeface="Times New Roman" panose="02020603050405020304" pitchFamily="18" charset="0"/>
                    <a:cs typeface="Times New Roman" panose="02020603050405020304" pitchFamily="18" charset="0"/>
                  </a:rPr>
                  <a:t>先平移再输入系统：</a:t>
                </a:r>
                <a:endParaRPr lang="en-US" altLang="zh-CN" sz="2400" dirty="0">
                  <a:solidFill>
                    <a:schemeClr val="tx1"/>
                  </a:solidFill>
                  <a:latin typeface="Times New Roman" panose="02020603050405020304" pitchFamily="18" charset="0"/>
                  <a:cs typeface="Times New Roman" panose="02020603050405020304" pitchFamily="18" charset="0"/>
                </a:endParaRPr>
              </a:p>
              <a:p>
                <a:pPr marL="111760" lvl="1" indent="0">
                  <a:buNone/>
                </a:pPr>
                <a:endParaRPr lang="en-US" altLang="zh-CN" sz="2400" dirty="0">
                  <a:solidFill>
                    <a:schemeClr val="tx1"/>
                  </a:solidFill>
                  <a:latin typeface="Times New Roman" panose="02020603050405020304" pitchFamily="18" charset="0"/>
                  <a:cs typeface="Times New Roman" panose="02020603050405020304" pitchFamily="18" charset="0"/>
                </a:endParaRPr>
              </a:p>
              <a:p>
                <a:pPr marL="111760" lvl="1" indent="0">
                  <a:buNone/>
                </a:pPr>
                <a:r>
                  <a:rPr lang="zh-CN" altLang="en-US" sz="2400" dirty="0">
                    <a:solidFill>
                      <a:schemeClr val="tx1"/>
                    </a:solidFill>
                    <a:latin typeface="Times New Roman" panose="02020603050405020304" pitchFamily="18" charset="0"/>
                    <a:cs typeface="Times New Roman" panose="02020603050405020304" pitchFamily="18" charset="0"/>
                  </a:rPr>
                  <a:t>先输入系统再平移：</a:t>
                </a:r>
                <a:endParaRPr lang="en-US" altLang="zh-CN" sz="2400" dirty="0">
                  <a:solidFill>
                    <a:schemeClr val="tx1"/>
                  </a:solidFill>
                  <a:latin typeface="Times New Roman" panose="02020603050405020304" pitchFamily="18" charset="0"/>
                  <a:cs typeface="Times New Roman" panose="02020603050405020304" pitchFamily="18" charset="0"/>
                </a:endParaRPr>
              </a:p>
              <a:p>
                <a:pPr marL="111760" lvl="1" indent="0">
                  <a:buNone/>
                </a:pPr>
                <a:endParaRPr lang="en-US" altLang="zh-CN" sz="2400" dirty="0">
                  <a:solidFill>
                    <a:schemeClr val="tx1"/>
                  </a:solidFill>
                  <a:latin typeface="Times New Roman" panose="02020603050405020304" pitchFamily="18" charset="0"/>
                  <a:cs typeface="Times New Roman" panose="02020603050405020304" pitchFamily="18" charset="0"/>
                </a:endParaRPr>
              </a:p>
              <a:p>
                <a:pPr marL="111760" lvl="1" indent="0">
                  <a:buNone/>
                </a:pPr>
                <a:endParaRPr lang="en-US" altLang="zh-CN" sz="2400" dirty="0">
                  <a:solidFill>
                    <a:schemeClr val="tx1"/>
                  </a:solidFill>
                  <a:latin typeface="Times New Roman" panose="02020603050405020304" pitchFamily="18" charset="0"/>
                  <a:cs typeface="Times New Roman" panose="02020603050405020304" pitchFamily="18" charset="0"/>
                </a:endParaRPr>
              </a:p>
              <a:p>
                <a:pPr marL="111760" lvl="1" indent="0">
                  <a:buNone/>
                </a:pPr>
                <a:r>
                  <a:rPr lang="zh-CN" altLang="en-US" sz="2400" dirty="0">
                    <a:solidFill>
                      <a:schemeClr val="tx1"/>
                    </a:solidFill>
                    <a:latin typeface="Times New Roman" panose="02020603050405020304" pitchFamily="18" charset="0"/>
                    <a:cs typeface="Times New Roman" panose="02020603050405020304" pitchFamily="18" charset="0"/>
                  </a:rPr>
                  <a:t>例：系统</a:t>
                </a:r>
                <a14:m>
                  <m:oMath xmlns:m="http://schemas.openxmlformats.org/officeDocument/2006/math">
                    <m:r>
                      <a:rPr lang="en-US" altLang="zh-CN" sz="2400" i="1" smtClean="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𝑦</m:t>
                    </m:r>
                    <m:r>
                      <a:rPr lang="en-US" altLang="zh-CN" sz="2400" b="0" i="1" smtClean="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400" b="0" i="1" smtClean="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𝑛</m:t>
                    </m:r>
                    <m:r>
                      <a:rPr lang="en-US" altLang="zh-CN" sz="2400" b="0" i="1" smtClean="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400" b="0" i="1" smtClean="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𝑥</m:t>
                    </m:r>
                    <m:r>
                      <a:rPr lang="en-US" altLang="zh-CN" sz="2400" b="0" i="1" smtClean="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400" b="0" i="1" smtClean="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𝑛</m:t>
                    </m:r>
                    <m:r>
                      <a:rPr lang="en-US" altLang="zh-CN" sz="2400" b="0" i="1" smtClean="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m:t>
                    </m:r>
                  </m:oMath>
                </a14:m>
                <a:r>
                  <a:rPr lang="zh-CN" altLang="en-US" sz="2400" dirty="0">
                    <a:solidFill>
                      <a:schemeClr val="tx1"/>
                    </a:solidFill>
                  </a:rPr>
                  <a:t>，先平移再输入：平移后</a:t>
                </a:r>
                <a14:m>
                  <m:oMath xmlns:m="http://schemas.openxmlformats.org/officeDocument/2006/math">
                    <m:r>
                      <a:rPr lang="en-US" altLang="zh-CN" sz="2400" i="1">
                        <a:solidFill>
                          <a:schemeClr val="tx1"/>
                        </a:solidFill>
                        <a:latin typeface="Cambria Math" panose="02040503050406030204" pitchFamily="18" charset="0"/>
                        <a:ea typeface="等线" panose="02010600030101010101" pitchFamily="2" charset="-122"/>
                        <a:cs typeface="Times New Roman" panose="02020603050405020304" pitchFamily="18" charset="0"/>
                      </a:rPr>
                      <m:t>𝑥</m:t>
                    </m:r>
                    <m:r>
                      <a:rPr lang="en-US" altLang="zh-CN" sz="2400" i="1">
                        <a:solidFill>
                          <a:schemeClr val="tx1"/>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400" i="1">
                        <a:solidFill>
                          <a:schemeClr val="tx1"/>
                        </a:solidFill>
                        <a:latin typeface="Cambria Math" panose="02040503050406030204" pitchFamily="18" charset="0"/>
                        <a:ea typeface="等线" panose="02010600030101010101" pitchFamily="2" charset="-122"/>
                        <a:cs typeface="Times New Roman" panose="02020603050405020304" pitchFamily="18" charset="0"/>
                      </a:rPr>
                      <m:t>𝑛</m:t>
                    </m:r>
                    <m:r>
                      <a:rPr lang="en-US" altLang="zh-CN" sz="2400" i="1">
                        <a:solidFill>
                          <a:schemeClr val="tx1"/>
                        </a:solidFill>
                        <a:latin typeface="Cambria Math" panose="02040503050406030204" pitchFamily="18" charset="0"/>
                        <a:ea typeface="等线" panose="02010600030101010101" pitchFamily="2" charset="-122"/>
                        <a:cs typeface="Times New Roman" panose="02020603050405020304" pitchFamily="18" charset="0"/>
                      </a:rPr>
                      <m:t>]</m:t>
                    </m:r>
                  </m:oMath>
                </a14:m>
                <a:r>
                  <a:rPr lang="zh-CN" altLang="en-US" sz="2400" dirty="0">
                    <a:solidFill>
                      <a:schemeClr val="tx1"/>
                    </a:solidFill>
                  </a:rPr>
                  <a:t>变为</a:t>
                </a:r>
                <a14:m>
                  <m:oMath xmlns:m="http://schemas.openxmlformats.org/officeDocument/2006/math">
                    <m:r>
                      <a:rPr lang="en-US" altLang="zh-CN" sz="2400" i="1">
                        <a:solidFill>
                          <a:schemeClr val="tx1"/>
                        </a:solidFill>
                        <a:latin typeface="Cambria Math" panose="02040503050406030204" pitchFamily="18" charset="0"/>
                        <a:ea typeface="等线" panose="02010600030101010101" pitchFamily="2" charset="-122"/>
                        <a:cs typeface="Times New Roman" panose="02020603050405020304" pitchFamily="18" charset="0"/>
                      </a:rPr>
                      <m:t>𝑥</m:t>
                    </m:r>
                    <m:r>
                      <a:rPr lang="en-US" altLang="zh-CN" sz="2400" i="1">
                        <a:solidFill>
                          <a:schemeClr val="tx1"/>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400" i="1">
                        <a:solidFill>
                          <a:schemeClr val="tx1"/>
                        </a:solidFill>
                        <a:latin typeface="Cambria Math" panose="02040503050406030204" pitchFamily="18" charset="0"/>
                        <a:ea typeface="等线" panose="02010600030101010101" pitchFamily="2" charset="-122"/>
                        <a:cs typeface="Times New Roman" panose="02020603050405020304" pitchFamily="18" charset="0"/>
                      </a:rPr>
                      <m:t>𝑛</m:t>
                    </m:r>
                    <m:r>
                      <a:rPr lang="en-US" altLang="zh-CN" sz="2400" i="1" smtClean="0">
                        <a:solidFill>
                          <a:schemeClr val="tx1"/>
                        </a:solidFill>
                        <a:latin typeface="Cambria Math" panose="02040503050406030204" pitchFamily="18" charset="0"/>
                        <a:ea typeface="等线" panose="02010600030101010101" pitchFamily="2" charset="-122"/>
                        <a:cs typeface="Times New Roman" panose="02020603050405020304" pitchFamily="18" charset="0"/>
                      </a:rPr>
                      <m:t>−</m:t>
                    </m:r>
                    <m:sSub>
                      <m:sSubPr>
                        <m:ctrlPr>
                          <a:rPr lang="en-US" altLang="zh-CN" sz="2400" i="1" smtClean="0">
                            <a:solidFill>
                              <a:schemeClr val="tx1"/>
                            </a:solidFill>
                            <a:latin typeface="Cambria Math" panose="02040503050406030204" pitchFamily="18" charset="0"/>
                            <a:ea typeface="等线" panose="02010600030101010101" pitchFamily="2" charset="-122"/>
                            <a:cs typeface="Times New Roman" panose="02020603050405020304" pitchFamily="18" charset="0"/>
                          </a:rPr>
                        </m:ctrlPr>
                      </m:sSubPr>
                      <m:e>
                        <m:r>
                          <a:rPr lang="en-US" altLang="zh-CN" sz="2400" b="0" i="1" smtClean="0">
                            <a:solidFill>
                              <a:schemeClr val="tx1"/>
                            </a:solidFill>
                            <a:latin typeface="Cambria Math" panose="02040503050406030204" pitchFamily="18" charset="0"/>
                            <a:ea typeface="等线" panose="02010600030101010101" pitchFamily="2" charset="-122"/>
                            <a:cs typeface="Times New Roman" panose="02020603050405020304" pitchFamily="18" charset="0"/>
                          </a:rPr>
                          <m:t>𝑛</m:t>
                        </m:r>
                      </m:e>
                      <m:sub>
                        <m:r>
                          <a:rPr lang="en-US" altLang="zh-CN" sz="2400" b="0" i="1" smtClean="0">
                            <a:solidFill>
                              <a:schemeClr val="tx1"/>
                            </a:solidFill>
                            <a:latin typeface="Cambria Math" panose="02040503050406030204" pitchFamily="18" charset="0"/>
                            <a:ea typeface="等线" panose="02010600030101010101" pitchFamily="2" charset="-122"/>
                            <a:cs typeface="Times New Roman" panose="02020603050405020304" pitchFamily="18" charset="0"/>
                          </a:rPr>
                          <m:t>0</m:t>
                        </m:r>
                      </m:sub>
                    </m:sSub>
                    <m:r>
                      <a:rPr lang="en-US" altLang="zh-CN" sz="2400" i="1">
                        <a:solidFill>
                          <a:schemeClr val="tx1"/>
                        </a:solidFill>
                        <a:latin typeface="Cambria Math" panose="02040503050406030204" pitchFamily="18" charset="0"/>
                        <a:ea typeface="等线" panose="02010600030101010101" pitchFamily="2" charset="-122"/>
                        <a:cs typeface="Times New Roman" panose="02020603050405020304" pitchFamily="18" charset="0"/>
                      </a:rPr>
                      <m:t>]</m:t>
                    </m:r>
                  </m:oMath>
                </a14:m>
                <a:r>
                  <a:rPr lang="zh-CN" altLang="en-US" sz="2400" dirty="0">
                    <a:solidFill>
                      <a:schemeClr val="tx1"/>
                    </a:solidFill>
                  </a:rPr>
                  <a:t>，再输入得</a:t>
                </a:r>
                <a14:m>
                  <m:oMath xmlns:m="http://schemas.openxmlformats.org/officeDocument/2006/math">
                    <m:r>
                      <a:rPr lang="en-US" altLang="zh-CN" sz="2400" i="1">
                        <a:solidFill>
                          <a:schemeClr val="tx1"/>
                        </a:solidFill>
                        <a:latin typeface="Cambria Math" panose="02040503050406030204" pitchFamily="18" charset="0"/>
                        <a:ea typeface="等线" panose="02010600030101010101" pitchFamily="2" charset="-122"/>
                        <a:cs typeface="Times New Roman" panose="02020603050405020304" pitchFamily="18" charset="0"/>
                      </a:rPr>
                      <m:t>𝑥</m:t>
                    </m:r>
                    <m:r>
                      <a:rPr lang="en-US" altLang="zh-CN" sz="2400" i="1">
                        <a:solidFill>
                          <a:schemeClr val="tx1"/>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400" i="1">
                        <a:solidFill>
                          <a:schemeClr val="tx1"/>
                        </a:solidFill>
                        <a:latin typeface="Cambria Math" panose="02040503050406030204" pitchFamily="18" charset="0"/>
                        <a:ea typeface="等线" panose="02010600030101010101" pitchFamily="2" charset="-122"/>
                        <a:cs typeface="Times New Roman" panose="02020603050405020304" pitchFamily="18" charset="0"/>
                      </a:rPr>
                      <m:t>𝑛</m:t>
                    </m:r>
                    <m:r>
                      <a:rPr lang="en-US" altLang="zh-CN" sz="2400" i="1">
                        <a:solidFill>
                          <a:schemeClr val="tx1"/>
                        </a:solidFill>
                        <a:latin typeface="Cambria Math" panose="02040503050406030204" pitchFamily="18" charset="0"/>
                        <a:ea typeface="等线" panose="02010600030101010101" pitchFamily="2" charset="-122"/>
                        <a:cs typeface="Times New Roman" panose="02020603050405020304" pitchFamily="18" charset="0"/>
                      </a:rPr>
                      <m:t>−</m:t>
                    </m:r>
                    <m:sSub>
                      <m:sSubPr>
                        <m:ctrlPr>
                          <a:rPr lang="en-US" altLang="zh-CN" sz="2400" i="1">
                            <a:solidFill>
                              <a:schemeClr val="tx1"/>
                            </a:solidFill>
                            <a:latin typeface="Cambria Math" panose="02040503050406030204" pitchFamily="18" charset="0"/>
                            <a:ea typeface="等线" panose="02010600030101010101" pitchFamily="2" charset="-122"/>
                            <a:cs typeface="Times New Roman" panose="02020603050405020304" pitchFamily="18" charset="0"/>
                          </a:rPr>
                        </m:ctrlPr>
                      </m:sSubPr>
                      <m:e>
                        <m:r>
                          <a:rPr lang="en-US" altLang="zh-CN" sz="2400" i="1">
                            <a:solidFill>
                              <a:schemeClr val="tx1"/>
                            </a:solidFill>
                            <a:latin typeface="Cambria Math" panose="02040503050406030204" pitchFamily="18" charset="0"/>
                            <a:ea typeface="等线" panose="02010600030101010101" pitchFamily="2" charset="-122"/>
                            <a:cs typeface="Times New Roman" panose="02020603050405020304" pitchFamily="18" charset="0"/>
                          </a:rPr>
                          <m:t>𝑛</m:t>
                        </m:r>
                      </m:e>
                      <m:sub>
                        <m:r>
                          <a:rPr lang="en-US" altLang="zh-CN" sz="2400" i="1">
                            <a:solidFill>
                              <a:schemeClr val="tx1"/>
                            </a:solidFill>
                            <a:latin typeface="Cambria Math" panose="02040503050406030204" pitchFamily="18" charset="0"/>
                            <a:ea typeface="等线" panose="02010600030101010101" pitchFamily="2" charset="-122"/>
                            <a:cs typeface="Times New Roman" panose="02020603050405020304" pitchFamily="18" charset="0"/>
                          </a:rPr>
                          <m:t>0</m:t>
                        </m:r>
                      </m:sub>
                    </m:sSub>
                    <m:r>
                      <a:rPr lang="en-US" altLang="zh-CN" sz="2400" i="1">
                        <a:solidFill>
                          <a:schemeClr val="tx1"/>
                        </a:solidFill>
                        <a:latin typeface="Cambria Math" panose="02040503050406030204" pitchFamily="18" charset="0"/>
                        <a:ea typeface="等线" panose="02010600030101010101" pitchFamily="2" charset="-122"/>
                        <a:cs typeface="Times New Roman" panose="02020603050405020304" pitchFamily="18" charset="0"/>
                      </a:rPr>
                      <m:t>]</m:t>
                    </m:r>
                  </m:oMath>
                </a14:m>
                <a:r>
                  <a:rPr lang="zh-CN" altLang="en-US" sz="2400" dirty="0">
                    <a:solidFill>
                      <a:schemeClr val="tx1"/>
                    </a:solidFill>
                  </a:rPr>
                  <a:t>；</a:t>
                </a:r>
                <a:endParaRPr lang="en-US" altLang="zh-CN" sz="2400" dirty="0">
                  <a:solidFill>
                    <a:schemeClr val="tx1"/>
                  </a:solidFill>
                </a:endParaRPr>
              </a:p>
              <a:p>
                <a:pPr marL="111760" lvl="1" indent="0">
                  <a:buNone/>
                </a:pPr>
                <a:r>
                  <a:rPr lang="zh-CN" altLang="en-US" sz="2400" dirty="0">
                    <a:solidFill>
                      <a:schemeClr val="tx1"/>
                    </a:solidFill>
                  </a:rPr>
                  <a:t>先输入再平移：输入后得</a:t>
                </a:r>
                <a14:m>
                  <m:oMath xmlns:m="http://schemas.openxmlformats.org/officeDocument/2006/math">
                    <m:r>
                      <a:rPr lang="en-US" altLang="zh-CN" sz="2400" i="1">
                        <a:solidFill>
                          <a:schemeClr val="tx1"/>
                        </a:solidFill>
                        <a:latin typeface="Cambria Math" panose="02040503050406030204" pitchFamily="18" charset="0"/>
                        <a:ea typeface="等线" panose="02010600030101010101" pitchFamily="2" charset="-122"/>
                        <a:cs typeface="Times New Roman" panose="02020603050405020304" pitchFamily="18" charset="0"/>
                      </a:rPr>
                      <m:t>𝑥</m:t>
                    </m:r>
                    <m:r>
                      <a:rPr lang="en-US" altLang="zh-CN" sz="2400" i="1">
                        <a:solidFill>
                          <a:schemeClr val="tx1"/>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400" i="1">
                        <a:solidFill>
                          <a:schemeClr val="tx1"/>
                        </a:solidFill>
                        <a:latin typeface="Cambria Math" panose="02040503050406030204" pitchFamily="18" charset="0"/>
                        <a:ea typeface="等线" panose="02010600030101010101" pitchFamily="2" charset="-122"/>
                        <a:cs typeface="Times New Roman" panose="02020603050405020304" pitchFamily="18" charset="0"/>
                      </a:rPr>
                      <m:t>𝑛</m:t>
                    </m:r>
                    <m:r>
                      <a:rPr lang="en-US" altLang="zh-CN" sz="2400" i="1">
                        <a:solidFill>
                          <a:schemeClr val="tx1"/>
                        </a:solidFill>
                        <a:latin typeface="Cambria Math" panose="02040503050406030204" pitchFamily="18" charset="0"/>
                        <a:ea typeface="等线" panose="02010600030101010101" pitchFamily="2" charset="-122"/>
                        <a:cs typeface="Times New Roman" panose="02020603050405020304" pitchFamily="18" charset="0"/>
                      </a:rPr>
                      <m:t>]</m:t>
                    </m:r>
                  </m:oMath>
                </a14:m>
                <a:r>
                  <a:rPr lang="zh-CN" altLang="en-US" sz="2400" dirty="0">
                    <a:solidFill>
                      <a:schemeClr val="tx1"/>
                    </a:solidFill>
                  </a:rPr>
                  <a:t>，再平移得变为</a:t>
                </a:r>
                <a14:m>
                  <m:oMath xmlns:m="http://schemas.openxmlformats.org/officeDocument/2006/math">
                    <m:r>
                      <a:rPr lang="en-US" altLang="zh-CN" sz="2400" i="1">
                        <a:solidFill>
                          <a:schemeClr val="tx1"/>
                        </a:solidFill>
                        <a:latin typeface="Cambria Math" panose="02040503050406030204" pitchFamily="18" charset="0"/>
                        <a:ea typeface="等线" panose="02010600030101010101" pitchFamily="2" charset="-122"/>
                        <a:cs typeface="Times New Roman" panose="02020603050405020304" pitchFamily="18" charset="0"/>
                      </a:rPr>
                      <m:t>𝑥</m:t>
                    </m:r>
                    <m:r>
                      <a:rPr lang="en-US" altLang="zh-CN" sz="2400" i="1">
                        <a:solidFill>
                          <a:schemeClr val="tx1"/>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2400" i="1">
                        <a:solidFill>
                          <a:schemeClr val="tx1"/>
                        </a:solidFill>
                        <a:latin typeface="Cambria Math" panose="02040503050406030204" pitchFamily="18" charset="0"/>
                        <a:ea typeface="等线" panose="02010600030101010101" pitchFamily="2" charset="-122"/>
                        <a:cs typeface="Times New Roman" panose="02020603050405020304" pitchFamily="18" charset="0"/>
                      </a:rPr>
                      <m:t>𝑛</m:t>
                    </m:r>
                    <m:r>
                      <a:rPr lang="en-US" altLang="zh-CN" sz="2400" i="1">
                        <a:solidFill>
                          <a:schemeClr val="tx1"/>
                        </a:solidFill>
                        <a:latin typeface="Cambria Math" panose="02040503050406030204" pitchFamily="18" charset="0"/>
                        <a:ea typeface="等线" panose="02010600030101010101" pitchFamily="2" charset="-122"/>
                        <a:cs typeface="Times New Roman" panose="02020603050405020304" pitchFamily="18" charset="0"/>
                      </a:rPr>
                      <m:t>+</m:t>
                    </m:r>
                    <m:sSub>
                      <m:sSubPr>
                        <m:ctrlPr>
                          <a:rPr lang="en-US" altLang="zh-CN" sz="2400" i="1" smtClean="0">
                            <a:solidFill>
                              <a:schemeClr val="tx1"/>
                            </a:solidFill>
                            <a:latin typeface="Cambria Math" panose="02040503050406030204" pitchFamily="18" charset="0"/>
                            <a:ea typeface="等线" panose="02010600030101010101" pitchFamily="2" charset="-122"/>
                            <a:cs typeface="Times New Roman" panose="02020603050405020304" pitchFamily="18" charset="0"/>
                          </a:rPr>
                        </m:ctrlPr>
                      </m:sSubPr>
                      <m:e>
                        <m:r>
                          <a:rPr lang="en-US" altLang="zh-CN" sz="2400" b="0" i="1" smtClean="0">
                            <a:solidFill>
                              <a:schemeClr val="tx1"/>
                            </a:solidFill>
                            <a:latin typeface="Cambria Math" panose="02040503050406030204" pitchFamily="18" charset="0"/>
                            <a:ea typeface="等线" panose="02010600030101010101" pitchFamily="2" charset="-122"/>
                            <a:cs typeface="Times New Roman" panose="02020603050405020304" pitchFamily="18" charset="0"/>
                          </a:rPr>
                          <m:t>𝑛</m:t>
                        </m:r>
                      </m:e>
                      <m:sub>
                        <m:r>
                          <a:rPr lang="en-US" altLang="zh-CN" sz="2400" b="0" i="1" smtClean="0">
                            <a:solidFill>
                              <a:schemeClr val="tx1"/>
                            </a:solidFill>
                            <a:latin typeface="Cambria Math" panose="02040503050406030204" pitchFamily="18" charset="0"/>
                            <a:ea typeface="等线" panose="02010600030101010101" pitchFamily="2" charset="-122"/>
                            <a:cs typeface="Times New Roman" panose="02020603050405020304" pitchFamily="18" charset="0"/>
                          </a:rPr>
                          <m:t>0</m:t>
                        </m:r>
                      </m:sub>
                    </m:sSub>
                    <m:r>
                      <a:rPr lang="en-US" altLang="zh-CN" sz="2400" i="1">
                        <a:solidFill>
                          <a:schemeClr val="tx1"/>
                        </a:solidFill>
                        <a:latin typeface="Cambria Math" panose="02040503050406030204" pitchFamily="18" charset="0"/>
                        <a:ea typeface="等线" panose="02010600030101010101" pitchFamily="2" charset="-122"/>
                        <a:cs typeface="Times New Roman" panose="02020603050405020304" pitchFamily="18" charset="0"/>
                      </a:rPr>
                      <m:t>]</m:t>
                    </m:r>
                    <m:r>
                      <a:rPr lang="zh-CN" altLang="en-US" sz="2400" i="1">
                        <a:solidFill>
                          <a:schemeClr val="tx1"/>
                        </a:solidFill>
                        <a:latin typeface="Cambria Math" panose="02040503050406030204" pitchFamily="18" charset="0"/>
                        <a:ea typeface="等线" panose="02010600030101010101" pitchFamily="2" charset="-122"/>
                        <a:cs typeface="Times New Roman" panose="02020603050405020304" pitchFamily="18" charset="0"/>
                      </a:rPr>
                      <m:t>，</m:t>
                    </m:r>
                  </m:oMath>
                </a14:m>
                <a:r>
                  <a:rPr lang="zh-CN" altLang="en-US" sz="2400" dirty="0">
                    <a:solidFill>
                      <a:schemeClr val="tx1"/>
                    </a:solidFill>
                  </a:rPr>
                  <a:t>因此该系统时变。</a:t>
                </a:r>
                <a:endParaRPr lang="en-US" altLang="zh-CN" sz="2400" dirty="0">
                  <a:solidFill>
                    <a:schemeClr val="tx1"/>
                  </a:solidFill>
                </a:endParaRPr>
              </a:p>
              <a:p>
                <a:pPr marL="111760" lvl="1" indent="0">
                  <a:buNone/>
                </a:pPr>
                <a:endParaRPr lang="en-US" altLang="zh-CN" sz="2400" dirty="0">
                  <a:solidFill>
                    <a:schemeClr val="tx1"/>
                  </a:solidFill>
                </a:endParaRPr>
              </a:p>
              <a:p>
                <a:pPr marL="111760" lvl="1" indent="0">
                  <a:buNone/>
                </a:pPr>
                <a:endParaRPr lang="en-US" altLang="zh-CN" sz="2400" dirty="0">
                  <a:solidFill>
                    <a:schemeClr val="tx1"/>
                  </a:solidFill>
                </a:endParaRPr>
              </a:p>
              <a:p>
                <a:pPr marL="111760" lvl="1" indent="0">
                  <a:buNone/>
                </a:pPr>
                <a:r>
                  <a:rPr lang="zh-CN" altLang="en-US" sz="2400" u="sng" dirty="0">
                    <a:solidFill>
                      <a:schemeClr val="tx1"/>
                    </a:solidFill>
                  </a:rPr>
                  <a:t>诀窍：凡是系统对自变量</a:t>
                </a:r>
                <a:r>
                  <a:rPr lang="en-US" altLang="zh-CN" sz="2400" u="sng" dirty="0">
                    <a:solidFill>
                      <a:schemeClr val="tx1"/>
                    </a:solidFill>
                  </a:rPr>
                  <a:t>t</a:t>
                </a:r>
                <a:r>
                  <a:rPr lang="zh-CN" altLang="en-US" sz="2400" u="sng" dirty="0">
                    <a:solidFill>
                      <a:schemeClr val="tx1"/>
                    </a:solidFill>
                  </a:rPr>
                  <a:t>或</a:t>
                </a:r>
                <a:r>
                  <a:rPr lang="en-US" altLang="zh-CN" sz="2400" u="sng" dirty="0">
                    <a:solidFill>
                      <a:schemeClr val="tx1"/>
                    </a:solidFill>
                  </a:rPr>
                  <a:t>n</a:t>
                </a:r>
                <a:r>
                  <a:rPr lang="zh-CN" altLang="en-US" sz="2400" u="sng" dirty="0">
                    <a:solidFill>
                      <a:schemeClr val="tx1"/>
                    </a:solidFill>
                  </a:rPr>
                  <a:t>进行尺度变化，系统一定时变。</a:t>
                </a:r>
                <a:endParaRPr lang="en-US" altLang="zh-CN" sz="2400" u="sng" dirty="0">
                  <a:solidFill>
                    <a:schemeClr val="tx1"/>
                  </a:solidFill>
                </a:endParaRPr>
              </a:p>
              <a:p>
                <a:pPr marL="111760" lvl="1" indent="0">
                  <a:buNone/>
                </a:pPr>
                <a:endParaRPr lang="en-US" altLang="zh-CN" sz="20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13" name="内容占位符 2">
                <a:extLst>
                  <a:ext uri="{FF2B5EF4-FFF2-40B4-BE49-F238E27FC236}">
                    <a16:creationId xmlns:a16="http://schemas.microsoft.com/office/drawing/2014/main" id="{47481AC8-4B19-4728-84FC-7567174785CB}"/>
                  </a:ext>
                </a:extLst>
              </p:cNvPr>
              <p:cNvSpPr>
                <a:spLocks noGrp="1" noRot="1" noChangeAspect="1" noMove="1" noResize="1" noEditPoints="1" noAdjustHandles="1" noChangeArrowheads="1" noChangeShapeType="1" noTextEdit="1"/>
              </p:cNvSpPr>
              <p:nvPr>
                <p:ph idx="1"/>
              </p:nvPr>
            </p:nvSpPr>
            <p:spPr>
              <a:xfrm>
                <a:off x="639762" y="1222375"/>
                <a:ext cx="11449897" cy="5111750"/>
              </a:xfrm>
              <a:blipFill>
                <a:blip r:embed="rId2"/>
                <a:stretch>
                  <a:fillRect l="-692" t="-2148"/>
                </a:stretch>
              </a:blipFill>
            </p:spPr>
            <p:txBody>
              <a:bodyPr/>
              <a:lstStyle/>
              <a:p>
                <a:r>
                  <a:rPr lang="zh-CN" altLang="en-US">
                    <a:noFill/>
                  </a:rPr>
                  <a:t> </a:t>
                </a:r>
              </a:p>
            </p:txBody>
          </p:sp>
        </mc:Fallback>
      </mc:AlternateContent>
      <p:grpSp>
        <p:nvGrpSpPr>
          <p:cNvPr id="30" name="组合 29">
            <a:extLst>
              <a:ext uri="{FF2B5EF4-FFF2-40B4-BE49-F238E27FC236}">
                <a16:creationId xmlns:a16="http://schemas.microsoft.com/office/drawing/2014/main" id="{4232DB08-D137-4F44-95C8-BEBFB4B2ADAB}"/>
              </a:ext>
            </a:extLst>
          </p:cNvPr>
          <p:cNvGrpSpPr/>
          <p:nvPr/>
        </p:nvGrpSpPr>
        <p:grpSpPr>
          <a:xfrm>
            <a:off x="3533802" y="2644882"/>
            <a:ext cx="5661815" cy="461666"/>
            <a:chOff x="2074421" y="3257131"/>
            <a:chExt cx="5661815" cy="461666"/>
          </a:xfrm>
        </p:grpSpPr>
        <p:sp>
          <p:nvSpPr>
            <p:cNvPr id="14" name="矩形 13">
              <a:extLst>
                <a:ext uri="{FF2B5EF4-FFF2-40B4-BE49-F238E27FC236}">
                  <a16:creationId xmlns:a16="http://schemas.microsoft.com/office/drawing/2014/main" id="{D169CB40-68AC-4216-9594-7AC1BA897DE5}"/>
                </a:ext>
              </a:extLst>
            </p:cNvPr>
            <p:cNvSpPr/>
            <p:nvPr/>
          </p:nvSpPr>
          <p:spPr bwMode="auto">
            <a:xfrm>
              <a:off x="3741181" y="3257132"/>
              <a:ext cx="1269288" cy="461665"/>
            </a:xfrm>
            <a:prstGeom prst="rect">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zh-CN" altLang="en-US" dirty="0">
                  <a:solidFill>
                    <a:srgbClr val="000000"/>
                  </a:solidFill>
                  <a:latin typeface="Calibri" panose="020F0502020204030204" pitchFamily="34" charset="0"/>
                  <a:ea typeface="宋体" panose="02010600030101010101" pitchFamily="2" charset="-122"/>
                  <a:sym typeface="Calibri" panose="020F0502020204030204" pitchFamily="34" charset="0"/>
                </a:rPr>
                <a:t>系统</a:t>
              </a:r>
              <a:endPar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sym typeface="Calibri" panose="020F0502020204030204" pitchFamily="34" charset="0"/>
              </a:endParaRPr>
            </a:p>
          </p:txBody>
        </p:sp>
        <p:sp>
          <p:nvSpPr>
            <p:cNvPr id="15" name="文本框 14">
              <a:extLst>
                <a:ext uri="{FF2B5EF4-FFF2-40B4-BE49-F238E27FC236}">
                  <a16:creationId xmlns:a16="http://schemas.microsoft.com/office/drawing/2014/main" id="{6C333C2E-A3D7-4B4A-825E-02D27F75FB47}"/>
                </a:ext>
              </a:extLst>
            </p:cNvPr>
            <p:cNvSpPr txBox="1"/>
            <p:nvPr/>
          </p:nvSpPr>
          <p:spPr>
            <a:xfrm>
              <a:off x="2074421" y="3257131"/>
              <a:ext cx="561773" cy="461665"/>
            </a:xfrm>
            <a:prstGeom prst="rect">
              <a:avLst/>
            </a:prstGeom>
            <a:noFill/>
          </p:spPr>
          <p:txBody>
            <a:bodyPr wrap="square">
              <a:spAutoFit/>
            </a:bodyPr>
            <a:lstStyle/>
            <a:p>
              <a:r>
                <a:rPr lang="en-US" altLang="zh-CN" sz="2400" i="1" dirty="0">
                  <a:solidFill>
                    <a:schemeClr val="tx1"/>
                  </a:solidFill>
                  <a:latin typeface="Times New Roman" panose="02020603050405020304" pitchFamily="18" charset="0"/>
                  <a:cs typeface="Times New Roman" panose="02020603050405020304" pitchFamily="18" charset="0"/>
                </a:rPr>
                <a:t>x</a:t>
              </a:r>
              <a:r>
                <a:rPr lang="en-US" altLang="zh-CN" sz="2400" dirty="0">
                  <a:solidFill>
                    <a:schemeClr val="tx1"/>
                  </a:solidFill>
                  <a:latin typeface="Times New Roman" panose="02020603050405020304" pitchFamily="18" charset="0"/>
                  <a:cs typeface="Times New Roman" panose="02020603050405020304" pitchFamily="18" charset="0"/>
                </a:rPr>
                <a:t>(</a:t>
              </a:r>
              <a:r>
                <a:rPr lang="en-US" altLang="zh-CN" sz="2400" i="1" dirty="0">
                  <a:solidFill>
                    <a:schemeClr val="tx1"/>
                  </a:solidFill>
                  <a:latin typeface="Times New Roman" panose="02020603050405020304" pitchFamily="18" charset="0"/>
                  <a:cs typeface="Times New Roman" panose="02020603050405020304" pitchFamily="18" charset="0"/>
                </a:rPr>
                <a:t>t</a:t>
              </a:r>
              <a:r>
                <a:rPr lang="en-US" altLang="zh-CN" sz="2400" dirty="0">
                  <a:solidFill>
                    <a:schemeClr val="tx1"/>
                  </a:solidFill>
                  <a:latin typeface="Times New Roman" panose="02020603050405020304" pitchFamily="18" charset="0"/>
                  <a:cs typeface="Times New Roman" panose="02020603050405020304" pitchFamily="18" charset="0"/>
                </a:rPr>
                <a:t>)</a:t>
              </a:r>
              <a:endParaRPr lang="zh-CN" altLang="en-US" sz="2400" dirty="0"/>
            </a:p>
          </p:txBody>
        </p:sp>
        <p:cxnSp>
          <p:nvCxnSpPr>
            <p:cNvPr id="16" name="直接箭头连接符 15">
              <a:extLst>
                <a:ext uri="{FF2B5EF4-FFF2-40B4-BE49-F238E27FC236}">
                  <a16:creationId xmlns:a16="http://schemas.microsoft.com/office/drawing/2014/main" id="{CA7953CD-8831-4D51-AFFF-7B183F6A3677}"/>
                </a:ext>
              </a:extLst>
            </p:cNvPr>
            <p:cNvCxnSpPr>
              <a:cxnSpLocks/>
              <a:stCxn id="15" idx="3"/>
              <a:endCxn id="14" idx="1"/>
            </p:cNvCxnSpPr>
            <p:nvPr/>
          </p:nvCxnSpPr>
          <p:spPr bwMode="auto">
            <a:xfrm>
              <a:off x="2636194" y="3487964"/>
              <a:ext cx="1104987" cy="1"/>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19" name="文本框 18">
              <a:extLst>
                <a:ext uri="{FF2B5EF4-FFF2-40B4-BE49-F238E27FC236}">
                  <a16:creationId xmlns:a16="http://schemas.microsoft.com/office/drawing/2014/main" id="{88962CF9-609F-4805-AE91-9F52910B27DE}"/>
                </a:ext>
              </a:extLst>
            </p:cNvPr>
            <p:cNvSpPr txBox="1"/>
            <p:nvPr/>
          </p:nvSpPr>
          <p:spPr>
            <a:xfrm>
              <a:off x="5434217" y="3257131"/>
              <a:ext cx="561773" cy="461665"/>
            </a:xfrm>
            <a:prstGeom prst="rect">
              <a:avLst/>
            </a:prstGeom>
            <a:noFill/>
          </p:spPr>
          <p:txBody>
            <a:bodyPr wrap="square">
              <a:spAutoFit/>
            </a:bodyPr>
            <a:lstStyle/>
            <a:p>
              <a:r>
                <a:rPr lang="en-US" altLang="zh-CN" sz="2400" i="1" dirty="0">
                  <a:solidFill>
                    <a:schemeClr val="tx1"/>
                  </a:solidFill>
                  <a:latin typeface="Times New Roman" panose="02020603050405020304" pitchFamily="18" charset="0"/>
                  <a:cs typeface="Times New Roman" panose="02020603050405020304" pitchFamily="18" charset="0"/>
                </a:rPr>
                <a:t>y</a:t>
              </a:r>
              <a:r>
                <a:rPr lang="en-US" altLang="zh-CN" sz="2400" dirty="0">
                  <a:solidFill>
                    <a:schemeClr val="tx1"/>
                  </a:solidFill>
                  <a:latin typeface="Times New Roman" panose="02020603050405020304" pitchFamily="18" charset="0"/>
                  <a:cs typeface="Times New Roman" panose="02020603050405020304" pitchFamily="18" charset="0"/>
                </a:rPr>
                <a:t>(</a:t>
              </a:r>
              <a:r>
                <a:rPr lang="en-US" altLang="zh-CN" sz="2400" i="1" dirty="0">
                  <a:solidFill>
                    <a:schemeClr val="tx1"/>
                  </a:solidFill>
                  <a:latin typeface="Times New Roman" panose="02020603050405020304" pitchFamily="18" charset="0"/>
                  <a:cs typeface="Times New Roman" panose="02020603050405020304" pitchFamily="18" charset="0"/>
                </a:rPr>
                <a:t>t</a:t>
              </a:r>
              <a:r>
                <a:rPr lang="en-US" altLang="zh-CN" sz="2400" dirty="0">
                  <a:solidFill>
                    <a:schemeClr val="tx1"/>
                  </a:solidFill>
                  <a:latin typeface="Times New Roman" panose="02020603050405020304" pitchFamily="18" charset="0"/>
                  <a:cs typeface="Times New Roman" panose="02020603050405020304" pitchFamily="18" charset="0"/>
                </a:rPr>
                <a:t>)</a:t>
              </a:r>
              <a:endParaRPr lang="zh-CN" altLang="en-US" sz="2400" dirty="0"/>
            </a:p>
          </p:txBody>
        </p:sp>
        <p:sp>
          <p:nvSpPr>
            <p:cNvPr id="20" name="文本框 19">
              <a:extLst>
                <a:ext uri="{FF2B5EF4-FFF2-40B4-BE49-F238E27FC236}">
                  <a16:creationId xmlns:a16="http://schemas.microsoft.com/office/drawing/2014/main" id="{0468016C-8AE6-4CB5-B4D8-48124E760F94}"/>
                </a:ext>
              </a:extLst>
            </p:cNvPr>
            <p:cNvSpPr txBox="1"/>
            <p:nvPr/>
          </p:nvSpPr>
          <p:spPr>
            <a:xfrm>
              <a:off x="6795413" y="3257131"/>
              <a:ext cx="940823" cy="461665"/>
            </a:xfrm>
            <a:prstGeom prst="rect">
              <a:avLst/>
            </a:prstGeom>
            <a:noFill/>
          </p:spPr>
          <p:txBody>
            <a:bodyPr wrap="square">
              <a:spAutoFit/>
            </a:bodyPr>
            <a:lstStyle/>
            <a:p>
              <a:r>
                <a:rPr lang="en-US" altLang="zh-CN" sz="2400" i="1" dirty="0">
                  <a:solidFill>
                    <a:schemeClr val="tx1"/>
                  </a:solidFill>
                  <a:latin typeface="Times New Roman" panose="02020603050405020304" pitchFamily="18" charset="0"/>
                  <a:cs typeface="Times New Roman" panose="02020603050405020304" pitchFamily="18" charset="0"/>
                </a:rPr>
                <a:t>y</a:t>
              </a:r>
              <a:r>
                <a:rPr lang="en-US" altLang="zh-CN" sz="2400" dirty="0">
                  <a:solidFill>
                    <a:schemeClr val="tx1"/>
                  </a:solidFill>
                  <a:latin typeface="Times New Roman" panose="02020603050405020304" pitchFamily="18" charset="0"/>
                  <a:cs typeface="Times New Roman" panose="02020603050405020304" pitchFamily="18" charset="0"/>
                </a:rPr>
                <a:t>(</a:t>
              </a:r>
              <a:r>
                <a:rPr lang="en-US" altLang="zh-CN" sz="2400" i="1" dirty="0">
                  <a:solidFill>
                    <a:schemeClr val="tx1"/>
                  </a:solidFill>
                  <a:latin typeface="Times New Roman" panose="02020603050405020304" pitchFamily="18" charset="0"/>
                  <a:cs typeface="Times New Roman" panose="02020603050405020304" pitchFamily="18" charset="0"/>
                </a:rPr>
                <a:t>t-t</a:t>
              </a:r>
              <a:r>
                <a:rPr lang="en-US" altLang="zh-CN" sz="2400" i="1" baseline="-25000" dirty="0">
                  <a:solidFill>
                    <a:schemeClr val="tx1"/>
                  </a:solidFill>
                  <a:latin typeface="Times New Roman" panose="02020603050405020304" pitchFamily="18" charset="0"/>
                  <a:cs typeface="Times New Roman" panose="02020603050405020304" pitchFamily="18" charset="0"/>
                </a:rPr>
                <a:t>0</a:t>
              </a:r>
              <a:r>
                <a:rPr lang="en-US" altLang="zh-CN" sz="2400" dirty="0">
                  <a:solidFill>
                    <a:schemeClr val="tx1"/>
                  </a:solidFill>
                  <a:latin typeface="Times New Roman" panose="02020603050405020304" pitchFamily="18" charset="0"/>
                  <a:cs typeface="Times New Roman" panose="02020603050405020304" pitchFamily="18" charset="0"/>
                </a:rPr>
                <a:t>)</a:t>
              </a:r>
              <a:endParaRPr lang="zh-CN" altLang="en-US" sz="2400" dirty="0"/>
            </a:p>
          </p:txBody>
        </p:sp>
        <p:cxnSp>
          <p:nvCxnSpPr>
            <p:cNvPr id="21" name="直接箭头连接符 20">
              <a:extLst>
                <a:ext uri="{FF2B5EF4-FFF2-40B4-BE49-F238E27FC236}">
                  <a16:creationId xmlns:a16="http://schemas.microsoft.com/office/drawing/2014/main" id="{CD7976E0-4F92-4B87-8A0B-59C214F953AD}"/>
                </a:ext>
              </a:extLst>
            </p:cNvPr>
            <p:cNvCxnSpPr>
              <a:cxnSpLocks/>
              <a:stCxn id="14" idx="3"/>
              <a:endCxn id="19" idx="1"/>
            </p:cNvCxnSpPr>
            <p:nvPr/>
          </p:nvCxnSpPr>
          <p:spPr bwMode="auto">
            <a:xfrm flipV="1">
              <a:off x="5010469" y="3487964"/>
              <a:ext cx="423748" cy="1"/>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24" name="直接箭头连接符 23">
              <a:extLst>
                <a:ext uri="{FF2B5EF4-FFF2-40B4-BE49-F238E27FC236}">
                  <a16:creationId xmlns:a16="http://schemas.microsoft.com/office/drawing/2014/main" id="{49579351-416C-4A65-AB4E-BBF4306A71BB}"/>
                </a:ext>
              </a:extLst>
            </p:cNvPr>
            <p:cNvCxnSpPr>
              <a:cxnSpLocks/>
              <a:stCxn id="19" idx="3"/>
              <a:endCxn id="20" idx="1"/>
            </p:cNvCxnSpPr>
            <p:nvPr/>
          </p:nvCxnSpPr>
          <p:spPr bwMode="auto">
            <a:xfrm>
              <a:off x="5995990" y="3487964"/>
              <a:ext cx="799423" cy="0"/>
            </a:xfrm>
            <a:prstGeom prst="straightConnector1">
              <a:avLst/>
            </a:prstGeom>
            <a:solidFill>
              <a:schemeClr val="accent1"/>
            </a:solidFill>
            <a:ln w="9525" cap="flat" cmpd="sng" algn="ctr">
              <a:solidFill>
                <a:schemeClr val="tx1"/>
              </a:solidFill>
              <a:prstDash val="solid"/>
              <a:round/>
              <a:headEnd type="none" w="med" len="med"/>
              <a:tailEnd type="triangle"/>
            </a:ln>
          </p:spPr>
        </p:cxnSp>
      </p:grpSp>
      <p:grpSp>
        <p:nvGrpSpPr>
          <p:cNvPr id="34" name="组合 33">
            <a:extLst>
              <a:ext uri="{FF2B5EF4-FFF2-40B4-BE49-F238E27FC236}">
                <a16:creationId xmlns:a16="http://schemas.microsoft.com/office/drawing/2014/main" id="{8EB79116-77BF-4509-91F7-47FCE34DADEA}"/>
              </a:ext>
            </a:extLst>
          </p:cNvPr>
          <p:cNvGrpSpPr/>
          <p:nvPr/>
        </p:nvGrpSpPr>
        <p:grpSpPr>
          <a:xfrm>
            <a:off x="3460294" y="1915848"/>
            <a:ext cx="5975536" cy="461665"/>
            <a:chOff x="3460294" y="1915848"/>
            <a:chExt cx="5975536" cy="461665"/>
          </a:xfrm>
        </p:grpSpPr>
        <p:grpSp>
          <p:nvGrpSpPr>
            <p:cNvPr id="29" name="组合 28">
              <a:extLst>
                <a:ext uri="{FF2B5EF4-FFF2-40B4-BE49-F238E27FC236}">
                  <a16:creationId xmlns:a16="http://schemas.microsoft.com/office/drawing/2014/main" id="{04E60852-E699-4465-A68A-A66A73FEB074}"/>
                </a:ext>
              </a:extLst>
            </p:cNvPr>
            <p:cNvGrpSpPr/>
            <p:nvPr/>
          </p:nvGrpSpPr>
          <p:grpSpPr>
            <a:xfrm>
              <a:off x="3460294" y="1915848"/>
              <a:ext cx="5271412" cy="461665"/>
              <a:chOff x="2093878" y="2008921"/>
              <a:chExt cx="5271412" cy="461665"/>
            </a:xfrm>
          </p:grpSpPr>
          <p:sp>
            <p:nvSpPr>
              <p:cNvPr id="6" name="文本框 5">
                <a:extLst>
                  <a:ext uri="{FF2B5EF4-FFF2-40B4-BE49-F238E27FC236}">
                    <a16:creationId xmlns:a16="http://schemas.microsoft.com/office/drawing/2014/main" id="{1E8DA888-38E3-4C09-88E2-E62B39C58E56}"/>
                  </a:ext>
                </a:extLst>
              </p:cNvPr>
              <p:cNvSpPr txBox="1"/>
              <p:nvPr/>
            </p:nvSpPr>
            <p:spPr>
              <a:xfrm>
                <a:off x="2093878" y="2008921"/>
                <a:ext cx="561773" cy="461665"/>
              </a:xfrm>
              <a:prstGeom prst="rect">
                <a:avLst/>
              </a:prstGeom>
              <a:noFill/>
            </p:spPr>
            <p:txBody>
              <a:bodyPr wrap="square">
                <a:spAutoFit/>
              </a:bodyPr>
              <a:lstStyle/>
              <a:p>
                <a:r>
                  <a:rPr lang="en-US" altLang="zh-CN" sz="2400" i="1" dirty="0">
                    <a:solidFill>
                      <a:schemeClr val="tx1"/>
                    </a:solidFill>
                    <a:latin typeface="Times New Roman" panose="02020603050405020304" pitchFamily="18" charset="0"/>
                    <a:cs typeface="Times New Roman" panose="02020603050405020304" pitchFamily="18" charset="0"/>
                  </a:rPr>
                  <a:t>x</a:t>
                </a:r>
                <a:r>
                  <a:rPr lang="en-US" altLang="zh-CN" sz="2400" dirty="0">
                    <a:solidFill>
                      <a:schemeClr val="tx1"/>
                    </a:solidFill>
                    <a:latin typeface="Times New Roman" panose="02020603050405020304" pitchFamily="18" charset="0"/>
                    <a:cs typeface="Times New Roman" panose="02020603050405020304" pitchFamily="18" charset="0"/>
                  </a:rPr>
                  <a:t>(</a:t>
                </a:r>
                <a:r>
                  <a:rPr lang="en-US" altLang="zh-CN" sz="2400" i="1" dirty="0">
                    <a:solidFill>
                      <a:schemeClr val="tx1"/>
                    </a:solidFill>
                    <a:latin typeface="Times New Roman" panose="02020603050405020304" pitchFamily="18" charset="0"/>
                    <a:cs typeface="Times New Roman" panose="02020603050405020304" pitchFamily="18" charset="0"/>
                  </a:rPr>
                  <a:t>t</a:t>
                </a:r>
                <a:r>
                  <a:rPr lang="en-US" altLang="zh-CN" sz="2400" dirty="0">
                    <a:solidFill>
                      <a:schemeClr val="tx1"/>
                    </a:solidFill>
                    <a:latin typeface="Times New Roman" panose="02020603050405020304" pitchFamily="18" charset="0"/>
                    <a:cs typeface="Times New Roman" panose="02020603050405020304" pitchFamily="18" charset="0"/>
                  </a:rPr>
                  <a:t>)</a:t>
                </a:r>
                <a:endParaRPr lang="zh-CN" altLang="en-US" sz="2400" dirty="0"/>
              </a:p>
            </p:txBody>
          </p:sp>
          <p:cxnSp>
            <p:nvCxnSpPr>
              <p:cNvPr id="7" name="直接箭头连接符 6">
                <a:extLst>
                  <a:ext uri="{FF2B5EF4-FFF2-40B4-BE49-F238E27FC236}">
                    <a16:creationId xmlns:a16="http://schemas.microsoft.com/office/drawing/2014/main" id="{CF3B6017-8A7F-4915-8F71-7878F9E736C1}"/>
                  </a:ext>
                </a:extLst>
              </p:cNvPr>
              <p:cNvCxnSpPr>
                <a:cxnSpLocks/>
                <a:stCxn id="6" idx="3"/>
                <a:endCxn id="9" idx="1"/>
              </p:cNvCxnSpPr>
              <p:nvPr/>
            </p:nvCxnSpPr>
            <p:spPr bwMode="auto">
              <a:xfrm>
                <a:off x="2655651" y="2239754"/>
                <a:ext cx="1269288" cy="0"/>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9" name="文本框 8">
                <a:extLst>
                  <a:ext uri="{FF2B5EF4-FFF2-40B4-BE49-F238E27FC236}">
                    <a16:creationId xmlns:a16="http://schemas.microsoft.com/office/drawing/2014/main" id="{B251465D-5E7C-4DF6-ABC9-F2CE7574D1C4}"/>
                  </a:ext>
                </a:extLst>
              </p:cNvPr>
              <p:cNvSpPr txBox="1"/>
              <p:nvPr/>
            </p:nvSpPr>
            <p:spPr>
              <a:xfrm>
                <a:off x="3924939" y="2008921"/>
                <a:ext cx="901773" cy="461665"/>
              </a:xfrm>
              <a:prstGeom prst="rect">
                <a:avLst/>
              </a:prstGeom>
              <a:noFill/>
            </p:spPr>
            <p:txBody>
              <a:bodyPr wrap="square">
                <a:spAutoFit/>
              </a:bodyPr>
              <a:lstStyle/>
              <a:p>
                <a:r>
                  <a:rPr lang="en-US" altLang="zh-CN" sz="2400" i="1" dirty="0">
                    <a:solidFill>
                      <a:schemeClr val="tx1"/>
                    </a:solidFill>
                    <a:latin typeface="Times New Roman" panose="02020603050405020304" pitchFamily="18" charset="0"/>
                    <a:cs typeface="Times New Roman" panose="02020603050405020304" pitchFamily="18" charset="0"/>
                  </a:rPr>
                  <a:t>x</a:t>
                </a:r>
                <a:r>
                  <a:rPr lang="en-US" altLang="zh-CN" sz="2400" dirty="0">
                    <a:solidFill>
                      <a:schemeClr val="tx1"/>
                    </a:solidFill>
                    <a:latin typeface="Times New Roman" panose="02020603050405020304" pitchFamily="18" charset="0"/>
                    <a:cs typeface="Times New Roman" panose="02020603050405020304" pitchFamily="18" charset="0"/>
                  </a:rPr>
                  <a:t>(</a:t>
                </a:r>
                <a:r>
                  <a:rPr lang="en-US" altLang="zh-CN" sz="2400" i="1" dirty="0">
                    <a:solidFill>
                      <a:schemeClr val="tx1"/>
                    </a:solidFill>
                    <a:latin typeface="Times New Roman" panose="02020603050405020304" pitchFamily="18" charset="0"/>
                    <a:cs typeface="Times New Roman" panose="02020603050405020304" pitchFamily="18" charset="0"/>
                  </a:rPr>
                  <a:t>t-t</a:t>
                </a:r>
                <a:r>
                  <a:rPr lang="en-US" altLang="zh-CN" sz="2400" i="1" baseline="-25000" dirty="0">
                    <a:solidFill>
                      <a:schemeClr val="tx1"/>
                    </a:solidFill>
                    <a:latin typeface="Times New Roman" panose="02020603050405020304" pitchFamily="18" charset="0"/>
                    <a:cs typeface="Times New Roman" panose="02020603050405020304" pitchFamily="18" charset="0"/>
                  </a:rPr>
                  <a:t>0</a:t>
                </a:r>
                <a:r>
                  <a:rPr lang="en-US" altLang="zh-CN" sz="2400" dirty="0">
                    <a:solidFill>
                      <a:schemeClr val="tx1"/>
                    </a:solidFill>
                    <a:latin typeface="Times New Roman" panose="02020603050405020304" pitchFamily="18" charset="0"/>
                    <a:cs typeface="Times New Roman" panose="02020603050405020304" pitchFamily="18" charset="0"/>
                  </a:rPr>
                  <a:t>)</a:t>
                </a:r>
                <a:endParaRPr lang="zh-CN" altLang="en-US" sz="2400" dirty="0"/>
              </a:p>
            </p:txBody>
          </p:sp>
          <p:cxnSp>
            <p:nvCxnSpPr>
              <p:cNvPr id="11" name="直接箭头连接符 10">
                <a:extLst>
                  <a:ext uri="{FF2B5EF4-FFF2-40B4-BE49-F238E27FC236}">
                    <a16:creationId xmlns:a16="http://schemas.microsoft.com/office/drawing/2014/main" id="{28B713E9-9C58-4870-A341-41888D90347F}"/>
                  </a:ext>
                </a:extLst>
              </p:cNvPr>
              <p:cNvCxnSpPr>
                <a:cxnSpLocks/>
              </p:cNvCxnSpPr>
              <p:nvPr/>
            </p:nvCxnSpPr>
            <p:spPr bwMode="auto">
              <a:xfrm>
                <a:off x="4826712" y="2239754"/>
                <a:ext cx="1269288" cy="0"/>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12" name="矩形 11">
                <a:extLst>
                  <a:ext uri="{FF2B5EF4-FFF2-40B4-BE49-F238E27FC236}">
                    <a16:creationId xmlns:a16="http://schemas.microsoft.com/office/drawing/2014/main" id="{D57B4ACC-5517-4FBD-BB76-B3BA0AB0D957}"/>
                  </a:ext>
                </a:extLst>
              </p:cNvPr>
              <p:cNvSpPr/>
              <p:nvPr/>
            </p:nvSpPr>
            <p:spPr bwMode="auto">
              <a:xfrm>
                <a:off x="6096002" y="2008921"/>
                <a:ext cx="1269288" cy="461665"/>
              </a:xfrm>
              <a:prstGeom prst="rect">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zh-CN" altLang="en-US" dirty="0">
                    <a:solidFill>
                      <a:srgbClr val="000000"/>
                    </a:solidFill>
                    <a:latin typeface="Calibri" panose="020F0502020204030204" pitchFamily="34" charset="0"/>
                    <a:ea typeface="宋体" panose="02010600030101010101" pitchFamily="2" charset="-122"/>
                    <a:sym typeface="Calibri" panose="020F0502020204030204" pitchFamily="34" charset="0"/>
                  </a:rPr>
                  <a:t>系统</a:t>
                </a:r>
                <a:endPar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sym typeface="Calibri" panose="020F0502020204030204" pitchFamily="34" charset="0"/>
                </a:endParaRPr>
              </a:p>
            </p:txBody>
          </p:sp>
        </p:grpSp>
        <p:cxnSp>
          <p:nvCxnSpPr>
            <p:cNvPr id="31" name="直接箭头连接符 30">
              <a:extLst>
                <a:ext uri="{FF2B5EF4-FFF2-40B4-BE49-F238E27FC236}">
                  <a16:creationId xmlns:a16="http://schemas.microsoft.com/office/drawing/2014/main" id="{10715A38-CEA8-487E-A7D5-92DCD7E0E825}"/>
                </a:ext>
              </a:extLst>
            </p:cNvPr>
            <p:cNvCxnSpPr>
              <a:cxnSpLocks/>
            </p:cNvCxnSpPr>
            <p:nvPr/>
          </p:nvCxnSpPr>
          <p:spPr bwMode="auto">
            <a:xfrm>
              <a:off x="8731706" y="2146680"/>
              <a:ext cx="704124" cy="0"/>
            </a:xfrm>
            <a:prstGeom prst="straightConnector1">
              <a:avLst/>
            </a:prstGeom>
            <a:solidFill>
              <a:schemeClr val="accent1"/>
            </a:solidFill>
            <a:ln w="9525" cap="flat" cmpd="sng" algn="ctr">
              <a:solidFill>
                <a:schemeClr val="tx1"/>
              </a:solidFill>
              <a:prstDash val="solid"/>
              <a:round/>
              <a:headEnd type="none" w="med" len="med"/>
              <a:tailEnd type="triangle"/>
            </a:ln>
          </p:spPr>
        </p:cxnSp>
      </p:grpSp>
      <p:sp>
        <p:nvSpPr>
          <p:cNvPr id="36" name="文本框 35">
            <a:extLst>
              <a:ext uri="{FF2B5EF4-FFF2-40B4-BE49-F238E27FC236}">
                <a16:creationId xmlns:a16="http://schemas.microsoft.com/office/drawing/2014/main" id="{057ED3B4-3431-4AF2-BD78-259063FD30D4}"/>
              </a:ext>
            </a:extLst>
          </p:cNvPr>
          <p:cNvSpPr txBox="1"/>
          <p:nvPr/>
        </p:nvSpPr>
        <p:spPr>
          <a:xfrm>
            <a:off x="9516221" y="2377513"/>
            <a:ext cx="1262164" cy="369332"/>
          </a:xfrm>
          <a:prstGeom prst="rect">
            <a:avLst/>
          </a:prstGeom>
          <a:noFill/>
        </p:spPr>
        <p:txBody>
          <a:bodyPr wrap="square">
            <a:spAutoFit/>
          </a:bodyPr>
          <a:lstStyle/>
          <a:p>
            <a:r>
              <a:rPr lang="zh-CN" altLang="en-US" dirty="0"/>
              <a:t>是否相等？</a:t>
            </a:r>
          </a:p>
        </p:txBody>
      </p:sp>
    </p:spTree>
    <p:extLst>
      <p:ext uri="{BB962C8B-B14F-4D97-AF65-F5344CB8AC3E}">
        <p14:creationId xmlns:p14="http://schemas.microsoft.com/office/powerpoint/2010/main" val="754704806"/>
      </p:ext>
    </p:extLst>
  </p:cSld>
  <p:clrMapOvr>
    <a:masterClrMapping/>
  </p:clrMapOvr>
  <p:transition spd="med">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a:extLst>
              <a:ext uri="{FF2B5EF4-FFF2-40B4-BE49-F238E27FC236}">
                <a16:creationId xmlns:a16="http://schemas.microsoft.com/office/drawing/2014/main" id="{307841A1-56DA-48DF-9A99-1EB24D823B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0001" y="2212117"/>
            <a:ext cx="7076257" cy="3838754"/>
          </a:xfrm>
          <a:prstGeom prst="rect">
            <a:avLst/>
          </a:prstGeom>
        </p:spPr>
      </p:pic>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en-US" altLang="zh-CN" sz="3200" b="1" dirty="0">
                <a:solidFill>
                  <a:srgbClr val="000000"/>
                </a:solidFill>
                <a:latin typeface="Times New Roman" panose="02020603050405020304" pitchFamily="18" charset="0"/>
                <a:cs typeface="Times New Roman" panose="02020603050405020304" pitchFamily="18" charset="0"/>
              </a:rPr>
              <a:t>Lecture 4, 5, 7, 8: </a:t>
            </a:r>
            <a:r>
              <a:rPr lang="zh-CN" altLang="en-US" sz="3200" b="1" dirty="0">
                <a:solidFill>
                  <a:srgbClr val="000000"/>
                </a:solidFill>
                <a:latin typeface="Times New Roman" panose="02020603050405020304" pitchFamily="18" charset="0"/>
                <a:cs typeface="Times New Roman" panose="02020603050405020304" pitchFamily="18" charset="0"/>
              </a:rPr>
              <a:t>傅里叶级数与傅里叶变换</a:t>
            </a:r>
            <a:endParaRPr lang="zh-CN" altLang="en-US" sz="3200" dirty="0">
              <a:solidFill>
                <a:schemeClr val="tx1"/>
              </a:solidFill>
            </a:endParaRP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22</a:t>
            </a:fld>
            <a:endParaRPr lang="zh-CN" altLang="en-US" dirty="0"/>
          </a:p>
        </p:txBody>
      </p:sp>
      <mc:AlternateContent xmlns:mc="http://schemas.openxmlformats.org/markup-compatibility/2006" xmlns:a14="http://schemas.microsoft.com/office/drawing/2010/main">
        <mc:Choice Requires="a14">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639762" y="1222375"/>
                <a:ext cx="11449897" cy="5111750"/>
              </a:xfrm>
            </p:spPr>
            <p:txBody>
              <a:bodyPr/>
              <a:lstStyle/>
              <a:p>
                <a:pPr lvl="1">
                  <a:buFont typeface="Wingdings" panose="05000000000000000000" pitchFamily="2" charset="2"/>
                  <a:buChar char="l"/>
                </a:pPr>
                <a:r>
                  <a:rPr lang="zh-CN" altLang="en-US" sz="2400" dirty="0">
                    <a:solidFill>
                      <a:schemeClr val="tx1"/>
                    </a:solidFill>
                  </a:rPr>
                  <a:t> 傅里叶的核心思想：任意连续时间周期信号都可表示成若干个相互呈谐波关系的正余弦信号的线性组合</a:t>
                </a:r>
                <a:endParaRPr lang="en-US" altLang="zh-CN" sz="2400" dirty="0">
                  <a:solidFill>
                    <a:schemeClr val="tx1"/>
                  </a:solidFill>
                </a:endParaRPr>
              </a:p>
              <a:p>
                <a:pPr marL="111760" lvl="1" indent="0">
                  <a:buNone/>
                </a:pPr>
                <a14:m>
                  <m:oMathPara xmlns:m="http://schemas.openxmlformats.org/officeDocument/2006/math">
                    <m:oMathParaPr>
                      <m:jc m:val="centerGroup"/>
                    </m:oMathParaPr>
                    <m:oMath xmlns:m="http://schemas.openxmlformats.org/officeDocument/2006/math">
                      <m:r>
                        <a:rPr lang="en-US" altLang="zh-CN" sz="2000" b="0" i="1" smtClean="0">
                          <a:solidFill>
                            <a:schemeClr val="tx1"/>
                          </a:solidFill>
                          <a:latin typeface="Cambria Math" panose="02040503050406030204" pitchFamily="18" charset="0"/>
                          <a:cs typeface="Times New Roman" panose="02020603050405020304" pitchFamily="18" charset="0"/>
                        </a:rPr>
                        <m:t>𝑥</m:t>
                      </m:r>
                      <m:d>
                        <m:dPr>
                          <m:ctrlPr>
                            <a:rPr lang="en-US" altLang="zh-CN" sz="2000" b="0" i="1" smtClean="0">
                              <a:solidFill>
                                <a:schemeClr val="tx1"/>
                              </a:solidFill>
                              <a:latin typeface="Cambria Math" panose="02040503050406030204" pitchFamily="18" charset="0"/>
                              <a:cs typeface="Times New Roman" panose="02020603050405020304" pitchFamily="18" charset="0"/>
                            </a:rPr>
                          </m:ctrlPr>
                        </m:dPr>
                        <m:e>
                          <m:r>
                            <a:rPr lang="en-US" altLang="zh-CN" sz="2000" b="0" i="1" smtClean="0">
                              <a:solidFill>
                                <a:schemeClr val="tx1"/>
                              </a:solidFill>
                              <a:latin typeface="Cambria Math" panose="02040503050406030204" pitchFamily="18" charset="0"/>
                              <a:cs typeface="Times New Roman" panose="02020603050405020304" pitchFamily="18" charset="0"/>
                            </a:rPr>
                            <m:t>𝑡</m:t>
                          </m:r>
                        </m:e>
                      </m:d>
                      <m:r>
                        <a:rPr lang="en-US" altLang="zh-CN" sz="2000" b="0" i="1" smtClean="0">
                          <a:solidFill>
                            <a:schemeClr val="tx1"/>
                          </a:solidFill>
                          <a:latin typeface="Cambria Math" panose="02040503050406030204" pitchFamily="18" charset="0"/>
                          <a:cs typeface="Times New Roman" panose="02020603050405020304" pitchFamily="18" charset="0"/>
                        </a:rPr>
                        <m:t>=</m:t>
                      </m:r>
                      <m:sSub>
                        <m:sSubPr>
                          <m:ctrlPr>
                            <a:rPr lang="en-US" altLang="zh-CN" sz="2000" b="0" i="1" smtClean="0">
                              <a:solidFill>
                                <a:schemeClr val="tx1"/>
                              </a:solidFill>
                              <a:latin typeface="Cambria Math" panose="02040503050406030204" pitchFamily="18" charset="0"/>
                              <a:cs typeface="Times New Roman" panose="02020603050405020304" pitchFamily="18" charset="0"/>
                            </a:rPr>
                          </m:ctrlPr>
                        </m:sSubPr>
                        <m:e>
                          <m:r>
                            <a:rPr lang="en-US" altLang="zh-CN" sz="2000" b="0" i="1" smtClean="0">
                              <a:solidFill>
                                <a:schemeClr val="tx1"/>
                              </a:solidFill>
                              <a:latin typeface="Cambria Math" panose="02040503050406030204" pitchFamily="18" charset="0"/>
                              <a:cs typeface="Times New Roman" panose="02020603050405020304" pitchFamily="18" charset="0"/>
                            </a:rPr>
                            <m:t>𝐴</m:t>
                          </m:r>
                        </m:e>
                        <m:sub>
                          <m:r>
                            <a:rPr lang="en-US" altLang="zh-CN" sz="2000" b="0" i="1" smtClean="0">
                              <a:solidFill>
                                <a:schemeClr val="tx1"/>
                              </a:solidFill>
                              <a:latin typeface="Cambria Math" panose="02040503050406030204" pitchFamily="18" charset="0"/>
                              <a:cs typeface="Times New Roman" panose="02020603050405020304" pitchFamily="18" charset="0"/>
                            </a:rPr>
                            <m:t>0</m:t>
                          </m:r>
                        </m:sub>
                      </m:sSub>
                      <m:r>
                        <a:rPr lang="en-US" altLang="zh-CN" sz="2000" b="0" i="1" smtClean="0">
                          <a:solidFill>
                            <a:schemeClr val="tx1"/>
                          </a:solidFill>
                          <a:latin typeface="Cambria Math" panose="02040503050406030204" pitchFamily="18" charset="0"/>
                          <a:cs typeface="Times New Roman" panose="02020603050405020304" pitchFamily="18" charset="0"/>
                        </a:rPr>
                        <m:t>+</m:t>
                      </m:r>
                      <m:nary>
                        <m:naryPr>
                          <m:chr m:val="∑"/>
                          <m:ctrlPr>
                            <a:rPr lang="en-US" altLang="zh-CN" sz="2000" b="0" i="1" smtClean="0">
                              <a:solidFill>
                                <a:schemeClr val="tx1"/>
                              </a:solidFill>
                              <a:latin typeface="Cambria Math" panose="02040503050406030204" pitchFamily="18" charset="0"/>
                              <a:cs typeface="Times New Roman" panose="02020603050405020304" pitchFamily="18" charset="0"/>
                            </a:rPr>
                          </m:ctrlPr>
                        </m:naryPr>
                        <m:sub>
                          <m:r>
                            <m:rPr>
                              <m:brk m:alnAt="23"/>
                            </m:rPr>
                            <a:rPr lang="en-US" altLang="zh-CN" sz="2000" b="0" i="1" smtClean="0">
                              <a:solidFill>
                                <a:schemeClr val="tx1"/>
                              </a:solidFill>
                              <a:latin typeface="Cambria Math" panose="02040503050406030204" pitchFamily="18" charset="0"/>
                              <a:cs typeface="Times New Roman" panose="02020603050405020304" pitchFamily="18" charset="0"/>
                            </a:rPr>
                            <m:t>𝑘</m:t>
                          </m:r>
                          <m:r>
                            <a:rPr lang="en-US" altLang="zh-CN" sz="2000" b="0" i="1" smtClean="0">
                              <a:solidFill>
                                <a:schemeClr val="tx1"/>
                              </a:solidFill>
                              <a:latin typeface="Cambria Math" panose="02040503050406030204" pitchFamily="18" charset="0"/>
                              <a:cs typeface="Times New Roman" panose="02020603050405020304" pitchFamily="18" charset="0"/>
                            </a:rPr>
                            <m:t>=1</m:t>
                          </m:r>
                        </m:sub>
                        <m:sup>
                          <m:r>
                            <a:rPr lang="en-US" altLang="zh-CN"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up>
                        <m:e>
                          <m:d>
                            <m:dPr>
                              <m:begChr m:val="["/>
                              <m:endChr m:val="]"/>
                              <m:ctrlPr>
                                <a:rPr lang="en-US" altLang="zh-CN" sz="2000" i="1">
                                  <a:solidFill>
                                    <a:schemeClr val="tx1"/>
                                  </a:solidFill>
                                  <a:latin typeface="Cambria Math" panose="02040503050406030204" pitchFamily="18" charset="0"/>
                                  <a:cs typeface="Times New Roman" panose="02020603050405020304" pitchFamily="18" charset="0"/>
                                </a:rPr>
                              </m:ctrlPr>
                            </m:dPr>
                            <m:e>
                              <m:func>
                                <m:funcPr>
                                  <m:ctrlPr>
                                    <a:rPr lang="en-US" altLang="zh-CN" sz="2000" i="1">
                                      <a:solidFill>
                                        <a:schemeClr val="tx1"/>
                                      </a:solidFill>
                                      <a:latin typeface="Cambria Math" panose="02040503050406030204" pitchFamily="18" charset="0"/>
                                      <a:cs typeface="Times New Roman" panose="02020603050405020304" pitchFamily="18" charset="0"/>
                                    </a:rPr>
                                  </m:ctrlPr>
                                </m:funcPr>
                                <m:fName>
                                  <m:sSub>
                                    <m:sSubPr>
                                      <m:ctrlPr>
                                        <a:rPr lang="en-US" altLang="zh-CN" sz="2000" i="1">
                                          <a:solidFill>
                                            <a:schemeClr val="tx1"/>
                                          </a:solidFill>
                                          <a:latin typeface="Cambria Math" panose="02040503050406030204" pitchFamily="18" charset="0"/>
                                          <a:cs typeface="Times New Roman" panose="02020603050405020304" pitchFamily="18" charset="0"/>
                                        </a:rPr>
                                      </m:ctrlPr>
                                    </m:sSubPr>
                                    <m:e>
                                      <m:r>
                                        <a:rPr lang="en-US" altLang="zh-CN" sz="2000" b="0" i="1" smtClean="0">
                                          <a:solidFill>
                                            <a:schemeClr val="tx1"/>
                                          </a:solidFill>
                                          <a:latin typeface="Cambria Math" panose="02040503050406030204" pitchFamily="18" charset="0"/>
                                          <a:cs typeface="Times New Roman" panose="02020603050405020304" pitchFamily="18" charset="0"/>
                                        </a:rPr>
                                        <m:t>𝐴</m:t>
                                      </m:r>
                                    </m:e>
                                    <m:sub>
                                      <m:r>
                                        <a:rPr lang="en-US" altLang="zh-CN" sz="2000" b="0" i="1" smtClean="0">
                                          <a:solidFill>
                                            <a:schemeClr val="tx1"/>
                                          </a:solidFill>
                                          <a:latin typeface="Cambria Math" panose="02040503050406030204" pitchFamily="18" charset="0"/>
                                          <a:cs typeface="Times New Roman" panose="02020603050405020304" pitchFamily="18" charset="0"/>
                                        </a:rPr>
                                        <m:t>𝑘</m:t>
                                      </m:r>
                                    </m:sub>
                                  </m:sSub>
                                  <m:r>
                                    <m:rPr>
                                      <m:sty m:val="p"/>
                                    </m:rPr>
                                    <a:rPr lang="en-US" altLang="zh-CN" sz="2000">
                                      <a:solidFill>
                                        <a:schemeClr val="tx1"/>
                                      </a:solidFill>
                                      <a:latin typeface="Cambria Math" panose="02040503050406030204" pitchFamily="18" charset="0"/>
                                      <a:cs typeface="Times New Roman" panose="02020603050405020304" pitchFamily="18" charset="0"/>
                                    </a:rPr>
                                    <m:t>cos</m:t>
                                  </m:r>
                                </m:fName>
                                <m:e>
                                  <m:d>
                                    <m:dPr>
                                      <m:ctrlPr>
                                        <a:rPr lang="en-US" altLang="zh-CN" sz="2000" i="1">
                                          <a:solidFill>
                                            <a:schemeClr val="tx1"/>
                                          </a:solidFill>
                                          <a:latin typeface="Cambria Math" panose="02040503050406030204" pitchFamily="18" charset="0"/>
                                          <a:cs typeface="Times New Roman" panose="02020603050405020304" pitchFamily="18" charset="0"/>
                                        </a:rPr>
                                      </m:ctrlPr>
                                    </m:dPr>
                                    <m:e>
                                      <m:r>
                                        <a:rPr lang="en-US" altLang="zh-CN" sz="2000" i="1">
                                          <a:solidFill>
                                            <a:schemeClr val="tx1"/>
                                          </a:solidFill>
                                          <a:latin typeface="Cambria Math" panose="02040503050406030204" pitchFamily="18" charset="0"/>
                                          <a:cs typeface="Times New Roman" panose="02020603050405020304" pitchFamily="18" charset="0"/>
                                        </a:rPr>
                                        <m:t>𝑘</m:t>
                                      </m:r>
                                      <m:sSub>
                                        <m:sSubPr>
                                          <m:ctrlPr>
                                            <a:rPr lang="en-US" altLang="zh-CN" sz="2000" i="1">
                                              <a:solidFill>
                                                <a:schemeClr val="tx1"/>
                                              </a:solidFill>
                                              <a:latin typeface="Cambria Math" panose="02040503050406030204" pitchFamily="18" charset="0"/>
                                              <a:cs typeface="Times New Roman" panose="02020603050405020304" pitchFamily="18" charset="0"/>
                                            </a:rPr>
                                          </m:ctrlPr>
                                        </m:sSubPr>
                                        <m:e>
                                          <m:r>
                                            <a:rPr lang="zh-CN" altLang="en-US" sz="2000" i="1">
                                              <a:solidFill>
                                                <a:schemeClr val="tx1"/>
                                              </a:solidFill>
                                              <a:latin typeface="Cambria Math" panose="02040503050406030204" pitchFamily="18" charset="0"/>
                                              <a:cs typeface="Times New Roman" panose="02020603050405020304" pitchFamily="18" charset="0"/>
                                            </a:rPr>
                                            <m:t>𝜔</m:t>
                                          </m:r>
                                        </m:e>
                                        <m:sub>
                                          <m:r>
                                            <a:rPr lang="en-US" altLang="zh-CN" sz="2000" i="1">
                                              <a:solidFill>
                                                <a:schemeClr val="tx1"/>
                                              </a:solidFill>
                                              <a:latin typeface="Cambria Math" panose="02040503050406030204" pitchFamily="18" charset="0"/>
                                              <a:cs typeface="Times New Roman" panose="02020603050405020304" pitchFamily="18" charset="0"/>
                                            </a:rPr>
                                            <m:t>0</m:t>
                                          </m:r>
                                        </m:sub>
                                      </m:sSub>
                                      <m:r>
                                        <a:rPr lang="en-US" altLang="zh-CN" sz="2000" i="1">
                                          <a:solidFill>
                                            <a:schemeClr val="tx1"/>
                                          </a:solidFill>
                                          <a:latin typeface="Cambria Math" panose="02040503050406030204" pitchFamily="18" charset="0"/>
                                          <a:cs typeface="Times New Roman" panose="02020603050405020304" pitchFamily="18" charset="0"/>
                                        </a:rPr>
                                        <m:t>𝑡</m:t>
                                      </m:r>
                                    </m:e>
                                  </m:d>
                                </m:e>
                              </m:func>
                              <m:r>
                                <a:rPr lang="en-US" altLang="zh-CN" sz="2000" b="0" i="1" smtClean="0">
                                  <a:solidFill>
                                    <a:schemeClr val="tx1"/>
                                  </a:solidFill>
                                  <a:latin typeface="Cambria Math" panose="02040503050406030204" pitchFamily="18" charset="0"/>
                                  <a:cs typeface="Times New Roman" panose="02020603050405020304" pitchFamily="18" charset="0"/>
                                </a:rPr>
                                <m:t>+</m:t>
                              </m:r>
                              <m:sSub>
                                <m:sSubPr>
                                  <m:ctrlPr>
                                    <a:rPr lang="en-US" altLang="zh-CN" sz="2000" i="1">
                                      <a:solidFill>
                                        <a:schemeClr val="tx1"/>
                                      </a:solidFill>
                                      <a:latin typeface="Cambria Math" panose="02040503050406030204" pitchFamily="18" charset="0"/>
                                      <a:cs typeface="Times New Roman" panose="02020603050405020304" pitchFamily="18" charset="0"/>
                                    </a:rPr>
                                  </m:ctrlPr>
                                </m:sSubPr>
                                <m:e>
                                  <m:r>
                                    <a:rPr lang="en-US" altLang="zh-CN" sz="2000" b="0" i="1" smtClean="0">
                                      <a:solidFill>
                                        <a:schemeClr val="tx1"/>
                                      </a:solidFill>
                                      <a:latin typeface="Cambria Math" panose="02040503050406030204" pitchFamily="18" charset="0"/>
                                      <a:cs typeface="Times New Roman" panose="02020603050405020304" pitchFamily="18" charset="0"/>
                                    </a:rPr>
                                    <m:t>𝐵</m:t>
                                  </m:r>
                                </m:e>
                                <m:sub>
                                  <m:r>
                                    <a:rPr lang="en-US" altLang="zh-CN" sz="2000" b="0" i="1" smtClean="0">
                                      <a:solidFill>
                                        <a:schemeClr val="tx1"/>
                                      </a:solidFill>
                                      <a:latin typeface="Cambria Math" panose="02040503050406030204" pitchFamily="18" charset="0"/>
                                      <a:cs typeface="Times New Roman" panose="02020603050405020304" pitchFamily="18" charset="0"/>
                                    </a:rPr>
                                    <m:t>𝑘</m:t>
                                  </m:r>
                                </m:sub>
                              </m:sSub>
                              <m:func>
                                <m:funcPr>
                                  <m:ctrlPr>
                                    <a:rPr lang="en-US" altLang="zh-CN" sz="2000" i="1">
                                      <a:solidFill>
                                        <a:schemeClr val="tx1"/>
                                      </a:solidFill>
                                      <a:latin typeface="Cambria Math" panose="02040503050406030204" pitchFamily="18" charset="0"/>
                                      <a:cs typeface="Times New Roman" panose="02020603050405020304" pitchFamily="18" charset="0"/>
                                    </a:rPr>
                                  </m:ctrlPr>
                                </m:funcPr>
                                <m:fName>
                                  <m:r>
                                    <m:rPr>
                                      <m:sty m:val="p"/>
                                    </m:rPr>
                                    <a:rPr lang="en-US" altLang="zh-CN" sz="2000">
                                      <a:solidFill>
                                        <a:schemeClr val="tx1"/>
                                      </a:solidFill>
                                      <a:latin typeface="Cambria Math" panose="02040503050406030204" pitchFamily="18" charset="0"/>
                                      <a:cs typeface="Times New Roman" panose="02020603050405020304" pitchFamily="18" charset="0"/>
                                    </a:rPr>
                                    <m:t>sin</m:t>
                                  </m:r>
                                </m:fName>
                                <m:e>
                                  <m:d>
                                    <m:dPr>
                                      <m:ctrlPr>
                                        <a:rPr lang="en-US" altLang="zh-CN" sz="2000" i="1">
                                          <a:solidFill>
                                            <a:schemeClr val="tx1"/>
                                          </a:solidFill>
                                          <a:latin typeface="Cambria Math" panose="02040503050406030204" pitchFamily="18" charset="0"/>
                                          <a:cs typeface="Times New Roman" panose="02020603050405020304" pitchFamily="18" charset="0"/>
                                        </a:rPr>
                                      </m:ctrlPr>
                                    </m:dPr>
                                    <m:e>
                                      <m:r>
                                        <a:rPr lang="en-US" altLang="zh-CN" sz="2000" i="1">
                                          <a:solidFill>
                                            <a:schemeClr val="tx1"/>
                                          </a:solidFill>
                                          <a:latin typeface="Cambria Math" panose="02040503050406030204" pitchFamily="18" charset="0"/>
                                          <a:cs typeface="Times New Roman" panose="02020603050405020304" pitchFamily="18" charset="0"/>
                                        </a:rPr>
                                        <m:t>𝑘</m:t>
                                      </m:r>
                                      <m:sSub>
                                        <m:sSubPr>
                                          <m:ctrlPr>
                                            <a:rPr lang="en-US" altLang="zh-CN" sz="2000" i="1">
                                              <a:solidFill>
                                                <a:schemeClr val="tx1"/>
                                              </a:solidFill>
                                              <a:latin typeface="Cambria Math" panose="02040503050406030204" pitchFamily="18" charset="0"/>
                                              <a:cs typeface="Times New Roman" panose="02020603050405020304" pitchFamily="18" charset="0"/>
                                            </a:rPr>
                                          </m:ctrlPr>
                                        </m:sSubPr>
                                        <m:e>
                                          <m:r>
                                            <a:rPr lang="zh-CN" altLang="en-US" sz="2000" i="1">
                                              <a:solidFill>
                                                <a:schemeClr val="tx1"/>
                                              </a:solidFill>
                                              <a:latin typeface="Cambria Math" panose="02040503050406030204" pitchFamily="18" charset="0"/>
                                              <a:cs typeface="Times New Roman" panose="02020603050405020304" pitchFamily="18" charset="0"/>
                                            </a:rPr>
                                            <m:t>𝜔</m:t>
                                          </m:r>
                                        </m:e>
                                        <m:sub>
                                          <m:r>
                                            <a:rPr lang="en-US" altLang="zh-CN" sz="2000" i="1">
                                              <a:solidFill>
                                                <a:schemeClr val="tx1"/>
                                              </a:solidFill>
                                              <a:latin typeface="Cambria Math" panose="02040503050406030204" pitchFamily="18" charset="0"/>
                                              <a:cs typeface="Times New Roman" panose="02020603050405020304" pitchFamily="18" charset="0"/>
                                            </a:rPr>
                                            <m:t>0</m:t>
                                          </m:r>
                                        </m:sub>
                                      </m:sSub>
                                      <m:r>
                                        <a:rPr lang="en-US" altLang="zh-CN" sz="2000" i="1">
                                          <a:solidFill>
                                            <a:schemeClr val="tx1"/>
                                          </a:solidFill>
                                          <a:latin typeface="Cambria Math" panose="02040503050406030204" pitchFamily="18" charset="0"/>
                                          <a:cs typeface="Times New Roman" panose="02020603050405020304" pitchFamily="18" charset="0"/>
                                        </a:rPr>
                                        <m:t>𝑡</m:t>
                                      </m:r>
                                    </m:e>
                                  </m:d>
                                </m:e>
                              </m:func>
                            </m:e>
                          </m:d>
                        </m:e>
                      </m:nary>
                    </m:oMath>
                  </m:oMathPara>
                </a14:m>
                <a:endParaRPr lang="en-US" altLang="zh-CN" sz="20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13" name="内容占位符 2">
                <a:extLst>
                  <a:ext uri="{FF2B5EF4-FFF2-40B4-BE49-F238E27FC236}">
                    <a16:creationId xmlns:a16="http://schemas.microsoft.com/office/drawing/2014/main" id="{47481AC8-4B19-4728-84FC-7567174785CB}"/>
                  </a:ext>
                </a:extLst>
              </p:cNvPr>
              <p:cNvSpPr>
                <a:spLocks noGrp="1" noRot="1" noChangeAspect="1" noMove="1" noResize="1" noEditPoints="1" noAdjustHandles="1" noChangeArrowheads="1" noChangeShapeType="1" noTextEdit="1"/>
              </p:cNvSpPr>
              <p:nvPr>
                <p:ph idx="1"/>
              </p:nvPr>
            </p:nvSpPr>
            <p:spPr>
              <a:xfrm>
                <a:off x="639762" y="1222375"/>
                <a:ext cx="11449897" cy="5111750"/>
              </a:xfrm>
              <a:blipFill>
                <a:blip r:embed="rId3"/>
                <a:stretch>
                  <a:fillRect l="-586" t="-2148" r="-10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11052082"/>
      </p:ext>
    </p:extLst>
  </p:cSld>
  <p:clrMapOvr>
    <a:masterClrMapping/>
  </p:clrMapOvr>
  <p:transition spd="med">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en-US" altLang="zh-CN" sz="3200" b="1" dirty="0">
                <a:solidFill>
                  <a:srgbClr val="000000"/>
                </a:solidFill>
                <a:latin typeface="Times New Roman" panose="02020603050405020304" pitchFamily="18" charset="0"/>
                <a:cs typeface="Times New Roman" panose="02020603050405020304" pitchFamily="18" charset="0"/>
              </a:rPr>
              <a:t>Lecture 4, 5, 7, 8: </a:t>
            </a:r>
            <a:r>
              <a:rPr lang="zh-CN" altLang="en-US" sz="3200" b="1" dirty="0">
                <a:solidFill>
                  <a:srgbClr val="000000"/>
                </a:solidFill>
                <a:latin typeface="Times New Roman" panose="02020603050405020304" pitchFamily="18" charset="0"/>
                <a:cs typeface="Times New Roman" panose="02020603050405020304" pitchFamily="18" charset="0"/>
              </a:rPr>
              <a:t>傅里叶级数与傅里叶变换</a:t>
            </a:r>
            <a:endParaRPr lang="zh-CN" altLang="en-US" sz="3200" dirty="0">
              <a:solidFill>
                <a:schemeClr val="tx1"/>
              </a:solidFill>
            </a:endParaRP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23</a:t>
            </a:fld>
            <a:endParaRPr lang="zh-CN" altLang="en-US" dirty="0"/>
          </a:p>
        </p:txBody>
      </p:sp>
      <mc:AlternateContent xmlns:mc="http://schemas.openxmlformats.org/markup-compatibility/2006" xmlns:a14="http://schemas.microsoft.com/office/drawing/2010/main">
        <mc:Choice Requires="a14">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639762" y="1222375"/>
                <a:ext cx="11449897" cy="5111750"/>
              </a:xfrm>
            </p:spPr>
            <p:txBody>
              <a:bodyPr/>
              <a:lstStyle/>
              <a:p>
                <a:pPr lvl="1">
                  <a:buFont typeface="Wingdings" panose="05000000000000000000" pitchFamily="2" charset="2"/>
                  <a:buChar char="l"/>
                </a:pPr>
                <a:r>
                  <a:rPr lang="zh-CN" altLang="en-US" sz="2400" dirty="0">
                    <a:solidFill>
                      <a:schemeClr val="tx1"/>
                    </a:solidFill>
                  </a:rPr>
                  <a:t> 连续时间的周期信号傅里叶级数核心公式：</a:t>
                </a:r>
                <a:endParaRPr lang="en-US" altLang="zh-CN" sz="2400" dirty="0">
                  <a:solidFill>
                    <a:schemeClr val="tx1"/>
                  </a:solidFill>
                </a:endParaRPr>
              </a:p>
              <a:p>
                <a:pPr marL="0" indent="0">
                  <a:buNone/>
                </a:pPr>
                <a:r>
                  <a:rPr lang="en-US" altLang="zh-TW" sz="2400" dirty="0">
                    <a:solidFill>
                      <a:srgbClr val="FF0000"/>
                    </a:solidFill>
                    <a:latin typeface="Times New Roman" pitchFamily="18" charset="0"/>
                    <a:cs typeface="Times New Roman" pitchFamily="18" charset="0"/>
                  </a:rPr>
                  <a:t>Fourier series representation </a:t>
                </a:r>
                <a:r>
                  <a:rPr lang="zh-CN" altLang="en-US" sz="2400" dirty="0">
                    <a:solidFill>
                      <a:srgbClr val="FF0000"/>
                    </a:solidFill>
                    <a:latin typeface="Times New Roman" pitchFamily="18" charset="0"/>
                    <a:cs typeface="Times New Roman" pitchFamily="18" charset="0"/>
                  </a:rPr>
                  <a:t>（傅里叶级数表示）</a:t>
                </a:r>
                <a:r>
                  <a:rPr lang="en-US" altLang="zh-TW" sz="2400" dirty="0">
                    <a:solidFill>
                      <a:srgbClr val="FF0000"/>
                    </a:solidFill>
                    <a:latin typeface="Times New Roman" pitchFamily="18" charset="0"/>
                    <a:cs typeface="Times New Roman" pitchFamily="18" charset="0"/>
                  </a:rPr>
                  <a:t>: </a:t>
                </a:r>
                <a:endParaRPr lang="en-US" altLang="zh-TW" sz="2400" i="1" dirty="0">
                  <a:solidFill>
                    <a:srgbClr val="FF0000"/>
                  </a:solidFill>
                  <a:latin typeface="Cambria Math"/>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TW" sz="2400" i="1" smtClean="0">
                          <a:solidFill>
                            <a:srgbClr val="FF0000"/>
                          </a:solidFill>
                          <a:latin typeface="Cambria Math"/>
                          <a:cs typeface="Times New Roman" pitchFamily="18" charset="0"/>
                        </a:rPr>
                        <m:t>𝑥</m:t>
                      </m:r>
                      <m:d>
                        <m:dPr>
                          <m:ctrlPr>
                            <a:rPr lang="en-US" altLang="zh-TW" sz="2400" i="1">
                              <a:solidFill>
                                <a:srgbClr val="FF0000"/>
                              </a:solidFill>
                              <a:latin typeface="Cambria Math" panose="02040503050406030204" pitchFamily="18" charset="0"/>
                              <a:cs typeface="Times New Roman" pitchFamily="18" charset="0"/>
                            </a:rPr>
                          </m:ctrlPr>
                        </m:dPr>
                        <m:e>
                          <m:r>
                            <a:rPr lang="en-US" altLang="zh-TW" sz="2400" i="1">
                              <a:solidFill>
                                <a:srgbClr val="FF0000"/>
                              </a:solidFill>
                              <a:latin typeface="Cambria Math"/>
                              <a:cs typeface="Times New Roman" pitchFamily="18" charset="0"/>
                            </a:rPr>
                            <m:t>𝑡</m:t>
                          </m:r>
                        </m:e>
                      </m:d>
                      <m:r>
                        <a:rPr lang="en-US" altLang="zh-TW" sz="2400" i="1">
                          <a:solidFill>
                            <a:srgbClr val="FF0000"/>
                          </a:solidFill>
                          <a:latin typeface="Cambria Math" panose="02040503050406030204" pitchFamily="18" charset="0"/>
                          <a:cs typeface="Times New Roman" pitchFamily="18" charset="0"/>
                        </a:rPr>
                        <m:t>=</m:t>
                      </m:r>
                      <m:nary>
                        <m:naryPr>
                          <m:chr m:val="∑"/>
                          <m:ctrlPr>
                            <a:rPr lang="en-US" altLang="zh-CN" sz="2400" i="1">
                              <a:solidFill>
                                <a:srgbClr val="FF0000"/>
                              </a:solidFill>
                              <a:latin typeface="Cambria Math" panose="02040503050406030204" pitchFamily="18" charset="0"/>
                              <a:cs typeface="Times New Roman" panose="02020603050405020304" pitchFamily="18" charset="0"/>
                            </a:rPr>
                          </m:ctrlPr>
                        </m:naryPr>
                        <m:sub>
                          <m:r>
                            <m:rPr>
                              <m:brk m:alnAt="23"/>
                            </m:rPr>
                            <a:rPr lang="en-US" altLang="zh-CN" sz="2400" i="1">
                              <a:solidFill>
                                <a:srgbClr val="FF0000"/>
                              </a:solidFill>
                              <a:latin typeface="Cambria Math" panose="02040503050406030204" pitchFamily="18" charset="0"/>
                              <a:cs typeface="Times New Roman" panose="02020603050405020304" pitchFamily="18" charset="0"/>
                            </a:rPr>
                            <m:t>𝑘</m:t>
                          </m:r>
                          <m:r>
                            <a:rPr lang="en-US" altLang="zh-CN" sz="2400" i="1">
                              <a:solidFill>
                                <a:srgbClr val="FF0000"/>
                              </a:solidFill>
                              <a:latin typeface="Cambria Math" panose="02040503050406030204" pitchFamily="18" charset="0"/>
                              <a:cs typeface="Times New Roman" panose="02020603050405020304" pitchFamily="18" charset="0"/>
                            </a:rPr>
                            <m:t>=−</m:t>
                          </m:r>
                          <m:r>
                            <a:rPr lang="en-US" altLang="zh-CN" sz="24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sub>
                        <m:sup>
                          <m:r>
                            <a:rPr lang="en-US" altLang="zh-CN" sz="24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sup>
                        <m:e>
                          <m:sSub>
                            <m:sSubPr>
                              <m:ctrlPr>
                                <a:rPr lang="en-US" altLang="zh-CN" sz="24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𝑎</m:t>
                              </m:r>
                            </m:e>
                            <m:sub>
                              <m:r>
                                <a:rPr lang="en-US" altLang="zh-CN" sz="24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𝑘</m:t>
                              </m:r>
                            </m:sub>
                          </m:sSub>
                          <m:sSup>
                            <m:sSupPr>
                              <m:ctrlPr>
                                <a:rPr lang="en-US" altLang="zh-CN" sz="2400" i="1">
                                  <a:solidFill>
                                    <a:srgbClr val="FF0000"/>
                                  </a:solidFill>
                                  <a:latin typeface="Cambria Math" panose="02040503050406030204" pitchFamily="18" charset="0"/>
                                  <a:cs typeface="Times New Roman" panose="02020603050405020304" pitchFamily="18" charset="0"/>
                                </a:rPr>
                              </m:ctrlPr>
                            </m:sSupPr>
                            <m:e>
                              <m:r>
                                <a:rPr lang="en-US" altLang="zh-CN" sz="2400" i="1">
                                  <a:solidFill>
                                    <a:srgbClr val="FF0000"/>
                                  </a:solidFill>
                                  <a:latin typeface="Cambria Math" panose="02040503050406030204" pitchFamily="18" charset="0"/>
                                  <a:cs typeface="Times New Roman" panose="02020603050405020304" pitchFamily="18" charset="0"/>
                                </a:rPr>
                                <m:t>𝑒</m:t>
                              </m:r>
                            </m:e>
                            <m:sup>
                              <m:r>
                                <a:rPr lang="en-US" altLang="zh-CN" sz="2400" i="1">
                                  <a:solidFill>
                                    <a:srgbClr val="FF0000"/>
                                  </a:solidFill>
                                  <a:latin typeface="Cambria Math" panose="02040503050406030204" pitchFamily="18" charset="0"/>
                                  <a:cs typeface="Times New Roman" panose="02020603050405020304" pitchFamily="18" charset="0"/>
                                </a:rPr>
                                <m:t>𝑗𝑘</m:t>
                              </m:r>
                              <m:sSub>
                                <m:sSubPr>
                                  <m:ctrlPr>
                                    <a:rPr lang="en-US" altLang="zh-CN" sz="2400" i="1">
                                      <a:solidFill>
                                        <a:srgbClr val="FF0000"/>
                                      </a:solidFill>
                                      <a:latin typeface="Cambria Math" panose="02040503050406030204" pitchFamily="18" charset="0"/>
                                      <a:cs typeface="Times New Roman" panose="02020603050405020304" pitchFamily="18" charset="0"/>
                                    </a:rPr>
                                  </m:ctrlPr>
                                </m:sSubPr>
                                <m:e>
                                  <m:r>
                                    <a:rPr lang="zh-CN" altLang="en-US" sz="2400" i="1">
                                      <a:solidFill>
                                        <a:srgbClr val="FF0000"/>
                                      </a:solidFill>
                                      <a:latin typeface="Cambria Math" panose="02040503050406030204" pitchFamily="18" charset="0"/>
                                      <a:cs typeface="Times New Roman" panose="02020603050405020304" pitchFamily="18" charset="0"/>
                                    </a:rPr>
                                    <m:t>𝜔</m:t>
                                  </m:r>
                                </m:e>
                                <m:sub>
                                  <m:r>
                                    <a:rPr lang="en-US" altLang="zh-CN" sz="2400" i="1">
                                      <a:solidFill>
                                        <a:srgbClr val="FF0000"/>
                                      </a:solidFill>
                                      <a:latin typeface="Cambria Math" panose="02040503050406030204" pitchFamily="18" charset="0"/>
                                      <a:cs typeface="Times New Roman" panose="02020603050405020304" pitchFamily="18" charset="0"/>
                                    </a:rPr>
                                    <m:t>0</m:t>
                                  </m:r>
                                </m:sub>
                              </m:sSub>
                              <m:r>
                                <a:rPr lang="en-US" altLang="zh-CN" sz="2400" i="1">
                                  <a:solidFill>
                                    <a:srgbClr val="FF0000"/>
                                  </a:solidFill>
                                  <a:latin typeface="Cambria Math" panose="02040503050406030204" pitchFamily="18" charset="0"/>
                                  <a:cs typeface="Times New Roman" panose="02020603050405020304" pitchFamily="18" charset="0"/>
                                </a:rPr>
                                <m:t>𝑡</m:t>
                              </m:r>
                            </m:sup>
                          </m:sSup>
                        </m:e>
                      </m:nary>
                    </m:oMath>
                  </m:oMathPara>
                </a14:m>
                <a:endParaRPr lang="en-US" altLang="zh-CN" sz="2400" i="1" dirty="0">
                  <a:solidFill>
                    <a:srgbClr val="FF0000"/>
                  </a:solidFill>
                  <a:latin typeface="Times New Roman" panose="02020603050405020304" pitchFamily="18" charset="0"/>
                  <a:cs typeface="Times New Roman" panose="02020603050405020304" pitchFamily="18" charset="0"/>
                </a:endParaRPr>
              </a:p>
              <a:p>
                <a:pPr marL="0" indent="0">
                  <a:buNone/>
                </a:pPr>
                <a:endParaRPr lang="en-US" altLang="zh-TW" sz="2400" dirty="0">
                  <a:solidFill>
                    <a:srgbClr val="FF0000"/>
                  </a:solidFill>
                  <a:latin typeface="Times New Roman" pitchFamily="18" charset="0"/>
                  <a:cs typeface="Times New Roman" pitchFamily="18" charset="0"/>
                </a:endParaRPr>
              </a:p>
              <a:p>
                <a:pPr marL="0" indent="0">
                  <a:buNone/>
                </a:pPr>
                <a:r>
                  <a:rPr lang="en-US" altLang="zh-TW" sz="2400" dirty="0">
                    <a:solidFill>
                      <a:srgbClr val="FF0000"/>
                    </a:solidFill>
                    <a:latin typeface="Times New Roman" pitchFamily="18" charset="0"/>
                    <a:cs typeface="Times New Roman" pitchFamily="18" charset="0"/>
                  </a:rPr>
                  <a:t>Fourier series coefficient</a:t>
                </a:r>
                <a:r>
                  <a:rPr lang="zh-CN" altLang="en-US" sz="2400" dirty="0">
                    <a:solidFill>
                      <a:srgbClr val="FF0000"/>
                    </a:solidFill>
                    <a:latin typeface="Times New Roman" pitchFamily="18" charset="0"/>
                    <a:cs typeface="Times New Roman" pitchFamily="18" charset="0"/>
                  </a:rPr>
                  <a:t>（傅里叶级数系数）</a:t>
                </a:r>
                <a:r>
                  <a:rPr lang="en-US" altLang="zh-TW" sz="2400" dirty="0">
                    <a:solidFill>
                      <a:srgbClr val="FF0000"/>
                    </a:solidFill>
                    <a:latin typeface="Times New Roman" pitchFamily="18" charset="0"/>
                    <a:cs typeface="Times New Roman" pitchFamily="18" charset="0"/>
                  </a:rPr>
                  <a:t>: </a:t>
                </a:r>
              </a:p>
              <a:p>
                <a:pPr marL="0" indent="0">
                  <a:buNone/>
                </a:pPr>
                <a14:m>
                  <m:oMathPara xmlns:m="http://schemas.openxmlformats.org/officeDocument/2006/math">
                    <m:oMathParaPr>
                      <m:jc m:val="centerGroup"/>
                    </m:oMathParaPr>
                    <m:oMath xmlns:m="http://schemas.openxmlformats.org/officeDocument/2006/math">
                      <m:sSub>
                        <m:sSubPr>
                          <m:ctrlPr>
                            <a:rPr lang="en-US" altLang="zh-TW" sz="2400" i="1" smtClean="0">
                              <a:solidFill>
                                <a:srgbClr val="FF0000"/>
                              </a:solidFill>
                              <a:latin typeface="Cambria Math" panose="02040503050406030204" pitchFamily="18" charset="0"/>
                              <a:cs typeface="Times New Roman" pitchFamily="18" charset="0"/>
                            </a:rPr>
                          </m:ctrlPr>
                        </m:sSubPr>
                        <m:e>
                          <m:r>
                            <a:rPr lang="en-US" altLang="zh-TW" sz="2400" b="0" i="1" smtClean="0">
                              <a:solidFill>
                                <a:srgbClr val="FF0000"/>
                              </a:solidFill>
                              <a:latin typeface="Cambria Math" panose="02040503050406030204" pitchFamily="18" charset="0"/>
                              <a:cs typeface="Times New Roman" pitchFamily="18" charset="0"/>
                            </a:rPr>
                            <m:t>𝑎</m:t>
                          </m:r>
                        </m:e>
                        <m:sub>
                          <m:r>
                            <a:rPr lang="en-US" altLang="zh-TW" sz="2400" b="0" i="1" smtClean="0">
                              <a:solidFill>
                                <a:srgbClr val="FF0000"/>
                              </a:solidFill>
                              <a:latin typeface="Cambria Math" panose="02040503050406030204" pitchFamily="18" charset="0"/>
                              <a:cs typeface="Times New Roman" pitchFamily="18" charset="0"/>
                            </a:rPr>
                            <m:t>𝑘</m:t>
                          </m:r>
                        </m:sub>
                      </m:sSub>
                      <m:r>
                        <a:rPr lang="en-US" altLang="zh-TW" sz="2400" i="1">
                          <a:solidFill>
                            <a:srgbClr val="FF0000"/>
                          </a:solidFill>
                          <a:latin typeface="Cambria Math" panose="02040503050406030204" pitchFamily="18" charset="0"/>
                          <a:cs typeface="Times New Roman" pitchFamily="18" charset="0"/>
                        </a:rPr>
                        <m:t>=</m:t>
                      </m:r>
                      <m:f>
                        <m:fPr>
                          <m:ctrlPr>
                            <a:rPr lang="en-US" altLang="zh-TW" sz="2400" i="1" smtClean="0">
                              <a:solidFill>
                                <a:srgbClr val="FF0000"/>
                              </a:solidFill>
                              <a:latin typeface="Cambria Math" panose="02040503050406030204" pitchFamily="18" charset="0"/>
                              <a:cs typeface="Times New Roman" pitchFamily="18" charset="0"/>
                            </a:rPr>
                          </m:ctrlPr>
                        </m:fPr>
                        <m:num>
                          <m:r>
                            <a:rPr lang="en-US" altLang="zh-TW" sz="2400" b="0" i="1" smtClean="0">
                              <a:solidFill>
                                <a:srgbClr val="FF0000"/>
                              </a:solidFill>
                              <a:latin typeface="Cambria Math" panose="02040503050406030204" pitchFamily="18" charset="0"/>
                              <a:cs typeface="Times New Roman" pitchFamily="18" charset="0"/>
                            </a:rPr>
                            <m:t>1</m:t>
                          </m:r>
                        </m:num>
                        <m:den>
                          <m:r>
                            <a:rPr lang="en-US" altLang="zh-TW" sz="2400" b="0" i="1" smtClean="0">
                              <a:solidFill>
                                <a:srgbClr val="FF0000"/>
                              </a:solidFill>
                              <a:latin typeface="Cambria Math" panose="02040503050406030204" pitchFamily="18" charset="0"/>
                              <a:cs typeface="Times New Roman" pitchFamily="18" charset="0"/>
                            </a:rPr>
                            <m:t>𝑇</m:t>
                          </m:r>
                        </m:den>
                      </m:f>
                      <m:nary>
                        <m:naryPr>
                          <m:ctrlPr>
                            <a:rPr lang="en-US" altLang="zh-TW" sz="2400" i="1" smtClean="0">
                              <a:solidFill>
                                <a:srgbClr val="FF0000"/>
                              </a:solidFill>
                              <a:latin typeface="Cambria Math" panose="02040503050406030204" pitchFamily="18" charset="0"/>
                              <a:cs typeface="Times New Roman" pitchFamily="18" charset="0"/>
                            </a:rPr>
                          </m:ctrlPr>
                        </m:naryPr>
                        <m:sub>
                          <m:r>
                            <m:rPr>
                              <m:brk m:alnAt="23"/>
                            </m:rPr>
                            <a:rPr lang="en-US" altLang="zh-TW" sz="2400" b="0" i="1" smtClean="0">
                              <a:solidFill>
                                <a:srgbClr val="FF0000"/>
                              </a:solidFill>
                              <a:latin typeface="Cambria Math" panose="02040503050406030204" pitchFamily="18" charset="0"/>
                              <a:cs typeface="Times New Roman" pitchFamily="18" charset="0"/>
                            </a:rPr>
                            <m:t>0</m:t>
                          </m:r>
                        </m:sub>
                        <m:sup>
                          <m:r>
                            <a:rPr lang="en-US" altLang="zh-TW" sz="2400" b="0" i="1" smtClean="0">
                              <a:solidFill>
                                <a:srgbClr val="FF0000"/>
                              </a:solidFill>
                              <a:latin typeface="Cambria Math" panose="02040503050406030204" pitchFamily="18" charset="0"/>
                              <a:cs typeface="Times New Roman" pitchFamily="18" charset="0"/>
                            </a:rPr>
                            <m:t>𝑇</m:t>
                          </m:r>
                        </m:sup>
                        <m:e>
                          <m:r>
                            <a:rPr lang="en-US" altLang="zh-TW" sz="2400" i="1">
                              <a:solidFill>
                                <a:srgbClr val="FF0000"/>
                              </a:solidFill>
                              <a:latin typeface="Cambria Math"/>
                              <a:cs typeface="Times New Roman" pitchFamily="18" charset="0"/>
                            </a:rPr>
                            <m:t>𝑥</m:t>
                          </m:r>
                          <m:d>
                            <m:dPr>
                              <m:ctrlPr>
                                <a:rPr lang="en-US" altLang="zh-TW" sz="2400" i="1">
                                  <a:solidFill>
                                    <a:srgbClr val="FF0000"/>
                                  </a:solidFill>
                                  <a:latin typeface="Cambria Math" panose="02040503050406030204" pitchFamily="18" charset="0"/>
                                  <a:cs typeface="Times New Roman" pitchFamily="18" charset="0"/>
                                </a:rPr>
                              </m:ctrlPr>
                            </m:dPr>
                            <m:e>
                              <m:r>
                                <a:rPr lang="en-US" altLang="zh-TW" sz="2400" i="1">
                                  <a:solidFill>
                                    <a:srgbClr val="FF0000"/>
                                  </a:solidFill>
                                  <a:latin typeface="Cambria Math"/>
                                  <a:cs typeface="Times New Roman" pitchFamily="18" charset="0"/>
                                </a:rPr>
                                <m:t>𝑡</m:t>
                              </m:r>
                            </m:e>
                          </m:d>
                          <m:sSup>
                            <m:sSupPr>
                              <m:ctrlPr>
                                <a:rPr lang="en-US" altLang="zh-CN" sz="2400" i="1">
                                  <a:solidFill>
                                    <a:srgbClr val="FF0000"/>
                                  </a:solidFill>
                                  <a:latin typeface="Cambria Math" panose="02040503050406030204" pitchFamily="18" charset="0"/>
                                  <a:cs typeface="Times New Roman" panose="02020603050405020304" pitchFamily="18" charset="0"/>
                                </a:rPr>
                              </m:ctrlPr>
                            </m:sSupPr>
                            <m:e>
                              <m:r>
                                <a:rPr lang="en-US" altLang="zh-CN" sz="2400" i="1">
                                  <a:solidFill>
                                    <a:srgbClr val="FF0000"/>
                                  </a:solidFill>
                                  <a:latin typeface="Cambria Math" panose="02040503050406030204" pitchFamily="18" charset="0"/>
                                  <a:cs typeface="Times New Roman" panose="02020603050405020304" pitchFamily="18" charset="0"/>
                                </a:rPr>
                                <m:t>𝑒</m:t>
                              </m:r>
                            </m:e>
                            <m:sup>
                              <m:r>
                                <a:rPr lang="en-US" altLang="zh-CN" sz="2400" i="1">
                                  <a:solidFill>
                                    <a:srgbClr val="FF0000"/>
                                  </a:solidFill>
                                  <a:latin typeface="Cambria Math" panose="02040503050406030204" pitchFamily="18" charset="0"/>
                                  <a:cs typeface="Times New Roman" panose="02020603050405020304" pitchFamily="18" charset="0"/>
                                </a:rPr>
                                <m:t>−</m:t>
                              </m:r>
                              <m:r>
                                <a:rPr lang="en-US" altLang="zh-CN" sz="2400" i="1">
                                  <a:solidFill>
                                    <a:srgbClr val="FF0000"/>
                                  </a:solidFill>
                                  <a:latin typeface="Cambria Math" panose="02040503050406030204" pitchFamily="18" charset="0"/>
                                  <a:cs typeface="Times New Roman" panose="02020603050405020304" pitchFamily="18" charset="0"/>
                                </a:rPr>
                                <m:t>𝑗𝑘</m:t>
                              </m:r>
                              <m:sSub>
                                <m:sSubPr>
                                  <m:ctrlPr>
                                    <a:rPr lang="en-US" altLang="zh-CN" sz="2400" i="1">
                                      <a:solidFill>
                                        <a:srgbClr val="FF0000"/>
                                      </a:solidFill>
                                      <a:latin typeface="Cambria Math" panose="02040503050406030204" pitchFamily="18" charset="0"/>
                                      <a:cs typeface="Times New Roman" panose="02020603050405020304" pitchFamily="18" charset="0"/>
                                    </a:rPr>
                                  </m:ctrlPr>
                                </m:sSubPr>
                                <m:e>
                                  <m:r>
                                    <a:rPr lang="zh-CN" altLang="en-US" sz="2400" i="1">
                                      <a:solidFill>
                                        <a:srgbClr val="FF0000"/>
                                      </a:solidFill>
                                      <a:latin typeface="Cambria Math" panose="02040503050406030204" pitchFamily="18" charset="0"/>
                                      <a:cs typeface="Times New Roman" panose="02020603050405020304" pitchFamily="18" charset="0"/>
                                    </a:rPr>
                                    <m:t>𝜔</m:t>
                                  </m:r>
                                </m:e>
                                <m:sub>
                                  <m:r>
                                    <a:rPr lang="en-US" altLang="zh-CN" sz="2400" i="1">
                                      <a:solidFill>
                                        <a:srgbClr val="FF0000"/>
                                      </a:solidFill>
                                      <a:latin typeface="Cambria Math" panose="02040503050406030204" pitchFamily="18" charset="0"/>
                                      <a:cs typeface="Times New Roman" panose="02020603050405020304" pitchFamily="18" charset="0"/>
                                    </a:rPr>
                                    <m:t>0</m:t>
                                  </m:r>
                                </m:sub>
                              </m:sSub>
                              <m:r>
                                <a:rPr lang="en-US" altLang="zh-CN" sz="2400" i="1">
                                  <a:solidFill>
                                    <a:srgbClr val="FF0000"/>
                                  </a:solidFill>
                                  <a:latin typeface="Cambria Math" panose="02040503050406030204" pitchFamily="18" charset="0"/>
                                  <a:cs typeface="Times New Roman" panose="02020603050405020304" pitchFamily="18" charset="0"/>
                                </a:rPr>
                                <m:t>𝑡</m:t>
                              </m:r>
                            </m:sup>
                          </m:sSup>
                          <m:r>
                            <a:rPr lang="en-US" altLang="zh-CN" sz="2400" b="0" i="1" smtClean="0">
                              <a:solidFill>
                                <a:srgbClr val="FF0000"/>
                              </a:solidFill>
                              <a:latin typeface="Cambria Math" panose="02040503050406030204" pitchFamily="18" charset="0"/>
                              <a:cs typeface="Times New Roman" panose="02020603050405020304" pitchFamily="18" charset="0"/>
                            </a:rPr>
                            <m:t>𝑑𝑡</m:t>
                          </m:r>
                        </m:e>
                      </m:nary>
                    </m:oMath>
                  </m:oMathPara>
                </a14:m>
                <a:endParaRPr lang="en-US" altLang="zh-TW" sz="2400" dirty="0">
                  <a:solidFill>
                    <a:srgbClr val="000000"/>
                  </a:solidFill>
                  <a:latin typeface="Times New Roman" pitchFamily="18" charset="0"/>
                  <a:cs typeface="Times New Roman" pitchFamily="18" charset="0"/>
                </a:endParaRPr>
              </a:p>
              <a:p>
                <a:pPr marL="111760" lvl="1" indent="0">
                  <a:buNone/>
                </a:pPr>
                <a:endParaRPr lang="en-US" altLang="zh-CN" sz="2400" dirty="0">
                  <a:solidFill>
                    <a:schemeClr val="tx1"/>
                  </a:solidFill>
                </a:endParaRPr>
              </a:p>
            </p:txBody>
          </p:sp>
        </mc:Choice>
        <mc:Fallback xmlns="">
          <p:sp>
            <p:nvSpPr>
              <p:cNvPr id="13" name="内容占位符 2">
                <a:extLst>
                  <a:ext uri="{FF2B5EF4-FFF2-40B4-BE49-F238E27FC236}">
                    <a16:creationId xmlns:a16="http://schemas.microsoft.com/office/drawing/2014/main" id="{47481AC8-4B19-4728-84FC-7567174785CB}"/>
                  </a:ext>
                </a:extLst>
              </p:cNvPr>
              <p:cNvSpPr>
                <a:spLocks noGrp="1" noRot="1" noChangeAspect="1" noMove="1" noResize="1" noEditPoints="1" noAdjustHandles="1" noChangeArrowheads="1" noChangeShapeType="1" noTextEdit="1"/>
              </p:cNvSpPr>
              <p:nvPr>
                <p:ph idx="1"/>
              </p:nvPr>
            </p:nvSpPr>
            <p:spPr>
              <a:xfrm>
                <a:off x="639762" y="1222375"/>
                <a:ext cx="11449897" cy="5111750"/>
              </a:xfrm>
              <a:blipFill>
                <a:blip r:embed="rId2"/>
                <a:stretch>
                  <a:fillRect l="-1651" t="-21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84557420"/>
      </p:ext>
    </p:extLst>
  </p:cSld>
  <p:clrMapOvr>
    <a:masterClrMapping/>
  </p:clrMapOvr>
  <p:transition spd="med">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en-US" altLang="zh-CN" sz="3200" b="1" dirty="0">
                <a:solidFill>
                  <a:srgbClr val="000000"/>
                </a:solidFill>
                <a:latin typeface="Times New Roman" panose="02020603050405020304" pitchFamily="18" charset="0"/>
                <a:cs typeface="Times New Roman" panose="02020603050405020304" pitchFamily="18" charset="0"/>
              </a:rPr>
              <a:t>Lecture 4, 5, 7, 8: </a:t>
            </a:r>
            <a:r>
              <a:rPr lang="zh-CN" altLang="en-US" sz="3200" b="1" dirty="0">
                <a:solidFill>
                  <a:srgbClr val="000000"/>
                </a:solidFill>
                <a:latin typeface="Times New Roman" panose="02020603050405020304" pitchFamily="18" charset="0"/>
                <a:cs typeface="Times New Roman" panose="02020603050405020304" pitchFamily="18" charset="0"/>
              </a:rPr>
              <a:t>傅里叶级数与傅里叶变换</a:t>
            </a:r>
            <a:endParaRPr lang="zh-CN" altLang="en-US" sz="3200" dirty="0">
              <a:solidFill>
                <a:schemeClr val="tx1"/>
              </a:solidFill>
            </a:endParaRP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24</a:t>
            </a:fld>
            <a:endParaRPr lang="zh-CN" altLang="en-US" dirty="0"/>
          </a:p>
        </p:txBody>
      </p:sp>
      <mc:AlternateContent xmlns:mc="http://schemas.openxmlformats.org/markup-compatibility/2006" xmlns:a14="http://schemas.microsoft.com/office/drawing/2010/main">
        <mc:Choice Requires="a14">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639762" y="1222375"/>
                <a:ext cx="11449897" cy="5111750"/>
              </a:xfrm>
            </p:spPr>
            <p:txBody>
              <a:bodyPr/>
              <a:lstStyle/>
              <a:p>
                <a:pPr lvl="1">
                  <a:buFont typeface="Wingdings" panose="05000000000000000000" pitchFamily="2" charset="2"/>
                  <a:buChar char="l"/>
                </a:pPr>
                <a:r>
                  <a:rPr lang="zh-CN" altLang="en-US" sz="2400" dirty="0">
                    <a:solidFill>
                      <a:schemeClr val="tx1"/>
                    </a:solidFill>
                  </a:rPr>
                  <a:t> 连续时间周期信号傅里叶级数的三种表示形式：</a:t>
                </a:r>
                <a:endParaRPr lang="en-US" altLang="zh-CN" sz="2400" dirty="0">
                  <a:solidFill>
                    <a:schemeClr val="tx1"/>
                  </a:solidFill>
                </a:endParaRPr>
              </a:p>
              <a:p>
                <a:pPr marL="457200" indent="-457200">
                  <a:buClrTx/>
                  <a:buFont typeface="+mj-ea"/>
                  <a:buAutoNum type="circleNumDbPlain"/>
                </a:pPr>
                <a:r>
                  <a:rPr lang="zh-CN" altLang="en-US" sz="2000" dirty="0">
                    <a:solidFill>
                      <a:schemeClr val="tx1"/>
                    </a:solidFill>
                    <a:latin typeface="楷体" panose="02010609060101010101" pitchFamily="49" charset="-122"/>
                    <a:ea typeface="楷体" panose="02010609060101010101" pitchFamily="49" charset="-122"/>
                  </a:rPr>
                  <a:t>正余弦形式：</a:t>
                </a:r>
                <a:endParaRPr lang="en-US" altLang="zh-CN" sz="2000" dirty="0">
                  <a:solidFill>
                    <a:schemeClr val="tx1"/>
                  </a:solidFill>
                  <a:latin typeface="楷体" panose="02010609060101010101" pitchFamily="49" charset="-122"/>
                  <a:ea typeface="楷体" panose="02010609060101010101" pitchFamily="49" charset="-122"/>
                </a:endParaRPr>
              </a:p>
              <a:p>
                <a:pPr marL="0" indent="0">
                  <a:buNone/>
                </a:pPr>
                <a14:m>
                  <m:oMathPara xmlns:m="http://schemas.openxmlformats.org/officeDocument/2006/math">
                    <m:oMathParaPr>
                      <m:jc m:val="centerGroup"/>
                    </m:oMathParaPr>
                    <m:oMath xmlns:m="http://schemas.openxmlformats.org/officeDocument/2006/math">
                      <m:r>
                        <a:rPr lang="en-US" altLang="zh-CN" sz="2000" i="1" smtClean="0">
                          <a:solidFill>
                            <a:schemeClr val="tx1"/>
                          </a:solidFill>
                          <a:latin typeface="Cambria Math" panose="02040503050406030204" pitchFamily="18" charset="0"/>
                          <a:cs typeface="Times New Roman" panose="02020603050405020304" pitchFamily="18" charset="0"/>
                        </a:rPr>
                        <m:t>𝑥</m:t>
                      </m:r>
                      <m:d>
                        <m:dPr>
                          <m:ctrlPr>
                            <a:rPr lang="en-US" altLang="zh-CN" sz="2000" i="1">
                              <a:solidFill>
                                <a:schemeClr val="tx1"/>
                              </a:solidFill>
                              <a:latin typeface="Cambria Math" panose="02040503050406030204" pitchFamily="18" charset="0"/>
                              <a:cs typeface="Times New Roman" panose="02020603050405020304" pitchFamily="18" charset="0"/>
                            </a:rPr>
                          </m:ctrlPr>
                        </m:dPr>
                        <m:e>
                          <m:r>
                            <a:rPr lang="en-US" altLang="zh-CN" sz="2000" i="1">
                              <a:solidFill>
                                <a:schemeClr val="tx1"/>
                              </a:solidFill>
                              <a:latin typeface="Cambria Math" panose="02040503050406030204" pitchFamily="18" charset="0"/>
                              <a:cs typeface="Times New Roman" panose="02020603050405020304" pitchFamily="18" charset="0"/>
                            </a:rPr>
                            <m:t>𝑡</m:t>
                          </m:r>
                        </m:e>
                      </m:d>
                      <m:r>
                        <a:rPr lang="en-US" altLang="zh-CN" sz="2000" i="1">
                          <a:solidFill>
                            <a:schemeClr val="tx1"/>
                          </a:solidFill>
                          <a:latin typeface="Cambria Math" panose="02040503050406030204" pitchFamily="18" charset="0"/>
                          <a:cs typeface="Times New Roman" panose="02020603050405020304" pitchFamily="18" charset="0"/>
                        </a:rPr>
                        <m:t>=</m:t>
                      </m:r>
                      <m:sSub>
                        <m:sSubPr>
                          <m:ctrlPr>
                            <a:rPr lang="en-US" altLang="zh-CN" sz="2000" i="1">
                              <a:solidFill>
                                <a:schemeClr val="tx1"/>
                              </a:solidFill>
                              <a:latin typeface="Cambria Math" panose="02040503050406030204" pitchFamily="18" charset="0"/>
                              <a:cs typeface="Times New Roman" panose="02020603050405020304" pitchFamily="18" charset="0"/>
                            </a:rPr>
                          </m:ctrlPr>
                        </m:sSubPr>
                        <m:e>
                          <m:r>
                            <a:rPr lang="en-US" altLang="zh-CN" sz="2000" b="0" i="1" smtClean="0">
                              <a:solidFill>
                                <a:schemeClr val="tx1"/>
                              </a:solidFill>
                              <a:latin typeface="Cambria Math" panose="02040503050406030204" pitchFamily="18" charset="0"/>
                              <a:cs typeface="Times New Roman" panose="02020603050405020304" pitchFamily="18" charset="0"/>
                            </a:rPr>
                            <m:t>𝐴</m:t>
                          </m:r>
                        </m:e>
                        <m:sub>
                          <m:r>
                            <a:rPr lang="en-US" altLang="zh-CN" sz="2000" i="1">
                              <a:solidFill>
                                <a:schemeClr val="tx1"/>
                              </a:solidFill>
                              <a:latin typeface="Cambria Math" panose="02040503050406030204" pitchFamily="18" charset="0"/>
                              <a:cs typeface="Times New Roman" panose="02020603050405020304" pitchFamily="18" charset="0"/>
                            </a:rPr>
                            <m:t>0</m:t>
                          </m:r>
                        </m:sub>
                      </m:sSub>
                      <m:r>
                        <a:rPr lang="en-US" altLang="zh-CN" sz="2000" i="1">
                          <a:solidFill>
                            <a:schemeClr val="tx1"/>
                          </a:solidFill>
                          <a:latin typeface="Cambria Math" panose="02040503050406030204" pitchFamily="18" charset="0"/>
                          <a:cs typeface="Times New Roman" panose="02020603050405020304" pitchFamily="18" charset="0"/>
                        </a:rPr>
                        <m:t>+</m:t>
                      </m:r>
                      <m:nary>
                        <m:naryPr>
                          <m:chr m:val="∑"/>
                          <m:ctrlPr>
                            <a:rPr lang="en-US" altLang="zh-CN" sz="2000" i="1">
                              <a:solidFill>
                                <a:schemeClr val="tx1"/>
                              </a:solidFill>
                              <a:latin typeface="Cambria Math" panose="02040503050406030204" pitchFamily="18" charset="0"/>
                              <a:cs typeface="Times New Roman" panose="02020603050405020304" pitchFamily="18" charset="0"/>
                            </a:rPr>
                          </m:ctrlPr>
                        </m:naryPr>
                        <m:sub>
                          <m:r>
                            <m:rPr>
                              <m:brk m:alnAt="23"/>
                            </m:rPr>
                            <a:rPr lang="en-US" altLang="zh-CN" sz="2000" i="1">
                              <a:solidFill>
                                <a:schemeClr val="tx1"/>
                              </a:solidFill>
                              <a:latin typeface="Cambria Math" panose="02040503050406030204" pitchFamily="18" charset="0"/>
                              <a:cs typeface="Times New Roman" panose="02020603050405020304" pitchFamily="18" charset="0"/>
                            </a:rPr>
                            <m:t>𝑘</m:t>
                          </m:r>
                          <m:r>
                            <a:rPr lang="en-US" altLang="zh-CN" sz="2000" i="1">
                              <a:solidFill>
                                <a:schemeClr val="tx1"/>
                              </a:solidFill>
                              <a:latin typeface="Cambria Math" panose="02040503050406030204" pitchFamily="18" charset="0"/>
                              <a:cs typeface="Times New Roman" panose="02020603050405020304" pitchFamily="18" charset="0"/>
                            </a:rPr>
                            <m:t>=1</m:t>
                          </m:r>
                        </m:sub>
                        <m:sup>
                          <m:r>
                            <a:rPr lang="en-US" altLang="zh-CN"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up>
                        <m:e>
                          <m:d>
                            <m:dPr>
                              <m:begChr m:val="["/>
                              <m:endChr m:val="]"/>
                              <m:ctrlPr>
                                <a:rPr lang="en-US" altLang="zh-CN" sz="2000" i="1">
                                  <a:solidFill>
                                    <a:schemeClr val="tx1"/>
                                  </a:solidFill>
                                  <a:latin typeface="Cambria Math" panose="02040503050406030204" pitchFamily="18" charset="0"/>
                                  <a:cs typeface="Times New Roman" panose="02020603050405020304" pitchFamily="18" charset="0"/>
                                </a:rPr>
                              </m:ctrlPr>
                            </m:dPr>
                            <m:e>
                              <m:func>
                                <m:funcPr>
                                  <m:ctrlPr>
                                    <a:rPr lang="en-US" altLang="zh-CN" sz="2000" i="1">
                                      <a:solidFill>
                                        <a:schemeClr val="tx1"/>
                                      </a:solidFill>
                                      <a:latin typeface="Cambria Math" panose="02040503050406030204" pitchFamily="18" charset="0"/>
                                      <a:cs typeface="Times New Roman" panose="02020603050405020304" pitchFamily="18" charset="0"/>
                                    </a:rPr>
                                  </m:ctrlPr>
                                </m:funcPr>
                                <m:fName>
                                  <m:sSub>
                                    <m:sSubPr>
                                      <m:ctrlPr>
                                        <a:rPr lang="en-US" altLang="zh-CN" sz="2000" i="1">
                                          <a:solidFill>
                                            <a:schemeClr val="tx1"/>
                                          </a:solidFill>
                                          <a:latin typeface="Cambria Math" panose="02040503050406030204" pitchFamily="18" charset="0"/>
                                          <a:cs typeface="Times New Roman" panose="02020603050405020304" pitchFamily="18" charset="0"/>
                                        </a:rPr>
                                      </m:ctrlPr>
                                    </m:sSubPr>
                                    <m:e>
                                      <m:r>
                                        <a:rPr lang="en-US" altLang="zh-CN" sz="2000" b="0" i="1" smtClean="0">
                                          <a:solidFill>
                                            <a:schemeClr val="tx1"/>
                                          </a:solidFill>
                                          <a:latin typeface="Cambria Math" panose="02040503050406030204" pitchFamily="18" charset="0"/>
                                          <a:cs typeface="Times New Roman" panose="02020603050405020304" pitchFamily="18" charset="0"/>
                                        </a:rPr>
                                        <m:t>𝐴</m:t>
                                      </m:r>
                                    </m:e>
                                    <m:sub>
                                      <m:r>
                                        <a:rPr lang="en-US" altLang="zh-CN" sz="2000" b="0" i="1" smtClean="0">
                                          <a:solidFill>
                                            <a:schemeClr val="tx1"/>
                                          </a:solidFill>
                                          <a:latin typeface="Cambria Math" panose="02040503050406030204" pitchFamily="18" charset="0"/>
                                          <a:cs typeface="Times New Roman" panose="02020603050405020304" pitchFamily="18" charset="0"/>
                                        </a:rPr>
                                        <m:t>𝑘</m:t>
                                      </m:r>
                                    </m:sub>
                                  </m:sSub>
                                  <m:r>
                                    <m:rPr>
                                      <m:sty m:val="p"/>
                                    </m:rPr>
                                    <a:rPr lang="en-US" altLang="zh-CN" sz="2000">
                                      <a:solidFill>
                                        <a:schemeClr val="tx1"/>
                                      </a:solidFill>
                                      <a:latin typeface="Cambria Math" panose="02040503050406030204" pitchFamily="18" charset="0"/>
                                      <a:cs typeface="Times New Roman" panose="02020603050405020304" pitchFamily="18" charset="0"/>
                                    </a:rPr>
                                    <m:t>cos</m:t>
                                  </m:r>
                                </m:fName>
                                <m:e>
                                  <m:d>
                                    <m:dPr>
                                      <m:ctrlPr>
                                        <a:rPr lang="en-US" altLang="zh-CN" sz="2000" i="1">
                                          <a:solidFill>
                                            <a:schemeClr val="tx1"/>
                                          </a:solidFill>
                                          <a:latin typeface="Cambria Math" panose="02040503050406030204" pitchFamily="18" charset="0"/>
                                          <a:cs typeface="Times New Roman" panose="02020603050405020304" pitchFamily="18" charset="0"/>
                                        </a:rPr>
                                      </m:ctrlPr>
                                    </m:dPr>
                                    <m:e>
                                      <m:r>
                                        <a:rPr lang="en-US" altLang="zh-CN" sz="2000" i="1">
                                          <a:solidFill>
                                            <a:schemeClr val="tx1"/>
                                          </a:solidFill>
                                          <a:latin typeface="Cambria Math" panose="02040503050406030204" pitchFamily="18" charset="0"/>
                                          <a:cs typeface="Times New Roman" panose="02020603050405020304" pitchFamily="18" charset="0"/>
                                        </a:rPr>
                                        <m:t>𝑘</m:t>
                                      </m:r>
                                      <m:sSub>
                                        <m:sSubPr>
                                          <m:ctrlPr>
                                            <a:rPr lang="en-US" altLang="zh-CN" sz="2000" i="1">
                                              <a:solidFill>
                                                <a:schemeClr val="tx1"/>
                                              </a:solidFill>
                                              <a:latin typeface="Cambria Math" panose="02040503050406030204" pitchFamily="18" charset="0"/>
                                              <a:cs typeface="Times New Roman" panose="02020603050405020304" pitchFamily="18" charset="0"/>
                                            </a:rPr>
                                          </m:ctrlPr>
                                        </m:sSubPr>
                                        <m:e>
                                          <m:r>
                                            <a:rPr lang="zh-CN" altLang="en-US" sz="2000" i="1">
                                              <a:solidFill>
                                                <a:schemeClr val="tx1"/>
                                              </a:solidFill>
                                              <a:latin typeface="Cambria Math" panose="02040503050406030204" pitchFamily="18" charset="0"/>
                                              <a:cs typeface="Times New Roman" panose="02020603050405020304" pitchFamily="18" charset="0"/>
                                            </a:rPr>
                                            <m:t>𝜔</m:t>
                                          </m:r>
                                        </m:e>
                                        <m:sub>
                                          <m:r>
                                            <a:rPr lang="en-US" altLang="zh-CN" sz="2000" i="1">
                                              <a:solidFill>
                                                <a:schemeClr val="tx1"/>
                                              </a:solidFill>
                                              <a:latin typeface="Cambria Math" panose="02040503050406030204" pitchFamily="18" charset="0"/>
                                              <a:cs typeface="Times New Roman" panose="02020603050405020304" pitchFamily="18" charset="0"/>
                                            </a:rPr>
                                            <m:t>0</m:t>
                                          </m:r>
                                        </m:sub>
                                      </m:sSub>
                                      <m:r>
                                        <a:rPr lang="en-US" altLang="zh-CN" sz="2000" i="1">
                                          <a:solidFill>
                                            <a:schemeClr val="tx1"/>
                                          </a:solidFill>
                                          <a:latin typeface="Cambria Math" panose="02040503050406030204" pitchFamily="18" charset="0"/>
                                          <a:cs typeface="Times New Roman" panose="02020603050405020304" pitchFamily="18" charset="0"/>
                                        </a:rPr>
                                        <m:t>𝑡</m:t>
                                      </m:r>
                                    </m:e>
                                  </m:d>
                                </m:e>
                              </m:func>
                              <m:r>
                                <a:rPr lang="en-US" altLang="zh-CN" sz="2000" i="1">
                                  <a:solidFill>
                                    <a:schemeClr val="tx1"/>
                                  </a:solidFill>
                                  <a:latin typeface="Cambria Math" panose="02040503050406030204" pitchFamily="18" charset="0"/>
                                  <a:cs typeface="Times New Roman" panose="02020603050405020304" pitchFamily="18" charset="0"/>
                                </a:rPr>
                                <m:t>+</m:t>
                              </m:r>
                              <m:sSub>
                                <m:sSubPr>
                                  <m:ctrlPr>
                                    <a:rPr lang="en-US" altLang="zh-CN" sz="2000" i="1">
                                      <a:solidFill>
                                        <a:schemeClr val="tx1"/>
                                      </a:solidFill>
                                      <a:latin typeface="Cambria Math" panose="02040503050406030204" pitchFamily="18" charset="0"/>
                                      <a:cs typeface="Times New Roman" panose="02020603050405020304" pitchFamily="18" charset="0"/>
                                    </a:rPr>
                                  </m:ctrlPr>
                                </m:sSubPr>
                                <m:e>
                                  <m:r>
                                    <a:rPr lang="en-US" altLang="zh-CN" sz="2000" b="0" i="1" smtClean="0">
                                      <a:solidFill>
                                        <a:schemeClr val="tx1"/>
                                      </a:solidFill>
                                      <a:latin typeface="Cambria Math" panose="02040503050406030204" pitchFamily="18" charset="0"/>
                                      <a:cs typeface="Times New Roman" panose="02020603050405020304" pitchFamily="18" charset="0"/>
                                    </a:rPr>
                                    <m:t>𝐵</m:t>
                                  </m:r>
                                </m:e>
                                <m:sub>
                                  <m:r>
                                    <a:rPr lang="en-US" altLang="zh-CN" sz="2000" b="0" i="1" smtClean="0">
                                      <a:solidFill>
                                        <a:schemeClr val="tx1"/>
                                      </a:solidFill>
                                      <a:latin typeface="Cambria Math" panose="02040503050406030204" pitchFamily="18" charset="0"/>
                                      <a:cs typeface="Times New Roman" panose="02020603050405020304" pitchFamily="18" charset="0"/>
                                    </a:rPr>
                                    <m:t>𝑘</m:t>
                                  </m:r>
                                </m:sub>
                              </m:sSub>
                              <m:func>
                                <m:funcPr>
                                  <m:ctrlPr>
                                    <a:rPr lang="en-US" altLang="zh-CN" sz="2000" i="1">
                                      <a:solidFill>
                                        <a:schemeClr val="tx1"/>
                                      </a:solidFill>
                                      <a:latin typeface="Cambria Math" panose="02040503050406030204" pitchFamily="18" charset="0"/>
                                      <a:cs typeface="Times New Roman" panose="02020603050405020304" pitchFamily="18" charset="0"/>
                                    </a:rPr>
                                  </m:ctrlPr>
                                </m:funcPr>
                                <m:fName>
                                  <m:r>
                                    <m:rPr>
                                      <m:sty m:val="p"/>
                                    </m:rPr>
                                    <a:rPr lang="en-US" altLang="zh-CN" sz="2000">
                                      <a:solidFill>
                                        <a:schemeClr val="tx1"/>
                                      </a:solidFill>
                                      <a:latin typeface="Cambria Math" panose="02040503050406030204" pitchFamily="18" charset="0"/>
                                      <a:cs typeface="Times New Roman" panose="02020603050405020304" pitchFamily="18" charset="0"/>
                                    </a:rPr>
                                    <m:t>sin</m:t>
                                  </m:r>
                                </m:fName>
                                <m:e>
                                  <m:d>
                                    <m:dPr>
                                      <m:ctrlPr>
                                        <a:rPr lang="en-US" altLang="zh-CN" sz="2000" i="1">
                                          <a:solidFill>
                                            <a:schemeClr val="tx1"/>
                                          </a:solidFill>
                                          <a:latin typeface="Cambria Math" panose="02040503050406030204" pitchFamily="18" charset="0"/>
                                          <a:cs typeface="Times New Roman" panose="02020603050405020304" pitchFamily="18" charset="0"/>
                                        </a:rPr>
                                      </m:ctrlPr>
                                    </m:dPr>
                                    <m:e>
                                      <m:r>
                                        <a:rPr lang="en-US" altLang="zh-CN" sz="2000" i="1">
                                          <a:solidFill>
                                            <a:schemeClr val="tx1"/>
                                          </a:solidFill>
                                          <a:latin typeface="Cambria Math" panose="02040503050406030204" pitchFamily="18" charset="0"/>
                                          <a:cs typeface="Times New Roman" panose="02020603050405020304" pitchFamily="18" charset="0"/>
                                        </a:rPr>
                                        <m:t>𝑘</m:t>
                                      </m:r>
                                      <m:sSub>
                                        <m:sSubPr>
                                          <m:ctrlPr>
                                            <a:rPr lang="en-US" altLang="zh-CN" sz="2000" i="1">
                                              <a:solidFill>
                                                <a:schemeClr val="tx1"/>
                                              </a:solidFill>
                                              <a:latin typeface="Cambria Math" panose="02040503050406030204" pitchFamily="18" charset="0"/>
                                              <a:cs typeface="Times New Roman" panose="02020603050405020304" pitchFamily="18" charset="0"/>
                                            </a:rPr>
                                          </m:ctrlPr>
                                        </m:sSubPr>
                                        <m:e>
                                          <m:r>
                                            <a:rPr lang="zh-CN" altLang="en-US" sz="2000" i="1">
                                              <a:solidFill>
                                                <a:schemeClr val="tx1"/>
                                              </a:solidFill>
                                              <a:latin typeface="Cambria Math" panose="02040503050406030204" pitchFamily="18" charset="0"/>
                                              <a:cs typeface="Times New Roman" panose="02020603050405020304" pitchFamily="18" charset="0"/>
                                            </a:rPr>
                                            <m:t>𝜔</m:t>
                                          </m:r>
                                        </m:e>
                                        <m:sub>
                                          <m:r>
                                            <a:rPr lang="en-US" altLang="zh-CN" sz="2000" i="1">
                                              <a:solidFill>
                                                <a:schemeClr val="tx1"/>
                                              </a:solidFill>
                                              <a:latin typeface="Cambria Math" panose="02040503050406030204" pitchFamily="18" charset="0"/>
                                              <a:cs typeface="Times New Roman" panose="02020603050405020304" pitchFamily="18" charset="0"/>
                                            </a:rPr>
                                            <m:t>0</m:t>
                                          </m:r>
                                        </m:sub>
                                      </m:sSub>
                                      <m:r>
                                        <a:rPr lang="en-US" altLang="zh-CN" sz="2000" i="1">
                                          <a:solidFill>
                                            <a:schemeClr val="tx1"/>
                                          </a:solidFill>
                                          <a:latin typeface="Cambria Math" panose="02040503050406030204" pitchFamily="18" charset="0"/>
                                          <a:cs typeface="Times New Roman" panose="02020603050405020304" pitchFamily="18" charset="0"/>
                                        </a:rPr>
                                        <m:t>𝑡</m:t>
                                      </m:r>
                                    </m:e>
                                  </m:d>
                                </m:e>
                              </m:func>
                            </m:e>
                          </m:d>
                        </m:e>
                      </m:nary>
                    </m:oMath>
                  </m:oMathPara>
                </a14:m>
                <a:endParaRPr lang="en-US" altLang="zh-CN" sz="2000" dirty="0">
                  <a:solidFill>
                    <a:schemeClr val="tx1"/>
                  </a:solidFill>
                  <a:latin typeface="楷体" panose="02010609060101010101" pitchFamily="49" charset="-122"/>
                  <a:ea typeface="楷体" panose="02010609060101010101" pitchFamily="49" charset="-122"/>
                </a:endParaRPr>
              </a:p>
              <a:p>
                <a:pPr marL="457200" indent="-457200">
                  <a:buClrTx/>
                  <a:buFont typeface="+mj-ea"/>
                  <a:buAutoNum type="circleNumDbPlain" startAt="2"/>
                </a:pPr>
                <a:r>
                  <a:rPr lang="zh-CN" altLang="en-US" sz="2000" dirty="0">
                    <a:solidFill>
                      <a:schemeClr val="tx1"/>
                    </a:solidFill>
                    <a:latin typeface="楷体" panose="02010609060101010101" pitchFamily="49" charset="-122"/>
                    <a:ea typeface="楷体" panose="02010609060101010101" pitchFamily="49" charset="-122"/>
                  </a:rPr>
                  <a:t>复指数形式：</a:t>
                </a:r>
                <a:endParaRPr lang="en-US" altLang="zh-CN" sz="2000" dirty="0">
                  <a:solidFill>
                    <a:schemeClr val="tx1"/>
                  </a:solidFill>
                  <a:latin typeface="楷体" panose="02010609060101010101" pitchFamily="49" charset="-122"/>
                  <a:ea typeface="楷体" panose="02010609060101010101" pitchFamily="49" charset="-122"/>
                </a:endParaRPr>
              </a:p>
              <a:p>
                <a:pPr marL="0" indent="0">
                  <a:buClrTx/>
                  <a:buNone/>
                </a:pPr>
                <a14:m>
                  <m:oMathPara xmlns:m="http://schemas.openxmlformats.org/officeDocument/2006/math">
                    <m:oMathParaPr>
                      <m:jc m:val="centerGroup"/>
                    </m:oMathParaPr>
                    <m:oMath xmlns:m="http://schemas.openxmlformats.org/officeDocument/2006/math">
                      <m:r>
                        <a:rPr lang="en-US" altLang="zh-TW" sz="2000" i="1" smtClean="0">
                          <a:solidFill>
                            <a:schemeClr val="tx1"/>
                          </a:solidFill>
                          <a:latin typeface="Cambria Math"/>
                          <a:cs typeface="Times New Roman" pitchFamily="18" charset="0"/>
                        </a:rPr>
                        <m:t>𝑥</m:t>
                      </m:r>
                      <m:d>
                        <m:dPr>
                          <m:ctrlPr>
                            <a:rPr lang="en-US" altLang="zh-TW" sz="2000" i="1">
                              <a:solidFill>
                                <a:schemeClr val="tx1"/>
                              </a:solidFill>
                              <a:latin typeface="Cambria Math" panose="02040503050406030204" pitchFamily="18" charset="0"/>
                              <a:cs typeface="Times New Roman" pitchFamily="18" charset="0"/>
                            </a:rPr>
                          </m:ctrlPr>
                        </m:dPr>
                        <m:e>
                          <m:r>
                            <a:rPr lang="en-US" altLang="zh-TW" sz="2000" i="1">
                              <a:solidFill>
                                <a:schemeClr val="tx1"/>
                              </a:solidFill>
                              <a:latin typeface="Cambria Math"/>
                              <a:cs typeface="Times New Roman" pitchFamily="18" charset="0"/>
                            </a:rPr>
                            <m:t>𝑡</m:t>
                          </m:r>
                        </m:e>
                      </m:d>
                      <m:r>
                        <a:rPr lang="en-US" altLang="zh-TW" sz="2000" i="1">
                          <a:solidFill>
                            <a:schemeClr val="tx1"/>
                          </a:solidFill>
                          <a:latin typeface="Cambria Math" panose="02040503050406030204" pitchFamily="18" charset="0"/>
                          <a:cs typeface="Times New Roman" pitchFamily="18" charset="0"/>
                        </a:rPr>
                        <m:t>=</m:t>
                      </m:r>
                      <m:nary>
                        <m:naryPr>
                          <m:chr m:val="∑"/>
                          <m:ctrlPr>
                            <a:rPr lang="en-US" altLang="zh-CN" sz="2000" i="1">
                              <a:solidFill>
                                <a:schemeClr val="tx1"/>
                              </a:solidFill>
                              <a:latin typeface="Cambria Math" panose="02040503050406030204" pitchFamily="18" charset="0"/>
                              <a:cs typeface="Times New Roman" panose="02020603050405020304" pitchFamily="18" charset="0"/>
                            </a:rPr>
                          </m:ctrlPr>
                        </m:naryPr>
                        <m:sub>
                          <m:r>
                            <m:rPr>
                              <m:brk m:alnAt="23"/>
                            </m:rPr>
                            <a:rPr lang="en-US" altLang="zh-CN" sz="2000" i="1">
                              <a:solidFill>
                                <a:schemeClr val="tx1"/>
                              </a:solidFill>
                              <a:latin typeface="Cambria Math" panose="02040503050406030204" pitchFamily="18" charset="0"/>
                              <a:cs typeface="Times New Roman" panose="02020603050405020304" pitchFamily="18" charset="0"/>
                            </a:rPr>
                            <m:t>𝑘</m:t>
                          </m:r>
                          <m:r>
                            <a:rPr lang="en-US" altLang="zh-CN" sz="2000" i="1">
                              <a:solidFill>
                                <a:schemeClr val="tx1"/>
                              </a:solidFill>
                              <a:latin typeface="Cambria Math" panose="02040503050406030204" pitchFamily="18" charset="0"/>
                              <a:cs typeface="Times New Roman" panose="02020603050405020304" pitchFamily="18" charset="0"/>
                            </a:rPr>
                            <m:t>=−</m:t>
                          </m:r>
                          <m:r>
                            <a:rPr lang="en-US" altLang="zh-CN"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ub>
                        <m:sup>
                          <m:r>
                            <a:rPr lang="en-US" altLang="zh-CN"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up>
                        <m:e>
                          <m:sSub>
                            <m:sSubPr>
                              <m:ctrlPr>
                                <a:rPr lang="en-US" altLang="zh-CN"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𝑎</m:t>
                              </m:r>
                            </m:e>
                            <m:sub>
                              <m:r>
                                <a:rPr lang="en-US" altLang="zh-CN"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𝑘</m:t>
                              </m:r>
                            </m:sub>
                          </m:sSub>
                          <m:sSup>
                            <m:sSupPr>
                              <m:ctrlPr>
                                <a:rPr lang="en-US" altLang="zh-CN" sz="2000" i="1">
                                  <a:solidFill>
                                    <a:schemeClr val="tx1"/>
                                  </a:solidFill>
                                  <a:latin typeface="Cambria Math" panose="02040503050406030204" pitchFamily="18" charset="0"/>
                                  <a:cs typeface="Times New Roman" panose="02020603050405020304" pitchFamily="18" charset="0"/>
                                </a:rPr>
                              </m:ctrlPr>
                            </m:sSupPr>
                            <m:e>
                              <m:r>
                                <a:rPr lang="en-US" altLang="zh-CN" sz="2000" i="1">
                                  <a:solidFill>
                                    <a:schemeClr val="tx1"/>
                                  </a:solidFill>
                                  <a:latin typeface="Cambria Math" panose="02040503050406030204" pitchFamily="18" charset="0"/>
                                  <a:cs typeface="Times New Roman" panose="02020603050405020304" pitchFamily="18" charset="0"/>
                                </a:rPr>
                                <m:t>𝑒</m:t>
                              </m:r>
                            </m:e>
                            <m:sup>
                              <m:r>
                                <a:rPr lang="en-US" altLang="zh-CN" sz="2000" i="1">
                                  <a:solidFill>
                                    <a:schemeClr val="tx1"/>
                                  </a:solidFill>
                                  <a:latin typeface="Cambria Math" panose="02040503050406030204" pitchFamily="18" charset="0"/>
                                  <a:cs typeface="Times New Roman" panose="02020603050405020304" pitchFamily="18" charset="0"/>
                                </a:rPr>
                                <m:t>𝑗𝑘</m:t>
                              </m:r>
                              <m:sSub>
                                <m:sSubPr>
                                  <m:ctrlPr>
                                    <a:rPr lang="en-US" altLang="zh-CN" sz="2000" i="1">
                                      <a:solidFill>
                                        <a:schemeClr val="tx1"/>
                                      </a:solidFill>
                                      <a:latin typeface="Cambria Math" panose="02040503050406030204" pitchFamily="18" charset="0"/>
                                      <a:cs typeface="Times New Roman" panose="02020603050405020304" pitchFamily="18" charset="0"/>
                                    </a:rPr>
                                  </m:ctrlPr>
                                </m:sSubPr>
                                <m:e>
                                  <m:r>
                                    <a:rPr lang="zh-CN" altLang="en-US" sz="2000" i="1">
                                      <a:solidFill>
                                        <a:schemeClr val="tx1"/>
                                      </a:solidFill>
                                      <a:latin typeface="Cambria Math" panose="02040503050406030204" pitchFamily="18" charset="0"/>
                                      <a:cs typeface="Times New Roman" panose="02020603050405020304" pitchFamily="18" charset="0"/>
                                    </a:rPr>
                                    <m:t>𝜔</m:t>
                                  </m:r>
                                </m:e>
                                <m:sub>
                                  <m:r>
                                    <a:rPr lang="en-US" altLang="zh-CN" sz="2000" i="1">
                                      <a:solidFill>
                                        <a:schemeClr val="tx1"/>
                                      </a:solidFill>
                                      <a:latin typeface="Cambria Math" panose="02040503050406030204" pitchFamily="18" charset="0"/>
                                      <a:cs typeface="Times New Roman" panose="02020603050405020304" pitchFamily="18" charset="0"/>
                                    </a:rPr>
                                    <m:t>0</m:t>
                                  </m:r>
                                </m:sub>
                              </m:sSub>
                              <m:r>
                                <a:rPr lang="en-US" altLang="zh-CN" sz="2000" i="1">
                                  <a:solidFill>
                                    <a:schemeClr val="tx1"/>
                                  </a:solidFill>
                                  <a:latin typeface="Cambria Math" panose="02040503050406030204" pitchFamily="18" charset="0"/>
                                  <a:cs typeface="Times New Roman" panose="02020603050405020304" pitchFamily="18" charset="0"/>
                                </a:rPr>
                                <m:t>𝑡</m:t>
                              </m:r>
                            </m:sup>
                          </m:sSup>
                        </m:e>
                      </m:nary>
                      <m:r>
                        <a:rPr lang="en-US" altLang="zh-CN" sz="2000" b="0" i="1" smtClean="0">
                          <a:solidFill>
                            <a:schemeClr val="tx1"/>
                          </a:solidFill>
                          <a:latin typeface="Cambria Math" panose="02040503050406030204" pitchFamily="18" charset="0"/>
                          <a:cs typeface="Times New Roman" panose="02020603050405020304" pitchFamily="18" charset="0"/>
                        </a:rPr>
                        <m:t>,</m:t>
                      </m:r>
                      <m:sSub>
                        <m:sSubPr>
                          <m:ctrlPr>
                            <a:rPr lang="en-US" altLang="zh-CN" sz="2000" i="1">
                              <a:solidFill>
                                <a:schemeClr val="tx1"/>
                              </a:solidFill>
                              <a:latin typeface="Cambria Math" panose="02040503050406030204" pitchFamily="18" charset="0"/>
                              <a:cs typeface="Times New Roman" panose="02020603050405020304" pitchFamily="18" charset="0"/>
                            </a:rPr>
                          </m:ctrlPr>
                        </m:sSubPr>
                        <m:e>
                          <m:r>
                            <a:rPr lang="en-US" altLang="zh-CN" sz="2000" i="1">
                              <a:solidFill>
                                <a:schemeClr val="tx1"/>
                              </a:solidFill>
                              <a:latin typeface="Cambria Math" panose="02040503050406030204" pitchFamily="18" charset="0"/>
                              <a:cs typeface="Times New Roman" panose="02020603050405020304" pitchFamily="18" charset="0"/>
                            </a:rPr>
                            <m:t>𝑎</m:t>
                          </m:r>
                        </m:e>
                        <m:sub>
                          <m:r>
                            <a:rPr lang="en-US" altLang="zh-CN" sz="2000" i="1">
                              <a:solidFill>
                                <a:schemeClr val="tx1"/>
                              </a:solidFill>
                              <a:latin typeface="Cambria Math" panose="02040503050406030204" pitchFamily="18" charset="0"/>
                              <a:cs typeface="Times New Roman" panose="02020603050405020304" pitchFamily="18" charset="0"/>
                            </a:rPr>
                            <m:t>𝑘</m:t>
                          </m:r>
                        </m:sub>
                      </m:sSub>
                      <m:r>
                        <a:rPr lang="en-US" altLang="zh-CN" sz="2000" i="1">
                          <a:solidFill>
                            <a:schemeClr val="tx1"/>
                          </a:solidFill>
                          <a:latin typeface="Cambria Math" panose="02040503050406030204" pitchFamily="18" charset="0"/>
                          <a:cs typeface="Times New Roman" panose="02020603050405020304" pitchFamily="18" charset="0"/>
                        </a:rPr>
                        <m:t>=</m:t>
                      </m:r>
                      <m:d>
                        <m:dPr>
                          <m:begChr m:val="{"/>
                          <m:endChr m:val=""/>
                          <m:ctrlPr>
                            <a:rPr lang="en-US" altLang="zh-CN" sz="2000" i="1">
                              <a:solidFill>
                                <a:schemeClr val="tx1"/>
                              </a:solidFill>
                              <a:latin typeface="Cambria Math" panose="02040503050406030204" pitchFamily="18" charset="0"/>
                              <a:cs typeface="Times New Roman" panose="02020603050405020304" pitchFamily="18" charset="0"/>
                            </a:rPr>
                          </m:ctrlPr>
                        </m:dPr>
                        <m:e>
                          <m:eqArr>
                            <m:eqArrPr>
                              <m:ctrlPr>
                                <a:rPr lang="en-US" altLang="zh-CN" sz="2000" i="1">
                                  <a:solidFill>
                                    <a:schemeClr val="tx1"/>
                                  </a:solidFill>
                                  <a:latin typeface="Cambria Math" panose="02040503050406030204" pitchFamily="18" charset="0"/>
                                  <a:cs typeface="Times New Roman" panose="02020603050405020304" pitchFamily="18" charset="0"/>
                                </a:rPr>
                              </m:ctrlPr>
                            </m:eqArrPr>
                            <m:e>
                              <m:f>
                                <m:fPr>
                                  <m:ctrlPr>
                                    <a:rPr lang="en-US" altLang="zh-CN" sz="2000" i="1">
                                      <a:solidFill>
                                        <a:schemeClr val="tx1"/>
                                      </a:solidFill>
                                      <a:latin typeface="Cambria Math" panose="02040503050406030204" pitchFamily="18" charset="0"/>
                                      <a:cs typeface="Times New Roman" panose="02020603050405020304" pitchFamily="18" charset="0"/>
                                    </a:rPr>
                                  </m:ctrlPr>
                                </m:fPr>
                                <m:num>
                                  <m:sSub>
                                    <m:sSubPr>
                                      <m:ctrlPr>
                                        <a:rPr lang="en-US" altLang="zh-CN" sz="2000" i="1">
                                          <a:solidFill>
                                            <a:schemeClr val="tx1"/>
                                          </a:solidFill>
                                          <a:latin typeface="Cambria Math" panose="02040503050406030204" pitchFamily="18" charset="0"/>
                                          <a:cs typeface="Times New Roman" panose="02020603050405020304" pitchFamily="18" charset="0"/>
                                        </a:rPr>
                                      </m:ctrlPr>
                                    </m:sSubPr>
                                    <m:e>
                                      <m:r>
                                        <a:rPr lang="en-US" altLang="zh-CN" sz="2000" i="1">
                                          <a:solidFill>
                                            <a:schemeClr val="tx1"/>
                                          </a:solidFill>
                                          <a:latin typeface="Cambria Math" panose="02040503050406030204" pitchFamily="18" charset="0"/>
                                          <a:cs typeface="Times New Roman" panose="02020603050405020304" pitchFamily="18" charset="0"/>
                                        </a:rPr>
                                        <m:t>𝐴</m:t>
                                      </m:r>
                                    </m:e>
                                    <m:sub>
                                      <m:r>
                                        <a:rPr lang="en-US" altLang="zh-CN" sz="2000" i="1">
                                          <a:solidFill>
                                            <a:schemeClr val="tx1"/>
                                          </a:solidFill>
                                          <a:latin typeface="Cambria Math" panose="02040503050406030204" pitchFamily="18" charset="0"/>
                                          <a:cs typeface="Times New Roman" panose="02020603050405020304" pitchFamily="18" charset="0"/>
                                        </a:rPr>
                                        <m:t>−</m:t>
                                      </m:r>
                                      <m:r>
                                        <a:rPr lang="en-US" altLang="zh-CN" sz="2000" i="1">
                                          <a:solidFill>
                                            <a:schemeClr val="tx1"/>
                                          </a:solidFill>
                                          <a:latin typeface="Cambria Math" panose="02040503050406030204" pitchFamily="18" charset="0"/>
                                          <a:cs typeface="Times New Roman" panose="02020603050405020304" pitchFamily="18" charset="0"/>
                                        </a:rPr>
                                        <m:t>𝑘</m:t>
                                      </m:r>
                                    </m:sub>
                                  </m:sSub>
                                  <m:r>
                                    <a:rPr lang="en-US" altLang="zh-CN" sz="2000" i="1">
                                      <a:solidFill>
                                        <a:schemeClr val="tx1"/>
                                      </a:solidFill>
                                      <a:latin typeface="Cambria Math" panose="02040503050406030204" pitchFamily="18" charset="0"/>
                                      <a:cs typeface="Times New Roman" panose="02020603050405020304" pitchFamily="18" charset="0"/>
                                    </a:rPr>
                                    <m:t>+</m:t>
                                  </m:r>
                                  <m:r>
                                    <a:rPr lang="en-US" altLang="zh-CN" sz="2000" i="1">
                                      <a:solidFill>
                                        <a:schemeClr val="tx1"/>
                                      </a:solidFill>
                                      <a:latin typeface="Cambria Math" panose="02040503050406030204" pitchFamily="18" charset="0"/>
                                      <a:cs typeface="Times New Roman" panose="02020603050405020304" pitchFamily="18" charset="0"/>
                                    </a:rPr>
                                    <m:t>𝑗</m:t>
                                  </m:r>
                                  <m:sSub>
                                    <m:sSubPr>
                                      <m:ctrlPr>
                                        <a:rPr lang="en-US" altLang="zh-CN" sz="2000" i="1">
                                          <a:solidFill>
                                            <a:schemeClr val="tx1"/>
                                          </a:solidFill>
                                          <a:latin typeface="Cambria Math" panose="02040503050406030204" pitchFamily="18" charset="0"/>
                                          <a:cs typeface="Times New Roman" panose="02020603050405020304" pitchFamily="18" charset="0"/>
                                        </a:rPr>
                                      </m:ctrlPr>
                                    </m:sSubPr>
                                    <m:e>
                                      <m:r>
                                        <a:rPr lang="en-US" altLang="zh-CN" sz="2000" i="1">
                                          <a:solidFill>
                                            <a:schemeClr val="tx1"/>
                                          </a:solidFill>
                                          <a:latin typeface="Cambria Math" panose="02040503050406030204" pitchFamily="18" charset="0"/>
                                          <a:cs typeface="Times New Roman" panose="02020603050405020304" pitchFamily="18" charset="0"/>
                                        </a:rPr>
                                        <m:t>𝐵</m:t>
                                      </m:r>
                                    </m:e>
                                    <m:sub>
                                      <m:r>
                                        <a:rPr lang="en-US" altLang="zh-CN" sz="2000" i="1">
                                          <a:solidFill>
                                            <a:schemeClr val="tx1"/>
                                          </a:solidFill>
                                          <a:latin typeface="Cambria Math" panose="02040503050406030204" pitchFamily="18" charset="0"/>
                                          <a:cs typeface="Times New Roman" panose="02020603050405020304" pitchFamily="18" charset="0"/>
                                        </a:rPr>
                                        <m:t>−</m:t>
                                      </m:r>
                                      <m:r>
                                        <a:rPr lang="en-US" altLang="zh-CN" sz="2000" i="1">
                                          <a:solidFill>
                                            <a:schemeClr val="tx1"/>
                                          </a:solidFill>
                                          <a:latin typeface="Cambria Math" panose="02040503050406030204" pitchFamily="18" charset="0"/>
                                          <a:cs typeface="Times New Roman" panose="02020603050405020304" pitchFamily="18" charset="0"/>
                                        </a:rPr>
                                        <m:t>𝑘</m:t>
                                      </m:r>
                                    </m:sub>
                                  </m:sSub>
                                </m:num>
                                <m:den>
                                  <m:r>
                                    <a:rPr lang="en-US" altLang="zh-CN" sz="2000" i="1">
                                      <a:solidFill>
                                        <a:schemeClr val="tx1"/>
                                      </a:solidFill>
                                      <a:latin typeface="Cambria Math" panose="02040503050406030204" pitchFamily="18" charset="0"/>
                                      <a:cs typeface="Times New Roman" panose="02020603050405020304" pitchFamily="18" charset="0"/>
                                    </a:rPr>
                                    <m:t>2</m:t>
                                  </m:r>
                                </m:den>
                              </m:f>
                              <m:r>
                                <a:rPr lang="en-US" altLang="zh-CN" sz="2000" i="1">
                                  <a:solidFill>
                                    <a:schemeClr val="tx1"/>
                                  </a:solidFill>
                                  <a:latin typeface="Cambria Math" panose="02040503050406030204" pitchFamily="18" charset="0"/>
                                  <a:cs typeface="Times New Roman" panose="02020603050405020304" pitchFamily="18" charset="0"/>
                                </a:rPr>
                                <m:t>     </m:t>
                              </m:r>
                              <m:r>
                                <a:rPr lang="en-US" altLang="zh-CN" sz="2000" i="1">
                                  <a:solidFill>
                                    <a:schemeClr val="tx1"/>
                                  </a:solidFill>
                                  <a:latin typeface="Cambria Math" panose="02040503050406030204" pitchFamily="18" charset="0"/>
                                  <a:cs typeface="Times New Roman" panose="02020603050405020304" pitchFamily="18" charset="0"/>
                                </a:rPr>
                                <m:t>𝑘</m:t>
                              </m:r>
                              <m:r>
                                <a:rPr lang="en-US" altLang="zh-CN" sz="2000" i="1">
                                  <a:solidFill>
                                    <a:schemeClr val="tx1"/>
                                  </a:solidFill>
                                  <a:latin typeface="Cambria Math" panose="02040503050406030204" pitchFamily="18" charset="0"/>
                                  <a:cs typeface="Times New Roman" panose="02020603050405020304" pitchFamily="18" charset="0"/>
                                </a:rPr>
                                <m:t>&lt;0</m:t>
                              </m:r>
                            </m:e>
                            <m:e>
                              <m:sSub>
                                <m:sSubPr>
                                  <m:ctrlPr>
                                    <a:rPr lang="en-US" altLang="zh-CN" sz="2000" i="1">
                                      <a:solidFill>
                                        <a:schemeClr val="tx1"/>
                                      </a:solidFill>
                                      <a:latin typeface="Cambria Math" panose="02040503050406030204" pitchFamily="18" charset="0"/>
                                      <a:cs typeface="Times New Roman" panose="02020603050405020304" pitchFamily="18" charset="0"/>
                                    </a:rPr>
                                  </m:ctrlPr>
                                </m:sSubPr>
                                <m:e>
                                  <m:r>
                                    <a:rPr lang="en-US" altLang="zh-CN" sz="2000" i="1">
                                      <a:solidFill>
                                        <a:schemeClr val="tx1"/>
                                      </a:solidFill>
                                      <a:latin typeface="Cambria Math" panose="02040503050406030204" pitchFamily="18" charset="0"/>
                                      <a:cs typeface="Times New Roman" panose="02020603050405020304" pitchFamily="18" charset="0"/>
                                    </a:rPr>
                                    <m:t>       </m:t>
                                  </m:r>
                                  <m:r>
                                    <a:rPr lang="en-US" altLang="zh-CN" sz="2000" i="1">
                                      <a:solidFill>
                                        <a:schemeClr val="tx1"/>
                                      </a:solidFill>
                                      <a:latin typeface="Cambria Math" panose="02040503050406030204" pitchFamily="18" charset="0"/>
                                      <a:cs typeface="Times New Roman" panose="02020603050405020304" pitchFamily="18" charset="0"/>
                                    </a:rPr>
                                    <m:t>𝐴</m:t>
                                  </m:r>
                                </m:e>
                                <m:sub>
                                  <m:r>
                                    <a:rPr lang="en-US" altLang="zh-CN" sz="2000" i="1">
                                      <a:solidFill>
                                        <a:schemeClr val="tx1"/>
                                      </a:solidFill>
                                      <a:latin typeface="Cambria Math" panose="02040503050406030204" pitchFamily="18" charset="0"/>
                                      <a:cs typeface="Times New Roman" panose="02020603050405020304" pitchFamily="18" charset="0"/>
                                    </a:rPr>
                                    <m:t>0</m:t>
                                  </m:r>
                                </m:sub>
                              </m:sSub>
                              <m:r>
                                <a:rPr lang="en-US" altLang="zh-CN" sz="2000" i="1">
                                  <a:solidFill>
                                    <a:schemeClr val="tx1"/>
                                  </a:solidFill>
                                  <a:latin typeface="Cambria Math" panose="02040503050406030204" pitchFamily="18" charset="0"/>
                                  <a:cs typeface="Times New Roman" panose="02020603050405020304" pitchFamily="18" charset="0"/>
                                </a:rPr>
                                <m:t>             </m:t>
                              </m:r>
                              <m:r>
                                <a:rPr lang="en-US" altLang="zh-CN" sz="2000" i="1">
                                  <a:solidFill>
                                    <a:schemeClr val="tx1"/>
                                  </a:solidFill>
                                  <a:latin typeface="Cambria Math" panose="02040503050406030204" pitchFamily="18" charset="0"/>
                                  <a:cs typeface="Times New Roman" panose="02020603050405020304" pitchFamily="18" charset="0"/>
                                </a:rPr>
                                <m:t>𝑘</m:t>
                              </m:r>
                              <m:r>
                                <a:rPr lang="en-US" altLang="zh-CN" sz="2000" i="1">
                                  <a:solidFill>
                                    <a:schemeClr val="tx1"/>
                                  </a:solidFill>
                                  <a:latin typeface="Cambria Math" panose="02040503050406030204" pitchFamily="18" charset="0"/>
                                  <a:cs typeface="Times New Roman" panose="02020603050405020304" pitchFamily="18" charset="0"/>
                                </a:rPr>
                                <m:t>=0</m:t>
                              </m:r>
                            </m:e>
                            <m:e>
                              <m:f>
                                <m:fPr>
                                  <m:ctrlPr>
                                    <a:rPr lang="en-US" altLang="zh-CN" sz="2000" i="1">
                                      <a:solidFill>
                                        <a:schemeClr val="tx1"/>
                                      </a:solidFill>
                                      <a:latin typeface="Cambria Math" panose="02040503050406030204" pitchFamily="18" charset="0"/>
                                      <a:cs typeface="Times New Roman" panose="02020603050405020304" pitchFamily="18" charset="0"/>
                                    </a:rPr>
                                  </m:ctrlPr>
                                </m:fPr>
                                <m:num>
                                  <m:sSub>
                                    <m:sSubPr>
                                      <m:ctrlPr>
                                        <a:rPr lang="en-US" altLang="zh-CN" sz="2000" i="1">
                                          <a:solidFill>
                                            <a:schemeClr val="tx1"/>
                                          </a:solidFill>
                                          <a:latin typeface="Cambria Math" panose="02040503050406030204" pitchFamily="18" charset="0"/>
                                          <a:cs typeface="Times New Roman" panose="02020603050405020304" pitchFamily="18" charset="0"/>
                                        </a:rPr>
                                      </m:ctrlPr>
                                    </m:sSubPr>
                                    <m:e>
                                      <m:r>
                                        <a:rPr lang="en-US" altLang="zh-CN" sz="2000" i="1">
                                          <a:solidFill>
                                            <a:schemeClr val="tx1"/>
                                          </a:solidFill>
                                          <a:latin typeface="Cambria Math" panose="02040503050406030204" pitchFamily="18" charset="0"/>
                                          <a:cs typeface="Times New Roman" panose="02020603050405020304" pitchFamily="18" charset="0"/>
                                        </a:rPr>
                                        <m:t>𝐴</m:t>
                                      </m:r>
                                    </m:e>
                                    <m:sub>
                                      <m:r>
                                        <a:rPr lang="en-US" altLang="zh-CN" sz="2000" i="1">
                                          <a:solidFill>
                                            <a:schemeClr val="tx1"/>
                                          </a:solidFill>
                                          <a:latin typeface="Cambria Math" panose="02040503050406030204" pitchFamily="18" charset="0"/>
                                          <a:cs typeface="Times New Roman" panose="02020603050405020304" pitchFamily="18" charset="0"/>
                                        </a:rPr>
                                        <m:t>𝑘</m:t>
                                      </m:r>
                                    </m:sub>
                                  </m:sSub>
                                  <m:r>
                                    <a:rPr lang="en-US" altLang="zh-CN" sz="2000" i="1">
                                      <a:solidFill>
                                        <a:schemeClr val="tx1"/>
                                      </a:solidFill>
                                      <a:latin typeface="Cambria Math" panose="02040503050406030204" pitchFamily="18" charset="0"/>
                                      <a:cs typeface="Times New Roman" panose="02020603050405020304" pitchFamily="18" charset="0"/>
                                    </a:rPr>
                                    <m:t>−</m:t>
                                  </m:r>
                                  <m:r>
                                    <a:rPr lang="en-US" altLang="zh-CN" sz="2000" i="1">
                                      <a:solidFill>
                                        <a:schemeClr val="tx1"/>
                                      </a:solidFill>
                                      <a:latin typeface="Cambria Math" panose="02040503050406030204" pitchFamily="18" charset="0"/>
                                      <a:cs typeface="Times New Roman" panose="02020603050405020304" pitchFamily="18" charset="0"/>
                                    </a:rPr>
                                    <m:t>𝑗</m:t>
                                  </m:r>
                                  <m:sSub>
                                    <m:sSubPr>
                                      <m:ctrlPr>
                                        <a:rPr lang="en-US" altLang="zh-CN" sz="2000" i="1">
                                          <a:solidFill>
                                            <a:schemeClr val="tx1"/>
                                          </a:solidFill>
                                          <a:latin typeface="Cambria Math" panose="02040503050406030204" pitchFamily="18" charset="0"/>
                                          <a:cs typeface="Times New Roman" panose="02020603050405020304" pitchFamily="18" charset="0"/>
                                        </a:rPr>
                                      </m:ctrlPr>
                                    </m:sSubPr>
                                    <m:e>
                                      <m:r>
                                        <a:rPr lang="en-US" altLang="zh-CN" sz="2000" i="1">
                                          <a:solidFill>
                                            <a:schemeClr val="tx1"/>
                                          </a:solidFill>
                                          <a:latin typeface="Cambria Math" panose="02040503050406030204" pitchFamily="18" charset="0"/>
                                          <a:cs typeface="Times New Roman" panose="02020603050405020304" pitchFamily="18" charset="0"/>
                                        </a:rPr>
                                        <m:t>𝐵</m:t>
                                      </m:r>
                                    </m:e>
                                    <m:sub>
                                      <m:r>
                                        <a:rPr lang="en-US" altLang="zh-CN" sz="2000" i="1">
                                          <a:solidFill>
                                            <a:schemeClr val="tx1"/>
                                          </a:solidFill>
                                          <a:latin typeface="Cambria Math" panose="02040503050406030204" pitchFamily="18" charset="0"/>
                                          <a:cs typeface="Times New Roman" panose="02020603050405020304" pitchFamily="18" charset="0"/>
                                        </a:rPr>
                                        <m:t>𝑘</m:t>
                                      </m:r>
                                    </m:sub>
                                  </m:sSub>
                                </m:num>
                                <m:den>
                                  <m:r>
                                    <a:rPr lang="en-US" altLang="zh-CN" sz="2000" i="1">
                                      <a:solidFill>
                                        <a:schemeClr val="tx1"/>
                                      </a:solidFill>
                                      <a:latin typeface="Cambria Math" panose="02040503050406030204" pitchFamily="18" charset="0"/>
                                      <a:cs typeface="Times New Roman" panose="02020603050405020304" pitchFamily="18" charset="0"/>
                                    </a:rPr>
                                    <m:t>2</m:t>
                                  </m:r>
                                </m:den>
                              </m:f>
                              <m:r>
                                <a:rPr lang="en-US" altLang="zh-CN" sz="2000" i="1">
                                  <a:solidFill>
                                    <a:schemeClr val="tx1"/>
                                  </a:solidFill>
                                  <a:latin typeface="Cambria Math" panose="02040503050406030204" pitchFamily="18" charset="0"/>
                                  <a:cs typeface="Times New Roman" panose="02020603050405020304" pitchFamily="18" charset="0"/>
                                </a:rPr>
                                <m:t>          </m:t>
                              </m:r>
                              <m:r>
                                <a:rPr lang="en-US" altLang="zh-CN" sz="2000" i="1">
                                  <a:solidFill>
                                    <a:schemeClr val="tx1"/>
                                  </a:solidFill>
                                  <a:latin typeface="Cambria Math" panose="02040503050406030204" pitchFamily="18" charset="0"/>
                                  <a:cs typeface="Times New Roman" panose="02020603050405020304" pitchFamily="18" charset="0"/>
                                </a:rPr>
                                <m:t>𝑘</m:t>
                              </m:r>
                              <m:r>
                                <a:rPr lang="en-US" altLang="zh-CN" sz="2000" i="1">
                                  <a:solidFill>
                                    <a:schemeClr val="tx1"/>
                                  </a:solidFill>
                                  <a:latin typeface="Cambria Math" panose="02040503050406030204" pitchFamily="18" charset="0"/>
                                  <a:cs typeface="Times New Roman" panose="02020603050405020304" pitchFamily="18" charset="0"/>
                                </a:rPr>
                                <m:t>&gt;0</m:t>
                              </m:r>
                            </m:e>
                          </m:eqArr>
                        </m:e>
                      </m:d>
                    </m:oMath>
                  </m:oMathPara>
                </a14:m>
                <a:endParaRPr lang="en-US" altLang="zh-CN" sz="2000" dirty="0">
                  <a:solidFill>
                    <a:schemeClr val="tx1"/>
                  </a:solidFill>
                  <a:latin typeface="楷体" panose="02010609060101010101" pitchFamily="49" charset="-122"/>
                  <a:ea typeface="楷体" panose="02010609060101010101" pitchFamily="49" charset="-122"/>
                </a:endParaRPr>
              </a:p>
              <a:p>
                <a:pPr marL="457200" indent="-457200">
                  <a:buClrTx/>
                  <a:buFont typeface="+mj-ea"/>
                  <a:buAutoNum type="circleNumDbPlain" startAt="3"/>
                </a:pPr>
                <a:r>
                  <a:rPr lang="zh-CN" altLang="en-US" sz="2000" dirty="0">
                    <a:solidFill>
                      <a:schemeClr val="tx1"/>
                    </a:solidFill>
                    <a:latin typeface="楷体" panose="02010609060101010101" pitchFamily="49" charset="-122"/>
                    <a:ea typeface="楷体" panose="02010609060101010101" pitchFamily="49" charset="-122"/>
                  </a:rPr>
                  <a:t>幅度</a:t>
                </a:r>
                <a:r>
                  <a:rPr lang="en-US" altLang="zh-CN" sz="2000" dirty="0">
                    <a:solidFill>
                      <a:schemeClr val="tx1"/>
                    </a:solidFill>
                    <a:latin typeface="楷体" panose="02010609060101010101" pitchFamily="49" charset="-122"/>
                    <a:ea typeface="楷体" panose="02010609060101010101" pitchFamily="49" charset="-122"/>
                  </a:rPr>
                  <a:t>-</a:t>
                </a:r>
                <a:r>
                  <a:rPr lang="zh-CN" altLang="en-US" sz="2000" dirty="0">
                    <a:solidFill>
                      <a:schemeClr val="tx1"/>
                    </a:solidFill>
                    <a:latin typeface="楷体" panose="02010609060101010101" pitchFamily="49" charset="-122"/>
                    <a:ea typeface="楷体" panose="02010609060101010101" pitchFamily="49" charset="-122"/>
                  </a:rPr>
                  <a:t>相位形式：</a:t>
                </a:r>
                <a:endParaRPr lang="en-US" altLang="zh-CN" sz="2000" dirty="0">
                  <a:solidFill>
                    <a:schemeClr val="tx1"/>
                  </a:solidFill>
                  <a:latin typeface="楷体" panose="02010609060101010101" pitchFamily="49" charset="-122"/>
                  <a:ea typeface="楷体" panose="02010609060101010101" pitchFamily="49" charset="-122"/>
                </a:endParaRPr>
              </a:p>
              <a:p>
                <a:pPr marL="0" indent="0">
                  <a:buClrTx/>
                  <a:buNone/>
                </a:pPr>
                <a14:m>
                  <m:oMathPara xmlns:m="http://schemas.openxmlformats.org/officeDocument/2006/math">
                    <m:oMathParaPr>
                      <m:jc m:val="centerGroup"/>
                    </m:oMathParaPr>
                    <m:oMath xmlns:m="http://schemas.openxmlformats.org/officeDocument/2006/math">
                      <m:r>
                        <a:rPr lang="en-US" altLang="zh-CN" sz="2000" b="0" i="1" smtClean="0">
                          <a:solidFill>
                            <a:schemeClr val="tx1"/>
                          </a:solidFill>
                          <a:latin typeface="Cambria Math" panose="02040503050406030204" pitchFamily="18" charset="0"/>
                          <a:cs typeface="Times New Roman" panose="02020603050405020304" pitchFamily="18" charset="0"/>
                        </a:rPr>
                        <m:t>𝑥</m:t>
                      </m:r>
                      <m:d>
                        <m:dPr>
                          <m:ctrlPr>
                            <a:rPr lang="en-US" altLang="zh-CN" sz="2000" b="0" i="1" smtClean="0">
                              <a:solidFill>
                                <a:schemeClr val="tx1"/>
                              </a:solidFill>
                              <a:latin typeface="Cambria Math" panose="02040503050406030204" pitchFamily="18" charset="0"/>
                              <a:cs typeface="Times New Roman" panose="02020603050405020304" pitchFamily="18" charset="0"/>
                            </a:rPr>
                          </m:ctrlPr>
                        </m:dPr>
                        <m:e>
                          <m:r>
                            <a:rPr lang="en-US" altLang="zh-CN" sz="2000" b="0" i="1" smtClean="0">
                              <a:solidFill>
                                <a:schemeClr val="tx1"/>
                              </a:solidFill>
                              <a:latin typeface="Cambria Math" panose="02040503050406030204" pitchFamily="18" charset="0"/>
                              <a:cs typeface="Times New Roman" panose="02020603050405020304" pitchFamily="18" charset="0"/>
                            </a:rPr>
                            <m:t>𝑡</m:t>
                          </m:r>
                        </m:e>
                      </m:d>
                      <m:r>
                        <a:rPr lang="en-US" altLang="zh-CN" sz="2000" b="0" i="1" smtClean="0">
                          <a:solidFill>
                            <a:schemeClr val="tx1"/>
                          </a:solidFill>
                          <a:latin typeface="Cambria Math" panose="02040503050406030204" pitchFamily="18" charset="0"/>
                          <a:cs typeface="Times New Roman" panose="02020603050405020304" pitchFamily="18" charset="0"/>
                        </a:rPr>
                        <m:t>=</m:t>
                      </m:r>
                      <m:sSub>
                        <m:sSubPr>
                          <m:ctrlPr>
                            <a:rPr lang="en-US" altLang="zh-CN" sz="2000" i="1">
                              <a:solidFill>
                                <a:schemeClr val="tx1"/>
                              </a:solidFill>
                              <a:latin typeface="Cambria Math" panose="02040503050406030204" pitchFamily="18" charset="0"/>
                              <a:cs typeface="Times New Roman" panose="02020603050405020304" pitchFamily="18" charset="0"/>
                            </a:rPr>
                          </m:ctrlPr>
                        </m:sSubPr>
                        <m:e>
                          <m:r>
                            <a:rPr lang="en-US" altLang="zh-CN" sz="2000" i="1">
                              <a:solidFill>
                                <a:schemeClr val="tx1"/>
                              </a:solidFill>
                              <a:latin typeface="Cambria Math" panose="02040503050406030204" pitchFamily="18" charset="0"/>
                              <a:cs typeface="Times New Roman" panose="02020603050405020304" pitchFamily="18" charset="0"/>
                            </a:rPr>
                            <m:t>𝑎</m:t>
                          </m:r>
                        </m:e>
                        <m:sub>
                          <m:r>
                            <a:rPr lang="en-US" altLang="zh-CN" sz="2000" i="1">
                              <a:solidFill>
                                <a:schemeClr val="tx1"/>
                              </a:solidFill>
                              <a:latin typeface="Cambria Math" panose="02040503050406030204" pitchFamily="18" charset="0"/>
                              <a:cs typeface="Times New Roman" panose="02020603050405020304" pitchFamily="18" charset="0"/>
                            </a:rPr>
                            <m:t>0</m:t>
                          </m:r>
                        </m:sub>
                      </m:sSub>
                      <m:r>
                        <a:rPr lang="en-US" altLang="zh-CN" sz="2000" i="1">
                          <a:solidFill>
                            <a:schemeClr val="tx1"/>
                          </a:solidFill>
                          <a:latin typeface="Cambria Math" panose="02040503050406030204" pitchFamily="18" charset="0"/>
                          <a:cs typeface="Times New Roman" panose="02020603050405020304" pitchFamily="18" charset="0"/>
                        </a:rPr>
                        <m:t>+</m:t>
                      </m:r>
                      <m:r>
                        <a:rPr lang="en-US" altLang="zh-CN" sz="2000" b="0" i="1" smtClean="0">
                          <a:solidFill>
                            <a:schemeClr val="tx1"/>
                          </a:solidFill>
                          <a:latin typeface="Cambria Math" panose="02040503050406030204" pitchFamily="18" charset="0"/>
                          <a:cs typeface="Times New Roman" panose="02020603050405020304" pitchFamily="18" charset="0"/>
                        </a:rPr>
                        <m:t>2</m:t>
                      </m:r>
                      <m:nary>
                        <m:naryPr>
                          <m:chr m:val="∑"/>
                          <m:ctrlPr>
                            <a:rPr lang="en-US" altLang="zh-CN" sz="2000" i="1">
                              <a:solidFill>
                                <a:schemeClr val="tx1"/>
                              </a:solidFill>
                              <a:latin typeface="Cambria Math" panose="02040503050406030204" pitchFamily="18" charset="0"/>
                              <a:cs typeface="Times New Roman" panose="02020603050405020304" pitchFamily="18" charset="0"/>
                            </a:rPr>
                          </m:ctrlPr>
                        </m:naryPr>
                        <m:sub>
                          <m:r>
                            <m:rPr>
                              <m:brk m:alnAt="23"/>
                            </m:rPr>
                            <a:rPr lang="en-US" altLang="zh-CN" sz="2000" i="1">
                              <a:solidFill>
                                <a:schemeClr val="tx1"/>
                              </a:solidFill>
                              <a:latin typeface="Cambria Math" panose="02040503050406030204" pitchFamily="18" charset="0"/>
                              <a:cs typeface="Times New Roman" panose="02020603050405020304" pitchFamily="18" charset="0"/>
                            </a:rPr>
                            <m:t>𝑘</m:t>
                          </m:r>
                          <m:r>
                            <a:rPr lang="en-US" altLang="zh-CN" sz="2000" i="1">
                              <a:solidFill>
                                <a:schemeClr val="tx1"/>
                              </a:solidFill>
                              <a:latin typeface="Cambria Math" panose="02040503050406030204" pitchFamily="18" charset="0"/>
                              <a:cs typeface="Times New Roman" panose="02020603050405020304" pitchFamily="18" charset="0"/>
                            </a:rPr>
                            <m:t>=1</m:t>
                          </m:r>
                        </m:sub>
                        <m:sup>
                          <m:r>
                            <a:rPr lang="en-US" altLang="zh-CN"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up>
                        <m:e>
                          <m:sSubSup>
                            <m:sSubSupPr>
                              <m:ctrlPr>
                                <a:rPr lang="en-US" altLang="zh-CN" sz="2000" i="1">
                                  <a:solidFill>
                                    <a:schemeClr val="tx1"/>
                                  </a:solidFill>
                                  <a:latin typeface="Cambria Math" panose="02040503050406030204" pitchFamily="18" charset="0"/>
                                  <a:cs typeface="Times New Roman" panose="02020603050405020304" pitchFamily="18" charset="0"/>
                                </a:rPr>
                              </m:ctrlPr>
                            </m:sSubSupPr>
                            <m:e>
                              <m:r>
                                <a:rPr lang="en-US" altLang="zh-CN" sz="2000" i="1">
                                  <a:solidFill>
                                    <a:schemeClr val="tx1"/>
                                  </a:solidFill>
                                  <a:latin typeface="Cambria Math" panose="02040503050406030204" pitchFamily="18" charset="0"/>
                                  <a:cs typeface="Times New Roman" panose="02020603050405020304" pitchFamily="18" charset="0"/>
                                </a:rPr>
                                <m:t>𝐴</m:t>
                              </m:r>
                            </m:e>
                            <m:sub>
                              <m:r>
                                <a:rPr lang="en-US" altLang="zh-CN" sz="2000" i="1">
                                  <a:solidFill>
                                    <a:schemeClr val="tx1"/>
                                  </a:solidFill>
                                  <a:latin typeface="Cambria Math" panose="02040503050406030204" pitchFamily="18" charset="0"/>
                                  <a:cs typeface="Times New Roman" panose="02020603050405020304" pitchFamily="18" charset="0"/>
                                </a:rPr>
                                <m:t>𝑘</m:t>
                              </m:r>
                            </m:sub>
                            <m:sup>
                              <m:r>
                                <a:rPr lang="en-US" altLang="zh-CN" sz="2000" i="1">
                                  <a:solidFill>
                                    <a:schemeClr val="tx1"/>
                                  </a:solidFill>
                                  <a:latin typeface="Cambria Math" panose="02040503050406030204" pitchFamily="18" charset="0"/>
                                  <a:cs typeface="Times New Roman" panose="02020603050405020304" pitchFamily="18" charset="0"/>
                                </a:rPr>
                                <m:t>′</m:t>
                              </m:r>
                            </m:sup>
                          </m:sSubSup>
                          <m:func>
                            <m:funcPr>
                              <m:ctrlPr>
                                <a:rPr lang="en-US" altLang="zh-CN"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CN" sz="2000" b="0" i="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cos</m:t>
                              </m:r>
                            </m:fName>
                            <m:e>
                              <m:d>
                                <m:dPr>
                                  <m:ctrlPr>
                                    <a:rPr lang="en-US" altLang="zh-CN"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000" i="1">
                                      <a:solidFill>
                                        <a:schemeClr val="tx1"/>
                                      </a:solidFill>
                                      <a:latin typeface="Cambria Math" panose="02040503050406030204" pitchFamily="18" charset="0"/>
                                      <a:cs typeface="Times New Roman" panose="02020603050405020304" pitchFamily="18" charset="0"/>
                                    </a:rPr>
                                    <m:t>𝑘</m:t>
                                  </m:r>
                                  <m:sSub>
                                    <m:sSubPr>
                                      <m:ctrlPr>
                                        <a:rPr lang="en-US" altLang="zh-CN" sz="2000" i="1">
                                          <a:solidFill>
                                            <a:schemeClr val="tx1"/>
                                          </a:solidFill>
                                          <a:latin typeface="Cambria Math" panose="02040503050406030204" pitchFamily="18" charset="0"/>
                                          <a:cs typeface="Times New Roman" panose="02020603050405020304" pitchFamily="18" charset="0"/>
                                        </a:rPr>
                                      </m:ctrlPr>
                                    </m:sSubPr>
                                    <m:e>
                                      <m:r>
                                        <a:rPr lang="zh-CN" altLang="en-US" sz="2000" i="1">
                                          <a:solidFill>
                                            <a:schemeClr val="tx1"/>
                                          </a:solidFill>
                                          <a:latin typeface="Cambria Math" panose="02040503050406030204" pitchFamily="18" charset="0"/>
                                          <a:cs typeface="Times New Roman" panose="02020603050405020304" pitchFamily="18" charset="0"/>
                                        </a:rPr>
                                        <m:t>𝜔</m:t>
                                      </m:r>
                                    </m:e>
                                    <m:sub>
                                      <m:r>
                                        <a:rPr lang="en-US" altLang="zh-CN" sz="2000" i="1">
                                          <a:solidFill>
                                            <a:schemeClr val="tx1"/>
                                          </a:solidFill>
                                          <a:latin typeface="Cambria Math" panose="02040503050406030204" pitchFamily="18" charset="0"/>
                                          <a:cs typeface="Times New Roman" panose="02020603050405020304" pitchFamily="18" charset="0"/>
                                        </a:rPr>
                                        <m:t>0</m:t>
                                      </m:r>
                                    </m:sub>
                                  </m:sSub>
                                  <m:r>
                                    <a:rPr lang="en-US" altLang="zh-CN" sz="2000" i="1">
                                      <a:solidFill>
                                        <a:schemeClr val="tx1"/>
                                      </a:solidFill>
                                      <a:latin typeface="Cambria Math" panose="02040503050406030204" pitchFamily="18" charset="0"/>
                                      <a:cs typeface="Times New Roman" panose="02020603050405020304" pitchFamily="18" charset="0"/>
                                    </a:rPr>
                                    <m:t>𝑡</m:t>
                                  </m:r>
                                  <m:r>
                                    <a:rPr lang="en-US" altLang="zh-CN" sz="2000" i="1">
                                      <a:solidFill>
                                        <a:schemeClr val="tx1"/>
                                      </a:solidFill>
                                      <a:latin typeface="Cambria Math" panose="02040503050406030204" pitchFamily="18" charset="0"/>
                                      <a:cs typeface="Times New Roman" panose="02020603050405020304" pitchFamily="18" charset="0"/>
                                    </a:rPr>
                                    <m:t>+</m:t>
                                  </m:r>
                                  <m:sSub>
                                    <m:sSubPr>
                                      <m:ctrlPr>
                                        <a:rPr lang="en-US" altLang="zh-CN"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zh-CN" altLang="en-US"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𝜃</m:t>
                                      </m:r>
                                    </m:e>
                                    <m:sub>
                                      <m:r>
                                        <a:rPr lang="en-US" altLang="zh-CN"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𝑘</m:t>
                                      </m:r>
                                    </m:sub>
                                  </m:sSub>
                                </m:e>
                              </m:d>
                            </m:e>
                          </m:func>
                        </m:e>
                      </m:nary>
                      <m:r>
                        <a:rPr lang="en-US" altLang="zh-CN"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𝑎</m:t>
                          </m:r>
                        </m:e>
                        <m:sub>
                          <m:r>
                            <a:rPr lang="en-US" altLang="zh-CN"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𝑘</m:t>
                          </m:r>
                        </m:sub>
                      </m:sSub>
                      <m:r>
                        <a:rPr lang="en-US" altLang="zh-CN"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en-US" altLang="zh-CN" sz="2000" i="1">
                              <a:solidFill>
                                <a:schemeClr val="tx1"/>
                              </a:solidFill>
                              <a:latin typeface="Cambria Math" panose="02040503050406030204" pitchFamily="18" charset="0"/>
                              <a:cs typeface="Times New Roman" panose="02020603050405020304" pitchFamily="18" charset="0"/>
                            </a:rPr>
                          </m:ctrlPr>
                        </m:sSubSupPr>
                        <m:e>
                          <m:r>
                            <a:rPr lang="en-US" altLang="zh-CN" sz="2000" i="1">
                              <a:solidFill>
                                <a:schemeClr val="tx1"/>
                              </a:solidFill>
                              <a:latin typeface="Cambria Math" panose="02040503050406030204" pitchFamily="18" charset="0"/>
                              <a:cs typeface="Times New Roman" panose="02020603050405020304" pitchFamily="18" charset="0"/>
                            </a:rPr>
                            <m:t>𝐴</m:t>
                          </m:r>
                        </m:e>
                        <m:sub>
                          <m:r>
                            <a:rPr lang="en-US" altLang="zh-CN" sz="2000" i="1">
                              <a:solidFill>
                                <a:schemeClr val="tx1"/>
                              </a:solidFill>
                              <a:latin typeface="Cambria Math" panose="02040503050406030204" pitchFamily="18" charset="0"/>
                              <a:cs typeface="Times New Roman" panose="02020603050405020304" pitchFamily="18" charset="0"/>
                            </a:rPr>
                            <m:t>𝑘</m:t>
                          </m:r>
                        </m:sub>
                        <m:sup>
                          <m:r>
                            <a:rPr lang="en-US" altLang="zh-CN" sz="2000" i="1">
                              <a:solidFill>
                                <a:schemeClr val="tx1"/>
                              </a:solidFill>
                              <a:latin typeface="Cambria Math" panose="02040503050406030204" pitchFamily="18" charset="0"/>
                              <a:cs typeface="Times New Roman" panose="02020603050405020304" pitchFamily="18" charset="0"/>
                            </a:rPr>
                            <m:t>′</m:t>
                          </m:r>
                        </m:sup>
                      </m:sSubSup>
                      <m:sSup>
                        <m:sSupPr>
                          <m:ctrlPr>
                            <a:rPr lang="en-US" altLang="zh-CN"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𝑒</m:t>
                          </m:r>
                        </m:e>
                        <m:sup>
                          <m:sSub>
                            <m:sSubPr>
                              <m:ctrlPr>
                                <a:rPr lang="en-US" altLang="zh-CN"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𝑗</m:t>
                              </m:r>
                              <m:r>
                                <a:rPr lang="zh-CN" altLang="en-US"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𝜃</m:t>
                              </m:r>
                            </m:e>
                            <m:sub>
                              <m:r>
                                <a:rPr lang="en-US" altLang="zh-CN"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𝑘</m:t>
                              </m:r>
                            </m:sub>
                          </m:sSub>
                        </m:sup>
                      </m:sSup>
                      <m:r>
                        <m:rPr>
                          <m:nor/>
                        </m:rPr>
                        <a:rPr lang="en-US" altLang="zh-CN" sz="2000" i="1" dirty="0">
                          <a:solidFill>
                            <a:schemeClr val="tx1"/>
                          </a:solidFill>
                          <a:latin typeface="Times New Roman" panose="02020603050405020304" pitchFamily="18" charset="0"/>
                          <a:cs typeface="Times New Roman" panose="02020603050405020304" pitchFamily="18" charset="0"/>
                        </a:rPr>
                        <m:t> </m:t>
                      </m:r>
                    </m:oMath>
                  </m:oMathPara>
                </a14:m>
                <a:endParaRPr lang="en-US" altLang="zh-CN" sz="2000" i="1" dirty="0">
                  <a:solidFill>
                    <a:schemeClr val="tx1"/>
                  </a:solidFill>
                  <a:latin typeface="Times New Roman" panose="02020603050405020304" pitchFamily="18" charset="0"/>
                  <a:cs typeface="Times New Roman" panose="02020603050405020304" pitchFamily="18" charset="0"/>
                </a:endParaRPr>
              </a:p>
              <a:p>
                <a:pPr marL="111760" lvl="1" indent="0">
                  <a:buNone/>
                </a:pPr>
                <a:endParaRPr lang="en-US" altLang="zh-CN" sz="2400" dirty="0">
                  <a:solidFill>
                    <a:schemeClr val="tx1"/>
                  </a:solidFill>
                </a:endParaRPr>
              </a:p>
            </p:txBody>
          </p:sp>
        </mc:Choice>
        <mc:Fallback xmlns="">
          <p:sp>
            <p:nvSpPr>
              <p:cNvPr id="13" name="内容占位符 2">
                <a:extLst>
                  <a:ext uri="{FF2B5EF4-FFF2-40B4-BE49-F238E27FC236}">
                    <a16:creationId xmlns:a16="http://schemas.microsoft.com/office/drawing/2014/main" id="{47481AC8-4B19-4728-84FC-7567174785CB}"/>
                  </a:ext>
                </a:extLst>
              </p:cNvPr>
              <p:cNvSpPr>
                <a:spLocks noGrp="1" noRot="1" noChangeAspect="1" noMove="1" noResize="1" noEditPoints="1" noAdjustHandles="1" noChangeArrowheads="1" noChangeShapeType="1" noTextEdit="1"/>
              </p:cNvSpPr>
              <p:nvPr>
                <p:ph idx="1"/>
              </p:nvPr>
            </p:nvSpPr>
            <p:spPr>
              <a:xfrm>
                <a:off x="639762" y="1222375"/>
                <a:ext cx="11449897" cy="5111750"/>
              </a:xfrm>
              <a:blipFill>
                <a:blip r:embed="rId2"/>
                <a:stretch>
                  <a:fillRect l="-1171" t="-21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49034108"/>
      </p:ext>
    </p:extLst>
  </p:cSld>
  <p:clrMapOvr>
    <a:masterClrMapping/>
  </p:clrMapOvr>
  <p:transition spd="med">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en-US" altLang="zh-CN" sz="3200" b="1" dirty="0">
                <a:solidFill>
                  <a:srgbClr val="000000"/>
                </a:solidFill>
                <a:latin typeface="Times New Roman" panose="02020603050405020304" pitchFamily="18" charset="0"/>
                <a:cs typeface="Times New Roman" panose="02020603050405020304" pitchFamily="18" charset="0"/>
              </a:rPr>
              <a:t>Lecture 4, 5, 7, 8: </a:t>
            </a:r>
            <a:r>
              <a:rPr lang="zh-CN" altLang="en-US" sz="3200" b="1" dirty="0">
                <a:solidFill>
                  <a:srgbClr val="000000"/>
                </a:solidFill>
                <a:latin typeface="Times New Roman" panose="02020603050405020304" pitchFamily="18" charset="0"/>
                <a:cs typeface="Times New Roman" panose="02020603050405020304" pitchFamily="18" charset="0"/>
              </a:rPr>
              <a:t>傅里叶级数与傅里叶变换</a:t>
            </a:r>
            <a:endParaRPr lang="zh-CN" altLang="en-US" sz="3200" dirty="0">
              <a:solidFill>
                <a:schemeClr val="tx1"/>
              </a:solidFill>
            </a:endParaRP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25</a:t>
            </a:fld>
            <a:endParaRPr lang="zh-CN" altLang="en-US" dirty="0"/>
          </a:p>
        </p:txBody>
      </p:sp>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639762" y="1222375"/>
            <a:ext cx="11449897" cy="5111750"/>
          </a:xfrm>
        </p:spPr>
        <p:txBody>
          <a:bodyPr/>
          <a:lstStyle/>
          <a:p>
            <a:pPr lvl="1">
              <a:buFont typeface="Wingdings" panose="05000000000000000000" pitchFamily="2" charset="2"/>
              <a:buChar char="l"/>
            </a:pPr>
            <a:r>
              <a:rPr lang="zh-CN" altLang="en-US" sz="2400" dirty="0">
                <a:solidFill>
                  <a:schemeClr val="tx1"/>
                </a:solidFill>
              </a:rPr>
              <a:t> 连续时间周期信号傅里叶级数展开收敛条件：该信号在一个周期内的能量为有限值</a:t>
            </a:r>
            <a:endParaRPr lang="en-US" altLang="zh-CN" sz="2400" dirty="0">
              <a:solidFill>
                <a:schemeClr val="tx1"/>
              </a:solidFill>
            </a:endParaRPr>
          </a:p>
          <a:p>
            <a:pPr lvl="1">
              <a:buFont typeface="Wingdings" panose="05000000000000000000" pitchFamily="2" charset="2"/>
              <a:buChar char="l"/>
            </a:pPr>
            <a:endParaRPr lang="en-US" altLang="zh-CN" sz="2400" dirty="0">
              <a:solidFill>
                <a:schemeClr val="tx1"/>
              </a:solidFill>
            </a:endParaRPr>
          </a:p>
          <a:p>
            <a:pPr lvl="1">
              <a:buFont typeface="Wingdings" panose="05000000000000000000" pitchFamily="2" charset="2"/>
              <a:buChar char="l"/>
            </a:pPr>
            <a:endParaRPr lang="en-US" altLang="zh-CN" sz="2400" dirty="0">
              <a:solidFill>
                <a:schemeClr val="tx1"/>
              </a:solidFill>
            </a:endParaRPr>
          </a:p>
          <a:p>
            <a:pPr lvl="1">
              <a:buFont typeface="Wingdings" panose="05000000000000000000" pitchFamily="2" charset="2"/>
              <a:buChar char="l"/>
            </a:pPr>
            <a:endParaRPr lang="en-US" altLang="zh-CN" sz="2400" dirty="0">
              <a:solidFill>
                <a:schemeClr val="tx1"/>
              </a:solidFill>
            </a:endParaRPr>
          </a:p>
          <a:p>
            <a:pPr lvl="1">
              <a:buFont typeface="Wingdings" panose="05000000000000000000" pitchFamily="2" charset="2"/>
              <a:buChar char="l"/>
            </a:pPr>
            <a:r>
              <a:rPr lang="en-US" altLang="zh-CN" sz="2400" dirty="0">
                <a:solidFill>
                  <a:schemeClr val="tx1"/>
                </a:solidFill>
              </a:rPr>
              <a:t> </a:t>
            </a:r>
            <a:r>
              <a:rPr lang="zh-CN" altLang="en-US" sz="2400" dirty="0">
                <a:solidFill>
                  <a:schemeClr val="tx1"/>
                </a:solidFill>
              </a:rPr>
              <a:t>收敛性的判断方法：狄利赫里条件：</a:t>
            </a:r>
            <a:endParaRPr lang="en-US" altLang="zh-CN" sz="2400" dirty="0">
              <a:solidFill>
                <a:schemeClr val="tx1"/>
              </a:solidFill>
            </a:endParaRPr>
          </a:p>
          <a:p>
            <a:pPr marL="0" indent="0">
              <a:buNone/>
            </a:pPr>
            <a:r>
              <a:rPr lang="en-US" altLang="zh-TW" sz="2400" dirty="0">
                <a:solidFill>
                  <a:schemeClr val="tx1"/>
                </a:solidFill>
                <a:latin typeface="Times New Roman" panose="02020603050405020304" pitchFamily="18" charset="0"/>
                <a:cs typeface="Times New Roman" panose="02020603050405020304" pitchFamily="18" charset="0"/>
              </a:rPr>
              <a:t>	A signal can be represented by Fourier series expansion, if</a:t>
            </a:r>
          </a:p>
          <a:p>
            <a:pPr marL="0" indent="0">
              <a:buNone/>
            </a:pPr>
            <a:r>
              <a:rPr lang="en-US" altLang="zh-TW" sz="2400" dirty="0">
                <a:solidFill>
                  <a:schemeClr val="tx1"/>
                </a:solidFill>
                <a:latin typeface="Times New Roman" panose="02020603050405020304" pitchFamily="18" charset="0"/>
                <a:cs typeface="Times New Roman" panose="02020603050405020304" pitchFamily="18" charset="0"/>
              </a:rPr>
              <a:t>	(1) it is </a:t>
            </a:r>
            <a:r>
              <a:rPr kumimoji="0" lang="en-US" altLang="zh-TW" sz="2400" kern="100" dirty="0">
                <a:solidFill>
                  <a:prstClr val="black"/>
                </a:solidFill>
                <a:latin typeface="Times New Roman"/>
                <a:ea typeface="標楷體"/>
              </a:rPr>
              <a:t>absolutely integrable, </a:t>
            </a:r>
            <a:endParaRPr lang="en-US" altLang="zh-TW" sz="24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altLang="zh-TW" sz="1400" dirty="0">
              <a:solidFill>
                <a:schemeClr val="tx1"/>
              </a:solidFill>
              <a:latin typeface="Times New Roman" panose="02020603050405020304" pitchFamily="18" charset="0"/>
              <a:cs typeface="Times New Roman" panose="02020603050405020304" pitchFamily="18" charset="0"/>
            </a:endParaRPr>
          </a:p>
          <a:p>
            <a:pPr marL="0" indent="0">
              <a:buNone/>
            </a:pPr>
            <a:r>
              <a:rPr lang="en-US" altLang="zh-TW" sz="2400" dirty="0">
                <a:solidFill>
                  <a:schemeClr val="tx1"/>
                </a:solidFill>
                <a:latin typeface="Times New Roman" panose="02020603050405020304" pitchFamily="18" charset="0"/>
                <a:cs typeface="Times New Roman" panose="02020603050405020304" pitchFamily="18" charset="0"/>
              </a:rPr>
              <a:t>	(2) it has </a:t>
            </a:r>
            <a:r>
              <a:rPr kumimoji="0" lang="en-US" altLang="zh-TW" sz="2400" kern="100" dirty="0">
                <a:solidFill>
                  <a:prstClr val="black"/>
                </a:solidFill>
                <a:latin typeface="Times New Roman"/>
                <a:ea typeface="標楷體"/>
              </a:rPr>
              <a:t>finite number of maxima &amp; minima in a period</a:t>
            </a:r>
            <a:endParaRPr lang="en-US" altLang="zh-TW" sz="24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altLang="zh-TW" sz="1400" dirty="0">
              <a:solidFill>
                <a:schemeClr val="tx1"/>
              </a:solidFill>
              <a:latin typeface="Times New Roman" panose="02020603050405020304" pitchFamily="18" charset="0"/>
              <a:cs typeface="Times New Roman" panose="02020603050405020304" pitchFamily="18" charset="0"/>
            </a:endParaRPr>
          </a:p>
          <a:p>
            <a:pPr marL="0" indent="0">
              <a:buNone/>
            </a:pPr>
            <a:r>
              <a:rPr lang="en-US" altLang="zh-TW" sz="2400" dirty="0">
                <a:solidFill>
                  <a:schemeClr val="tx1"/>
                </a:solidFill>
                <a:latin typeface="Times New Roman" panose="02020603050405020304" pitchFamily="18" charset="0"/>
                <a:cs typeface="Times New Roman" panose="02020603050405020304" pitchFamily="18" charset="0"/>
              </a:rPr>
              <a:t>	(3) it has </a:t>
            </a:r>
            <a:r>
              <a:rPr kumimoji="0" lang="en-US" altLang="zh-TW" sz="2400" kern="100" dirty="0">
                <a:solidFill>
                  <a:prstClr val="black"/>
                </a:solidFill>
                <a:latin typeface="Times New Roman"/>
                <a:ea typeface="標楷體"/>
              </a:rPr>
              <a:t>finite number of discontinuities in a period</a:t>
            </a:r>
            <a:endParaRPr lang="en-US" altLang="zh-TW" sz="2400" dirty="0">
              <a:solidFill>
                <a:schemeClr val="tx1"/>
              </a:solidFill>
              <a:latin typeface="Cambria Math"/>
              <a:cs typeface="Times New Roman" pitchFamily="18" charset="0"/>
            </a:endParaRPr>
          </a:p>
          <a:p>
            <a:pPr marL="111760" lvl="1" indent="0">
              <a:buNone/>
            </a:pPr>
            <a:endParaRPr lang="en-US" altLang="zh-CN" sz="2400" dirty="0">
              <a:solidFill>
                <a:schemeClr val="tx1"/>
              </a:solidFill>
            </a:endParaRPr>
          </a:p>
        </p:txBody>
      </p:sp>
      <p:pic>
        <p:nvPicPr>
          <p:cNvPr id="5" name="图片 4">
            <a:extLst>
              <a:ext uri="{FF2B5EF4-FFF2-40B4-BE49-F238E27FC236}">
                <a16:creationId xmlns:a16="http://schemas.microsoft.com/office/drawing/2014/main" id="{2F9DE7C8-3A97-4DDC-9C0B-CF2D62F60AFB}"/>
              </a:ext>
            </a:extLst>
          </p:cNvPr>
          <p:cNvPicPr>
            <a:picLocks noChangeAspect="1"/>
          </p:cNvPicPr>
          <p:nvPr/>
        </p:nvPicPr>
        <p:blipFill rotWithShape="1">
          <a:blip r:embed="rId2"/>
          <a:srcRect l="13646"/>
          <a:stretch/>
        </p:blipFill>
        <p:spPr>
          <a:xfrm>
            <a:off x="5225517" y="1679600"/>
            <a:ext cx="2278385" cy="800100"/>
          </a:xfrm>
          <a:prstGeom prst="rect">
            <a:avLst/>
          </a:prstGeom>
        </p:spPr>
      </p:pic>
    </p:spTree>
    <p:extLst>
      <p:ext uri="{BB962C8B-B14F-4D97-AF65-F5344CB8AC3E}">
        <p14:creationId xmlns:p14="http://schemas.microsoft.com/office/powerpoint/2010/main" val="2048063443"/>
      </p:ext>
    </p:extLst>
  </p:cSld>
  <p:clrMapOvr>
    <a:masterClrMapping/>
  </p:clrMapOvr>
  <p:transition spd="med">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en-US" altLang="zh-CN" sz="3200" b="1" dirty="0">
                <a:solidFill>
                  <a:srgbClr val="000000"/>
                </a:solidFill>
                <a:latin typeface="Times New Roman" panose="02020603050405020304" pitchFamily="18" charset="0"/>
                <a:cs typeface="Times New Roman" panose="02020603050405020304" pitchFamily="18" charset="0"/>
              </a:rPr>
              <a:t>Lecture 4, 5, 7, 8: </a:t>
            </a:r>
            <a:r>
              <a:rPr lang="zh-CN" altLang="en-US" sz="3200" b="1" dirty="0">
                <a:solidFill>
                  <a:srgbClr val="000000"/>
                </a:solidFill>
                <a:latin typeface="Times New Roman" panose="02020603050405020304" pitchFamily="18" charset="0"/>
                <a:cs typeface="Times New Roman" panose="02020603050405020304" pitchFamily="18" charset="0"/>
              </a:rPr>
              <a:t>傅里叶级数与傅里叶变换</a:t>
            </a:r>
            <a:endParaRPr lang="zh-CN" altLang="en-US" sz="3200" dirty="0">
              <a:solidFill>
                <a:schemeClr val="tx1"/>
              </a:solidFill>
            </a:endParaRP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26</a:t>
            </a:fld>
            <a:endParaRPr lang="zh-CN" altLang="en-US" dirty="0"/>
          </a:p>
        </p:txBody>
      </p:sp>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639762" y="1222375"/>
            <a:ext cx="11449897" cy="5111750"/>
          </a:xfrm>
        </p:spPr>
        <p:txBody>
          <a:bodyPr/>
          <a:lstStyle/>
          <a:p>
            <a:pPr lvl="1">
              <a:buFont typeface="Wingdings" panose="05000000000000000000" pitchFamily="2" charset="2"/>
              <a:buChar char="l"/>
            </a:pPr>
            <a:r>
              <a:rPr lang="zh-CN" altLang="en-US" sz="2400" dirty="0">
                <a:solidFill>
                  <a:schemeClr val="tx1"/>
                </a:solidFill>
              </a:rPr>
              <a:t> 连续时间周期信号傅里叶级数的各种推广：</a:t>
            </a:r>
            <a:endParaRPr lang="en-US" altLang="zh-CN" sz="2400" dirty="0">
              <a:solidFill>
                <a:schemeClr val="tx1"/>
              </a:solidFill>
            </a:endParaRPr>
          </a:p>
        </p:txBody>
      </p:sp>
      <p:grpSp>
        <p:nvGrpSpPr>
          <p:cNvPr id="6" name="组合 5">
            <a:extLst>
              <a:ext uri="{FF2B5EF4-FFF2-40B4-BE49-F238E27FC236}">
                <a16:creationId xmlns:a16="http://schemas.microsoft.com/office/drawing/2014/main" id="{BF7E1CCC-98B3-4862-8C23-7C1B60EB7A57}"/>
              </a:ext>
            </a:extLst>
          </p:cNvPr>
          <p:cNvGrpSpPr/>
          <p:nvPr/>
        </p:nvGrpSpPr>
        <p:grpSpPr>
          <a:xfrm>
            <a:off x="1747086" y="2164902"/>
            <a:ext cx="9983255" cy="4464496"/>
            <a:chOff x="2372682" y="1569999"/>
            <a:chExt cx="6171590" cy="4248472"/>
          </a:xfrm>
        </p:grpSpPr>
        <p:cxnSp>
          <p:nvCxnSpPr>
            <p:cNvPr id="7" name="直接连接符 6">
              <a:extLst>
                <a:ext uri="{FF2B5EF4-FFF2-40B4-BE49-F238E27FC236}">
                  <a16:creationId xmlns:a16="http://schemas.microsoft.com/office/drawing/2014/main" id="{E3406369-2113-4515-8E1D-EF1B87991A7A}"/>
                </a:ext>
              </a:extLst>
            </p:cNvPr>
            <p:cNvCxnSpPr>
              <a:cxnSpLocks/>
            </p:cNvCxnSpPr>
            <p:nvPr/>
          </p:nvCxnSpPr>
          <p:spPr bwMode="auto">
            <a:xfrm>
              <a:off x="2372682" y="3573016"/>
              <a:ext cx="6171590"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8" name="直接连接符 7">
              <a:extLst>
                <a:ext uri="{FF2B5EF4-FFF2-40B4-BE49-F238E27FC236}">
                  <a16:creationId xmlns:a16="http://schemas.microsoft.com/office/drawing/2014/main" id="{AE38C4CA-9395-4CAA-923E-3CB95F0C7288}"/>
                </a:ext>
              </a:extLst>
            </p:cNvPr>
            <p:cNvCxnSpPr>
              <a:cxnSpLocks/>
            </p:cNvCxnSpPr>
            <p:nvPr/>
          </p:nvCxnSpPr>
          <p:spPr bwMode="auto">
            <a:xfrm>
              <a:off x="5519936" y="1569999"/>
              <a:ext cx="0" cy="4248472"/>
            </a:xfrm>
            <a:prstGeom prst="line">
              <a:avLst/>
            </a:prstGeom>
            <a:solidFill>
              <a:schemeClr val="accent1"/>
            </a:solidFill>
            <a:ln w="9525" cap="flat" cmpd="sng" algn="ctr">
              <a:solidFill>
                <a:schemeClr val="tx1"/>
              </a:solidFill>
              <a:prstDash val="solid"/>
              <a:round/>
              <a:headEnd type="none" w="med" len="med"/>
              <a:tailEnd type="none" w="med" len="med"/>
            </a:ln>
          </p:spPr>
        </p:cxnSp>
      </p:grpSp>
      <p:sp>
        <p:nvSpPr>
          <p:cNvPr id="9" name="文本框 8">
            <a:extLst>
              <a:ext uri="{FF2B5EF4-FFF2-40B4-BE49-F238E27FC236}">
                <a16:creationId xmlns:a16="http://schemas.microsoft.com/office/drawing/2014/main" id="{667370CA-5628-4717-9F54-220D6FBAC6B8}"/>
              </a:ext>
            </a:extLst>
          </p:cNvPr>
          <p:cNvSpPr txBox="1"/>
          <p:nvPr/>
        </p:nvSpPr>
        <p:spPr>
          <a:xfrm>
            <a:off x="5983856" y="1432134"/>
            <a:ext cx="1858201" cy="523220"/>
          </a:xfrm>
          <a:prstGeom prst="rect">
            <a:avLst/>
          </a:prstGeom>
          <a:noFill/>
        </p:spPr>
        <p:txBody>
          <a:bodyPr wrap="none" rtlCol="0">
            <a:spAutoFit/>
          </a:bodyPr>
          <a:lstStyle/>
          <a:p>
            <a:r>
              <a:rPr lang="en-US" altLang="zh-CN" sz="2800" b="1" dirty="0">
                <a:solidFill>
                  <a:srgbClr val="FF0000"/>
                </a:solidFill>
                <a:latin typeface="Times New Roman" panose="02020603050405020304" pitchFamily="18" charset="0"/>
                <a:cs typeface="Times New Roman" panose="02020603050405020304" pitchFamily="18" charset="0"/>
              </a:rPr>
              <a:t>Periodicity</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01CF8BA4-E93D-4706-915B-4E8F5BD28642}"/>
              </a:ext>
            </a:extLst>
          </p:cNvPr>
          <p:cNvSpPr txBox="1"/>
          <p:nvPr/>
        </p:nvSpPr>
        <p:spPr>
          <a:xfrm rot="16200000">
            <a:off x="-198617" y="3864450"/>
            <a:ext cx="1843774" cy="523220"/>
          </a:xfrm>
          <a:prstGeom prst="rect">
            <a:avLst/>
          </a:prstGeom>
          <a:noFill/>
        </p:spPr>
        <p:txBody>
          <a:bodyPr wrap="none" rtlCol="0">
            <a:spAutoFit/>
          </a:bodyPr>
          <a:lstStyle/>
          <a:p>
            <a:r>
              <a:rPr lang="en-US" altLang="zh-CN" sz="2800" b="1" dirty="0">
                <a:solidFill>
                  <a:srgbClr val="FF0000"/>
                </a:solidFill>
                <a:latin typeface="Times New Roman" panose="02020603050405020304" pitchFamily="18" charset="0"/>
                <a:cs typeface="Times New Roman" panose="02020603050405020304" pitchFamily="18" charset="0"/>
              </a:rPr>
              <a:t>Continuity</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436DC8C5-0186-4624-BA5C-F54AE065BA5B}"/>
              </a:ext>
            </a:extLst>
          </p:cNvPr>
          <p:cNvSpPr txBox="1"/>
          <p:nvPr/>
        </p:nvSpPr>
        <p:spPr>
          <a:xfrm>
            <a:off x="3853217" y="1666442"/>
            <a:ext cx="1459054"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Periodic</a:t>
            </a:r>
            <a:endParaRPr lang="zh-CN" altLang="en-US" sz="2800" b="1" dirty="0">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6E1CD25B-BA85-4A37-A2FB-15D4326960E2}"/>
              </a:ext>
            </a:extLst>
          </p:cNvPr>
          <p:cNvSpPr txBox="1"/>
          <p:nvPr/>
        </p:nvSpPr>
        <p:spPr>
          <a:xfrm>
            <a:off x="8956861" y="1639333"/>
            <a:ext cx="1699504"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Aperiodic</a:t>
            </a:r>
            <a:endParaRPr lang="zh-CN" altLang="en-US" sz="2800" b="1"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FD2F90A3-8A7A-4F74-B93B-6D37CC239924}"/>
              </a:ext>
            </a:extLst>
          </p:cNvPr>
          <p:cNvSpPr txBox="1"/>
          <p:nvPr/>
        </p:nvSpPr>
        <p:spPr>
          <a:xfrm rot="16200000">
            <a:off x="406822" y="2885291"/>
            <a:ext cx="1963999"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Continuous</a:t>
            </a:r>
            <a:endParaRPr lang="zh-CN" altLang="en-US" sz="2800" b="1" dirty="0">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1EEAF0DB-05D4-4287-A970-EE1E02F6AA95}"/>
              </a:ext>
            </a:extLst>
          </p:cNvPr>
          <p:cNvSpPr txBox="1"/>
          <p:nvPr/>
        </p:nvSpPr>
        <p:spPr>
          <a:xfrm rot="16200000">
            <a:off x="627275" y="4860139"/>
            <a:ext cx="1431739"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Discrete</a:t>
            </a:r>
            <a:endParaRPr lang="zh-CN" altLang="en-US" sz="28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0F4BBDEF-CA8C-4404-8BDB-6973729E648F}"/>
                  </a:ext>
                </a:extLst>
              </p:cNvPr>
              <p:cNvSpPr txBox="1"/>
              <p:nvPr/>
            </p:nvSpPr>
            <p:spPr>
              <a:xfrm>
                <a:off x="2470916" y="2144063"/>
                <a:ext cx="4223656" cy="1929952"/>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altLang="zh-TW" sz="2400" i="1" smtClean="0">
                          <a:solidFill>
                            <a:srgbClr val="FF0000"/>
                          </a:solidFill>
                          <a:latin typeface="Cambria Math"/>
                          <a:cs typeface="Times New Roman" pitchFamily="18" charset="0"/>
                        </a:rPr>
                        <m:t>𝑥</m:t>
                      </m:r>
                      <m:d>
                        <m:dPr>
                          <m:ctrlPr>
                            <a:rPr lang="en-US" altLang="zh-TW" sz="2400" i="1">
                              <a:solidFill>
                                <a:srgbClr val="FF0000"/>
                              </a:solidFill>
                              <a:latin typeface="Cambria Math" panose="02040503050406030204" pitchFamily="18" charset="0"/>
                              <a:cs typeface="Times New Roman" pitchFamily="18" charset="0"/>
                            </a:rPr>
                          </m:ctrlPr>
                        </m:dPr>
                        <m:e>
                          <m:r>
                            <a:rPr lang="en-US" altLang="zh-TW" sz="2400" i="1">
                              <a:solidFill>
                                <a:srgbClr val="FF0000"/>
                              </a:solidFill>
                              <a:latin typeface="Cambria Math"/>
                              <a:cs typeface="Times New Roman" pitchFamily="18" charset="0"/>
                            </a:rPr>
                            <m:t>𝑡</m:t>
                          </m:r>
                        </m:e>
                      </m:d>
                      <m:r>
                        <a:rPr lang="en-US" altLang="zh-TW" sz="2400" i="1">
                          <a:solidFill>
                            <a:srgbClr val="FF0000"/>
                          </a:solidFill>
                          <a:latin typeface="Cambria Math" panose="02040503050406030204" pitchFamily="18" charset="0"/>
                          <a:cs typeface="Times New Roman" pitchFamily="18" charset="0"/>
                        </a:rPr>
                        <m:t>=</m:t>
                      </m:r>
                      <m:nary>
                        <m:naryPr>
                          <m:chr m:val="∑"/>
                          <m:ctrlPr>
                            <a:rPr lang="en-US" altLang="zh-CN" sz="2400" i="1">
                              <a:solidFill>
                                <a:srgbClr val="FF0000"/>
                              </a:solidFill>
                              <a:latin typeface="Cambria Math" panose="02040503050406030204" pitchFamily="18" charset="0"/>
                              <a:cs typeface="Times New Roman" panose="02020603050405020304" pitchFamily="18" charset="0"/>
                            </a:rPr>
                          </m:ctrlPr>
                        </m:naryPr>
                        <m:sub>
                          <m:r>
                            <m:rPr>
                              <m:brk m:alnAt="23"/>
                            </m:rPr>
                            <a:rPr lang="en-US" altLang="zh-CN" sz="2400" i="1">
                              <a:solidFill>
                                <a:srgbClr val="FF0000"/>
                              </a:solidFill>
                              <a:latin typeface="Cambria Math" panose="02040503050406030204" pitchFamily="18" charset="0"/>
                              <a:cs typeface="Times New Roman" panose="02020603050405020304" pitchFamily="18" charset="0"/>
                            </a:rPr>
                            <m:t>𝑘</m:t>
                          </m:r>
                          <m:r>
                            <a:rPr lang="en-US" altLang="zh-CN" sz="2400" i="1">
                              <a:solidFill>
                                <a:srgbClr val="FF0000"/>
                              </a:solidFill>
                              <a:latin typeface="Cambria Math" panose="02040503050406030204" pitchFamily="18" charset="0"/>
                              <a:cs typeface="Times New Roman" panose="02020603050405020304" pitchFamily="18" charset="0"/>
                            </a:rPr>
                            <m:t>=−</m:t>
                          </m:r>
                          <m:r>
                            <a:rPr lang="en-US" altLang="zh-CN" sz="24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sub>
                        <m:sup>
                          <m:r>
                            <a:rPr lang="en-US" altLang="zh-CN" sz="24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sup>
                        <m:e>
                          <m:sSub>
                            <m:sSubPr>
                              <m:ctrlPr>
                                <a:rPr lang="en-US" altLang="zh-CN" sz="24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𝑎</m:t>
                              </m:r>
                            </m:e>
                            <m:sub>
                              <m:r>
                                <a:rPr lang="en-US" altLang="zh-CN" sz="24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𝑘</m:t>
                              </m:r>
                            </m:sub>
                          </m:sSub>
                          <m:sSup>
                            <m:sSupPr>
                              <m:ctrlPr>
                                <a:rPr lang="en-US" altLang="zh-CN" sz="2400" i="1">
                                  <a:solidFill>
                                    <a:srgbClr val="FF0000"/>
                                  </a:solidFill>
                                  <a:latin typeface="Cambria Math" panose="02040503050406030204" pitchFamily="18" charset="0"/>
                                  <a:cs typeface="Times New Roman" panose="02020603050405020304" pitchFamily="18" charset="0"/>
                                </a:rPr>
                              </m:ctrlPr>
                            </m:sSupPr>
                            <m:e>
                              <m:r>
                                <a:rPr lang="en-US" altLang="zh-CN" sz="2400" i="1">
                                  <a:solidFill>
                                    <a:srgbClr val="FF0000"/>
                                  </a:solidFill>
                                  <a:latin typeface="Cambria Math" panose="02040503050406030204" pitchFamily="18" charset="0"/>
                                  <a:cs typeface="Times New Roman" panose="02020603050405020304" pitchFamily="18" charset="0"/>
                                </a:rPr>
                                <m:t>𝑒</m:t>
                              </m:r>
                            </m:e>
                            <m:sup>
                              <m:r>
                                <a:rPr lang="en-US" altLang="zh-CN" sz="2400" i="1">
                                  <a:solidFill>
                                    <a:srgbClr val="FF0000"/>
                                  </a:solidFill>
                                  <a:latin typeface="Cambria Math" panose="02040503050406030204" pitchFamily="18" charset="0"/>
                                  <a:cs typeface="Times New Roman" panose="02020603050405020304" pitchFamily="18" charset="0"/>
                                </a:rPr>
                                <m:t>𝑗𝑘</m:t>
                              </m:r>
                              <m:sSub>
                                <m:sSubPr>
                                  <m:ctrlPr>
                                    <a:rPr lang="en-US" altLang="zh-CN" sz="2400" i="1">
                                      <a:solidFill>
                                        <a:srgbClr val="FF0000"/>
                                      </a:solidFill>
                                      <a:latin typeface="Cambria Math" panose="02040503050406030204" pitchFamily="18" charset="0"/>
                                      <a:cs typeface="Times New Roman" panose="02020603050405020304" pitchFamily="18" charset="0"/>
                                    </a:rPr>
                                  </m:ctrlPr>
                                </m:sSubPr>
                                <m:e>
                                  <m:r>
                                    <a:rPr lang="zh-CN" altLang="en-US" sz="2400" i="1">
                                      <a:solidFill>
                                        <a:srgbClr val="FF0000"/>
                                      </a:solidFill>
                                      <a:latin typeface="Cambria Math" panose="02040503050406030204" pitchFamily="18" charset="0"/>
                                      <a:cs typeface="Times New Roman" panose="02020603050405020304" pitchFamily="18" charset="0"/>
                                    </a:rPr>
                                    <m:t>𝜔</m:t>
                                  </m:r>
                                </m:e>
                                <m:sub>
                                  <m:r>
                                    <a:rPr lang="en-US" altLang="zh-CN" sz="2400" i="1">
                                      <a:solidFill>
                                        <a:srgbClr val="FF0000"/>
                                      </a:solidFill>
                                      <a:latin typeface="Cambria Math" panose="02040503050406030204" pitchFamily="18" charset="0"/>
                                      <a:cs typeface="Times New Roman" panose="02020603050405020304" pitchFamily="18" charset="0"/>
                                    </a:rPr>
                                    <m:t>0</m:t>
                                  </m:r>
                                </m:sub>
                              </m:sSub>
                              <m:r>
                                <a:rPr lang="en-US" altLang="zh-CN" sz="2400" i="1">
                                  <a:solidFill>
                                    <a:srgbClr val="FF0000"/>
                                  </a:solidFill>
                                  <a:latin typeface="Cambria Math" panose="02040503050406030204" pitchFamily="18" charset="0"/>
                                  <a:cs typeface="Times New Roman" panose="02020603050405020304" pitchFamily="18" charset="0"/>
                                </a:rPr>
                                <m:t>𝑡</m:t>
                              </m:r>
                            </m:sup>
                          </m:sSup>
                        </m:e>
                      </m:nary>
                    </m:oMath>
                  </m:oMathPara>
                </a14:m>
                <a:endParaRPr lang="en-US" altLang="zh-CN" sz="2400" i="1" dirty="0">
                  <a:solidFill>
                    <a:srgbClr val="FF0000"/>
                  </a:solidFill>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zh-TW" sz="2400" i="1" smtClean="0">
                              <a:solidFill>
                                <a:srgbClr val="FF0000"/>
                              </a:solidFill>
                              <a:latin typeface="Cambria Math" panose="02040503050406030204" pitchFamily="18" charset="0"/>
                              <a:cs typeface="Times New Roman" pitchFamily="18" charset="0"/>
                            </a:rPr>
                          </m:ctrlPr>
                        </m:sSubPr>
                        <m:e>
                          <m:r>
                            <a:rPr lang="en-US" altLang="zh-TW" sz="2400" b="0" i="1" smtClean="0">
                              <a:solidFill>
                                <a:srgbClr val="FF0000"/>
                              </a:solidFill>
                              <a:latin typeface="Cambria Math" panose="02040503050406030204" pitchFamily="18" charset="0"/>
                              <a:cs typeface="Times New Roman" pitchFamily="18" charset="0"/>
                            </a:rPr>
                            <m:t>𝑎</m:t>
                          </m:r>
                        </m:e>
                        <m:sub>
                          <m:r>
                            <a:rPr lang="en-US" altLang="zh-TW" sz="2400" b="0" i="1" smtClean="0">
                              <a:solidFill>
                                <a:srgbClr val="FF0000"/>
                              </a:solidFill>
                              <a:latin typeface="Cambria Math" panose="02040503050406030204" pitchFamily="18" charset="0"/>
                              <a:cs typeface="Times New Roman" pitchFamily="18" charset="0"/>
                            </a:rPr>
                            <m:t>𝑘</m:t>
                          </m:r>
                        </m:sub>
                      </m:sSub>
                      <m:r>
                        <a:rPr lang="en-US" altLang="zh-TW" sz="2400" i="1">
                          <a:solidFill>
                            <a:srgbClr val="FF0000"/>
                          </a:solidFill>
                          <a:latin typeface="Cambria Math" panose="02040503050406030204" pitchFamily="18" charset="0"/>
                          <a:cs typeface="Times New Roman" pitchFamily="18" charset="0"/>
                        </a:rPr>
                        <m:t>=</m:t>
                      </m:r>
                      <m:f>
                        <m:fPr>
                          <m:ctrlPr>
                            <a:rPr lang="en-US" altLang="zh-TW" sz="2400" i="1" smtClean="0">
                              <a:solidFill>
                                <a:srgbClr val="FF0000"/>
                              </a:solidFill>
                              <a:latin typeface="Cambria Math" panose="02040503050406030204" pitchFamily="18" charset="0"/>
                              <a:cs typeface="Times New Roman" pitchFamily="18" charset="0"/>
                            </a:rPr>
                          </m:ctrlPr>
                        </m:fPr>
                        <m:num>
                          <m:r>
                            <a:rPr lang="en-US" altLang="zh-TW" sz="2400" b="0" i="1" smtClean="0">
                              <a:solidFill>
                                <a:srgbClr val="FF0000"/>
                              </a:solidFill>
                              <a:latin typeface="Cambria Math" panose="02040503050406030204" pitchFamily="18" charset="0"/>
                              <a:cs typeface="Times New Roman" pitchFamily="18" charset="0"/>
                            </a:rPr>
                            <m:t>1</m:t>
                          </m:r>
                        </m:num>
                        <m:den>
                          <m:r>
                            <a:rPr lang="en-US" altLang="zh-TW" sz="2400" b="0" i="1" smtClean="0">
                              <a:solidFill>
                                <a:srgbClr val="FF0000"/>
                              </a:solidFill>
                              <a:latin typeface="Cambria Math" panose="02040503050406030204" pitchFamily="18" charset="0"/>
                              <a:cs typeface="Times New Roman" pitchFamily="18" charset="0"/>
                            </a:rPr>
                            <m:t>𝑇</m:t>
                          </m:r>
                        </m:den>
                      </m:f>
                      <m:nary>
                        <m:naryPr>
                          <m:ctrlPr>
                            <a:rPr lang="en-US" altLang="zh-TW" sz="2400" i="1" smtClean="0">
                              <a:solidFill>
                                <a:srgbClr val="FF0000"/>
                              </a:solidFill>
                              <a:latin typeface="Cambria Math" panose="02040503050406030204" pitchFamily="18" charset="0"/>
                              <a:cs typeface="Times New Roman" pitchFamily="18" charset="0"/>
                            </a:rPr>
                          </m:ctrlPr>
                        </m:naryPr>
                        <m:sub>
                          <m:r>
                            <m:rPr>
                              <m:brk m:alnAt="23"/>
                            </m:rPr>
                            <a:rPr lang="en-US" altLang="zh-TW" sz="2400" b="0" i="1" smtClean="0">
                              <a:solidFill>
                                <a:srgbClr val="FF0000"/>
                              </a:solidFill>
                              <a:latin typeface="Cambria Math" panose="02040503050406030204" pitchFamily="18" charset="0"/>
                              <a:cs typeface="Times New Roman" pitchFamily="18" charset="0"/>
                            </a:rPr>
                            <m:t>0</m:t>
                          </m:r>
                        </m:sub>
                        <m:sup>
                          <m:r>
                            <a:rPr lang="en-US" altLang="zh-TW" sz="2400" b="0" i="1" smtClean="0">
                              <a:solidFill>
                                <a:srgbClr val="FF0000"/>
                              </a:solidFill>
                              <a:latin typeface="Cambria Math" panose="02040503050406030204" pitchFamily="18" charset="0"/>
                              <a:cs typeface="Times New Roman" pitchFamily="18" charset="0"/>
                            </a:rPr>
                            <m:t>𝑇</m:t>
                          </m:r>
                        </m:sup>
                        <m:e>
                          <m:r>
                            <a:rPr lang="en-US" altLang="zh-TW" sz="2400" i="1">
                              <a:solidFill>
                                <a:srgbClr val="FF0000"/>
                              </a:solidFill>
                              <a:latin typeface="Cambria Math"/>
                              <a:cs typeface="Times New Roman" pitchFamily="18" charset="0"/>
                            </a:rPr>
                            <m:t>𝑥</m:t>
                          </m:r>
                          <m:d>
                            <m:dPr>
                              <m:ctrlPr>
                                <a:rPr lang="en-US" altLang="zh-TW" sz="2400" i="1">
                                  <a:solidFill>
                                    <a:srgbClr val="FF0000"/>
                                  </a:solidFill>
                                  <a:latin typeface="Cambria Math" panose="02040503050406030204" pitchFamily="18" charset="0"/>
                                  <a:cs typeface="Times New Roman" pitchFamily="18" charset="0"/>
                                </a:rPr>
                              </m:ctrlPr>
                            </m:dPr>
                            <m:e>
                              <m:r>
                                <a:rPr lang="en-US" altLang="zh-TW" sz="2400" i="1">
                                  <a:solidFill>
                                    <a:srgbClr val="FF0000"/>
                                  </a:solidFill>
                                  <a:latin typeface="Cambria Math"/>
                                  <a:cs typeface="Times New Roman" pitchFamily="18" charset="0"/>
                                </a:rPr>
                                <m:t>𝑡</m:t>
                              </m:r>
                            </m:e>
                          </m:d>
                          <m:sSup>
                            <m:sSupPr>
                              <m:ctrlPr>
                                <a:rPr lang="en-US" altLang="zh-CN" sz="2400" i="1">
                                  <a:solidFill>
                                    <a:srgbClr val="FF0000"/>
                                  </a:solidFill>
                                  <a:latin typeface="Cambria Math" panose="02040503050406030204" pitchFamily="18" charset="0"/>
                                  <a:cs typeface="Times New Roman" panose="02020603050405020304" pitchFamily="18" charset="0"/>
                                </a:rPr>
                              </m:ctrlPr>
                            </m:sSupPr>
                            <m:e>
                              <m:r>
                                <a:rPr lang="en-US" altLang="zh-CN" sz="2400" i="1">
                                  <a:solidFill>
                                    <a:srgbClr val="FF0000"/>
                                  </a:solidFill>
                                  <a:latin typeface="Cambria Math" panose="02040503050406030204" pitchFamily="18" charset="0"/>
                                  <a:cs typeface="Times New Roman" panose="02020603050405020304" pitchFamily="18" charset="0"/>
                                </a:rPr>
                                <m:t>𝑒</m:t>
                              </m:r>
                            </m:e>
                            <m:sup>
                              <m:r>
                                <a:rPr lang="en-US" altLang="zh-CN" sz="2400" i="1">
                                  <a:solidFill>
                                    <a:srgbClr val="FF0000"/>
                                  </a:solidFill>
                                  <a:latin typeface="Cambria Math" panose="02040503050406030204" pitchFamily="18" charset="0"/>
                                  <a:cs typeface="Times New Roman" panose="02020603050405020304" pitchFamily="18" charset="0"/>
                                </a:rPr>
                                <m:t>−</m:t>
                              </m:r>
                              <m:r>
                                <a:rPr lang="en-US" altLang="zh-CN" sz="2400" i="1">
                                  <a:solidFill>
                                    <a:srgbClr val="FF0000"/>
                                  </a:solidFill>
                                  <a:latin typeface="Cambria Math" panose="02040503050406030204" pitchFamily="18" charset="0"/>
                                  <a:cs typeface="Times New Roman" panose="02020603050405020304" pitchFamily="18" charset="0"/>
                                </a:rPr>
                                <m:t>𝑗𝑘</m:t>
                              </m:r>
                              <m:sSub>
                                <m:sSubPr>
                                  <m:ctrlPr>
                                    <a:rPr lang="en-US" altLang="zh-CN" sz="2400" i="1">
                                      <a:solidFill>
                                        <a:srgbClr val="FF0000"/>
                                      </a:solidFill>
                                      <a:latin typeface="Cambria Math" panose="02040503050406030204" pitchFamily="18" charset="0"/>
                                      <a:cs typeface="Times New Roman" panose="02020603050405020304" pitchFamily="18" charset="0"/>
                                    </a:rPr>
                                  </m:ctrlPr>
                                </m:sSubPr>
                                <m:e>
                                  <m:r>
                                    <a:rPr lang="zh-CN" altLang="en-US" sz="2400" i="1">
                                      <a:solidFill>
                                        <a:srgbClr val="FF0000"/>
                                      </a:solidFill>
                                      <a:latin typeface="Cambria Math" panose="02040503050406030204" pitchFamily="18" charset="0"/>
                                      <a:cs typeface="Times New Roman" panose="02020603050405020304" pitchFamily="18" charset="0"/>
                                    </a:rPr>
                                    <m:t>𝜔</m:t>
                                  </m:r>
                                </m:e>
                                <m:sub>
                                  <m:r>
                                    <a:rPr lang="en-US" altLang="zh-CN" sz="2400" i="1">
                                      <a:solidFill>
                                        <a:srgbClr val="FF0000"/>
                                      </a:solidFill>
                                      <a:latin typeface="Cambria Math" panose="02040503050406030204" pitchFamily="18" charset="0"/>
                                      <a:cs typeface="Times New Roman" panose="02020603050405020304" pitchFamily="18" charset="0"/>
                                    </a:rPr>
                                    <m:t>0</m:t>
                                  </m:r>
                                </m:sub>
                              </m:sSub>
                              <m:r>
                                <a:rPr lang="en-US" altLang="zh-CN" sz="2400" i="1">
                                  <a:solidFill>
                                    <a:srgbClr val="FF0000"/>
                                  </a:solidFill>
                                  <a:latin typeface="Cambria Math" panose="02040503050406030204" pitchFamily="18" charset="0"/>
                                  <a:cs typeface="Times New Roman" panose="02020603050405020304" pitchFamily="18" charset="0"/>
                                </a:rPr>
                                <m:t>𝑡</m:t>
                              </m:r>
                            </m:sup>
                          </m:sSup>
                          <m:r>
                            <a:rPr lang="en-US" altLang="zh-CN" sz="2400" b="0" i="1" smtClean="0">
                              <a:solidFill>
                                <a:srgbClr val="FF0000"/>
                              </a:solidFill>
                              <a:latin typeface="Cambria Math" panose="02040503050406030204" pitchFamily="18" charset="0"/>
                              <a:cs typeface="Times New Roman" panose="02020603050405020304" pitchFamily="18" charset="0"/>
                            </a:rPr>
                            <m:t>𝑑𝑡</m:t>
                          </m:r>
                        </m:e>
                      </m:nary>
                    </m:oMath>
                  </m:oMathPara>
                </a14:m>
                <a:endParaRPr lang="en-US" altLang="zh-TW" sz="2400" dirty="0">
                  <a:solidFill>
                    <a:srgbClr val="000000"/>
                  </a:solidFill>
                  <a:latin typeface="Times New Roman" pitchFamily="18" charset="0"/>
                  <a:cs typeface="Times New Roman" pitchFamily="18" charset="0"/>
                </a:endParaRPr>
              </a:p>
            </p:txBody>
          </p:sp>
        </mc:Choice>
        <mc:Fallback xmlns="">
          <p:sp>
            <p:nvSpPr>
              <p:cNvPr id="20" name="文本框 19">
                <a:extLst>
                  <a:ext uri="{FF2B5EF4-FFF2-40B4-BE49-F238E27FC236}">
                    <a16:creationId xmlns:a16="http://schemas.microsoft.com/office/drawing/2014/main" id="{0F4BBDEF-CA8C-4404-8BDB-6973729E648F}"/>
                  </a:ext>
                </a:extLst>
              </p:cNvPr>
              <p:cNvSpPr txBox="1">
                <a:spLocks noRot="1" noChangeAspect="1" noMove="1" noResize="1" noEditPoints="1" noAdjustHandles="1" noChangeArrowheads="1" noChangeShapeType="1" noTextEdit="1"/>
              </p:cNvSpPr>
              <p:nvPr/>
            </p:nvSpPr>
            <p:spPr>
              <a:xfrm>
                <a:off x="2470916" y="2144063"/>
                <a:ext cx="4223656" cy="1929952"/>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63779609"/>
      </p:ext>
    </p:extLst>
  </p:cSld>
  <p:clrMapOvr>
    <a:masterClrMapping/>
  </p:clrMapOvr>
  <p:transition spd="med">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en-US" altLang="zh-CN" sz="3200" b="1" dirty="0">
                <a:solidFill>
                  <a:srgbClr val="000000"/>
                </a:solidFill>
                <a:latin typeface="Times New Roman" panose="02020603050405020304" pitchFamily="18" charset="0"/>
                <a:cs typeface="Times New Roman" panose="02020603050405020304" pitchFamily="18" charset="0"/>
              </a:rPr>
              <a:t>Lecture 4, 5, 7, 8: </a:t>
            </a:r>
            <a:r>
              <a:rPr lang="zh-CN" altLang="en-US" sz="3200" b="1" dirty="0">
                <a:solidFill>
                  <a:srgbClr val="000000"/>
                </a:solidFill>
                <a:latin typeface="Times New Roman" panose="02020603050405020304" pitchFamily="18" charset="0"/>
                <a:cs typeface="Times New Roman" panose="02020603050405020304" pitchFamily="18" charset="0"/>
              </a:rPr>
              <a:t>傅里叶级数与傅里叶变换</a:t>
            </a:r>
            <a:endParaRPr lang="zh-CN" altLang="en-US" sz="3200" dirty="0">
              <a:solidFill>
                <a:schemeClr val="tx1"/>
              </a:solidFill>
            </a:endParaRP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27</a:t>
            </a:fld>
            <a:endParaRPr lang="zh-CN" altLang="en-US" dirty="0"/>
          </a:p>
        </p:txBody>
      </p:sp>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639762" y="1222375"/>
            <a:ext cx="11449897" cy="5111750"/>
          </a:xfrm>
        </p:spPr>
        <p:txBody>
          <a:bodyPr/>
          <a:lstStyle/>
          <a:p>
            <a:pPr lvl="1">
              <a:buFont typeface="Wingdings" panose="05000000000000000000" pitchFamily="2" charset="2"/>
              <a:buChar char="l"/>
            </a:pPr>
            <a:r>
              <a:rPr lang="zh-CN" altLang="en-US" sz="2400" dirty="0">
                <a:solidFill>
                  <a:schemeClr val="tx1"/>
                </a:solidFill>
              </a:rPr>
              <a:t> 连续时间周期信号傅里叶级数到连续时间非周期信号傅里叶变换：</a:t>
            </a:r>
            <a:endParaRPr lang="en-US" altLang="zh-CN" sz="2400" dirty="0">
              <a:solidFill>
                <a:schemeClr val="tx1"/>
              </a:solidFill>
            </a:endParaRPr>
          </a:p>
        </p:txBody>
      </p:sp>
      <p:grpSp>
        <p:nvGrpSpPr>
          <p:cNvPr id="6" name="组合 5">
            <a:extLst>
              <a:ext uri="{FF2B5EF4-FFF2-40B4-BE49-F238E27FC236}">
                <a16:creationId xmlns:a16="http://schemas.microsoft.com/office/drawing/2014/main" id="{BF7E1CCC-98B3-4862-8C23-7C1B60EB7A57}"/>
              </a:ext>
            </a:extLst>
          </p:cNvPr>
          <p:cNvGrpSpPr/>
          <p:nvPr/>
        </p:nvGrpSpPr>
        <p:grpSpPr>
          <a:xfrm>
            <a:off x="1747086" y="2164902"/>
            <a:ext cx="9983255" cy="4464496"/>
            <a:chOff x="2372682" y="1569999"/>
            <a:chExt cx="6171590" cy="4248472"/>
          </a:xfrm>
        </p:grpSpPr>
        <p:cxnSp>
          <p:nvCxnSpPr>
            <p:cNvPr id="7" name="直接连接符 6">
              <a:extLst>
                <a:ext uri="{FF2B5EF4-FFF2-40B4-BE49-F238E27FC236}">
                  <a16:creationId xmlns:a16="http://schemas.microsoft.com/office/drawing/2014/main" id="{E3406369-2113-4515-8E1D-EF1B87991A7A}"/>
                </a:ext>
              </a:extLst>
            </p:cNvPr>
            <p:cNvCxnSpPr>
              <a:cxnSpLocks/>
            </p:cNvCxnSpPr>
            <p:nvPr/>
          </p:nvCxnSpPr>
          <p:spPr bwMode="auto">
            <a:xfrm>
              <a:off x="2372682" y="3573016"/>
              <a:ext cx="6171590"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8" name="直接连接符 7">
              <a:extLst>
                <a:ext uri="{FF2B5EF4-FFF2-40B4-BE49-F238E27FC236}">
                  <a16:creationId xmlns:a16="http://schemas.microsoft.com/office/drawing/2014/main" id="{AE38C4CA-9395-4CAA-923E-3CB95F0C7288}"/>
                </a:ext>
              </a:extLst>
            </p:cNvPr>
            <p:cNvCxnSpPr>
              <a:cxnSpLocks/>
            </p:cNvCxnSpPr>
            <p:nvPr/>
          </p:nvCxnSpPr>
          <p:spPr bwMode="auto">
            <a:xfrm>
              <a:off x="5519936" y="1569999"/>
              <a:ext cx="0" cy="4248472"/>
            </a:xfrm>
            <a:prstGeom prst="line">
              <a:avLst/>
            </a:prstGeom>
            <a:solidFill>
              <a:schemeClr val="accent1"/>
            </a:solidFill>
            <a:ln w="9525" cap="flat" cmpd="sng" algn="ctr">
              <a:solidFill>
                <a:schemeClr val="tx1"/>
              </a:solidFill>
              <a:prstDash val="solid"/>
              <a:round/>
              <a:headEnd type="none" w="med" len="med"/>
              <a:tailEnd type="none" w="med" len="med"/>
            </a:ln>
          </p:spPr>
        </p:cxnSp>
      </p:grpSp>
      <p:sp>
        <p:nvSpPr>
          <p:cNvPr id="9" name="文本框 8">
            <a:extLst>
              <a:ext uri="{FF2B5EF4-FFF2-40B4-BE49-F238E27FC236}">
                <a16:creationId xmlns:a16="http://schemas.microsoft.com/office/drawing/2014/main" id="{667370CA-5628-4717-9F54-220D6FBAC6B8}"/>
              </a:ext>
            </a:extLst>
          </p:cNvPr>
          <p:cNvSpPr txBox="1"/>
          <p:nvPr/>
        </p:nvSpPr>
        <p:spPr>
          <a:xfrm>
            <a:off x="5983856" y="1432134"/>
            <a:ext cx="1858201" cy="523220"/>
          </a:xfrm>
          <a:prstGeom prst="rect">
            <a:avLst/>
          </a:prstGeom>
          <a:noFill/>
        </p:spPr>
        <p:txBody>
          <a:bodyPr wrap="none" rtlCol="0">
            <a:spAutoFit/>
          </a:bodyPr>
          <a:lstStyle/>
          <a:p>
            <a:r>
              <a:rPr lang="en-US" altLang="zh-CN" sz="2800" b="1" dirty="0">
                <a:solidFill>
                  <a:srgbClr val="FF0000"/>
                </a:solidFill>
                <a:latin typeface="Times New Roman" panose="02020603050405020304" pitchFamily="18" charset="0"/>
                <a:cs typeface="Times New Roman" panose="02020603050405020304" pitchFamily="18" charset="0"/>
              </a:rPr>
              <a:t>Periodicity</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01CF8BA4-E93D-4706-915B-4E8F5BD28642}"/>
              </a:ext>
            </a:extLst>
          </p:cNvPr>
          <p:cNvSpPr txBox="1"/>
          <p:nvPr/>
        </p:nvSpPr>
        <p:spPr>
          <a:xfrm rot="16200000">
            <a:off x="-198617" y="3864450"/>
            <a:ext cx="1843774" cy="523220"/>
          </a:xfrm>
          <a:prstGeom prst="rect">
            <a:avLst/>
          </a:prstGeom>
          <a:noFill/>
        </p:spPr>
        <p:txBody>
          <a:bodyPr wrap="none" rtlCol="0">
            <a:spAutoFit/>
          </a:bodyPr>
          <a:lstStyle/>
          <a:p>
            <a:r>
              <a:rPr lang="en-US" altLang="zh-CN" sz="2800" b="1" dirty="0">
                <a:solidFill>
                  <a:srgbClr val="FF0000"/>
                </a:solidFill>
                <a:latin typeface="Times New Roman" panose="02020603050405020304" pitchFamily="18" charset="0"/>
                <a:cs typeface="Times New Roman" panose="02020603050405020304" pitchFamily="18" charset="0"/>
              </a:rPr>
              <a:t>Continuity</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436DC8C5-0186-4624-BA5C-F54AE065BA5B}"/>
              </a:ext>
            </a:extLst>
          </p:cNvPr>
          <p:cNvSpPr txBox="1"/>
          <p:nvPr/>
        </p:nvSpPr>
        <p:spPr>
          <a:xfrm>
            <a:off x="3853217" y="1666442"/>
            <a:ext cx="1459054"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Periodic</a:t>
            </a:r>
            <a:endParaRPr lang="zh-CN" altLang="en-US" sz="2800" b="1" dirty="0">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6E1CD25B-BA85-4A37-A2FB-15D4326960E2}"/>
              </a:ext>
            </a:extLst>
          </p:cNvPr>
          <p:cNvSpPr txBox="1"/>
          <p:nvPr/>
        </p:nvSpPr>
        <p:spPr>
          <a:xfrm>
            <a:off x="8956861" y="1639333"/>
            <a:ext cx="1699504"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Aperiodic</a:t>
            </a:r>
            <a:endParaRPr lang="zh-CN" altLang="en-US" sz="2800" b="1"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FD2F90A3-8A7A-4F74-B93B-6D37CC239924}"/>
              </a:ext>
            </a:extLst>
          </p:cNvPr>
          <p:cNvSpPr txBox="1"/>
          <p:nvPr/>
        </p:nvSpPr>
        <p:spPr>
          <a:xfrm rot="16200000">
            <a:off x="406822" y="2885291"/>
            <a:ext cx="1963999"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Continuous</a:t>
            </a:r>
            <a:endParaRPr lang="zh-CN" altLang="en-US" sz="2800" b="1" dirty="0">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1EEAF0DB-05D4-4287-A970-EE1E02F6AA95}"/>
              </a:ext>
            </a:extLst>
          </p:cNvPr>
          <p:cNvSpPr txBox="1"/>
          <p:nvPr/>
        </p:nvSpPr>
        <p:spPr>
          <a:xfrm rot="16200000">
            <a:off x="627275" y="4860139"/>
            <a:ext cx="1431739"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Discrete</a:t>
            </a:r>
            <a:endParaRPr lang="zh-CN" altLang="en-US" sz="28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0F4BBDEF-CA8C-4404-8BDB-6973729E648F}"/>
                  </a:ext>
                </a:extLst>
              </p:cNvPr>
              <p:cNvSpPr txBox="1"/>
              <p:nvPr/>
            </p:nvSpPr>
            <p:spPr>
              <a:xfrm>
                <a:off x="2470916" y="2144063"/>
                <a:ext cx="4223656" cy="1929952"/>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altLang="zh-TW" sz="2400" i="1" smtClean="0">
                          <a:solidFill>
                            <a:schemeClr val="tx1"/>
                          </a:solidFill>
                          <a:latin typeface="Cambria Math"/>
                          <a:cs typeface="Times New Roman" pitchFamily="18" charset="0"/>
                        </a:rPr>
                        <m:t>𝑥</m:t>
                      </m:r>
                      <m:d>
                        <m:dPr>
                          <m:ctrlPr>
                            <a:rPr lang="en-US" altLang="zh-TW" sz="2400" i="1">
                              <a:solidFill>
                                <a:schemeClr val="tx1"/>
                              </a:solidFill>
                              <a:latin typeface="Cambria Math" panose="02040503050406030204" pitchFamily="18" charset="0"/>
                              <a:cs typeface="Times New Roman" pitchFamily="18" charset="0"/>
                            </a:rPr>
                          </m:ctrlPr>
                        </m:dPr>
                        <m:e>
                          <m:r>
                            <a:rPr lang="en-US" altLang="zh-TW" sz="2400" i="1">
                              <a:solidFill>
                                <a:schemeClr val="tx1"/>
                              </a:solidFill>
                              <a:latin typeface="Cambria Math"/>
                              <a:cs typeface="Times New Roman" pitchFamily="18" charset="0"/>
                            </a:rPr>
                            <m:t>𝑡</m:t>
                          </m:r>
                        </m:e>
                      </m:d>
                      <m:r>
                        <a:rPr lang="en-US" altLang="zh-TW" sz="2400" i="1">
                          <a:solidFill>
                            <a:schemeClr val="tx1"/>
                          </a:solidFill>
                          <a:latin typeface="Cambria Math" panose="02040503050406030204" pitchFamily="18" charset="0"/>
                          <a:cs typeface="Times New Roman" pitchFamily="18" charset="0"/>
                        </a:rPr>
                        <m:t>=</m:t>
                      </m:r>
                      <m:nary>
                        <m:naryPr>
                          <m:chr m:val="∑"/>
                          <m:ctrlPr>
                            <a:rPr lang="en-US" altLang="zh-CN" sz="2400" i="1">
                              <a:solidFill>
                                <a:schemeClr val="tx1"/>
                              </a:solidFill>
                              <a:latin typeface="Cambria Math" panose="02040503050406030204" pitchFamily="18" charset="0"/>
                              <a:cs typeface="Times New Roman" panose="02020603050405020304" pitchFamily="18" charset="0"/>
                            </a:rPr>
                          </m:ctrlPr>
                        </m:naryPr>
                        <m:sub>
                          <m:r>
                            <m:rPr>
                              <m:brk m:alnAt="23"/>
                            </m:rPr>
                            <a:rPr lang="en-US" altLang="zh-CN" sz="2400" i="1">
                              <a:solidFill>
                                <a:schemeClr val="tx1"/>
                              </a:solidFill>
                              <a:latin typeface="Cambria Math" panose="02040503050406030204" pitchFamily="18" charset="0"/>
                              <a:cs typeface="Times New Roman" panose="02020603050405020304" pitchFamily="18" charset="0"/>
                            </a:rPr>
                            <m:t>𝑘</m:t>
                          </m:r>
                          <m:r>
                            <a:rPr lang="en-US" altLang="zh-CN" sz="2400" i="1">
                              <a:solidFill>
                                <a:schemeClr val="tx1"/>
                              </a:solidFill>
                              <a:latin typeface="Cambria Math" panose="02040503050406030204" pitchFamily="18" charset="0"/>
                              <a:cs typeface="Times New Roman" panose="02020603050405020304" pitchFamily="18" charset="0"/>
                            </a:rPr>
                            <m:t>=−</m:t>
                          </m:r>
                          <m:r>
                            <a:rPr lang="en-US" altLang="zh-CN"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ub>
                        <m:sup>
                          <m:r>
                            <a:rPr lang="en-US" altLang="zh-CN"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up>
                        <m:e>
                          <m:sSub>
                            <m:sSubPr>
                              <m:ctrlPr>
                                <a:rPr lang="en-US" altLang="zh-CN"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𝑎</m:t>
                              </m:r>
                            </m:e>
                            <m:sub>
                              <m:r>
                                <a:rPr lang="en-US" altLang="zh-CN"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𝑘</m:t>
                              </m:r>
                            </m:sub>
                          </m:sSub>
                          <m:sSup>
                            <m:sSupPr>
                              <m:ctrlPr>
                                <a:rPr lang="en-US" altLang="zh-CN" sz="2400" i="1">
                                  <a:solidFill>
                                    <a:schemeClr val="tx1"/>
                                  </a:solidFill>
                                  <a:latin typeface="Cambria Math" panose="02040503050406030204" pitchFamily="18" charset="0"/>
                                  <a:cs typeface="Times New Roman" panose="02020603050405020304" pitchFamily="18" charset="0"/>
                                </a:rPr>
                              </m:ctrlPr>
                            </m:sSupPr>
                            <m:e>
                              <m:r>
                                <a:rPr lang="en-US" altLang="zh-CN" sz="2400" i="1">
                                  <a:solidFill>
                                    <a:schemeClr val="tx1"/>
                                  </a:solidFill>
                                  <a:latin typeface="Cambria Math" panose="02040503050406030204" pitchFamily="18" charset="0"/>
                                  <a:cs typeface="Times New Roman" panose="02020603050405020304" pitchFamily="18" charset="0"/>
                                </a:rPr>
                                <m:t>𝑒</m:t>
                              </m:r>
                            </m:e>
                            <m:sup>
                              <m:r>
                                <a:rPr lang="en-US" altLang="zh-CN" sz="2400" i="1">
                                  <a:solidFill>
                                    <a:schemeClr val="tx1"/>
                                  </a:solidFill>
                                  <a:latin typeface="Cambria Math" panose="02040503050406030204" pitchFamily="18" charset="0"/>
                                  <a:cs typeface="Times New Roman" panose="02020603050405020304" pitchFamily="18" charset="0"/>
                                </a:rPr>
                                <m:t>𝑗𝑘</m:t>
                              </m:r>
                              <m:sSub>
                                <m:sSubPr>
                                  <m:ctrlPr>
                                    <a:rPr lang="en-US" altLang="zh-CN" sz="2400" i="1">
                                      <a:solidFill>
                                        <a:schemeClr val="tx1"/>
                                      </a:solidFill>
                                      <a:latin typeface="Cambria Math" panose="02040503050406030204" pitchFamily="18" charset="0"/>
                                      <a:cs typeface="Times New Roman" panose="02020603050405020304" pitchFamily="18" charset="0"/>
                                    </a:rPr>
                                  </m:ctrlPr>
                                </m:sSubPr>
                                <m:e>
                                  <m:r>
                                    <a:rPr lang="zh-CN" altLang="en-US" sz="2400" i="1">
                                      <a:solidFill>
                                        <a:schemeClr val="tx1"/>
                                      </a:solidFill>
                                      <a:latin typeface="Cambria Math" panose="02040503050406030204" pitchFamily="18" charset="0"/>
                                      <a:cs typeface="Times New Roman" panose="02020603050405020304" pitchFamily="18" charset="0"/>
                                    </a:rPr>
                                    <m:t>𝜔</m:t>
                                  </m:r>
                                </m:e>
                                <m:sub>
                                  <m:r>
                                    <a:rPr lang="en-US" altLang="zh-CN" sz="2400" i="1">
                                      <a:solidFill>
                                        <a:schemeClr val="tx1"/>
                                      </a:solidFill>
                                      <a:latin typeface="Cambria Math" panose="02040503050406030204" pitchFamily="18" charset="0"/>
                                      <a:cs typeface="Times New Roman" panose="02020603050405020304" pitchFamily="18" charset="0"/>
                                    </a:rPr>
                                    <m:t>0</m:t>
                                  </m:r>
                                </m:sub>
                              </m:sSub>
                              <m:r>
                                <a:rPr lang="en-US" altLang="zh-CN" sz="2400" i="1">
                                  <a:solidFill>
                                    <a:schemeClr val="tx1"/>
                                  </a:solidFill>
                                  <a:latin typeface="Cambria Math" panose="02040503050406030204" pitchFamily="18" charset="0"/>
                                  <a:cs typeface="Times New Roman" panose="02020603050405020304" pitchFamily="18" charset="0"/>
                                </a:rPr>
                                <m:t>𝑡</m:t>
                              </m:r>
                            </m:sup>
                          </m:sSup>
                        </m:e>
                      </m:nary>
                    </m:oMath>
                  </m:oMathPara>
                </a14:m>
                <a:endParaRPr lang="en-US" altLang="zh-CN" sz="2400" i="1" dirty="0">
                  <a:solidFill>
                    <a:schemeClr val="tx1"/>
                  </a:solidFill>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zh-TW" sz="2400" i="1" smtClean="0">
                              <a:solidFill>
                                <a:schemeClr val="tx1"/>
                              </a:solidFill>
                              <a:latin typeface="Cambria Math" panose="02040503050406030204" pitchFamily="18" charset="0"/>
                              <a:cs typeface="Times New Roman" pitchFamily="18" charset="0"/>
                            </a:rPr>
                          </m:ctrlPr>
                        </m:sSubPr>
                        <m:e>
                          <m:r>
                            <a:rPr lang="en-US" altLang="zh-TW" sz="2400" b="0" i="1" smtClean="0">
                              <a:solidFill>
                                <a:schemeClr val="tx1"/>
                              </a:solidFill>
                              <a:latin typeface="Cambria Math" panose="02040503050406030204" pitchFamily="18" charset="0"/>
                              <a:cs typeface="Times New Roman" pitchFamily="18" charset="0"/>
                            </a:rPr>
                            <m:t>𝑎</m:t>
                          </m:r>
                        </m:e>
                        <m:sub>
                          <m:r>
                            <a:rPr lang="en-US" altLang="zh-TW" sz="2400" b="0" i="1" smtClean="0">
                              <a:solidFill>
                                <a:schemeClr val="tx1"/>
                              </a:solidFill>
                              <a:latin typeface="Cambria Math" panose="02040503050406030204" pitchFamily="18" charset="0"/>
                              <a:cs typeface="Times New Roman" pitchFamily="18" charset="0"/>
                            </a:rPr>
                            <m:t>𝑘</m:t>
                          </m:r>
                        </m:sub>
                      </m:sSub>
                      <m:r>
                        <a:rPr lang="en-US" altLang="zh-TW" sz="2400" i="1">
                          <a:solidFill>
                            <a:schemeClr val="tx1"/>
                          </a:solidFill>
                          <a:latin typeface="Cambria Math" panose="02040503050406030204" pitchFamily="18" charset="0"/>
                          <a:cs typeface="Times New Roman" pitchFamily="18" charset="0"/>
                        </a:rPr>
                        <m:t>=</m:t>
                      </m:r>
                      <m:f>
                        <m:fPr>
                          <m:ctrlPr>
                            <a:rPr lang="en-US" altLang="zh-TW" sz="2400" i="1" smtClean="0">
                              <a:solidFill>
                                <a:schemeClr val="tx1"/>
                              </a:solidFill>
                              <a:latin typeface="Cambria Math" panose="02040503050406030204" pitchFamily="18" charset="0"/>
                              <a:cs typeface="Times New Roman" pitchFamily="18" charset="0"/>
                            </a:rPr>
                          </m:ctrlPr>
                        </m:fPr>
                        <m:num>
                          <m:r>
                            <a:rPr lang="en-US" altLang="zh-TW" sz="2400" b="0" i="1" smtClean="0">
                              <a:solidFill>
                                <a:schemeClr val="tx1"/>
                              </a:solidFill>
                              <a:latin typeface="Cambria Math" panose="02040503050406030204" pitchFamily="18" charset="0"/>
                              <a:cs typeface="Times New Roman" pitchFamily="18" charset="0"/>
                            </a:rPr>
                            <m:t>1</m:t>
                          </m:r>
                        </m:num>
                        <m:den>
                          <m:r>
                            <a:rPr lang="en-US" altLang="zh-TW" sz="2400" b="0" i="1" smtClean="0">
                              <a:solidFill>
                                <a:schemeClr val="tx1"/>
                              </a:solidFill>
                              <a:latin typeface="Cambria Math" panose="02040503050406030204" pitchFamily="18" charset="0"/>
                              <a:cs typeface="Times New Roman" pitchFamily="18" charset="0"/>
                            </a:rPr>
                            <m:t>𝑇</m:t>
                          </m:r>
                        </m:den>
                      </m:f>
                      <m:nary>
                        <m:naryPr>
                          <m:ctrlPr>
                            <a:rPr lang="en-US" altLang="zh-TW" sz="2400" i="1" smtClean="0">
                              <a:solidFill>
                                <a:schemeClr val="tx1"/>
                              </a:solidFill>
                              <a:latin typeface="Cambria Math" panose="02040503050406030204" pitchFamily="18" charset="0"/>
                              <a:cs typeface="Times New Roman" pitchFamily="18" charset="0"/>
                            </a:rPr>
                          </m:ctrlPr>
                        </m:naryPr>
                        <m:sub>
                          <m:r>
                            <m:rPr>
                              <m:brk m:alnAt="23"/>
                            </m:rPr>
                            <a:rPr lang="en-US" altLang="zh-TW" sz="2400" b="0" i="1" smtClean="0">
                              <a:solidFill>
                                <a:schemeClr val="tx1"/>
                              </a:solidFill>
                              <a:latin typeface="Cambria Math" panose="02040503050406030204" pitchFamily="18" charset="0"/>
                              <a:cs typeface="Times New Roman" pitchFamily="18" charset="0"/>
                            </a:rPr>
                            <m:t>0</m:t>
                          </m:r>
                        </m:sub>
                        <m:sup>
                          <m:r>
                            <a:rPr lang="en-US" altLang="zh-TW" sz="2400" b="0" i="1" smtClean="0">
                              <a:solidFill>
                                <a:schemeClr val="tx1"/>
                              </a:solidFill>
                              <a:latin typeface="Cambria Math" panose="02040503050406030204" pitchFamily="18" charset="0"/>
                              <a:cs typeface="Times New Roman" pitchFamily="18" charset="0"/>
                            </a:rPr>
                            <m:t>𝑇</m:t>
                          </m:r>
                        </m:sup>
                        <m:e>
                          <m:r>
                            <a:rPr lang="en-US" altLang="zh-TW" sz="2400" i="1">
                              <a:solidFill>
                                <a:schemeClr val="tx1"/>
                              </a:solidFill>
                              <a:latin typeface="Cambria Math"/>
                              <a:cs typeface="Times New Roman" pitchFamily="18" charset="0"/>
                            </a:rPr>
                            <m:t>𝑥</m:t>
                          </m:r>
                          <m:d>
                            <m:dPr>
                              <m:ctrlPr>
                                <a:rPr lang="en-US" altLang="zh-TW" sz="2400" i="1">
                                  <a:solidFill>
                                    <a:schemeClr val="tx1"/>
                                  </a:solidFill>
                                  <a:latin typeface="Cambria Math" panose="02040503050406030204" pitchFamily="18" charset="0"/>
                                  <a:cs typeface="Times New Roman" pitchFamily="18" charset="0"/>
                                </a:rPr>
                              </m:ctrlPr>
                            </m:dPr>
                            <m:e>
                              <m:r>
                                <a:rPr lang="en-US" altLang="zh-TW" sz="2400" i="1">
                                  <a:solidFill>
                                    <a:schemeClr val="tx1"/>
                                  </a:solidFill>
                                  <a:latin typeface="Cambria Math"/>
                                  <a:cs typeface="Times New Roman" pitchFamily="18" charset="0"/>
                                </a:rPr>
                                <m:t>𝑡</m:t>
                              </m:r>
                            </m:e>
                          </m:d>
                          <m:sSup>
                            <m:sSupPr>
                              <m:ctrlPr>
                                <a:rPr lang="en-US" altLang="zh-CN" sz="2400" i="1">
                                  <a:solidFill>
                                    <a:schemeClr val="tx1"/>
                                  </a:solidFill>
                                  <a:latin typeface="Cambria Math" panose="02040503050406030204" pitchFamily="18" charset="0"/>
                                  <a:cs typeface="Times New Roman" panose="02020603050405020304" pitchFamily="18" charset="0"/>
                                </a:rPr>
                              </m:ctrlPr>
                            </m:sSupPr>
                            <m:e>
                              <m:r>
                                <a:rPr lang="en-US" altLang="zh-CN" sz="2400" i="1">
                                  <a:solidFill>
                                    <a:schemeClr val="tx1"/>
                                  </a:solidFill>
                                  <a:latin typeface="Cambria Math" panose="02040503050406030204" pitchFamily="18" charset="0"/>
                                  <a:cs typeface="Times New Roman" panose="02020603050405020304" pitchFamily="18" charset="0"/>
                                </a:rPr>
                                <m:t>𝑒</m:t>
                              </m:r>
                            </m:e>
                            <m:sup>
                              <m:r>
                                <a:rPr lang="en-US" altLang="zh-CN" sz="2400" i="1">
                                  <a:solidFill>
                                    <a:schemeClr val="tx1"/>
                                  </a:solidFill>
                                  <a:latin typeface="Cambria Math" panose="02040503050406030204" pitchFamily="18" charset="0"/>
                                  <a:cs typeface="Times New Roman" panose="02020603050405020304" pitchFamily="18" charset="0"/>
                                </a:rPr>
                                <m:t>−</m:t>
                              </m:r>
                              <m:r>
                                <a:rPr lang="en-US" altLang="zh-CN" sz="2400" i="1">
                                  <a:solidFill>
                                    <a:schemeClr val="tx1"/>
                                  </a:solidFill>
                                  <a:latin typeface="Cambria Math" panose="02040503050406030204" pitchFamily="18" charset="0"/>
                                  <a:cs typeface="Times New Roman" panose="02020603050405020304" pitchFamily="18" charset="0"/>
                                </a:rPr>
                                <m:t>𝑗𝑘</m:t>
                              </m:r>
                              <m:sSub>
                                <m:sSubPr>
                                  <m:ctrlPr>
                                    <a:rPr lang="en-US" altLang="zh-CN" sz="2400" i="1">
                                      <a:solidFill>
                                        <a:schemeClr val="tx1"/>
                                      </a:solidFill>
                                      <a:latin typeface="Cambria Math" panose="02040503050406030204" pitchFamily="18" charset="0"/>
                                      <a:cs typeface="Times New Roman" panose="02020603050405020304" pitchFamily="18" charset="0"/>
                                    </a:rPr>
                                  </m:ctrlPr>
                                </m:sSubPr>
                                <m:e>
                                  <m:r>
                                    <a:rPr lang="zh-CN" altLang="en-US" sz="2400" i="1">
                                      <a:solidFill>
                                        <a:schemeClr val="tx1"/>
                                      </a:solidFill>
                                      <a:latin typeface="Cambria Math" panose="02040503050406030204" pitchFamily="18" charset="0"/>
                                      <a:cs typeface="Times New Roman" panose="02020603050405020304" pitchFamily="18" charset="0"/>
                                    </a:rPr>
                                    <m:t>𝜔</m:t>
                                  </m:r>
                                </m:e>
                                <m:sub>
                                  <m:r>
                                    <a:rPr lang="en-US" altLang="zh-CN" sz="2400" i="1">
                                      <a:solidFill>
                                        <a:schemeClr val="tx1"/>
                                      </a:solidFill>
                                      <a:latin typeface="Cambria Math" panose="02040503050406030204" pitchFamily="18" charset="0"/>
                                      <a:cs typeface="Times New Roman" panose="02020603050405020304" pitchFamily="18" charset="0"/>
                                    </a:rPr>
                                    <m:t>0</m:t>
                                  </m:r>
                                </m:sub>
                              </m:sSub>
                              <m:r>
                                <a:rPr lang="en-US" altLang="zh-CN" sz="2400" i="1">
                                  <a:solidFill>
                                    <a:schemeClr val="tx1"/>
                                  </a:solidFill>
                                  <a:latin typeface="Cambria Math" panose="02040503050406030204" pitchFamily="18" charset="0"/>
                                  <a:cs typeface="Times New Roman" panose="02020603050405020304" pitchFamily="18" charset="0"/>
                                </a:rPr>
                                <m:t>𝑡</m:t>
                              </m:r>
                            </m:sup>
                          </m:sSup>
                          <m:r>
                            <a:rPr lang="en-US" altLang="zh-CN" sz="2400" b="0" i="1" smtClean="0">
                              <a:solidFill>
                                <a:schemeClr val="tx1"/>
                              </a:solidFill>
                              <a:latin typeface="Cambria Math" panose="02040503050406030204" pitchFamily="18" charset="0"/>
                              <a:cs typeface="Times New Roman" panose="02020603050405020304" pitchFamily="18" charset="0"/>
                            </a:rPr>
                            <m:t>𝑑𝑡</m:t>
                          </m:r>
                        </m:e>
                      </m:nary>
                    </m:oMath>
                  </m:oMathPara>
                </a14:m>
                <a:endParaRPr lang="en-US" altLang="zh-TW" sz="2400" dirty="0">
                  <a:solidFill>
                    <a:schemeClr val="tx1"/>
                  </a:solidFill>
                  <a:latin typeface="Times New Roman" pitchFamily="18" charset="0"/>
                  <a:cs typeface="Times New Roman" pitchFamily="18" charset="0"/>
                </a:endParaRPr>
              </a:p>
            </p:txBody>
          </p:sp>
        </mc:Choice>
        <mc:Fallback xmlns="">
          <p:sp>
            <p:nvSpPr>
              <p:cNvPr id="20" name="文本框 19">
                <a:extLst>
                  <a:ext uri="{FF2B5EF4-FFF2-40B4-BE49-F238E27FC236}">
                    <a16:creationId xmlns:a16="http://schemas.microsoft.com/office/drawing/2014/main" id="{0F4BBDEF-CA8C-4404-8BDB-6973729E648F}"/>
                  </a:ext>
                </a:extLst>
              </p:cNvPr>
              <p:cNvSpPr txBox="1">
                <a:spLocks noRot="1" noChangeAspect="1" noMove="1" noResize="1" noEditPoints="1" noAdjustHandles="1" noChangeArrowheads="1" noChangeShapeType="1" noTextEdit="1"/>
              </p:cNvSpPr>
              <p:nvPr/>
            </p:nvSpPr>
            <p:spPr>
              <a:xfrm>
                <a:off x="2470916" y="2144063"/>
                <a:ext cx="4223656" cy="1929952"/>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0C6822C1-69C9-445D-8893-489B0C17F582}"/>
                  </a:ext>
                </a:extLst>
              </p:cNvPr>
              <p:cNvSpPr txBox="1"/>
              <p:nvPr/>
            </p:nvSpPr>
            <p:spPr>
              <a:xfrm>
                <a:off x="7282755" y="2111523"/>
                <a:ext cx="4835339" cy="2055306"/>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altLang="zh-TW" sz="2400" i="1" smtClean="0">
                          <a:solidFill>
                            <a:srgbClr val="FF0000"/>
                          </a:solidFill>
                          <a:latin typeface="Cambria Math" panose="02040503050406030204" pitchFamily="18" charset="0"/>
                          <a:cs typeface="Times New Roman" pitchFamily="18" charset="0"/>
                        </a:rPr>
                        <m:t>𝑥</m:t>
                      </m:r>
                      <m:d>
                        <m:dPr>
                          <m:ctrlPr>
                            <a:rPr lang="en-US" altLang="zh-TW" sz="2400" i="1">
                              <a:solidFill>
                                <a:srgbClr val="FF0000"/>
                              </a:solidFill>
                              <a:latin typeface="Cambria Math" panose="02040503050406030204" pitchFamily="18" charset="0"/>
                              <a:cs typeface="Times New Roman" pitchFamily="18" charset="0"/>
                            </a:rPr>
                          </m:ctrlPr>
                        </m:dPr>
                        <m:e>
                          <m:r>
                            <a:rPr lang="en-US" altLang="zh-TW" sz="2400" i="1">
                              <a:solidFill>
                                <a:srgbClr val="FF0000"/>
                              </a:solidFill>
                              <a:latin typeface="Cambria Math"/>
                              <a:cs typeface="Times New Roman" pitchFamily="18" charset="0"/>
                            </a:rPr>
                            <m:t>𝑡</m:t>
                          </m:r>
                        </m:e>
                      </m:d>
                      <m:r>
                        <a:rPr lang="en-US" altLang="zh-TW" sz="2400" i="1">
                          <a:solidFill>
                            <a:srgbClr val="FF0000"/>
                          </a:solidFill>
                          <a:latin typeface="Cambria Math" panose="02040503050406030204" pitchFamily="18" charset="0"/>
                          <a:cs typeface="Times New Roman" pitchFamily="18" charset="0"/>
                        </a:rPr>
                        <m:t>=</m:t>
                      </m:r>
                      <m:f>
                        <m:fPr>
                          <m:ctrlPr>
                            <a:rPr lang="en-US" altLang="zh-CN" sz="2400" i="1">
                              <a:solidFill>
                                <a:srgbClr val="FF0000"/>
                              </a:solidFill>
                              <a:latin typeface="Cambria Math" panose="02040503050406030204" pitchFamily="18" charset="0"/>
                              <a:cs typeface="Times New Roman" panose="02020603050405020304" pitchFamily="18" charset="0"/>
                            </a:rPr>
                          </m:ctrlPr>
                        </m:fPr>
                        <m:num>
                          <m:r>
                            <a:rPr lang="en-US" altLang="zh-CN" sz="2400" i="1">
                              <a:solidFill>
                                <a:srgbClr val="FF0000"/>
                              </a:solidFill>
                              <a:latin typeface="Cambria Math" panose="02040503050406030204" pitchFamily="18" charset="0"/>
                              <a:cs typeface="Times New Roman" panose="02020603050405020304" pitchFamily="18" charset="0"/>
                            </a:rPr>
                            <m:t>1</m:t>
                          </m:r>
                        </m:num>
                        <m:den>
                          <m:r>
                            <a:rPr lang="en-US" altLang="zh-CN" sz="2400" i="1">
                              <a:solidFill>
                                <a:srgbClr val="FF0000"/>
                              </a:solidFill>
                              <a:latin typeface="Cambria Math" panose="02040503050406030204" pitchFamily="18" charset="0"/>
                              <a:cs typeface="Times New Roman" panose="02020603050405020304" pitchFamily="18" charset="0"/>
                            </a:rPr>
                            <m:t>2</m:t>
                          </m:r>
                          <m:r>
                            <m:rPr>
                              <m:sty m:val="p"/>
                            </m:rPr>
                            <a:rPr lang="en-US" altLang="zh-CN" sz="2400" i="1">
                              <a:solidFill>
                                <a:srgbClr val="FF0000"/>
                              </a:solidFill>
                              <a:latin typeface="Cambria Math" panose="02040503050406030204" pitchFamily="18" charset="0"/>
                              <a:cs typeface="Times New Roman" panose="02020603050405020304" pitchFamily="18" charset="0"/>
                            </a:rPr>
                            <m:t>π</m:t>
                          </m:r>
                        </m:den>
                      </m:f>
                      <m:nary>
                        <m:naryPr>
                          <m:ctrlPr>
                            <a:rPr lang="en-US" altLang="zh-CN" sz="2400" i="1">
                              <a:solidFill>
                                <a:srgbClr val="FF0000"/>
                              </a:solidFill>
                              <a:latin typeface="Cambria Math" panose="02040503050406030204" pitchFamily="18" charset="0"/>
                              <a:cs typeface="Times New Roman" panose="02020603050405020304" pitchFamily="18" charset="0"/>
                            </a:rPr>
                          </m:ctrlPr>
                        </m:naryPr>
                        <m:sub>
                          <m:r>
                            <m:rPr>
                              <m:brk m:alnAt="23"/>
                            </m:rPr>
                            <a:rPr lang="en-US" altLang="zh-CN" sz="2400" i="1">
                              <a:solidFill>
                                <a:srgbClr val="FF0000"/>
                              </a:solidFill>
                              <a:latin typeface="Cambria Math" panose="02040503050406030204" pitchFamily="18" charset="0"/>
                              <a:cs typeface="Times New Roman" panose="02020603050405020304" pitchFamily="18" charset="0"/>
                            </a:rPr>
                            <m:t>−</m:t>
                          </m:r>
                          <m:r>
                            <a:rPr lang="en-US" altLang="zh-CN" sz="24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sub>
                        <m:sup>
                          <m:r>
                            <a:rPr lang="en-US" altLang="zh-CN" sz="24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sup>
                        <m:e>
                          <m:r>
                            <a:rPr lang="en-US" altLang="zh-CN" sz="2400" i="1">
                              <a:solidFill>
                                <a:srgbClr val="FF0000"/>
                              </a:solidFill>
                              <a:latin typeface="Cambria Math" panose="02040503050406030204" pitchFamily="18" charset="0"/>
                              <a:cs typeface="Times New Roman" panose="02020603050405020304" pitchFamily="18" charset="0"/>
                            </a:rPr>
                            <m:t>𝑋</m:t>
                          </m:r>
                          <m:d>
                            <m:dPr>
                              <m:ctrlPr>
                                <a:rPr lang="en-US" altLang="zh-CN" sz="2400" i="1">
                                  <a:solidFill>
                                    <a:srgbClr val="FF0000"/>
                                  </a:solidFill>
                                  <a:latin typeface="Cambria Math" panose="02040503050406030204" pitchFamily="18" charset="0"/>
                                  <a:cs typeface="Times New Roman" panose="02020603050405020304" pitchFamily="18" charset="0"/>
                                </a:rPr>
                              </m:ctrlPr>
                            </m:dPr>
                            <m:e>
                              <m:r>
                                <a:rPr lang="en-US" altLang="zh-CN" sz="2400" i="1">
                                  <a:solidFill>
                                    <a:srgbClr val="FF0000"/>
                                  </a:solidFill>
                                  <a:latin typeface="Cambria Math" panose="02040503050406030204" pitchFamily="18" charset="0"/>
                                  <a:cs typeface="Times New Roman" panose="02020603050405020304" pitchFamily="18" charset="0"/>
                                </a:rPr>
                                <m:t>𝑗</m:t>
                              </m:r>
                              <m:r>
                                <a:rPr lang="zh-CN" altLang="en-US" sz="2400" i="1">
                                  <a:solidFill>
                                    <a:srgbClr val="FF0000"/>
                                  </a:solidFill>
                                  <a:latin typeface="Cambria Math" panose="02040503050406030204" pitchFamily="18" charset="0"/>
                                  <a:cs typeface="Times New Roman" panose="02020603050405020304" pitchFamily="18" charset="0"/>
                                </a:rPr>
                                <m:t>𝜔</m:t>
                              </m:r>
                            </m:e>
                          </m:d>
                          <m:sSup>
                            <m:sSupPr>
                              <m:ctrlPr>
                                <a:rPr lang="en-US" altLang="zh-CN" sz="2400" i="1">
                                  <a:solidFill>
                                    <a:srgbClr val="FF0000"/>
                                  </a:solidFill>
                                  <a:latin typeface="Cambria Math" panose="02040503050406030204" pitchFamily="18" charset="0"/>
                                  <a:cs typeface="Times New Roman" panose="02020603050405020304" pitchFamily="18" charset="0"/>
                                </a:rPr>
                              </m:ctrlPr>
                            </m:sSupPr>
                            <m:e>
                              <m:r>
                                <a:rPr lang="en-US" altLang="zh-CN" sz="2400" i="1">
                                  <a:solidFill>
                                    <a:srgbClr val="FF0000"/>
                                  </a:solidFill>
                                  <a:latin typeface="Cambria Math" panose="02040503050406030204" pitchFamily="18" charset="0"/>
                                  <a:cs typeface="Times New Roman" panose="02020603050405020304" pitchFamily="18" charset="0"/>
                                </a:rPr>
                                <m:t>𝑒</m:t>
                              </m:r>
                            </m:e>
                            <m:sup>
                              <m:r>
                                <a:rPr lang="en-US" altLang="zh-CN" sz="2400" i="1">
                                  <a:solidFill>
                                    <a:srgbClr val="FF0000"/>
                                  </a:solidFill>
                                  <a:latin typeface="Cambria Math" panose="02040503050406030204" pitchFamily="18" charset="0"/>
                                  <a:cs typeface="Times New Roman" panose="02020603050405020304" pitchFamily="18" charset="0"/>
                                </a:rPr>
                                <m:t>𝑗</m:t>
                              </m:r>
                              <m:r>
                                <a:rPr lang="zh-CN" altLang="en-US" sz="2400" i="1">
                                  <a:solidFill>
                                    <a:srgbClr val="FF0000"/>
                                  </a:solidFill>
                                  <a:latin typeface="Cambria Math" panose="02040503050406030204" pitchFamily="18" charset="0"/>
                                  <a:cs typeface="Times New Roman" panose="02020603050405020304" pitchFamily="18" charset="0"/>
                                </a:rPr>
                                <m:t>𝜔</m:t>
                              </m:r>
                              <m:r>
                                <a:rPr lang="en-US" altLang="zh-CN" sz="2400" i="1">
                                  <a:solidFill>
                                    <a:srgbClr val="FF0000"/>
                                  </a:solidFill>
                                  <a:latin typeface="Cambria Math" panose="02040503050406030204" pitchFamily="18" charset="0"/>
                                  <a:cs typeface="Times New Roman" panose="02020603050405020304" pitchFamily="18" charset="0"/>
                                </a:rPr>
                                <m:t>𝑡</m:t>
                              </m:r>
                            </m:sup>
                          </m:sSup>
                          <m:r>
                            <a:rPr lang="en-US" altLang="zh-CN" sz="2400" i="1">
                              <a:solidFill>
                                <a:srgbClr val="FF0000"/>
                              </a:solidFill>
                              <a:latin typeface="Cambria Math" panose="02040503050406030204" pitchFamily="18" charset="0"/>
                              <a:cs typeface="Times New Roman" panose="02020603050405020304" pitchFamily="18" charset="0"/>
                            </a:rPr>
                            <m:t>𝑑</m:t>
                          </m:r>
                          <m:r>
                            <a:rPr lang="zh-CN" altLang="en-US" sz="2400" i="1">
                              <a:solidFill>
                                <a:srgbClr val="FF0000"/>
                              </a:solidFill>
                              <a:latin typeface="Cambria Math" panose="02040503050406030204" pitchFamily="18" charset="0"/>
                              <a:cs typeface="Times New Roman" panose="02020603050405020304" pitchFamily="18" charset="0"/>
                            </a:rPr>
                            <m:t>𝜔</m:t>
                          </m:r>
                        </m:e>
                      </m:nary>
                    </m:oMath>
                  </m:oMathPara>
                </a14:m>
                <a:endParaRPr lang="en-US" altLang="zh-CN" sz="2400" i="1" dirty="0">
                  <a:solidFill>
                    <a:srgbClr val="FF0000"/>
                  </a:solidFill>
                  <a:latin typeface="Cambria Math" panose="02040503050406030204" pitchFamily="18" charset="0"/>
                  <a:cs typeface="Times New Roman" panose="02020603050405020304" pitchFamily="18" charset="0"/>
                </a:endParaRPr>
              </a:p>
              <a:p>
                <a:pPr marL="0" indent="0">
                  <a:buNone/>
                </a:pPr>
                <a:endParaRPr lang="en-US" altLang="zh-CN" sz="2400" i="1" dirty="0">
                  <a:solidFill>
                    <a:srgbClr val="FF0000"/>
                  </a:solidFill>
                  <a:latin typeface="Cambria Math" panose="020405030504060302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sz="2400" i="1" smtClean="0">
                          <a:solidFill>
                            <a:srgbClr val="FF0000"/>
                          </a:solidFill>
                          <a:latin typeface="Cambria Math" panose="02040503050406030204" pitchFamily="18" charset="0"/>
                          <a:cs typeface="Times New Roman" panose="02020603050405020304" pitchFamily="18" charset="0"/>
                        </a:rPr>
                        <m:t>𝑋</m:t>
                      </m:r>
                      <m:d>
                        <m:dPr>
                          <m:ctrlPr>
                            <a:rPr lang="en-US" altLang="zh-CN" sz="2400" i="1">
                              <a:solidFill>
                                <a:srgbClr val="FF0000"/>
                              </a:solidFill>
                              <a:latin typeface="Cambria Math" panose="02040503050406030204" pitchFamily="18" charset="0"/>
                              <a:cs typeface="Times New Roman" panose="02020603050405020304" pitchFamily="18" charset="0"/>
                            </a:rPr>
                          </m:ctrlPr>
                        </m:dPr>
                        <m:e>
                          <m:r>
                            <a:rPr lang="en-US" altLang="zh-CN" sz="2400" i="1">
                              <a:solidFill>
                                <a:srgbClr val="FF0000"/>
                              </a:solidFill>
                              <a:latin typeface="Cambria Math" panose="02040503050406030204" pitchFamily="18" charset="0"/>
                              <a:cs typeface="Times New Roman" panose="02020603050405020304" pitchFamily="18" charset="0"/>
                            </a:rPr>
                            <m:t>𝑗</m:t>
                          </m:r>
                          <m:r>
                            <a:rPr lang="zh-CN" altLang="en-US" sz="2400" i="1">
                              <a:solidFill>
                                <a:srgbClr val="FF0000"/>
                              </a:solidFill>
                              <a:latin typeface="Cambria Math" panose="02040503050406030204" pitchFamily="18" charset="0"/>
                              <a:cs typeface="Times New Roman" panose="02020603050405020304" pitchFamily="18" charset="0"/>
                            </a:rPr>
                            <m:t>𝜔</m:t>
                          </m:r>
                        </m:e>
                      </m:d>
                      <m:r>
                        <a:rPr lang="en-US" altLang="zh-CN" sz="2400" i="1">
                          <a:solidFill>
                            <a:srgbClr val="FF0000"/>
                          </a:solidFill>
                          <a:latin typeface="Cambria Math" panose="02040503050406030204" pitchFamily="18" charset="0"/>
                          <a:cs typeface="Times New Roman" panose="02020603050405020304" pitchFamily="18" charset="0"/>
                        </a:rPr>
                        <m:t>=</m:t>
                      </m:r>
                      <m:nary>
                        <m:naryPr>
                          <m:ctrlPr>
                            <a:rPr lang="en-US" altLang="zh-TW" sz="2400" i="1">
                              <a:solidFill>
                                <a:srgbClr val="FF0000"/>
                              </a:solidFill>
                              <a:latin typeface="Cambria Math" panose="02040503050406030204" pitchFamily="18" charset="0"/>
                              <a:cs typeface="Times New Roman" pitchFamily="18" charset="0"/>
                            </a:rPr>
                          </m:ctrlPr>
                        </m:naryPr>
                        <m:sub>
                          <m:r>
                            <a:rPr lang="en-US" altLang="zh-TW" sz="2400" i="1">
                              <a:solidFill>
                                <a:srgbClr val="FF0000"/>
                              </a:solidFill>
                              <a:latin typeface="Cambria Math" panose="02040503050406030204" pitchFamily="18" charset="0"/>
                              <a:cs typeface="Times New Roman" pitchFamily="18" charset="0"/>
                            </a:rPr>
                            <m:t>−</m:t>
                          </m:r>
                          <m:r>
                            <a:rPr lang="en-US" altLang="zh-TW" sz="2400" i="1">
                              <a:solidFill>
                                <a:srgbClr val="FF0000"/>
                              </a:solidFill>
                              <a:latin typeface="Cambria Math" panose="02040503050406030204" pitchFamily="18" charset="0"/>
                              <a:ea typeface="Cambria Math" panose="02040503050406030204" pitchFamily="18" charset="0"/>
                              <a:cs typeface="Times New Roman" pitchFamily="18" charset="0"/>
                            </a:rPr>
                            <m:t>∞</m:t>
                          </m:r>
                        </m:sub>
                        <m:sup>
                          <m:r>
                            <a:rPr lang="en-US" altLang="zh-TW" sz="2400" i="1">
                              <a:solidFill>
                                <a:srgbClr val="FF0000"/>
                              </a:solidFill>
                              <a:latin typeface="Cambria Math" panose="02040503050406030204" pitchFamily="18" charset="0"/>
                              <a:ea typeface="Cambria Math" panose="02040503050406030204" pitchFamily="18" charset="0"/>
                              <a:cs typeface="Times New Roman" pitchFamily="18" charset="0"/>
                            </a:rPr>
                            <m:t>∞</m:t>
                          </m:r>
                        </m:sup>
                        <m:e>
                          <m:r>
                            <a:rPr lang="en-US" altLang="zh-TW" sz="2400" i="1">
                              <a:solidFill>
                                <a:srgbClr val="FF0000"/>
                              </a:solidFill>
                              <a:latin typeface="Cambria Math" panose="02040503050406030204" pitchFamily="18" charset="0"/>
                              <a:cs typeface="Times New Roman" pitchFamily="18" charset="0"/>
                            </a:rPr>
                            <m:t>𝑥</m:t>
                          </m:r>
                          <m:d>
                            <m:dPr>
                              <m:ctrlPr>
                                <a:rPr lang="en-US" altLang="zh-TW" sz="2400" i="1">
                                  <a:solidFill>
                                    <a:srgbClr val="FF0000"/>
                                  </a:solidFill>
                                  <a:latin typeface="Cambria Math" panose="02040503050406030204" pitchFamily="18" charset="0"/>
                                  <a:cs typeface="Times New Roman" pitchFamily="18" charset="0"/>
                                </a:rPr>
                              </m:ctrlPr>
                            </m:dPr>
                            <m:e>
                              <m:r>
                                <a:rPr lang="en-US" altLang="zh-TW" sz="2400" i="1">
                                  <a:solidFill>
                                    <a:srgbClr val="FF0000"/>
                                  </a:solidFill>
                                  <a:latin typeface="Cambria Math"/>
                                  <a:cs typeface="Times New Roman" pitchFamily="18" charset="0"/>
                                </a:rPr>
                                <m:t>𝑡</m:t>
                              </m:r>
                            </m:e>
                          </m:d>
                          <m:sSup>
                            <m:sSupPr>
                              <m:ctrlPr>
                                <a:rPr lang="en-US" altLang="zh-CN" sz="2400" i="1">
                                  <a:solidFill>
                                    <a:srgbClr val="FF0000"/>
                                  </a:solidFill>
                                  <a:latin typeface="Cambria Math" panose="02040503050406030204" pitchFamily="18" charset="0"/>
                                  <a:cs typeface="Times New Roman" panose="02020603050405020304" pitchFamily="18" charset="0"/>
                                </a:rPr>
                              </m:ctrlPr>
                            </m:sSupPr>
                            <m:e>
                              <m:r>
                                <a:rPr lang="en-US" altLang="zh-CN" sz="2400" i="1">
                                  <a:solidFill>
                                    <a:srgbClr val="FF0000"/>
                                  </a:solidFill>
                                  <a:latin typeface="Cambria Math" panose="02040503050406030204" pitchFamily="18" charset="0"/>
                                  <a:cs typeface="Times New Roman" panose="02020603050405020304" pitchFamily="18" charset="0"/>
                                </a:rPr>
                                <m:t>𝑒</m:t>
                              </m:r>
                            </m:e>
                            <m:sup>
                              <m:r>
                                <a:rPr lang="en-US" altLang="zh-CN" sz="2400" i="1">
                                  <a:solidFill>
                                    <a:srgbClr val="FF0000"/>
                                  </a:solidFill>
                                  <a:latin typeface="Cambria Math" panose="02040503050406030204" pitchFamily="18" charset="0"/>
                                  <a:cs typeface="Times New Roman" panose="02020603050405020304" pitchFamily="18" charset="0"/>
                                </a:rPr>
                                <m:t>−</m:t>
                              </m:r>
                              <m:r>
                                <a:rPr lang="en-US" altLang="zh-CN" sz="2400" i="1">
                                  <a:solidFill>
                                    <a:srgbClr val="FF0000"/>
                                  </a:solidFill>
                                  <a:latin typeface="Cambria Math" panose="02040503050406030204" pitchFamily="18" charset="0"/>
                                  <a:cs typeface="Times New Roman" panose="02020603050405020304" pitchFamily="18" charset="0"/>
                                </a:rPr>
                                <m:t>𝑗</m:t>
                              </m:r>
                              <m:r>
                                <a:rPr lang="zh-CN" altLang="en-US" sz="2400" i="1">
                                  <a:solidFill>
                                    <a:srgbClr val="FF0000"/>
                                  </a:solidFill>
                                  <a:latin typeface="Cambria Math" panose="02040503050406030204" pitchFamily="18" charset="0"/>
                                  <a:cs typeface="Times New Roman" panose="02020603050405020304" pitchFamily="18" charset="0"/>
                                </a:rPr>
                                <m:t>𝜔</m:t>
                              </m:r>
                              <m:r>
                                <a:rPr lang="en-US" altLang="zh-CN" sz="2400" i="1">
                                  <a:solidFill>
                                    <a:srgbClr val="FF0000"/>
                                  </a:solidFill>
                                  <a:latin typeface="Cambria Math" panose="02040503050406030204" pitchFamily="18" charset="0"/>
                                  <a:cs typeface="Times New Roman" panose="02020603050405020304" pitchFamily="18" charset="0"/>
                                </a:rPr>
                                <m:t>𝑡</m:t>
                              </m:r>
                            </m:sup>
                          </m:sSup>
                          <m:r>
                            <a:rPr lang="en-US" altLang="zh-CN" sz="2400" i="1">
                              <a:solidFill>
                                <a:srgbClr val="FF0000"/>
                              </a:solidFill>
                              <a:latin typeface="Cambria Math" panose="02040503050406030204" pitchFamily="18" charset="0"/>
                              <a:cs typeface="Times New Roman" panose="02020603050405020304" pitchFamily="18" charset="0"/>
                            </a:rPr>
                            <m:t>𝑑𝑡</m:t>
                          </m:r>
                        </m:e>
                      </m:nary>
                    </m:oMath>
                  </m:oMathPara>
                </a14:m>
                <a:endParaRPr lang="en-US" altLang="zh-TW" sz="2400" dirty="0">
                  <a:solidFill>
                    <a:srgbClr val="FF0000"/>
                  </a:solidFill>
                  <a:latin typeface="Times New Roman" pitchFamily="18" charset="0"/>
                  <a:cs typeface="Times New Roman" pitchFamily="18" charset="0"/>
                </a:endParaRPr>
              </a:p>
            </p:txBody>
          </p:sp>
        </mc:Choice>
        <mc:Fallback xmlns="">
          <p:sp>
            <p:nvSpPr>
              <p:cNvPr id="16" name="文本框 15">
                <a:extLst>
                  <a:ext uri="{FF2B5EF4-FFF2-40B4-BE49-F238E27FC236}">
                    <a16:creationId xmlns:a16="http://schemas.microsoft.com/office/drawing/2014/main" id="{0C6822C1-69C9-445D-8893-489B0C17F582}"/>
                  </a:ext>
                </a:extLst>
              </p:cNvPr>
              <p:cNvSpPr txBox="1">
                <a:spLocks noRot="1" noChangeAspect="1" noMove="1" noResize="1" noEditPoints="1" noAdjustHandles="1" noChangeArrowheads="1" noChangeShapeType="1" noTextEdit="1"/>
              </p:cNvSpPr>
              <p:nvPr/>
            </p:nvSpPr>
            <p:spPr>
              <a:xfrm>
                <a:off x="7282755" y="2111523"/>
                <a:ext cx="4835339" cy="2055306"/>
              </a:xfrm>
              <a:prstGeom prst="rect">
                <a:avLst/>
              </a:prstGeom>
              <a:blipFill>
                <a:blip r:embed="rId3"/>
                <a:stretch>
                  <a:fillRect/>
                </a:stretch>
              </a:blipFill>
            </p:spPr>
            <p:txBody>
              <a:bodyPr/>
              <a:lstStyle/>
              <a:p>
                <a:r>
                  <a:rPr lang="zh-CN" altLang="en-US">
                    <a:noFill/>
                  </a:rPr>
                  <a:t> </a:t>
                </a:r>
              </a:p>
            </p:txBody>
          </p:sp>
        </mc:Fallback>
      </mc:AlternateContent>
      <p:cxnSp>
        <p:nvCxnSpPr>
          <p:cNvPr id="17" name="直接箭头连接符 16">
            <a:extLst>
              <a:ext uri="{FF2B5EF4-FFF2-40B4-BE49-F238E27FC236}">
                <a16:creationId xmlns:a16="http://schemas.microsoft.com/office/drawing/2014/main" id="{DEF45C5E-CA01-42C0-80CC-27805BE5FB40}"/>
              </a:ext>
            </a:extLst>
          </p:cNvPr>
          <p:cNvCxnSpPr/>
          <p:nvPr/>
        </p:nvCxnSpPr>
        <p:spPr bwMode="auto">
          <a:xfrm>
            <a:off x="6248400" y="3086100"/>
            <a:ext cx="1295400" cy="0"/>
          </a:xfrm>
          <a:prstGeom prst="straightConnector1">
            <a:avLst/>
          </a:prstGeom>
          <a:solidFill>
            <a:schemeClr val="accent1"/>
          </a:solidFill>
          <a:ln w="9525" cap="flat" cmpd="sng" algn="ctr">
            <a:solidFill>
              <a:schemeClr val="tx1"/>
            </a:solidFill>
            <a:prstDash val="solid"/>
            <a:round/>
            <a:headEnd type="none" w="med" len="med"/>
            <a:tailEnd type="triangle"/>
          </a:ln>
        </p:spPr>
      </p:cxn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E276344C-29C1-49A9-A400-68DE0E071641}"/>
                  </a:ext>
                </a:extLst>
              </p:cNvPr>
              <p:cNvSpPr txBox="1"/>
              <p:nvPr/>
            </p:nvSpPr>
            <p:spPr>
              <a:xfrm>
                <a:off x="5983856" y="2331116"/>
                <a:ext cx="1858201"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000" b="0" i="1" smtClean="0">
                          <a:solidFill>
                            <a:schemeClr val="tx1"/>
                          </a:solidFill>
                          <a:latin typeface="Cambria Math" panose="02040503050406030204" pitchFamily="18" charset="0"/>
                          <a:cs typeface="Times New Roman" panose="02020603050405020304" pitchFamily="18" charset="0"/>
                        </a:rPr>
                        <m:t> </m:t>
                      </m:r>
                      <m:r>
                        <a:rPr lang="en-US" altLang="zh-CN" sz="2000" i="1">
                          <a:solidFill>
                            <a:schemeClr val="tx1"/>
                          </a:solidFill>
                          <a:latin typeface="Cambria Math" panose="02040503050406030204" pitchFamily="18" charset="0"/>
                          <a:cs typeface="Times New Roman" panose="02020603050405020304" pitchFamily="18" charset="0"/>
                        </a:rPr>
                        <m:t>𝑇</m:t>
                      </m:r>
                      <m:r>
                        <a:rPr lang="en-US" altLang="zh-CN" sz="2000" i="1">
                          <a:solidFill>
                            <a:schemeClr val="tx1"/>
                          </a:solidFill>
                          <a:latin typeface="Cambria Math" panose="02040503050406030204" pitchFamily="18" charset="0"/>
                          <a:cs typeface="Times New Roman" panose="02020603050405020304" pitchFamily="18" charset="0"/>
                        </a:rPr>
                        <m:t>→∞,</m:t>
                      </m:r>
                    </m:oMath>
                  </m:oMathPara>
                </a14:m>
                <a:endParaRPr lang="en-US" altLang="zh-CN" sz="2000" i="1" dirty="0">
                  <a:solidFill>
                    <a:schemeClr val="tx1"/>
                  </a:solidFill>
                  <a:latin typeface="Cambria Math" panose="020405030504060302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US" altLang="zh-CN"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zh-CN" altLang="en-US"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𝜔</m:t>
                          </m:r>
                        </m:e>
                        <m:sub>
                          <m:r>
                            <a:rPr lang="en-US" altLang="zh-CN"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0</m:t>
                          </m:r>
                        </m:sub>
                      </m:sSub>
                      <m:r>
                        <a:rPr lang="en-US" altLang="zh-CN"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→0</m:t>
                      </m:r>
                    </m:oMath>
                  </m:oMathPara>
                </a14:m>
                <a:endParaRPr lang="zh-CN" altLang="en-US" sz="2000" dirty="0"/>
              </a:p>
            </p:txBody>
          </p:sp>
        </mc:Choice>
        <mc:Fallback xmlns="">
          <p:sp>
            <p:nvSpPr>
              <p:cNvPr id="21" name="文本框 20">
                <a:extLst>
                  <a:ext uri="{FF2B5EF4-FFF2-40B4-BE49-F238E27FC236}">
                    <a16:creationId xmlns:a16="http://schemas.microsoft.com/office/drawing/2014/main" id="{E276344C-29C1-49A9-A400-68DE0E071641}"/>
                  </a:ext>
                </a:extLst>
              </p:cNvPr>
              <p:cNvSpPr txBox="1">
                <a:spLocks noRot="1" noChangeAspect="1" noMove="1" noResize="1" noEditPoints="1" noAdjustHandles="1" noChangeArrowheads="1" noChangeShapeType="1" noTextEdit="1"/>
              </p:cNvSpPr>
              <p:nvPr/>
            </p:nvSpPr>
            <p:spPr>
              <a:xfrm>
                <a:off x="5983856" y="2331116"/>
                <a:ext cx="1858201" cy="707886"/>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05740617"/>
      </p:ext>
    </p:extLst>
  </p:cSld>
  <p:clrMapOvr>
    <a:masterClrMapping/>
  </p:clrMapOvr>
  <p:transition spd="med">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en-US" altLang="zh-CN" sz="3200" b="1" dirty="0">
                <a:solidFill>
                  <a:srgbClr val="000000"/>
                </a:solidFill>
                <a:latin typeface="Times New Roman" panose="02020603050405020304" pitchFamily="18" charset="0"/>
                <a:cs typeface="Times New Roman" panose="02020603050405020304" pitchFamily="18" charset="0"/>
              </a:rPr>
              <a:t>Lecture 4, 5, 7, 8: </a:t>
            </a:r>
            <a:r>
              <a:rPr lang="zh-CN" altLang="en-US" sz="3200" b="1" dirty="0">
                <a:solidFill>
                  <a:srgbClr val="000000"/>
                </a:solidFill>
                <a:latin typeface="Times New Roman" panose="02020603050405020304" pitchFamily="18" charset="0"/>
                <a:cs typeface="Times New Roman" panose="02020603050405020304" pitchFamily="18" charset="0"/>
              </a:rPr>
              <a:t>傅里叶级数与傅里叶变换</a:t>
            </a:r>
            <a:endParaRPr lang="zh-CN" altLang="en-US" sz="3200" dirty="0">
              <a:solidFill>
                <a:schemeClr val="tx1"/>
              </a:solidFill>
            </a:endParaRP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28</a:t>
            </a:fld>
            <a:endParaRPr lang="zh-CN" altLang="en-US" dirty="0"/>
          </a:p>
        </p:txBody>
      </p:sp>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639762" y="1222375"/>
            <a:ext cx="11449897" cy="5111750"/>
          </a:xfrm>
        </p:spPr>
        <p:txBody>
          <a:bodyPr/>
          <a:lstStyle/>
          <a:p>
            <a:pPr lvl="1">
              <a:buFont typeface="Wingdings" panose="05000000000000000000" pitchFamily="2" charset="2"/>
              <a:buChar char="l"/>
            </a:pPr>
            <a:r>
              <a:rPr lang="zh-CN" altLang="en-US" sz="2400" dirty="0">
                <a:solidFill>
                  <a:schemeClr val="tx1"/>
                </a:solidFill>
              </a:rPr>
              <a:t> 连续时间周期信号傅里叶级数到离散时间周期信号傅里叶变换：</a:t>
            </a:r>
            <a:endParaRPr lang="en-US" altLang="zh-CN" sz="2400" dirty="0">
              <a:solidFill>
                <a:schemeClr val="tx1"/>
              </a:solidFill>
            </a:endParaRPr>
          </a:p>
        </p:txBody>
      </p:sp>
      <p:grpSp>
        <p:nvGrpSpPr>
          <p:cNvPr id="6" name="组合 5">
            <a:extLst>
              <a:ext uri="{FF2B5EF4-FFF2-40B4-BE49-F238E27FC236}">
                <a16:creationId xmlns:a16="http://schemas.microsoft.com/office/drawing/2014/main" id="{BF7E1CCC-98B3-4862-8C23-7C1B60EB7A57}"/>
              </a:ext>
            </a:extLst>
          </p:cNvPr>
          <p:cNvGrpSpPr/>
          <p:nvPr/>
        </p:nvGrpSpPr>
        <p:grpSpPr>
          <a:xfrm>
            <a:off x="1747086" y="2164902"/>
            <a:ext cx="9983255" cy="4464496"/>
            <a:chOff x="2372682" y="1569999"/>
            <a:chExt cx="6171590" cy="4248472"/>
          </a:xfrm>
        </p:grpSpPr>
        <p:cxnSp>
          <p:nvCxnSpPr>
            <p:cNvPr id="7" name="直接连接符 6">
              <a:extLst>
                <a:ext uri="{FF2B5EF4-FFF2-40B4-BE49-F238E27FC236}">
                  <a16:creationId xmlns:a16="http://schemas.microsoft.com/office/drawing/2014/main" id="{E3406369-2113-4515-8E1D-EF1B87991A7A}"/>
                </a:ext>
              </a:extLst>
            </p:cNvPr>
            <p:cNvCxnSpPr>
              <a:cxnSpLocks/>
            </p:cNvCxnSpPr>
            <p:nvPr/>
          </p:nvCxnSpPr>
          <p:spPr bwMode="auto">
            <a:xfrm>
              <a:off x="2372682" y="3573016"/>
              <a:ext cx="6171590"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8" name="直接连接符 7">
              <a:extLst>
                <a:ext uri="{FF2B5EF4-FFF2-40B4-BE49-F238E27FC236}">
                  <a16:creationId xmlns:a16="http://schemas.microsoft.com/office/drawing/2014/main" id="{AE38C4CA-9395-4CAA-923E-3CB95F0C7288}"/>
                </a:ext>
              </a:extLst>
            </p:cNvPr>
            <p:cNvCxnSpPr>
              <a:cxnSpLocks/>
            </p:cNvCxnSpPr>
            <p:nvPr/>
          </p:nvCxnSpPr>
          <p:spPr bwMode="auto">
            <a:xfrm>
              <a:off x="5519936" y="1569999"/>
              <a:ext cx="0" cy="4248472"/>
            </a:xfrm>
            <a:prstGeom prst="line">
              <a:avLst/>
            </a:prstGeom>
            <a:solidFill>
              <a:schemeClr val="accent1"/>
            </a:solidFill>
            <a:ln w="9525" cap="flat" cmpd="sng" algn="ctr">
              <a:solidFill>
                <a:schemeClr val="tx1"/>
              </a:solidFill>
              <a:prstDash val="solid"/>
              <a:round/>
              <a:headEnd type="none" w="med" len="med"/>
              <a:tailEnd type="none" w="med" len="med"/>
            </a:ln>
          </p:spPr>
        </p:cxnSp>
      </p:grpSp>
      <p:sp>
        <p:nvSpPr>
          <p:cNvPr id="9" name="文本框 8">
            <a:extLst>
              <a:ext uri="{FF2B5EF4-FFF2-40B4-BE49-F238E27FC236}">
                <a16:creationId xmlns:a16="http://schemas.microsoft.com/office/drawing/2014/main" id="{667370CA-5628-4717-9F54-220D6FBAC6B8}"/>
              </a:ext>
            </a:extLst>
          </p:cNvPr>
          <p:cNvSpPr txBox="1"/>
          <p:nvPr/>
        </p:nvSpPr>
        <p:spPr>
          <a:xfrm>
            <a:off x="5983856" y="1432134"/>
            <a:ext cx="1858201" cy="523220"/>
          </a:xfrm>
          <a:prstGeom prst="rect">
            <a:avLst/>
          </a:prstGeom>
          <a:noFill/>
        </p:spPr>
        <p:txBody>
          <a:bodyPr wrap="none" rtlCol="0">
            <a:spAutoFit/>
          </a:bodyPr>
          <a:lstStyle/>
          <a:p>
            <a:r>
              <a:rPr lang="en-US" altLang="zh-CN" sz="2800" b="1" dirty="0">
                <a:solidFill>
                  <a:srgbClr val="FF0000"/>
                </a:solidFill>
                <a:latin typeface="Times New Roman" panose="02020603050405020304" pitchFamily="18" charset="0"/>
                <a:cs typeface="Times New Roman" panose="02020603050405020304" pitchFamily="18" charset="0"/>
              </a:rPr>
              <a:t>Periodicity</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01CF8BA4-E93D-4706-915B-4E8F5BD28642}"/>
              </a:ext>
            </a:extLst>
          </p:cNvPr>
          <p:cNvSpPr txBox="1"/>
          <p:nvPr/>
        </p:nvSpPr>
        <p:spPr>
          <a:xfrm rot="16200000">
            <a:off x="-198617" y="3864450"/>
            <a:ext cx="1843774" cy="523220"/>
          </a:xfrm>
          <a:prstGeom prst="rect">
            <a:avLst/>
          </a:prstGeom>
          <a:noFill/>
        </p:spPr>
        <p:txBody>
          <a:bodyPr wrap="none" rtlCol="0">
            <a:spAutoFit/>
          </a:bodyPr>
          <a:lstStyle/>
          <a:p>
            <a:r>
              <a:rPr lang="en-US" altLang="zh-CN" sz="2800" b="1" dirty="0">
                <a:solidFill>
                  <a:srgbClr val="FF0000"/>
                </a:solidFill>
                <a:latin typeface="Times New Roman" panose="02020603050405020304" pitchFamily="18" charset="0"/>
                <a:cs typeface="Times New Roman" panose="02020603050405020304" pitchFamily="18" charset="0"/>
              </a:rPr>
              <a:t>Continuity</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436DC8C5-0186-4624-BA5C-F54AE065BA5B}"/>
              </a:ext>
            </a:extLst>
          </p:cNvPr>
          <p:cNvSpPr txBox="1"/>
          <p:nvPr/>
        </p:nvSpPr>
        <p:spPr>
          <a:xfrm>
            <a:off x="3853217" y="1666442"/>
            <a:ext cx="1459054"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Periodic</a:t>
            </a:r>
            <a:endParaRPr lang="zh-CN" altLang="en-US" sz="2800" b="1" dirty="0">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6E1CD25B-BA85-4A37-A2FB-15D4326960E2}"/>
              </a:ext>
            </a:extLst>
          </p:cNvPr>
          <p:cNvSpPr txBox="1"/>
          <p:nvPr/>
        </p:nvSpPr>
        <p:spPr>
          <a:xfrm>
            <a:off x="8956861" y="1639333"/>
            <a:ext cx="1699504"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Aperiodic</a:t>
            </a:r>
            <a:endParaRPr lang="zh-CN" altLang="en-US" sz="2800" b="1"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FD2F90A3-8A7A-4F74-B93B-6D37CC239924}"/>
              </a:ext>
            </a:extLst>
          </p:cNvPr>
          <p:cNvSpPr txBox="1"/>
          <p:nvPr/>
        </p:nvSpPr>
        <p:spPr>
          <a:xfrm rot="16200000">
            <a:off x="406822" y="2885291"/>
            <a:ext cx="1963999"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Continuous</a:t>
            </a:r>
            <a:endParaRPr lang="zh-CN" altLang="en-US" sz="2800" b="1" dirty="0">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1EEAF0DB-05D4-4287-A970-EE1E02F6AA95}"/>
              </a:ext>
            </a:extLst>
          </p:cNvPr>
          <p:cNvSpPr txBox="1"/>
          <p:nvPr/>
        </p:nvSpPr>
        <p:spPr>
          <a:xfrm rot="16200000">
            <a:off x="627275" y="4860139"/>
            <a:ext cx="1431739"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Discrete</a:t>
            </a:r>
            <a:endParaRPr lang="zh-CN" altLang="en-US" sz="28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0F4BBDEF-CA8C-4404-8BDB-6973729E648F}"/>
                  </a:ext>
                </a:extLst>
              </p:cNvPr>
              <p:cNvSpPr txBox="1"/>
              <p:nvPr/>
            </p:nvSpPr>
            <p:spPr>
              <a:xfrm>
                <a:off x="2470916" y="2144063"/>
                <a:ext cx="4223656" cy="1929952"/>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altLang="zh-TW" sz="2400" i="1" smtClean="0">
                          <a:solidFill>
                            <a:schemeClr val="tx1"/>
                          </a:solidFill>
                          <a:latin typeface="Cambria Math"/>
                          <a:cs typeface="Times New Roman" pitchFamily="18" charset="0"/>
                        </a:rPr>
                        <m:t>𝑥</m:t>
                      </m:r>
                      <m:d>
                        <m:dPr>
                          <m:ctrlPr>
                            <a:rPr lang="en-US" altLang="zh-TW" sz="2400" i="1">
                              <a:solidFill>
                                <a:schemeClr val="tx1"/>
                              </a:solidFill>
                              <a:latin typeface="Cambria Math" panose="02040503050406030204" pitchFamily="18" charset="0"/>
                              <a:cs typeface="Times New Roman" pitchFamily="18" charset="0"/>
                            </a:rPr>
                          </m:ctrlPr>
                        </m:dPr>
                        <m:e>
                          <m:r>
                            <a:rPr lang="en-US" altLang="zh-TW" sz="2400" i="1">
                              <a:solidFill>
                                <a:schemeClr val="tx1"/>
                              </a:solidFill>
                              <a:latin typeface="Cambria Math"/>
                              <a:cs typeface="Times New Roman" pitchFamily="18" charset="0"/>
                            </a:rPr>
                            <m:t>𝑡</m:t>
                          </m:r>
                        </m:e>
                      </m:d>
                      <m:r>
                        <a:rPr lang="en-US" altLang="zh-TW" sz="2400" i="1">
                          <a:solidFill>
                            <a:schemeClr val="tx1"/>
                          </a:solidFill>
                          <a:latin typeface="Cambria Math" panose="02040503050406030204" pitchFamily="18" charset="0"/>
                          <a:cs typeface="Times New Roman" pitchFamily="18" charset="0"/>
                        </a:rPr>
                        <m:t>=</m:t>
                      </m:r>
                      <m:nary>
                        <m:naryPr>
                          <m:chr m:val="∑"/>
                          <m:ctrlPr>
                            <a:rPr lang="en-US" altLang="zh-CN" sz="2400" i="1">
                              <a:solidFill>
                                <a:schemeClr val="tx1"/>
                              </a:solidFill>
                              <a:latin typeface="Cambria Math" panose="02040503050406030204" pitchFamily="18" charset="0"/>
                              <a:cs typeface="Times New Roman" panose="02020603050405020304" pitchFamily="18" charset="0"/>
                            </a:rPr>
                          </m:ctrlPr>
                        </m:naryPr>
                        <m:sub>
                          <m:r>
                            <m:rPr>
                              <m:brk m:alnAt="23"/>
                            </m:rPr>
                            <a:rPr lang="en-US" altLang="zh-CN" sz="2400" i="1">
                              <a:solidFill>
                                <a:schemeClr val="tx1"/>
                              </a:solidFill>
                              <a:latin typeface="Cambria Math" panose="02040503050406030204" pitchFamily="18" charset="0"/>
                              <a:cs typeface="Times New Roman" panose="02020603050405020304" pitchFamily="18" charset="0"/>
                            </a:rPr>
                            <m:t>𝑘</m:t>
                          </m:r>
                          <m:r>
                            <a:rPr lang="en-US" altLang="zh-CN" sz="2400" i="1">
                              <a:solidFill>
                                <a:schemeClr val="tx1"/>
                              </a:solidFill>
                              <a:latin typeface="Cambria Math" panose="02040503050406030204" pitchFamily="18" charset="0"/>
                              <a:cs typeface="Times New Roman" panose="02020603050405020304" pitchFamily="18" charset="0"/>
                            </a:rPr>
                            <m:t>=−</m:t>
                          </m:r>
                          <m:r>
                            <a:rPr lang="en-US" altLang="zh-CN"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ub>
                        <m:sup>
                          <m:r>
                            <a:rPr lang="en-US" altLang="zh-CN"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up>
                        <m:e>
                          <m:sSub>
                            <m:sSubPr>
                              <m:ctrlPr>
                                <a:rPr lang="en-US" altLang="zh-CN"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𝑎</m:t>
                              </m:r>
                            </m:e>
                            <m:sub>
                              <m:r>
                                <a:rPr lang="en-US" altLang="zh-CN"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𝑘</m:t>
                              </m:r>
                            </m:sub>
                          </m:sSub>
                          <m:sSup>
                            <m:sSupPr>
                              <m:ctrlPr>
                                <a:rPr lang="en-US" altLang="zh-CN" sz="2400" i="1">
                                  <a:solidFill>
                                    <a:schemeClr val="tx1"/>
                                  </a:solidFill>
                                  <a:latin typeface="Cambria Math" panose="02040503050406030204" pitchFamily="18" charset="0"/>
                                  <a:cs typeface="Times New Roman" panose="02020603050405020304" pitchFamily="18" charset="0"/>
                                </a:rPr>
                              </m:ctrlPr>
                            </m:sSupPr>
                            <m:e>
                              <m:r>
                                <a:rPr lang="en-US" altLang="zh-CN" sz="2400" i="1">
                                  <a:solidFill>
                                    <a:schemeClr val="tx1"/>
                                  </a:solidFill>
                                  <a:latin typeface="Cambria Math" panose="02040503050406030204" pitchFamily="18" charset="0"/>
                                  <a:cs typeface="Times New Roman" panose="02020603050405020304" pitchFamily="18" charset="0"/>
                                </a:rPr>
                                <m:t>𝑒</m:t>
                              </m:r>
                            </m:e>
                            <m:sup>
                              <m:r>
                                <a:rPr lang="en-US" altLang="zh-CN" sz="2400" i="1">
                                  <a:solidFill>
                                    <a:schemeClr val="tx1"/>
                                  </a:solidFill>
                                  <a:latin typeface="Cambria Math" panose="02040503050406030204" pitchFamily="18" charset="0"/>
                                  <a:cs typeface="Times New Roman" panose="02020603050405020304" pitchFamily="18" charset="0"/>
                                </a:rPr>
                                <m:t>𝑗𝑘</m:t>
                              </m:r>
                              <m:sSub>
                                <m:sSubPr>
                                  <m:ctrlPr>
                                    <a:rPr lang="en-US" altLang="zh-CN" sz="2400" i="1">
                                      <a:solidFill>
                                        <a:schemeClr val="tx1"/>
                                      </a:solidFill>
                                      <a:latin typeface="Cambria Math" panose="02040503050406030204" pitchFamily="18" charset="0"/>
                                      <a:cs typeface="Times New Roman" panose="02020603050405020304" pitchFamily="18" charset="0"/>
                                    </a:rPr>
                                  </m:ctrlPr>
                                </m:sSubPr>
                                <m:e>
                                  <m:r>
                                    <a:rPr lang="zh-CN" altLang="en-US" sz="2400" i="1">
                                      <a:solidFill>
                                        <a:schemeClr val="tx1"/>
                                      </a:solidFill>
                                      <a:latin typeface="Cambria Math" panose="02040503050406030204" pitchFamily="18" charset="0"/>
                                      <a:cs typeface="Times New Roman" panose="02020603050405020304" pitchFamily="18" charset="0"/>
                                    </a:rPr>
                                    <m:t>𝜔</m:t>
                                  </m:r>
                                </m:e>
                                <m:sub>
                                  <m:r>
                                    <a:rPr lang="en-US" altLang="zh-CN" sz="2400" i="1">
                                      <a:solidFill>
                                        <a:schemeClr val="tx1"/>
                                      </a:solidFill>
                                      <a:latin typeface="Cambria Math" panose="02040503050406030204" pitchFamily="18" charset="0"/>
                                      <a:cs typeface="Times New Roman" panose="02020603050405020304" pitchFamily="18" charset="0"/>
                                    </a:rPr>
                                    <m:t>0</m:t>
                                  </m:r>
                                </m:sub>
                              </m:sSub>
                              <m:r>
                                <a:rPr lang="en-US" altLang="zh-CN" sz="2400" i="1">
                                  <a:solidFill>
                                    <a:schemeClr val="tx1"/>
                                  </a:solidFill>
                                  <a:latin typeface="Cambria Math" panose="02040503050406030204" pitchFamily="18" charset="0"/>
                                  <a:cs typeface="Times New Roman" panose="02020603050405020304" pitchFamily="18" charset="0"/>
                                </a:rPr>
                                <m:t>𝑡</m:t>
                              </m:r>
                            </m:sup>
                          </m:sSup>
                        </m:e>
                      </m:nary>
                    </m:oMath>
                  </m:oMathPara>
                </a14:m>
                <a:endParaRPr lang="en-US" altLang="zh-CN" sz="2400" i="1" dirty="0">
                  <a:solidFill>
                    <a:schemeClr val="tx1"/>
                  </a:solidFill>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zh-TW" sz="2400" i="1" smtClean="0">
                              <a:solidFill>
                                <a:schemeClr val="tx1"/>
                              </a:solidFill>
                              <a:latin typeface="Cambria Math" panose="02040503050406030204" pitchFamily="18" charset="0"/>
                              <a:cs typeface="Times New Roman" pitchFamily="18" charset="0"/>
                            </a:rPr>
                          </m:ctrlPr>
                        </m:sSubPr>
                        <m:e>
                          <m:r>
                            <a:rPr lang="en-US" altLang="zh-TW" sz="2400" b="0" i="1" smtClean="0">
                              <a:solidFill>
                                <a:schemeClr val="tx1"/>
                              </a:solidFill>
                              <a:latin typeface="Cambria Math" panose="02040503050406030204" pitchFamily="18" charset="0"/>
                              <a:cs typeface="Times New Roman" pitchFamily="18" charset="0"/>
                            </a:rPr>
                            <m:t>𝑎</m:t>
                          </m:r>
                        </m:e>
                        <m:sub>
                          <m:r>
                            <a:rPr lang="en-US" altLang="zh-TW" sz="2400" b="0" i="1" smtClean="0">
                              <a:solidFill>
                                <a:schemeClr val="tx1"/>
                              </a:solidFill>
                              <a:latin typeface="Cambria Math" panose="02040503050406030204" pitchFamily="18" charset="0"/>
                              <a:cs typeface="Times New Roman" pitchFamily="18" charset="0"/>
                            </a:rPr>
                            <m:t>𝑘</m:t>
                          </m:r>
                        </m:sub>
                      </m:sSub>
                      <m:r>
                        <a:rPr lang="en-US" altLang="zh-TW" sz="2400" i="1">
                          <a:solidFill>
                            <a:schemeClr val="tx1"/>
                          </a:solidFill>
                          <a:latin typeface="Cambria Math" panose="02040503050406030204" pitchFamily="18" charset="0"/>
                          <a:cs typeface="Times New Roman" pitchFamily="18" charset="0"/>
                        </a:rPr>
                        <m:t>=</m:t>
                      </m:r>
                      <m:f>
                        <m:fPr>
                          <m:ctrlPr>
                            <a:rPr lang="en-US" altLang="zh-TW" sz="2400" i="1" smtClean="0">
                              <a:solidFill>
                                <a:schemeClr val="tx1"/>
                              </a:solidFill>
                              <a:latin typeface="Cambria Math" panose="02040503050406030204" pitchFamily="18" charset="0"/>
                              <a:cs typeface="Times New Roman" pitchFamily="18" charset="0"/>
                            </a:rPr>
                          </m:ctrlPr>
                        </m:fPr>
                        <m:num>
                          <m:r>
                            <a:rPr lang="en-US" altLang="zh-TW" sz="2400" b="0" i="1" smtClean="0">
                              <a:solidFill>
                                <a:schemeClr val="tx1"/>
                              </a:solidFill>
                              <a:latin typeface="Cambria Math" panose="02040503050406030204" pitchFamily="18" charset="0"/>
                              <a:cs typeface="Times New Roman" pitchFamily="18" charset="0"/>
                            </a:rPr>
                            <m:t>1</m:t>
                          </m:r>
                        </m:num>
                        <m:den>
                          <m:r>
                            <a:rPr lang="en-US" altLang="zh-TW" sz="2400" b="0" i="1" smtClean="0">
                              <a:solidFill>
                                <a:schemeClr val="tx1"/>
                              </a:solidFill>
                              <a:latin typeface="Cambria Math" panose="02040503050406030204" pitchFamily="18" charset="0"/>
                              <a:cs typeface="Times New Roman" pitchFamily="18" charset="0"/>
                            </a:rPr>
                            <m:t>𝑇</m:t>
                          </m:r>
                        </m:den>
                      </m:f>
                      <m:nary>
                        <m:naryPr>
                          <m:ctrlPr>
                            <a:rPr lang="en-US" altLang="zh-TW" sz="2400" i="1" smtClean="0">
                              <a:solidFill>
                                <a:schemeClr val="tx1"/>
                              </a:solidFill>
                              <a:latin typeface="Cambria Math" panose="02040503050406030204" pitchFamily="18" charset="0"/>
                              <a:cs typeface="Times New Roman" pitchFamily="18" charset="0"/>
                            </a:rPr>
                          </m:ctrlPr>
                        </m:naryPr>
                        <m:sub>
                          <m:r>
                            <m:rPr>
                              <m:brk m:alnAt="23"/>
                            </m:rPr>
                            <a:rPr lang="en-US" altLang="zh-TW" sz="2400" b="0" i="1" smtClean="0">
                              <a:solidFill>
                                <a:schemeClr val="tx1"/>
                              </a:solidFill>
                              <a:latin typeface="Cambria Math" panose="02040503050406030204" pitchFamily="18" charset="0"/>
                              <a:cs typeface="Times New Roman" pitchFamily="18" charset="0"/>
                            </a:rPr>
                            <m:t>0</m:t>
                          </m:r>
                        </m:sub>
                        <m:sup>
                          <m:r>
                            <a:rPr lang="en-US" altLang="zh-TW" sz="2400" b="0" i="1" smtClean="0">
                              <a:solidFill>
                                <a:schemeClr val="tx1"/>
                              </a:solidFill>
                              <a:latin typeface="Cambria Math" panose="02040503050406030204" pitchFamily="18" charset="0"/>
                              <a:cs typeface="Times New Roman" pitchFamily="18" charset="0"/>
                            </a:rPr>
                            <m:t>𝑇</m:t>
                          </m:r>
                        </m:sup>
                        <m:e>
                          <m:r>
                            <a:rPr lang="en-US" altLang="zh-TW" sz="2400" i="1">
                              <a:solidFill>
                                <a:schemeClr val="tx1"/>
                              </a:solidFill>
                              <a:latin typeface="Cambria Math"/>
                              <a:cs typeface="Times New Roman" pitchFamily="18" charset="0"/>
                            </a:rPr>
                            <m:t>𝑥</m:t>
                          </m:r>
                          <m:d>
                            <m:dPr>
                              <m:ctrlPr>
                                <a:rPr lang="en-US" altLang="zh-TW" sz="2400" i="1">
                                  <a:solidFill>
                                    <a:schemeClr val="tx1"/>
                                  </a:solidFill>
                                  <a:latin typeface="Cambria Math" panose="02040503050406030204" pitchFamily="18" charset="0"/>
                                  <a:cs typeface="Times New Roman" pitchFamily="18" charset="0"/>
                                </a:rPr>
                              </m:ctrlPr>
                            </m:dPr>
                            <m:e>
                              <m:r>
                                <a:rPr lang="en-US" altLang="zh-TW" sz="2400" i="1">
                                  <a:solidFill>
                                    <a:schemeClr val="tx1"/>
                                  </a:solidFill>
                                  <a:latin typeface="Cambria Math"/>
                                  <a:cs typeface="Times New Roman" pitchFamily="18" charset="0"/>
                                </a:rPr>
                                <m:t>𝑡</m:t>
                              </m:r>
                            </m:e>
                          </m:d>
                          <m:sSup>
                            <m:sSupPr>
                              <m:ctrlPr>
                                <a:rPr lang="en-US" altLang="zh-CN" sz="2400" i="1">
                                  <a:solidFill>
                                    <a:schemeClr val="tx1"/>
                                  </a:solidFill>
                                  <a:latin typeface="Cambria Math" panose="02040503050406030204" pitchFamily="18" charset="0"/>
                                  <a:cs typeface="Times New Roman" panose="02020603050405020304" pitchFamily="18" charset="0"/>
                                </a:rPr>
                              </m:ctrlPr>
                            </m:sSupPr>
                            <m:e>
                              <m:r>
                                <a:rPr lang="en-US" altLang="zh-CN" sz="2400" i="1">
                                  <a:solidFill>
                                    <a:schemeClr val="tx1"/>
                                  </a:solidFill>
                                  <a:latin typeface="Cambria Math" panose="02040503050406030204" pitchFamily="18" charset="0"/>
                                  <a:cs typeface="Times New Roman" panose="02020603050405020304" pitchFamily="18" charset="0"/>
                                </a:rPr>
                                <m:t>𝑒</m:t>
                              </m:r>
                            </m:e>
                            <m:sup>
                              <m:r>
                                <a:rPr lang="en-US" altLang="zh-CN" sz="2400" i="1">
                                  <a:solidFill>
                                    <a:schemeClr val="tx1"/>
                                  </a:solidFill>
                                  <a:latin typeface="Cambria Math" panose="02040503050406030204" pitchFamily="18" charset="0"/>
                                  <a:cs typeface="Times New Roman" panose="02020603050405020304" pitchFamily="18" charset="0"/>
                                </a:rPr>
                                <m:t>−</m:t>
                              </m:r>
                              <m:r>
                                <a:rPr lang="en-US" altLang="zh-CN" sz="2400" i="1">
                                  <a:solidFill>
                                    <a:schemeClr val="tx1"/>
                                  </a:solidFill>
                                  <a:latin typeface="Cambria Math" panose="02040503050406030204" pitchFamily="18" charset="0"/>
                                  <a:cs typeface="Times New Roman" panose="02020603050405020304" pitchFamily="18" charset="0"/>
                                </a:rPr>
                                <m:t>𝑗𝑘</m:t>
                              </m:r>
                              <m:sSub>
                                <m:sSubPr>
                                  <m:ctrlPr>
                                    <a:rPr lang="en-US" altLang="zh-CN" sz="2400" i="1">
                                      <a:solidFill>
                                        <a:schemeClr val="tx1"/>
                                      </a:solidFill>
                                      <a:latin typeface="Cambria Math" panose="02040503050406030204" pitchFamily="18" charset="0"/>
                                      <a:cs typeface="Times New Roman" panose="02020603050405020304" pitchFamily="18" charset="0"/>
                                    </a:rPr>
                                  </m:ctrlPr>
                                </m:sSubPr>
                                <m:e>
                                  <m:r>
                                    <a:rPr lang="zh-CN" altLang="en-US" sz="2400" i="1">
                                      <a:solidFill>
                                        <a:schemeClr val="tx1"/>
                                      </a:solidFill>
                                      <a:latin typeface="Cambria Math" panose="02040503050406030204" pitchFamily="18" charset="0"/>
                                      <a:cs typeface="Times New Roman" panose="02020603050405020304" pitchFamily="18" charset="0"/>
                                    </a:rPr>
                                    <m:t>𝜔</m:t>
                                  </m:r>
                                </m:e>
                                <m:sub>
                                  <m:r>
                                    <a:rPr lang="en-US" altLang="zh-CN" sz="2400" i="1">
                                      <a:solidFill>
                                        <a:schemeClr val="tx1"/>
                                      </a:solidFill>
                                      <a:latin typeface="Cambria Math" panose="02040503050406030204" pitchFamily="18" charset="0"/>
                                      <a:cs typeface="Times New Roman" panose="02020603050405020304" pitchFamily="18" charset="0"/>
                                    </a:rPr>
                                    <m:t>0</m:t>
                                  </m:r>
                                </m:sub>
                              </m:sSub>
                              <m:r>
                                <a:rPr lang="en-US" altLang="zh-CN" sz="2400" i="1">
                                  <a:solidFill>
                                    <a:schemeClr val="tx1"/>
                                  </a:solidFill>
                                  <a:latin typeface="Cambria Math" panose="02040503050406030204" pitchFamily="18" charset="0"/>
                                  <a:cs typeface="Times New Roman" panose="02020603050405020304" pitchFamily="18" charset="0"/>
                                </a:rPr>
                                <m:t>𝑡</m:t>
                              </m:r>
                            </m:sup>
                          </m:sSup>
                          <m:r>
                            <a:rPr lang="en-US" altLang="zh-CN" sz="2400" b="0" i="1" smtClean="0">
                              <a:solidFill>
                                <a:schemeClr val="tx1"/>
                              </a:solidFill>
                              <a:latin typeface="Cambria Math" panose="02040503050406030204" pitchFamily="18" charset="0"/>
                              <a:cs typeface="Times New Roman" panose="02020603050405020304" pitchFamily="18" charset="0"/>
                            </a:rPr>
                            <m:t>𝑑𝑡</m:t>
                          </m:r>
                        </m:e>
                      </m:nary>
                    </m:oMath>
                  </m:oMathPara>
                </a14:m>
                <a:endParaRPr lang="en-US" altLang="zh-TW" sz="2400" dirty="0">
                  <a:solidFill>
                    <a:schemeClr val="tx1"/>
                  </a:solidFill>
                  <a:latin typeface="Times New Roman" pitchFamily="18" charset="0"/>
                  <a:cs typeface="Times New Roman" pitchFamily="18" charset="0"/>
                </a:endParaRPr>
              </a:p>
            </p:txBody>
          </p:sp>
        </mc:Choice>
        <mc:Fallback xmlns="">
          <p:sp>
            <p:nvSpPr>
              <p:cNvPr id="20" name="文本框 19">
                <a:extLst>
                  <a:ext uri="{FF2B5EF4-FFF2-40B4-BE49-F238E27FC236}">
                    <a16:creationId xmlns:a16="http://schemas.microsoft.com/office/drawing/2014/main" id="{0F4BBDEF-CA8C-4404-8BDB-6973729E648F}"/>
                  </a:ext>
                </a:extLst>
              </p:cNvPr>
              <p:cNvSpPr txBox="1">
                <a:spLocks noRot="1" noChangeAspect="1" noMove="1" noResize="1" noEditPoints="1" noAdjustHandles="1" noChangeArrowheads="1" noChangeShapeType="1" noTextEdit="1"/>
              </p:cNvSpPr>
              <p:nvPr/>
            </p:nvSpPr>
            <p:spPr>
              <a:xfrm>
                <a:off x="2470916" y="2144063"/>
                <a:ext cx="4223656" cy="1929952"/>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0C6822C1-69C9-445D-8893-489B0C17F582}"/>
                  </a:ext>
                </a:extLst>
              </p:cNvPr>
              <p:cNvSpPr txBox="1"/>
              <p:nvPr/>
            </p:nvSpPr>
            <p:spPr>
              <a:xfrm>
                <a:off x="7282755" y="2111523"/>
                <a:ext cx="4835339" cy="2055306"/>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altLang="zh-TW" sz="2400" i="1" smtClean="0">
                          <a:solidFill>
                            <a:schemeClr val="tx1"/>
                          </a:solidFill>
                          <a:latin typeface="Cambria Math" panose="02040503050406030204" pitchFamily="18" charset="0"/>
                          <a:cs typeface="Times New Roman" pitchFamily="18" charset="0"/>
                        </a:rPr>
                        <m:t>𝑥</m:t>
                      </m:r>
                      <m:d>
                        <m:dPr>
                          <m:ctrlPr>
                            <a:rPr lang="en-US" altLang="zh-TW" sz="2400" i="1">
                              <a:solidFill>
                                <a:schemeClr val="tx1"/>
                              </a:solidFill>
                              <a:latin typeface="Cambria Math" panose="02040503050406030204" pitchFamily="18" charset="0"/>
                              <a:cs typeface="Times New Roman" pitchFamily="18" charset="0"/>
                            </a:rPr>
                          </m:ctrlPr>
                        </m:dPr>
                        <m:e>
                          <m:r>
                            <a:rPr lang="en-US" altLang="zh-TW" sz="2400" i="1">
                              <a:solidFill>
                                <a:schemeClr val="tx1"/>
                              </a:solidFill>
                              <a:latin typeface="Cambria Math"/>
                              <a:cs typeface="Times New Roman" pitchFamily="18" charset="0"/>
                            </a:rPr>
                            <m:t>𝑡</m:t>
                          </m:r>
                        </m:e>
                      </m:d>
                      <m:r>
                        <a:rPr lang="en-US" altLang="zh-TW" sz="2400" i="1">
                          <a:solidFill>
                            <a:schemeClr val="tx1"/>
                          </a:solidFill>
                          <a:latin typeface="Cambria Math" panose="02040503050406030204" pitchFamily="18" charset="0"/>
                          <a:cs typeface="Times New Roman" pitchFamily="18" charset="0"/>
                        </a:rPr>
                        <m:t>=</m:t>
                      </m:r>
                      <m:f>
                        <m:fPr>
                          <m:ctrlPr>
                            <a:rPr lang="en-US" altLang="zh-CN" sz="2400" i="1">
                              <a:solidFill>
                                <a:schemeClr val="tx1"/>
                              </a:solidFill>
                              <a:latin typeface="Cambria Math" panose="02040503050406030204" pitchFamily="18" charset="0"/>
                              <a:cs typeface="Times New Roman" panose="02020603050405020304" pitchFamily="18" charset="0"/>
                            </a:rPr>
                          </m:ctrlPr>
                        </m:fPr>
                        <m:num>
                          <m:r>
                            <a:rPr lang="en-US" altLang="zh-CN" sz="2400" i="1">
                              <a:solidFill>
                                <a:schemeClr val="tx1"/>
                              </a:solidFill>
                              <a:latin typeface="Cambria Math" panose="02040503050406030204" pitchFamily="18" charset="0"/>
                              <a:cs typeface="Times New Roman" panose="02020603050405020304" pitchFamily="18" charset="0"/>
                            </a:rPr>
                            <m:t>1</m:t>
                          </m:r>
                        </m:num>
                        <m:den>
                          <m:r>
                            <a:rPr lang="en-US" altLang="zh-CN" sz="2400" i="1">
                              <a:solidFill>
                                <a:schemeClr val="tx1"/>
                              </a:solidFill>
                              <a:latin typeface="Cambria Math" panose="02040503050406030204" pitchFamily="18" charset="0"/>
                              <a:cs typeface="Times New Roman" panose="02020603050405020304" pitchFamily="18" charset="0"/>
                            </a:rPr>
                            <m:t>2</m:t>
                          </m:r>
                          <m:r>
                            <m:rPr>
                              <m:sty m:val="p"/>
                            </m:rPr>
                            <a:rPr lang="en-US" altLang="zh-CN" sz="2400" i="1">
                              <a:solidFill>
                                <a:schemeClr val="tx1"/>
                              </a:solidFill>
                              <a:latin typeface="Cambria Math" panose="02040503050406030204" pitchFamily="18" charset="0"/>
                              <a:cs typeface="Times New Roman" panose="02020603050405020304" pitchFamily="18" charset="0"/>
                            </a:rPr>
                            <m:t>π</m:t>
                          </m:r>
                        </m:den>
                      </m:f>
                      <m:nary>
                        <m:naryPr>
                          <m:ctrlPr>
                            <a:rPr lang="en-US" altLang="zh-CN" sz="2400" i="1">
                              <a:solidFill>
                                <a:schemeClr val="tx1"/>
                              </a:solidFill>
                              <a:latin typeface="Cambria Math" panose="02040503050406030204" pitchFamily="18" charset="0"/>
                              <a:cs typeface="Times New Roman" panose="02020603050405020304" pitchFamily="18" charset="0"/>
                            </a:rPr>
                          </m:ctrlPr>
                        </m:naryPr>
                        <m:sub>
                          <m:r>
                            <m:rPr>
                              <m:brk m:alnAt="23"/>
                            </m:rPr>
                            <a:rPr lang="en-US" altLang="zh-CN" sz="2400" i="1">
                              <a:solidFill>
                                <a:schemeClr val="tx1"/>
                              </a:solidFill>
                              <a:latin typeface="Cambria Math" panose="02040503050406030204" pitchFamily="18" charset="0"/>
                              <a:cs typeface="Times New Roman" panose="02020603050405020304" pitchFamily="18" charset="0"/>
                            </a:rPr>
                            <m:t>−</m:t>
                          </m:r>
                          <m:r>
                            <a:rPr lang="en-US" altLang="zh-CN"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ub>
                        <m:sup>
                          <m:r>
                            <a:rPr lang="en-US" altLang="zh-CN"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up>
                        <m:e>
                          <m:r>
                            <a:rPr lang="en-US" altLang="zh-CN" sz="2400" i="1">
                              <a:solidFill>
                                <a:schemeClr val="tx1"/>
                              </a:solidFill>
                              <a:latin typeface="Cambria Math" panose="02040503050406030204" pitchFamily="18" charset="0"/>
                              <a:cs typeface="Times New Roman" panose="02020603050405020304" pitchFamily="18" charset="0"/>
                            </a:rPr>
                            <m:t>𝑋</m:t>
                          </m:r>
                          <m:d>
                            <m:dPr>
                              <m:ctrlPr>
                                <a:rPr lang="en-US" altLang="zh-CN" sz="2400" i="1">
                                  <a:solidFill>
                                    <a:schemeClr val="tx1"/>
                                  </a:solidFill>
                                  <a:latin typeface="Cambria Math" panose="02040503050406030204" pitchFamily="18" charset="0"/>
                                  <a:cs typeface="Times New Roman" panose="02020603050405020304" pitchFamily="18" charset="0"/>
                                </a:rPr>
                              </m:ctrlPr>
                            </m:dPr>
                            <m:e>
                              <m:r>
                                <a:rPr lang="en-US" altLang="zh-CN" sz="2400" i="1">
                                  <a:solidFill>
                                    <a:schemeClr val="tx1"/>
                                  </a:solidFill>
                                  <a:latin typeface="Cambria Math" panose="02040503050406030204" pitchFamily="18" charset="0"/>
                                  <a:cs typeface="Times New Roman" panose="02020603050405020304" pitchFamily="18" charset="0"/>
                                </a:rPr>
                                <m:t>𝑗</m:t>
                              </m:r>
                              <m:r>
                                <a:rPr lang="zh-CN" altLang="en-US" sz="2400" i="1">
                                  <a:solidFill>
                                    <a:schemeClr val="tx1"/>
                                  </a:solidFill>
                                  <a:latin typeface="Cambria Math" panose="02040503050406030204" pitchFamily="18" charset="0"/>
                                  <a:cs typeface="Times New Roman" panose="02020603050405020304" pitchFamily="18" charset="0"/>
                                </a:rPr>
                                <m:t>𝜔</m:t>
                              </m:r>
                            </m:e>
                          </m:d>
                          <m:sSup>
                            <m:sSupPr>
                              <m:ctrlPr>
                                <a:rPr lang="en-US" altLang="zh-CN" sz="2400" i="1">
                                  <a:solidFill>
                                    <a:schemeClr val="tx1"/>
                                  </a:solidFill>
                                  <a:latin typeface="Cambria Math" panose="02040503050406030204" pitchFamily="18" charset="0"/>
                                  <a:cs typeface="Times New Roman" panose="02020603050405020304" pitchFamily="18" charset="0"/>
                                </a:rPr>
                              </m:ctrlPr>
                            </m:sSupPr>
                            <m:e>
                              <m:r>
                                <a:rPr lang="en-US" altLang="zh-CN" sz="2400" i="1">
                                  <a:solidFill>
                                    <a:schemeClr val="tx1"/>
                                  </a:solidFill>
                                  <a:latin typeface="Cambria Math" panose="02040503050406030204" pitchFamily="18" charset="0"/>
                                  <a:cs typeface="Times New Roman" panose="02020603050405020304" pitchFamily="18" charset="0"/>
                                </a:rPr>
                                <m:t>𝑒</m:t>
                              </m:r>
                            </m:e>
                            <m:sup>
                              <m:r>
                                <a:rPr lang="en-US" altLang="zh-CN" sz="2400" i="1">
                                  <a:solidFill>
                                    <a:schemeClr val="tx1"/>
                                  </a:solidFill>
                                  <a:latin typeface="Cambria Math" panose="02040503050406030204" pitchFamily="18" charset="0"/>
                                  <a:cs typeface="Times New Roman" panose="02020603050405020304" pitchFamily="18" charset="0"/>
                                </a:rPr>
                                <m:t>𝑗</m:t>
                              </m:r>
                              <m:r>
                                <a:rPr lang="zh-CN" altLang="en-US" sz="2400" i="1">
                                  <a:solidFill>
                                    <a:schemeClr val="tx1"/>
                                  </a:solidFill>
                                  <a:latin typeface="Cambria Math" panose="02040503050406030204" pitchFamily="18" charset="0"/>
                                  <a:cs typeface="Times New Roman" panose="02020603050405020304" pitchFamily="18" charset="0"/>
                                </a:rPr>
                                <m:t>𝜔</m:t>
                              </m:r>
                              <m:r>
                                <a:rPr lang="en-US" altLang="zh-CN" sz="2400" i="1">
                                  <a:solidFill>
                                    <a:schemeClr val="tx1"/>
                                  </a:solidFill>
                                  <a:latin typeface="Cambria Math" panose="02040503050406030204" pitchFamily="18" charset="0"/>
                                  <a:cs typeface="Times New Roman" panose="02020603050405020304" pitchFamily="18" charset="0"/>
                                </a:rPr>
                                <m:t>𝑡</m:t>
                              </m:r>
                            </m:sup>
                          </m:sSup>
                          <m:r>
                            <a:rPr lang="en-US" altLang="zh-CN" sz="2400" i="1">
                              <a:solidFill>
                                <a:schemeClr val="tx1"/>
                              </a:solidFill>
                              <a:latin typeface="Cambria Math" panose="02040503050406030204" pitchFamily="18" charset="0"/>
                              <a:cs typeface="Times New Roman" panose="02020603050405020304" pitchFamily="18" charset="0"/>
                            </a:rPr>
                            <m:t>𝑑</m:t>
                          </m:r>
                          <m:r>
                            <a:rPr lang="zh-CN" altLang="en-US" sz="2400" i="1">
                              <a:solidFill>
                                <a:schemeClr val="tx1"/>
                              </a:solidFill>
                              <a:latin typeface="Cambria Math" panose="02040503050406030204" pitchFamily="18" charset="0"/>
                              <a:cs typeface="Times New Roman" panose="02020603050405020304" pitchFamily="18" charset="0"/>
                            </a:rPr>
                            <m:t>𝜔</m:t>
                          </m:r>
                        </m:e>
                      </m:nary>
                    </m:oMath>
                  </m:oMathPara>
                </a14:m>
                <a:endParaRPr lang="en-US" altLang="zh-CN" sz="2400" i="1" dirty="0">
                  <a:solidFill>
                    <a:schemeClr val="tx1"/>
                  </a:solidFill>
                  <a:latin typeface="Cambria Math" panose="02040503050406030204" pitchFamily="18" charset="0"/>
                  <a:cs typeface="Times New Roman" panose="02020603050405020304" pitchFamily="18" charset="0"/>
                </a:endParaRPr>
              </a:p>
              <a:p>
                <a:pPr marL="0" indent="0">
                  <a:buNone/>
                </a:pPr>
                <a:endParaRPr lang="en-US" altLang="zh-CN" sz="2400" i="1" dirty="0">
                  <a:solidFill>
                    <a:schemeClr val="tx1"/>
                  </a:solidFill>
                  <a:latin typeface="Cambria Math" panose="020405030504060302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sz="2400" i="1" smtClean="0">
                          <a:solidFill>
                            <a:schemeClr val="tx1"/>
                          </a:solidFill>
                          <a:latin typeface="Cambria Math" panose="02040503050406030204" pitchFamily="18" charset="0"/>
                          <a:cs typeface="Times New Roman" panose="02020603050405020304" pitchFamily="18" charset="0"/>
                        </a:rPr>
                        <m:t>𝑋</m:t>
                      </m:r>
                      <m:d>
                        <m:dPr>
                          <m:ctrlPr>
                            <a:rPr lang="en-US" altLang="zh-CN" sz="2400" i="1">
                              <a:solidFill>
                                <a:schemeClr val="tx1"/>
                              </a:solidFill>
                              <a:latin typeface="Cambria Math" panose="02040503050406030204" pitchFamily="18" charset="0"/>
                              <a:cs typeface="Times New Roman" panose="02020603050405020304" pitchFamily="18" charset="0"/>
                            </a:rPr>
                          </m:ctrlPr>
                        </m:dPr>
                        <m:e>
                          <m:r>
                            <a:rPr lang="en-US" altLang="zh-CN" sz="2400" i="1">
                              <a:solidFill>
                                <a:schemeClr val="tx1"/>
                              </a:solidFill>
                              <a:latin typeface="Cambria Math" panose="02040503050406030204" pitchFamily="18" charset="0"/>
                              <a:cs typeface="Times New Roman" panose="02020603050405020304" pitchFamily="18" charset="0"/>
                            </a:rPr>
                            <m:t>𝑗</m:t>
                          </m:r>
                          <m:r>
                            <a:rPr lang="zh-CN" altLang="en-US" sz="2400" i="1">
                              <a:solidFill>
                                <a:schemeClr val="tx1"/>
                              </a:solidFill>
                              <a:latin typeface="Cambria Math" panose="02040503050406030204" pitchFamily="18" charset="0"/>
                              <a:cs typeface="Times New Roman" panose="02020603050405020304" pitchFamily="18" charset="0"/>
                            </a:rPr>
                            <m:t>𝜔</m:t>
                          </m:r>
                        </m:e>
                      </m:d>
                      <m:r>
                        <a:rPr lang="en-US" altLang="zh-CN" sz="2400" i="1">
                          <a:solidFill>
                            <a:schemeClr val="tx1"/>
                          </a:solidFill>
                          <a:latin typeface="Cambria Math" panose="02040503050406030204" pitchFamily="18" charset="0"/>
                          <a:cs typeface="Times New Roman" panose="02020603050405020304" pitchFamily="18" charset="0"/>
                        </a:rPr>
                        <m:t>=</m:t>
                      </m:r>
                      <m:nary>
                        <m:naryPr>
                          <m:ctrlPr>
                            <a:rPr lang="en-US" altLang="zh-TW" sz="2400" i="1">
                              <a:solidFill>
                                <a:schemeClr val="tx1"/>
                              </a:solidFill>
                              <a:latin typeface="Cambria Math" panose="02040503050406030204" pitchFamily="18" charset="0"/>
                              <a:cs typeface="Times New Roman" pitchFamily="18" charset="0"/>
                            </a:rPr>
                          </m:ctrlPr>
                        </m:naryPr>
                        <m:sub>
                          <m:r>
                            <a:rPr lang="en-US" altLang="zh-TW" sz="2400" i="1">
                              <a:solidFill>
                                <a:schemeClr val="tx1"/>
                              </a:solidFill>
                              <a:latin typeface="Cambria Math" panose="02040503050406030204" pitchFamily="18" charset="0"/>
                              <a:cs typeface="Times New Roman" pitchFamily="18" charset="0"/>
                            </a:rPr>
                            <m:t>−</m:t>
                          </m:r>
                          <m:r>
                            <a:rPr lang="en-US" altLang="zh-TW" sz="2400" i="1">
                              <a:solidFill>
                                <a:schemeClr val="tx1"/>
                              </a:solidFill>
                              <a:latin typeface="Cambria Math" panose="02040503050406030204" pitchFamily="18" charset="0"/>
                              <a:ea typeface="Cambria Math" panose="02040503050406030204" pitchFamily="18" charset="0"/>
                              <a:cs typeface="Times New Roman" pitchFamily="18" charset="0"/>
                            </a:rPr>
                            <m:t>∞</m:t>
                          </m:r>
                        </m:sub>
                        <m:sup>
                          <m:r>
                            <a:rPr lang="en-US" altLang="zh-TW" sz="2400" i="1">
                              <a:solidFill>
                                <a:schemeClr val="tx1"/>
                              </a:solidFill>
                              <a:latin typeface="Cambria Math" panose="02040503050406030204" pitchFamily="18" charset="0"/>
                              <a:ea typeface="Cambria Math" panose="02040503050406030204" pitchFamily="18" charset="0"/>
                              <a:cs typeface="Times New Roman" pitchFamily="18" charset="0"/>
                            </a:rPr>
                            <m:t>∞</m:t>
                          </m:r>
                        </m:sup>
                        <m:e>
                          <m:r>
                            <a:rPr lang="en-US" altLang="zh-TW" sz="2400" i="1">
                              <a:solidFill>
                                <a:schemeClr val="tx1"/>
                              </a:solidFill>
                              <a:latin typeface="Cambria Math" panose="02040503050406030204" pitchFamily="18" charset="0"/>
                              <a:cs typeface="Times New Roman" pitchFamily="18" charset="0"/>
                            </a:rPr>
                            <m:t>𝑥</m:t>
                          </m:r>
                          <m:d>
                            <m:dPr>
                              <m:ctrlPr>
                                <a:rPr lang="en-US" altLang="zh-TW" sz="2400" i="1">
                                  <a:solidFill>
                                    <a:schemeClr val="tx1"/>
                                  </a:solidFill>
                                  <a:latin typeface="Cambria Math" panose="02040503050406030204" pitchFamily="18" charset="0"/>
                                  <a:cs typeface="Times New Roman" pitchFamily="18" charset="0"/>
                                </a:rPr>
                              </m:ctrlPr>
                            </m:dPr>
                            <m:e>
                              <m:r>
                                <a:rPr lang="en-US" altLang="zh-TW" sz="2400" i="1">
                                  <a:solidFill>
                                    <a:schemeClr val="tx1"/>
                                  </a:solidFill>
                                  <a:latin typeface="Cambria Math"/>
                                  <a:cs typeface="Times New Roman" pitchFamily="18" charset="0"/>
                                </a:rPr>
                                <m:t>𝑡</m:t>
                              </m:r>
                            </m:e>
                          </m:d>
                          <m:sSup>
                            <m:sSupPr>
                              <m:ctrlPr>
                                <a:rPr lang="en-US" altLang="zh-CN" sz="2400" i="1">
                                  <a:solidFill>
                                    <a:schemeClr val="tx1"/>
                                  </a:solidFill>
                                  <a:latin typeface="Cambria Math" panose="02040503050406030204" pitchFamily="18" charset="0"/>
                                  <a:cs typeface="Times New Roman" panose="02020603050405020304" pitchFamily="18" charset="0"/>
                                </a:rPr>
                              </m:ctrlPr>
                            </m:sSupPr>
                            <m:e>
                              <m:r>
                                <a:rPr lang="en-US" altLang="zh-CN" sz="2400" i="1">
                                  <a:solidFill>
                                    <a:schemeClr val="tx1"/>
                                  </a:solidFill>
                                  <a:latin typeface="Cambria Math" panose="02040503050406030204" pitchFamily="18" charset="0"/>
                                  <a:cs typeface="Times New Roman" panose="02020603050405020304" pitchFamily="18" charset="0"/>
                                </a:rPr>
                                <m:t>𝑒</m:t>
                              </m:r>
                            </m:e>
                            <m:sup>
                              <m:r>
                                <a:rPr lang="en-US" altLang="zh-CN" sz="2400" i="1">
                                  <a:solidFill>
                                    <a:schemeClr val="tx1"/>
                                  </a:solidFill>
                                  <a:latin typeface="Cambria Math" panose="02040503050406030204" pitchFamily="18" charset="0"/>
                                  <a:cs typeface="Times New Roman" panose="02020603050405020304" pitchFamily="18" charset="0"/>
                                </a:rPr>
                                <m:t>−</m:t>
                              </m:r>
                              <m:r>
                                <a:rPr lang="en-US" altLang="zh-CN" sz="2400" i="1">
                                  <a:solidFill>
                                    <a:schemeClr val="tx1"/>
                                  </a:solidFill>
                                  <a:latin typeface="Cambria Math" panose="02040503050406030204" pitchFamily="18" charset="0"/>
                                  <a:cs typeface="Times New Roman" panose="02020603050405020304" pitchFamily="18" charset="0"/>
                                </a:rPr>
                                <m:t>𝑗</m:t>
                              </m:r>
                              <m:r>
                                <a:rPr lang="zh-CN" altLang="en-US" sz="2400" i="1">
                                  <a:solidFill>
                                    <a:schemeClr val="tx1"/>
                                  </a:solidFill>
                                  <a:latin typeface="Cambria Math" panose="02040503050406030204" pitchFamily="18" charset="0"/>
                                  <a:cs typeface="Times New Roman" panose="02020603050405020304" pitchFamily="18" charset="0"/>
                                </a:rPr>
                                <m:t>𝜔</m:t>
                              </m:r>
                              <m:r>
                                <a:rPr lang="en-US" altLang="zh-CN" sz="2400" i="1">
                                  <a:solidFill>
                                    <a:schemeClr val="tx1"/>
                                  </a:solidFill>
                                  <a:latin typeface="Cambria Math" panose="02040503050406030204" pitchFamily="18" charset="0"/>
                                  <a:cs typeface="Times New Roman" panose="02020603050405020304" pitchFamily="18" charset="0"/>
                                </a:rPr>
                                <m:t>𝑡</m:t>
                              </m:r>
                            </m:sup>
                          </m:sSup>
                          <m:r>
                            <a:rPr lang="en-US" altLang="zh-CN" sz="2400" i="1">
                              <a:solidFill>
                                <a:schemeClr val="tx1"/>
                              </a:solidFill>
                              <a:latin typeface="Cambria Math" panose="02040503050406030204" pitchFamily="18" charset="0"/>
                              <a:cs typeface="Times New Roman" panose="02020603050405020304" pitchFamily="18" charset="0"/>
                            </a:rPr>
                            <m:t>𝑑𝑡</m:t>
                          </m:r>
                        </m:e>
                      </m:nary>
                    </m:oMath>
                  </m:oMathPara>
                </a14:m>
                <a:endParaRPr lang="en-US" altLang="zh-TW" sz="2400" dirty="0">
                  <a:solidFill>
                    <a:schemeClr val="tx1"/>
                  </a:solidFill>
                  <a:latin typeface="Times New Roman" pitchFamily="18" charset="0"/>
                  <a:cs typeface="Times New Roman" pitchFamily="18" charset="0"/>
                </a:endParaRPr>
              </a:p>
            </p:txBody>
          </p:sp>
        </mc:Choice>
        <mc:Fallback xmlns="">
          <p:sp>
            <p:nvSpPr>
              <p:cNvPr id="16" name="文本框 15">
                <a:extLst>
                  <a:ext uri="{FF2B5EF4-FFF2-40B4-BE49-F238E27FC236}">
                    <a16:creationId xmlns:a16="http://schemas.microsoft.com/office/drawing/2014/main" id="{0C6822C1-69C9-445D-8893-489B0C17F582}"/>
                  </a:ext>
                </a:extLst>
              </p:cNvPr>
              <p:cNvSpPr txBox="1">
                <a:spLocks noRot="1" noChangeAspect="1" noMove="1" noResize="1" noEditPoints="1" noAdjustHandles="1" noChangeArrowheads="1" noChangeShapeType="1" noTextEdit="1"/>
              </p:cNvSpPr>
              <p:nvPr/>
            </p:nvSpPr>
            <p:spPr>
              <a:xfrm>
                <a:off x="7282755" y="2111523"/>
                <a:ext cx="4835339" cy="2055306"/>
              </a:xfrm>
              <a:prstGeom prst="rect">
                <a:avLst/>
              </a:prstGeom>
              <a:blipFill>
                <a:blip r:embed="rId3"/>
                <a:stretch>
                  <a:fillRect/>
                </a:stretch>
              </a:blipFill>
            </p:spPr>
            <p:txBody>
              <a:bodyPr/>
              <a:lstStyle/>
              <a:p>
                <a:r>
                  <a:rPr lang="zh-CN" altLang="en-US">
                    <a:noFill/>
                  </a:rPr>
                  <a:t> </a:t>
                </a:r>
              </a:p>
            </p:txBody>
          </p:sp>
        </mc:Fallback>
      </mc:AlternateContent>
      <p:sp>
        <p:nvSpPr>
          <p:cNvPr id="21" name="文本框 20">
            <a:extLst>
              <a:ext uri="{FF2B5EF4-FFF2-40B4-BE49-F238E27FC236}">
                <a16:creationId xmlns:a16="http://schemas.microsoft.com/office/drawing/2014/main" id="{E276344C-29C1-49A9-A400-68DE0E071641}"/>
              </a:ext>
            </a:extLst>
          </p:cNvPr>
          <p:cNvSpPr txBox="1"/>
          <p:nvPr/>
        </p:nvSpPr>
        <p:spPr>
          <a:xfrm>
            <a:off x="1816704" y="4218226"/>
            <a:ext cx="1631504" cy="400110"/>
          </a:xfrm>
          <a:prstGeom prst="rect">
            <a:avLst/>
          </a:prstGeom>
          <a:noFill/>
        </p:spPr>
        <p:txBody>
          <a:bodyPr wrap="square">
            <a:spAutoFit/>
          </a:bodyPr>
          <a:lstStyle/>
          <a:p>
            <a:r>
              <a:rPr lang="en-US" altLang="zh-CN" sz="2000" dirty="0"/>
              <a:t>k</a:t>
            </a:r>
            <a:r>
              <a:rPr lang="zh-CN" altLang="en-US" sz="2000" dirty="0"/>
              <a:t>具有周期性</a:t>
            </a:r>
          </a:p>
        </p:txBody>
      </p: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986F329D-E233-45A0-9439-C0D1A5DD49C5}"/>
                  </a:ext>
                </a:extLst>
              </p:cNvPr>
              <p:cNvSpPr txBox="1"/>
              <p:nvPr/>
            </p:nvSpPr>
            <p:spPr>
              <a:xfrm>
                <a:off x="2697611" y="4380486"/>
                <a:ext cx="3928570" cy="1958613"/>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altLang="zh-CN" sz="2400" i="1" smtClean="0">
                          <a:solidFill>
                            <a:srgbClr val="FF0000"/>
                          </a:solidFill>
                          <a:latin typeface="Cambria Math" panose="02040503050406030204" pitchFamily="18" charset="0"/>
                          <a:cs typeface="Times New Roman" panose="02020603050405020304" pitchFamily="18" charset="0"/>
                        </a:rPr>
                        <m:t>𝑥</m:t>
                      </m:r>
                      <m:d>
                        <m:dPr>
                          <m:begChr m:val="["/>
                          <m:endChr m:val="]"/>
                          <m:ctrlPr>
                            <a:rPr lang="en-US" altLang="zh-CN" sz="2400" b="0" i="1" smtClean="0">
                              <a:solidFill>
                                <a:srgbClr val="FF0000"/>
                              </a:solidFill>
                              <a:latin typeface="Cambria Math" panose="02040503050406030204" pitchFamily="18" charset="0"/>
                              <a:cs typeface="Times New Roman" panose="02020603050405020304" pitchFamily="18" charset="0"/>
                            </a:rPr>
                          </m:ctrlPr>
                        </m:dPr>
                        <m:e>
                          <m:r>
                            <a:rPr lang="en-US" altLang="zh-CN" sz="2400" b="0" i="1" smtClean="0">
                              <a:solidFill>
                                <a:srgbClr val="FF0000"/>
                              </a:solidFill>
                              <a:latin typeface="Cambria Math" panose="02040503050406030204" pitchFamily="18" charset="0"/>
                              <a:cs typeface="Times New Roman" panose="02020603050405020304" pitchFamily="18" charset="0"/>
                            </a:rPr>
                            <m:t>𝑛</m:t>
                          </m:r>
                        </m:e>
                      </m:d>
                      <m:r>
                        <a:rPr lang="en-US" altLang="zh-CN" sz="2400" i="1" smtClean="0">
                          <a:solidFill>
                            <a:srgbClr val="FF0000"/>
                          </a:solidFill>
                          <a:latin typeface="Cambria Math" panose="02040503050406030204" pitchFamily="18" charset="0"/>
                          <a:cs typeface="Times New Roman" panose="02020603050405020304" pitchFamily="18" charset="0"/>
                        </a:rPr>
                        <m:t>=</m:t>
                      </m:r>
                      <m:nary>
                        <m:naryPr>
                          <m:chr m:val="∑"/>
                          <m:supHide m:val="on"/>
                          <m:ctrlPr>
                            <a:rPr lang="en-US" altLang="zh-CN" sz="2400" i="1" smtClean="0">
                              <a:solidFill>
                                <a:srgbClr val="FF0000"/>
                              </a:solidFill>
                              <a:latin typeface="Cambria Math" panose="02040503050406030204" pitchFamily="18" charset="0"/>
                              <a:cs typeface="Times New Roman" panose="02020603050405020304" pitchFamily="18" charset="0"/>
                            </a:rPr>
                          </m:ctrlPr>
                        </m:naryPr>
                        <m:sub>
                          <m:r>
                            <m:rPr>
                              <m:brk m:alnAt="23"/>
                            </m:rPr>
                            <a:rPr lang="en-US" altLang="zh-CN" sz="2400" i="1">
                              <a:solidFill>
                                <a:srgbClr val="FF0000"/>
                              </a:solidFill>
                              <a:latin typeface="Cambria Math" panose="02040503050406030204" pitchFamily="18" charset="0"/>
                              <a:cs typeface="Times New Roman" panose="02020603050405020304" pitchFamily="18" charset="0"/>
                            </a:rPr>
                            <m:t>𝑘</m:t>
                          </m:r>
                          <m:r>
                            <a:rPr lang="en-US" altLang="zh-CN" sz="2400" b="0" i="1" smtClean="0">
                              <a:solidFill>
                                <a:srgbClr val="FF0000"/>
                              </a:solidFill>
                              <a:latin typeface="Cambria Math" panose="02040503050406030204" pitchFamily="18" charset="0"/>
                              <a:cs typeface="Times New Roman" panose="02020603050405020304" pitchFamily="18" charset="0"/>
                            </a:rPr>
                            <m:t>=</m:t>
                          </m:r>
                          <m:d>
                            <m:dPr>
                              <m:begChr m:val="⟨"/>
                              <m:endChr m:val="⟩"/>
                              <m:ctrlPr>
                                <a:rPr lang="en-US" altLang="zh-CN" sz="2400" b="0" i="1" smtClean="0">
                                  <a:solidFill>
                                    <a:srgbClr val="FF0000"/>
                                  </a:solidFill>
                                  <a:latin typeface="Cambria Math" panose="02040503050406030204" pitchFamily="18" charset="0"/>
                                  <a:cs typeface="Times New Roman" panose="02020603050405020304" pitchFamily="18" charset="0"/>
                                </a:rPr>
                              </m:ctrlPr>
                            </m:dPr>
                            <m:e>
                              <m:r>
                                <a:rPr lang="en-US" altLang="zh-CN" sz="2400" b="0" i="1" smtClean="0">
                                  <a:solidFill>
                                    <a:srgbClr val="FF0000"/>
                                  </a:solidFill>
                                  <a:latin typeface="Cambria Math" panose="02040503050406030204" pitchFamily="18" charset="0"/>
                                  <a:cs typeface="Times New Roman" panose="02020603050405020304" pitchFamily="18" charset="0"/>
                                </a:rPr>
                                <m:t>𝑁</m:t>
                              </m:r>
                            </m:e>
                          </m:d>
                        </m:sub>
                        <m:sup/>
                        <m:e>
                          <m:sSub>
                            <m:sSubPr>
                              <m:ctrlPr>
                                <a:rPr lang="en-US" altLang="zh-CN" sz="24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𝑎</m:t>
                              </m:r>
                            </m:e>
                            <m:sub>
                              <m:r>
                                <a:rPr lang="en-US" altLang="zh-CN" sz="24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𝑘</m:t>
                              </m:r>
                            </m:sub>
                          </m:sSub>
                          <m:sSup>
                            <m:sSupPr>
                              <m:ctrlPr>
                                <a:rPr lang="en-US" altLang="zh-CN" sz="2400" i="1">
                                  <a:solidFill>
                                    <a:srgbClr val="FF0000"/>
                                  </a:solidFill>
                                  <a:latin typeface="Cambria Math" panose="02040503050406030204" pitchFamily="18" charset="0"/>
                                  <a:cs typeface="Times New Roman" panose="02020603050405020304" pitchFamily="18" charset="0"/>
                                </a:rPr>
                              </m:ctrlPr>
                            </m:sSupPr>
                            <m:e>
                              <m:r>
                                <a:rPr lang="en-US" altLang="zh-CN" sz="2400" i="1">
                                  <a:solidFill>
                                    <a:srgbClr val="FF0000"/>
                                  </a:solidFill>
                                  <a:latin typeface="Cambria Math" panose="02040503050406030204" pitchFamily="18" charset="0"/>
                                  <a:cs typeface="Times New Roman" panose="02020603050405020304" pitchFamily="18" charset="0"/>
                                </a:rPr>
                                <m:t>𝑒</m:t>
                              </m:r>
                            </m:e>
                            <m:sup>
                              <m:r>
                                <a:rPr lang="en-US" altLang="zh-CN" sz="2400" i="1">
                                  <a:solidFill>
                                    <a:srgbClr val="FF0000"/>
                                  </a:solidFill>
                                  <a:latin typeface="Cambria Math" panose="02040503050406030204" pitchFamily="18" charset="0"/>
                                  <a:cs typeface="Times New Roman" panose="02020603050405020304" pitchFamily="18" charset="0"/>
                                </a:rPr>
                                <m:t>𝑗𝑘</m:t>
                              </m:r>
                              <m:sSub>
                                <m:sSubPr>
                                  <m:ctrlPr>
                                    <a:rPr lang="en-US" altLang="zh-CN" sz="2400" i="1">
                                      <a:solidFill>
                                        <a:srgbClr val="FF0000"/>
                                      </a:solidFill>
                                      <a:latin typeface="Cambria Math" panose="02040503050406030204" pitchFamily="18" charset="0"/>
                                      <a:cs typeface="Times New Roman" panose="02020603050405020304" pitchFamily="18" charset="0"/>
                                    </a:rPr>
                                  </m:ctrlPr>
                                </m:sSubPr>
                                <m:e>
                                  <m:r>
                                    <a:rPr lang="zh-CN" altLang="en-US" sz="2400" i="1">
                                      <a:solidFill>
                                        <a:srgbClr val="FF0000"/>
                                      </a:solidFill>
                                      <a:latin typeface="Cambria Math" panose="02040503050406030204" pitchFamily="18" charset="0"/>
                                      <a:cs typeface="Times New Roman" panose="02020603050405020304" pitchFamily="18" charset="0"/>
                                    </a:rPr>
                                    <m:t>𝜔</m:t>
                                  </m:r>
                                </m:e>
                                <m:sub>
                                  <m:r>
                                    <a:rPr lang="en-US" altLang="zh-CN" sz="2400" i="1">
                                      <a:solidFill>
                                        <a:srgbClr val="FF0000"/>
                                      </a:solidFill>
                                      <a:latin typeface="Cambria Math" panose="02040503050406030204" pitchFamily="18" charset="0"/>
                                      <a:cs typeface="Times New Roman" panose="02020603050405020304" pitchFamily="18" charset="0"/>
                                    </a:rPr>
                                    <m:t>0</m:t>
                                  </m:r>
                                </m:sub>
                              </m:sSub>
                              <m:r>
                                <a:rPr lang="en-US" altLang="zh-CN" sz="2400" b="0" i="1" smtClean="0">
                                  <a:solidFill>
                                    <a:srgbClr val="FF0000"/>
                                  </a:solidFill>
                                  <a:latin typeface="Cambria Math" panose="02040503050406030204" pitchFamily="18" charset="0"/>
                                  <a:cs typeface="Times New Roman" panose="02020603050405020304" pitchFamily="18" charset="0"/>
                                </a:rPr>
                                <m:t>𝑛</m:t>
                              </m:r>
                            </m:sup>
                          </m:sSup>
                        </m:e>
                      </m:nary>
                    </m:oMath>
                  </m:oMathPara>
                </a14:m>
                <a:endParaRPr lang="en-US" altLang="zh-CN" sz="2400" dirty="0">
                  <a:solidFill>
                    <a:srgbClr val="FF0000"/>
                  </a:solidFill>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zh-TW" sz="2400" i="1" smtClean="0">
                              <a:solidFill>
                                <a:srgbClr val="FF0000"/>
                              </a:solidFill>
                              <a:latin typeface="Cambria Math" panose="02040503050406030204" pitchFamily="18" charset="0"/>
                              <a:cs typeface="Times New Roman" pitchFamily="18" charset="0"/>
                            </a:rPr>
                          </m:ctrlPr>
                        </m:sSubPr>
                        <m:e>
                          <m:r>
                            <a:rPr lang="en-US" altLang="zh-TW" sz="2400" i="1">
                              <a:solidFill>
                                <a:srgbClr val="FF0000"/>
                              </a:solidFill>
                              <a:latin typeface="Cambria Math" panose="02040503050406030204" pitchFamily="18" charset="0"/>
                              <a:cs typeface="Times New Roman" pitchFamily="18" charset="0"/>
                            </a:rPr>
                            <m:t>𝑎</m:t>
                          </m:r>
                        </m:e>
                        <m:sub>
                          <m:r>
                            <a:rPr lang="en-US" altLang="zh-TW" sz="2400" i="1">
                              <a:solidFill>
                                <a:srgbClr val="FF0000"/>
                              </a:solidFill>
                              <a:latin typeface="Cambria Math" panose="02040503050406030204" pitchFamily="18" charset="0"/>
                              <a:cs typeface="Times New Roman" pitchFamily="18" charset="0"/>
                            </a:rPr>
                            <m:t>𝑘</m:t>
                          </m:r>
                        </m:sub>
                      </m:sSub>
                      <m:r>
                        <a:rPr lang="en-US" altLang="zh-TW" sz="2400" i="1">
                          <a:solidFill>
                            <a:srgbClr val="FF0000"/>
                          </a:solidFill>
                          <a:latin typeface="Cambria Math" panose="02040503050406030204" pitchFamily="18" charset="0"/>
                          <a:cs typeface="Times New Roman" pitchFamily="18" charset="0"/>
                        </a:rPr>
                        <m:t>=</m:t>
                      </m:r>
                      <m:f>
                        <m:fPr>
                          <m:ctrlPr>
                            <a:rPr lang="en-US" altLang="zh-TW" sz="2400" i="1">
                              <a:solidFill>
                                <a:srgbClr val="FF0000"/>
                              </a:solidFill>
                              <a:latin typeface="Cambria Math" panose="02040503050406030204" pitchFamily="18" charset="0"/>
                              <a:cs typeface="Times New Roman" pitchFamily="18" charset="0"/>
                            </a:rPr>
                          </m:ctrlPr>
                        </m:fPr>
                        <m:num>
                          <m:r>
                            <a:rPr lang="en-US" altLang="zh-TW" sz="2400" i="1">
                              <a:solidFill>
                                <a:srgbClr val="FF0000"/>
                              </a:solidFill>
                              <a:latin typeface="Cambria Math" panose="02040503050406030204" pitchFamily="18" charset="0"/>
                              <a:cs typeface="Times New Roman" pitchFamily="18" charset="0"/>
                            </a:rPr>
                            <m:t>1</m:t>
                          </m:r>
                        </m:num>
                        <m:den>
                          <m:r>
                            <a:rPr lang="en-US" altLang="zh-TW" sz="2400" b="0" i="1" smtClean="0">
                              <a:solidFill>
                                <a:srgbClr val="FF0000"/>
                              </a:solidFill>
                              <a:latin typeface="Cambria Math" panose="02040503050406030204" pitchFamily="18" charset="0"/>
                              <a:cs typeface="Times New Roman" pitchFamily="18" charset="0"/>
                            </a:rPr>
                            <m:t>𝑁</m:t>
                          </m:r>
                        </m:den>
                      </m:f>
                      <m:nary>
                        <m:naryPr>
                          <m:chr m:val="∑"/>
                          <m:supHide m:val="on"/>
                          <m:ctrlPr>
                            <a:rPr lang="en-US" altLang="zh-TW" sz="2400" i="1" smtClean="0">
                              <a:solidFill>
                                <a:srgbClr val="FF0000"/>
                              </a:solidFill>
                              <a:latin typeface="Cambria Math" panose="02040503050406030204" pitchFamily="18" charset="0"/>
                              <a:cs typeface="Times New Roman" pitchFamily="18" charset="0"/>
                            </a:rPr>
                          </m:ctrlPr>
                        </m:naryPr>
                        <m:sub>
                          <m:r>
                            <m:rPr>
                              <m:brk m:alnAt="7"/>
                            </m:rPr>
                            <a:rPr lang="en-US" altLang="zh-TW" sz="2400" b="0" i="1" smtClean="0">
                              <a:solidFill>
                                <a:srgbClr val="FF0000"/>
                              </a:solidFill>
                              <a:latin typeface="Cambria Math" panose="02040503050406030204" pitchFamily="18" charset="0"/>
                              <a:cs typeface="Times New Roman" pitchFamily="18" charset="0"/>
                            </a:rPr>
                            <m:t>𝑛</m:t>
                          </m:r>
                          <m:r>
                            <a:rPr lang="en-US" altLang="zh-TW" sz="2400" b="0" i="1" smtClean="0">
                              <a:solidFill>
                                <a:srgbClr val="FF0000"/>
                              </a:solidFill>
                              <a:latin typeface="Cambria Math" panose="02040503050406030204" pitchFamily="18" charset="0"/>
                              <a:cs typeface="Times New Roman" pitchFamily="18" charset="0"/>
                            </a:rPr>
                            <m:t>=</m:t>
                          </m:r>
                          <m:d>
                            <m:dPr>
                              <m:begChr m:val="⟨"/>
                              <m:endChr m:val="⟩"/>
                              <m:ctrlPr>
                                <a:rPr lang="en-US" altLang="zh-TW" sz="2400" b="0" i="1" smtClean="0">
                                  <a:solidFill>
                                    <a:srgbClr val="FF0000"/>
                                  </a:solidFill>
                                  <a:latin typeface="Cambria Math" panose="02040503050406030204" pitchFamily="18" charset="0"/>
                                  <a:cs typeface="Times New Roman" pitchFamily="18" charset="0"/>
                                </a:rPr>
                              </m:ctrlPr>
                            </m:dPr>
                            <m:e>
                              <m:r>
                                <a:rPr lang="en-US" altLang="zh-TW" sz="2400" b="0" i="1" smtClean="0">
                                  <a:solidFill>
                                    <a:srgbClr val="FF0000"/>
                                  </a:solidFill>
                                  <a:latin typeface="Cambria Math" panose="02040503050406030204" pitchFamily="18" charset="0"/>
                                  <a:cs typeface="Times New Roman" pitchFamily="18" charset="0"/>
                                </a:rPr>
                                <m:t>𝑁</m:t>
                              </m:r>
                            </m:e>
                          </m:d>
                        </m:sub>
                        <m:sup/>
                        <m:e>
                          <m:r>
                            <a:rPr lang="en-US" altLang="zh-TW" sz="2400" i="1" smtClean="0">
                              <a:solidFill>
                                <a:srgbClr val="FF0000"/>
                              </a:solidFill>
                              <a:latin typeface="Cambria Math"/>
                              <a:cs typeface="Times New Roman" pitchFamily="18" charset="0"/>
                            </a:rPr>
                            <m:t>𝑥</m:t>
                          </m:r>
                          <m:r>
                            <a:rPr lang="en-US" altLang="zh-TW" sz="2400" b="0" i="1" smtClean="0">
                              <a:solidFill>
                                <a:srgbClr val="FF0000"/>
                              </a:solidFill>
                              <a:latin typeface="Cambria Math" panose="02040503050406030204" pitchFamily="18" charset="0"/>
                              <a:cs typeface="Times New Roman" pitchFamily="18" charset="0"/>
                            </a:rPr>
                            <m:t>[</m:t>
                          </m:r>
                          <m:r>
                            <a:rPr lang="en-US" altLang="zh-TW" sz="2400" b="0" i="1" smtClean="0">
                              <a:solidFill>
                                <a:srgbClr val="FF0000"/>
                              </a:solidFill>
                              <a:latin typeface="Cambria Math" panose="02040503050406030204" pitchFamily="18" charset="0"/>
                              <a:cs typeface="Times New Roman" pitchFamily="18" charset="0"/>
                            </a:rPr>
                            <m:t>𝑛</m:t>
                          </m:r>
                          <m:r>
                            <a:rPr lang="en-US" altLang="zh-TW" sz="2400" b="0" i="1" smtClean="0">
                              <a:solidFill>
                                <a:srgbClr val="FF0000"/>
                              </a:solidFill>
                              <a:latin typeface="Cambria Math" panose="02040503050406030204" pitchFamily="18" charset="0"/>
                              <a:cs typeface="Times New Roman" pitchFamily="18" charset="0"/>
                            </a:rPr>
                            <m:t>]</m:t>
                          </m:r>
                          <m:sSup>
                            <m:sSupPr>
                              <m:ctrlPr>
                                <a:rPr lang="en-US" altLang="zh-CN" sz="2400" i="1">
                                  <a:solidFill>
                                    <a:srgbClr val="FF0000"/>
                                  </a:solidFill>
                                  <a:latin typeface="Cambria Math" panose="02040503050406030204" pitchFamily="18" charset="0"/>
                                  <a:cs typeface="Times New Roman" panose="02020603050405020304" pitchFamily="18" charset="0"/>
                                </a:rPr>
                              </m:ctrlPr>
                            </m:sSupPr>
                            <m:e>
                              <m:r>
                                <a:rPr lang="en-US" altLang="zh-CN" sz="2400" i="1">
                                  <a:solidFill>
                                    <a:srgbClr val="FF0000"/>
                                  </a:solidFill>
                                  <a:latin typeface="Cambria Math" panose="02040503050406030204" pitchFamily="18" charset="0"/>
                                  <a:cs typeface="Times New Roman" panose="02020603050405020304" pitchFamily="18" charset="0"/>
                                </a:rPr>
                                <m:t>𝑒</m:t>
                              </m:r>
                            </m:e>
                            <m:sup>
                              <m:r>
                                <a:rPr lang="en-US" altLang="zh-CN" sz="2400" i="1">
                                  <a:solidFill>
                                    <a:srgbClr val="FF0000"/>
                                  </a:solidFill>
                                  <a:latin typeface="Cambria Math" panose="02040503050406030204" pitchFamily="18" charset="0"/>
                                  <a:cs typeface="Times New Roman" panose="02020603050405020304" pitchFamily="18" charset="0"/>
                                </a:rPr>
                                <m:t>−</m:t>
                              </m:r>
                              <m:r>
                                <a:rPr lang="en-US" altLang="zh-CN" sz="2400" i="1">
                                  <a:solidFill>
                                    <a:srgbClr val="FF0000"/>
                                  </a:solidFill>
                                  <a:latin typeface="Cambria Math" panose="02040503050406030204" pitchFamily="18" charset="0"/>
                                  <a:cs typeface="Times New Roman" panose="02020603050405020304" pitchFamily="18" charset="0"/>
                                </a:rPr>
                                <m:t>𝑗𝑘</m:t>
                              </m:r>
                              <m:sSub>
                                <m:sSubPr>
                                  <m:ctrlPr>
                                    <a:rPr lang="en-US" altLang="zh-CN" sz="2400" i="1">
                                      <a:solidFill>
                                        <a:srgbClr val="FF0000"/>
                                      </a:solidFill>
                                      <a:latin typeface="Cambria Math" panose="02040503050406030204" pitchFamily="18" charset="0"/>
                                      <a:cs typeface="Times New Roman" panose="02020603050405020304" pitchFamily="18" charset="0"/>
                                    </a:rPr>
                                  </m:ctrlPr>
                                </m:sSubPr>
                                <m:e>
                                  <m:r>
                                    <a:rPr lang="zh-CN" altLang="en-US" sz="2400" i="1">
                                      <a:solidFill>
                                        <a:srgbClr val="FF0000"/>
                                      </a:solidFill>
                                      <a:latin typeface="Cambria Math" panose="02040503050406030204" pitchFamily="18" charset="0"/>
                                      <a:cs typeface="Times New Roman" panose="02020603050405020304" pitchFamily="18" charset="0"/>
                                    </a:rPr>
                                    <m:t>𝜔</m:t>
                                  </m:r>
                                </m:e>
                                <m:sub>
                                  <m:r>
                                    <a:rPr lang="en-US" altLang="zh-CN" sz="2400" i="1">
                                      <a:solidFill>
                                        <a:srgbClr val="FF0000"/>
                                      </a:solidFill>
                                      <a:latin typeface="Cambria Math" panose="02040503050406030204" pitchFamily="18" charset="0"/>
                                      <a:cs typeface="Times New Roman" panose="02020603050405020304" pitchFamily="18" charset="0"/>
                                    </a:rPr>
                                    <m:t>0</m:t>
                                  </m:r>
                                </m:sub>
                              </m:sSub>
                              <m:r>
                                <a:rPr lang="en-US" altLang="zh-CN" sz="2400" b="0" i="1" smtClean="0">
                                  <a:solidFill>
                                    <a:srgbClr val="FF0000"/>
                                  </a:solidFill>
                                  <a:latin typeface="Cambria Math" panose="02040503050406030204" pitchFamily="18" charset="0"/>
                                  <a:cs typeface="Times New Roman" panose="02020603050405020304" pitchFamily="18" charset="0"/>
                                </a:rPr>
                                <m:t>𝑛</m:t>
                              </m:r>
                            </m:sup>
                          </m:sSup>
                        </m:e>
                      </m:nary>
                    </m:oMath>
                  </m:oMathPara>
                </a14:m>
                <a:endParaRPr lang="zh-CN" altLang="en-US" sz="2400" dirty="0">
                  <a:solidFill>
                    <a:srgbClr val="FF0000"/>
                  </a:solidFill>
                </a:endParaRPr>
              </a:p>
            </p:txBody>
          </p:sp>
        </mc:Choice>
        <mc:Fallback xmlns="">
          <p:sp>
            <p:nvSpPr>
              <p:cNvPr id="19" name="文本框 18">
                <a:extLst>
                  <a:ext uri="{FF2B5EF4-FFF2-40B4-BE49-F238E27FC236}">
                    <a16:creationId xmlns:a16="http://schemas.microsoft.com/office/drawing/2014/main" id="{986F329D-E233-45A0-9439-C0D1A5DD49C5}"/>
                  </a:ext>
                </a:extLst>
              </p:cNvPr>
              <p:cNvSpPr txBox="1">
                <a:spLocks noRot="1" noChangeAspect="1" noMove="1" noResize="1" noEditPoints="1" noAdjustHandles="1" noChangeArrowheads="1" noChangeShapeType="1" noTextEdit="1"/>
              </p:cNvSpPr>
              <p:nvPr/>
            </p:nvSpPr>
            <p:spPr>
              <a:xfrm>
                <a:off x="2697611" y="4380486"/>
                <a:ext cx="3928570" cy="1958613"/>
              </a:xfrm>
              <a:prstGeom prst="rect">
                <a:avLst/>
              </a:prstGeom>
              <a:blipFill>
                <a:blip r:embed="rId4"/>
                <a:stretch>
                  <a:fillRect/>
                </a:stretch>
              </a:blipFill>
            </p:spPr>
            <p:txBody>
              <a:bodyPr/>
              <a:lstStyle/>
              <a:p>
                <a:r>
                  <a:rPr lang="zh-CN" altLang="en-US">
                    <a:noFill/>
                  </a:rPr>
                  <a:t> </a:t>
                </a:r>
              </a:p>
            </p:txBody>
          </p:sp>
        </mc:Fallback>
      </mc:AlternateContent>
      <p:cxnSp>
        <p:nvCxnSpPr>
          <p:cNvPr id="23" name="连接符: 曲线 22">
            <a:extLst>
              <a:ext uri="{FF2B5EF4-FFF2-40B4-BE49-F238E27FC236}">
                <a16:creationId xmlns:a16="http://schemas.microsoft.com/office/drawing/2014/main" id="{22C44104-2A9C-4F1B-BB5D-84CF1A6AF80A}"/>
              </a:ext>
            </a:extLst>
          </p:cNvPr>
          <p:cNvCxnSpPr>
            <a:stCxn id="20" idx="1"/>
            <a:endCxn id="19" idx="1"/>
          </p:cNvCxnSpPr>
          <p:nvPr/>
        </p:nvCxnSpPr>
        <p:spPr bwMode="auto">
          <a:xfrm rot="10800000" flipH="1" flipV="1">
            <a:off x="2470915" y="3109039"/>
            <a:ext cx="226695" cy="2250754"/>
          </a:xfrm>
          <a:prstGeom prst="curvedConnector3">
            <a:avLst>
              <a:gd name="adj1" fmla="val -262184"/>
            </a:avLst>
          </a:prstGeom>
          <a:solidFill>
            <a:schemeClr val="accent1"/>
          </a:solidFill>
          <a:ln w="9525" cap="flat" cmpd="sng" algn="ctr">
            <a:solidFill>
              <a:schemeClr val="tx1"/>
            </a:solidFill>
            <a:prstDash val="solid"/>
            <a:round/>
            <a:headEnd type="none" w="med" len="med"/>
            <a:tailEnd type="triangle"/>
          </a:ln>
        </p:spPr>
      </p:cxnSp>
    </p:spTree>
    <p:extLst>
      <p:ext uri="{BB962C8B-B14F-4D97-AF65-F5344CB8AC3E}">
        <p14:creationId xmlns:p14="http://schemas.microsoft.com/office/powerpoint/2010/main" val="2031397054"/>
      </p:ext>
    </p:extLst>
  </p:cSld>
  <p:clrMapOvr>
    <a:masterClrMapping/>
  </p:clrMapOvr>
  <p:transition spd="med">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en-US" altLang="zh-CN" sz="3200" b="1" dirty="0">
                <a:solidFill>
                  <a:srgbClr val="000000"/>
                </a:solidFill>
                <a:latin typeface="Times New Roman" panose="02020603050405020304" pitchFamily="18" charset="0"/>
                <a:cs typeface="Times New Roman" panose="02020603050405020304" pitchFamily="18" charset="0"/>
              </a:rPr>
              <a:t>Lecture 4, 5, 7, 8: </a:t>
            </a:r>
            <a:r>
              <a:rPr lang="zh-CN" altLang="en-US" sz="3200" b="1" dirty="0">
                <a:solidFill>
                  <a:srgbClr val="000000"/>
                </a:solidFill>
                <a:latin typeface="Times New Roman" panose="02020603050405020304" pitchFamily="18" charset="0"/>
                <a:cs typeface="Times New Roman" panose="02020603050405020304" pitchFamily="18" charset="0"/>
              </a:rPr>
              <a:t>傅里叶级数与傅里叶变换</a:t>
            </a:r>
            <a:endParaRPr lang="zh-CN" altLang="en-US" sz="3200" dirty="0">
              <a:solidFill>
                <a:schemeClr val="tx1"/>
              </a:solidFill>
            </a:endParaRP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29</a:t>
            </a:fld>
            <a:endParaRPr lang="zh-CN" altLang="en-US" dirty="0"/>
          </a:p>
        </p:txBody>
      </p:sp>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639762" y="1222375"/>
            <a:ext cx="11449897" cy="5111750"/>
          </a:xfrm>
        </p:spPr>
        <p:txBody>
          <a:bodyPr/>
          <a:lstStyle/>
          <a:p>
            <a:pPr lvl="1">
              <a:buFont typeface="Wingdings" panose="05000000000000000000" pitchFamily="2" charset="2"/>
              <a:buChar char="l"/>
            </a:pPr>
            <a:r>
              <a:rPr lang="zh-CN" altLang="en-US" sz="2400" dirty="0">
                <a:solidFill>
                  <a:schemeClr val="tx1"/>
                </a:solidFill>
              </a:rPr>
              <a:t> 离散时间周期信号傅里叶级数到离散时间非周期信号傅里叶变换：</a:t>
            </a:r>
            <a:endParaRPr lang="en-US" altLang="zh-CN" sz="2400" dirty="0">
              <a:solidFill>
                <a:schemeClr val="tx1"/>
              </a:solidFill>
            </a:endParaRPr>
          </a:p>
        </p:txBody>
      </p:sp>
      <p:grpSp>
        <p:nvGrpSpPr>
          <p:cNvPr id="6" name="组合 5">
            <a:extLst>
              <a:ext uri="{FF2B5EF4-FFF2-40B4-BE49-F238E27FC236}">
                <a16:creationId xmlns:a16="http://schemas.microsoft.com/office/drawing/2014/main" id="{BF7E1CCC-98B3-4862-8C23-7C1B60EB7A57}"/>
              </a:ext>
            </a:extLst>
          </p:cNvPr>
          <p:cNvGrpSpPr/>
          <p:nvPr/>
        </p:nvGrpSpPr>
        <p:grpSpPr>
          <a:xfrm>
            <a:off x="1747086" y="2164902"/>
            <a:ext cx="9983255" cy="4464496"/>
            <a:chOff x="2372682" y="1569999"/>
            <a:chExt cx="6171590" cy="4248472"/>
          </a:xfrm>
        </p:grpSpPr>
        <p:cxnSp>
          <p:nvCxnSpPr>
            <p:cNvPr id="7" name="直接连接符 6">
              <a:extLst>
                <a:ext uri="{FF2B5EF4-FFF2-40B4-BE49-F238E27FC236}">
                  <a16:creationId xmlns:a16="http://schemas.microsoft.com/office/drawing/2014/main" id="{E3406369-2113-4515-8E1D-EF1B87991A7A}"/>
                </a:ext>
              </a:extLst>
            </p:cNvPr>
            <p:cNvCxnSpPr>
              <a:cxnSpLocks/>
            </p:cNvCxnSpPr>
            <p:nvPr/>
          </p:nvCxnSpPr>
          <p:spPr bwMode="auto">
            <a:xfrm>
              <a:off x="2372682" y="3573016"/>
              <a:ext cx="6171590"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8" name="直接连接符 7">
              <a:extLst>
                <a:ext uri="{FF2B5EF4-FFF2-40B4-BE49-F238E27FC236}">
                  <a16:creationId xmlns:a16="http://schemas.microsoft.com/office/drawing/2014/main" id="{AE38C4CA-9395-4CAA-923E-3CB95F0C7288}"/>
                </a:ext>
              </a:extLst>
            </p:cNvPr>
            <p:cNvCxnSpPr>
              <a:cxnSpLocks/>
            </p:cNvCxnSpPr>
            <p:nvPr/>
          </p:nvCxnSpPr>
          <p:spPr bwMode="auto">
            <a:xfrm>
              <a:off x="5519936" y="1569999"/>
              <a:ext cx="0" cy="4248472"/>
            </a:xfrm>
            <a:prstGeom prst="line">
              <a:avLst/>
            </a:prstGeom>
            <a:solidFill>
              <a:schemeClr val="accent1"/>
            </a:solidFill>
            <a:ln w="9525" cap="flat" cmpd="sng" algn="ctr">
              <a:solidFill>
                <a:schemeClr val="tx1"/>
              </a:solidFill>
              <a:prstDash val="solid"/>
              <a:round/>
              <a:headEnd type="none" w="med" len="med"/>
              <a:tailEnd type="none" w="med" len="med"/>
            </a:ln>
          </p:spPr>
        </p:cxnSp>
      </p:grpSp>
      <p:sp>
        <p:nvSpPr>
          <p:cNvPr id="9" name="文本框 8">
            <a:extLst>
              <a:ext uri="{FF2B5EF4-FFF2-40B4-BE49-F238E27FC236}">
                <a16:creationId xmlns:a16="http://schemas.microsoft.com/office/drawing/2014/main" id="{667370CA-5628-4717-9F54-220D6FBAC6B8}"/>
              </a:ext>
            </a:extLst>
          </p:cNvPr>
          <p:cNvSpPr txBox="1"/>
          <p:nvPr/>
        </p:nvSpPr>
        <p:spPr>
          <a:xfrm>
            <a:off x="5983856" y="1432134"/>
            <a:ext cx="1858201" cy="523220"/>
          </a:xfrm>
          <a:prstGeom prst="rect">
            <a:avLst/>
          </a:prstGeom>
          <a:noFill/>
        </p:spPr>
        <p:txBody>
          <a:bodyPr wrap="none" rtlCol="0">
            <a:spAutoFit/>
          </a:bodyPr>
          <a:lstStyle/>
          <a:p>
            <a:r>
              <a:rPr lang="en-US" altLang="zh-CN" sz="2800" b="1" dirty="0">
                <a:solidFill>
                  <a:srgbClr val="FF0000"/>
                </a:solidFill>
                <a:latin typeface="Times New Roman" panose="02020603050405020304" pitchFamily="18" charset="0"/>
                <a:cs typeface="Times New Roman" panose="02020603050405020304" pitchFamily="18" charset="0"/>
              </a:rPr>
              <a:t>Periodicity</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01CF8BA4-E93D-4706-915B-4E8F5BD28642}"/>
              </a:ext>
            </a:extLst>
          </p:cNvPr>
          <p:cNvSpPr txBox="1"/>
          <p:nvPr/>
        </p:nvSpPr>
        <p:spPr>
          <a:xfrm rot="16200000">
            <a:off x="-198617" y="3864450"/>
            <a:ext cx="1843774" cy="523220"/>
          </a:xfrm>
          <a:prstGeom prst="rect">
            <a:avLst/>
          </a:prstGeom>
          <a:noFill/>
        </p:spPr>
        <p:txBody>
          <a:bodyPr wrap="none" rtlCol="0">
            <a:spAutoFit/>
          </a:bodyPr>
          <a:lstStyle/>
          <a:p>
            <a:r>
              <a:rPr lang="en-US" altLang="zh-CN" sz="2800" b="1" dirty="0">
                <a:solidFill>
                  <a:srgbClr val="FF0000"/>
                </a:solidFill>
                <a:latin typeface="Times New Roman" panose="02020603050405020304" pitchFamily="18" charset="0"/>
                <a:cs typeface="Times New Roman" panose="02020603050405020304" pitchFamily="18" charset="0"/>
              </a:rPr>
              <a:t>Continuity</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436DC8C5-0186-4624-BA5C-F54AE065BA5B}"/>
              </a:ext>
            </a:extLst>
          </p:cNvPr>
          <p:cNvSpPr txBox="1"/>
          <p:nvPr/>
        </p:nvSpPr>
        <p:spPr>
          <a:xfrm>
            <a:off x="3853217" y="1666442"/>
            <a:ext cx="1459054"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Periodic</a:t>
            </a:r>
            <a:endParaRPr lang="zh-CN" altLang="en-US" sz="2800" b="1" dirty="0">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6E1CD25B-BA85-4A37-A2FB-15D4326960E2}"/>
              </a:ext>
            </a:extLst>
          </p:cNvPr>
          <p:cNvSpPr txBox="1"/>
          <p:nvPr/>
        </p:nvSpPr>
        <p:spPr>
          <a:xfrm>
            <a:off x="8956861" y="1639333"/>
            <a:ext cx="1699504"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Aperiodic</a:t>
            </a:r>
            <a:endParaRPr lang="zh-CN" altLang="en-US" sz="2800" b="1"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FD2F90A3-8A7A-4F74-B93B-6D37CC239924}"/>
              </a:ext>
            </a:extLst>
          </p:cNvPr>
          <p:cNvSpPr txBox="1"/>
          <p:nvPr/>
        </p:nvSpPr>
        <p:spPr>
          <a:xfrm rot="16200000">
            <a:off x="406822" y="2885291"/>
            <a:ext cx="1963999"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Continuous</a:t>
            </a:r>
            <a:endParaRPr lang="zh-CN" altLang="en-US" sz="2800" b="1" dirty="0">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1EEAF0DB-05D4-4287-A970-EE1E02F6AA95}"/>
              </a:ext>
            </a:extLst>
          </p:cNvPr>
          <p:cNvSpPr txBox="1"/>
          <p:nvPr/>
        </p:nvSpPr>
        <p:spPr>
          <a:xfrm rot="16200000">
            <a:off x="627275" y="4860139"/>
            <a:ext cx="1431739"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Discrete</a:t>
            </a:r>
            <a:endParaRPr lang="zh-CN" altLang="en-US" sz="28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0F4BBDEF-CA8C-4404-8BDB-6973729E648F}"/>
                  </a:ext>
                </a:extLst>
              </p:cNvPr>
              <p:cNvSpPr txBox="1"/>
              <p:nvPr/>
            </p:nvSpPr>
            <p:spPr>
              <a:xfrm>
                <a:off x="2470916" y="2144063"/>
                <a:ext cx="4223656" cy="1929952"/>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altLang="zh-TW" sz="2400" i="1" smtClean="0">
                          <a:solidFill>
                            <a:schemeClr val="tx1"/>
                          </a:solidFill>
                          <a:latin typeface="Cambria Math"/>
                          <a:cs typeface="Times New Roman" pitchFamily="18" charset="0"/>
                        </a:rPr>
                        <m:t>𝑥</m:t>
                      </m:r>
                      <m:d>
                        <m:dPr>
                          <m:ctrlPr>
                            <a:rPr lang="en-US" altLang="zh-TW" sz="2400" i="1">
                              <a:solidFill>
                                <a:schemeClr val="tx1"/>
                              </a:solidFill>
                              <a:latin typeface="Cambria Math" panose="02040503050406030204" pitchFamily="18" charset="0"/>
                              <a:cs typeface="Times New Roman" pitchFamily="18" charset="0"/>
                            </a:rPr>
                          </m:ctrlPr>
                        </m:dPr>
                        <m:e>
                          <m:r>
                            <a:rPr lang="en-US" altLang="zh-TW" sz="2400" i="1">
                              <a:solidFill>
                                <a:schemeClr val="tx1"/>
                              </a:solidFill>
                              <a:latin typeface="Cambria Math"/>
                              <a:cs typeface="Times New Roman" pitchFamily="18" charset="0"/>
                            </a:rPr>
                            <m:t>𝑡</m:t>
                          </m:r>
                        </m:e>
                      </m:d>
                      <m:r>
                        <a:rPr lang="en-US" altLang="zh-TW" sz="2400" i="1">
                          <a:solidFill>
                            <a:schemeClr val="tx1"/>
                          </a:solidFill>
                          <a:latin typeface="Cambria Math" panose="02040503050406030204" pitchFamily="18" charset="0"/>
                          <a:cs typeface="Times New Roman" pitchFamily="18" charset="0"/>
                        </a:rPr>
                        <m:t>=</m:t>
                      </m:r>
                      <m:nary>
                        <m:naryPr>
                          <m:chr m:val="∑"/>
                          <m:ctrlPr>
                            <a:rPr lang="en-US" altLang="zh-CN" sz="2400" i="1">
                              <a:solidFill>
                                <a:schemeClr val="tx1"/>
                              </a:solidFill>
                              <a:latin typeface="Cambria Math" panose="02040503050406030204" pitchFamily="18" charset="0"/>
                              <a:cs typeface="Times New Roman" panose="02020603050405020304" pitchFamily="18" charset="0"/>
                            </a:rPr>
                          </m:ctrlPr>
                        </m:naryPr>
                        <m:sub>
                          <m:r>
                            <m:rPr>
                              <m:brk m:alnAt="23"/>
                            </m:rPr>
                            <a:rPr lang="en-US" altLang="zh-CN" sz="2400" i="1">
                              <a:solidFill>
                                <a:schemeClr val="tx1"/>
                              </a:solidFill>
                              <a:latin typeface="Cambria Math" panose="02040503050406030204" pitchFamily="18" charset="0"/>
                              <a:cs typeface="Times New Roman" panose="02020603050405020304" pitchFamily="18" charset="0"/>
                            </a:rPr>
                            <m:t>𝑘</m:t>
                          </m:r>
                          <m:r>
                            <a:rPr lang="en-US" altLang="zh-CN" sz="2400" i="1">
                              <a:solidFill>
                                <a:schemeClr val="tx1"/>
                              </a:solidFill>
                              <a:latin typeface="Cambria Math" panose="02040503050406030204" pitchFamily="18" charset="0"/>
                              <a:cs typeface="Times New Roman" panose="02020603050405020304" pitchFamily="18" charset="0"/>
                            </a:rPr>
                            <m:t>=−</m:t>
                          </m:r>
                          <m:r>
                            <a:rPr lang="en-US" altLang="zh-CN"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ub>
                        <m:sup>
                          <m:r>
                            <a:rPr lang="en-US" altLang="zh-CN"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up>
                        <m:e>
                          <m:sSub>
                            <m:sSubPr>
                              <m:ctrlPr>
                                <a:rPr lang="en-US" altLang="zh-CN"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𝑎</m:t>
                              </m:r>
                            </m:e>
                            <m:sub>
                              <m:r>
                                <a:rPr lang="en-US" altLang="zh-CN"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𝑘</m:t>
                              </m:r>
                            </m:sub>
                          </m:sSub>
                          <m:sSup>
                            <m:sSupPr>
                              <m:ctrlPr>
                                <a:rPr lang="en-US" altLang="zh-CN" sz="2400" i="1">
                                  <a:solidFill>
                                    <a:schemeClr val="tx1"/>
                                  </a:solidFill>
                                  <a:latin typeface="Cambria Math" panose="02040503050406030204" pitchFamily="18" charset="0"/>
                                  <a:cs typeface="Times New Roman" panose="02020603050405020304" pitchFamily="18" charset="0"/>
                                </a:rPr>
                              </m:ctrlPr>
                            </m:sSupPr>
                            <m:e>
                              <m:r>
                                <a:rPr lang="en-US" altLang="zh-CN" sz="2400" i="1">
                                  <a:solidFill>
                                    <a:schemeClr val="tx1"/>
                                  </a:solidFill>
                                  <a:latin typeface="Cambria Math" panose="02040503050406030204" pitchFamily="18" charset="0"/>
                                  <a:cs typeface="Times New Roman" panose="02020603050405020304" pitchFamily="18" charset="0"/>
                                </a:rPr>
                                <m:t>𝑒</m:t>
                              </m:r>
                            </m:e>
                            <m:sup>
                              <m:r>
                                <a:rPr lang="en-US" altLang="zh-CN" sz="2400" i="1">
                                  <a:solidFill>
                                    <a:schemeClr val="tx1"/>
                                  </a:solidFill>
                                  <a:latin typeface="Cambria Math" panose="02040503050406030204" pitchFamily="18" charset="0"/>
                                  <a:cs typeface="Times New Roman" panose="02020603050405020304" pitchFamily="18" charset="0"/>
                                </a:rPr>
                                <m:t>𝑗𝑘</m:t>
                              </m:r>
                              <m:sSub>
                                <m:sSubPr>
                                  <m:ctrlPr>
                                    <a:rPr lang="en-US" altLang="zh-CN" sz="2400" i="1">
                                      <a:solidFill>
                                        <a:schemeClr val="tx1"/>
                                      </a:solidFill>
                                      <a:latin typeface="Cambria Math" panose="02040503050406030204" pitchFamily="18" charset="0"/>
                                      <a:cs typeface="Times New Roman" panose="02020603050405020304" pitchFamily="18" charset="0"/>
                                    </a:rPr>
                                  </m:ctrlPr>
                                </m:sSubPr>
                                <m:e>
                                  <m:r>
                                    <a:rPr lang="zh-CN" altLang="en-US" sz="2400" i="1">
                                      <a:solidFill>
                                        <a:schemeClr val="tx1"/>
                                      </a:solidFill>
                                      <a:latin typeface="Cambria Math" panose="02040503050406030204" pitchFamily="18" charset="0"/>
                                      <a:cs typeface="Times New Roman" panose="02020603050405020304" pitchFamily="18" charset="0"/>
                                    </a:rPr>
                                    <m:t>𝜔</m:t>
                                  </m:r>
                                </m:e>
                                <m:sub>
                                  <m:r>
                                    <a:rPr lang="en-US" altLang="zh-CN" sz="2400" i="1">
                                      <a:solidFill>
                                        <a:schemeClr val="tx1"/>
                                      </a:solidFill>
                                      <a:latin typeface="Cambria Math" panose="02040503050406030204" pitchFamily="18" charset="0"/>
                                      <a:cs typeface="Times New Roman" panose="02020603050405020304" pitchFamily="18" charset="0"/>
                                    </a:rPr>
                                    <m:t>0</m:t>
                                  </m:r>
                                </m:sub>
                              </m:sSub>
                              <m:r>
                                <a:rPr lang="en-US" altLang="zh-CN" sz="2400" i="1">
                                  <a:solidFill>
                                    <a:schemeClr val="tx1"/>
                                  </a:solidFill>
                                  <a:latin typeface="Cambria Math" panose="02040503050406030204" pitchFamily="18" charset="0"/>
                                  <a:cs typeface="Times New Roman" panose="02020603050405020304" pitchFamily="18" charset="0"/>
                                </a:rPr>
                                <m:t>𝑡</m:t>
                              </m:r>
                            </m:sup>
                          </m:sSup>
                        </m:e>
                      </m:nary>
                    </m:oMath>
                  </m:oMathPara>
                </a14:m>
                <a:endParaRPr lang="en-US" altLang="zh-CN" sz="2400" i="1" dirty="0">
                  <a:solidFill>
                    <a:schemeClr val="tx1"/>
                  </a:solidFill>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zh-TW" sz="2400" i="1" smtClean="0">
                              <a:solidFill>
                                <a:schemeClr val="tx1"/>
                              </a:solidFill>
                              <a:latin typeface="Cambria Math" panose="02040503050406030204" pitchFamily="18" charset="0"/>
                              <a:cs typeface="Times New Roman" pitchFamily="18" charset="0"/>
                            </a:rPr>
                          </m:ctrlPr>
                        </m:sSubPr>
                        <m:e>
                          <m:r>
                            <a:rPr lang="en-US" altLang="zh-TW" sz="2400" b="0" i="1" smtClean="0">
                              <a:solidFill>
                                <a:schemeClr val="tx1"/>
                              </a:solidFill>
                              <a:latin typeface="Cambria Math" panose="02040503050406030204" pitchFamily="18" charset="0"/>
                              <a:cs typeface="Times New Roman" pitchFamily="18" charset="0"/>
                            </a:rPr>
                            <m:t>𝑎</m:t>
                          </m:r>
                        </m:e>
                        <m:sub>
                          <m:r>
                            <a:rPr lang="en-US" altLang="zh-TW" sz="2400" b="0" i="1" smtClean="0">
                              <a:solidFill>
                                <a:schemeClr val="tx1"/>
                              </a:solidFill>
                              <a:latin typeface="Cambria Math" panose="02040503050406030204" pitchFamily="18" charset="0"/>
                              <a:cs typeface="Times New Roman" pitchFamily="18" charset="0"/>
                            </a:rPr>
                            <m:t>𝑘</m:t>
                          </m:r>
                        </m:sub>
                      </m:sSub>
                      <m:r>
                        <a:rPr lang="en-US" altLang="zh-TW" sz="2400" i="1">
                          <a:solidFill>
                            <a:schemeClr val="tx1"/>
                          </a:solidFill>
                          <a:latin typeface="Cambria Math" panose="02040503050406030204" pitchFamily="18" charset="0"/>
                          <a:cs typeface="Times New Roman" pitchFamily="18" charset="0"/>
                        </a:rPr>
                        <m:t>=</m:t>
                      </m:r>
                      <m:f>
                        <m:fPr>
                          <m:ctrlPr>
                            <a:rPr lang="en-US" altLang="zh-TW" sz="2400" i="1" smtClean="0">
                              <a:solidFill>
                                <a:schemeClr val="tx1"/>
                              </a:solidFill>
                              <a:latin typeface="Cambria Math" panose="02040503050406030204" pitchFamily="18" charset="0"/>
                              <a:cs typeface="Times New Roman" pitchFamily="18" charset="0"/>
                            </a:rPr>
                          </m:ctrlPr>
                        </m:fPr>
                        <m:num>
                          <m:r>
                            <a:rPr lang="en-US" altLang="zh-TW" sz="2400" b="0" i="1" smtClean="0">
                              <a:solidFill>
                                <a:schemeClr val="tx1"/>
                              </a:solidFill>
                              <a:latin typeface="Cambria Math" panose="02040503050406030204" pitchFamily="18" charset="0"/>
                              <a:cs typeface="Times New Roman" pitchFamily="18" charset="0"/>
                            </a:rPr>
                            <m:t>1</m:t>
                          </m:r>
                        </m:num>
                        <m:den>
                          <m:r>
                            <a:rPr lang="en-US" altLang="zh-TW" sz="2400" b="0" i="1" smtClean="0">
                              <a:solidFill>
                                <a:schemeClr val="tx1"/>
                              </a:solidFill>
                              <a:latin typeface="Cambria Math" panose="02040503050406030204" pitchFamily="18" charset="0"/>
                              <a:cs typeface="Times New Roman" pitchFamily="18" charset="0"/>
                            </a:rPr>
                            <m:t>𝑇</m:t>
                          </m:r>
                        </m:den>
                      </m:f>
                      <m:nary>
                        <m:naryPr>
                          <m:ctrlPr>
                            <a:rPr lang="en-US" altLang="zh-TW" sz="2400" i="1" smtClean="0">
                              <a:solidFill>
                                <a:schemeClr val="tx1"/>
                              </a:solidFill>
                              <a:latin typeface="Cambria Math" panose="02040503050406030204" pitchFamily="18" charset="0"/>
                              <a:cs typeface="Times New Roman" pitchFamily="18" charset="0"/>
                            </a:rPr>
                          </m:ctrlPr>
                        </m:naryPr>
                        <m:sub>
                          <m:r>
                            <m:rPr>
                              <m:brk m:alnAt="23"/>
                            </m:rPr>
                            <a:rPr lang="en-US" altLang="zh-TW" sz="2400" b="0" i="1" smtClean="0">
                              <a:solidFill>
                                <a:schemeClr val="tx1"/>
                              </a:solidFill>
                              <a:latin typeface="Cambria Math" panose="02040503050406030204" pitchFamily="18" charset="0"/>
                              <a:cs typeface="Times New Roman" pitchFamily="18" charset="0"/>
                            </a:rPr>
                            <m:t>0</m:t>
                          </m:r>
                        </m:sub>
                        <m:sup>
                          <m:r>
                            <a:rPr lang="en-US" altLang="zh-TW" sz="2400" b="0" i="1" smtClean="0">
                              <a:solidFill>
                                <a:schemeClr val="tx1"/>
                              </a:solidFill>
                              <a:latin typeface="Cambria Math" panose="02040503050406030204" pitchFamily="18" charset="0"/>
                              <a:cs typeface="Times New Roman" pitchFamily="18" charset="0"/>
                            </a:rPr>
                            <m:t>𝑇</m:t>
                          </m:r>
                        </m:sup>
                        <m:e>
                          <m:r>
                            <a:rPr lang="en-US" altLang="zh-TW" sz="2400" i="1">
                              <a:solidFill>
                                <a:schemeClr val="tx1"/>
                              </a:solidFill>
                              <a:latin typeface="Cambria Math"/>
                              <a:cs typeface="Times New Roman" pitchFamily="18" charset="0"/>
                            </a:rPr>
                            <m:t>𝑥</m:t>
                          </m:r>
                          <m:d>
                            <m:dPr>
                              <m:ctrlPr>
                                <a:rPr lang="en-US" altLang="zh-TW" sz="2400" i="1">
                                  <a:solidFill>
                                    <a:schemeClr val="tx1"/>
                                  </a:solidFill>
                                  <a:latin typeface="Cambria Math" panose="02040503050406030204" pitchFamily="18" charset="0"/>
                                  <a:cs typeface="Times New Roman" pitchFamily="18" charset="0"/>
                                </a:rPr>
                              </m:ctrlPr>
                            </m:dPr>
                            <m:e>
                              <m:r>
                                <a:rPr lang="en-US" altLang="zh-TW" sz="2400" i="1">
                                  <a:solidFill>
                                    <a:schemeClr val="tx1"/>
                                  </a:solidFill>
                                  <a:latin typeface="Cambria Math"/>
                                  <a:cs typeface="Times New Roman" pitchFamily="18" charset="0"/>
                                </a:rPr>
                                <m:t>𝑡</m:t>
                              </m:r>
                            </m:e>
                          </m:d>
                          <m:sSup>
                            <m:sSupPr>
                              <m:ctrlPr>
                                <a:rPr lang="en-US" altLang="zh-CN" sz="2400" i="1">
                                  <a:solidFill>
                                    <a:schemeClr val="tx1"/>
                                  </a:solidFill>
                                  <a:latin typeface="Cambria Math" panose="02040503050406030204" pitchFamily="18" charset="0"/>
                                  <a:cs typeface="Times New Roman" panose="02020603050405020304" pitchFamily="18" charset="0"/>
                                </a:rPr>
                              </m:ctrlPr>
                            </m:sSupPr>
                            <m:e>
                              <m:r>
                                <a:rPr lang="en-US" altLang="zh-CN" sz="2400" i="1">
                                  <a:solidFill>
                                    <a:schemeClr val="tx1"/>
                                  </a:solidFill>
                                  <a:latin typeface="Cambria Math" panose="02040503050406030204" pitchFamily="18" charset="0"/>
                                  <a:cs typeface="Times New Roman" panose="02020603050405020304" pitchFamily="18" charset="0"/>
                                </a:rPr>
                                <m:t>𝑒</m:t>
                              </m:r>
                            </m:e>
                            <m:sup>
                              <m:r>
                                <a:rPr lang="en-US" altLang="zh-CN" sz="2400" i="1">
                                  <a:solidFill>
                                    <a:schemeClr val="tx1"/>
                                  </a:solidFill>
                                  <a:latin typeface="Cambria Math" panose="02040503050406030204" pitchFamily="18" charset="0"/>
                                  <a:cs typeface="Times New Roman" panose="02020603050405020304" pitchFamily="18" charset="0"/>
                                </a:rPr>
                                <m:t>−</m:t>
                              </m:r>
                              <m:r>
                                <a:rPr lang="en-US" altLang="zh-CN" sz="2400" i="1">
                                  <a:solidFill>
                                    <a:schemeClr val="tx1"/>
                                  </a:solidFill>
                                  <a:latin typeface="Cambria Math" panose="02040503050406030204" pitchFamily="18" charset="0"/>
                                  <a:cs typeface="Times New Roman" panose="02020603050405020304" pitchFamily="18" charset="0"/>
                                </a:rPr>
                                <m:t>𝑗𝑘</m:t>
                              </m:r>
                              <m:sSub>
                                <m:sSubPr>
                                  <m:ctrlPr>
                                    <a:rPr lang="en-US" altLang="zh-CN" sz="2400" i="1">
                                      <a:solidFill>
                                        <a:schemeClr val="tx1"/>
                                      </a:solidFill>
                                      <a:latin typeface="Cambria Math" panose="02040503050406030204" pitchFamily="18" charset="0"/>
                                      <a:cs typeface="Times New Roman" panose="02020603050405020304" pitchFamily="18" charset="0"/>
                                    </a:rPr>
                                  </m:ctrlPr>
                                </m:sSubPr>
                                <m:e>
                                  <m:r>
                                    <a:rPr lang="zh-CN" altLang="en-US" sz="2400" i="1">
                                      <a:solidFill>
                                        <a:schemeClr val="tx1"/>
                                      </a:solidFill>
                                      <a:latin typeface="Cambria Math" panose="02040503050406030204" pitchFamily="18" charset="0"/>
                                      <a:cs typeface="Times New Roman" panose="02020603050405020304" pitchFamily="18" charset="0"/>
                                    </a:rPr>
                                    <m:t>𝜔</m:t>
                                  </m:r>
                                </m:e>
                                <m:sub>
                                  <m:r>
                                    <a:rPr lang="en-US" altLang="zh-CN" sz="2400" i="1">
                                      <a:solidFill>
                                        <a:schemeClr val="tx1"/>
                                      </a:solidFill>
                                      <a:latin typeface="Cambria Math" panose="02040503050406030204" pitchFamily="18" charset="0"/>
                                      <a:cs typeface="Times New Roman" panose="02020603050405020304" pitchFamily="18" charset="0"/>
                                    </a:rPr>
                                    <m:t>0</m:t>
                                  </m:r>
                                </m:sub>
                              </m:sSub>
                              <m:r>
                                <a:rPr lang="en-US" altLang="zh-CN" sz="2400" i="1">
                                  <a:solidFill>
                                    <a:schemeClr val="tx1"/>
                                  </a:solidFill>
                                  <a:latin typeface="Cambria Math" panose="02040503050406030204" pitchFamily="18" charset="0"/>
                                  <a:cs typeface="Times New Roman" panose="02020603050405020304" pitchFamily="18" charset="0"/>
                                </a:rPr>
                                <m:t>𝑡</m:t>
                              </m:r>
                            </m:sup>
                          </m:sSup>
                          <m:r>
                            <a:rPr lang="en-US" altLang="zh-CN" sz="2400" b="0" i="1" smtClean="0">
                              <a:solidFill>
                                <a:schemeClr val="tx1"/>
                              </a:solidFill>
                              <a:latin typeface="Cambria Math" panose="02040503050406030204" pitchFamily="18" charset="0"/>
                              <a:cs typeface="Times New Roman" panose="02020603050405020304" pitchFamily="18" charset="0"/>
                            </a:rPr>
                            <m:t>𝑑𝑡</m:t>
                          </m:r>
                        </m:e>
                      </m:nary>
                    </m:oMath>
                  </m:oMathPara>
                </a14:m>
                <a:endParaRPr lang="en-US" altLang="zh-TW" sz="2400" dirty="0">
                  <a:solidFill>
                    <a:schemeClr val="tx1"/>
                  </a:solidFill>
                  <a:latin typeface="Times New Roman" pitchFamily="18" charset="0"/>
                  <a:cs typeface="Times New Roman" pitchFamily="18" charset="0"/>
                </a:endParaRPr>
              </a:p>
            </p:txBody>
          </p:sp>
        </mc:Choice>
        <mc:Fallback xmlns="">
          <p:sp>
            <p:nvSpPr>
              <p:cNvPr id="20" name="文本框 19">
                <a:extLst>
                  <a:ext uri="{FF2B5EF4-FFF2-40B4-BE49-F238E27FC236}">
                    <a16:creationId xmlns:a16="http://schemas.microsoft.com/office/drawing/2014/main" id="{0F4BBDEF-CA8C-4404-8BDB-6973729E648F}"/>
                  </a:ext>
                </a:extLst>
              </p:cNvPr>
              <p:cNvSpPr txBox="1">
                <a:spLocks noRot="1" noChangeAspect="1" noMove="1" noResize="1" noEditPoints="1" noAdjustHandles="1" noChangeArrowheads="1" noChangeShapeType="1" noTextEdit="1"/>
              </p:cNvSpPr>
              <p:nvPr/>
            </p:nvSpPr>
            <p:spPr>
              <a:xfrm>
                <a:off x="2470916" y="2144063"/>
                <a:ext cx="4223656" cy="1929952"/>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0C6822C1-69C9-445D-8893-489B0C17F582}"/>
                  </a:ext>
                </a:extLst>
              </p:cNvPr>
              <p:cNvSpPr txBox="1"/>
              <p:nvPr/>
            </p:nvSpPr>
            <p:spPr>
              <a:xfrm>
                <a:off x="7282755" y="2111523"/>
                <a:ext cx="4835339" cy="2055306"/>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altLang="zh-TW" sz="2400" i="1" smtClean="0">
                          <a:solidFill>
                            <a:schemeClr val="tx1"/>
                          </a:solidFill>
                          <a:latin typeface="Cambria Math" panose="02040503050406030204" pitchFamily="18" charset="0"/>
                          <a:cs typeface="Times New Roman" pitchFamily="18" charset="0"/>
                        </a:rPr>
                        <m:t>𝑥</m:t>
                      </m:r>
                      <m:d>
                        <m:dPr>
                          <m:ctrlPr>
                            <a:rPr lang="en-US" altLang="zh-TW" sz="2400" i="1">
                              <a:solidFill>
                                <a:schemeClr val="tx1"/>
                              </a:solidFill>
                              <a:latin typeface="Cambria Math" panose="02040503050406030204" pitchFamily="18" charset="0"/>
                              <a:cs typeface="Times New Roman" pitchFamily="18" charset="0"/>
                            </a:rPr>
                          </m:ctrlPr>
                        </m:dPr>
                        <m:e>
                          <m:r>
                            <a:rPr lang="en-US" altLang="zh-TW" sz="2400" i="1">
                              <a:solidFill>
                                <a:schemeClr val="tx1"/>
                              </a:solidFill>
                              <a:latin typeface="Cambria Math"/>
                              <a:cs typeface="Times New Roman" pitchFamily="18" charset="0"/>
                            </a:rPr>
                            <m:t>𝑡</m:t>
                          </m:r>
                        </m:e>
                      </m:d>
                      <m:r>
                        <a:rPr lang="en-US" altLang="zh-TW" sz="2400" i="1">
                          <a:solidFill>
                            <a:schemeClr val="tx1"/>
                          </a:solidFill>
                          <a:latin typeface="Cambria Math" panose="02040503050406030204" pitchFamily="18" charset="0"/>
                          <a:cs typeface="Times New Roman" pitchFamily="18" charset="0"/>
                        </a:rPr>
                        <m:t>=</m:t>
                      </m:r>
                      <m:f>
                        <m:fPr>
                          <m:ctrlPr>
                            <a:rPr lang="en-US" altLang="zh-CN" sz="2400" i="1">
                              <a:solidFill>
                                <a:schemeClr val="tx1"/>
                              </a:solidFill>
                              <a:latin typeface="Cambria Math" panose="02040503050406030204" pitchFamily="18" charset="0"/>
                              <a:cs typeface="Times New Roman" panose="02020603050405020304" pitchFamily="18" charset="0"/>
                            </a:rPr>
                          </m:ctrlPr>
                        </m:fPr>
                        <m:num>
                          <m:r>
                            <a:rPr lang="en-US" altLang="zh-CN" sz="2400" i="1">
                              <a:solidFill>
                                <a:schemeClr val="tx1"/>
                              </a:solidFill>
                              <a:latin typeface="Cambria Math" panose="02040503050406030204" pitchFamily="18" charset="0"/>
                              <a:cs typeface="Times New Roman" panose="02020603050405020304" pitchFamily="18" charset="0"/>
                            </a:rPr>
                            <m:t>1</m:t>
                          </m:r>
                        </m:num>
                        <m:den>
                          <m:r>
                            <a:rPr lang="en-US" altLang="zh-CN" sz="2400" i="1">
                              <a:solidFill>
                                <a:schemeClr val="tx1"/>
                              </a:solidFill>
                              <a:latin typeface="Cambria Math" panose="02040503050406030204" pitchFamily="18" charset="0"/>
                              <a:cs typeface="Times New Roman" panose="02020603050405020304" pitchFamily="18" charset="0"/>
                            </a:rPr>
                            <m:t>2</m:t>
                          </m:r>
                          <m:r>
                            <m:rPr>
                              <m:sty m:val="p"/>
                            </m:rPr>
                            <a:rPr lang="en-US" altLang="zh-CN" sz="2400" i="1">
                              <a:solidFill>
                                <a:schemeClr val="tx1"/>
                              </a:solidFill>
                              <a:latin typeface="Cambria Math" panose="02040503050406030204" pitchFamily="18" charset="0"/>
                              <a:cs typeface="Times New Roman" panose="02020603050405020304" pitchFamily="18" charset="0"/>
                            </a:rPr>
                            <m:t>π</m:t>
                          </m:r>
                        </m:den>
                      </m:f>
                      <m:nary>
                        <m:naryPr>
                          <m:ctrlPr>
                            <a:rPr lang="en-US" altLang="zh-CN" sz="2400" i="1">
                              <a:solidFill>
                                <a:schemeClr val="tx1"/>
                              </a:solidFill>
                              <a:latin typeface="Cambria Math" panose="02040503050406030204" pitchFamily="18" charset="0"/>
                              <a:cs typeface="Times New Roman" panose="02020603050405020304" pitchFamily="18" charset="0"/>
                            </a:rPr>
                          </m:ctrlPr>
                        </m:naryPr>
                        <m:sub>
                          <m:r>
                            <m:rPr>
                              <m:brk m:alnAt="23"/>
                            </m:rPr>
                            <a:rPr lang="en-US" altLang="zh-CN" sz="2400" i="1">
                              <a:solidFill>
                                <a:schemeClr val="tx1"/>
                              </a:solidFill>
                              <a:latin typeface="Cambria Math" panose="02040503050406030204" pitchFamily="18" charset="0"/>
                              <a:cs typeface="Times New Roman" panose="02020603050405020304" pitchFamily="18" charset="0"/>
                            </a:rPr>
                            <m:t>−</m:t>
                          </m:r>
                          <m:r>
                            <a:rPr lang="en-US" altLang="zh-CN"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ub>
                        <m:sup>
                          <m:r>
                            <a:rPr lang="en-US" altLang="zh-CN"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up>
                        <m:e>
                          <m:r>
                            <a:rPr lang="en-US" altLang="zh-CN" sz="2400" i="1">
                              <a:solidFill>
                                <a:schemeClr val="tx1"/>
                              </a:solidFill>
                              <a:latin typeface="Cambria Math" panose="02040503050406030204" pitchFamily="18" charset="0"/>
                              <a:cs typeface="Times New Roman" panose="02020603050405020304" pitchFamily="18" charset="0"/>
                            </a:rPr>
                            <m:t>𝑋</m:t>
                          </m:r>
                          <m:d>
                            <m:dPr>
                              <m:ctrlPr>
                                <a:rPr lang="en-US" altLang="zh-CN" sz="2400" i="1">
                                  <a:solidFill>
                                    <a:schemeClr val="tx1"/>
                                  </a:solidFill>
                                  <a:latin typeface="Cambria Math" panose="02040503050406030204" pitchFamily="18" charset="0"/>
                                  <a:cs typeface="Times New Roman" panose="02020603050405020304" pitchFamily="18" charset="0"/>
                                </a:rPr>
                              </m:ctrlPr>
                            </m:dPr>
                            <m:e>
                              <m:r>
                                <a:rPr lang="en-US" altLang="zh-CN" sz="2400" i="1">
                                  <a:solidFill>
                                    <a:schemeClr val="tx1"/>
                                  </a:solidFill>
                                  <a:latin typeface="Cambria Math" panose="02040503050406030204" pitchFamily="18" charset="0"/>
                                  <a:cs typeface="Times New Roman" panose="02020603050405020304" pitchFamily="18" charset="0"/>
                                </a:rPr>
                                <m:t>𝑗</m:t>
                              </m:r>
                              <m:r>
                                <a:rPr lang="zh-CN" altLang="en-US" sz="2400" i="1">
                                  <a:solidFill>
                                    <a:schemeClr val="tx1"/>
                                  </a:solidFill>
                                  <a:latin typeface="Cambria Math" panose="02040503050406030204" pitchFamily="18" charset="0"/>
                                  <a:cs typeface="Times New Roman" panose="02020603050405020304" pitchFamily="18" charset="0"/>
                                </a:rPr>
                                <m:t>𝜔</m:t>
                              </m:r>
                            </m:e>
                          </m:d>
                          <m:sSup>
                            <m:sSupPr>
                              <m:ctrlPr>
                                <a:rPr lang="en-US" altLang="zh-CN" sz="2400" i="1">
                                  <a:solidFill>
                                    <a:schemeClr val="tx1"/>
                                  </a:solidFill>
                                  <a:latin typeface="Cambria Math" panose="02040503050406030204" pitchFamily="18" charset="0"/>
                                  <a:cs typeface="Times New Roman" panose="02020603050405020304" pitchFamily="18" charset="0"/>
                                </a:rPr>
                              </m:ctrlPr>
                            </m:sSupPr>
                            <m:e>
                              <m:r>
                                <a:rPr lang="en-US" altLang="zh-CN" sz="2400" i="1">
                                  <a:solidFill>
                                    <a:schemeClr val="tx1"/>
                                  </a:solidFill>
                                  <a:latin typeface="Cambria Math" panose="02040503050406030204" pitchFamily="18" charset="0"/>
                                  <a:cs typeface="Times New Roman" panose="02020603050405020304" pitchFamily="18" charset="0"/>
                                </a:rPr>
                                <m:t>𝑒</m:t>
                              </m:r>
                            </m:e>
                            <m:sup>
                              <m:r>
                                <a:rPr lang="en-US" altLang="zh-CN" sz="2400" i="1">
                                  <a:solidFill>
                                    <a:schemeClr val="tx1"/>
                                  </a:solidFill>
                                  <a:latin typeface="Cambria Math" panose="02040503050406030204" pitchFamily="18" charset="0"/>
                                  <a:cs typeface="Times New Roman" panose="02020603050405020304" pitchFamily="18" charset="0"/>
                                </a:rPr>
                                <m:t>𝑗</m:t>
                              </m:r>
                              <m:r>
                                <a:rPr lang="zh-CN" altLang="en-US" sz="2400" i="1">
                                  <a:solidFill>
                                    <a:schemeClr val="tx1"/>
                                  </a:solidFill>
                                  <a:latin typeface="Cambria Math" panose="02040503050406030204" pitchFamily="18" charset="0"/>
                                  <a:cs typeface="Times New Roman" panose="02020603050405020304" pitchFamily="18" charset="0"/>
                                </a:rPr>
                                <m:t>𝜔</m:t>
                              </m:r>
                              <m:r>
                                <a:rPr lang="en-US" altLang="zh-CN" sz="2400" i="1">
                                  <a:solidFill>
                                    <a:schemeClr val="tx1"/>
                                  </a:solidFill>
                                  <a:latin typeface="Cambria Math" panose="02040503050406030204" pitchFamily="18" charset="0"/>
                                  <a:cs typeface="Times New Roman" panose="02020603050405020304" pitchFamily="18" charset="0"/>
                                </a:rPr>
                                <m:t>𝑡</m:t>
                              </m:r>
                            </m:sup>
                          </m:sSup>
                          <m:r>
                            <a:rPr lang="en-US" altLang="zh-CN" sz="2400" i="1">
                              <a:solidFill>
                                <a:schemeClr val="tx1"/>
                              </a:solidFill>
                              <a:latin typeface="Cambria Math" panose="02040503050406030204" pitchFamily="18" charset="0"/>
                              <a:cs typeface="Times New Roman" panose="02020603050405020304" pitchFamily="18" charset="0"/>
                            </a:rPr>
                            <m:t>𝑑</m:t>
                          </m:r>
                          <m:r>
                            <a:rPr lang="zh-CN" altLang="en-US" sz="2400" i="1">
                              <a:solidFill>
                                <a:schemeClr val="tx1"/>
                              </a:solidFill>
                              <a:latin typeface="Cambria Math" panose="02040503050406030204" pitchFamily="18" charset="0"/>
                              <a:cs typeface="Times New Roman" panose="02020603050405020304" pitchFamily="18" charset="0"/>
                            </a:rPr>
                            <m:t>𝜔</m:t>
                          </m:r>
                        </m:e>
                      </m:nary>
                    </m:oMath>
                  </m:oMathPara>
                </a14:m>
                <a:endParaRPr lang="en-US" altLang="zh-CN" sz="2400" i="1" dirty="0">
                  <a:solidFill>
                    <a:schemeClr val="tx1"/>
                  </a:solidFill>
                  <a:latin typeface="Cambria Math" panose="02040503050406030204" pitchFamily="18" charset="0"/>
                  <a:cs typeface="Times New Roman" panose="02020603050405020304" pitchFamily="18" charset="0"/>
                </a:endParaRPr>
              </a:p>
              <a:p>
                <a:pPr marL="0" indent="0">
                  <a:buNone/>
                </a:pPr>
                <a:endParaRPr lang="en-US" altLang="zh-CN" sz="2400" i="1" dirty="0">
                  <a:solidFill>
                    <a:schemeClr val="tx1"/>
                  </a:solidFill>
                  <a:latin typeface="Cambria Math" panose="020405030504060302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sz="2400" i="1" smtClean="0">
                          <a:solidFill>
                            <a:schemeClr val="tx1"/>
                          </a:solidFill>
                          <a:latin typeface="Cambria Math" panose="02040503050406030204" pitchFamily="18" charset="0"/>
                          <a:cs typeface="Times New Roman" panose="02020603050405020304" pitchFamily="18" charset="0"/>
                        </a:rPr>
                        <m:t>𝑋</m:t>
                      </m:r>
                      <m:d>
                        <m:dPr>
                          <m:ctrlPr>
                            <a:rPr lang="en-US" altLang="zh-CN" sz="2400" i="1">
                              <a:solidFill>
                                <a:schemeClr val="tx1"/>
                              </a:solidFill>
                              <a:latin typeface="Cambria Math" panose="02040503050406030204" pitchFamily="18" charset="0"/>
                              <a:cs typeface="Times New Roman" panose="02020603050405020304" pitchFamily="18" charset="0"/>
                            </a:rPr>
                          </m:ctrlPr>
                        </m:dPr>
                        <m:e>
                          <m:r>
                            <a:rPr lang="en-US" altLang="zh-CN" sz="2400" i="1">
                              <a:solidFill>
                                <a:schemeClr val="tx1"/>
                              </a:solidFill>
                              <a:latin typeface="Cambria Math" panose="02040503050406030204" pitchFamily="18" charset="0"/>
                              <a:cs typeface="Times New Roman" panose="02020603050405020304" pitchFamily="18" charset="0"/>
                            </a:rPr>
                            <m:t>𝑗</m:t>
                          </m:r>
                          <m:r>
                            <a:rPr lang="zh-CN" altLang="en-US" sz="2400" i="1">
                              <a:solidFill>
                                <a:schemeClr val="tx1"/>
                              </a:solidFill>
                              <a:latin typeface="Cambria Math" panose="02040503050406030204" pitchFamily="18" charset="0"/>
                              <a:cs typeface="Times New Roman" panose="02020603050405020304" pitchFamily="18" charset="0"/>
                            </a:rPr>
                            <m:t>𝜔</m:t>
                          </m:r>
                        </m:e>
                      </m:d>
                      <m:r>
                        <a:rPr lang="en-US" altLang="zh-CN" sz="2400" i="1">
                          <a:solidFill>
                            <a:schemeClr val="tx1"/>
                          </a:solidFill>
                          <a:latin typeface="Cambria Math" panose="02040503050406030204" pitchFamily="18" charset="0"/>
                          <a:cs typeface="Times New Roman" panose="02020603050405020304" pitchFamily="18" charset="0"/>
                        </a:rPr>
                        <m:t>=</m:t>
                      </m:r>
                      <m:nary>
                        <m:naryPr>
                          <m:ctrlPr>
                            <a:rPr lang="en-US" altLang="zh-TW" sz="2400" i="1">
                              <a:solidFill>
                                <a:schemeClr val="tx1"/>
                              </a:solidFill>
                              <a:latin typeface="Cambria Math" panose="02040503050406030204" pitchFamily="18" charset="0"/>
                              <a:cs typeface="Times New Roman" pitchFamily="18" charset="0"/>
                            </a:rPr>
                          </m:ctrlPr>
                        </m:naryPr>
                        <m:sub>
                          <m:r>
                            <a:rPr lang="en-US" altLang="zh-TW" sz="2400" i="1">
                              <a:solidFill>
                                <a:schemeClr val="tx1"/>
                              </a:solidFill>
                              <a:latin typeface="Cambria Math" panose="02040503050406030204" pitchFamily="18" charset="0"/>
                              <a:cs typeface="Times New Roman" pitchFamily="18" charset="0"/>
                            </a:rPr>
                            <m:t>−</m:t>
                          </m:r>
                          <m:r>
                            <a:rPr lang="en-US" altLang="zh-TW" sz="2400" i="1">
                              <a:solidFill>
                                <a:schemeClr val="tx1"/>
                              </a:solidFill>
                              <a:latin typeface="Cambria Math" panose="02040503050406030204" pitchFamily="18" charset="0"/>
                              <a:ea typeface="Cambria Math" panose="02040503050406030204" pitchFamily="18" charset="0"/>
                              <a:cs typeface="Times New Roman" pitchFamily="18" charset="0"/>
                            </a:rPr>
                            <m:t>∞</m:t>
                          </m:r>
                        </m:sub>
                        <m:sup>
                          <m:r>
                            <a:rPr lang="en-US" altLang="zh-TW" sz="2400" i="1">
                              <a:solidFill>
                                <a:schemeClr val="tx1"/>
                              </a:solidFill>
                              <a:latin typeface="Cambria Math" panose="02040503050406030204" pitchFamily="18" charset="0"/>
                              <a:ea typeface="Cambria Math" panose="02040503050406030204" pitchFamily="18" charset="0"/>
                              <a:cs typeface="Times New Roman" pitchFamily="18" charset="0"/>
                            </a:rPr>
                            <m:t>∞</m:t>
                          </m:r>
                        </m:sup>
                        <m:e>
                          <m:r>
                            <a:rPr lang="en-US" altLang="zh-TW" sz="2400" i="1">
                              <a:solidFill>
                                <a:schemeClr val="tx1"/>
                              </a:solidFill>
                              <a:latin typeface="Cambria Math" panose="02040503050406030204" pitchFamily="18" charset="0"/>
                              <a:cs typeface="Times New Roman" pitchFamily="18" charset="0"/>
                            </a:rPr>
                            <m:t>𝑥</m:t>
                          </m:r>
                          <m:d>
                            <m:dPr>
                              <m:ctrlPr>
                                <a:rPr lang="en-US" altLang="zh-TW" sz="2400" i="1">
                                  <a:solidFill>
                                    <a:schemeClr val="tx1"/>
                                  </a:solidFill>
                                  <a:latin typeface="Cambria Math" panose="02040503050406030204" pitchFamily="18" charset="0"/>
                                  <a:cs typeface="Times New Roman" pitchFamily="18" charset="0"/>
                                </a:rPr>
                              </m:ctrlPr>
                            </m:dPr>
                            <m:e>
                              <m:r>
                                <a:rPr lang="en-US" altLang="zh-TW" sz="2400" i="1">
                                  <a:solidFill>
                                    <a:schemeClr val="tx1"/>
                                  </a:solidFill>
                                  <a:latin typeface="Cambria Math"/>
                                  <a:cs typeface="Times New Roman" pitchFamily="18" charset="0"/>
                                </a:rPr>
                                <m:t>𝑡</m:t>
                              </m:r>
                            </m:e>
                          </m:d>
                          <m:sSup>
                            <m:sSupPr>
                              <m:ctrlPr>
                                <a:rPr lang="en-US" altLang="zh-CN" sz="2400" i="1">
                                  <a:solidFill>
                                    <a:schemeClr val="tx1"/>
                                  </a:solidFill>
                                  <a:latin typeface="Cambria Math" panose="02040503050406030204" pitchFamily="18" charset="0"/>
                                  <a:cs typeface="Times New Roman" panose="02020603050405020304" pitchFamily="18" charset="0"/>
                                </a:rPr>
                              </m:ctrlPr>
                            </m:sSupPr>
                            <m:e>
                              <m:r>
                                <a:rPr lang="en-US" altLang="zh-CN" sz="2400" i="1">
                                  <a:solidFill>
                                    <a:schemeClr val="tx1"/>
                                  </a:solidFill>
                                  <a:latin typeface="Cambria Math" panose="02040503050406030204" pitchFamily="18" charset="0"/>
                                  <a:cs typeface="Times New Roman" panose="02020603050405020304" pitchFamily="18" charset="0"/>
                                </a:rPr>
                                <m:t>𝑒</m:t>
                              </m:r>
                            </m:e>
                            <m:sup>
                              <m:r>
                                <a:rPr lang="en-US" altLang="zh-CN" sz="2400" i="1">
                                  <a:solidFill>
                                    <a:schemeClr val="tx1"/>
                                  </a:solidFill>
                                  <a:latin typeface="Cambria Math" panose="02040503050406030204" pitchFamily="18" charset="0"/>
                                  <a:cs typeface="Times New Roman" panose="02020603050405020304" pitchFamily="18" charset="0"/>
                                </a:rPr>
                                <m:t>−</m:t>
                              </m:r>
                              <m:r>
                                <a:rPr lang="en-US" altLang="zh-CN" sz="2400" i="1">
                                  <a:solidFill>
                                    <a:schemeClr val="tx1"/>
                                  </a:solidFill>
                                  <a:latin typeface="Cambria Math" panose="02040503050406030204" pitchFamily="18" charset="0"/>
                                  <a:cs typeface="Times New Roman" panose="02020603050405020304" pitchFamily="18" charset="0"/>
                                </a:rPr>
                                <m:t>𝑗</m:t>
                              </m:r>
                              <m:r>
                                <a:rPr lang="zh-CN" altLang="en-US" sz="2400" i="1">
                                  <a:solidFill>
                                    <a:schemeClr val="tx1"/>
                                  </a:solidFill>
                                  <a:latin typeface="Cambria Math" panose="02040503050406030204" pitchFamily="18" charset="0"/>
                                  <a:cs typeface="Times New Roman" panose="02020603050405020304" pitchFamily="18" charset="0"/>
                                </a:rPr>
                                <m:t>𝜔</m:t>
                              </m:r>
                              <m:r>
                                <a:rPr lang="en-US" altLang="zh-CN" sz="2400" i="1">
                                  <a:solidFill>
                                    <a:schemeClr val="tx1"/>
                                  </a:solidFill>
                                  <a:latin typeface="Cambria Math" panose="02040503050406030204" pitchFamily="18" charset="0"/>
                                  <a:cs typeface="Times New Roman" panose="02020603050405020304" pitchFamily="18" charset="0"/>
                                </a:rPr>
                                <m:t>𝑡</m:t>
                              </m:r>
                            </m:sup>
                          </m:sSup>
                          <m:r>
                            <a:rPr lang="en-US" altLang="zh-CN" sz="2400" i="1">
                              <a:solidFill>
                                <a:schemeClr val="tx1"/>
                              </a:solidFill>
                              <a:latin typeface="Cambria Math" panose="02040503050406030204" pitchFamily="18" charset="0"/>
                              <a:cs typeface="Times New Roman" panose="02020603050405020304" pitchFamily="18" charset="0"/>
                            </a:rPr>
                            <m:t>𝑑𝑡</m:t>
                          </m:r>
                        </m:e>
                      </m:nary>
                    </m:oMath>
                  </m:oMathPara>
                </a14:m>
                <a:endParaRPr lang="en-US" altLang="zh-TW" sz="2400" dirty="0">
                  <a:solidFill>
                    <a:schemeClr val="tx1"/>
                  </a:solidFill>
                  <a:latin typeface="Times New Roman" pitchFamily="18" charset="0"/>
                  <a:cs typeface="Times New Roman" pitchFamily="18" charset="0"/>
                </a:endParaRPr>
              </a:p>
            </p:txBody>
          </p:sp>
        </mc:Choice>
        <mc:Fallback xmlns="">
          <p:sp>
            <p:nvSpPr>
              <p:cNvPr id="16" name="文本框 15">
                <a:extLst>
                  <a:ext uri="{FF2B5EF4-FFF2-40B4-BE49-F238E27FC236}">
                    <a16:creationId xmlns:a16="http://schemas.microsoft.com/office/drawing/2014/main" id="{0C6822C1-69C9-445D-8893-489B0C17F582}"/>
                  </a:ext>
                </a:extLst>
              </p:cNvPr>
              <p:cNvSpPr txBox="1">
                <a:spLocks noRot="1" noChangeAspect="1" noMove="1" noResize="1" noEditPoints="1" noAdjustHandles="1" noChangeArrowheads="1" noChangeShapeType="1" noTextEdit="1"/>
              </p:cNvSpPr>
              <p:nvPr/>
            </p:nvSpPr>
            <p:spPr>
              <a:xfrm>
                <a:off x="7282755" y="2111523"/>
                <a:ext cx="4835339" cy="2055306"/>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986F329D-E233-45A0-9439-C0D1A5DD49C5}"/>
                  </a:ext>
                </a:extLst>
              </p:cNvPr>
              <p:cNvSpPr txBox="1"/>
              <p:nvPr/>
            </p:nvSpPr>
            <p:spPr>
              <a:xfrm>
                <a:off x="2697611" y="4380486"/>
                <a:ext cx="3928570" cy="1958613"/>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altLang="zh-CN" sz="2400" i="1" smtClean="0">
                          <a:solidFill>
                            <a:schemeClr val="tx1"/>
                          </a:solidFill>
                          <a:latin typeface="Cambria Math" panose="02040503050406030204" pitchFamily="18" charset="0"/>
                          <a:cs typeface="Times New Roman" panose="02020603050405020304" pitchFamily="18" charset="0"/>
                        </a:rPr>
                        <m:t>𝑥</m:t>
                      </m:r>
                      <m:d>
                        <m:dPr>
                          <m:begChr m:val="["/>
                          <m:endChr m:val="]"/>
                          <m:ctrlPr>
                            <a:rPr lang="en-US" altLang="zh-CN" sz="2400" b="0" i="1" smtClean="0">
                              <a:solidFill>
                                <a:schemeClr val="tx1"/>
                              </a:solidFill>
                              <a:latin typeface="Cambria Math" panose="02040503050406030204" pitchFamily="18" charset="0"/>
                              <a:cs typeface="Times New Roman" panose="02020603050405020304" pitchFamily="18" charset="0"/>
                            </a:rPr>
                          </m:ctrlPr>
                        </m:dPr>
                        <m:e>
                          <m:r>
                            <a:rPr lang="en-US" altLang="zh-CN" sz="2400" b="0" i="1" smtClean="0">
                              <a:solidFill>
                                <a:schemeClr val="tx1"/>
                              </a:solidFill>
                              <a:latin typeface="Cambria Math" panose="02040503050406030204" pitchFamily="18" charset="0"/>
                              <a:cs typeface="Times New Roman" panose="02020603050405020304" pitchFamily="18" charset="0"/>
                            </a:rPr>
                            <m:t>𝑛</m:t>
                          </m:r>
                        </m:e>
                      </m:d>
                      <m:r>
                        <a:rPr lang="en-US" altLang="zh-CN" sz="2400" i="1" smtClean="0">
                          <a:solidFill>
                            <a:schemeClr val="tx1"/>
                          </a:solidFill>
                          <a:latin typeface="Cambria Math" panose="02040503050406030204" pitchFamily="18" charset="0"/>
                          <a:cs typeface="Times New Roman" panose="02020603050405020304" pitchFamily="18" charset="0"/>
                        </a:rPr>
                        <m:t>=</m:t>
                      </m:r>
                      <m:nary>
                        <m:naryPr>
                          <m:chr m:val="∑"/>
                          <m:supHide m:val="on"/>
                          <m:ctrlPr>
                            <a:rPr lang="en-US" altLang="zh-CN" sz="2400" i="1" smtClean="0">
                              <a:solidFill>
                                <a:schemeClr val="tx1"/>
                              </a:solidFill>
                              <a:latin typeface="Cambria Math" panose="02040503050406030204" pitchFamily="18" charset="0"/>
                              <a:cs typeface="Times New Roman" panose="02020603050405020304" pitchFamily="18" charset="0"/>
                            </a:rPr>
                          </m:ctrlPr>
                        </m:naryPr>
                        <m:sub>
                          <m:r>
                            <m:rPr>
                              <m:brk m:alnAt="23"/>
                            </m:rPr>
                            <a:rPr lang="en-US" altLang="zh-CN" sz="2400" i="1">
                              <a:solidFill>
                                <a:schemeClr val="tx1"/>
                              </a:solidFill>
                              <a:latin typeface="Cambria Math" panose="02040503050406030204" pitchFamily="18" charset="0"/>
                              <a:cs typeface="Times New Roman" panose="02020603050405020304" pitchFamily="18" charset="0"/>
                            </a:rPr>
                            <m:t>𝑘</m:t>
                          </m:r>
                          <m:r>
                            <a:rPr lang="en-US" altLang="zh-CN" sz="2400" b="0" i="1" smtClean="0">
                              <a:solidFill>
                                <a:schemeClr val="tx1"/>
                              </a:solidFill>
                              <a:latin typeface="Cambria Math" panose="02040503050406030204" pitchFamily="18" charset="0"/>
                              <a:cs typeface="Times New Roman" panose="02020603050405020304" pitchFamily="18" charset="0"/>
                            </a:rPr>
                            <m:t>=</m:t>
                          </m:r>
                          <m:d>
                            <m:dPr>
                              <m:begChr m:val="⟨"/>
                              <m:endChr m:val="⟩"/>
                              <m:ctrlPr>
                                <a:rPr lang="en-US" altLang="zh-CN" sz="2400" b="0" i="1" smtClean="0">
                                  <a:solidFill>
                                    <a:schemeClr val="tx1"/>
                                  </a:solidFill>
                                  <a:latin typeface="Cambria Math" panose="02040503050406030204" pitchFamily="18" charset="0"/>
                                  <a:cs typeface="Times New Roman" panose="02020603050405020304" pitchFamily="18" charset="0"/>
                                </a:rPr>
                              </m:ctrlPr>
                            </m:dPr>
                            <m:e>
                              <m:r>
                                <a:rPr lang="en-US" altLang="zh-CN" sz="2400" b="0" i="1" smtClean="0">
                                  <a:solidFill>
                                    <a:schemeClr val="tx1"/>
                                  </a:solidFill>
                                  <a:latin typeface="Cambria Math" panose="02040503050406030204" pitchFamily="18" charset="0"/>
                                  <a:cs typeface="Times New Roman" panose="02020603050405020304" pitchFamily="18" charset="0"/>
                                </a:rPr>
                                <m:t>𝑁</m:t>
                              </m:r>
                            </m:e>
                          </m:d>
                        </m:sub>
                        <m:sup/>
                        <m:e>
                          <m:sSub>
                            <m:sSubPr>
                              <m:ctrlPr>
                                <a:rPr lang="en-US" altLang="zh-CN"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𝑎</m:t>
                              </m:r>
                            </m:e>
                            <m:sub>
                              <m:r>
                                <a:rPr lang="en-US" altLang="zh-CN"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𝑘</m:t>
                              </m:r>
                            </m:sub>
                          </m:sSub>
                          <m:sSup>
                            <m:sSupPr>
                              <m:ctrlPr>
                                <a:rPr lang="en-US" altLang="zh-CN" sz="2400" i="1">
                                  <a:solidFill>
                                    <a:schemeClr val="tx1"/>
                                  </a:solidFill>
                                  <a:latin typeface="Cambria Math" panose="02040503050406030204" pitchFamily="18" charset="0"/>
                                  <a:cs typeface="Times New Roman" panose="02020603050405020304" pitchFamily="18" charset="0"/>
                                </a:rPr>
                              </m:ctrlPr>
                            </m:sSupPr>
                            <m:e>
                              <m:r>
                                <a:rPr lang="en-US" altLang="zh-CN" sz="2400" i="1">
                                  <a:solidFill>
                                    <a:schemeClr val="tx1"/>
                                  </a:solidFill>
                                  <a:latin typeface="Cambria Math" panose="02040503050406030204" pitchFamily="18" charset="0"/>
                                  <a:cs typeface="Times New Roman" panose="02020603050405020304" pitchFamily="18" charset="0"/>
                                </a:rPr>
                                <m:t>𝑒</m:t>
                              </m:r>
                            </m:e>
                            <m:sup>
                              <m:r>
                                <a:rPr lang="en-US" altLang="zh-CN" sz="2400" i="1">
                                  <a:solidFill>
                                    <a:schemeClr val="tx1"/>
                                  </a:solidFill>
                                  <a:latin typeface="Cambria Math" panose="02040503050406030204" pitchFamily="18" charset="0"/>
                                  <a:cs typeface="Times New Roman" panose="02020603050405020304" pitchFamily="18" charset="0"/>
                                </a:rPr>
                                <m:t>𝑗𝑘</m:t>
                              </m:r>
                              <m:sSub>
                                <m:sSubPr>
                                  <m:ctrlPr>
                                    <a:rPr lang="en-US" altLang="zh-CN" sz="2400" i="1">
                                      <a:solidFill>
                                        <a:schemeClr val="tx1"/>
                                      </a:solidFill>
                                      <a:latin typeface="Cambria Math" panose="02040503050406030204" pitchFamily="18" charset="0"/>
                                      <a:cs typeface="Times New Roman" panose="02020603050405020304" pitchFamily="18" charset="0"/>
                                    </a:rPr>
                                  </m:ctrlPr>
                                </m:sSubPr>
                                <m:e>
                                  <m:r>
                                    <a:rPr lang="zh-CN" altLang="en-US" sz="2400" i="1">
                                      <a:solidFill>
                                        <a:schemeClr val="tx1"/>
                                      </a:solidFill>
                                      <a:latin typeface="Cambria Math" panose="02040503050406030204" pitchFamily="18" charset="0"/>
                                      <a:cs typeface="Times New Roman" panose="02020603050405020304" pitchFamily="18" charset="0"/>
                                    </a:rPr>
                                    <m:t>𝜔</m:t>
                                  </m:r>
                                </m:e>
                                <m:sub>
                                  <m:r>
                                    <a:rPr lang="en-US" altLang="zh-CN" sz="2400" i="1">
                                      <a:solidFill>
                                        <a:schemeClr val="tx1"/>
                                      </a:solidFill>
                                      <a:latin typeface="Cambria Math" panose="02040503050406030204" pitchFamily="18" charset="0"/>
                                      <a:cs typeface="Times New Roman" panose="02020603050405020304" pitchFamily="18" charset="0"/>
                                    </a:rPr>
                                    <m:t>0</m:t>
                                  </m:r>
                                </m:sub>
                              </m:sSub>
                              <m:r>
                                <a:rPr lang="en-US" altLang="zh-CN" sz="2400" b="0" i="1" smtClean="0">
                                  <a:solidFill>
                                    <a:schemeClr val="tx1"/>
                                  </a:solidFill>
                                  <a:latin typeface="Cambria Math" panose="02040503050406030204" pitchFamily="18" charset="0"/>
                                  <a:cs typeface="Times New Roman" panose="02020603050405020304" pitchFamily="18" charset="0"/>
                                </a:rPr>
                                <m:t>𝑛</m:t>
                              </m:r>
                            </m:sup>
                          </m:sSup>
                        </m:e>
                      </m:nary>
                    </m:oMath>
                  </m:oMathPara>
                </a14:m>
                <a:endParaRPr lang="en-US" altLang="zh-CN" sz="2400" dirty="0">
                  <a:solidFill>
                    <a:schemeClr val="tx1"/>
                  </a:solidFill>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zh-TW" sz="2400" i="1" smtClean="0">
                              <a:solidFill>
                                <a:schemeClr val="tx1"/>
                              </a:solidFill>
                              <a:latin typeface="Cambria Math" panose="02040503050406030204" pitchFamily="18" charset="0"/>
                              <a:cs typeface="Times New Roman" pitchFamily="18" charset="0"/>
                            </a:rPr>
                          </m:ctrlPr>
                        </m:sSubPr>
                        <m:e>
                          <m:r>
                            <a:rPr lang="en-US" altLang="zh-TW" sz="2400" i="1">
                              <a:solidFill>
                                <a:schemeClr val="tx1"/>
                              </a:solidFill>
                              <a:latin typeface="Cambria Math" panose="02040503050406030204" pitchFamily="18" charset="0"/>
                              <a:cs typeface="Times New Roman" pitchFamily="18" charset="0"/>
                            </a:rPr>
                            <m:t>𝑎</m:t>
                          </m:r>
                        </m:e>
                        <m:sub>
                          <m:r>
                            <a:rPr lang="en-US" altLang="zh-TW" sz="2400" i="1">
                              <a:solidFill>
                                <a:schemeClr val="tx1"/>
                              </a:solidFill>
                              <a:latin typeface="Cambria Math" panose="02040503050406030204" pitchFamily="18" charset="0"/>
                              <a:cs typeface="Times New Roman" pitchFamily="18" charset="0"/>
                            </a:rPr>
                            <m:t>𝑘</m:t>
                          </m:r>
                        </m:sub>
                      </m:sSub>
                      <m:r>
                        <a:rPr lang="en-US" altLang="zh-TW" sz="2400" i="1">
                          <a:solidFill>
                            <a:schemeClr val="tx1"/>
                          </a:solidFill>
                          <a:latin typeface="Cambria Math" panose="02040503050406030204" pitchFamily="18" charset="0"/>
                          <a:cs typeface="Times New Roman" pitchFamily="18" charset="0"/>
                        </a:rPr>
                        <m:t>=</m:t>
                      </m:r>
                      <m:f>
                        <m:fPr>
                          <m:ctrlPr>
                            <a:rPr lang="en-US" altLang="zh-TW" sz="2400" i="1">
                              <a:solidFill>
                                <a:schemeClr val="tx1"/>
                              </a:solidFill>
                              <a:latin typeface="Cambria Math" panose="02040503050406030204" pitchFamily="18" charset="0"/>
                              <a:cs typeface="Times New Roman" pitchFamily="18" charset="0"/>
                            </a:rPr>
                          </m:ctrlPr>
                        </m:fPr>
                        <m:num>
                          <m:r>
                            <a:rPr lang="en-US" altLang="zh-TW" sz="2400" i="1">
                              <a:solidFill>
                                <a:schemeClr val="tx1"/>
                              </a:solidFill>
                              <a:latin typeface="Cambria Math" panose="02040503050406030204" pitchFamily="18" charset="0"/>
                              <a:cs typeface="Times New Roman" pitchFamily="18" charset="0"/>
                            </a:rPr>
                            <m:t>1</m:t>
                          </m:r>
                        </m:num>
                        <m:den>
                          <m:r>
                            <a:rPr lang="en-US" altLang="zh-TW" sz="2400" b="0" i="1" smtClean="0">
                              <a:solidFill>
                                <a:schemeClr val="tx1"/>
                              </a:solidFill>
                              <a:latin typeface="Cambria Math" panose="02040503050406030204" pitchFamily="18" charset="0"/>
                              <a:cs typeface="Times New Roman" pitchFamily="18" charset="0"/>
                            </a:rPr>
                            <m:t>𝑁</m:t>
                          </m:r>
                        </m:den>
                      </m:f>
                      <m:nary>
                        <m:naryPr>
                          <m:chr m:val="∑"/>
                          <m:supHide m:val="on"/>
                          <m:ctrlPr>
                            <a:rPr lang="en-US" altLang="zh-TW" sz="2400" i="1" smtClean="0">
                              <a:solidFill>
                                <a:schemeClr val="tx1"/>
                              </a:solidFill>
                              <a:latin typeface="Cambria Math" panose="02040503050406030204" pitchFamily="18" charset="0"/>
                              <a:cs typeface="Times New Roman" pitchFamily="18" charset="0"/>
                            </a:rPr>
                          </m:ctrlPr>
                        </m:naryPr>
                        <m:sub>
                          <m:r>
                            <m:rPr>
                              <m:brk m:alnAt="7"/>
                            </m:rPr>
                            <a:rPr lang="en-US" altLang="zh-TW" sz="2400" b="0" i="1" smtClean="0">
                              <a:solidFill>
                                <a:schemeClr val="tx1"/>
                              </a:solidFill>
                              <a:latin typeface="Cambria Math" panose="02040503050406030204" pitchFamily="18" charset="0"/>
                              <a:cs typeface="Times New Roman" pitchFamily="18" charset="0"/>
                            </a:rPr>
                            <m:t>𝑛</m:t>
                          </m:r>
                          <m:r>
                            <a:rPr lang="en-US" altLang="zh-TW" sz="2400" b="0" i="1" smtClean="0">
                              <a:solidFill>
                                <a:schemeClr val="tx1"/>
                              </a:solidFill>
                              <a:latin typeface="Cambria Math" panose="02040503050406030204" pitchFamily="18" charset="0"/>
                              <a:cs typeface="Times New Roman" pitchFamily="18" charset="0"/>
                            </a:rPr>
                            <m:t>=</m:t>
                          </m:r>
                          <m:d>
                            <m:dPr>
                              <m:begChr m:val="⟨"/>
                              <m:endChr m:val="⟩"/>
                              <m:ctrlPr>
                                <a:rPr lang="en-US" altLang="zh-TW" sz="2400" b="0" i="1" smtClean="0">
                                  <a:solidFill>
                                    <a:schemeClr val="tx1"/>
                                  </a:solidFill>
                                  <a:latin typeface="Cambria Math" panose="02040503050406030204" pitchFamily="18" charset="0"/>
                                  <a:cs typeface="Times New Roman" pitchFamily="18" charset="0"/>
                                </a:rPr>
                              </m:ctrlPr>
                            </m:dPr>
                            <m:e>
                              <m:r>
                                <a:rPr lang="en-US" altLang="zh-TW" sz="2400" b="0" i="1" smtClean="0">
                                  <a:solidFill>
                                    <a:schemeClr val="tx1"/>
                                  </a:solidFill>
                                  <a:latin typeface="Cambria Math" panose="02040503050406030204" pitchFamily="18" charset="0"/>
                                  <a:cs typeface="Times New Roman" pitchFamily="18" charset="0"/>
                                </a:rPr>
                                <m:t>𝑁</m:t>
                              </m:r>
                            </m:e>
                          </m:d>
                        </m:sub>
                        <m:sup/>
                        <m:e>
                          <m:r>
                            <a:rPr lang="en-US" altLang="zh-TW" sz="2400" i="1" smtClean="0">
                              <a:solidFill>
                                <a:schemeClr val="tx1"/>
                              </a:solidFill>
                              <a:latin typeface="Cambria Math"/>
                              <a:cs typeface="Times New Roman" pitchFamily="18" charset="0"/>
                            </a:rPr>
                            <m:t>𝑥</m:t>
                          </m:r>
                          <m:r>
                            <a:rPr lang="en-US" altLang="zh-TW" sz="2400" b="0" i="1" smtClean="0">
                              <a:solidFill>
                                <a:schemeClr val="tx1"/>
                              </a:solidFill>
                              <a:latin typeface="Cambria Math" panose="02040503050406030204" pitchFamily="18" charset="0"/>
                              <a:cs typeface="Times New Roman" pitchFamily="18" charset="0"/>
                            </a:rPr>
                            <m:t>[</m:t>
                          </m:r>
                          <m:r>
                            <a:rPr lang="en-US" altLang="zh-TW" sz="2400" b="0" i="1" smtClean="0">
                              <a:solidFill>
                                <a:schemeClr val="tx1"/>
                              </a:solidFill>
                              <a:latin typeface="Cambria Math" panose="02040503050406030204" pitchFamily="18" charset="0"/>
                              <a:cs typeface="Times New Roman" pitchFamily="18" charset="0"/>
                            </a:rPr>
                            <m:t>𝑛</m:t>
                          </m:r>
                          <m:r>
                            <a:rPr lang="en-US" altLang="zh-TW" sz="2400" b="0" i="1" smtClean="0">
                              <a:solidFill>
                                <a:schemeClr val="tx1"/>
                              </a:solidFill>
                              <a:latin typeface="Cambria Math" panose="02040503050406030204" pitchFamily="18" charset="0"/>
                              <a:cs typeface="Times New Roman" pitchFamily="18" charset="0"/>
                            </a:rPr>
                            <m:t>]</m:t>
                          </m:r>
                          <m:sSup>
                            <m:sSupPr>
                              <m:ctrlPr>
                                <a:rPr lang="en-US" altLang="zh-CN" sz="2400" i="1">
                                  <a:solidFill>
                                    <a:schemeClr val="tx1"/>
                                  </a:solidFill>
                                  <a:latin typeface="Cambria Math" panose="02040503050406030204" pitchFamily="18" charset="0"/>
                                  <a:cs typeface="Times New Roman" panose="02020603050405020304" pitchFamily="18" charset="0"/>
                                </a:rPr>
                              </m:ctrlPr>
                            </m:sSupPr>
                            <m:e>
                              <m:r>
                                <a:rPr lang="en-US" altLang="zh-CN" sz="2400" i="1">
                                  <a:solidFill>
                                    <a:schemeClr val="tx1"/>
                                  </a:solidFill>
                                  <a:latin typeface="Cambria Math" panose="02040503050406030204" pitchFamily="18" charset="0"/>
                                  <a:cs typeface="Times New Roman" panose="02020603050405020304" pitchFamily="18" charset="0"/>
                                </a:rPr>
                                <m:t>𝑒</m:t>
                              </m:r>
                            </m:e>
                            <m:sup>
                              <m:r>
                                <a:rPr lang="en-US" altLang="zh-CN" sz="2400" i="1">
                                  <a:solidFill>
                                    <a:schemeClr val="tx1"/>
                                  </a:solidFill>
                                  <a:latin typeface="Cambria Math" panose="02040503050406030204" pitchFamily="18" charset="0"/>
                                  <a:cs typeface="Times New Roman" panose="02020603050405020304" pitchFamily="18" charset="0"/>
                                </a:rPr>
                                <m:t>−</m:t>
                              </m:r>
                              <m:r>
                                <a:rPr lang="en-US" altLang="zh-CN" sz="2400" i="1">
                                  <a:solidFill>
                                    <a:schemeClr val="tx1"/>
                                  </a:solidFill>
                                  <a:latin typeface="Cambria Math" panose="02040503050406030204" pitchFamily="18" charset="0"/>
                                  <a:cs typeface="Times New Roman" panose="02020603050405020304" pitchFamily="18" charset="0"/>
                                </a:rPr>
                                <m:t>𝑗𝑘</m:t>
                              </m:r>
                              <m:sSub>
                                <m:sSubPr>
                                  <m:ctrlPr>
                                    <a:rPr lang="en-US" altLang="zh-CN" sz="2400" i="1">
                                      <a:solidFill>
                                        <a:schemeClr val="tx1"/>
                                      </a:solidFill>
                                      <a:latin typeface="Cambria Math" panose="02040503050406030204" pitchFamily="18" charset="0"/>
                                      <a:cs typeface="Times New Roman" panose="02020603050405020304" pitchFamily="18" charset="0"/>
                                    </a:rPr>
                                  </m:ctrlPr>
                                </m:sSubPr>
                                <m:e>
                                  <m:r>
                                    <a:rPr lang="zh-CN" altLang="en-US" sz="2400" i="1">
                                      <a:solidFill>
                                        <a:schemeClr val="tx1"/>
                                      </a:solidFill>
                                      <a:latin typeface="Cambria Math" panose="02040503050406030204" pitchFamily="18" charset="0"/>
                                      <a:cs typeface="Times New Roman" panose="02020603050405020304" pitchFamily="18" charset="0"/>
                                    </a:rPr>
                                    <m:t>𝜔</m:t>
                                  </m:r>
                                </m:e>
                                <m:sub>
                                  <m:r>
                                    <a:rPr lang="en-US" altLang="zh-CN" sz="2400" i="1">
                                      <a:solidFill>
                                        <a:schemeClr val="tx1"/>
                                      </a:solidFill>
                                      <a:latin typeface="Cambria Math" panose="02040503050406030204" pitchFamily="18" charset="0"/>
                                      <a:cs typeface="Times New Roman" panose="02020603050405020304" pitchFamily="18" charset="0"/>
                                    </a:rPr>
                                    <m:t>0</m:t>
                                  </m:r>
                                </m:sub>
                              </m:sSub>
                              <m:r>
                                <a:rPr lang="en-US" altLang="zh-CN" sz="2400" b="0" i="1" smtClean="0">
                                  <a:solidFill>
                                    <a:schemeClr val="tx1"/>
                                  </a:solidFill>
                                  <a:latin typeface="Cambria Math" panose="02040503050406030204" pitchFamily="18" charset="0"/>
                                  <a:cs typeface="Times New Roman" panose="02020603050405020304" pitchFamily="18" charset="0"/>
                                </a:rPr>
                                <m:t>𝑛</m:t>
                              </m:r>
                            </m:sup>
                          </m:sSup>
                        </m:e>
                      </m:nary>
                    </m:oMath>
                  </m:oMathPara>
                </a14:m>
                <a:endParaRPr lang="zh-CN" altLang="en-US" sz="2400" dirty="0">
                  <a:solidFill>
                    <a:srgbClr val="FF0000"/>
                  </a:solidFill>
                </a:endParaRPr>
              </a:p>
            </p:txBody>
          </p:sp>
        </mc:Choice>
        <mc:Fallback xmlns="">
          <p:sp>
            <p:nvSpPr>
              <p:cNvPr id="19" name="文本框 18">
                <a:extLst>
                  <a:ext uri="{FF2B5EF4-FFF2-40B4-BE49-F238E27FC236}">
                    <a16:creationId xmlns:a16="http://schemas.microsoft.com/office/drawing/2014/main" id="{986F329D-E233-45A0-9439-C0D1A5DD49C5}"/>
                  </a:ext>
                </a:extLst>
              </p:cNvPr>
              <p:cNvSpPr txBox="1">
                <a:spLocks noRot="1" noChangeAspect="1" noMove="1" noResize="1" noEditPoints="1" noAdjustHandles="1" noChangeArrowheads="1" noChangeShapeType="1" noTextEdit="1"/>
              </p:cNvSpPr>
              <p:nvPr/>
            </p:nvSpPr>
            <p:spPr>
              <a:xfrm>
                <a:off x="2697611" y="4380486"/>
                <a:ext cx="3928570" cy="1958613"/>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B5A3271D-6F77-41A4-BFE5-1D0DDC1E2392}"/>
                  </a:ext>
                </a:extLst>
              </p:cNvPr>
              <p:cNvSpPr txBox="1"/>
              <p:nvPr/>
            </p:nvSpPr>
            <p:spPr>
              <a:xfrm>
                <a:off x="7678283" y="4432106"/>
                <a:ext cx="4038942" cy="187807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TW" sz="2400" i="1" smtClean="0">
                          <a:solidFill>
                            <a:srgbClr val="FF0000"/>
                          </a:solidFill>
                          <a:latin typeface="Cambria Math" panose="02040503050406030204" pitchFamily="18" charset="0"/>
                          <a:cs typeface="Times New Roman" pitchFamily="18" charset="0"/>
                        </a:rPr>
                        <m:t>𝑥</m:t>
                      </m:r>
                      <m:r>
                        <a:rPr lang="en-US" altLang="zh-TW" sz="2400" b="0" i="1" smtClean="0">
                          <a:solidFill>
                            <a:srgbClr val="FF0000"/>
                          </a:solidFill>
                          <a:latin typeface="Cambria Math" panose="02040503050406030204" pitchFamily="18" charset="0"/>
                          <a:cs typeface="Times New Roman" pitchFamily="18" charset="0"/>
                        </a:rPr>
                        <m:t>[</m:t>
                      </m:r>
                      <m:r>
                        <a:rPr lang="en-US" altLang="zh-TW" sz="2400" b="0" i="1" smtClean="0">
                          <a:solidFill>
                            <a:srgbClr val="FF0000"/>
                          </a:solidFill>
                          <a:latin typeface="Cambria Math" panose="02040503050406030204" pitchFamily="18" charset="0"/>
                          <a:cs typeface="Times New Roman" pitchFamily="18" charset="0"/>
                        </a:rPr>
                        <m:t>𝑛</m:t>
                      </m:r>
                      <m:r>
                        <a:rPr lang="en-US" altLang="zh-TW" sz="2400" b="0" i="1" smtClean="0">
                          <a:solidFill>
                            <a:srgbClr val="FF0000"/>
                          </a:solidFill>
                          <a:latin typeface="Cambria Math" panose="02040503050406030204" pitchFamily="18" charset="0"/>
                          <a:cs typeface="Times New Roman" pitchFamily="18" charset="0"/>
                        </a:rPr>
                        <m:t>]=</m:t>
                      </m:r>
                      <m:f>
                        <m:fPr>
                          <m:ctrlPr>
                            <a:rPr lang="en-US" altLang="zh-CN" sz="2400" i="1">
                              <a:solidFill>
                                <a:srgbClr val="FF0000"/>
                              </a:solidFill>
                              <a:latin typeface="Cambria Math" panose="02040503050406030204" pitchFamily="18" charset="0"/>
                              <a:cs typeface="Times New Roman" panose="02020603050405020304" pitchFamily="18" charset="0"/>
                            </a:rPr>
                          </m:ctrlPr>
                        </m:fPr>
                        <m:num>
                          <m:r>
                            <a:rPr lang="en-US" altLang="zh-CN" sz="2400" i="1">
                              <a:solidFill>
                                <a:srgbClr val="FF0000"/>
                              </a:solidFill>
                              <a:latin typeface="Cambria Math" panose="02040503050406030204" pitchFamily="18" charset="0"/>
                              <a:cs typeface="Times New Roman" panose="02020603050405020304" pitchFamily="18" charset="0"/>
                            </a:rPr>
                            <m:t>1</m:t>
                          </m:r>
                        </m:num>
                        <m:den>
                          <m:r>
                            <a:rPr lang="en-US" altLang="zh-CN" sz="2400" i="1">
                              <a:solidFill>
                                <a:srgbClr val="FF0000"/>
                              </a:solidFill>
                              <a:latin typeface="Cambria Math" panose="02040503050406030204" pitchFamily="18" charset="0"/>
                              <a:cs typeface="Times New Roman" panose="02020603050405020304" pitchFamily="18" charset="0"/>
                            </a:rPr>
                            <m:t>2</m:t>
                          </m:r>
                          <m:r>
                            <m:rPr>
                              <m:sty m:val="p"/>
                            </m:rPr>
                            <a:rPr lang="en-US" altLang="zh-CN" sz="2400" i="1">
                              <a:solidFill>
                                <a:srgbClr val="FF0000"/>
                              </a:solidFill>
                              <a:latin typeface="Cambria Math" panose="02040503050406030204" pitchFamily="18" charset="0"/>
                              <a:cs typeface="Times New Roman" panose="02020603050405020304" pitchFamily="18" charset="0"/>
                            </a:rPr>
                            <m:t>π</m:t>
                          </m:r>
                        </m:den>
                      </m:f>
                      <m:nary>
                        <m:naryPr>
                          <m:supHide m:val="on"/>
                          <m:ctrlPr>
                            <a:rPr lang="en-US" altLang="zh-CN" sz="2400" i="1">
                              <a:solidFill>
                                <a:srgbClr val="FF0000"/>
                              </a:solidFill>
                              <a:latin typeface="Cambria Math" panose="02040503050406030204" pitchFamily="18" charset="0"/>
                              <a:cs typeface="Times New Roman" panose="02020603050405020304" pitchFamily="18" charset="0"/>
                            </a:rPr>
                          </m:ctrlPr>
                        </m:naryPr>
                        <m:sub>
                          <m:r>
                            <m:rPr>
                              <m:brk m:alnAt="23"/>
                            </m:rPr>
                            <a:rPr lang="en-US" altLang="zh-CN" sz="2400" i="1">
                              <a:solidFill>
                                <a:srgbClr val="FF0000"/>
                              </a:solidFill>
                              <a:latin typeface="Cambria Math" panose="02040503050406030204" pitchFamily="18" charset="0"/>
                              <a:cs typeface="Times New Roman" panose="02020603050405020304" pitchFamily="18" charset="0"/>
                            </a:rPr>
                            <m:t>2</m:t>
                          </m:r>
                          <m:r>
                            <m:rPr>
                              <m:sty m:val="p"/>
                            </m:rPr>
                            <a:rPr lang="en-US" altLang="zh-CN" sz="2400" i="1">
                              <a:solidFill>
                                <a:srgbClr val="FF0000"/>
                              </a:solidFill>
                              <a:latin typeface="Cambria Math" panose="02040503050406030204" pitchFamily="18" charset="0"/>
                              <a:cs typeface="Times New Roman" panose="02020603050405020304" pitchFamily="18" charset="0"/>
                            </a:rPr>
                            <m:t>π</m:t>
                          </m:r>
                        </m:sub>
                        <m:sup/>
                        <m:e>
                          <m:r>
                            <a:rPr lang="en-US" altLang="zh-CN" sz="2400" i="1">
                              <a:solidFill>
                                <a:srgbClr val="FF0000"/>
                              </a:solidFill>
                              <a:latin typeface="Cambria Math" panose="02040503050406030204" pitchFamily="18" charset="0"/>
                              <a:cs typeface="Times New Roman" panose="02020603050405020304" pitchFamily="18" charset="0"/>
                            </a:rPr>
                            <m:t>𝑋</m:t>
                          </m:r>
                          <m:d>
                            <m:dPr>
                              <m:ctrlPr>
                                <a:rPr lang="en-US" altLang="zh-CN" sz="2400" i="1">
                                  <a:solidFill>
                                    <a:srgbClr val="FF0000"/>
                                  </a:solidFill>
                                  <a:latin typeface="Cambria Math" panose="02040503050406030204" pitchFamily="18" charset="0"/>
                                  <a:cs typeface="Times New Roman" panose="02020603050405020304" pitchFamily="18" charset="0"/>
                                </a:rPr>
                              </m:ctrlPr>
                            </m:dPr>
                            <m:e>
                              <m:sSup>
                                <m:sSupPr>
                                  <m:ctrlPr>
                                    <a:rPr lang="en-US" altLang="zh-CN" sz="2400" i="1">
                                      <a:solidFill>
                                        <a:srgbClr val="FF0000"/>
                                      </a:solidFill>
                                      <a:latin typeface="Cambria Math" panose="02040503050406030204" pitchFamily="18" charset="0"/>
                                      <a:cs typeface="Times New Roman" panose="02020603050405020304" pitchFamily="18" charset="0"/>
                                    </a:rPr>
                                  </m:ctrlPr>
                                </m:sSupPr>
                                <m:e>
                                  <m:r>
                                    <a:rPr lang="en-US" altLang="zh-CN" sz="2400" i="1">
                                      <a:solidFill>
                                        <a:srgbClr val="FF0000"/>
                                      </a:solidFill>
                                      <a:latin typeface="Cambria Math" panose="02040503050406030204" pitchFamily="18" charset="0"/>
                                      <a:cs typeface="Times New Roman" panose="02020603050405020304" pitchFamily="18" charset="0"/>
                                    </a:rPr>
                                    <m:t>𝑒</m:t>
                                  </m:r>
                                </m:e>
                                <m:sup>
                                  <m:r>
                                    <a:rPr lang="en-US" altLang="zh-CN" sz="2400" i="1">
                                      <a:solidFill>
                                        <a:srgbClr val="FF0000"/>
                                      </a:solidFill>
                                      <a:latin typeface="Cambria Math" panose="02040503050406030204" pitchFamily="18" charset="0"/>
                                      <a:cs typeface="Times New Roman" panose="02020603050405020304" pitchFamily="18" charset="0"/>
                                    </a:rPr>
                                    <m:t>𝑗</m:t>
                                  </m:r>
                                  <m:r>
                                    <a:rPr lang="zh-CN" altLang="en-US" sz="2400" i="1">
                                      <a:solidFill>
                                        <a:srgbClr val="FF0000"/>
                                      </a:solidFill>
                                      <a:latin typeface="Cambria Math" panose="02040503050406030204" pitchFamily="18" charset="0"/>
                                      <a:cs typeface="Times New Roman" panose="02020603050405020304" pitchFamily="18" charset="0"/>
                                    </a:rPr>
                                    <m:t>𝜔</m:t>
                                  </m:r>
                                </m:sup>
                              </m:sSup>
                            </m:e>
                          </m:d>
                          <m:sSup>
                            <m:sSupPr>
                              <m:ctrlPr>
                                <a:rPr lang="en-US" altLang="zh-CN" sz="2400" i="1">
                                  <a:solidFill>
                                    <a:srgbClr val="FF0000"/>
                                  </a:solidFill>
                                  <a:latin typeface="Cambria Math" panose="02040503050406030204" pitchFamily="18" charset="0"/>
                                  <a:cs typeface="Times New Roman" panose="02020603050405020304" pitchFamily="18" charset="0"/>
                                </a:rPr>
                              </m:ctrlPr>
                            </m:sSupPr>
                            <m:e>
                              <m:r>
                                <a:rPr lang="en-US" altLang="zh-CN" sz="2400" i="1">
                                  <a:solidFill>
                                    <a:srgbClr val="FF0000"/>
                                  </a:solidFill>
                                  <a:latin typeface="Cambria Math" panose="02040503050406030204" pitchFamily="18" charset="0"/>
                                  <a:cs typeface="Times New Roman" panose="02020603050405020304" pitchFamily="18" charset="0"/>
                                </a:rPr>
                                <m:t>𝑒</m:t>
                              </m:r>
                            </m:e>
                            <m:sup>
                              <m:r>
                                <a:rPr lang="en-US" altLang="zh-CN" sz="2400" i="1">
                                  <a:solidFill>
                                    <a:srgbClr val="FF0000"/>
                                  </a:solidFill>
                                  <a:latin typeface="Cambria Math" panose="02040503050406030204" pitchFamily="18" charset="0"/>
                                  <a:cs typeface="Times New Roman" panose="02020603050405020304" pitchFamily="18" charset="0"/>
                                </a:rPr>
                                <m:t>𝑗</m:t>
                              </m:r>
                              <m:r>
                                <a:rPr lang="zh-CN" altLang="en-US" sz="2400" i="1">
                                  <a:solidFill>
                                    <a:srgbClr val="FF0000"/>
                                  </a:solidFill>
                                  <a:latin typeface="Cambria Math" panose="02040503050406030204" pitchFamily="18" charset="0"/>
                                  <a:cs typeface="Times New Roman" panose="02020603050405020304" pitchFamily="18" charset="0"/>
                                </a:rPr>
                                <m:t>𝜔</m:t>
                              </m:r>
                              <m:r>
                                <a:rPr lang="en-US" altLang="zh-CN" sz="2400" i="1">
                                  <a:solidFill>
                                    <a:srgbClr val="FF0000"/>
                                  </a:solidFill>
                                  <a:latin typeface="Cambria Math" panose="02040503050406030204" pitchFamily="18" charset="0"/>
                                  <a:cs typeface="Times New Roman" panose="02020603050405020304" pitchFamily="18" charset="0"/>
                                </a:rPr>
                                <m:t>𝑛</m:t>
                              </m:r>
                            </m:sup>
                          </m:sSup>
                          <m:r>
                            <a:rPr lang="en-US" altLang="zh-CN" sz="2400" i="1">
                              <a:solidFill>
                                <a:srgbClr val="FF0000"/>
                              </a:solidFill>
                              <a:latin typeface="Cambria Math" panose="02040503050406030204" pitchFamily="18" charset="0"/>
                              <a:cs typeface="Times New Roman" panose="02020603050405020304" pitchFamily="18" charset="0"/>
                            </a:rPr>
                            <m:t>𝑑</m:t>
                          </m:r>
                          <m:r>
                            <a:rPr lang="zh-CN" altLang="en-US" sz="2400" i="1">
                              <a:solidFill>
                                <a:srgbClr val="FF0000"/>
                              </a:solidFill>
                              <a:latin typeface="Cambria Math" panose="02040503050406030204" pitchFamily="18" charset="0"/>
                              <a:cs typeface="Times New Roman" panose="02020603050405020304" pitchFamily="18" charset="0"/>
                            </a:rPr>
                            <m:t>𝜔</m:t>
                          </m:r>
                        </m:e>
                      </m:nary>
                    </m:oMath>
                  </m:oMathPara>
                </a14:m>
                <a:endParaRPr lang="en-US" altLang="zh-CN" sz="2400" i="1" dirty="0">
                  <a:solidFill>
                    <a:srgbClr val="FF0000"/>
                  </a:solidFill>
                  <a:latin typeface="Cambria Math" panose="020405030504060302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sz="2400" i="1" smtClean="0">
                          <a:solidFill>
                            <a:srgbClr val="FF0000"/>
                          </a:solidFill>
                          <a:latin typeface="Cambria Math" panose="02040503050406030204" pitchFamily="18" charset="0"/>
                          <a:cs typeface="Times New Roman" panose="02020603050405020304" pitchFamily="18" charset="0"/>
                        </a:rPr>
                        <m:t>𝑋</m:t>
                      </m:r>
                      <m:d>
                        <m:dPr>
                          <m:ctrlPr>
                            <a:rPr lang="en-US" altLang="zh-CN" sz="2400" i="1">
                              <a:solidFill>
                                <a:srgbClr val="FF0000"/>
                              </a:solidFill>
                              <a:latin typeface="Cambria Math" panose="02040503050406030204" pitchFamily="18" charset="0"/>
                              <a:cs typeface="Times New Roman" panose="02020603050405020304" pitchFamily="18" charset="0"/>
                            </a:rPr>
                          </m:ctrlPr>
                        </m:dPr>
                        <m:e>
                          <m:sSup>
                            <m:sSupPr>
                              <m:ctrlPr>
                                <a:rPr lang="en-US" altLang="zh-CN" sz="2400" i="1">
                                  <a:solidFill>
                                    <a:srgbClr val="FF0000"/>
                                  </a:solidFill>
                                  <a:latin typeface="Cambria Math" panose="02040503050406030204" pitchFamily="18" charset="0"/>
                                  <a:cs typeface="Times New Roman" panose="02020603050405020304" pitchFamily="18" charset="0"/>
                                </a:rPr>
                              </m:ctrlPr>
                            </m:sSupPr>
                            <m:e>
                              <m:r>
                                <a:rPr lang="en-US" altLang="zh-CN" sz="2400" i="1">
                                  <a:solidFill>
                                    <a:srgbClr val="FF0000"/>
                                  </a:solidFill>
                                  <a:latin typeface="Cambria Math" panose="02040503050406030204" pitchFamily="18" charset="0"/>
                                  <a:cs typeface="Times New Roman" panose="02020603050405020304" pitchFamily="18" charset="0"/>
                                </a:rPr>
                                <m:t>𝑒</m:t>
                              </m:r>
                            </m:e>
                            <m:sup>
                              <m:r>
                                <a:rPr lang="en-US" altLang="zh-CN" sz="2400" i="1">
                                  <a:solidFill>
                                    <a:srgbClr val="FF0000"/>
                                  </a:solidFill>
                                  <a:latin typeface="Cambria Math" panose="02040503050406030204" pitchFamily="18" charset="0"/>
                                  <a:cs typeface="Times New Roman" panose="02020603050405020304" pitchFamily="18" charset="0"/>
                                </a:rPr>
                                <m:t>𝑗</m:t>
                              </m:r>
                              <m:r>
                                <a:rPr lang="zh-CN" altLang="en-US" sz="2400" i="1">
                                  <a:solidFill>
                                    <a:srgbClr val="FF0000"/>
                                  </a:solidFill>
                                  <a:latin typeface="Cambria Math" panose="02040503050406030204" pitchFamily="18" charset="0"/>
                                  <a:cs typeface="Times New Roman" panose="02020603050405020304" pitchFamily="18" charset="0"/>
                                </a:rPr>
                                <m:t>𝜔</m:t>
                              </m:r>
                            </m:sup>
                          </m:sSup>
                        </m:e>
                      </m:d>
                      <m:r>
                        <a:rPr lang="en-US" altLang="zh-CN" sz="2400" i="1">
                          <a:solidFill>
                            <a:srgbClr val="FF0000"/>
                          </a:solidFill>
                          <a:latin typeface="Cambria Math" panose="02040503050406030204" pitchFamily="18" charset="0"/>
                          <a:cs typeface="Times New Roman" panose="02020603050405020304" pitchFamily="18" charset="0"/>
                        </a:rPr>
                        <m:t>=</m:t>
                      </m:r>
                      <m:nary>
                        <m:naryPr>
                          <m:chr m:val="∑"/>
                          <m:ctrlPr>
                            <a:rPr lang="en-US" altLang="zh-TW" sz="2400" i="1">
                              <a:solidFill>
                                <a:srgbClr val="FF0000"/>
                              </a:solidFill>
                              <a:latin typeface="Cambria Math" panose="02040503050406030204" pitchFamily="18" charset="0"/>
                              <a:cs typeface="Times New Roman" pitchFamily="18" charset="0"/>
                            </a:rPr>
                          </m:ctrlPr>
                        </m:naryPr>
                        <m:sub>
                          <m:r>
                            <m:rPr>
                              <m:brk m:alnAt="23"/>
                            </m:rPr>
                            <a:rPr lang="en-US" altLang="zh-TW" sz="2400" i="1">
                              <a:solidFill>
                                <a:srgbClr val="FF0000"/>
                              </a:solidFill>
                              <a:latin typeface="Cambria Math" panose="02040503050406030204" pitchFamily="18" charset="0"/>
                              <a:cs typeface="Times New Roman" pitchFamily="18" charset="0"/>
                            </a:rPr>
                            <m:t>𝑛</m:t>
                          </m:r>
                          <m:r>
                            <a:rPr lang="en-US" altLang="zh-TW" sz="2400" i="1">
                              <a:solidFill>
                                <a:srgbClr val="FF0000"/>
                              </a:solidFill>
                              <a:latin typeface="Cambria Math" panose="02040503050406030204" pitchFamily="18" charset="0"/>
                              <a:cs typeface="Times New Roman" pitchFamily="18" charset="0"/>
                            </a:rPr>
                            <m:t>=−</m:t>
                          </m:r>
                          <m:r>
                            <a:rPr lang="en-US" altLang="zh-TW" sz="2400" i="1">
                              <a:solidFill>
                                <a:srgbClr val="FF0000"/>
                              </a:solidFill>
                              <a:latin typeface="Cambria Math" panose="02040503050406030204" pitchFamily="18" charset="0"/>
                              <a:ea typeface="Cambria Math" panose="02040503050406030204" pitchFamily="18" charset="0"/>
                              <a:cs typeface="Times New Roman" pitchFamily="18" charset="0"/>
                            </a:rPr>
                            <m:t>∞</m:t>
                          </m:r>
                        </m:sub>
                        <m:sup>
                          <m:r>
                            <a:rPr lang="en-US" altLang="zh-CN" sz="24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sup>
                        <m:e>
                          <m:r>
                            <a:rPr lang="en-US" altLang="zh-TW" sz="2400" i="1">
                              <a:solidFill>
                                <a:srgbClr val="FF0000"/>
                              </a:solidFill>
                              <a:latin typeface="Cambria Math" panose="02040503050406030204" pitchFamily="18" charset="0"/>
                              <a:cs typeface="Times New Roman" pitchFamily="18" charset="0"/>
                            </a:rPr>
                            <m:t>𝑥</m:t>
                          </m:r>
                          <m:r>
                            <a:rPr lang="en-US" altLang="zh-TW" sz="2400" i="1">
                              <a:solidFill>
                                <a:srgbClr val="FF0000"/>
                              </a:solidFill>
                              <a:latin typeface="Cambria Math" panose="02040503050406030204" pitchFamily="18" charset="0"/>
                              <a:cs typeface="Times New Roman" pitchFamily="18" charset="0"/>
                            </a:rPr>
                            <m:t> [</m:t>
                          </m:r>
                          <m:r>
                            <a:rPr lang="en-US" altLang="zh-TW" sz="2400" i="1">
                              <a:solidFill>
                                <a:srgbClr val="FF0000"/>
                              </a:solidFill>
                              <a:latin typeface="Cambria Math" panose="02040503050406030204" pitchFamily="18" charset="0"/>
                              <a:cs typeface="Times New Roman" pitchFamily="18" charset="0"/>
                            </a:rPr>
                            <m:t>𝑛</m:t>
                          </m:r>
                          <m:r>
                            <a:rPr lang="en-US" altLang="zh-TW" sz="2400" i="1">
                              <a:solidFill>
                                <a:srgbClr val="FF0000"/>
                              </a:solidFill>
                              <a:latin typeface="Cambria Math" panose="02040503050406030204" pitchFamily="18" charset="0"/>
                              <a:cs typeface="Times New Roman" pitchFamily="18" charset="0"/>
                            </a:rPr>
                            <m:t>]</m:t>
                          </m:r>
                          <m:sSup>
                            <m:sSupPr>
                              <m:ctrlPr>
                                <a:rPr lang="en-US" altLang="zh-CN" sz="2400" i="1">
                                  <a:solidFill>
                                    <a:srgbClr val="FF0000"/>
                                  </a:solidFill>
                                  <a:latin typeface="Cambria Math" panose="02040503050406030204" pitchFamily="18" charset="0"/>
                                  <a:cs typeface="Times New Roman" panose="02020603050405020304" pitchFamily="18" charset="0"/>
                                </a:rPr>
                              </m:ctrlPr>
                            </m:sSupPr>
                            <m:e>
                              <m:r>
                                <a:rPr lang="en-US" altLang="zh-CN" sz="2400" i="1">
                                  <a:solidFill>
                                    <a:srgbClr val="FF0000"/>
                                  </a:solidFill>
                                  <a:latin typeface="Cambria Math" panose="02040503050406030204" pitchFamily="18" charset="0"/>
                                  <a:cs typeface="Times New Roman" panose="02020603050405020304" pitchFamily="18" charset="0"/>
                                </a:rPr>
                                <m:t>𝑒</m:t>
                              </m:r>
                            </m:e>
                            <m:sup>
                              <m:r>
                                <a:rPr lang="en-US" altLang="zh-CN" sz="2400" i="1">
                                  <a:solidFill>
                                    <a:srgbClr val="FF0000"/>
                                  </a:solidFill>
                                  <a:latin typeface="Cambria Math" panose="02040503050406030204" pitchFamily="18" charset="0"/>
                                  <a:cs typeface="Times New Roman" panose="02020603050405020304" pitchFamily="18" charset="0"/>
                                </a:rPr>
                                <m:t>−</m:t>
                              </m:r>
                              <m:r>
                                <a:rPr lang="en-US" altLang="zh-CN" sz="2400" i="1">
                                  <a:solidFill>
                                    <a:srgbClr val="FF0000"/>
                                  </a:solidFill>
                                  <a:latin typeface="Cambria Math" panose="02040503050406030204" pitchFamily="18" charset="0"/>
                                  <a:cs typeface="Times New Roman" panose="02020603050405020304" pitchFamily="18" charset="0"/>
                                </a:rPr>
                                <m:t>𝑗</m:t>
                              </m:r>
                              <m:r>
                                <a:rPr lang="zh-CN" altLang="en-US" sz="2400" i="1">
                                  <a:solidFill>
                                    <a:srgbClr val="FF0000"/>
                                  </a:solidFill>
                                  <a:latin typeface="Cambria Math" panose="02040503050406030204" pitchFamily="18" charset="0"/>
                                  <a:cs typeface="Times New Roman" panose="02020603050405020304" pitchFamily="18" charset="0"/>
                                </a:rPr>
                                <m:t>𝜔</m:t>
                              </m:r>
                              <m:r>
                                <a:rPr lang="en-US" altLang="zh-CN" sz="2400" i="1">
                                  <a:solidFill>
                                    <a:srgbClr val="FF0000"/>
                                  </a:solidFill>
                                  <a:latin typeface="Cambria Math" panose="02040503050406030204" pitchFamily="18" charset="0"/>
                                  <a:cs typeface="Times New Roman" panose="02020603050405020304" pitchFamily="18" charset="0"/>
                                </a:rPr>
                                <m:t>𝑛</m:t>
                              </m:r>
                            </m:sup>
                          </m:sSup>
                        </m:e>
                      </m:nary>
                    </m:oMath>
                  </m:oMathPara>
                </a14:m>
                <a:endParaRPr lang="en-US" altLang="zh-CN" sz="2400"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22" name="文本框 21">
                <a:extLst>
                  <a:ext uri="{FF2B5EF4-FFF2-40B4-BE49-F238E27FC236}">
                    <a16:creationId xmlns:a16="http://schemas.microsoft.com/office/drawing/2014/main" id="{B5A3271D-6F77-41A4-BFE5-1D0DDC1E2392}"/>
                  </a:ext>
                </a:extLst>
              </p:cNvPr>
              <p:cNvSpPr txBox="1">
                <a:spLocks noRot="1" noChangeAspect="1" noMove="1" noResize="1" noEditPoints="1" noAdjustHandles="1" noChangeArrowheads="1" noChangeShapeType="1" noTextEdit="1"/>
              </p:cNvSpPr>
              <p:nvPr/>
            </p:nvSpPr>
            <p:spPr>
              <a:xfrm>
                <a:off x="7678283" y="4432106"/>
                <a:ext cx="4038942" cy="1878078"/>
              </a:xfrm>
              <a:prstGeom prst="rect">
                <a:avLst/>
              </a:prstGeom>
              <a:blipFill>
                <a:blip r:embed="rId5"/>
                <a:stretch>
                  <a:fillRect/>
                </a:stretch>
              </a:blipFill>
            </p:spPr>
            <p:txBody>
              <a:bodyPr/>
              <a:lstStyle/>
              <a:p>
                <a:r>
                  <a:rPr lang="zh-CN" altLang="en-US">
                    <a:noFill/>
                  </a:rPr>
                  <a:t> </a:t>
                </a:r>
              </a:p>
            </p:txBody>
          </p:sp>
        </mc:Fallback>
      </mc:AlternateContent>
      <p:cxnSp>
        <p:nvCxnSpPr>
          <p:cNvPr id="24" name="直接箭头连接符 23">
            <a:extLst>
              <a:ext uri="{FF2B5EF4-FFF2-40B4-BE49-F238E27FC236}">
                <a16:creationId xmlns:a16="http://schemas.microsoft.com/office/drawing/2014/main" id="{EFCF9E93-3F3B-42C6-B309-74CFD960AD07}"/>
              </a:ext>
            </a:extLst>
          </p:cNvPr>
          <p:cNvCxnSpPr/>
          <p:nvPr/>
        </p:nvCxnSpPr>
        <p:spPr bwMode="auto">
          <a:xfrm>
            <a:off x="6248400" y="5297575"/>
            <a:ext cx="1295400" cy="0"/>
          </a:xfrm>
          <a:prstGeom prst="straightConnector1">
            <a:avLst/>
          </a:prstGeom>
          <a:solidFill>
            <a:schemeClr val="accent1"/>
          </a:solidFill>
          <a:ln w="9525" cap="flat" cmpd="sng" algn="ctr">
            <a:solidFill>
              <a:schemeClr val="tx1"/>
            </a:solidFill>
            <a:prstDash val="solid"/>
            <a:round/>
            <a:headEnd type="none" w="med" len="med"/>
            <a:tailEnd type="triangle"/>
          </a:ln>
        </p:spPr>
      </p:cxnSp>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DF3B78C7-047A-4F7A-B1F8-9DE3B917D543}"/>
                  </a:ext>
                </a:extLst>
              </p:cNvPr>
              <p:cNvSpPr txBox="1"/>
              <p:nvPr/>
            </p:nvSpPr>
            <p:spPr>
              <a:xfrm>
                <a:off x="5983856" y="4542591"/>
                <a:ext cx="1858201"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000" b="0" i="1" smtClean="0">
                          <a:solidFill>
                            <a:schemeClr val="tx1"/>
                          </a:solidFill>
                          <a:latin typeface="Cambria Math" panose="02040503050406030204" pitchFamily="18" charset="0"/>
                          <a:cs typeface="Times New Roman" panose="02020603050405020304" pitchFamily="18" charset="0"/>
                        </a:rPr>
                        <m:t> </m:t>
                      </m:r>
                      <m:r>
                        <a:rPr lang="en-US" altLang="zh-CN" sz="2000" b="0" i="1" smtClean="0">
                          <a:solidFill>
                            <a:schemeClr val="tx1"/>
                          </a:solidFill>
                          <a:latin typeface="Cambria Math" panose="02040503050406030204" pitchFamily="18" charset="0"/>
                          <a:cs typeface="Times New Roman" panose="02020603050405020304" pitchFamily="18" charset="0"/>
                        </a:rPr>
                        <m:t>𝑁</m:t>
                      </m:r>
                      <m:r>
                        <a:rPr lang="en-US" altLang="zh-CN" sz="2000" i="1">
                          <a:solidFill>
                            <a:schemeClr val="tx1"/>
                          </a:solidFill>
                          <a:latin typeface="Cambria Math" panose="02040503050406030204" pitchFamily="18" charset="0"/>
                          <a:cs typeface="Times New Roman" panose="02020603050405020304" pitchFamily="18" charset="0"/>
                        </a:rPr>
                        <m:t>→∞,</m:t>
                      </m:r>
                    </m:oMath>
                  </m:oMathPara>
                </a14:m>
                <a:endParaRPr lang="en-US" altLang="zh-CN" sz="2000" i="1" dirty="0">
                  <a:solidFill>
                    <a:schemeClr val="tx1"/>
                  </a:solidFill>
                  <a:latin typeface="Cambria Math" panose="020405030504060302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US" altLang="zh-CN"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zh-CN" altLang="en-US"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𝜔</m:t>
                          </m:r>
                        </m:e>
                        <m:sub>
                          <m:r>
                            <a:rPr lang="en-US" altLang="zh-CN"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0</m:t>
                          </m:r>
                        </m:sub>
                      </m:sSub>
                      <m:r>
                        <a:rPr lang="en-US" altLang="zh-CN" sz="2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→0</m:t>
                      </m:r>
                    </m:oMath>
                  </m:oMathPara>
                </a14:m>
                <a:endParaRPr lang="zh-CN" altLang="en-US" sz="2000" dirty="0"/>
              </a:p>
            </p:txBody>
          </p:sp>
        </mc:Choice>
        <mc:Fallback xmlns="">
          <p:sp>
            <p:nvSpPr>
              <p:cNvPr id="25" name="文本框 24">
                <a:extLst>
                  <a:ext uri="{FF2B5EF4-FFF2-40B4-BE49-F238E27FC236}">
                    <a16:creationId xmlns:a16="http://schemas.microsoft.com/office/drawing/2014/main" id="{DF3B78C7-047A-4F7A-B1F8-9DE3B917D543}"/>
                  </a:ext>
                </a:extLst>
              </p:cNvPr>
              <p:cNvSpPr txBox="1">
                <a:spLocks noRot="1" noChangeAspect="1" noMove="1" noResize="1" noEditPoints="1" noAdjustHandles="1" noChangeArrowheads="1" noChangeShapeType="1" noTextEdit="1"/>
              </p:cNvSpPr>
              <p:nvPr/>
            </p:nvSpPr>
            <p:spPr>
              <a:xfrm>
                <a:off x="5983856" y="4542591"/>
                <a:ext cx="1858201" cy="707886"/>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90519829"/>
      </p:ext>
    </p:extLst>
  </p:cSld>
  <p:clrMapOvr>
    <a:masterClrMapping/>
  </p:clrMapOvr>
  <p:transition spd="med">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zh-CN" altLang="en-US" sz="3200" dirty="0">
                <a:solidFill>
                  <a:schemeClr val="tx1"/>
                </a:solidFill>
              </a:rPr>
              <a:t>课程内容</a:t>
            </a: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3</a:t>
            </a:fld>
            <a:endParaRPr lang="zh-CN" altLang="en-US" dirty="0"/>
          </a:p>
        </p:txBody>
      </p:sp>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639763" y="1222375"/>
            <a:ext cx="8549957" cy="4775200"/>
          </a:xfrm>
        </p:spPr>
        <p:txBody>
          <a:bodyPr/>
          <a:lstStyle/>
          <a:p>
            <a:r>
              <a:rPr lang="en-US" altLang="zh-CN" sz="2000" b="1" i="0" dirty="0">
                <a:solidFill>
                  <a:srgbClr val="000000"/>
                </a:solidFill>
                <a:effectLst/>
                <a:latin typeface="Georgia" panose="02040502050405020303" pitchFamily="18" charset="0"/>
              </a:rPr>
              <a:t>Section 1: Signals Processing in the Time Domain</a:t>
            </a:r>
            <a:endParaRPr lang="en-US" altLang="zh-CN" sz="2000" b="0" i="0" u="none" strike="noStrike" dirty="0">
              <a:solidFill>
                <a:srgbClr val="224B8D"/>
              </a:solidFill>
              <a:effectLst/>
              <a:latin typeface="Georgia" panose="02040502050405020303" pitchFamily="18" charset="0"/>
              <a:hlinkClick r:id="rId3"/>
            </a:endParaRPr>
          </a:p>
          <a:p>
            <a:r>
              <a:rPr lang="en-US" altLang="zh-CN" sz="2000" b="0" i="0" u="none" strike="noStrike" dirty="0">
                <a:solidFill>
                  <a:srgbClr val="224B8D"/>
                </a:solidFill>
                <a:effectLst/>
                <a:latin typeface="Georgia" panose="02040502050405020303" pitchFamily="18" charset="0"/>
                <a:hlinkClick r:id="rId3"/>
              </a:rPr>
              <a:t>Lecture 1:</a:t>
            </a:r>
            <a:r>
              <a:rPr lang="en-US" altLang="zh-CN" sz="2000" b="0" i="0" dirty="0">
                <a:solidFill>
                  <a:srgbClr val="000000"/>
                </a:solidFill>
                <a:effectLst/>
                <a:latin typeface="Georgia" panose="02040502050405020303" pitchFamily="18" charset="0"/>
              </a:rPr>
              <a:t>  Introduction</a:t>
            </a:r>
            <a:br>
              <a:rPr lang="en-US" altLang="zh-CN" sz="2000" dirty="0"/>
            </a:br>
            <a:r>
              <a:rPr lang="en-US" altLang="zh-CN" sz="2000" b="0" i="0" u="none" strike="noStrike" dirty="0">
                <a:solidFill>
                  <a:srgbClr val="224B8D"/>
                </a:solidFill>
                <a:effectLst/>
                <a:latin typeface="Georgia" panose="02040502050405020303" pitchFamily="18" charset="0"/>
                <a:hlinkClick r:id="rId4"/>
              </a:rPr>
              <a:t>Lecture 2:</a:t>
            </a:r>
            <a:r>
              <a:rPr lang="en-US" altLang="zh-CN" sz="2000" b="0" i="0" dirty="0">
                <a:solidFill>
                  <a:srgbClr val="000000"/>
                </a:solidFill>
                <a:effectLst/>
                <a:latin typeface="Georgia" panose="02040502050405020303" pitchFamily="18" charset="0"/>
              </a:rPr>
              <a:t> Complex Number</a:t>
            </a:r>
            <a:br>
              <a:rPr lang="en-US" altLang="zh-CN" sz="2000" dirty="0"/>
            </a:br>
            <a:r>
              <a:rPr lang="en-US" altLang="zh-CN" sz="2000" b="0" i="0" u="none" strike="noStrike" dirty="0">
                <a:solidFill>
                  <a:srgbClr val="FF0000"/>
                </a:solidFill>
                <a:effectLst/>
                <a:latin typeface="Georgia" panose="02040502050405020303" pitchFamily="18" charset="0"/>
                <a:hlinkClick r:id="rId5">
                  <a:extLst>
                    <a:ext uri="{A12FA001-AC4F-418D-AE19-62706E023703}">
                      <ahyp:hlinkClr xmlns:ahyp="http://schemas.microsoft.com/office/drawing/2018/hyperlinkcolor" val="tx"/>
                    </a:ext>
                  </a:extLst>
                </a:hlinkClick>
              </a:rPr>
              <a:t>Lecture 3:</a:t>
            </a:r>
            <a:r>
              <a:rPr lang="en-US" altLang="zh-CN" sz="2000" b="0" i="0" dirty="0">
                <a:solidFill>
                  <a:srgbClr val="FF0000"/>
                </a:solidFill>
                <a:effectLst/>
                <a:latin typeface="Georgia" panose="02040502050405020303" pitchFamily="18" charset="0"/>
              </a:rPr>
              <a:t> </a:t>
            </a:r>
            <a:r>
              <a:rPr lang="en-US" altLang="zh-TW" sz="2000" dirty="0">
                <a:solidFill>
                  <a:srgbClr val="FF0000"/>
                </a:solidFill>
                <a:latin typeface="Georgia" panose="02040502050405020303" pitchFamily="18" charset="0"/>
              </a:rPr>
              <a:t>Linear Time-invariant Systems &amp; </a:t>
            </a:r>
            <a:r>
              <a:rPr lang="en-US" altLang="zh-CN" sz="2000" b="0" i="0" dirty="0">
                <a:solidFill>
                  <a:srgbClr val="FF0000"/>
                </a:solidFill>
                <a:effectLst/>
                <a:latin typeface="Georgia" panose="02040502050405020303" pitchFamily="18" charset="0"/>
              </a:rPr>
              <a:t>Convolution</a:t>
            </a:r>
          </a:p>
          <a:p>
            <a:br>
              <a:rPr lang="en-US" altLang="zh-CN" sz="2000" dirty="0"/>
            </a:br>
            <a:r>
              <a:rPr lang="en-US" altLang="zh-CN" sz="2000" b="1" i="0" dirty="0">
                <a:solidFill>
                  <a:srgbClr val="000000"/>
                </a:solidFill>
                <a:effectLst/>
                <a:latin typeface="Georgia" panose="02040502050405020303" pitchFamily="18" charset="0"/>
              </a:rPr>
              <a:t>Section 2: Continuous Time Signals in the Frequency Domain</a:t>
            </a:r>
            <a:br>
              <a:rPr lang="en-US" altLang="zh-CN" sz="2000" dirty="0"/>
            </a:br>
            <a:r>
              <a:rPr lang="en-US" altLang="zh-CN" sz="2000" b="0" i="0" u="none" strike="noStrike" dirty="0">
                <a:solidFill>
                  <a:srgbClr val="FF0000"/>
                </a:solidFill>
                <a:effectLst/>
                <a:latin typeface="Georgia" panose="02040502050405020303" pitchFamily="18" charset="0"/>
                <a:hlinkClick r:id="rId6">
                  <a:extLst>
                    <a:ext uri="{A12FA001-AC4F-418D-AE19-62706E023703}">
                      <ahyp:hlinkClr xmlns:ahyp="http://schemas.microsoft.com/office/drawing/2018/hyperlinkcolor" val="tx"/>
                    </a:ext>
                  </a:extLst>
                </a:hlinkClick>
              </a:rPr>
              <a:t>Lecture 4:</a:t>
            </a:r>
            <a:r>
              <a:rPr lang="en-US" altLang="zh-CN" sz="2000" b="0" i="0" dirty="0">
                <a:solidFill>
                  <a:srgbClr val="FF0000"/>
                </a:solidFill>
                <a:effectLst/>
                <a:latin typeface="Georgia" panose="02040502050405020303" pitchFamily="18" charset="0"/>
              </a:rPr>
              <a:t> Fourier Series</a:t>
            </a:r>
            <a:br>
              <a:rPr lang="en-US" altLang="zh-CN" sz="2000" dirty="0">
                <a:solidFill>
                  <a:srgbClr val="FF0000"/>
                </a:solidFill>
              </a:rPr>
            </a:br>
            <a:r>
              <a:rPr lang="en-US" altLang="zh-CN" sz="2000" b="0" i="0" u="none" strike="noStrike" dirty="0">
                <a:solidFill>
                  <a:srgbClr val="FF0000"/>
                </a:solidFill>
                <a:effectLst/>
                <a:latin typeface="Georgia" panose="02040502050405020303" pitchFamily="18" charset="0"/>
                <a:hlinkClick r:id="rId7">
                  <a:extLst>
                    <a:ext uri="{A12FA001-AC4F-418D-AE19-62706E023703}">
                      <ahyp:hlinkClr xmlns:ahyp="http://schemas.microsoft.com/office/drawing/2018/hyperlinkcolor" val="tx"/>
                    </a:ext>
                  </a:extLst>
                </a:hlinkClick>
              </a:rPr>
              <a:t>Lecture 5:</a:t>
            </a:r>
            <a:r>
              <a:rPr lang="en-US" altLang="zh-CN" sz="2000" b="0" i="0" dirty="0">
                <a:solidFill>
                  <a:srgbClr val="FF0000"/>
                </a:solidFill>
                <a:effectLst/>
                <a:latin typeface="Georgia" panose="02040502050405020303" pitchFamily="18" charset="0"/>
              </a:rPr>
              <a:t> Fourier Transform</a:t>
            </a:r>
            <a:br>
              <a:rPr lang="en-US" altLang="zh-CN" sz="2000" dirty="0"/>
            </a:br>
            <a:r>
              <a:rPr lang="en-US" altLang="zh-CN" sz="2000" b="0" i="0" u="none" strike="noStrike" dirty="0">
                <a:solidFill>
                  <a:srgbClr val="224B8D"/>
                </a:solidFill>
                <a:effectLst/>
                <a:latin typeface="Georgia" panose="02040502050405020303" pitchFamily="18" charset="0"/>
                <a:hlinkClick r:id="rId8"/>
              </a:rPr>
              <a:t>Lecture 6:</a:t>
            </a:r>
            <a:r>
              <a:rPr lang="en-US" altLang="zh-CN" sz="2000" b="0" i="0" dirty="0">
                <a:solidFill>
                  <a:srgbClr val="000000"/>
                </a:solidFill>
                <a:effectLst/>
                <a:latin typeface="Georgia" panose="02040502050405020303" pitchFamily="18" charset="0"/>
              </a:rPr>
              <a:t> Sampling</a:t>
            </a:r>
          </a:p>
          <a:p>
            <a:endParaRPr lang="en-US" altLang="zh-CN" sz="2000" dirty="0">
              <a:solidFill>
                <a:srgbClr val="000000"/>
              </a:solidFill>
              <a:latin typeface="Georgia" panose="02040502050405020303" pitchFamily="18" charset="0"/>
            </a:endParaRPr>
          </a:p>
          <a:p>
            <a:r>
              <a:rPr lang="en-US" altLang="zh-CN" sz="2000" b="1" i="0" dirty="0">
                <a:solidFill>
                  <a:srgbClr val="000000"/>
                </a:solidFill>
                <a:effectLst/>
                <a:latin typeface="Georgia" panose="02040502050405020303" pitchFamily="18" charset="0"/>
              </a:rPr>
              <a:t>Section 3: Discrete Time Signals in the Frequency Domain</a:t>
            </a:r>
            <a:br>
              <a:rPr lang="en-US" altLang="zh-CN" sz="2000" dirty="0"/>
            </a:br>
            <a:r>
              <a:rPr lang="en-US" altLang="zh-CN" sz="2000" b="0" i="0" u="none" strike="noStrike" dirty="0">
                <a:solidFill>
                  <a:srgbClr val="224B8D"/>
                </a:solidFill>
                <a:effectLst/>
                <a:latin typeface="Georgia" panose="02040502050405020303" pitchFamily="18" charset="0"/>
                <a:hlinkClick r:id="rId9"/>
              </a:rPr>
              <a:t>Lecture 7:</a:t>
            </a:r>
            <a:r>
              <a:rPr lang="en-US" altLang="zh-CN" sz="2000" b="0" i="0" dirty="0">
                <a:solidFill>
                  <a:srgbClr val="000000"/>
                </a:solidFill>
                <a:effectLst/>
                <a:latin typeface="Georgia" panose="02040502050405020303" pitchFamily="18" charset="0"/>
              </a:rPr>
              <a:t> Discrete Time </a:t>
            </a:r>
            <a:r>
              <a:rPr lang="en-US" altLang="zh-CN" sz="2000" dirty="0">
                <a:solidFill>
                  <a:srgbClr val="000000"/>
                </a:solidFill>
                <a:latin typeface="Georgia" panose="02040502050405020303" pitchFamily="18" charset="0"/>
              </a:rPr>
              <a:t>Fourier Series</a:t>
            </a:r>
            <a:br>
              <a:rPr lang="en-US" altLang="zh-CN" sz="2000" dirty="0"/>
            </a:br>
            <a:r>
              <a:rPr lang="en-US" altLang="zh-CN" sz="2000" b="0" i="0" u="none" strike="noStrike" dirty="0">
                <a:solidFill>
                  <a:srgbClr val="224B8D"/>
                </a:solidFill>
                <a:effectLst/>
                <a:latin typeface="Georgia" panose="02040502050405020303" pitchFamily="18" charset="0"/>
                <a:hlinkClick r:id="rId10"/>
              </a:rPr>
              <a:t>Lecture </a:t>
            </a:r>
            <a:r>
              <a:rPr lang="en-US" altLang="zh-CN" sz="2000" dirty="0">
                <a:solidFill>
                  <a:srgbClr val="224B8D"/>
                </a:solidFill>
                <a:latin typeface="Georgia" panose="02040502050405020303" pitchFamily="18" charset="0"/>
                <a:hlinkClick r:id="rId10"/>
              </a:rPr>
              <a:t>8</a:t>
            </a:r>
            <a:r>
              <a:rPr lang="en-US" altLang="zh-CN" sz="2000" b="0" i="0" u="none" strike="noStrike" dirty="0">
                <a:solidFill>
                  <a:srgbClr val="224B8D"/>
                </a:solidFill>
                <a:effectLst/>
                <a:latin typeface="Georgia" panose="02040502050405020303" pitchFamily="18" charset="0"/>
                <a:hlinkClick r:id="rId10"/>
              </a:rPr>
              <a:t>:</a:t>
            </a:r>
            <a:r>
              <a:rPr lang="en-US" altLang="zh-CN" sz="2000" b="0" i="0" dirty="0">
                <a:solidFill>
                  <a:srgbClr val="000000"/>
                </a:solidFill>
                <a:effectLst/>
                <a:latin typeface="Georgia" panose="02040502050405020303" pitchFamily="18" charset="0"/>
              </a:rPr>
              <a:t> Discrete Time Fourier Transform</a:t>
            </a:r>
          </a:p>
          <a:p>
            <a:pPr marL="111760" lvl="1" indent="0">
              <a:buNone/>
            </a:pPr>
            <a:endParaRPr lang="en-GB" altLang="zh-CN" sz="2000"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9A90E424-AE9E-6F4C-E528-6D17F35CD7FD}"/>
              </a:ext>
            </a:extLst>
          </p:cNvPr>
          <p:cNvSpPr txBox="1"/>
          <p:nvPr/>
        </p:nvSpPr>
        <p:spPr>
          <a:xfrm>
            <a:off x="9278620" y="3429000"/>
            <a:ext cx="2544059" cy="1384995"/>
          </a:xfrm>
          <a:prstGeom prst="rect">
            <a:avLst/>
          </a:prstGeom>
          <a:noFill/>
        </p:spPr>
        <p:txBody>
          <a:bodyPr wrap="square" rtlCol="0">
            <a:spAutoFit/>
          </a:bodyPr>
          <a:lstStyle/>
          <a:p>
            <a:pPr algn="ctr"/>
            <a:r>
              <a:rPr lang="zh-CN" altLang="en-US" sz="2800" b="1" dirty="0">
                <a:solidFill>
                  <a:srgbClr val="FF0000"/>
                </a:solidFill>
              </a:rPr>
              <a:t>两种空间域</a:t>
            </a:r>
            <a:endParaRPr lang="en-US" altLang="zh-CN" sz="2800" b="1" dirty="0">
              <a:solidFill>
                <a:srgbClr val="FF0000"/>
              </a:solidFill>
            </a:endParaRPr>
          </a:p>
          <a:p>
            <a:pPr algn="ctr"/>
            <a:r>
              <a:rPr lang="zh-CN" altLang="en-US" sz="2800" b="1" dirty="0">
                <a:solidFill>
                  <a:srgbClr val="FF0000"/>
                </a:solidFill>
              </a:rPr>
              <a:t>四种信号类型</a:t>
            </a:r>
            <a:endParaRPr lang="en-US" altLang="zh-CN" sz="2800" b="1" dirty="0">
              <a:solidFill>
                <a:srgbClr val="FF0000"/>
              </a:solidFill>
            </a:endParaRPr>
          </a:p>
          <a:p>
            <a:pPr algn="ctr"/>
            <a:r>
              <a:rPr lang="zh-CN" altLang="en-US" sz="2800" b="1" dirty="0">
                <a:solidFill>
                  <a:srgbClr val="FF0000"/>
                </a:solidFill>
              </a:rPr>
              <a:t>六种转换关系</a:t>
            </a:r>
          </a:p>
        </p:txBody>
      </p:sp>
    </p:spTree>
    <p:extLst>
      <p:ext uri="{BB962C8B-B14F-4D97-AF65-F5344CB8AC3E}">
        <p14:creationId xmlns:p14="http://schemas.microsoft.com/office/powerpoint/2010/main" val="2417747729"/>
      </p:ext>
    </p:extLst>
  </p:cSld>
  <p:clrMapOvr>
    <a:masterClrMapping/>
  </p:clrMapOvr>
  <p:transition spd="med">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en-US" altLang="zh-CN" sz="3200" b="1" dirty="0">
                <a:solidFill>
                  <a:srgbClr val="000000"/>
                </a:solidFill>
                <a:latin typeface="Times New Roman" panose="02020603050405020304" pitchFamily="18" charset="0"/>
                <a:cs typeface="Times New Roman" panose="02020603050405020304" pitchFamily="18" charset="0"/>
              </a:rPr>
              <a:t>Lecture 4, 5, 7, 8: </a:t>
            </a:r>
            <a:r>
              <a:rPr lang="zh-CN" altLang="en-US" sz="3200" b="1" dirty="0">
                <a:solidFill>
                  <a:srgbClr val="000000"/>
                </a:solidFill>
                <a:latin typeface="Times New Roman" panose="02020603050405020304" pitchFamily="18" charset="0"/>
                <a:cs typeface="Times New Roman" panose="02020603050405020304" pitchFamily="18" charset="0"/>
              </a:rPr>
              <a:t>傅里叶级数与傅里叶变换</a:t>
            </a:r>
            <a:endParaRPr lang="zh-CN" altLang="en-US" sz="3200" dirty="0">
              <a:solidFill>
                <a:schemeClr val="tx1"/>
              </a:solidFill>
            </a:endParaRP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30</a:t>
            </a:fld>
            <a:endParaRPr lang="zh-CN" altLang="en-US" dirty="0"/>
          </a:p>
        </p:txBody>
      </p:sp>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639762" y="1222375"/>
            <a:ext cx="11449897" cy="5111750"/>
          </a:xfrm>
        </p:spPr>
        <p:txBody>
          <a:bodyPr/>
          <a:lstStyle/>
          <a:p>
            <a:pPr lvl="1">
              <a:buFont typeface="Wingdings" panose="05000000000000000000" pitchFamily="2" charset="2"/>
              <a:buChar char="l"/>
            </a:pPr>
            <a:r>
              <a:rPr lang="zh-CN" altLang="en-US" sz="2400" dirty="0">
                <a:solidFill>
                  <a:schemeClr val="tx1"/>
                </a:solidFill>
              </a:rPr>
              <a:t> 时域连续、离散、周期、非周期对应频域特点：</a:t>
            </a:r>
            <a:endParaRPr lang="en-US" altLang="zh-CN" sz="2400" dirty="0">
              <a:solidFill>
                <a:schemeClr val="tx1"/>
              </a:solidFill>
            </a:endParaRPr>
          </a:p>
        </p:txBody>
      </p: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CEECA940-AF60-4F47-968B-D1F1C911B3D2}"/>
                  </a:ext>
                </a:extLst>
              </p:cNvPr>
              <p:cNvSpPr txBox="1"/>
              <p:nvPr/>
            </p:nvSpPr>
            <p:spPr>
              <a:xfrm>
                <a:off x="1669948" y="4278317"/>
                <a:ext cx="8941871" cy="523220"/>
              </a:xfrm>
              <a:prstGeom prst="rect">
                <a:avLst/>
              </a:prstGeom>
              <a:noFill/>
            </p:spPr>
            <p:txBody>
              <a:bodyPr wrap="none" rtlCol="0">
                <a:spAutoFit/>
              </a:bodyPr>
              <a:lstStyle/>
              <a:p>
                <a:pPr algn="ctr"/>
                <a:r>
                  <a:rPr lang="en-US" altLang="zh-CN" sz="2800" dirty="0">
                    <a:solidFill>
                      <a:srgbClr val="FF0000"/>
                    </a:solidFill>
                    <a:latin typeface="Times New Roman" panose="02020603050405020304" pitchFamily="18" charset="0"/>
                    <a:cs typeface="Times New Roman" panose="02020603050405020304" pitchFamily="18" charset="0"/>
                  </a:rPr>
                  <a:t>Discrete in time domain    </a:t>
                </a:r>
                <a14:m>
                  <m:oMath xmlns:m="http://schemas.openxmlformats.org/officeDocument/2006/math">
                    <m:r>
                      <a:rPr lang="en-US" altLang="zh-CN" sz="28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800" dirty="0">
                    <a:solidFill>
                      <a:srgbClr val="FF0000"/>
                    </a:solidFill>
                    <a:latin typeface="Times New Roman" panose="02020603050405020304" pitchFamily="18" charset="0"/>
                    <a:cs typeface="Times New Roman" panose="02020603050405020304" pitchFamily="18" charset="0"/>
                  </a:rPr>
                  <a:t>    Periodic in frequency domain</a:t>
                </a:r>
                <a:endParaRPr lang="zh-CN" altLang="en-US" sz="2800"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21" name="文本框 20">
                <a:extLst>
                  <a:ext uri="{FF2B5EF4-FFF2-40B4-BE49-F238E27FC236}">
                    <a16:creationId xmlns:a16="http://schemas.microsoft.com/office/drawing/2014/main" id="{CEECA940-AF60-4F47-968B-D1F1C911B3D2}"/>
                  </a:ext>
                </a:extLst>
              </p:cNvPr>
              <p:cNvSpPr txBox="1">
                <a:spLocks noRot="1" noChangeAspect="1" noMove="1" noResize="1" noEditPoints="1" noAdjustHandles="1" noChangeArrowheads="1" noChangeShapeType="1" noTextEdit="1"/>
              </p:cNvSpPr>
              <p:nvPr/>
            </p:nvSpPr>
            <p:spPr>
              <a:xfrm>
                <a:off x="1669948" y="4278317"/>
                <a:ext cx="8941871" cy="523220"/>
              </a:xfrm>
              <a:prstGeom prst="rect">
                <a:avLst/>
              </a:prstGeom>
              <a:blipFill>
                <a:blip r:embed="rId2"/>
                <a:stretch>
                  <a:fillRect l="-750" t="-12791" r="-750" b="-313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9BA4A57B-9DFF-4558-AA3C-253B475FD082}"/>
                  </a:ext>
                </a:extLst>
              </p:cNvPr>
              <p:cNvSpPr txBox="1"/>
              <p:nvPr/>
            </p:nvSpPr>
            <p:spPr>
              <a:xfrm>
                <a:off x="1669948" y="1861592"/>
                <a:ext cx="8852103" cy="523220"/>
              </a:xfrm>
              <a:prstGeom prst="rect">
                <a:avLst/>
              </a:prstGeom>
              <a:noFill/>
            </p:spPr>
            <p:txBody>
              <a:bodyPr wrap="none" rtlCol="0">
                <a:spAutoFit/>
              </a:bodyPr>
              <a:lstStyle/>
              <a:p>
                <a:pPr algn="ctr"/>
                <a:r>
                  <a:rPr lang="en-US" altLang="zh-CN" sz="2800" dirty="0">
                    <a:solidFill>
                      <a:srgbClr val="FF0000"/>
                    </a:solidFill>
                    <a:latin typeface="Times New Roman" panose="02020603050405020304" pitchFamily="18" charset="0"/>
                    <a:cs typeface="Times New Roman" panose="02020603050405020304" pitchFamily="18" charset="0"/>
                  </a:rPr>
                  <a:t>Periodic in time domain    </a:t>
                </a:r>
                <a14:m>
                  <m:oMath xmlns:m="http://schemas.openxmlformats.org/officeDocument/2006/math">
                    <m:r>
                      <a:rPr lang="en-US" altLang="zh-CN" sz="28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800" dirty="0">
                    <a:solidFill>
                      <a:srgbClr val="FF0000"/>
                    </a:solidFill>
                    <a:latin typeface="Times New Roman" panose="02020603050405020304" pitchFamily="18" charset="0"/>
                    <a:cs typeface="Times New Roman" panose="02020603050405020304" pitchFamily="18" charset="0"/>
                  </a:rPr>
                  <a:t>   Discrete in frequency domain</a:t>
                </a:r>
                <a:endParaRPr lang="zh-CN" altLang="en-US" sz="2800"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23" name="文本框 22">
                <a:extLst>
                  <a:ext uri="{FF2B5EF4-FFF2-40B4-BE49-F238E27FC236}">
                    <a16:creationId xmlns:a16="http://schemas.microsoft.com/office/drawing/2014/main" id="{9BA4A57B-9DFF-4558-AA3C-253B475FD082}"/>
                  </a:ext>
                </a:extLst>
              </p:cNvPr>
              <p:cNvSpPr txBox="1">
                <a:spLocks noRot="1" noChangeAspect="1" noMove="1" noResize="1" noEditPoints="1" noAdjustHandles="1" noChangeArrowheads="1" noChangeShapeType="1" noTextEdit="1"/>
              </p:cNvSpPr>
              <p:nvPr/>
            </p:nvSpPr>
            <p:spPr>
              <a:xfrm>
                <a:off x="1669948" y="1861592"/>
                <a:ext cx="8852103" cy="523220"/>
              </a:xfrm>
              <a:prstGeom prst="rect">
                <a:avLst/>
              </a:prstGeom>
              <a:blipFill>
                <a:blip r:embed="rId3"/>
                <a:stretch>
                  <a:fillRect l="-758" t="-11628" r="-826" b="-313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156FD619-1261-4C25-AB32-A58EB6E5D900}"/>
                  </a:ext>
                </a:extLst>
              </p:cNvPr>
              <p:cNvSpPr txBox="1"/>
              <p:nvPr/>
            </p:nvSpPr>
            <p:spPr>
              <a:xfrm>
                <a:off x="1434684" y="2667167"/>
                <a:ext cx="9640781" cy="523220"/>
              </a:xfrm>
              <a:prstGeom prst="rect">
                <a:avLst/>
              </a:prstGeom>
              <a:noFill/>
            </p:spPr>
            <p:txBody>
              <a:bodyPr wrap="none" rtlCol="0">
                <a:spAutoFit/>
              </a:bodyPr>
              <a:lstStyle/>
              <a:p>
                <a:pPr algn="ctr"/>
                <a:r>
                  <a:rPr lang="en-US" altLang="zh-CN" sz="2800" dirty="0">
                    <a:solidFill>
                      <a:srgbClr val="FF0000"/>
                    </a:solidFill>
                    <a:latin typeface="Times New Roman" panose="02020603050405020304" pitchFamily="18" charset="0"/>
                    <a:cs typeface="Times New Roman" panose="02020603050405020304" pitchFamily="18" charset="0"/>
                  </a:rPr>
                  <a:t>Aperiodic in time domain    </a:t>
                </a:r>
                <a14:m>
                  <m:oMath xmlns:m="http://schemas.openxmlformats.org/officeDocument/2006/math">
                    <m:r>
                      <a:rPr lang="en-US" altLang="zh-CN" sz="28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800" dirty="0">
                    <a:solidFill>
                      <a:srgbClr val="FF0000"/>
                    </a:solidFill>
                    <a:latin typeface="Times New Roman" panose="02020603050405020304" pitchFamily="18" charset="0"/>
                    <a:cs typeface="Times New Roman" panose="02020603050405020304" pitchFamily="18" charset="0"/>
                  </a:rPr>
                  <a:t>    Continuous in frequency domain</a:t>
                </a:r>
                <a:endParaRPr lang="zh-CN" altLang="en-US" sz="2800"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26" name="文本框 25">
                <a:extLst>
                  <a:ext uri="{FF2B5EF4-FFF2-40B4-BE49-F238E27FC236}">
                    <a16:creationId xmlns:a16="http://schemas.microsoft.com/office/drawing/2014/main" id="{156FD619-1261-4C25-AB32-A58EB6E5D900}"/>
                  </a:ext>
                </a:extLst>
              </p:cNvPr>
              <p:cNvSpPr txBox="1">
                <a:spLocks noRot="1" noChangeAspect="1" noMove="1" noResize="1" noEditPoints="1" noAdjustHandles="1" noChangeArrowheads="1" noChangeShapeType="1" noTextEdit="1"/>
              </p:cNvSpPr>
              <p:nvPr/>
            </p:nvSpPr>
            <p:spPr>
              <a:xfrm>
                <a:off x="1434684" y="2667167"/>
                <a:ext cx="9640781" cy="523220"/>
              </a:xfrm>
              <a:prstGeom prst="rect">
                <a:avLst/>
              </a:prstGeom>
              <a:blipFill>
                <a:blip r:embed="rId4"/>
                <a:stretch>
                  <a:fillRect l="-695" t="-12941" r="-632" b="-3294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0F07C1ED-BB8D-4A91-8FFF-C9C02BA2E8A7}"/>
                  </a:ext>
                </a:extLst>
              </p:cNvPr>
              <p:cNvSpPr txBox="1"/>
              <p:nvPr/>
            </p:nvSpPr>
            <p:spPr>
              <a:xfrm>
                <a:off x="1234954" y="3444483"/>
                <a:ext cx="9620968" cy="523220"/>
              </a:xfrm>
              <a:prstGeom prst="rect">
                <a:avLst/>
              </a:prstGeom>
              <a:noFill/>
            </p:spPr>
            <p:txBody>
              <a:bodyPr wrap="none" rtlCol="0">
                <a:spAutoFit/>
              </a:bodyPr>
              <a:lstStyle/>
              <a:p>
                <a:pPr algn="ctr"/>
                <a:r>
                  <a:rPr lang="en-US" altLang="zh-CN" sz="2800" dirty="0">
                    <a:solidFill>
                      <a:srgbClr val="FF0000"/>
                    </a:solidFill>
                    <a:latin typeface="Times New Roman" panose="02020603050405020304" pitchFamily="18" charset="0"/>
                    <a:cs typeface="Times New Roman" panose="02020603050405020304" pitchFamily="18" charset="0"/>
                  </a:rPr>
                  <a:t>Continuous in time domain    </a:t>
                </a:r>
                <a14:m>
                  <m:oMath xmlns:m="http://schemas.openxmlformats.org/officeDocument/2006/math">
                    <m:r>
                      <a:rPr lang="en-US" altLang="zh-CN" sz="28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800" dirty="0">
                    <a:solidFill>
                      <a:srgbClr val="FF0000"/>
                    </a:solidFill>
                    <a:latin typeface="Times New Roman" panose="02020603050405020304" pitchFamily="18" charset="0"/>
                    <a:cs typeface="Times New Roman" panose="02020603050405020304" pitchFamily="18" charset="0"/>
                  </a:rPr>
                  <a:t>    Aperiodic in frequency domain</a:t>
                </a:r>
                <a:endParaRPr lang="zh-CN" altLang="en-US" sz="2800"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27" name="文本框 26">
                <a:extLst>
                  <a:ext uri="{FF2B5EF4-FFF2-40B4-BE49-F238E27FC236}">
                    <a16:creationId xmlns:a16="http://schemas.microsoft.com/office/drawing/2014/main" id="{0F07C1ED-BB8D-4A91-8FFF-C9C02BA2E8A7}"/>
                  </a:ext>
                </a:extLst>
              </p:cNvPr>
              <p:cNvSpPr txBox="1">
                <a:spLocks noRot="1" noChangeAspect="1" noMove="1" noResize="1" noEditPoints="1" noAdjustHandles="1" noChangeArrowheads="1" noChangeShapeType="1" noTextEdit="1"/>
              </p:cNvSpPr>
              <p:nvPr/>
            </p:nvSpPr>
            <p:spPr>
              <a:xfrm>
                <a:off x="1234954" y="3444483"/>
                <a:ext cx="9620968" cy="523220"/>
              </a:xfrm>
              <a:prstGeom prst="rect">
                <a:avLst/>
              </a:prstGeom>
              <a:blipFill>
                <a:blip r:embed="rId5"/>
                <a:stretch>
                  <a:fillRect l="-760" t="-11628" r="-634" b="-3139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17704210"/>
      </p:ext>
    </p:extLst>
  </p:cSld>
  <p:clrMapOvr>
    <a:masterClrMapping/>
  </p:clrMapOvr>
  <p:transition spd="med">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en-US" altLang="zh-CN" sz="3200" b="1" dirty="0">
                <a:solidFill>
                  <a:srgbClr val="000000"/>
                </a:solidFill>
                <a:latin typeface="Times New Roman" panose="02020603050405020304" pitchFamily="18" charset="0"/>
                <a:cs typeface="Times New Roman" panose="02020603050405020304" pitchFamily="18" charset="0"/>
              </a:rPr>
              <a:t>Lecture 4, 5, 7, 8: </a:t>
            </a:r>
            <a:r>
              <a:rPr lang="zh-CN" altLang="en-US" sz="3200" b="1" dirty="0">
                <a:solidFill>
                  <a:srgbClr val="000000"/>
                </a:solidFill>
                <a:latin typeface="Times New Roman" panose="02020603050405020304" pitchFamily="18" charset="0"/>
                <a:cs typeface="Times New Roman" panose="02020603050405020304" pitchFamily="18" charset="0"/>
              </a:rPr>
              <a:t>傅里叶级数与傅里叶变换</a:t>
            </a:r>
            <a:endParaRPr lang="zh-CN" altLang="en-US" sz="3200" dirty="0">
              <a:solidFill>
                <a:schemeClr val="tx1"/>
              </a:solidFill>
            </a:endParaRP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31</a:t>
            </a:fld>
            <a:endParaRPr lang="zh-CN" altLang="en-US" dirty="0"/>
          </a:p>
        </p:txBody>
      </p:sp>
      <mc:AlternateContent xmlns:mc="http://schemas.openxmlformats.org/markup-compatibility/2006" xmlns:a14="http://schemas.microsoft.com/office/drawing/2010/main">
        <mc:Choice Requires="a14">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639762" y="1222375"/>
                <a:ext cx="11449897" cy="5111750"/>
              </a:xfrm>
            </p:spPr>
            <p:txBody>
              <a:bodyPr/>
              <a:lstStyle/>
              <a:p>
                <a:pPr lvl="1">
                  <a:buFont typeface="Wingdings" panose="05000000000000000000" pitchFamily="2" charset="2"/>
                  <a:buChar char="l"/>
                </a:pPr>
                <a:r>
                  <a:rPr lang="zh-CN" altLang="en-US" sz="2400" dirty="0">
                    <a:solidFill>
                      <a:schemeClr val="tx1"/>
                    </a:solidFill>
                  </a:rPr>
                  <a:t> 傅里叶级数、傅里叶变换转换关系：</a:t>
                </a:r>
                <a:endParaRPr lang="en-US" altLang="zh-CN" sz="2400" dirty="0">
                  <a:solidFill>
                    <a:schemeClr val="tx1"/>
                  </a:solidFill>
                </a:endParaRPr>
              </a:p>
              <a:p>
                <a:pPr marL="111760" lvl="1" indent="0">
                  <a:buNone/>
                </a:pPr>
                <a14:m>
                  <m:oMathPara xmlns:m="http://schemas.openxmlformats.org/officeDocument/2006/math">
                    <m:oMathParaPr>
                      <m:jc m:val="centerGroup"/>
                    </m:oMathParaPr>
                    <m:oMath xmlns:m="http://schemas.openxmlformats.org/officeDocument/2006/math">
                      <m:r>
                        <a:rPr lang="en-US" altLang="zh-CN" sz="2400" i="1" smtClean="0">
                          <a:solidFill>
                            <a:srgbClr val="FF0000"/>
                          </a:solidFill>
                          <a:latin typeface="Cambria Math" panose="02040503050406030204" pitchFamily="18" charset="0"/>
                          <a:cs typeface="Times New Roman" panose="02020603050405020304" pitchFamily="18" charset="0"/>
                        </a:rPr>
                        <m:t>𝑋</m:t>
                      </m:r>
                      <m:d>
                        <m:dPr>
                          <m:ctrlPr>
                            <a:rPr lang="en-US" altLang="zh-CN" sz="2400" i="1">
                              <a:solidFill>
                                <a:srgbClr val="FF0000"/>
                              </a:solidFill>
                              <a:latin typeface="Cambria Math" panose="02040503050406030204" pitchFamily="18" charset="0"/>
                              <a:cs typeface="Times New Roman" panose="02020603050405020304" pitchFamily="18" charset="0"/>
                            </a:rPr>
                          </m:ctrlPr>
                        </m:dPr>
                        <m:e>
                          <m:r>
                            <a:rPr lang="en-US" altLang="zh-CN" sz="2400" i="1">
                              <a:solidFill>
                                <a:srgbClr val="FF0000"/>
                              </a:solidFill>
                              <a:latin typeface="Cambria Math" panose="02040503050406030204" pitchFamily="18" charset="0"/>
                              <a:cs typeface="Times New Roman" panose="02020603050405020304" pitchFamily="18" charset="0"/>
                            </a:rPr>
                            <m:t>𝑗</m:t>
                          </m:r>
                          <m:r>
                            <a:rPr lang="zh-CN" altLang="en-US" sz="2400" i="1">
                              <a:solidFill>
                                <a:srgbClr val="FF0000"/>
                              </a:solidFill>
                              <a:latin typeface="Cambria Math" panose="02040503050406030204" pitchFamily="18" charset="0"/>
                              <a:cs typeface="Times New Roman" panose="02020603050405020304" pitchFamily="18" charset="0"/>
                            </a:rPr>
                            <m:t>𝜔</m:t>
                          </m:r>
                        </m:e>
                      </m:d>
                      <m:r>
                        <a:rPr lang="en-US" altLang="zh-CN" sz="2400" b="0" i="1" smtClean="0">
                          <a:solidFill>
                            <a:srgbClr val="FF0000"/>
                          </a:solidFill>
                          <a:latin typeface="Cambria Math" panose="02040503050406030204" pitchFamily="18" charset="0"/>
                          <a:cs typeface="Times New Roman" panose="02020603050405020304" pitchFamily="18" charset="0"/>
                        </a:rPr>
                        <m:t>=</m:t>
                      </m:r>
                      <m:r>
                        <a:rPr lang="en-US" altLang="zh-TW" sz="2400" i="1">
                          <a:solidFill>
                            <a:srgbClr val="FF0000"/>
                          </a:solidFill>
                          <a:latin typeface="Cambria Math" panose="02040503050406030204" pitchFamily="18" charset="0"/>
                          <a:cs typeface="Times New Roman" panose="02020603050405020304" pitchFamily="18" charset="0"/>
                        </a:rPr>
                        <m:t>2</m:t>
                      </m:r>
                      <m:r>
                        <m:rPr>
                          <m:sty m:val="p"/>
                        </m:rPr>
                        <a:rPr lang="en-US" altLang="zh-CN" sz="2400" i="1">
                          <a:solidFill>
                            <a:srgbClr val="FF0000"/>
                          </a:solidFill>
                          <a:latin typeface="Cambria Math" panose="02040503050406030204" pitchFamily="18" charset="0"/>
                          <a:cs typeface="Times New Roman" panose="02020603050405020304" pitchFamily="18" charset="0"/>
                        </a:rPr>
                        <m:t>π</m:t>
                      </m:r>
                      <m:nary>
                        <m:naryPr>
                          <m:chr m:val="∑"/>
                          <m:ctrlPr>
                            <a:rPr lang="en-US" altLang="zh-CN" sz="2400" i="1" smtClean="0">
                              <a:solidFill>
                                <a:srgbClr val="FF0000"/>
                              </a:solidFill>
                              <a:latin typeface="Cambria Math" panose="02040503050406030204" pitchFamily="18" charset="0"/>
                              <a:cs typeface="Times New Roman" panose="02020603050405020304" pitchFamily="18" charset="0"/>
                            </a:rPr>
                          </m:ctrlPr>
                        </m:naryPr>
                        <m:sub>
                          <m:r>
                            <m:rPr>
                              <m:brk m:alnAt="23"/>
                            </m:rPr>
                            <a:rPr lang="en-US" altLang="zh-CN" sz="2400" i="1">
                              <a:solidFill>
                                <a:srgbClr val="FF0000"/>
                              </a:solidFill>
                              <a:latin typeface="Cambria Math" panose="02040503050406030204" pitchFamily="18" charset="0"/>
                              <a:cs typeface="Times New Roman" panose="02020603050405020304" pitchFamily="18" charset="0"/>
                            </a:rPr>
                            <m:t>𝑘</m:t>
                          </m:r>
                          <m:r>
                            <a:rPr lang="en-US" altLang="zh-CN" sz="2400" i="1">
                              <a:solidFill>
                                <a:srgbClr val="FF0000"/>
                              </a:solidFill>
                              <a:latin typeface="Cambria Math" panose="02040503050406030204" pitchFamily="18" charset="0"/>
                              <a:cs typeface="Times New Roman" panose="02020603050405020304" pitchFamily="18" charset="0"/>
                            </a:rPr>
                            <m:t>=−</m:t>
                          </m:r>
                          <m:r>
                            <a:rPr lang="en-US" altLang="zh-CN" sz="24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sub>
                        <m:sup>
                          <m:r>
                            <a:rPr lang="en-US" altLang="zh-CN" sz="24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sup>
                        <m:e>
                          <m:sSub>
                            <m:sSubPr>
                              <m:ctrlPr>
                                <a:rPr lang="en-US" altLang="zh-CN" sz="24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𝑎</m:t>
                              </m:r>
                            </m:e>
                            <m:sub>
                              <m:r>
                                <a:rPr lang="en-US" altLang="zh-CN" sz="24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𝑘</m:t>
                              </m:r>
                            </m:sub>
                          </m:sSub>
                        </m:e>
                      </m:nary>
                      <m:r>
                        <a:rPr lang="zh-TW" altLang="en-US" sz="2400" i="1">
                          <a:solidFill>
                            <a:srgbClr val="FF0000"/>
                          </a:solidFill>
                          <a:latin typeface="Cambria Math" panose="02040503050406030204" pitchFamily="18" charset="0"/>
                          <a:cs typeface="Times New Roman" panose="02020603050405020304" pitchFamily="18" charset="0"/>
                        </a:rPr>
                        <m:t>𝛿</m:t>
                      </m:r>
                      <m:d>
                        <m:dPr>
                          <m:ctrlPr>
                            <a:rPr lang="en-US" altLang="zh-TW" sz="2400" i="1">
                              <a:solidFill>
                                <a:srgbClr val="FF0000"/>
                              </a:solidFill>
                              <a:latin typeface="Cambria Math" panose="02040503050406030204" pitchFamily="18" charset="0"/>
                              <a:cs typeface="Times New Roman" panose="02020603050405020304" pitchFamily="18" charset="0"/>
                            </a:rPr>
                          </m:ctrlPr>
                        </m:dPr>
                        <m:e>
                          <m:r>
                            <a:rPr lang="zh-TW" altLang="en-US" sz="2400" i="1">
                              <a:solidFill>
                                <a:srgbClr val="FF0000"/>
                              </a:solidFill>
                              <a:latin typeface="Cambria Math" panose="02040503050406030204" pitchFamily="18" charset="0"/>
                              <a:cs typeface="Times New Roman" panose="02020603050405020304" pitchFamily="18" charset="0"/>
                            </a:rPr>
                            <m:t>𝜔</m:t>
                          </m:r>
                          <m:r>
                            <a:rPr lang="en-US" altLang="zh-TW" sz="2400" i="1">
                              <a:solidFill>
                                <a:srgbClr val="FF0000"/>
                              </a:solidFill>
                              <a:latin typeface="Cambria Math" panose="02040503050406030204" pitchFamily="18" charset="0"/>
                              <a:cs typeface="Times New Roman" panose="02020603050405020304" pitchFamily="18" charset="0"/>
                            </a:rPr>
                            <m:t>−</m:t>
                          </m:r>
                          <m:sSub>
                            <m:sSubPr>
                              <m:ctrlPr>
                                <a:rPr lang="en-US" altLang="zh-TW" sz="2400" i="1">
                                  <a:solidFill>
                                    <a:srgbClr val="FF0000"/>
                                  </a:solidFill>
                                  <a:latin typeface="Cambria Math" panose="02040503050406030204" pitchFamily="18" charset="0"/>
                                  <a:cs typeface="Times New Roman" panose="02020603050405020304" pitchFamily="18" charset="0"/>
                                </a:rPr>
                              </m:ctrlPr>
                            </m:sSubPr>
                            <m:e>
                              <m:r>
                                <a:rPr lang="en-US" altLang="zh-TW" sz="2400" i="1">
                                  <a:solidFill>
                                    <a:srgbClr val="FF0000"/>
                                  </a:solidFill>
                                  <a:latin typeface="Cambria Math" panose="02040503050406030204" pitchFamily="18" charset="0"/>
                                  <a:cs typeface="Times New Roman" panose="02020603050405020304" pitchFamily="18" charset="0"/>
                                </a:rPr>
                                <m:t>𝑘</m:t>
                              </m:r>
                              <m:r>
                                <a:rPr lang="zh-TW" altLang="en-US" sz="2400" i="1">
                                  <a:solidFill>
                                    <a:srgbClr val="FF0000"/>
                                  </a:solidFill>
                                  <a:latin typeface="Cambria Math" panose="02040503050406030204" pitchFamily="18" charset="0"/>
                                  <a:cs typeface="Times New Roman" panose="02020603050405020304" pitchFamily="18" charset="0"/>
                                </a:rPr>
                                <m:t>𝜔</m:t>
                              </m:r>
                            </m:e>
                            <m:sub>
                              <m:r>
                                <a:rPr lang="en-US" altLang="zh-TW" sz="2400" i="1">
                                  <a:solidFill>
                                    <a:srgbClr val="FF0000"/>
                                  </a:solidFill>
                                  <a:latin typeface="Cambria Math" panose="02040503050406030204" pitchFamily="18" charset="0"/>
                                  <a:cs typeface="Times New Roman" panose="02020603050405020304" pitchFamily="18" charset="0"/>
                                </a:rPr>
                                <m:t>0</m:t>
                              </m:r>
                            </m:sub>
                          </m:sSub>
                        </m:e>
                      </m:d>
                    </m:oMath>
                  </m:oMathPara>
                </a14:m>
                <a:endParaRPr lang="en-US" altLang="zh-CN" sz="2400" dirty="0">
                  <a:solidFill>
                    <a:schemeClr val="tx1"/>
                  </a:solidFill>
                </a:endParaRPr>
              </a:p>
              <a:p>
                <a:pPr marL="111760" lvl="1" indent="0">
                  <a:buNone/>
                </a:pPr>
                <a:endParaRPr lang="en-US" altLang="zh-CN" sz="2400" dirty="0">
                  <a:solidFill>
                    <a:schemeClr val="tx1"/>
                  </a:solidFill>
                </a:endParaRPr>
              </a:p>
              <a:p>
                <a:pPr marL="111760" lvl="1" indent="0">
                  <a:buNone/>
                </a:pPr>
                <a14:m>
                  <m:oMathPara xmlns:m="http://schemas.openxmlformats.org/officeDocument/2006/math">
                    <m:oMathParaPr>
                      <m:jc m:val="centerGroup"/>
                    </m:oMathParaPr>
                    <m:oMath xmlns:m="http://schemas.openxmlformats.org/officeDocument/2006/math">
                      <m:r>
                        <a:rPr lang="en-US" altLang="zh-CN" sz="2400" i="1" smtClean="0">
                          <a:solidFill>
                            <a:srgbClr val="FF0000"/>
                          </a:solidFill>
                          <a:latin typeface="Cambria Math" panose="02040503050406030204" pitchFamily="18" charset="0"/>
                          <a:cs typeface="Times New Roman" panose="02020603050405020304" pitchFamily="18" charset="0"/>
                        </a:rPr>
                        <m:t>𝑋</m:t>
                      </m:r>
                      <m:d>
                        <m:dPr>
                          <m:ctrlPr>
                            <a:rPr lang="en-US" altLang="zh-CN" sz="2400" i="1">
                              <a:solidFill>
                                <a:srgbClr val="FF0000"/>
                              </a:solidFill>
                              <a:latin typeface="Cambria Math" panose="02040503050406030204" pitchFamily="18" charset="0"/>
                              <a:cs typeface="Times New Roman" panose="02020603050405020304" pitchFamily="18" charset="0"/>
                            </a:rPr>
                          </m:ctrlPr>
                        </m:dPr>
                        <m:e>
                          <m:sSup>
                            <m:sSupPr>
                              <m:ctrlPr>
                                <a:rPr lang="en-US" altLang="zh-CN" sz="2400" i="1" smtClean="0">
                                  <a:solidFill>
                                    <a:srgbClr val="FF0000"/>
                                  </a:solidFill>
                                  <a:latin typeface="Cambria Math" panose="02040503050406030204" pitchFamily="18" charset="0"/>
                                  <a:cs typeface="Times New Roman" panose="02020603050405020304" pitchFamily="18" charset="0"/>
                                </a:rPr>
                              </m:ctrlPr>
                            </m:sSupPr>
                            <m:e>
                              <m:r>
                                <a:rPr lang="en-US" altLang="zh-CN" sz="2400" i="1">
                                  <a:solidFill>
                                    <a:srgbClr val="FF0000"/>
                                  </a:solidFill>
                                  <a:latin typeface="Cambria Math" panose="02040503050406030204" pitchFamily="18" charset="0"/>
                                  <a:cs typeface="Times New Roman" panose="02020603050405020304" pitchFamily="18" charset="0"/>
                                </a:rPr>
                                <m:t>𝑒</m:t>
                              </m:r>
                            </m:e>
                            <m:sup>
                              <m:r>
                                <a:rPr lang="en-US" altLang="zh-CN" sz="2400" i="1">
                                  <a:solidFill>
                                    <a:srgbClr val="FF0000"/>
                                  </a:solidFill>
                                  <a:latin typeface="Cambria Math" panose="02040503050406030204" pitchFamily="18" charset="0"/>
                                  <a:cs typeface="Times New Roman" panose="02020603050405020304" pitchFamily="18" charset="0"/>
                                </a:rPr>
                                <m:t>𝑗</m:t>
                              </m:r>
                              <m:r>
                                <a:rPr lang="zh-CN" altLang="en-US" sz="24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𝜔</m:t>
                              </m:r>
                            </m:sup>
                          </m:sSup>
                        </m:e>
                      </m:d>
                      <m:r>
                        <a:rPr lang="en-US" altLang="zh-CN" sz="2400" b="0" i="1" smtClean="0">
                          <a:solidFill>
                            <a:srgbClr val="FF0000"/>
                          </a:solidFill>
                          <a:latin typeface="Cambria Math" panose="02040503050406030204" pitchFamily="18" charset="0"/>
                          <a:cs typeface="Times New Roman" panose="02020603050405020304" pitchFamily="18" charset="0"/>
                        </a:rPr>
                        <m:t>=</m:t>
                      </m:r>
                      <m:r>
                        <a:rPr lang="en-US" altLang="zh-TW" sz="2400" i="1">
                          <a:solidFill>
                            <a:srgbClr val="FF0000"/>
                          </a:solidFill>
                          <a:latin typeface="Cambria Math" panose="02040503050406030204" pitchFamily="18" charset="0"/>
                          <a:cs typeface="Times New Roman" panose="02020603050405020304" pitchFamily="18" charset="0"/>
                        </a:rPr>
                        <m:t>2</m:t>
                      </m:r>
                      <m:r>
                        <m:rPr>
                          <m:sty m:val="p"/>
                        </m:rPr>
                        <a:rPr lang="en-US" altLang="zh-CN" sz="2400" i="1">
                          <a:solidFill>
                            <a:srgbClr val="FF0000"/>
                          </a:solidFill>
                          <a:latin typeface="Cambria Math" panose="02040503050406030204" pitchFamily="18" charset="0"/>
                          <a:cs typeface="Times New Roman" panose="02020603050405020304" pitchFamily="18" charset="0"/>
                        </a:rPr>
                        <m:t>π</m:t>
                      </m:r>
                      <m:nary>
                        <m:naryPr>
                          <m:chr m:val="∑"/>
                          <m:ctrlPr>
                            <a:rPr lang="en-US" altLang="zh-TW" sz="2400" i="1">
                              <a:solidFill>
                                <a:srgbClr val="FF0000"/>
                              </a:solidFill>
                              <a:latin typeface="Cambria Math" panose="02040503050406030204" pitchFamily="18" charset="0"/>
                              <a:cs typeface="Times New Roman" pitchFamily="18" charset="0"/>
                            </a:rPr>
                          </m:ctrlPr>
                        </m:naryPr>
                        <m:sub>
                          <m:r>
                            <a:rPr lang="en-US" altLang="zh-TW" sz="2400" b="0" i="1" smtClean="0">
                              <a:solidFill>
                                <a:srgbClr val="FF0000"/>
                              </a:solidFill>
                              <a:latin typeface="Cambria Math" panose="02040503050406030204" pitchFamily="18" charset="0"/>
                              <a:cs typeface="Times New Roman" pitchFamily="18" charset="0"/>
                            </a:rPr>
                            <m:t>𝑘</m:t>
                          </m:r>
                          <m:r>
                            <a:rPr lang="en-US" altLang="zh-TW" sz="2400" i="1">
                              <a:solidFill>
                                <a:srgbClr val="FF0000"/>
                              </a:solidFill>
                              <a:latin typeface="Cambria Math" panose="02040503050406030204" pitchFamily="18" charset="0"/>
                              <a:cs typeface="Times New Roman" pitchFamily="18" charset="0"/>
                            </a:rPr>
                            <m:t>=−∞</m:t>
                          </m:r>
                        </m:sub>
                        <m:sup>
                          <m:r>
                            <a:rPr lang="en-US" altLang="zh-TW" sz="2400" i="1">
                              <a:solidFill>
                                <a:srgbClr val="FF0000"/>
                              </a:solidFill>
                              <a:latin typeface="Cambria Math" panose="02040503050406030204" pitchFamily="18" charset="0"/>
                              <a:ea typeface="Cambria Math" panose="02040503050406030204" pitchFamily="18" charset="0"/>
                              <a:cs typeface="Times New Roman" pitchFamily="18" charset="0"/>
                            </a:rPr>
                            <m:t>∞</m:t>
                          </m:r>
                        </m:sup>
                        <m:e>
                          <m:sSub>
                            <m:sSubPr>
                              <m:ctrlPr>
                                <a:rPr lang="en-US" altLang="zh-CN" sz="24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𝑎</m:t>
                              </m:r>
                            </m:e>
                            <m:sub>
                              <m:r>
                                <a:rPr lang="en-US" altLang="zh-CN" sz="24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𝑘</m:t>
                              </m:r>
                            </m:sub>
                          </m:sSub>
                          <m:r>
                            <a:rPr lang="zh-TW" altLang="en-US" sz="2400" i="1">
                              <a:solidFill>
                                <a:srgbClr val="FF0000"/>
                              </a:solidFill>
                              <a:latin typeface="Cambria Math" panose="02040503050406030204" pitchFamily="18" charset="0"/>
                              <a:cs typeface="Times New Roman" panose="02020603050405020304" pitchFamily="18" charset="0"/>
                            </a:rPr>
                            <m:t>𝛿</m:t>
                          </m:r>
                          <m:d>
                            <m:dPr>
                              <m:ctrlPr>
                                <a:rPr lang="en-US" altLang="zh-TW" sz="2400" i="1">
                                  <a:solidFill>
                                    <a:srgbClr val="FF0000"/>
                                  </a:solidFill>
                                  <a:latin typeface="Cambria Math" panose="02040503050406030204" pitchFamily="18" charset="0"/>
                                  <a:cs typeface="Times New Roman" panose="02020603050405020304" pitchFamily="18" charset="0"/>
                                </a:rPr>
                              </m:ctrlPr>
                            </m:dPr>
                            <m:e>
                              <m:r>
                                <a:rPr lang="zh-TW" altLang="en-US" sz="2400" i="1">
                                  <a:solidFill>
                                    <a:srgbClr val="FF0000"/>
                                  </a:solidFill>
                                  <a:latin typeface="Cambria Math" panose="02040503050406030204" pitchFamily="18" charset="0"/>
                                  <a:cs typeface="Times New Roman" panose="02020603050405020304" pitchFamily="18" charset="0"/>
                                </a:rPr>
                                <m:t>𝜔</m:t>
                              </m:r>
                              <m:r>
                                <a:rPr lang="en-US" altLang="zh-TW" sz="2400" i="1">
                                  <a:solidFill>
                                    <a:srgbClr val="FF0000"/>
                                  </a:solidFill>
                                  <a:latin typeface="Cambria Math" panose="02040503050406030204" pitchFamily="18" charset="0"/>
                                  <a:cs typeface="Times New Roman" panose="02020603050405020304" pitchFamily="18" charset="0"/>
                                </a:rPr>
                                <m:t>−</m:t>
                              </m:r>
                              <m:r>
                                <a:rPr lang="en-US" altLang="zh-TW" sz="2400" i="1">
                                  <a:solidFill>
                                    <a:srgbClr val="FF0000"/>
                                  </a:solidFill>
                                  <a:latin typeface="Cambria Math" panose="02040503050406030204" pitchFamily="18" charset="0"/>
                                  <a:cs typeface="Times New Roman" panose="02020603050405020304" pitchFamily="18" charset="0"/>
                                </a:rPr>
                                <m:t>𝑘</m:t>
                              </m:r>
                              <m:sSub>
                                <m:sSubPr>
                                  <m:ctrlPr>
                                    <a:rPr lang="en-US" altLang="zh-TW" sz="2400" i="1">
                                      <a:solidFill>
                                        <a:srgbClr val="FF0000"/>
                                      </a:solidFill>
                                      <a:latin typeface="Cambria Math" panose="02040503050406030204" pitchFamily="18" charset="0"/>
                                      <a:cs typeface="Times New Roman" panose="02020603050405020304" pitchFamily="18" charset="0"/>
                                    </a:rPr>
                                  </m:ctrlPr>
                                </m:sSubPr>
                                <m:e>
                                  <m:r>
                                    <a:rPr lang="zh-TW" altLang="en-US" sz="2400" i="1">
                                      <a:solidFill>
                                        <a:srgbClr val="FF0000"/>
                                      </a:solidFill>
                                      <a:latin typeface="Cambria Math" panose="02040503050406030204" pitchFamily="18" charset="0"/>
                                      <a:cs typeface="Times New Roman" panose="02020603050405020304" pitchFamily="18" charset="0"/>
                                    </a:rPr>
                                    <m:t>𝜔</m:t>
                                  </m:r>
                                </m:e>
                                <m:sub>
                                  <m:r>
                                    <a:rPr lang="en-US" altLang="zh-TW" sz="2400" i="1">
                                      <a:solidFill>
                                        <a:srgbClr val="FF0000"/>
                                      </a:solidFill>
                                      <a:latin typeface="Cambria Math" panose="02040503050406030204" pitchFamily="18" charset="0"/>
                                      <a:cs typeface="Times New Roman" panose="02020603050405020304" pitchFamily="18" charset="0"/>
                                    </a:rPr>
                                    <m:t>0</m:t>
                                  </m:r>
                                </m:sub>
                              </m:sSub>
                            </m:e>
                          </m:d>
                        </m:e>
                      </m:nary>
                    </m:oMath>
                  </m:oMathPara>
                </a14:m>
                <a:endParaRPr lang="en-US" altLang="zh-CN" sz="2400" dirty="0">
                  <a:solidFill>
                    <a:schemeClr val="tx1"/>
                  </a:solidFill>
                </a:endParaRPr>
              </a:p>
            </p:txBody>
          </p:sp>
        </mc:Choice>
        <mc:Fallback xmlns="">
          <p:sp>
            <p:nvSpPr>
              <p:cNvPr id="13" name="内容占位符 2">
                <a:extLst>
                  <a:ext uri="{FF2B5EF4-FFF2-40B4-BE49-F238E27FC236}">
                    <a16:creationId xmlns:a16="http://schemas.microsoft.com/office/drawing/2014/main" id="{47481AC8-4B19-4728-84FC-7567174785CB}"/>
                  </a:ext>
                </a:extLst>
              </p:cNvPr>
              <p:cNvSpPr>
                <a:spLocks noGrp="1" noRot="1" noChangeAspect="1" noMove="1" noResize="1" noEditPoints="1" noAdjustHandles="1" noChangeArrowheads="1" noChangeShapeType="1" noTextEdit="1"/>
              </p:cNvSpPr>
              <p:nvPr>
                <p:ph idx="1"/>
              </p:nvPr>
            </p:nvSpPr>
            <p:spPr>
              <a:xfrm>
                <a:off x="639762" y="1222375"/>
                <a:ext cx="11449897" cy="5111750"/>
              </a:xfrm>
              <a:blipFill>
                <a:blip r:embed="rId2"/>
                <a:stretch>
                  <a:fillRect l="-586" t="-21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70337842"/>
      </p:ext>
    </p:extLst>
  </p:cSld>
  <p:clrMapOvr>
    <a:masterClrMapping/>
  </p:clrMapOvr>
  <p:transition spd="med">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en-US" altLang="zh-CN" sz="3200" b="1" dirty="0">
                <a:solidFill>
                  <a:srgbClr val="000000"/>
                </a:solidFill>
                <a:latin typeface="Times New Roman" panose="02020603050405020304" pitchFamily="18" charset="0"/>
                <a:cs typeface="Times New Roman" panose="02020603050405020304" pitchFamily="18" charset="0"/>
              </a:rPr>
              <a:t>Lecture 4, 5, 7, 8: </a:t>
            </a:r>
            <a:r>
              <a:rPr lang="zh-CN" altLang="en-US" sz="3200" b="1" dirty="0">
                <a:solidFill>
                  <a:srgbClr val="000000"/>
                </a:solidFill>
                <a:latin typeface="Times New Roman" panose="02020603050405020304" pitchFamily="18" charset="0"/>
                <a:cs typeface="Times New Roman" panose="02020603050405020304" pitchFamily="18" charset="0"/>
              </a:rPr>
              <a:t>傅里叶级数与傅里叶变换</a:t>
            </a:r>
            <a:endParaRPr lang="zh-CN" altLang="en-US" sz="3200" dirty="0">
              <a:solidFill>
                <a:schemeClr val="tx1"/>
              </a:solidFill>
            </a:endParaRP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32</a:t>
            </a:fld>
            <a:endParaRPr lang="zh-CN" altLang="en-US" dirty="0"/>
          </a:p>
        </p:txBody>
      </p:sp>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639762" y="1222375"/>
            <a:ext cx="11449897" cy="5111750"/>
          </a:xfrm>
        </p:spPr>
        <p:txBody>
          <a:bodyPr/>
          <a:lstStyle/>
          <a:p>
            <a:pPr lvl="1">
              <a:buFont typeface="Wingdings" panose="05000000000000000000" pitchFamily="2" charset="2"/>
              <a:buChar char="l"/>
            </a:pPr>
            <a:r>
              <a:rPr lang="zh-CN" altLang="en-US" sz="2400" dirty="0">
                <a:solidFill>
                  <a:schemeClr val="tx1"/>
                </a:solidFill>
              </a:rPr>
              <a:t> 傅里叶级数、傅里叶变换常用性质</a:t>
            </a:r>
            <a:endParaRPr lang="en-US" altLang="zh-CN" sz="2400" dirty="0">
              <a:solidFill>
                <a:schemeClr val="tx1"/>
              </a:solidFill>
            </a:endParaRPr>
          </a:p>
        </p:txBody>
      </p:sp>
      <mc:AlternateContent xmlns:mc="http://schemas.openxmlformats.org/markup-compatibility/2006" xmlns:a14="http://schemas.microsoft.com/office/drawing/2010/main">
        <mc:Choice Requires="a14">
          <p:graphicFrame>
            <p:nvGraphicFramePr>
              <p:cNvPr id="5" name="表格 5">
                <a:extLst>
                  <a:ext uri="{FF2B5EF4-FFF2-40B4-BE49-F238E27FC236}">
                    <a16:creationId xmlns:a16="http://schemas.microsoft.com/office/drawing/2014/main" id="{FFFB293B-372E-4140-A254-C85DAB31029E}"/>
                  </a:ext>
                </a:extLst>
              </p:cNvPr>
              <p:cNvGraphicFramePr>
                <a:graphicFrameLocks noGrp="1"/>
              </p:cNvGraphicFramePr>
              <p:nvPr>
                <p:extLst>
                  <p:ext uri="{D42A27DB-BD31-4B8C-83A1-F6EECF244321}">
                    <p14:modId xmlns:p14="http://schemas.microsoft.com/office/powerpoint/2010/main" val="1052697870"/>
                  </p:ext>
                </p:extLst>
              </p:nvPr>
            </p:nvGraphicFramePr>
            <p:xfrm>
              <a:off x="153909" y="1680348"/>
              <a:ext cx="12038091" cy="5101908"/>
            </p:xfrm>
            <a:graphic>
              <a:graphicData uri="http://schemas.openxmlformats.org/drawingml/2006/table">
                <a:tbl>
                  <a:tblPr firstRow="1" bandRow="1">
                    <a:tableStyleId>{5940675A-B579-460E-94D1-54222C63F5DA}</a:tableStyleId>
                  </a:tblPr>
                  <a:tblGrid>
                    <a:gridCol w="537138">
                      <a:extLst>
                        <a:ext uri="{9D8B030D-6E8A-4147-A177-3AD203B41FA5}">
                          <a16:colId xmlns:a16="http://schemas.microsoft.com/office/drawing/2014/main" val="3080695447"/>
                        </a:ext>
                      </a:extLst>
                    </a:gridCol>
                    <a:gridCol w="2626852">
                      <a:extLst>
                        <a:ext uri="{9D8B030D-6E8A-4147-A177-3AD203B41FA5}">
                          <a16:colId xmlns:a16="http://schemas.microsoft.com/office/drawing/2014/main" val="1202644388"/>
                        </a:ext>
                      </a:extLst>
                    </a:gridCol>
                    <a:gridCol w="2822469">
                      <a:extLst>
                        <a:ext uri="{9D8B030D-6E8A-4147-A177-3AD203B41FA5}">
                          <a16:colId xmlns:a16="http://schemas.microsoft.com/office/drawing/2014/main" val="744850588"/>
                        </a:ext>
                      </a:extLst>
                    </a:gridCol>
                    <a:gridCol w="2766579">
                      <a:extLst>
                        <a:ext uri="{9D8B030D-6E8A-4147-A177-3AD203B41FA5}">
                          <a16:colId xmlns:a16="http://schemas.microsoft.com/office/drawing/2014/main" val="959409562"/>
                        </a:ext>
                      </a:extLst>
                    </a:gridCol>
                    <a:gridCol w="3285053">
                      <a:extLst>
                        <a:ext uri="{9D8B030D-6E8A-4147-A177-3AD203B41FA5}">
                          <a16:colId xmlns:a16="http://schemas.microsoft.com/office/drawing/2014/main" val="3068476510"/>
                        </a:ext>
                      </a:extLst>
                    </a:gridCol>
                  </a:tblGrid>
                  <a:tr h="370840">
                    <a:tc>
                      <a:txBody>
                        <a:bodyPr/>
                        <a:lstStyle/>
                        <a:p>
                          <a:pPr algn="ctr"/>
                          <a:endParaRPr lang="zh-CN" altLang="en-US" sz="1200" b="1" dirty="0">
                            <a:solidFill>
                              <a:schemeClr val="tx1"/>
                            </a:solidFill>
                          </a:endParaRPr>
                        </a:p>
                      </a:txBody>
                      <a:tcPr/>
                    </a:tc>
                    <a:tc>
                      <a:txBody>
                        <a:bodyPr/>
                        <a:lstStyle/>
                        <a:p>
                          <a:pPr algn="ctr"/>
                          <a:r>
                            <a:rPr lang="zh-CN" altLang="en-US" sz="1200" b="1" dirty="0">
                              <a:solidFill>
                                <a:schemeClr val="tx1"/>
                              </a:solidFill>
                            </a:rPr>
                            <a:t>连续时间傅里叶级数</a:t>
                          </a:r>
                          <a:endParaRPr lang="en-US" altLang="zh-CN" sz="1200" b="1" dirty="0">
                            <a:solidFill>
                              <a:schemeClr val="tx1"/>
                            </a:solidFill>
                          </a:endParaRPr>
                        </a:p>
                        <a:p>
                          <a:pPr algn="ctr"/>
                          <a14:m>
                            <m:oMathPara xmlns:m="http://schemas.openxmlformats.org/officeDocument/2006/math">
                              <m:oMathParaPr>
                                <m:jc m:val="centerGroup"/>
                              </m:oMathParaPr>
                              <m:oMath xmlns:m="http://schemas.openxmlformats.org/officeDocument/2006/math">
                                <m:r>
                                  <a:rPr lang="en-US" altLang="zh-TW" sz="1200" b="1" i="1" smtClean="0">
                                    <a:solidFill>
                                      <a:schemeClr val="tx1"/>
                                    </a:solidFill>
                                    <a:latin typeface="Cambria Math" panose="02040503050406030204" pitchFamily="18" charset="0"/>
                                    <a:cs typeface="Times New Roman" pitchFamily="18" charset="0"/>
                                  </a:rPr>
                                  <m:t>𝒙</m:t>
                                </m:r>
                                <m:r>
                                  <a:rPr lang="en-US" altLang="zh-TW" sz="1200" b="1" i="1" smtClean="0">
                                    <a:solidFill>
                                      <a:schemeClr val="tx1"/>
                                    </a:solidFill>
                                    <a:latin typeface="Cambria Math" panose="02040503050406030204" pitchFamily="18" charset="0"/>
                                    <a:cs typeface="Times New Roman" pitchFamily="18" charset="0"/>
                                  </a:rPr>
                                  <m:t>(</m:t>
                                </m:r>
                                <m:r>
                                  <a:rPr lang="en-US" altLang="zh-TW" sz="1200" b="1" i="1" smtClean="0">
                                    <a:solidFill>
                                      <a:schemeClr val="tx1"/>
                                    </a:solidFill>
                                    <a:latin typeface="Cambria Math" panose="02040503050406030204" pitchFamily="18" charset="0"/>
                                    <a:cs typeface="Times New Roman" pitchFamily="18" charset="0"/>
                                  </a:rPr>
                                  <m:t>𝒕</m:t>
                                </m:r>
                                <m:r>
                                  <a:rPr lang="en-US" altLang="zh-TW" sz="1200" b="1" i="1" smtClean="0">
                                    <a:solidFill>
                                      <a:schemeClr val="tx1"/>
                                    </a:solidFill>
                                    <a:latin typeface="Cambria Math" panose="02040503050406030204" pitchFamily="18" charset="0"/>
                                    <a:cs typeface="Times New Roman" pitchFamily="18" charset="0"/>
                                  </a:rPr>
                                  <m:t>)</m:t>
                                </m:r>
                                <m:groupChr>
                                  <m:groupChrPr>
                                    <m:chr m:val="↔"/>
                                    <m:vertJc m:val="bot"/>
                                    <m:ctrlPr>
                                      <a:rPr lang="en-US" altLang="zh-TW" sz="1200" b="1" i="1" smtClean="0">
                                        <a:solidFill>
                                          <a:schemeClr val="tx1"/>
                                        </a:solidFill>
                                        <a:latin typeface="Cambria Math" panose="02040503050406030204" pitchFamily="18" charset="0"/>
                                        <a:cs typeface="Times New Roman" pitchFamily="18" charset="0"/>
                                      </a:rPr>
                                    </m:ctrlPr>
                                  </m:groupChrPr>
                                  <m:e>
                                    <m:r>
                                      <m:rPr>
                                        <m:brk m:alnAt="2"/>
                                      </m:rPr>
                                      <a:rPr lang="en-US" altLang="zh-TW" sz="1200" b="1" i="1" smtClean="0">
                                        <a:solidFill>
                                          <a:schemeClr val="tx1"/>
                                        </a:solidFill>
                                        <a:latin typeface="Cambria Math" panose="02040503050406030204" pitchFamily="18" charset="0"/>
                                        <a:cs typeface="Times New Roman" pitchFamily="18" charset="0"/>
                                      </a:rPr>
                                      <m:t>𝑭</m:t>
                                    </m:r>
                                    <m:r>
                                      <a:rPr lang="en-US" altLang="zh-TW" sz="1200" b="1" i="1" smtClean="0">
                                        <a:solidFill>
                                          <a:schemeClr val="tx1"/>
                                        </a:solidFill>
                                        <a:latin typeface="Cambria Math" panose="02040503050406030204" pitchFamily="18" charset="0"/>
                                        <a:cs typeface="Times New Roman" pitchFamily="18" charset="0"/>
                                      </a:rPr>
                                      <m:t>𝑺</m:t>
                                    </m:r>
                                  </m:e>
                                </m:groupChr>
                                <m:sSub>
                                  <m:sSubPr>
                                    <m:ctrlPr>
                                      <a:rPr lang="en-US" altLang="zh-TW" sz="1200" b="1" i="1" smtClean="0">
                                        <a:solidFill>
                                          <a:schemeClr val="tx1"/>
                                        </a:solidFill>
                                        <a:latin typeface="Cambria Math" panose="02040503050406030204" pitchFamily="18" charset="0"/>
                                        <a:cs typeface="Times New Roman" pitchFamily="18" charset="0"/>
                                      </a:rPr>
                                    </m:ctrlPr>
                                  </m:sSubPr>
                                  <m:e>
                                    <m:r>
                                      <a:rPr lang="en-US" altLang="zh-TW" sz="1200" b="1" i="1" smtClean="0">
                                        <a:solidFill>
                                          <a:schemeClr val="tx1"/>
                                        </a:solidFill>
                                        <a:latin typeface="Cambria Math" panose="02040503050406030204" pitchFamily="18" charset="0"/>
                                        <a:cs typeface="Times New Roman" pitchFamily="18" charset="0"/>
                                      </a:rPr>
                                      <m:t>𝒂</m:t>
                                    </m:r>
                                  </m:e>
                                  <m:sub>
                                    <m:r>
                                      <a:rPr lang="en-US" altLang="zh-TW" sz="1200" b="1" i="1" smtClean="0">
                                        <a:solidFill>
                                          <a:schemeClr val="tx1"/>
                                        </a:solidFill>
                                        <a:latin typeface="Cambria Math" panose="02040503050406030204" pitchFamily="18" charset="0"/>
                                        <a:cs typeface="Times New Roman" pitchFamily="18" charset="0"/>
                                      </a:rPr>
                                      <m:t>𝒌</m:t>
                                    </m:r>
                                  </m:sub>
                                </m:sSub>
                              </m:oMath>
                            </m:oMathPara>
                          </a14:m>
                          <a:endParaRPr lang="zh-CN" altLang="en-US" sz="1200" b="1" dirty="0">
                            <a:solidFill>
                              <a:schemeClr val="tx1"/>
                            </a:solidFill>
                          </a:endParaRPr>
                        </a:p>
                      </a:txBody>
                      <a:tcPr/>
                    </a:tc>
                    <a:tc>
                      <a:txBody>
                        <a:bodyPr/>
                        <a:lstStyle/>
                        <a:p>
                          <a:pPr algn="ctr"/>
                          <a:r>
                            <a:rPr lang="zh-CN" altLang="en-US" sz="1200" b="1" dirty="0">
                              <a:solidFill>
                                <a:schemeClr val="tx1"/>
                              </a:solidFill>
                            </a:rPr>
                            <a:t>连续时间傅里叶变换</a:t>
                          </a:r>
                          <a:endParaRPr lang="en-US" altLang="zh-CN" sz="1200" b="1" dirty="0">
                            <a:solidFill>
                              <a:schemeClr val="tx1"/>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TW" sz="1200" b="1" i="1" smtClean="0">
                                    <a:solidFill>
                                      <a:schemeClr val="tx1"/>
                                    </a:solidFill>
                                    <a:latin typeface="Cambria Math" panose="02040503050406030204" pitchFamily="18" charset="0"/>
                                    <a:cs typeface="Times New Roman" pitchFamily="18" charset="0"/>
                                  </a:rPr>
                                  <m:t>𝒙</m:t>
                                </m:r>
                                <m:r>
                                  <a:rPr lang="en-US" altLang="zh-TW" sz="1200" b="1" i="1" smtClean="0">
                                    <a:solidFill>
                                      <a:schemeClr val="tx1"/>
                                    </a:solidFill>
                                    <a:latin typeface="Cambria Math" panose="02040503050406030204" pitchFamily="18" charset="0"/>
                                    <a:cs typeface="Times New Roman" pitchFamily="18" charset="0"/>
                                  </a:rPr>
                                  <m:t>(</m:t>
                                </m:r>
                                <m:r>
                                  <a:rPr lang="en-US" altLang="zh-TW" sz="1200" b="1" i="1" smtClean="0">
                                    <a:solidFill>
                                      <a:schemeClr val="tx1"/>
                                    </a:solidFill>
                                    <a:latin typeface="Cambria Math" panose="02040503050406030204" pitchFamily="18" charset="0"/>
                                    <a:cs typeface="Times New Roman" pitchFamily="18" charset="0"/>
                                  </a:rPr>
                                  <m:t>𝒕</m:t>
                                </m:r>
                                <m:r>
                                  <a:rPr lang="en-US" altLang="zh-TW" sz="1200" b="1" i="1" smtClean="0">
                                    <a:solidFill>
                                      <a:schemeClr val="tx1"/>
                                    </a:solidFill>
                                    <a:latin typeface="Cambria Math" panose="02040503050406030204" pitchFamily="18" charset="0"/>
                                    <a:cs typeface="Times New Roman" pitchFamily="18" charset="0"/>
                                  </a:rPr>
                                  <m:t>)</m:t>
                                </m:r>
                                <m:groupChr>
                                  <m:groupChrPr>
                                    <m:chr m:val="↔"/>
                                    <m:vertJc m:val="bot"/>
                                    <m:ctrlPr>
                                      <a:rPr lang="en-US" altLang="zh-TW" sz="1200" b="1" i="1" smtClean="0">
                                        <a:solidFill>
                                          <a:schemeClr val="tx1"/>
                                        </a:solidFill>
                                        <a:latin typeface="Cambria Math" panose="02040503050406030204" pitchFamily="18" charset="0"/>
                                        <a:cs typeface="Times New Roman" pitchFamily="18" charset="0"/>
                                      </a:rPr>
                                    </m:ctrlPr>
                                  </m:groupChrPr>
                                  <m:e>
                                    <m:r>
                                      <m:rPr>
                                        <m:brk m:alnAt="2"/>
                                      </m:rPr>
                                      <a:rPr lang="en-US" altLang="zh-TW" sz="1200" b="1" i="1" smtClean="0">
                                        <a:solidFill>
                                          <a:schemeClr val="tx1"/>
                                        </a:solidFill>
                                        <a:latin typeface="Cambria Math" panose="02040503050406030204" pitchFamily="18" charset="0"/>
                                        <a:cs typeface="Times New Roman" pitchFamily="18" charset="0"/>
                                      </a:rPr>
                                      <m:t>𝑭</m:t>
                                    </m:r>
                                  </m:e>
                                </m:groupChr>
                                <m:r>
                                  <a:rPr lang="en-US" altLang="zh-TW" sz="1200" b="1" i="1" smtClean="0">
                                    <a:solidFill>
                                      <a:schemeClr val="tx1"/>
                                    </a:solidFill>
                                    <a:latin typeface="Cambria Math" panose="02040503050406030204" pitchFamily="18" charset="0"/>
                                    <a:cs typeface="Times New Roman" pitchFamily="18" charset="0"/>
                                  </a:rPr>
                                  <m:t>𝑿</m:t>
                                </m:r>
                                <m:r>
                                  <a:rPr lang="en-US" altLang="zh-TW" sz="1200" b="1" i="1" smtClean="0">
                                    <a:solidFill>
                                      <a:schemeClr val="tx1"/>
                                    </a:solidFill>
                                    <a:latin typeface="Cambria Math" panose="02040503050406030204" pitchFamily="18" charset="0"/>
                                    <a:cs typeface="Times New Roman" pitchFamily="18" charset="0"/>
                                  </a:rPr>
                                  <m:t>(</m:t>
                                </m:r>
                                <m:r>
                                  <a:rPr lang="en-US" altLang="zh-TW" sz="1200" b="1" i="1" smtClean="0">
                                    <a:solidFill>
                                      <a:schemeClr val="tx1"/>
                                    </a:solidFill>
                                    <a:latin typeface="Cambria Math" panose="02040503050406030204" pitchFamily="18" charset="0"/>
                                    <a:cs typeface="Times New Roman" pitchFamily="18" charset="0"/>
                                  </a:rPr>
                                  <m:t>𝒋</m:t>
                                </m:r>
                                <m:r>
                                  <a:rPr lang="zh-TW" altLang="en-US" sz="1200" b="1" i="1" smtClean="0">
                                    <a:solidFill>
                                      <a:schemeClr val="tx1"/>
                                    </a:solidFill>
                                    <a:latin typeface="Cambria Math" panose="02040503050406030204" pitchFamily="18" charset="0"/>
                                    <a:cs typeface="Times New Roman" pitchFamily="18" charset="0"/>
                                  </a:rPr>
                                  <m:t>𝝎</m:t>
                                </m:r>
                                <m:r>
                                  <a:rPr lang="en-US" altLang="zh-TW" sz="1200" b="1" i="1" smtClean="0">
                                    <a:solidFill>
                                      <a:schemeClr val="tx1"/>
                                    </a:solidFill>
                                    <a:latin typeface="Cambria Math" panose="02040503050406030204" pitchFamily="18" charset="0"/>
                                    <a:cs typeface="Times New Roman" pitchFamily="18" charset="0"/>
                                  </a:rPr>
                                  <m:t>)</m:t>
                                </m:r>
                              </m:oMath>
                            </m:oMathPara>
                          </a14:m>
                          <a:endParaRPr lang="en-US" altLang="zh-TW" sz="1200" b="1" dirty="0">
                            <a:solidFill>
                              <a:schemeClr val="tx1"/>
                            </a:solidFill>
                            <a:latin typeface="Times New Roman" pitchFamily="18" charset="0"/>
                            <a:cs typeface="Times New Roman" pitchFamily="18" charset="0"/>
                          </a:endParaRPr>
                        </a:p>
                      </a:txBody>
                      <a:tcPr/>
                    </a:tc>
                    <a:tc>
                      <a:txBody>
                        <a:bodyPr/>
                        <a:lstStyle/>
                        <a:p>
                          <a:pPr algn="ctr"/>
                          <a:r>
                            <a:rPr lang="zh-CN" altLang="en-US" sz="1200" b="1" dirty="0">
                              <a:solidFill>
                                <a:schemeClr val="tx1"/>
                              </a:solidFill>
                            </a:rPr>
                            <a:t>离散时间傅里叶级数</a:t>
                          </a:r>
                          <a:endParaRPr lang="en-US" altLang="zh-CN" sz="1200" b="1" dirty="0">
                            <a:solidFill>
                              <a:schemeClr val="tx1"/>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TW" sz="1200" b="1" i="1" smtClean="0">
                                    <a:solidFill>
                                      <a:schemeClr val="tx1"/>
                                    </a:solidFill>
                                    <a:latin typeface="Cambria Math" panose="02040503050406030204" pitchFamily="18" charset="0"/>
                                    <a:cs typeface="Times New Roman" pitchFamily="18" charset="0"/>
                                  </a:rPr>
                                  <m:t>𝒙</m:t>
                                </m:r>
                                <m:r>
                                  <a:rPr lang="en-US" altLang="zh-TW" sz="1200" b="1" i="1" smtClean="0">
                                    <a:solidFill>
                                      <a:schemeClr val="tx1"/>
                                    </a:solidFill>
                                    <a:latin typeface="Cambria Math" panose="02040503050406030204" pitchFamily="18" charset="0"/>
                                    <a:cs typeface="Times New Roman" pitchFamily="18" charset="0"/>
                                  </a:rPr>
                                  <m:t>[</m:t>
                                </m:r>
                                <m:r>
                                  <a:rPr lang="en-US" altLang="zh-TW" sz="1200" b="1" i="1" smtClean="0">
                                    <a:solidFill>
                                      <a:schemeClr val="tx1"/>
                                    </a:solidFill>
                                    <a:latin typeface="Cambria Math" panose="02040503050406030204" pitchFamily="18" charset="0"/>
                                    <a:cs typeface="Times New Roman" pitchFamily="18" charset="0"/>
                                  </a:rPr>
                                  <m:t>𝒏</m:t>
                                </m:r>
                                <m:r>
                                  <a:rPr lang="en-US" altLang="zh-TW" sz="1200" b="1" i="1" smtClean="0">
                                    <a:solidFill>
                                      <a:schemeClr val="tx1"/>
                                    </a:solidFill>
                                    <a:latin typeface="Cambria Math" panose="02040503050406030204" pitchFamily="18" charset="0"/>
                                    <a:cs typeface="Times New Roman" pitchFamily="18" charset="0"/>
                                  </a:rPr>
                                  <m:t>]</m:t>
                                </m:r>
                                <m:groupChr>
                                  <m:groupChrPr>
                                    <m:chr m:val="↔"/>
                                    <m:vertJc m:val="bot"/>
                                    <m:ctrlPr>
                                      <a:rPr lang="en-US" altLang="zh-TW" sz="1200" b="1" i="1" smtClean="0">
                                        <a:solidFill>
                                          <a:schemeClr val="tx1"/>
                                        </a:solidFill>
                                        <a:latin typeface="Cambria Math" panose="02040503050406030204" pitchFamily="18" charset="0"/>
                                        <a:cs typeface="Times New Roman" pitchFamily="18" charset="0"/>
                                      </a:rPr>
                                    </m:ctrlPr>
                                  </m:groupChrPr>
                                  <m:e>
                                    <m:r>
                                      <m:rPr>
                                        <m:brk m:alnAt="2"/>
                                      </m:rPr>
                                      <a:rPr lang="en-US" altLang="zh-TW" sz="1200" b="1" i="1" smtClean="0">
                                        <a:solidFill>
                                          <a:schemeClr val="tx1"/>
                                        </a:solidFill>
                                        <a:latin typeface="Cambria Math" panose="02040503050406030204" pitchFamily="18" charset="0"/>
                                        <a:cs typeface="Times New Roman" pitchFamily="18" charset="0"/>
                                      </a:rPr>
                                      <m:t>𝑭</m:t>
                                    </m:r>
                                    <m:r>
                                      <a:rPr lang="en-US" altLang="zh-TW" sz="1200" b="1" i="1" smtClean="0">
                                        <a:solidFill>
                                          <a:schemeClr val="tx1"/>
                                        </a:solidFill>
                                        <a:latin typeface="Cambria Math" panose="02040503050406030204" pitchFamily="18" charset="0"/>
                                        <a:cs typeface="Times New Roman" pitchFamily="18" charset="0"/>
                                      </a:rPr>
                                      <m:t>𝑺</m:t>
                                    </m:r>
                                  </m:e>
                                </m:groupChr>
                                <m:sSub>
                                  <m:sSubPr>
                                    <m:ctrlPr>
                                      <a:rPr lang="en-US" altLang="zh-TW" sz="1200" b="1" i="1" smtClean="0">
                                        <a:solidFill>
                                          <a:schemeClr val="tx1"/>
                                        </a:solidFill>
                                        <a:latin typeface="Cambria Math" panose="02040503050406030204" pitchFamily="18" charset="0"/>
                                        <a:cs typeface="Times New Roman" pitchFamily="18" charset="0"/>
                                      </a:rPr>
                                    </m:ctrlPr>
                                  </m:sSubPr>
                                  <m:e>
                                    <m:r>
                                      <a:rPr lang="en-US" altLang="zh-TW" sz="1200" b="1" i="1" smtClean="0">
                                        <a:solidFill>
                                          <a:schemeClr val="tx1"/>
                                        </a:solidFill>
                                        <a:latin typeface="Cambria Math" panose="02040503050406030204" pitchFamily="18" charset="0"/>
                                        <a:cs typeface="Times New Roman" pitchFamily="18" charset="0"/>
                                      </a:rPr>
                                      <m:t>𝒂</m:t>
                                    </m:r>
                                  </m:e>
                                  <m:sub>
                                    <m:r>
                                      <a:rPr lang="en-US" altLang="zh-TW" sz="1200" b="1" i="1" smtClean="0">
                                        <a:solidFill>
                                          <a:schemeClr val="tx1"/>
                                        </a:solidFill>
                                        <a:latin typeface="Cambria Math" panose="02040503050406030204" pitchFamily="18" charset="0"/>
                                        <a:cs typeface="Times New Roman" pitchFamily="18" charset="0"/>
                                      </a:rPr>
                                      <m:t>𝒌</m:t>
                                    </m:r>
                                  </m:sub>
                                </m:sSub>
                              </m:oMath>
                            </m:oMathPara>
                          </a14:m>
                          <a:endParaRPr lang="en-US" altLang="zh-TW" sz="1200" b="1" dirty="0">
                            <a:solidFill>
                              <a:schemeClr val="tx1"/>
                            </a:solidFill>
                            <a:latin typeface="Times New Roman" pitchFamily="18" charset="0"/>
                            <a:cs typeface="Times New Roman" pitchFamily="18" charset="0"/>
                          </a:endParaRPr>
                        </a:p>
                      </a:txBody>
                      <a:tcPr/>
                    </a:tc>
                    <a:tc>
                      <a:txBody>
                        <a:bodyPr/>
                        <a:lstStyle/>
                        <a:p>
                          <a:pPr algn="ctr"/>
                          <a:r>
                            <a:rPr lang="zh-CN" altLang="en-US" sz="1200" b="1" dirty="0">
                              <a:solidFill>
                                <a:schemeClr val="tx1"/>
                              </a:solidFill>
                            </a:rPr>
                            <a:t>离散时间傅里叶变换</a:t>
                          </a:r>
                          <a:endParaRPr lang="en-US" altLang="zh-CN" sz="1200" b="1" dirty="0">
                            <a:solidFill>
                              <a:schemeClr val="tx1"/>
                            </a:solidFill>
                          </a:endParaRPr>
                        </a:p>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TW" sz="1200" b="1" i="1" smtClean="0">
                                    <a:solidFill>
                                      <a:schemeClr val="tx1"/>
                                    </a:solidFill>
                                    <a:latin typeface="Cambria Math" panose="02040503050406030204" pitchFamily="18" charset="0"/>
                                    <a:cs typeface="Times New Roman" pitchFamily="18" charset="0"/>
                                  </a:rPr>
                                  <m:t>𝒙</m:t>
                                </m:r>
                                <m:r>
                                  <a:rPr lang="en-US" altLang="zh-TW" sz="1200" b="1" i="1" smtClean="0">
                                    <a:solidFill>
                                      <a:schemeClr val="tx1"/>
                                    </a:solidFill>
                                    <a:latin typeface="Cambria Math" panose="02040503050406030204" pitchFamily="18" charset="0"/>
                                    <a:cs typeface="Times New Roman" pitchFamily="18" charset="0"/>
                                  </a:rPr>
                                  <m:t>[</m:t>
                                </m:r>
                                <m:r>
                                  <a:rPr lang="en-US" altLang="zh-TW" sz="1200" b="1" i="1" smtClean="0">
                                    <a:solidFill>
                                      <a:schemeClr val="tx1"/>
                                    </a:solidFill>
                                    <a:latin typeface="Cambria Math" panose="02040503050406030204" pitchFamily="18" charset="0"/>
                                    <a:cs typeface="Times New Roman" pitchFamily="18" charset="0"/>
                                  </a:rPr>
                                  <m:t>𝒏</m:t>
                                </m:r>
                                <m:r>
                                  <a:rPr lang="en-US" altLang="zh-TW" sz="1200" b="1" i="1" smtClean="0">
                                    <a:solidFill>
                                      <a:schemeClr val="tx1"/>
                                    </a:solidFill>
                                    <a:latin typeface="Cambria Math" panose="02040503050406030204" pitchFamily="18" charset="0"/>
                                    <a:cs typeface="Times New Roman" pitchFamily="18" charset="0"/>
                                  </a:rPr>
                                  <m:t>]</m:t>
                                </m:r>
                                <m:groupChr>
                                  <m:groupChrPr>
                                    <m:chr m:val="↔"/>
                                    <m:vertJc m:val="bot"/>
                                    <m:ctrlPr>
                                      <a:rPr lang="en-US" altLang="zh-TW" sz="1200" b="1" i="1" smtClean="0">
                                        <a:solidFill>
                                          <a:schemeClr val="tx1"/>
                                        </a:solidFill>
                                        <a:latin typeface="Cambria Math" panose="02040503050406030204" pitchFamily="18" charset="0"/>
                                        <a:cs typeface="Times New Roman" pitchFamily="18" charset="0"/>
                                      </a:rPr>
                                    </m:ctrlPr>
                                  </m:groupChrPr>
                                  <m:e>
                                    <m:r>
                                      <m:rPr>
                                        <m:brk m:alnAt="2"/>
                                      </m:rPr>
                                      <a:rPr lang="en-US" altLang="zh-TW" sz="1200" b="1" i="1" smtClean="0">
                                        <a:solidFill>
                                          <a:schemeClr val="tx1"/>
                                        </a:solidFill>
                                        <a:latin typeface="Cambria Math" panose="02040503050406030204" pitchFamily="18" charset="0"/>
                                        <a:cs typeface="Times New Roman" pitchFamily="18" charset="0"/>
                                      </a:rPr>
                                      <m:t>𝑭</m:t>
                                    </m:r>
                                  </m:e>
                                </m:groupChr>
                                <m:r>
                                  <a:rPr lang="en-US" altLang="zh-TW" sz="1200" b="1" i="1" smtClean="0">
                                    <a:solidFill>
                                      <a:schemeClr val="tx1"/>
                                    </a:solidFill>
                                    <a:latin typeface="Cambria Math" panose="02040503050406030204" pitchFamily="18" charset="0"/>
                                    <a:cs typeface="Times New Roman" pitchFamily="18" charset="0"/>
                                  </a:rPr>
                                  <m:t>𝑿</m:t>
                                </m:r>
                                <m:r>
                                  <a:rPr lang="en-US" altLang="zh-TW" sz="1200" b="1" i="1" smtClean="0">
                                    <a:solidFill>
                                      <a:schemeClr val="tx1"/>
                                    </a:solidFill>
                                    <a:latin typeface="Cambria Math" panose="02040503050406030204" pitchFamily="18" charset="0"/>
                                    <a:cs typeface="Times New Roman" pitchFamily="18" charset="0"/>
                                  </a:rPr>
                                  <m:t>(</m:t>
                                </m:r>
                                <m:sSup>
                                  <m:sSupPr>
                                    <m:ctrlPr>
                                      <a:rPr lang="en-US" altLang="zh-TW" sz="1200" b="1" i="1" smtClean="0">
                                        <a:solidFill>
                                          <a:schemeClr val="tx1"/>
                                        </a:solidFill>
                                        <a:latin typeface="Cambria Math" panose="02040503050406030204" pitchFamily="18" charset="0"/>
                                        <a:cs typeface="Times New Roman" pitchFamily="18" charset="0"/>
                                      </a:rPr>
                                    </m:ctrlPr>
                                  </m:sSupPr>
                                  <m:e>
                                    <m:r>
                                      <a:rPr lang="en-US" altLang="zh-TW" sz="1200" b="1" i="1" smtClean="0">
                                        <a:solidFill>
                                          <a:schemeClr val="tx1"/>
                                        </a:solidFill>
                                        <a:latin typeface="Cambria Math" panose="02040503050406030204" pitchFamily="18" charset="0"/>
                                        <a:cs typeface="Times New Roman" pitchFamily="18" charset="0"/>
                                      </a:rPr>
                                      <m:t>𝒆</m:t>
                                    </m:r>
                                  </m:e>
                                  <m:sup>
                                    <m:r>
                                      <a:rPr lang="en-US" altLang="zh-TW" sz="1200" b="1" i="1" smtClean="0">
                                        <a:solidFill>
                                          <a:schemeClr val="tx1"/>
                                        </a:solidFill>
                                        <a:latin typeface="Cambria Math" panose="02040503050406030204" pitchFamily="18" charset="0"/>
                                        <a:cs typeface="Times New Roman" pitchFamily="18" charset="0"/>
                                      </a:rPr>
                                      <m:t>𝒋</m:t>
                                    </m:r>
                                    <m:r>
                                      <a:rPr lang="zh-TW" altLang="en-US" sz="1200" b="1" i="1" smtClean="0">
                                        <a:solidFill>
                                          <a:schemeClr val="tx1"/>
                                        </a:solidFill>
                                        <a:latin typeface="Cambria Math" panose="02040503050406030204" pitchFamily="18" charset="0"/>
                                        <a:cs typeface="Times New Roman" pitchFamily="18" charset="0"/>
                                      </a:rPr>
                                      <m:t>𝝎</m:t>
                                    </m:r>
                                  </m:sup>
                                </m:sSup>
                                <m:r>
                                  <a:rPr lang="en-US" altLang="zh-TW" sz="1200" b="1" i="1" smtClean="0">
                                    <a:solidFill>
                                      <a:schemeClr val="tx1"/>
                                    </a:solidFill>
                                    <a:latin typeface="Cambria Math" panose="02040503050406030204" pitchFamily="18" charset="0"/>
                                    <a:cs typeface="Times New Roman" pitchFamily="18" charset="0"/>
                                  </a:rPr>
                                  <m:t>)</m:t>
                                </m:r>
                              </m:oMath>
                            </m:oMathPara>
                          </a14:m>
                          <a:endParaRPr lang="en-US" altLang="zh-TW" sz="1200" b="1"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3341154305"/>
                      </a:ext>
                    </a:extLst>
                  </a:tr>
                  <a:tr h="370840">
                    <a:tc>
                      <a:txBody>
                        <a:bodyPr/>
                        <a:lstStyle/>
                        <a:p>
                          <a:pPr algn="ctr"/>
                          <a:r>
                            <a:rPr lang="zh-CN" altLang="en-US" sz="1200" b="1" dirty="0"/>
                            <a:t>线性</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TW" sz="1200" dirty="0">
                              <a:solidFill>
                                <a:srgbClr val="000000"/>
                              </a:solidFill>
                              <a:latin typeface="Times New Roman" pitchFamily="18" charset="0"/>
                              <a:cs typeface="Times New Roman" pitchFamily="18" charset="0"/>
                            </a:rPr>
                            <a:t> </a:t>
                          </a:r>
                          <a14:m>
                            <m:oMath xmlns:m="http://schemas.openxmlformats.org/officeDocument/2006/math">
                              <m:r>
                                <m:rPr>
                                  <m:sty m:val="p"/>
                                </m:rPr>
                                <a:rPr lang="en-US" altLang="zh-TW" sz="1200" b="0" i="0" smtClean="0">
                                  <a:solidFill>
                                    <a:srgbClr val="000000"/>
                                  </a:solidFill>
                                  <a:latin typeface="Cambria Math" panose="02040503050406030204" pitchFamily="18" charset="0"/>
                                  <a:cs typeface="Times New Roman" pitchFamily="18" charset="0"/>
                                </a:rPr>
                                <m:t>Ax</m:t>
                              </m:r>
                              <m:d>
                                <m:dPr>
                                  <m:ctrlPr>
                                    <a:rPr lang="en-US" altLang="zh-TW" sz="1200" b="0" i="1">
                                      <a:solidFill>
                                        <a:srgbClr val="000000"/>
                                      </a:solidFill>
                                      <a:latin typeface="Cambria Math" panose="02040503050406030204" pitchFamily="18" charset="0"/>
                                      <a:cs typeface="Times New Roman" pitchFamily="18" charset="0"/>
                                    </a:rPr>
                                  </m:ctrlPr>
                                </m:dPr>
                                <m:e>
                                  <m:r>
                                    <a:rPr lang="en-US" altLang="zh-TW" sz="1200" i="1">
                                      <a:solidFill>
                                        <a:srgbClr val="000000"/>
                                      </a:solidFill>
                                      <a:latin typeface="Cambria Math" panose="02040503050406030204" pitchFamily="18" charset="0"/>
                                      <a:cs typeface="Times New Roman" pitchFamily="18" charset="0"/>
                                    </a:rPr>
                                    <m:t>𝑡</m:t>
                                  </m:r>
                                </m:e>
                              </m:d>
                              <m:r>
                                <a:rPr lang="en-US" altLang="zh-TW" sz="1200" b="0" i="1" smtClean="0">
                                  <a:solidFill>
                                    <a:srgbClr val="000000"/>
                                  </a:solidFill>
                                  <a:latin typeface="Cambria Math" panose="02040503050406030204" pitchFamily="18" charset="0"/>
                                  <a:cs typeface="Times New Roman" pitchFamily="18" charset="0"/>
                                </a:rPr>
                                <m:t>+</m:t>
                              </m:r>
                              <m:r>
                                <a:rPr lang="en-US" altLang="zh-TW" sz="1200" b="0" i="1" smtClean="0">
                                  <a:solidFill>
                                    <a:srgbClr val="000000"/>
                                  </a:solidFill>
                                  <a:latin typeface="Cambria Math" panose="02040503050406030204" pitchFamily="18" charset="0"/>
                                  <a:cs typeface="Times New Roman" pitchFamily="18" charset="0"/>
                                </a:rPr>
                                <m:t>𝐵𝑦</m:t>
                              </m:r>
                              <m:d>
                                <m:dPr>
                                  <m:ctrlPr>
                                    <a:rPr lang="en-US" altLang="zh-TW" sz="1200" b="0" i="1" smtClean="0">
                                      <a:solidFill>
                                        <a:srgbClr val="000000"/>
                                      </a:solidFill>
                                      <a:latin typeface="Cambria Math" panose="02040503050406030204" pitchFamily="18" charset="0"/>
                                      <a:cs typeface="Times New Roman" pitchFamily="18" charset="0"/>
                                    </a:rPr>
                                  </m:ctrlPr>
                                </m:dPr>
                                <m:e>
                                  <m:r>
                                    <a:rPr lang="en-US" altLang="zh-TW" sz="1200" b="0" i="1" smtClean="0">
                                      <a:solidFill>
                                        <a:srgbClr val="000000"/>
                                      </a:solidFill>
                                      <a:latin typeface="Cambria Math" panose="02040503050406030204" pitchFamily="18" charset="0"/>
                                      <a:cs typeface="Times New Roman" pitchFamily="18" charset="0"/>
                                    </a:rPr>
                                    <m:t>𝑡</m:t>
                                  </m:r>
                                </m:e>
                              </m:d>
                              <m:groupChr>
                                <m:groupChrPr>
                                  <m:chr m:val="↔"/>
                                  <m:vertJc m:val="bot"/>
                                  <m:ctrlPr>
                                    <a:rPr lang="en-US" altLang="zh-TW" sz="1200" i="1">
                                      <a:solidFill>
                                        <a:srgbClr val="000000"/>
                                      </a:solidFill>
                                      <a:latin typeface="Cambria Math" panose="02040503050406030204" pitchFamily="18" charset="0"/>
                                      <a:cs typeface="Times New Roman" pitchFamily="18" charset="0"/>
                                    </a:rPr>
                                  </m:ctrlPr>
                                </m:groupChrPr>
                                <m:e>
                                  <m:r>
                                    <m:rPr>
                                      <m:brk m:alnAt="2"/>
                                    </m:rPr>
                                    <a:rPr lang="en-US" altLang="zh-TW" sz="1200" i="1">
                                      <a:solidFill>
                                        <a:srgbClr val="000000"/>
                                      </a:solidFill>
                                      <a:latin typeface="Cambria Math" panose="02040503050406030204" pitchFamily="18" charset="0"/>
                                      <a:cs typeface="Times New Roman" pitchFamily="18" charset="0"/>
                                    </a:rPr>
                                    <m:t>𝐹</m:t>
                                  </m:r>
                                  <m:r>
                                    <a:rPr lang="en-US" altLang="zh-TW" sz="1200" i="1">
                                      <a:solidFill>
                                        <a:srgbClr val="000000"/>
                                      </a:solidFill>
                                      <a:latin typeface="Cambria Math" panose="02040503050406030204" pitchFamily="18" charset="0"/>
                                      <a:cs typeface="Times New Roman" pitchFamily="18" charset="0"/>
                                    </a:rPr>
                                    <m:t>𝑆</m:t>
                                  </m:r>
                                </m:e>
                              </m:groupChr>
                              <m:r>
                                <a:rPr lang="en-US" altLang="zh-TW" sz="1200" b="0" i="1" smtClean="0">
                                  <a:solidFill>
                                    <a:srgbClr val="000000"/>
                                  </a:solidFill>
                                  <a:latin typeface="Cambria Math" panose="02040503050406030204" pitchFamily="18" charset="0"/>
                                  <a:cs typeface="Times New Roman" pitchFamily="18" charset="0"/>
                                </a:rPr>
                                <m:t>𝐴</m:t>
                              </m:r>
                              <m:sSub>
                                <m:sSubPr>
                                  <m:ctrlPr>
                                    <a:rPr lang="en-US" altLang="zh-TW" sz="1200" i="1">
                                      <a:solidFill>
                                        <a:srgbClr val="000000"/>
                                      </a:solidFill>
                                      <a:latin typeface="Cambria Math" panose="02040503050406030204" pitchFamily="18" charset="0"/>
                                      <a:cs typeface="Times New Roman" pitchFamily="18" charset="0"/>
                                    </a:rPr>
                                  </m:ctrlPr>
                                </m:sSubPr>
                                <m:e>
                                  <m:r>
                                    <a:rPr lang="en-US" altLang="zh-TW" sz="1200" b="0" i="1" smtClean="0">
                                      <a:solidFill>
                                        <a:srgbClr val="000000"/>
                                      </a:solidFill>
                                      <a:latin typeface="Cambria Math" panose="02040503050406030204" pitchFamily="18" charset="0"/>
                                      <a:cs typeface="Times New Roman" pitchFamily="18" charset="0"/>
                                    </a:rPr>
                                    <m:t>𝑎</m:t>
                                  </m:r>
                                </m:e>
                                <m:sub>
                                  <m:r>
                                    <a:rPr lang="en-US" altLang="zh-TW" sz="1200" i="1">
                                      <a:solidFill>
                                        <a:srgbClr val="000000"/>
                                      </a:solidFill>
                                      <a:latin typeface="Cambria Math" panose="02040503050406030204" pitchFamily="18" charset="0"/>
                                      <a:cs typeface="Times New Roman" pitchFamily="18" charset="0"/>
                                    </a:rPr>
                                    <m:t>𝑘</m:t>
                                  </m:r>
                                </m:sub>
                              </m:sSub>
                              <m:r>
                                <a:rPr lang="en-US" altLang="zh-TW" sz="1200" b="0" i="1" smtClean="0">
                                  <a:solidFill>
                                    <a:srgbClr val="000000"/>
                                  </a:solidFill>
                                  <a:latin typeface="Cambria Math" panose="02040503050406030204" pitchFamily="18" charset="0"/>
                                  <a:cs typeface="Times New Roman" pitchFamily="18" charset="0"/>
                                </a:rPr>
                                <m:t>+</m:t>
                              </m:r>
                              <m:r>
                                <a:rPr lang="en-US" altLang="zh-TW" sz="1200" b="0" i="1" smtClean="0">
                                  <a:solidFill>
                                    <a:srgbClr val="000000"/>
                                  </a:solidFill>
                                  <a:latin typeface="Cambria Math" panose="02040503050406030204" pitchFamily="18" charset="0"/>
                                  <a:cs typeface="Times New Roman" pitchFamily="18" charset="0"/>
                                </a:rPr>
                                <m:t>𝐵</m:t>
                              </m:r>
                              <m:sSub>
                                <m:sSubPr>
                                  <m:ctrlPr>
                                    <a:rPr lang="en-US" altLang="zh-TW" sz="1200" i="1">
                                      <a:solidFill>
                                        <a:srgbClr val="000000"/>
                                      </a:solidFill>
                                      <a:latin typeface="Cambria Math" panose="02040503050406030204" pitchFamily="18" charset="0"/>
                                      <a:cs typeface="Times New Roman" pitchFamily="18" charset="0"/>
                                    </a:rPr>
                                  </m:ctrlPr>
                                </m:sSubPr>
                                <m:e>
                                  <m:r>
                                    <a:rPr lang="en-US" altLang="zh-TW" sz="1200" i="1">
                                      <a:solidFill>
                                        <a:srgbClr val="000000"/>
                                      </a:solidFill>
                                      <a:latin typeface="Cambria Math" panose="02040503050406030204" pitchFamily="18" charset="0"/>
                                      <a:cs typeface="Times New Roman" pitchFamily="18" charset="0"/>
                                    </a:rPr>
                                    <m:t>𝑏</m:t>
                                  </m:r>
                                </m:e>
                                <m:sub>
                                  <m:r>
                                    <a:rPr lang="en-US" altLang="zh-TW" sz="1200" i="1">
                                      <a:solidFill>
                                        <a:srgbClr val="000000"/>
                                      </a:solidFill>
                                      <a:latin typeface="Cambria Math" panose="02040503050406030204" pitchFamily="18" charset="0"/>
                                      <a:cs typeface="Times New Roman" pitchFamily="18" charset="0"/>
                                    </a:rPr>
                                    <m:t>𝑘</m:t>
                                  </m:r>
                                </m:sub>
                              </m:sSub>
                            </m:oMath>
                          </a14:m>
                          <a:endParaRPr lang="en-US" altLang="zh-TW" sz="1200" dirty="0">
                            <a:solidFill>
                              <a:srgbClr val="000000"/>
                            </a:solidFill>
                            <a:latin typeface="Times New Roman" pitchFamily="18" charset="0"/>
                            <a:cs typeface="Times New Roman" pitchFamily="18"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TW" sz="1200" dirty="0">
                              <a:solidFill>
                                <a:srgbClr val="000000"/>
                              </a:solidFill>
                              <a:latin typeface="Times New Roman" pitchFamily="18" charset="0"/>
                              <a:cs typeface="Times New Roman" pitchFamily="18" charset="0"/>
                            </a:rPr>
                            <a:t> </a:t>
                          </a:r>
                          <a14:m>
                            <m:oMath xmlns:m="http://schemas.openxmlformats.org/officeDocument/2006/math">
                              <m:r>
                                <m:rPr>
                                  <m:sty m:val="p"/>
                                </m:rPr>
                                <a:rPr lang="en-US" altLang="zh-TW" sz="1200">
                                  <a:solidFill>
                                    <a:srgbClr val="000000"/>
                                  </a:solidFill>
                                  <a:latin typeface="Cambria Math" panose="02040503050406030204" pitchFamily="18" charset="0"/>
                                  <a:cs typeface="Times New Roman" pitchFamily="18" charset="0"/>
                                </a:rPr>
                                <m:t>a</m:t>
                              </m:r>
                              <m:r>
                                <m:rPr>
                                  <m:sty m:val="p"/>
                                </m:rPr>
                                <a:rPr lang="en-US" altLang="zh-TW" sz="1200" b="0" i="0" smtClean="0">
                                  <a:solidFill>
                                    <a:srgbClr val="000000"/>
                                  </a:solidFill>
                                  <a:latin typeface="Cambria Math" panose="02040503050406030204" pitchFamily="18" charset="0"/>
                                  <a:cs typeface="Times New Roman" pitchFamily="18" charset="0"/>
                                </a:rPr>
                                <m:t>x</m:t>
                              </m:r>
                              <m:d>
                                <m:dPr>
                                  <m:ctrlPr>
                                    <a:rPr lang="en-US" altLang="zh-TW" sz="1200" b="0" i="1">
                                      <a:solidFill>
                                        <a:srgbClr val="000000"/>
                                      </a:solidFill>
                                      <a:latin typeface="Cambria Math" panose="02040503050406030204" pitchFamily="18" charset="0"/>
                                      <a:cs typeface="Times New Roman" pitchFamily="18" charset="0"/>
                                    </a:rPr>
                                  </m:ctrlPr>
                                </m:dPr>
                                <m:e>
                                  <m:r>
                                    <a:rPr lang="en-US" altLang="zh-TW" sz="1200" i="1">
                                      <a:solidFill>
                                        <a:srgbClr val="000000"/>
                                      </a:solidFill>
                                      <a:latin typeface="Cambria Math" panose="02040503050406030204" pitchFamily="18" charset="0"/>
                                      <a:cs typeface="Times New Roman" pitchFamily="18" charset="0"/>
                                    </a:rPr>
                                    <m:t>𝑡</m:t>
                                  </m:r>
                                </m:e>
                              </m:d>
                              <m:r>
                                <a:rPr lang="en-US" altLang="zh-TW" sz="1200" b="0" i="1" smtClean="0">
                                  <a:solidFill>
                                    <a:srgbClr val="000000"/>
                                  </a:solidFill>
                                  <a:latin typeface="Cambria Math" panose="02040503050406030204" pitchFamily="18" charset="0"/>
                                  <a:cs typeface="Times New Roman" pitchFamily="18" charset="0"/>
                                </a:rPr>
                                <m:t>+</m:t>
                              </m:r>
                              <m:r>
                                <a:rPr lang="en-US" altLang="zh-TW" sz="1200" b="0" i="1" smtClean="0">
                                  <a:solidFill>
                                    <a:srgbClr val="000000"/>
                                  </a:solidFill>
                                  <a:latin typeface="Cambria Math" panose="02040503050406030204" pitchFamily="18" charset="0"/>
                                  <a:cs typeface="Times New Roman" pitchFamily="18" charset="0"/>
                                </a:rPr>
                                <m:t>𝑏𝑦</m:t>
                              </m:r>
                              <m:d>
                                <m:dPr>
                                  <m:ctrlPr>
                                    <a:rPr lang="en-US" altLang="zh-TW" sz="1200" b="0" i="1" smtClean="0">
                                      <a:solidFill>
                                        <a:srgbClr val="000000"/>
                                      </a:solidFill>
                                      <a:latin typeface="Cambria Math" panose="02040503050406030204" pitchFamily="18" charset="0"/>
                                      <a:cs typeface="Times New Roman" pitchFamily="18" charset="0"/>
                                    </a:rPr>
                                  </m:ctrlPr>
                                </m:dPr>
                                <m:e>
                                  <m:r>
                                    <a:rPr lang="en-US" altLang="zh-TW" sz="1200" b="0" i="1" smtClean="0">
                                      <a:solidFill>
                                        <a:srgbClr val="000000"/>
                                      </a:solidFill>
                                      <a:latin typeface="Cambria Math" panose="02040503050406030204" pitchFamily="18" charset="0"/>
                                      <a:cs typeface="Times New Roman" pitchFamily="18" charset="0"/>
                                    </a:rPr>
                                    <m:t>𝑡</m:t>
                                  </m:r>
                                </m:e>
                              </m:d>
                              <m:groupChr>
                                <m:groupChrPr>
                                  <m:chr m:val="↔"/>
                                  <m:vertJc m:val="bot"/>
                                  <m:ctrlPr>
                                    <a:rPr lang="en-US" altLang="zh-TW" sz="1200" i="1">
                                      <a:solidFill>
                                        <a:srgbClr val="000000"/>
                                      </a:solidFill>
                                      <a:latin typeface="Cambria Math" panose="02040503050406030204" pitchFamily="18" charset="0"/>
                                      <a:cs typeface="Times New Roman" pitchFamily="18" charset="0"/>
                                    </a:rPr>
                                  </m:ctrlPr>
                                </m:groupChrPr>
                                <m:e>
                                  <m:r>
                                    <m:rPr>
                                      <m:brk m:alnAt="2"/>
                                    </m:rPr>
                                    <a:rPr lang="en-US" altLang="zh-TW" sz="1200" i="1">
                                      <a:solidFill>
                                        <a:srgbClr val="000000"/>
                                      </a:solidFill>
                                      <a:latin typeface="Cambria Math" panose="02040503050406030204" pitchFamily="18" charset="0"/>
                                      <a:cs typeface="Times New Roman" pitchFamily="18" charset="0"/>
                                    </a:rPr>
                                    <m:t>𝐹</m:t>
                                  </m:r>
                                </m:e>
                              </m:groupChr>
                              <m:r>
                                <a:rPr lang="en-US" altLang="zh-TW" sz="1200" i="1">
                                  <a:solidFill>
                                    <a:srgbClr val="000000"/>
                                  </a:solidFill>
                                  <a:latin typeface="Cambria Math" panose="02040503050406030204" pitchFamily="18" charset="0"/>
                                  <a:cs typeface="Times New Roman" pitchFamily="18" charset="0"/>
                                </a:rPr>
                                <m:t>𝑎𝑋</m:t>
                              </m:r>
                              <m:r>
                                <a:rPr lang="en-US" altLang="zh-TW" sz="1200" i="1">
                                  <a:solidFill>
                                    <a:srgbClr val="000000"/>
                                  </a:solidFill>
                                  <a:latin typeface="Cambria Math" panose="02040503050406030204" pitchFamily="18" charset="0"/>
                                  <a:cs typeface="Times New Roman" pitchFamily="18" charset="0"/>
                                </a:rPr>
                                <m:t>(</m:t>
                              </m:r>
                              <m:r>
                                <a:rPr lang="en-US" altLang="zh-TW" sz="1200" i="1">
                                  <a:solidFill>
                                    <a:srgbClr val="000000"/>
                                  </a:solidFill>
                                  <a:latin typeface="Cambria Math" panose="02040503050406030204" pitchFamily="18" charset="0"/>
                                  <a:cs typeface="Times New Roman" pitchFamily="18" charset="0"/>
                                </a:rPr>
                                <m:t>𝑗</m:t>
                              </m:r>
                              <m:r>
                                <a:rPr lang="zh-TW" altLang="en-US" sz="1200" i="1">
                                  <a:solidFill>
                                    <a:srgbClr val="000000"/>
                                  </a:solidFill>
                                  <a:latin typeface="Cambria Math" panose="02040503050406030204" pitchFamily="18" charset="0"/>
                                  <a:cs typeface="Times New Roman" pitchFamily="18" charset="0"/>
                                </a:rPr>
                                <m:t>𝜔</m:t>
                              </m:r>
                              <m:r>
                                <a:rPr lang="en-US" altLang="zh-TW" sz="1200" i="1">
                                  <a:solidFill>
                                    <a:srgbClr val="000000"/>
                                  </a:solidFill>
                                  <a:latin typeface="Cambria Math" panose="02040503050406030204" pitchFamily="18" charset="0"/>
                                  <a:cs typeface="Times New Roman" pitchFamily="18" charset="0"/>
                                </a:rPr>
                                <m:t>)+</m:t>
                              </m:r>
                              <m:r>
                                <a:rPr lang="en-US" altLang="zh-TW" sz="1200" b="0" i="1" smtClean="0">
                                  <a:solidFill>
                                    <a:srgbClr val="000000"/>
                                  </a:solidFill>
                                  <a:latin typeface="Cambria Math" panose="02040503050406030204" pitchFamily="18" charset="0"/>
                                  <a:cs typeface="Times New Roman" pitchFamily="18" charset="0"/>
                                </a:rPr>
                                <m:t>𝑏</m:t>
                              </m:r>
                              <m:r>
                                <a:rPr lang="en-US" altLang="zh-TW" sz="1200" i="1">
                                  <a:solidFill>
                                    <a:srgbClr val="000000"/>
                                  </a:solidFill>
                                  <a:latin typeface="Cambria Math" panose="02040503050406030204" pitchFamily="18" charset="0"/>
                                  <a:cs typeface="Times New Roman" pitchFamily="18" charset="0"/>
                                </a:rPr>
                                <m:t>𝑌</m:t>
                              </m:r>
                              <m:r>
                                <a:rPr lang="en-US" altLang="zh-TW" sz="1200" i="1">
                                  <a:solidFill>
                                    <a:srgbClr val="000000"/>
                                  </a:solidFill>
                                  <a:latin typeface="Cambria Math" panose="02040503050406030204" pitchFamily="18" charset="0"/>
                                  <a:cs typeface="Times New Roman" pitchFamily="18" charset="0"/>
                                </a:rPr>
                                <m:t>(</m:t>
                              </m:r>
                              <m:r>
                                <a:rPr lang="en-US" altLang="zh-TW" sz="1200" i="1">
                                  <a:solidFill>
                                    <a:srgbClr val="000000"/>
                                  </a:solidFill>
                                  <a:latin typeface="Cambria Math" panose="02040503050406030204" pitchFamily="18" charset="0"/>
                                  <a:cs typeface="Times New Roman" pitchFamily="18" charset="0"/>
                                </a:rPr>
                                <m:t>𝑗</m:t>
                              </m:r>
                              <m:r>
                                <a:rPr lang="zh-TW" altLang="en-US" sz="1200" i="1">
                                  <a:solidFill>
                                    <a:srgbClr val="000000"/>
                                  </a:solidFill>
                                  <a:latin typeface="Cambria Math" panose="02040503050406030204" pitchFamily="18" charset="0"/>
                                  <a:cs typeface="Times New Roman" pitchFamily="18" charset="0"/>
                                </a:rPr>
                                <m:t>𝜔</m:t>
                              </m:r>
                              <m:r>
                                <a:rPr lang="en-US" altLang="zh-TW" sz="1200" i="1">
                                  <a:solidFill>
                                    <a:srgbClr val="000000"/>
                                  </a:solidFill>
                                  <a:latin typeface="Cambria Math" panose="02040503050406030204" pitchFamily="18" charset="0"/>
                                  <a:cs typeface="Times New Roman" pitchFamily="18" charset="0"/>
                                </a:rPr>
                                <m:t>)</m:t>
                              </m:r>
                            </m:oMath>
                          </a14:m>
                          <a:endParaRPr lang="en-US" altLang="zh-TW" sz="1200" dirty="0">
                            <a:solidFill>
                              <a:srgbClr val="000000"/>
                            </a:solidFill>
                            <a:latin typeface="Times New Roman" pitchFamily="18" charset="0"/>
                            <a:cs typeface="Times New Roman" pitchFamily="18"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TW" sz="1200" dirty="0">
                              <a:solidFill>
                                <a:srgbClr val="000000"/>
                              </a:solidFill>
                              <a:latin typeface="Times New Roman" pitchFamily="18" charset="0"/>
                              <a:cs typeface="Times New Roman" pitchFamily="18" charset="0"/>
                            </a:rPr>
                            <a:t> </a:t>
                          </a:r>
                          <a14:m>
                            <m:oMath xmlns:m="http://schemas.openxmlformats.org/officeDocument/2006/math">
                              <m:r>
                                <m:rPr>
                                  <m:sty m:val="p"/>
                                </m:rPr>
                                <a:rPr lang="en-US" altLang="zh-TW" sz="1200" b="0" i="0" smtClean="0">
                                  <a:solidFill>
                                    <a:srgbClr val="000000"/>
                                  </a:solidFill>
                                  <a:latin typeface="Cambria Math" panose="02040503050406030204" pitchFamily="18" charset="0"/>
                                  <a:cs typeface="Times New Roman" pitchFamily="18" charset="0"/>
                                </a:rPr>
                                <m:t>Ax</m:t>
                              </m:r>
                              <m:r>
                                <a:rPr lang="en-US" altLang="zh-TW" sz="1200" b="0" i="1" smtClean="0">
                                  <a:solidFill>
                                    <a:srgbClr val="000000"/>
                                  </a:solidFill>
                                  <a:latin typeface="Cambria Math" panose="02040503050406030204" pitchFamily="18" charset="0"/>
                                  <a:cs typeface="Times New Roman" pitchFamily="18" charset="0"/>
                                </a:rPr>
                                <m:t>[</m:t>
                              </m:r>
                              <m:r>
                                <a:rPr lang="en-US" altLang="zh-TW" sz="1200" b="0" i="1" smtClean="0">
                                  <a:solidFill>
                                    <a:srgbClr val="000000"/>
                                  </a:solidFill>
                                  <a:latin typeface="Cambria Math" panose="02040503050406030204" pitchFamily="18" charset="0"/>
                                  <a:cs typeface="Times New Roman" pitchFamily="18" charset="0"/>
                                </a:rPr>
                                <m:t>𝑛</m:t>
                              </m:r>
                              <m:r>
                                <a:rPr lang="en-US" altLang="zh-TW" sz="1200" b="0" i="1" smtClean="0">
                                  <a:solidFill>
                                    <a:srgbClr val="000000"/>
                                  </a:solidFill>
                                  <a:latin typeface="Cambria Math" panose="02040503050406030204" pitchFamily="18" charset="0"/>
                                  <a:cs typeface="Times New Roman" pitchFamily="18" charset="0"/>
                                </a:rPr>
                                <m:t>]+</m:t>
                              </m:r>
                              <m:r>
                                <a:rPr lang="en-US" altLang="zh-TW" sz="1200" b="0" i="1" smtClean="0">
                                  <a:solidFill>
                                    <a:srgbClr val="000000"/>
                                  </a:solidFill>
                                  <a:latin typeface="Cambria Math" panose="02040503050406030204" pitchFamily="18" charset="0"/>
                                  <a:cs typeface="Times New Roman" pitchFamily="18" charset="0"/>
                                </a:rPr>
                                <m:t>𝐵𝑦</m:t>
                              </m:r>
                              <m:d>
                                <m:dPr>
                                  <m:begChr m:val="["/>
                                  <m:endChr m:val="]"/>
                                  <m:ctrlPr>
                                    <a:rPr lang="en-US" altLang="zh-TW" sz="1200" b="0" i="1" smtClean="0">
                                      <a:solidFill>
                                        <a:srgbClr val="000000"/>
                                      </a:solidFill>
                                      <a:latin typeface="Cambria Math" panose="02040503050406030204" pitchFamily="18" charset="0"/>
                                      <a:cs typeface="Times New Roman" pitchFamily="18" charset="0"/>
                                    </a:rPr>
                                  </m:ctrlPr>
                                </m:dPr>
                                <m:e>
                                  <m:r>
                                    <a:rPr lang="en-US" altLang="zh-TW" sz="1200" b="0" i="1" smtClean="0">
                                      <a:solidFill>
                                        <a:srgbClr val="000000"/>
                                      </a:solidFill>
                                      <a:latin typeface="Cambria Math" panose="02040503050406030204" pitchFamily="18" charset="0"/>
                                      <a:cs typeface="Times New Roman" pitchFamily="18" charset="0"/>
                                    </a:rPr>
                                    <m:t>𝑛</m:t>
                                  </m:r>
                                </m:e>
                              </m:d>
                              <m:groupChr>
                                <m:groupChrPr>
                                  <m:chr m:val="↔"/>
                                  <m:vertJc m:val="bot"/>
                                  <m:ctrlPr>
                                    <a:rPr lang="en-US" altLang="zh-TW" sz="1200" i="1">
                                      <a:solidFill>
                                        <a:srgbClr val="000000"/>
                                      </a:solidFill>
                                      <a:latin typeface="Cambria Math" panose="02040503050406030204" pitchFamily="18" charset="0"/>
                                      <a:cs typeface="Times New Roman" pitchFamily="18" charset="0"/>
                                    </a:rPr>
                                  </m:ctrlPr>
                                </m:groupChrPr>
                                <m:e>
                                  <m:r>
                                    <m:rPr>
                                      <m:brk m:alnAt="2"/>
                                    </m:rPr>
                                    <a:rPr lang="en-US" altLang="zh-TW" sz="1200" i="1">
                                      <a:solidFill>
                                        <a:srgbClr val="000000"/>
                                      </a:solidFill>
                                      <a:latin typeface="Cambria Math" panose="02040503050406030204" pitchFamily="18" charset="0"/>
                                      <a:cs typeface="Times New Roman" pitchFamily="18" charset="0"/>
                                    </a:rPr>
                                    <m:t>𝐹</m:t>
                                  </m:r>
                                  <m:r>
                                    <a:rPr lang="en-US" altLang="zh-TW" sz="1200" i="1">
                                      <a:solidFill>
                                        <a:srgbClr val="000000"/>
                                      </a:solidFill>
                                      <a:latin typeface="Cambria Math" panose="02040503050406030204" pitchFamily="18" charset="0"/>
                                      <a:cs typeface="Times New Roman" pitchFamily="18" charset="0"/>
                                    </a:rPr>
                                    <m:t>𝑆</m:t>
                                  </m:r>
                                </m:e>
                              </m:groupChr>
                              <m:r>
                                <a:rPr lang="en-US" altLang="zh-TW" sz="1200" b="0" i="1" smtClean="0">
                                  <a:solidFill>
                                    <a:srgbClr val="000000"/>
                                  </a:solidFill>
                                  <a:latin typeface="Cambria Math" panose="02040503050406030204" pitchFamily="18" charset="0"/>
                                  <a:cs typeface="Times New Roman" pitchFamily="18" charset="0"/>
                                </a:rPr>
                                <m:t>𝐴</m:t>
                              </m:r>
                              <m:sSub>
                                <m:sSubPr>
                                  <m:ctrlPr>
                                    <a:rPr lang="en-US" altLang="zh-TW" sz="1200" i="1">
                                      <a:solidFill>
                                        <a:srgbClr val="000000"/>
                                      </a:solidFill>
                                      <a:latin typeface="Cambria Math" panose="02040503050406030204" pitchFamily="18" charset="0"/>
                                      <a:cs typeface="Times New Roman" pitchFamily="18" charset="0"/>
                                    </a:rPr>
                                  </m:ctrlPr>
                                </m:sSubPr>
                                <m:e>
                                  <m:r>
                                    <a:rPr lang="en-US" altLang="zh-TW" sz="1200" b="0" i="1" smtClean="0">
                                      <a:solidFill>
                                        <a:srgbClr val="000000"/>
                                      </a:solidFill>
                                      <a:latin typeface="Cambria Math" panose="02040503050406030204" pitchFamily="18" charset="0"/>
                                      <a:cs typeface="Times New Roman" pitchFamily="18" charset="0"/>
                                    </a:rPr>
                                    <m:t>𝑎</m:t>
                                  </m:r>
                                </m:e>
                                <m:sub>
                                  <m:r>
                                    <a:rPr lang="en-US" altLang="zh-TW" sz="1200" i="1">
                                      <a:solidFill>
                                        <a:srgbClr val="000000"/>
                                      </a:solidFill>
                                      <a:latin typeface="Cambria Math" panose="02040503050406030204" pitchFamily="18" charset="0"/>
                                      <a:cs typeface="Times New Roman" pitchFamily="18" charset="0"/>
                                    </a:rPr>
                                    <m:t>𝑘</m:t>
                                  </m:r>
                                </m:sub>
                              </m:sSub>
                              <m:r>
                                <a:rPr lang="en-US" altLang="zh-TW" sz="1200" b="0" i="1" smtClean="0">
                                  <a:solidFill>
                                    <a:srgbClr val="000000"/>
                                  </a:solidFill>
                                  <a:latin typeface="Cambria Math" panose="02040503050406030204" pitchFamily="18" charset="0"/>
                                  <a:cs typeface="Times New Roman" pitchFamily="18" charset="0"/>
                                </a:rPr>
                                <m:t>+</m:t>
                              </m:r>
                              <m:r>
                                <a:rPr lang="en-US" altLang="zh-TW" sz="1200" b="0" i="1" smtClean="0">
                                  <a:solidFill>
                                    <a:srgbClr val="000000"/>
                                  </a:solidFill>
                                  <a:latin typeface="Cambria Math" panose="02040503050406030204" pitchFamily="18" charset="0"/>
                                  <a:cs typeface="Times New Roman" pitchFamily="18" charset="0"/>
                                </a:rPr>
                                <m:t>𝐵</m:t>
                              </m:r>
                              <m:sSub>
                                <m:sSubPr>
                                  <m:ctrlPr>
                                    <a:rPr lang="en-US" altLang="zh-TW" sz="1200" i="1">
                                      <a:solidFill>
                                        <a:srgbClr val="000000"/>
                                      </a:solidFill>
                                      <a:latin typeface="Cambria Math" panose="02040503050406030204" pitchFamily="18" charset="0"/>
                                      <a:cs typeface="Times New Roman" pitchFamily="18" charset="0"/>
                                    </a:rPr>
                                  </m:ctrlPr>
                                </m:sSubPr>
                                <m:e>
                                  <m:r>
                                    <a:rPr lang="en-US" altLang="zh-TW" sz="1200" i="1">
                                      <a:solidFill>
                                        <a:srgbClr val="000000"/>
                                      </a:solidFill>
                                      <a:latin typeface="Cambria Math" panose="02040503050406030204" pitchFamily="18" charset="0"/>
                                      <a:cs typeface="Times New Roman" pitchFamily="18" charset="0"/>
                                    </a:rPr>
                                    <m:t>𝑏</m:t>
                                  </m:r>
                                </m:e>
                                <m:sub>
                                  <m:r>
                                    <a:rPr lang="en-US" altLang="zh-TW" sz="1200" i="1">
                                      <a:solidFill>
                                        <a:srgbClr val="000000"/>
                                      </a:solidFill>
                                      <a:latin typeface="Cambria Math" panose="02040503050406030204" pitchFamily="18" charset="0"/>
                                      <a:cs typeface="Times New Roman" pitchFamily="18" charset="0"/>
                                    </a:rPr>
                                    <m:t>𝑘</m:t>
                                  </m:r>
                                </m:sub>
                              </m:sSub>
                            </m:oMath>
                          </a14:m>
                          <a:endParaRPr lang="en-US" altLang="zh-TW" sz="1200" dirty="0">
                            <a:solidFill>
                              <a:srgbClr val="000000"/>
                            </a:solidFill>
                            <a:latin typeface="Times New Roman" pitchFamily="18" charset="0"/>
                            <a:cs typeface="Times New Roman" pitchFamily="18"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TW" sz="1200" dirty="0">
                              <a:solidFill>
                                <a:srgbClr val="000000"/>
                              </a:solidFill>
                              <a:latin typeface="Times New Roman" pitchFamily="18" charset="0"/>
                              <a:cs typeface="Times New Roman" pitchFamily="18" charset="0"/>
                            </a:rPr>
                            <a:t> </a:t>
                          </a:r>
                          <a14:m>
                            <m:oMath xmlns:m="http://schemas.openxmlformats.org/officeDocument/2006/math">
                              <m:r>
                                <m:rPr>
                                  <m:sty m:val="p"/>
                                </m:rPr>
                                <a:rPr lang="en-US" altLang="zh-TW" sz="1200">
                                  <a:solidFill>
                                    <a:srgbClr val="000000"/>
                                  </a:solidFill>
                                  <a:latin typeface="Cambria Math" panose="02040503050406030204" pitchFamily="18" charset="0"/>
                                  <a:cs typeface="Times New Roman" pitchFamily="18" charset="0"/>
                                </a:rPr>
                                <m:t>a</m:t>
                              </m:r>
                              <m:r>
                                <m:rPr>
                                  <m:sty m:val="p"/>
                                </m:rPr>
                                <a:rPr lang="en-US" altLang="zh-TW" sz="1200" b="0" i="0" smtClean="0">
                                  <a:solidFill>
                                    <a:srgbClr val="000000"/>
                                  </a:solidFill>
                                  <a:latin typeface="Cambria Math" panose="02040503050406030204" pitchFamily="18" charset="0"/>
                                  <a:cs typeface="Times New Roman" pitchFamily="18" charset="0"/>
                                </a:rPr>
                                <m:t>x</m:t>
                              </m:r>
                              <m:r>
                                <a:rPr lang="en-US" altLang="zh-TW" sz="1200" b="0" i="1" smtClean="0">
                                  <a:solidFill>
                                    <a:srgbClr val="000000"/>
                                  </a:solidFill>
                                  <a:latin typeface="Cambria Math" panose="02040503050406030204" pitchFamily="18" charset="0"/>
                                  <a:cs typeface="Times New Roman" pitchFamily="18" charset="0"/>
                                </a:rPr>
                                <m:t>[</m:t>
                              </m:r>
                              <m:r>
                                <a:rPr lang="en-US" altLang="zh-TW" sz="1200" b="0" i="1" smtClean="0">
                                  <a:solidFill>
                                    <a:srgbClr val="000000"/>
                                  </a:solidFill>
                                  <a:latin typeface="Cambria Math" panose="02040503050406030204" pitchFamily="18" charset="0"/>
                                  <a:cs typeface="Times New Roman" pitchFamily="18" charset="0"/>
                                </a:rPr>
                                <m:t>𝑛</m:t>
                              </m:r>
                              <m:r>
                                <a:rPr lang="en-US" altLang="zh-TW" sz="1200" b="0" i="1" smtClean="0">
                                  <a:solidFill>
                                    <a:srgbClr val="000000"/>
                                  </a:solidFill>
                                  <a:latin typeface="Cambria Math" panose="02040503050406030204" pitchFamily="18" charset="0"/>
                                  <a:cs typeface="Times New Roman" pitchFamily="18" charset="0"/>
                                </a:rPr>
                                <m:t>]+</m:t>
                              </m:r>
                              <m:r>
                                <a:rPr lang="en-US" altLang="zh-TW" sz="1200" b="0" i="1" smtClean="0">
                                  <a:solidFill>
                                    <a:srgbClr val="000000"/>
                                  </a:solidFill>
                                  <a:latin typeface="Cambria Math" panose="02040503050406030204" pitchFamily="18" charset="0"/>
                                  <a:cs typeface="Times New Roman" pitchFamily="18" charset="0"/>
                                </a:rPr>
                                <m:t>𝑏𝑦</m:t>
                              </m:r>
                              <m:r>
                                <a:rPr lang="en-US" altLang="zh-TW" sz="1200" b="0" i="1" smtClean="0">
                                  <a:solidFill>
                                    <a:srgbClr val="000000"/>
                                  </a:solidFill>
                                  <a:latin typeface="Cambria Math" panose="02040503050406030204" pitchFamily="18" charset="0"/>
                                  <a:cs typeface="Times New Roman" pitchFamily="18" charset="0"/>
                                </a:rPr>
                                <m:t>[</m:t>
                              </m:r>
                              <m:r>
                                <a:rPr lang="en-US" altLang="zh-TW" sz="1200" b="0" i="1" smtClean="0">
                                  <a:solidFill>
                                    <a:srgbClr val="000000"/>
                                  </a:solidFill>
                                  <a:latin typeface="Cambria Math" panose="02040503050406030204" pitchFamily="18" charset="0"/>
                                  <a:cs typeface="Times New Roman" pitchFamily="18" charset="0"/>
                                </a:rPr>
                                <m:t>𝑛</m:t>
                              </m:r>
                              <m:r>
                                <a:rPr lang="en-US" altLang="zh-TW" sz="1200" b="0" i="1" smtClean="0">
                                  <a:solidFill>
                                    <a:srgbClr val="000000"/>
                                  </a:solidFill>
                                  <a:latin typeface="Cambria Math" panose="02040503050406030204" pitchFamily="18" charset="0"/>
                                  <a:cs typeface="Times New Roman" pitchFamily="18" charset="0"/>
                                </a:rPr>
                                <m:t>]</m:t>
                              </m:r>
                              <m:groupChr>
                                <m:groupChrPr>
                                  <m:chr m:val="↔"/>
                                  <m:vertJc m:val="bot"/>
                                  <m:ctrlPr>
                                    <a:rPr lang="en-US" altLang="zh-TW" sz="1200" i="1">
                                      <a:solidFill>
                                        <a:srgbClr val="000000"/>
                                      </a:solidFill>
                                      <a:latin typeface="Cambria Math" panose="02040503050406030204" pitchFamily="18" charset="0"/>
                                      <a:cs typeface="Times New Roman" pitchFamily="18" charset="0"/>
                                    </a:rPr>
                                  </m:ctrlPr>
                                </m:groupChrPr>
                                <m:e>
                                  <m:r>
                                    <m:rPr>
                                      <m:brk m:alnAt="2"/>
                                    </m:rPr>
                                    <a:rPr lang="en-US" altLang="zh-TW" sz="1200" i="1">
                                      <a:solidFill>
                                        <a:srgbClr val="000000"/>
                                      </a:solidFill>
                                      <a:latin typeface="Cambria Math" panose="02040503050406030204" pitchFamily="18" charset="0"/>
                                      <a:cs typeface="Times New Roman" pitchFamily="18" charset="0"/>
                                    </a:rPr>
                                    <m:t>𝐹</m:t>
                                  </m:r>
                                </m:e>
                              </m:groupChr>
                              <m:r>
                                <a:rPr lang="en-US" altLang="zh-TW" sz="1200" i="1">
                                  <a:solidFill>
                                    <a:srgbClr val="000000"/>
                                  </a:solidFill>
                                  <a:latin typeface="Cambria Math" panose="02040503050406030204" pitchFamily="18" charset="0"/>
                                  <a:cs typeface="Times New Roman" pitchFamily="18" charset="0"/>
                                </a:rPr>
                                <m:t>𝑎𝑋</m:t>
                              </m:r>
                              <m:r>
                                <a:rPr lang="en-US" altLang="zh-TW" sz="1200" i="1">
                                  <a:solidFill>
                                    <a:srgbClr val="000000"/>
                                  </a:solidFill>
                                  <a:latin typeface="Cambria Math" panose="02040503050406030204" pitchFamily="18" charset="0"/>
                                  <a:cs typeface="Times New Roman" pitchFamily="18" charset="0"/>
                                </a:rPr>
                                <m:t>(</m:t>
                              </m:r>
                              <m:sSup>
                                <m:sSupPr>
                                  <m:ctrlPr>
                                    <a:rPr lang="en-US" altLang="zh-TW" sz="1200" i="1" smtClean="0">
                                      <a:solidFill>
                                        <a:srgbClr val="000000"/>
                                      </a:solidFill>
                                      <a:latin typeface="Cambria Math" panose="02040503050406030204" pitchFamily="18" charset="0"/>
                                      <a:cs typeface="Times New Roman" pitchFamily="18" charset="0"/>
                                    </a:rPr>
                                  </m:ctrlPr>
                                </m:sSupPr>
                                <m:e>
                                  <m:r>
                                    <a:rPr lang="en-US" altLang="zh-TW" sz="1200" b="0" i="1" smtClean="0">
                                      <a:solidFill>
                                        <a:srgbClr val="000000"/>
                                      </a:solidFill>
                                      <a:latin typeface="Cambria Math" panose="02040503050406030204" pitchFamily="18" charset="0"/>
                                      <a:cs typeface="Times New Roman" pitchFamily="18" charset="0"/>
                                    </a:rPr>
                                    <m:t>𝑒</m:t>
                                  </m:r>
                                </m:e>
                                <m:sup>
                                  <m:r>
                                    <a:rPr lang="en-US" altLang="zh-TW" sz="1200" b="0" i="1" smtClean="0">
                                      <a:solidFill>
                                        <a:srgbClr val="000000"/>
                                      </a:solidFill>
                                      <a:latin typeface="Cambria Math" panose="02040503050406030204" pitchFamily="18" charset="0"/>
                                      <a:cs typeface="Times New Roman" pitchFamily="18" charset="0"/>
                                    </a:rPr>
                                    <m:t>𝑗</m:t>
                                  </m:r>
                                  <m:r>
                                    <a:rPr lang="zh-TW" altLang="en-US" sz="1200" b="0" i="1" smtClean="0">
                                      <a:solidFill>
                                        <a:srgbClr val="000000"/>
                                      </a:solidFill>
                                      <a:latin typeface="Cambria Math" panose="02040503050406030204" pitchFamily="18" charset="0"/>
                                      <a:cs typeface="Times New Roman" pitchFamily="18" charset="0"/>
                                    </a:rPr>
                                    <m:t>𝜔</m:t>
                                  </m:r>
                                </m:sup>
                              </m:sSup>
                              <m:r>
                                <a:rPr lang="en-US" altLang="zh-TW" sz="1200" i="1">
                                  <a:solidFill>
                                    <a:srgbClr val="000000"/>
                                  </a:solidFill>
                                  <a:latin typeface="Cambria Math" panose="02040503050406030204" pitchFamily="18" charset="0"/>
                                  <a:cs typeface="Times New Roman" pitchFamily="18" charset="0"/>
                                </a:rPr>
                                <m:t>)+</m:t>
                              </m:r>
                              <m:r>
                                <a:rPr lang="en-US" altLang="zh-TW" sz="1200" b="0" i="1" smtClean="0">
                                  <a:solidFill>
                                    <a:srgbClr val="000000"/>
                                  </a:solidFill>
                                  <a:latin typeface="Cambria Math" panose="02040503050406030204" pitchFamily="18" charset="0"/>
                                  <a:cs typeface="Times New Roman" pitchFamily="18" charset="0"/>
                                </a:rPr>
                                <m:t>𝑏</m:t>
                              </m:r>
                              <m:r>
                                <a:rPr lang="en-US" altLang="zh-TW" sz="1200" i="1">
                                  <a:solidFill>
                                    <a:srgbClr val="000000"/>
                                  </a:solidFill>
                                  <a:latin typeface="Cambria Math" panose="02040503050406030204" pitchFamily="18" charset="0"/>
                                  <a:cs typeface="Times New Roman" pitchFamily="18" charset="0"/>
                                </a:rPr>
                                <m:t>𝑌</m:t>
                              </m:r>
                              <m:r>
                                <a:rPr lang="en-US" altLang="zh-TW" sz="1200" i="1">
                                  <a:solidFill>
                                    <a:srgbClr val="000000"/>
                                  </a:solidFill>
                                  <a:latin typeface="Cambria Math" panose="02040503050406030204" pitchFamily="18" charset="0"/>
                                  <a:cs typeface="Times New Roman" pitchFamily="18" charset="0"/>
                                </a:rPr>
                                <m:t>(</m:t>
                              </m:r>
                              <m:sSup>
                                <m:sSupPr>
                                  <m:ctrlPr>
                                    <a:rPr lang="en-US" altLang="zh-TW" sz="1200" i="1" smtClean="0">
                                      <a:solidFill>
                                        <a:srgbClr val="000000"/>
                                      </a:solidFill>
                                      <a:latin typeface="Cambria Math" panose="02040503050406030204" pitchFamily="18" charset="0"/>
                                      <a:cs typeface="Times New Roman" pitchFamily="18" charset="0"/>
                                    </a:rPr>
                                  </m:ctrlPr>
                                </m:sSupPr>
                                <m:e>
                                  <m:r>
                                    <a:rPr lang="en-US" altLang="zh-TW" sz="1200" b="0" i="1" smtClean="0">
                                      <a:solidFill>
                                        <a:srgbClr val="000000"/>
                                      </a:solidFill>
                                      <a:latin typeface="Cambria Math" panose="02040503050406030204" pitchFamily="18" charset="0"/>
                                      <a:cs typeface="Times New Roman" pitchFamily="18" charset="0"/>
                                    </a:rPr>
                                    <m:t>𝑒</m:t>
                                  </m:r>
                                </m:e>
                                <m:sup>
                                  <m:r>
                                    <a:rPr lang="en-US" altLang="zh-TW" sz="1200" b="0" i="1" smtClean="0">
                                      <a:solidFill>
                                        <a:srgbClr val="000000"/>
                                      </a:solidFill>
                                      <a:latin typeface="Cambria Math" panose="02040503050406030204" pitchFamily="18" charset="0"/>
                                      <a:cs typeface="Times New Roman" pitchFamily="18" charset="0"/>
                                    </a:rPr>
                                    <m:t>𝑗</m:t>
                                  </m:r>
                                  <m:r>
                                    <a:rPr lang="zh-TW" altLang="en-US" sz="1200" b="0" i="1" smtClean="0">
                                      <a:solidFill>
                                        <a:srgbClr val="000000"/>
                                      </a:solidFill>
                                      <a:latin typeface="Cambria Math" panose="02040503050406030204" pitchFamily="18" charset="0"/>
                                      <a:cs typeface="Times New Roman" pitchFamily="18" charset="0"/>
                                    </a:rPr>
                                    <m:t>𝜔</m:t>
                                  </m:r>
                                </m:sup>
                              </m:sSup>
                              <m:r>
                                <a:rPr lang="en-US" altLang="zh-TW" sz="1200" i="1">
                                  <a:solidFill>
                                    <a:srgbClr val="000000"/>
                                  </a:solidFill>
                                  <a:latin typeface="Cambria Math" panose="02040503050406030204" pitchFamily="18" charset="0"/>
                                  <a:cs typeface="Times New Roman" pitchFamily="18" charset="0"/>
                                </a:rPr>
                                <m:t>)</m:t>
                              </m:r>
                            </m:oMath>
                          </a14:m>
                          <a:endParaRPr lang="en-US" altLang="zh-TW" sz="1200" dirty="0">
                            <a:solidFill>
                              <a:srgbClr val="000000"/>
                            </a:solidFill>
                            <a:latin typeface="Times New Roman" pitchFamily="18" charset="0"/>
                            <a:cs typeface="Times New Roman" pitchFamily="18" charset="0"/>
                          </a:endParaRPr>
                        </a:p>
                      </a:txBody>
                      <a:tcPr/>
                    </a:tc>
                    <a:extLst>
                      <a:ext uri="{0D108BD9-81ED-4DB2-BD59-A6C34878D82A}">
                        <a16:rowId xmlns:a16="http://schemas.microsoft.com/office/drawing/2014/main" val="4121536490"/>
                      </a:ext>
                    </a:extLst>
                  </a:tr>
                  <a:tr h="370840">
                    <a:tc>
                      <a:txBody>
                        <a:bodyPr/>
                        <a:lstStyle/>
                        <a:p>
                          <a:pPr algn="ctr"/>
                          <a:r>
                            <a:rPr lang="zh-CN" altLang="en-US" sz="1200" b="1" dirty="0"/>
                            <a:t>时移</a:t>
                          </a:r>
                        </a:p>
                      </a:txBody>
                      <a:tcPr/>
                    </a:tc>
                    <a:tc>
                      <a:txBody>
                        <a:bodyPr/>
                        <a:lstStyle/>
                        <a:p>
                          <a:pPr algn="ctr"/>
                          <a14:m>
                            <m:oMathPara xmlns:m="http://schemas.openxmlformats.org/officeDocument/2006/math">
                              <m:oMathParaPr>
                                <m:jc m:val="centerGroup"/>
                              </m:oMathParaPr>
                              <m:oMath xmlns:m="http://schemas.openxmlformats.org/officeDocument/2006/math">
                                <m:r>
                                  <a:rPr lang="en-US" altLang="zh-TW" sz="1200" b="0" i="1" smtClean="0">
                                    <a:solidFill>
                                      <a:srgbClr val="000000"/>
                                    </a:solidFill>
                                    <a:latin typeface="Cambria Math" panose="02040503050406030204" pitchFamily="18" charset="0"/>
                                    <a:cs typeface="Times New Roman" pitchFamily="18" charset="0"/>
                                  </a:rPr>
                                  <m:t>𝑥</m:t>
                                </m:r>
                                <m:r>
                                  <a:rPr lang="en-US" altLang="zh-TW" sz="1200" b="0" i="1" smtClean="0">
                                    <a:solidFill>
                                      <a:srgbClr val="000000"/>
                                    </a:solidFill>
                                    <a:latin typeface="Cambria Math" panose="02040503050406030204" pitchFamily="18" charset="0"/>
                                    <a:cs typeface="Times New Roman" pitchFamily="18" charset="0"/>
                                  </a:rPr>
                                  <m:t>(</m:t>
                                </m:r>
                                <m:r>
                                  <a:rPr lang="en-US" altLang="zh-TW" sz="1200" b="0" i="1" smtClean="0">
                                    <a:solidFill>
                                      <a:srgbClr val="000000"/>
                                    </a:solidFill>
                                    <a:latin typeface="Cambria Math" panose="02040503050406030204" pitchFamily="18" charset="0"/>
                                    <a:cs typeface="Times New Roman" pitchFamily="18" charset="0"/>
                                  </a:rPr>
                                  <m:t>𝑡</m:t>
                                </m:r>
                                <m:r>
                                  <a:rPr lang="en-US" altLang="zh-TW" sz="1200" b="0" i="1" smtClean="0">
                                    <a:solidFill>
                                      <a:srgbClr val="000000"/>
                                    </a:solidFill>
                                    <a:latin typeface="Cambria Math" panose="02040503050406030204" pitchFamily="18" charset="0"/>
                                    <a:cs typeface="Times New Roman" pitchFamily="18" charset="0"/>
                                  </a:rPr>
                                  <m:t>−</m:t>
                                </m:r>
                                <m:sSub>
                                  <m:sSubPr>
                                    <m:ctrlPr>
                                      <a:rPr lang="en-US" altLang="zh-TW" sz="1200" b="0" i="1" smtClean="0">
                                        <a:solidFill>
                                          <a:srgbClr val="000000"/>
                                        </a:solidFill>
                                        <a:latin typeface="Cambria Math" panose="02040503050406030204" pitchFamily="18" charset="0"/>
                                        <a:cs typeface="Times New Roman" pitchFamily="18" charset="0"/>
                                      </a:rPr>
                                    </m:ctrlPr>
                                  </m:sSubPr>
                                  <m:e>
                                    <m:r>
                                      <a:rPr lang="en-US" altLang="zh-TW" sz="1200" b="0" i="1" smtClean="0">
                                        <a:solidFill>
                                          <a:srgbClr val="000000"/>
                                        </a:solidFill>
                                        <a:latin typeface="Cambria Math" panose="02040503050406030204" pitchFamily="18" charset="0"/>
                                        <a:cs typeface="Times New Roman" pitchFamily="18" charset="0"/>
                                      </a:rPr>
                                      <m:t>𝑡</m:t>
                                    </m:r>
                                  </m:e>
                                  <m:sub>
                                    <m:r>
                                      <a:rPr lang="en-US" altLang="zh-TW" sz="1200" b="0" i="1" smtClean="0">
                                        <a:solidFill>
                                          <a:srgbClr val="000000"/>
                                        </a:solidFill>
                                        <a:latin typeface="Cambria Math" panose="02040503050406030204" pitchFamily="18" charset="0"/>
                                        <a:cs typeface="Times New Roman" pitchFamily="18" charset="0"/>
                                      </a:rPr>
                                      <m:t>0</m:t>
                                    </m:r>
                                  </m:sub>
                                </m:sSub>
                                <m:r>
                                  <a:rPr lang="en-US" altLang="zh-TW" sz="1200" b="0" i="1" smtClean="0">
                                    <a:solidFill>
                                      <a:srgbClr val="000000"/>
                                    </a:solidFill>
                                    <a:latin typeface="Cambria Math" panose="02040503050406030204" pitchFamily="18" charset="0"/>
                                    <a:cs typeface="Times New Roman" pitchFamily="18" charset="0"/>
                                  </a:rPr>
                                  <m:t>)</m:t>
                                </m:r>
                                <m:groupChr>
                                  <m:groupChrPr>
                                    <m:chr m:val="↔"/>
                                    <m:vertJc m:val="bot"/>
                                    <m:ctrlPr>
                                      <a:rPr lang="en-US" altLang="zh-TW" sz="1200" i="1">
                                        <a:solidFill>
                                          <a:srgbClr val="000000"/>
                                        </a:solidFill>
                                        <a:latin typeface="Cambria Math" panose="02040503050406030204" pitchFamily="18" charset="0"/>
                                        <a:cs typeface="Times New Roman" pitchFamily="18" charset="0"/>
                                      </a:rPr>
                                    </m:ctrlPr>
                                  </m:groupChrPr>
                                  <m:e>
                                    <m:r>
                                      <m:rPr>
                                        <m:brk m:alnAt="2"/>
                                      </m:rPr>
                                      <a:rPr lang="en-US" altLang="zh-TW" sz="1200" i="1">
                                        <a:solidFill>
                                          <a:srgbClr val="000000"/>
                                        </a:solidFill>
                                        <a:latin typeface="Cambria Math" panose="02040503050406030204" pitchFamily="18" charset="0"/>
                                        <a:cs typeface="Times New Roman" pitchFamily="18" charset="0"/>
                                      </a:rPr>
                                      <m:t>𝐹</m:t>
                                    </m:r>
                                    <m:r>
                                      <a:rPr lang="en-US" altLang="zh-TW" sz="1200" i="1">
                                        <a:solidFill>
                                          <a:srgbClr val="000000"/>
                                        </a:solidFill>
                                        <a:latin typeface="Cambria Math" panose="02040503050406030204" pitchFamily="18" charset="0"/>
                                        <a:cs typeface="Times New Roman" pitchFamily="18" charset="0"/>
                                      </a:rPr>
                                      <m:t>𝑆</m:t>
                                    </m:r>
                                  </m:e>
                                </m:groupChr>
                                <m:sSub>
                                  <m:sSubPr>
                                    <m:ctrlPr>
                                      <a:rPr lang="en-US" altLang="zh-CN" sz="1200" b="0" i="1" smtClean="0">
                                        <a:solidFill>
                                          <a:schemeClr val="tx1"/>
                                        </a:solidFill>
                                        <a:latin typeface="Cambria Math" panose="02040503050406030204" pitchFamily="18" charset="0"/>
                                        <a:cs typeface="Times New Roman" panose="02020603050405020304" pitchFamily="18" charset="0"/>
                                      </a:rPr>
                                    </m:ctrlPr>
                                  </m:sSubPr>
                                  <m:e>
                                    <m:r>
                                      <a:rPr lang="en-US" altLang="zh-CN" sz="1200" b="0" i="1" smtClean="0">
                                        <a:solidFill>
                                          <a:schemeClr val="tx1"/>
                                        </a:solidFill>
                                        <a:latin typeface="Cambria Math" panose="02040503050406030204" pitchFamily="18" charset="0"/>
                                        <a:cs typeface="Times New Roman" panose="02020603050405020304" pitchFamily="18" charset="0"/>
                                      </a:rPr>
                                      <m:t>𝑎</m:t>
                                    </m:r>
                                  </m:e>
                                  <m:sub>
                                    <m:r>
                                      <a:rPr lang="en-US" altLang="zh-CN" sz="1200" b="0" i="1" smtClean="0">
                                        <a:solidFill>
                                          <a:schemeClr val="tx1"/>
                                        </a:solidFill>
                                        <a:latin typeface="Cambria Math" panose="02040503050406030204" pitchFamily="18" charset="0"/>
                                        <a:cs typeface="Times New Roman" panose="02020603050405020304" pitchFamily="18" charset="0"/>
                                      </a:rPr>
                                      <m:t>𝑘</m:t>
                                    </m:r>
                                  </m:sub>
                                </m:sSub>
                                <m:sSup>
                                  <m:sSupPr>
                                    <m:ctrlPr>
                                      <a:rPr lang="en-US" altLang="zh-CN" sz="1200" i="1">
                                        <a:solidFill>
                                          <a:schemeClr val="tx1"/>
                                        </a:solidFill>
                                        <a:latin typeface="Cambria Math" panose="02040503050406030204" pitchFamily="18" charset="0"/>
                                        <a:cs typeface="Times New Roman" panose="02020603050405020304" pitchFamily="18" charset="0"/>
                                      </a:rPr>
                                    </m:ctrlPr>
                                  </m:sSupPr>
                                  <m:e>
                                    <m:r>
                                      <a:rPr lang="en-US" altLang="zh-CN" sz="1200" i="1">
                                        <a:solidFill>
                                          <a:schemeClr val="tx1"/>
                                        </a:solidFill>
                                        <a:latin typeface="Cambria Math" panose="02040503050406030204" pitchFamily="18" charset="0"/>
                                        <a:cs typeface="Times New Roman" panose="02020603050405020304" pitchFamily="18" charset="0"/>
                                      </a:rPr>
                                      <m:t>𝑒</m:t>
                                    </m:r>
                                  </m:e>
                                  <m:sup>
                                    <m:r>
                                      <a:rPr lang="en-US" altLang="zh-CN" sz="1200" i="1">
                                        <a:solidFill>
                                          <a:schemeClr val="tx1"/>
                                        </a:solidFill>
                                        <a:latin typeface="Cambria Math" panose="02040503050406030204" pitchFamily="18" charset="0"/>
                                        <a:cs typeface="Times New Roman" panose="02020603050405020304" pitchFamily="18" charset="0"/>
                                      </a:rPr>
                                      <m:t>−</m:t>
                                    </m:r>
                                    <m:r>
                                      <a:rPr lang="en-US" altLang="zh-CN" sz="1200" i="1">
                                        <a:solidFill>
                                          <a:schemeClr val="tx1"/>
                                        </a:solidFill>
                                        <a:latin typeface="Cambria Math" panose="02040503050406030204" pitchFamily="18" charset="0"/>
                                        <a:cs typeface="Times New Roman" panose="02020603050405020304" pitchFamily="18" charset="0"/>
                                      </a:rPr>
                                      <m:t>𝑗𝑘</m:t>
                                    </m:r>
                                    <m:sSub>
                                      <m:sSubPr>
                                        <m:ctrlPr>
                                          <a:rPr lang="en-US" altLang="zh-CN" sz="1200" i="1">
                                            <a:solidFill>
                                              <a:schemeClr val="tx1"/>
                                            </a:solidFill>
                                            <a:latin typeface="Cambria Math" panose="02040503050406030204" pitchFamily="18" charset="0"/>
                                            <a:cs typeface="Times New Roman" panose="02020603050405020304" pitchFamily="18" charset="0"/>
                                          </a:rPr>
                                        </m:ctrlPr>
                                      </m:sSubPr>
                                      <m:e>
                                        <m:r>
                                          <a:rPr lang="zh-CN" altLang="en-US" sz="1200" i="1">
                                            <a:solidFill>
                                              <a:schemeClr val="tx1"/>
                                            </a:solidFill>
                                            <a:latin typeface="Cambria Math" panose="02040503050406030204" pitchFamily="18" charset="0"/>
                                            <a:cs typeface="Times New Roman" panose="02020603050405020304" pitchFamily="18" charset="0"/>
                                          </a:rPr>
                                          <m:t>𝜔</m:t>
                                        </m:r>
                                      </m:e>
                                      <m:sub>
                                        <m:r>
                                          <a:rPr lang="en-US" altLang="zh-CN" sz="1200" i="1">
                                            <a:solidFill>
                                              <a:schemeClr val="tx1"/>
                                            </a:solidFill>
                                            <a:latin typeface="Cambria Math" panose="02040503050406030204" pitchFamily="18" charset="0"/>
                                            <a:cs typeface="Times New Roman" panose="02020603050405020304" pitchFamily="18" charset="0"/>
                                          </a:rPr>
                                          <m:t>0</m:t>
                                        </m:r>
                                      </m:sub>
                                    </m:sSub>
                                    <m:sSub>
                                      <m:sSubPr>
                                        <m:ctrlPr>
                                          <a:rPr lang="en-US" altLang="zh-CN" sz="1200" i="1">
                                            <a:solidFill>
                                              <a:schemeClr val="tx1"/>
                                            </a:solidFill>
                                            <a:latin typeface="Cambria Math" panose="02040503050406030204" pitchFamily="18" charset="0"/>
                                            <a:cs typeface="Times New Roman" panose="02020603050405020304" pitchFamily="18" charset="0"/>
                                          </a:rPr>
                                        </m:ctrlPr>
                                      </m:sSubPr>
                                      <m:e>
                                        <m:r>
                                          <a:rPr lang="en-US" altLang="zh-CN" sz="1200" i="1">
                                            <a:solidFill>
                                              <a:schemeClr val="tx1"/>
                                            </a:solidFill>
                                            <a:latin typeface="Cambria Math" panose="02040503050406030204" pitchFamily="18" charset="0"/>
                                            <a:cs typeface="Times New Roman" panose="02020603050405020304" pitchFamily="18" charset="0"/>
                                          </a:rPr>
                                          <m:t>𝑡</m:t>
                                        </m:r>
                                      </m:e>
                                      <m:sub>
                                        <m:r>
                                          <a:rPr lang="en-US" altLang="zh-CN" sz="1200" i="1">
                                            <a:solidFill>
                                              <a:schemeClr val="tx1"/>
                                            </a:solidFill>
                                            <a:latin typeface="Cambria Math" panose="02040503050406030204" pitchFamily="18" charset="0"/>
                                            <a:cs typeface="Times New Roman" panose="02020603050405020304" pitchFamily="18" charset="0"/>
                                          </a:rPr>
                                          <m:t>0</m:t>
                                        </m:r>
                                      </m:sub>
                                    </m:sSub>
                                  </m:sup>
                                </m:sSup>
                              </m:oMath>
                            </m:oMathPara>
                          </a14:m>
                          <a:endParaRPr lang="zh-CN" altLang="en-US" sz="1200" dirty="0"/>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TW" sz="1200" b="0" i="1" smtClean="0">
                                    <a:solidFill>
                                      <a:schemeClr val="tx1"/>
                                    </a:solidFill>
                                    <a:latin typeface="Cambria Math" panose="02040503050406030204" pitchFamily="18" charset="0"/>
                                    <a:cs typeface="Times New Roman" pitchFamily="18" charset="0"/>
                                  </a:rPr>
                                  <m:t>𝑥</m:t>
                                </m:r>
                                <m:r>
                                  <a:rPr lang="en-US" altLang="zh-TW" sz="1200" b="0" i="1" smtClean="0">
                                    <a:solidFill>
                                      <a:schemeClr val="tx1"/>
                                    </a:solidFill>
                                    <a:latin typeface="Cambria Math" panose="02040503050406030204" pitchFamily="18" charset="0"/>
                                    <a:cs typeface="Times New Roman" pitchFamily="18" charset="0"/>
                                  </a:rPr>
                                  <m:t>(</m:t>
                                </m:r>
                                <m:r>
                                  <a:rPr lang="en-US" altLang="zh-TW" sz="1200" b="0" i="1" smtClean="0">
                                    <a:solidFill>
                                      <a:schemeClr val="tx1"/>
                                    </a:solidFill>
                                    <a:latin typeface="Cambria Math" panose="02040503050406030204" pitchFamily="18" charset="0"/>
                                    <a:cs typeface="Times New Roman" pitchFamily="18" charset="0"/>
                                  </a:rPr>
                                  <m:t>𝑡</m:t>
                                </m:r>
                                <m:r>
                                  <a:rPr lang="en-US" altLang="zh-TW" sz="1200" b="0" i="1" smtClean="0">
                                    <a:solidFill>
                                      <a:schemeClr val="tx1"/>
                                    </a:solidFill>
                                    <a:latin typeface="Cambria Math" panose="02040503050406030204" pitchFamily="18" charset="0"/>
                                    <a:cs typeface="Times New Roman" pitchFamily="18" charset="0"/>
                                  </a:rPr>
                                  <m:t>−</m:t>
                                </m:r>
                                <m:sSub>
                                  <m:sSubPr>
                                    <m:ctrlPr>
                                      <a:rPr lang="en-US" altLang="zh-TW" sz="1200" b="0" i="1" smtClean="0">
                                        <a:solidFill>
                                          <a:schemeClr val="tx1"/>
                                        </a:solidFill>
                                        <a:latin typeface="Cambria Math" panose="02040503050406030204" pitchFamily="18" charset="0"/>
                                        <a:cs typeface="Times New Roman" pitchFamily="18" charset="0"/>
                                      </a:rPr>
                                    </m:ctrlPr>
                                  </m:sSubPr>
                                  <m:e>
                                    <m:r>
                                      <a:rPr lang="en-US" altLang="zh-TW" sz="1200" b="0" i="1" smtClean="0">
                                        <a:solidFill>
                                          <a:schemeClr val="tx1"/>
                                        </a:solidFill>
                                        <a:latin typeface="Cambria Math" panose="02040503050406030204" pitchFamily="18" charset="0"/>
                                        <a:cs typeface="Times New Roman" pitchFamily="18" charset="0"/>
                                      </a:rPr>
                                      <m:t>𝑡</m:t>
                                    </m:r>
                                  </m:e>
                                  <m:sub>
                                    <m:r>
                                      <a:rPr lang="en-US" altLang="zh-TW" sz="1200" b="0" i="1" smtClean="0">
                                        <a:solidFill>
                                          <a:schemeClr val="tx1"/>
                                        </a:solidFill>
                                        <a:latin typeface="Cambria Math" panose="02040503050406030204" pitchFamily="18" charset="0"/>
                                        <a:cs typeface="Times New Roman" pitchFamily="18" charset="0"/>
                                      </a:rPr>
                                      <m:t>0</m:t>
                                    </m:r>
                                  </m:sub>
                                </m:sSub>
                                <m:r>
                                  <a:rPr lang="en-US" altLang="zh-TW" sz="1200" b="0" i="1" smtClean="0">
                                    <a:solidFill>
                                      <a:schemeClr val="tx1"/>
                                    </a:solidFill>
                                    <a:latin typeface="Cambria Math" panose="02040503050406030204" pitchFamily="18" charset="0"/>
                                    <a:cs typeface="Times New Roman" pitchFamily="18" charset="0"/>
                                  </a:rPr>
                                  <m:t>)</m:t>
                                </m:r>
                                <m:groupChr>
                                  <m:groupChrPr>
                                    <m:chr m:val="↔"/>
                                    <m:vertJc m:val="bot"/>
                                    <m:ctrlPr>
                                      <a:rPr lang="en-US" altLang="zh-TW" sz="1200" i="1">
                                        <a:solidFill>
                                          <a:schemeClr val="tx1"/>
                                        </a:solidFill>
                                        <a:latin typeface="Cambria Math" panose="02040503050406030204" pitchFamily="18" charset="0"/>
                                        <a:cs typeface="Times New Roman" pitchFamily="18" charset="0"/>
                                      </a:rPr>
                                    </m:ctrlPr>
                                  </m:groupChrPr>
                                  <m:e>
                                    <m:r>
                                      <m:rPr>
                                        <m:brk m:alnAt="2"/>
                                      </m:rPr>
                                      <a:rPr lang="en-US" altLang="zh-TW" sz="1200" i="1">
                                        <a:solidFill>
                                          <a:schemeClr val="tx1"/>
                                        </a:solidFill>
                                        <a:latin typeface="Cambria Math" panose="02040503050406030204" pitchFamily="18" charset="0"/>
                                        <a:cs typeface="Times New Roman" pitchFamily="18" charset="0"/>
                                      </a:rPr>
                                      <m:t>𝐹</m:t>
                                    </m:r>
                                  </m:e>
                                </m:groupChr>
                                <m:r>
                                  <a:rPr lang="en-US" altLang="zh-TW" sz="1200" i="1" smtClean="0">
                                    <a:solidFill>
                                      <a:schemeClr val="tx1"/>
                                    </a:solidFill>
                                    <a:latin typeface="Cambria Math" panose="02040503050406030204" pitchFamily="18" charset="0"/>
                                    <a:cs typeface="Times New Roman" pitchFamily="18" charset="0"/>
                                  </a:rPr>
                                  <m:t>𝑋</m:t>
                                </m:r>
                                <m:d>
                                  <m:dPr>
                                    <m:ctrlPr>
                                      <a:rPr lang="en-US" altLang="zh-TW" sz="1200" i="1">
                                        <a:solidFill>
                                          <a:schemeClr val="tx1"/>
                                        </a:solidFill>
                                        <a:latin typeface="Cambria Math" panose="02040503050406030204" pitchFamily="18" charset="0"/>
                                        <a:cs typeface="Times New Roman" pitchFamily="18" charset="0"/>
                                      </a:rPr>
                                    </m:ctrlPr>
                                  </m:dPr>
                                  <m:e>
                                    <m:r>
                                      <a:rPr lang="en-US" altLang="zh-TW" sz="1200" i="1">
                                        <a:solidFill>
                                          <a:schemeClr val="tx1"/>
                                        </a:solidFill>
                                        <a:latin typeface="Cambria Math" panose="02040503050406030204" pitchFamily="18" charset="0"/>
                                        <a:cs typeface="Times New Roman" pitchFamily="18" charset="0"/>
                                      </a:rPr>
                                      <m:t>𝑗</m:t>
                                    </m:r>
                                    <m:r>
                                      <a:rPr lang="zh-TW" altLang="en-US" sz="1200" i="1">
                                        <a:solidFill>
                                          <a:schemeClr val="tx1"/>
                                        </a:solidFill>
                                        <a:latin typeface="Cambria Math" panose="02040503050406030204" pitchFamily="18" charset="0"/>
                                        <a:cs typeface="Times New Roman" pitchFamily="18" charset="0"/>
                                      </a:rPr>
                                      <m:t>𝜔</m:t>
                                    </m:r>
                                  </m:e>
                                </m:d>
                                <m:sSup>
                                  <m:sSupPr>
                                    <m:ctrlPr>
                                      <a:rPr lang="en-US" altLang="zh-CN" sz="1200" i="1">
                                        <a:solidFill>
                                          <a:schemeClr val="tx1"/>
                                        </a:solidFill>
                                        <a:latin typeface="Cambria Math" panose="02040503050406030204" pitchFamily="18" charset="0"/>
                                        <a:cs typeface="Times New Roman" panose="02020603050405020304" pitchFamily="18" charset="0"/>
                                      </a:rPr>
                                    </m:ctrlPr>
                                  </m:sSupPr>
                                  <m:e>
                                    <m:r>
                                      <a:rPr lang="en-US" altLang="zh-CN" sz="1200" i="1">
                                        <a:solidFill>
                                          <a:schemeClr val="tx1"/>
                                        </a:solidFill>
                                        <a:latin typeface="Cambria Math" panose="02040503050406030204" pitchFamily="18" charset="0"/>
                                        <a:cs typeface="Times New Roman" panose="02020603050405020304" pitchFamily="18" charset="0"/>
                                      </a:rPr>
                                      <m:t>𝑒</m:t>
                                    </m:r>
                                  </m:e>
                                  <m:sup>
                                    <m:r>
                                      <a:rPr lang="en-US" altLang="zh-CN" sz="1200" i="1">
                                        <a:solidFill>
                                          <a:schemeClr val="tx1"/>
                                        </a:solidFill>
                                        <a:latin typeface="Cambria Math" panose="02040503050406030204" pitchFamily="18" charset="0"/>
                                        <a:cs typeface="Times New Roman" panose="02020603050405020304" pitchFamily="18" charset="0"/>
                                      </a:rPr>
                                      <m:t>−</m:t>
                                    </m:r>
                                    <m:r>
                                      <a:rPr lang="en-US" altLang="zh-CN" sz="1200" i="1">
                                        <a:solidFill>
                                          <a:schemeClr val="tx1"/>
                                        </a:solidFill>
                                        <a:latin typeface="Cambria Math" panose="02040503050406030204" pitchFamily="18" charset="0"/>
                                        <a:cs typeface="Times New Roman" panose="02020603050405020304" pitchFamily="18" charset="0"/>
                                      </a:rPr>
                                      <m:t>𝑗</m:t>
                                    </m:r>
                                    <m:r>
                                      <a:rPr lang="zh-CN" altLang="en-US" sz="1200" i="1" smtClean="0">
                                        <a:solidFill>
                                          <a:schemeClr val="tx1"/>
                                        </a:solidFill>
                                        <a:latin typeface="Cambria Math" panose="02040503050406030204" pitchFamily="18" charset="0"/>
                                        <a:cs typeface="Times New Roman" panose="02020603050405020304" pitchFamily="18" charset="0"/>
                                      </a:rPr>
                                      <m:t>𝜔</m:t>
                                    </m:r>
                                    <m:sSub>
                                      <m:sSubPr>
                                        <m:ctrlPr>
                                          <a:rPr lang="en-US" altLang="zh-CN" sz="1200" i="1">
                                            <a:solidFill>
                                              <a:schemeClr val="tx1"/>
                                            </a:solidFill>
                                            <a:latin typeface="Cambria Math" panose="02040503050406030204" pitchFamily="18" charset="0"/>
                                            <a:cs typeface="Times New Roman" panose="02020603050405020304" pitchFamily="18" charset="0"/>
                                          </a:rPr>
                                        </m:ctrlPr>
                                      </m:sSubPr>
                                      <m:e>
                                        <m:r>
                                          <a:rPr lang="en-US" altLang="zh-CN" sz="1200" i="1">
                                            <a:solidFill>
                                              <a:schemeClr val="tx1"/>
                                            </a:solidFill>
                                            <a:latin typeface="Cambria Math" panose="02040503050406030204" pitchFamily="18" charset="0"/>
                                            <a:cs typeface="Times New Roman" panose="02020603050405020304" pitchFamily="18" charset="0"/>
                                          </a:rPr>
                                          <m:t>𝑡</m:t>
                                        </m:r>
                                      </m:e>
                                      <m:sub>
                                        <m:r>
                                          <a:rPr lang="en-US" altLang="zh-CN" sz="1200" i="1">
                                            <a:solidFill>
                                              <a:schemeClr val="tx1"/>
                                            </a:solidFill>
                                            <a:latin typeface="Cambria Math" panose="02040503050406030204" pitchFamily="18" charset="0"/>
                                            <a:cs typeface="Times New Roman" panose="02020603050405020304" pitchFamily="18" charset="0"/>
                                          </a:rPr>
                                          <m:t>0</m:t>
                                        </m:r>
                                      </m:sub>
                                    </m:sSub>
                                  </m:sup>
                                </m:sSup>
                              </m:oMath>
                            </m:oMathPara>
                          </a14:m>
                          <a:endParaRPr lang="en-US" altLang="zh-TW" sz="1200" dirty="0">
                            <a:solidFill>
                              <a:schemeClr val="tx1"/>
                            </a:solidFill>
                            <a:latin typeface="Times New Roman" pitchFamily="18" charset="0"/>
                            <a:cs typeface="Times New Roman" pitchFamily="18"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TW" sz="1200" b="0" i="1" smtClean="0">
                                    <a:solidFill>
                                      <a:srgbClr val="000000"/>
                                    </a:solidFill>
                                    <a:latin typeface="Cambria Math" panose="02040503050406030204" pitchFamily="18" charset="0"/>
                                    <a:cs typeface="Times New Roman" pitchFamily="18" charset="0"/>
                                  </a:rPr>
                                  <m:t>𝑥</m:t>
                                </m:r>
                                <m:r>
                                  <a:rPr lang="en-US" altLang="zh-TW" sz="1200" b="0" i="1" smtClean="0">
                                    <a:solidFill>
                                      <a:srgbClr val="000000"/>
                                    </a:solidFill>
                                    <a:latin typeface="Cambria Math" panose="02040503050406030204" pitchFamily="18" charset="0"/>
                                    <a:cs typeface="Times New Roman" pitchFamily="18" charset="0"/>
                                  </a:rPr>
                                  <m:t>[</m:t>
                                </m:r>
                                <m:r>
                                  <a:rPr lang="en-US" altLang="zh-TW" sz="1200" b="0" i="1" smtClean="0">
                                    <a:solidFill>
                                      <a:srgbClr val="000000"/>
                                    </a:solidFill>
                                    <a:latin typeface="Cambria Math" panose="02040503050406030204" pitchFamily="18" charset="0"/>
                                    <a:cs typeface="Times New Roman" pitchFamily="18" charset="0"/>
                                  </a:rPr>
                                  <m:t>𝑛</m:t>
                                </m:r>
                                <m:r>
                                  <a:rPr lang="en-US" altLang="zh-TW" sz="1200" b="0" i="1" smtClean="0">
                                    <a:solidFill>
                                      <a:srgbClr val="000000"/>
                                    </a:solidFill>
                                    <a:latin typeface="Cambria Math" panose="02040503050406030204" pitchFamily="18" charset="0"/>
                                    <a:cs typeface="Times New Roman" pitchFamily="18" charset="0"/>
                                  </a:rPr>
                                  <m:t>−</m:t>
                                </m:r>
                                <m:sSub>
                                  <m:sSubPr>
                                    <m:ctrlPr>
                                      <a:rPr lang="en-US" altLang="zh-TW" sz="1200" b="0" i="1" smtClean="0">
                                        <a:solidFill>
                                          <a:srgbClr val="000000"/>
                                        </a:solidFill>
                                        <a:latin typeface="Cambria Math" panose="02040503050406030204" pitchFamily="18" charset="0"/>
                                        <a:cs typeface="Times New Roman" pitchFamily="18" charset="0"/>
                                      </a:rPr>
                                    </m:ctrlPr>
                                  </m:sSubPr>
                                  <m:e>
                                    <m:r>
                                      <a:rPr lang="en-US" altLang="zh-TW" sz="1200" b="0" i="1" smtClean="0">
                                        <a:solidFill>
                                          <a:srgbClr val="000000"/>
                                        </a:solidFill>
                                        <a:latin typeface="Cambria Math" panose="02040503050406030204" pitchFamily="18" charset="0"/>
                                        <a:cs typeface="Times New Roman" pitchFamily="18" charset="0"/>
                                      </a:rPr>
                                      <m:t>𝑛</m:t>
                                    </m:r>
                                  </m:e>
                                  <m:sub>
                                    <m:r>
                                      <a:rPr lang="en-US" altLang="zh-TW" sz="1200" b="0" i="1" smtClean="0">
                                        <a:solidFill>
                                          <a:srgbClr val="000000"/>
                                        </a:solidFill>
                                        <a:latin typeface="Cambria Math" panose="02040503050406030204" pitchFamily="18" charset="0"/>
                                        <a:cs typeface="Times New Roman" pitchFamily="18" charset="0"/>
                                      </a:rPr>
                                      <m:t>0</m:t>
                                    </m:r>
                                  </m:sub>
                                </m:sSub>
                                <m:r>
                                  <a:rPr lang="en-US" altLang="zh-TW" sz="1200" b="0" i="1" smtClean="0">
                                    <a:solidFill>
                                      <a:srgbClr val="000000"/>
                                    </a:solidFill>
                                    <a:latin typeface="Cambria Math" panose="02040503050406030204" pitchFamily="18" charset="0"/>
                                    <a:cs typeface="Times New Roman" pitchFamily="18" charset="0"/>
                                  </a:rPr>
                                  <m:t>]</m:t>
                                </m:r>
                                <m:groupChr>
                                  <m:groupChrPr>
                                    <m:chr m:val="↔"/>
                                    <m:vertJc m:val="bot"/>
                                    <m:ctrlPr>
                                      <a:rPr lang="en-US" altLang="zh-TW" sz="1200" i="1">
                                        <a:solidFill>
                                          <a:srgbClr val="000000"/>
                                        </a:solidFill>
                                        <a:latin typeface="Cambria Math" panose="02040503050406030204" pitchFamily="18" charset="0"/>
                                        <a:cs typeface="Times New Roman" pitchFamily="18" charset="0"/>
                                      </a:rPr>
                                    </m:ctrlPr>
                                  </m:groupChrPr>
                                  <m:e>
                                    <m:r>
                                      <m:rPr>
                                        <m:brk m:alnAt="2"/>
                                      </m:rPr>
                                      <a:rPr lang="en-US" altLang="zh-TW" sz="1200" i="1">
                                        <a:solidFill>
                                          <a:srgbClr val="000000"/>
                                        </a:solidFill>
                                        <a:latin typeface="Cambria Math" panose="02040503050406030204" pitchFamily="18" charset="0"/>
                                        <a:cs typeface="Times New Roman" pitchFamily="18" charset="0"/>
                                      </a:rPr>
                                      <m:t>𝐹</m:t>
                                    </m:r>
                                    <m:r>
                                      <a:rPr lang="en-US" altLang="zh-TW" sz="1200" i="1">
                                        <a:solidFill>
                                          <a:srgbClr val="000000"/>
                                        </a:solidFill>
                                        <a:latin typeface="Cambria Math" panose="02040503050406030204" pitchFamily="18" charset="0"/>
                                        <a:cs typeface="Times New Roman" pitchFamily="18" charset="0"/>
                                      </a:rPr>
                                      <m:t>𝑆</m:t>
                                    </m:r>
                                  </m:e>
                                </m:groupChr>
                                <m:sSub>
                                  <m:sSubPr>
                                    <m:ctrlPr>
                                      <a:rPr lang="en-US" altLang="zh-CN" sz="1200" b="0" i="1" smtClean="0">
                                        <a:solidFill>
                                          <a:schemeClr val="tx1"/>
                                        </a:solidFill>
                                        <a:latin typeface="Cambria Math" panose="02040503050406030204" pitchFamily="18" charset="0"/>
                                        <a:cs typeface="Times New Roman" panose="02020603050405020304" pitchFamily="18" charset="0"/>
                                      </a:rPr>
                                    </m:ctrlPr>
                                  </m:sSubPr>
                                  <m:e>
                                    <m:r>
                                      <a:rPr lang="en-US" altLang="zh-CN" sz="1200" b="0" i="1" smtClean="0">
                                        <a:solidFill>
                                          <a:schemeClr val="tx1"/>
                                        </a:solidFill>
                                        <a:latin typeface="Cambria Math" panose="02040503050406030204" pitchFamily="18" charset="0"/>
                                        <a:cs typeface="Times New Roman" panose="02020603050405020304" pitchFamily="18" charset="0"/>
                                      </a:rPr>
                                      <m:t>𝑎</m:t>
                                    </m:r>
                                  </m:e>
                                  <m:sub>
                                    <m:r>
                                      <a:rPr lang="en-US" altLang="zh-CN" sz="1200" b="0" i="1" smtClean="0">
                                        <a:solidFill>
                                          <a:schemeClr val="tx1"/>
                                        </a:solidFill>
                                        <a:latin typeface="Cambria Math" panose="02040503050406030204" pitchFamily="18" charset="0"/>
                                        <a:cs typeface="Times New Roman" panose="02020603050405020304" pitchFamily="18" charset="0"/>
                                      </a:rPr>
                                      <m:t>𝑘</m:t>
                                    </m:r>
                                  </m:sub>
                                </m:sSub>
                                <m:sSup>
                                  <m:sSupPr>
                                    <m:ctrlPr>
                                      <a:rPr lang="en-US" altLang="zh-CN" sz="1200" i="1">
                                        <a:solidFill>
                                          <a:schemeClr val="tx1"/>
                                        </a:solidFill>
                                        <a:latin typeface="Cambria Math" panose="02040503050406030204" pitchFamily="18" charset="0"/>
                                        <a:cs typeface="Times New Roman" panose="02020603050405020304" pitchFamily="18" charset="0"/>
                                      </a:rPr>
                                    </m:ctrlPr>
                                  </m:sSupPr>
                                  <m:e>
                                    <m:r>
                                      <a:rPr lang="en-US" altLang="zh-CN" sz="1200" i="1">
                                        <a:solidFill>
                                          <a:schemeClr val="tx1"/>
                                        </a:solidFill>
                                        <a:latin typeface="Cambria Math" panose="02040503050406030204" pitchFamily="18" charset="0"/>
                                        <a:cs typeface="Times New Roman" panose="02020603050405020304" pitchFamily="18" charset="0"/>
                                      </a:rPr>
                                      <m:t>𝑒</m:t>
                                    </m:r>
                                  </m:e>
                                  <m:sup>
                                    <m:r>
                                      <a:rPr lang="en-US" altLang="zh-CN" sz="1200" i="1">
                                        <a:solidFill>
                                          <a:schemeClr val="tx1"/>
                                        </a:solidFill>
                                        <a:latin typeface="Cambria Math" panose="02040503050406030204" pitchFamily="18" charset="0"/>
                                        <a:cs typeface="Times New Roman" panose="02020603050405020304" pitchFamily="18" charset="0"/>
                                      </a:rPr>
                                      <m:t>−</m:t>
                                    </m:r>
                                    <m:r>
                                      <a:rPr lang="en-US" altLang="zh-CN" sz="1200" i="1">
                                        <a:solidFill>
                                          <a:schemeClr val="tx1"/>
                                        </a:solidFill>
                                        <a:latin typeface="Cambria Math" panose="02040503050406030204" pitchFamily="18" charset="0"/>
                                        <a:cs typeface="Times New Roman" panose="02020603050405020304" pitchFamily="18" charset="0"/>
                                      </a:rPr>
                                      <m:t>𝑗𝑘</m:t>
                                    </m:r>
                                    <m:sSub>
                                      <m:sSubPr>
                                        <m:ctrlPr>
                                          <a:rPr lang="en-US" altLang="zh-CN" sz="1200" i="1">
                                            <a:solidFill>
                                              <a:schemeClr val="tx1"/>
                                            </a:solidFill>
                                            <a:latin typeface="Cambria Math" panose="02040503050406030204" pitchFamily="18" charset="0"/>
                                            <a:cs typeface="Times New Roman" panose="02020603050405020304" pitchFamily="18" charset="0"/>
                                          </a:rPr>
                                        </m:ctrlPr>
                                      </m:sSubPr>
                                      <m:e>
                                        <m:r>
                                          <a:rPr lang="zh-CN" altLang="en-US" sz="1200" i="1">
                                            <a:solidFill>
                                              <a:schemeClr val="tx1"/>
                                            </a:solidFill>
                                            <a:latin typeface="Cambria Math" panose="02040503050406030204" pitchFamily="18" charset="0"/>
                                            <a:cs typeface="Times New Roman" panose="02020603050405020304" pitchFamily="18" charset="0"/>
                                          </a:rPr>
                                          <m:t>𝜔</m:t>
                                        </m:r>
                                      </m:e>
                                      <m:sub>
                                        <m:r>
                                          <a:rPr lang="en-US" altLang="zh-CN" sz="1200" i="1">
                                            <a:solidFill>
                                              <a:schemeClr val="tx1"/>
                                            </a:solidFill>
                                            <a:latin typeface="Cambria Math" panose="02040503050406030204" pitchFamily="18" charset="0"/>
                                            <a:cs typeface="Times New Roman" panose="02020603050405020304" pitchFamily="18" charset="0"/>
                                          </a:rPr>
                                          <m:t>0</m:t>
                                        </m:r>
                                      </m:sub>
                                    </m:sSub>
                                    <m:sSub>
                                      <m:sSubPr>
                                        <m:ctrlPr>
                                          <a:rPr lang="en-US" altLang="zh-CN" sz="1200" i="1">
                                            <a:solidFill>
                                              <a:schemeClr val="tx1"/>
                                            </a:solidFill>
                                            <a:latin typeface="Cambria Math" panose="02040503050406030204" pitchFamily="18" charset="0"/>
                                            <a:cs typeface="Times New Roman" panose="02020603050405020304" pitchFamily="18" charset="0"/>
                                          </a:rPr>
                                        </m:ctrlPr>
                                      </m:sSubPr>
                                      <m:e>
                                        <m:r>
                                          <a:rPr lang="en-US" altLang="zh-CN" sz="1200" b="0" i="1" smtClean="0">
                                            <a:solidFill>
                                              <a:schemeClr val="tx1"/>
                                            </a:solidFill>
                                            <a:latin typeface="Cambria Math" panose="02040503050406030204" pitchFamily="18" charset="0"/>
                                            <a:cs typeface="Times New Roman" panose="02020603050405020304" pitchFamily="18" charset="0"/>
                                          </a:rPr>
                                          <m:t>𝑛</m:t>
                                        </m:r>
                                      </m:e>
                                      <m:sub>
                                        <m:r>
                                          <a:rPr lang="en-US" altLang="zh-CN" sz="1200" i="1">
                                            <a:solidFill>
                                              <a:schemeClr val="tx1"/>
                                            </a:solidFill>
                                            <a:latin typeface="Cambria Math" panose="02040503050406030204" pitchFamily="18" charset="0"/>
                                            <a:cs typeface="Times New Roman" panose="02020603050405020304" pitchFamily="18" charset="0"/>
                                          </a:rPr>
                                          <m:t>0</m:t>
                                        </m:r>
                                      </m:sub>
                                    </m:sSub>
                                  </m:sup>
                                </m:sSup>
                              </m:oMath>
                            </m:oMathPara>
                          </a14:m>
                          <a:endParaRPr lang="zh-CN" altLang="en-US" sz="1200" dirty="0"/>
                        </a:p>
                        <a:p>
                          <a:pPr algn="ctr"/>
                          <a:endParaRPr lang="zh-CN" altLang="en-US" sz="1200" dirty="0"/>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TW" sz="1200" b="0" i="1" smtClean="0">
                                    <a:solidFill>
                                      <a:schemeClr val="tx1"/>
                                    </a:solidFill>
                                    <a:latin typeface="Cambria Math" panose="02040503050406030204" pitchFamily="18" charset="0"/>
                                    <a:cs typeface="Times New Roman" pitchFamily="18" charset="0"/>
                                  </a:rPr>
                                  <m:t>𝑥</m:t>
                                </m:r>
                                <m:r>
                                  <a:rPr lang="en-US" altLang="zh-TW" sz="1200" b="0" i="1" smtClean="0">
                                    <a:solidFill>
                                      <a:schemeClr val="tx1"/>
                                    </a:solidFill>
                                    <a:latin typeface="Cambria Math" panose="02040503050406030204" pitchFamily="18" charset="0"/>
                                    <a:cs typeface="Times New Roman" pitchFamily="18" charset="0"/>
                                  </a:rPr>
                                  <m:t>[</m:t>
                                </m:r>
                                <m:r>
                                  <a:rPr lang="en-US" altLang="zh-TW" sz="1200" b="0" i="1" smtClean="0">
                                    <a:solidFill>
                                      <a:schemeClr val="tx1"/>
                                    </a:solidFill>
                                    <a:latin typeface="Cambria Math" panose="02040503050406030204" pitchFamily="18" charset="0"/>
                                    <a:cs typeface="Times New Roman" pitchFamily="18" charset="0"/>
                                  </a:rPr>
                                  <m:t>𝑛</m:t>
                                </m:r>
                                <m:r>
                                  <a:rPr lang="en-US" altLang="zh-TW" sz="1200" b="0" i="1" smtClean="0">
                                    <a:solidFill>
                                      <a:schemeClr val="tx1"/>
                                    </a:solidFill>
                                    <a:latin typeface="Cambria Math" panose="02040503050406030204" pitchFamily="18" charset="0"/>
                                    <a:cs typeface="Times New Roman" pitchFamily="18" charset="0"/>
                                  </a:rPr>
                                  <m:t>−</m:t>
                                </m:r>
                                <m:sSub>
                                  <m:sSubPr>
                                    <m:ctrlPr>
                                      <a:rPr lang="en-US" altLang="zh-TW" sz="1200" b="0" i="1" smtClean="0">
                                        <a:solidFill>
                                          <a:schemeClr val="tx1"/>
                                        </a:solidFill>
                                        <a:latin typeface="Cambria Math" panose="02040503050406030204" pitchFamily="18" charset="0"/>
                                        <a:cs typeface="Times New Roman" pitchFamily="18" charset="0"/>
                                      </a:rPr>
                                    </m:ctrlPr>
                                  </m:sSubPr>
                                  <m:e>
                                    <m:r>
                                      <a:rPr lang="en-US" altLang="zh-TW" sz="1200" b="0" i="1" smtClean="0">
                                        <a:solidFill>
                                          <a:schemeClr val="tx1"/>
                                        </a:solidFill>
                                        <a:latin typeface="Cambria Math" panose="02040503050406030204" pitchFamily="18" charset="0"/>
                                        <a:cs typeface="Times New Roman" pitchFamily="18" charset="0"/>
                                      </a:rPr>
                                      <m:t>𝑛</m:t>
                                    </m:r>
                                  </m:e>
                                  <m:sub>
                                    <m:r>
                                      <a:rPr lang="en-US" altLang="zh-TW" sz="1200" b="0" i="1" smtClean="0">
                                        <a:solidFill>
                                          <a:schemeClr val="tx1"/>
                                        </a:solidFill>
                                        <a:latin typeface="Cambria Math" panose="02040503050406030204" pitchFamily="18" charset="0"/>
                                        <a:cs typeface="Times New Roman" pitchFamily="18" charset="0"/>
                                      </a:rPr>
                                      <m:t>0</m:t>
                                    </m:r>
                                  </m:sub>
                                </m:sSub>
                                <m:r>
                                  <a:rPr lang="en-US" altLang="zh-TW" sz="1200" b="0" i="1" smtClean="0">
                                    <a:solidFill>
                                      <a:schemeClr val="tx1"/>
                                    </a:solidFill>
                                    <a:latin typeface="Cambria Math" panose="02040503050406030204" pitchFamily="18" charset="0"/>
                                    <a:cs typeface="Times New Roman" pitchFamily="18" charset="0"/>
                                  </a:rPr>
                                  <m:t>]</m:t>
                                </m:r>
                                <m:groupChr>
                                  <m:groupChrPr>
                                    <m:chr m:val="↔"/>
                                    <m:vertJc m:val="bot"/>
                                    <m:ctrlPr>
                                      <a:rPr lang="en-US" altLang="zh-TW" sz="1200" i="1">
                                        <a:solidFill>
                                          <a:schemeClr val="tx1"/>
                                        </a:solidFill>
                                        <a:latin typeface="Cambria Math" panose="02040503050406030204" pitchFamily="18" charset="0"/>
                                        <a:cs typeface="Times New Roman" pitchFamily="18" charset="0"/>
                                      </a:rPr>
                                    </m:ctrlPr>
                                  </m:groupChrPr>
                                  <m:e>
                                    <m:r>
                                      <m:rPr>
                                        <m:brk m:alnAt="2"/>
                                      </m:rPr>
                                      <a:rPr lang="en-US" altLang="zh-TW" sz="1200" i="1">
                                        <a:solidFill>
                                          <a:schemeClr val="tx1"/>
                                        </a:solidFill>
                                        <a:latin typeface="Cambria Math" panose="02040503050406030204" pitchFamily="18" charset="0"/>
                                        <a:cs typeface="Times New Roman" pitchFamily="18" charset="0"/>
                                      </a:rPr>
                                      <m:t>𝐹</m:t>
                                    </m:r>
                                  </m:e>
                                </m:groupChr>
                                <m:r>
                                  <a:rPr lang="en-US" altLang="zh-TW" sz="1200" i="1" smtClean="0">
                                    <a:solidFill>
                                      <a:schemeClr val="tx1"/>
                                    </a:solidFill>
                                    <a:latin typeface="Cambria Math" panose="02040503050406030204" pitchFamily="18" charset="0"/>
                                    <a:cs typeface="Times New Roman" pitchFamily="18" charset="0"/>
                                  </a:rPr>
                                  <m:t>𝑋</m:t>
                                </m:r>
                                <m:d>
                                  <m:dPr>
                                    <m:ctrlPr>
                                      <a:rPr lang="en-US" altLang="zh-TW" sz="1200" i="1">
                                        <a:solidFill>
                                          <a:schemeClr val="tx1"/>
                                        </a:solidFill>
                                        <a:latin typeface="Cambria Math" panose="02040503050406030204" pitchFamily="18" charset="0"/>
                                        <a:cs typeface="Times New Roman" pitchFamily="18" charset="0"/>
                                      </a:rPr>
                                    </m:ctrlPr>
                                  </m:dPr>
                                  <m:e>
                                    <m:sSup>
                                      <m:sSupPr>
                                        <m:ctrlPr>
                                          <a:rPr lang="en-US" altLang="zh-TW" sz="1200" i="1" smtClean="0">
                                            <a:solidFill>
                                              <a:schemeClr val="tx1"/>
                                            </a:solidFill>
                                            <a:latin typeface="Cambria Math" panose="02040503050406030204" pitchFamily="18" charset="0"/>
                                            <a:cs typeface="Times New Roman" pitchFamily="18" charset="0"/>
                                          </a:rPr>
                                        </m:ctrlPr>
                                      </m:sSupPr>
                                      <m:e>
                                        <m:r>
                                          <a:rPr lang="en-US" altLang="zh-TW" sz="1200" b="0" i="1" smtClean="0">
                                            <a:solidFill>
                                              <a:schemeClr val="tx1"/>
                                            </a:solidFill>
                                            <a:latin typeface="Cambria Math" panose="02040503050406030204" pitchFamily="18" charset="0"/>
                                            <a:cs typeface="Times New Roman" pitchFamily="18" charset="0"/>
                                          </a:rPr>
                                          <m:t>𝑒</m:t>
                                        </m:r>
                                      </m:e>
                                      <m:sup>
                                        <m:r>
                                          <a:rPr lang="en-US" altLang="zh-TW" sz="1200" b="0" i="1" smtClean="0">
                                            <a:solidFill>
                                              <a:schemeClr val="tx1"/>
                                            </a:solidFill>
                                            <a:latin typeface="Cambria Math" panose="02040503050406030204" pitchFamily="18" charset="0"/>
                                            <a:cs typeface="Times New Roman" pitchFamily="18" charset="0"/>
                                          </a:rPr>
                                          <m:t>𝑗</m:t>
                                        </m:r>
                                        <m:r>
                                          <a:rPr lang="zh-TW" altLang="en-US" sz="1200" b="0" i="1" smtClean="0">
                                            <a:solidFill>
                                              <a:schemeClr val="tx1"/>
                                            </a:solidFill>
                                            <a:latin typeface="Cambria Math" panose="02040503050406030204" pitchFamily="18" charset="0"/>
                                            <a:cs typeface="Times New Roman" pitchFamily="18" charset="0"/>
                                          </a:rPr>
                                          <m:t>𝜔</m:t>
                                        </m:r>
                                      </m:sup>
                                    </m:sSup>
                                  </m:e>
                                </m:d>
                                <m:sSup>
                                  <m:sSupPr>
                                    <m:ctrlPr>
                                      <a:rPr lang="en-US" altLang="zh-CN" sz="1200" i="1">
                                        <a:solidFill>
                                          <a:schemeClr val="tx1"/>
                                        </a:solidFill>
                                        <a:latin typeface="Cambria Math" panose="02040503050406030204" pitchFamily="18" charset="0"/>
                                        <a:cs typeface="Times New Roman" panose="02020603050405020304" pitchFamily="18" charset="0"/>
                                      </a:rPr>
                                    </m:ctrlPr>
                                  </m:sSupPr>
                                  <m:e>
                                    <m:r>
                                      <a:rPr lang="en-US" altLang="zh-CN" sz="1200" i="1">
                                        <a:solidFill>
                                          <a:schemeClr val="tx1"/>
                                        </a:solidFill>
                                        <a:latin typeface="Cambria Math" panose="02040503050406030204" pitchFamily="18" charset="0"/>
                                        <a:cs typeface="Times New Roman" panose="02020603050405020304" pitchFamily="18" charset="0"/>
                                      </a:rPr>
                                      <m:t>𝑒</m:t>
                                    </m:r>
                                  </m:e>
                                  <m:sup>
                                    <m:r>
                                      <a:rPr lang="en-US" altLang="zh-CN" sz="1200" i="1">
                                        <a:solidFill>
                                          <a:schemeClr val="tx1"/>
                                        </a:solidFill>
                                        <a:latin typeface="Cambria Math" panose="02040503050406030204" pitchFamily="18" charset="0"/>
                                        <a:cs typeface="Times New Roman" panose="02020603050405020304" pitchFamily="18" charset="0"/>
                                      </a:rPr>
                                      <m:t>−</m:t>
                                    </m:r>
                                    <m:r>
                                      <a:rPr lang="en-US" altLang="zh-CN" sz="1200" i="1">
                                        <a:solidFill>
                                          <a:schemeClr val="tx1"/>
                                        </a:solidFill>
                                        <a:latin typeface="Cambria Math" panose="02040503050406030204" pitchFamily="18" charset="0"/>
                                        <a:cs typeface="Times New Roman" panose="02020603050405020304" pitchFamily="18" charset="0"/>
                                      </a:rPr>
                                      <m:t>𝑗</m:t>
                                    </m:r>
                                    <m:r>
                                      <a:rPr lang="zh-CN" altLang="en-US" sz="1200" i="1" smtClean="0">
                                        <a:solidFill>
                                          <a:schemeClr val="tx1"/>
                                        </a:solidFill>
                                        <a:latin typeface="Cambria Math" panose="02040503050406030204" pitchFamily="18" charset="0"/>
                                        <a:cs typeface="Times New Roman" panose="02020603050405020304" pitchFamily="18" charset="0"/>
                                      </a:rPr>
                                      <m:t>𝜔</m:t>
                                    </m:r>
                                    <m:sSub>
                                      <m:sSubPr>
                                        <m:ctrlPr>
                                          <a:rPr lang="en-US" altLang="zh-CN" sz="1200" i="1">
                                            <a:solidFill>
                                              <a:schemeClr val="tx1"/>
                                            </a:solidFill>
                                            <a:latin typeface="Cambria Math" panose="02040503050406030204" pitchFamily="18" charset="0"/>
                                            <a:cs typeface="Times New Roman" panose="02020603050405020304" pitchFamily="18" charset="0"/>
                                          </a:rPr>
                                        </m:ctrlPr>
                                      </m:sSubPr>
                                      <m:e>
                                        <m:r>
                                          <a:rPr lang="en-US" altLang="zh-CN" sz="1200" b="0" i="1" smtClean="0">
                                            <a:solidFill>
                                              <a:schemeClr val="tx1"/>
                                            </a:solidFill>
                                            <a:latin typeface="Cambria Math" panose="02040503050406030204" pitchFamily="18" charset="0"/>
                                            <a:cs typeface="Times New Roman" panose="02020603050405020304" pitchFamily="18" charset="0"/>
                                          </a:rPr>
                                          <m:t>𝑛</m:t>
                                        </m:r>
                                      </m:e>
                                      <m:sub>
                                        <m:r>
                                          <a:rPr lang="en-US" altLang="zh-CN" sz="1200" i="1">
                                            <a:solidFill>
                                              <a:schemeClr val="tx1"/>
                                            </a:solidFill>
                                            <a:latin typeface="Cambria Math" panose="02040503050406030204" pitchFamily="18" charset="0"/>
                                            <a:cs typeface="Times New Roman" panose="02020603050405020304" pitchFamily="18" charset="0"/>
                                          </a:rPr>
                                          <m:t>0</m:t>
                                        </m:r>
                                      </m:sub>
                                    </m:sSub>
                                  </m:sup>
                                </m:sSup>
                              </m:oMath>
                            </m:oMathPara>
                          </a14:m>
                          <a:endParaRPr lang="en-US" altLang="zh-TW" sz="1200" dirty="0">
                            <a:solidFill>
                              <a:srgbClr val="000000"/>
                            </a:solidFill>
                            <a:latin typeface="Times New Roman" pitchFamily="18" charset="0"/>
                            <a:cs typeface="Times New Roman" pitchFamily="18" charset="0"/>
                          </a:endParaRPr>
                        </a:p>
                      </a:txBody>
                      <a:tcPr/>
                    </a:tc>
                    <a:extLst>
                      <a:ext uri="{0D108BD9-81ED-4DB2-BD59-A6C34878D82A}">
                        <a16:rowId xmlns:a16="http://schemas.microsoft.com/office/drawing/2014/main" val="3341318311"/>
                      </a:ext>
                    </a:extLst>
                  </a:tr>
                  <a:tr h="370840">
                    <a:tc>
                      <a:txBody>
                        <a:bodyPr/>
                        <a:lstStyle/>
                        <a:p>
                          <a:pPr algn="ctr"/>
                          <a:r>
                            <a:rPr lang="zh-CN" altLang="en-US" sz="1200" b="1" dirty="0"/>
                            <a:t>频移</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200" b="0" i="1" smtClean="0">
                                    <a:solidFill>
                                      <a:schemeClr val="tx1"/>
                                    </a:solidFill>
                                    <a:latin typeface="Cambria Math" panose="02040503050406030204" pitchFamily="18" charset="0"/>
                                    <a:cs typeface="Times New Roman" pitchFamily="18" charset="0"/>
                                  </a:rPr>
                                  <m:t>𝑥</m:t>
                                </m:r>
                                <m:r>
                                  <a:rPr lang="en-US" altLang="zh-CN" sz="1200" b="0" i="1" smtClean="0">
                                    <a:solidFill>
                                      <a:schemeClr val="tx1"/>
                                    </a:solidFill>
                                    <a:latin typeface="Cambria Math" panose="02040503050406030204" pitchFamily="18" charset="0"/>
                                    <a:cs typeface="Times New Roman" pitchFamily="18" charset="0"/>
                                  </a:rPr>
                                  <m:t>(</m:t>
                                </m:r>
                                <m:r>
                                  <a:rPr lang="en-US" altLang="zh-CN" sz="1200" b="0" i="1" smtClean="0">
                                    <a:solidFill>
                                      <a:schemeClr val="tx1"/>
                                    </a:solidFill>
                                    <a:latin typeface="Cambria Math" panose="02040503050406030204" pitchFamily="18" charset="0"/>
                                    <a:cs typeface="Times New Roman" pitchFamily="18" charset="0"/>
                                  </a:rPr>
                                  <m:t>𝑡</m:t>
                                </m:r>
                                <m:r>
                                  <a:rPr lang="en-US" altLang="zh-CN" sz="1200" b="0" i="1" smtClean="0">
                                    <a:solidFill>
                                      <a:schemeClr val="tx1"/>
                                    </a:solidFill>
                                    <a:latin typeface="Cambria Math" panose="02040503050406030204" pitchFamily="18" charset="0"/>
                                    <a:cs typeface="Times New Roman" pitchFamily="18" charset="0"/>
                                  </a:rPr>
                                  <m:t>)</m:t>
                                </m:r>
                                <m:sSup>
                                  <m:sSupPr>
                                    <m:ctrlPr>
                                      <a:rPr lang="en-US" altLang="zh-CN" sz="1200" i="1">
                                        <a:solidFill>
                                          <a:schemeClr val="tx1"/>
                                        </a:solidFill>
                                        <a:latin typeface="Cambria Math" panose="02040503050406030204" pitchFamily="18" charset="0"/>
                                        <a:cs typeface="Times New Roman" panose="02020603050405020304" pitchFamily="18" charset="0"/>
                                      </a:rPr>
                                    </m:ctrlPr>
                                  </m:sSupPr>
                                  <m:e>
                                    <m:r>
                                      <a:rPr lang="en-US" altLang="zh-CN" sz="1200" i="1">
                                        <a:solidFill>
                                          <a:schemeClr val="tx1"/>
                                        </a:solidFill>
                                        <a:latin typeface="Cambria Math" panose="02040503050406030204" pitchFamily="18" charset="0"/>
                                        <a:cs typeface="Times New Roman" panose="02020603050405020304" pitchFamily="18" charset="0"/>
                                      </a:rPr>
                                      <m:t>𝑒</m:t>
                                    </m:r>
                                  </m:e>
                                  <m:sup>
                                    <m:r>
                                      <a:rPr lang="en-US" altLang="zh-CN" sz="1200" i="1">
                                        <a:solidFill>
                                          <a:schemeClr val="tx1"/>
                                        </a:solidFill>
                                        <a:latin typeface="Cambria Math" panose="02040503050406030204" pitchFamily="18" charset="0"/>
                                        <a:cs typeface="Times New Roman" panose="02020603050405020304" pitchFamily="18" charset="0"/>
                                      </a:rPr>
                                      <m:t>𝑗</m:t>
                                    </m:r>
                                    <m:sSub>
                                      <m:sSubPr>
                                        <m:ctrlPr>
                                          <a:rPr lang="en-US" altLang="zh-CN" sz="1200" i="1">
                                            <a:solidFill>
                                              <a:schemeClr val="tx1"/>
                                            </a:solidFill>
                                            <a:latin typeface="Cambria Math" panose="02040503050406030204" pitchFamily="18" charset="0"/>
                                            <a:cs typeface="Times New Roman" panose="02020603050405020304" pitchFamily="18" charset="0"/>
                                          </a:rPr>
                                        </m:ctrlPr>
                                      </m:sSubPr>
                                      <m:e>
                                        <m:r>
                                          <a:rPr lang="en-US" altLang="zh-CN" sz="1200" b="0" i="1" smtClean="0">
                                            <a:solidFill>
                                              <a:schemeClr val="tx1"/>
                                            </a:solidFill>
                                            <a:latin typeface="Cambria Math" panose="02040503050406030204" pitchFamily="18" charset="0"/>
                                            <a:cs typeface="Times New Roman" panose="02020603050405020304" pitchFamily="18" charset="0"/>
                                          </a:rPr>
                                          <m:t>𝑀</m:t>
                                        </m:r>
                                        <m:r>
                                          <a:rPr lang="zh-CN" altLang="en-US" sz="1200" i="1" smtClean="0">
                                            <a:solidFill>
                                              <a:schemeClr val="tx1"/>
                                            </a:solidFill>
                                            <a:latin typeface="Cambria Math" panose="02040503050406030204" pitchFamily="18" charset="0"/>
                                            <a:cs typeface="Times New Roman" panose="02020603050405020304" pitchFamily="18" charset="0"/>
                                          </a:rPr>
                                          <m:t>𝜔</m:t>
                                        </m:r>
                                      </m:e>
                                      <m:sub>
                                        <m:r>
                                          <a:rPr lang="en-US" altLang="zh-CN" sz="1200" i="1">
                                            <a:solidFill>
                                              <a:schemeClr val="tx1"/>
                                            </a:solidFill>
                                            <a:latin typeface="Cambria Math" panose="02040503050406030204" pitchFamily="18" charset="0"/>
                                            <a:cs typeface="Times New Roman" panose="02020603050405020304" pitchFamily="18" charset="0"/>
                                          </a:rPr>
                                          <m:t>0</m:t>
                                        </m:r>
                                      </m:sub>
                                    </m:sSub>
                                    <m:r>
                                      <a:rPr lang="en-US" altLang="zh-CN" sz="1200" b="0" i="1" smtClean="0">
                                        <a:solidFill>
                                          <a:schemeClr val="tx1"/>
                                        </a:solidFill>
                                        <a:latin typeface="Cambria Math" panose="02040503050406030204" pitchFamily="18" charset="0"/>
                                        <a:cs typeface="Times New Roman" panose="02020603050405020304" pitchFamily="18" charset="0"/>
                                      </a:rPr>
                                      <m:t>𝑡</m:t>
                                    </m:r>
                                  </m:sup>
                                </m:sSup>
                                <m:groupChr>
                                  <m:groupChrPr>
                                    <m:chr m:val="↔"/>
                                    <m:vertJc m:val="bot"/>
                                    <m:ctrlPr>
                                      <a:rPr lang="en-US" altLang="zh-TW" sz="1200" i="1">
                                        <a:solidFill>
                                          <a:schemeClr val="tx1"/>
                                        </a:solidFill>
                                        <a:latin typeface="Cambria Math" panose="02040503050406030204" pitchFamily="18" charset="0"/>
                                        <a:cs typeface="Times New Roman" pitchFamily="18" charset="0"/>
                                      </a:rPr>
                                    </m:ctrlPr>
                                  </m:groupChrPr>
                                  <m:e>
                                    <m:r>
                                      <m:rPr>
                                        <m:brk m:alnAt="2"/>
                                      </m:rPr>
                                      <a:rPr lang="en-US" altLang="zh-TW" sz="1200" i="1">
                                        <a:solidFill>
                                          <a:schemeClr val="tx1"/>
                                        </a:solidFill>
                                        <a:latin typeface="Cambria Math" panose="02040503050406030204" pitchFamily="18" charset="0"/>
                                        <a:cs typeface="Times New Roman" pitchFamily="18" charset="0"/>
                                      </a:rPr>
                                      <m:t>𝐹</m:t>
                                    </m:r>
                                    <m:r>
                                      <a:rPr lang="en-US" altLang="zh-TW" sz="1200" b="0" i="1" smtClean="0">
                                        <a:solidFill>
                                          <a:schemeClr val="tx1"/>
                                        </a:solidFill>
                                        <a:latin typeface="Cambria Math" panose="02040503050406030204" pitchFamily="18" charset="0"/>
                                        <a:cs typeface="Times New Roman" pitchFamily="18" charset="0"/>
                                      </a:rPr>
                                      <m:t>𝑆</m:t>
                                    </m:r>
                                  </m:e>
                                </m:groupChr>
                                <m:sSub>
                                  <m:sSubPr>
                                    <m:ctrlPr>
                                      <a:rPr lang="en-US" altLang="zh-CN" sz="1200" b="0" i="1" smtClean="0">
                                        <a:solidFill>
                                          <a:schemeClr val="tx1"/>
                                        </a:solidFill>
                                        <a:latin typeface="Cambria Math" panose="02040503050406030204" pitchFamily="18" charset="0"/>
                                        <a:cs typeface="Times New Roman" panose="02020603050405020304" pitchFamily="18" charset="0"/>
                                      </a:rPr>
                                    </m:ctrlPr>
                                  </m:sSubPr>
                                  <m:e>
                                    <m:r>
                                      <a:rPr lang="en-US" altLang="zh-CN" sz="1200" b="0" i="1" smtClean="0">
                                        <a:solidFill>
                                          <a:schemeClr val="tx1"/>
                                        </a:solidFill>
                                        <a:latin typeface="Cambria Math" panose="02040503050406030204" pitchFamily="18" charset="0"/>
                                        <a:cs typeface="Times New Roman" panose="02020603050405020304" pitchFamily="18" charset="0"/>
                                      </a:rPr>
                                      <m:t>𝑎</m:t>
                                    </m:r>
                                  </m:e>
                                  <m:sub>
                                    <m:r>
                                      <a:rPr lang="en-US" altLang="zh-CN" sz="1200" b="0" i="1" smtClean="0">
                                        <a:solidFill>
                                          <a:schemeClr val="tx1"/>
                                        </a:solidFill>
                                        <a:latin typeface="Cambria Math" panose="02040503050406030204" pitchFamily="18" charset="0"/>
                                        <a:cs typeface="Times New Roman" panose="02020603050405020304" pitchFamily="18" charset="0"/>
                                      </a:rPr>
                                      <m:t>𝑘</m:t>
                                    </m:r>
                                    <m:r>
                                      <a:rPr lang="en-US" altLang="zh-CN" sz="1200" b="0" i="1" smtClean="0">
                                        <a:solidFill>
                                          <a:schemeClr val="tx1"/>
                                        </a:solidFill>
                                        <a:latin typeface="Cambria Math" panose="02040503050406030204" pitchFamily="18" charset="0"/>
                                        <a:cs typeface="Times New Roman" panose="02020603050405020304" pitchFamily="18" charset="0"/>
                                      </a:rPr>
                                      <m:t>−</m:t>
                                    </m:r>
                                    <m:r>
                                      <a:rPr lang="en-US" altLang="zh-CN" sz="1200" b="0" i="1" smtClean="0">
                                        <a:solidFill>
                                          <a:schemeClr val="tx1"/>
                                        </a:solidFill>
                                        <a:latin typeface="Cambria Math" panose="02040503050406030204" pitchFamily="18" charset="0"/>
                                        <a:cs typeface="Times New Roman" panose="02020603050405020304" pitchFamily="18" charset="0"/>
                                      </a:rPr>
                                      <m:t>𝑀</m:t>
                                    </m:r>
                                  </m:sub>
                                </m:sSub>
                              </m:oMath>
                            </m:oMathPara>
                          </a14:m>
                          <a:endParaRPr lang="zh-CN" altLang="en-US" sz="1200" dirty="0">
                            <a:solidFill>
                              <a:schemeClr val="tx1"/>
                            </a:solidFill>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200" b="0" i="1" smtClean="0">
                                    <a:solidFill>
                                      <a:schemeClr val="tx1"/>
                                    </a:solidFill>
                                    <a:latin typeface="Cambria Math" panose="02040503050406030204" pitchFamily="18" charset="0"/>
                                    <a:cs typeface="Times New Roman" pitchFamily="18" charset="0"/>
                                  </a:rPr>
                                  <m:t>𝑥</m:t>
                                </m:r>
                                <m:r>
                                  <a:rPr lang="en-US" altLang="zh-CN" sz="1200" b="0" i="1" smtClean="0">
                                    <a:solidFill>
                                      <a:schemeClr val="tx1"/>
                                    </a:solidFill>
                                    <a:latin typeface="Cambria Math" panose="02040503050406030204" pitchFamily="18" charset="0"/>
                                    <a:cs typeface="Times New Roman" pitchFamily="18" charset="0"/>
                                  </a:rPr>
                                  <m:t>(</m:t>
                                </m:r>
                                <m:r>
                                  <a:rPr lang="en-US" altLang="zh-CN" sz="1200" b="0" i="1" smtClean="0">
                                    <a:solidFill>
                                      <a:schemeClr val="tx1"/>
                                    </a:solidFill>
                                    <a:latin typeface="Cambria Math" panose="02040503050406030204" pitchFamily="18" charset="0"/>
                                    <a:cs typeface="Times New Roman" pitchFamily="18" charset="0"/>
                                  </a:rPr>
                                  <m:t>𝑡</m:t>
                                </m:r>
                                <m:r>
                                  <a:rPr lang="en-US" altLang="zh-CN" sz="1200" b="0" i="1" smtClean="0">
                                    <a:solidFill>
                                      <a:schemeClr val="tx1"/>
                                    </a:solidFill>
                                    <a:latin typeface="Cambria Math" panose="02040503050406030204" pitchFamily="18" charset="0"/>
                                    <a:cs typeface="Times New Roman" pitchFamily="18" charset="0"/>
                                  </a:rPr>
                                  <m:t>)</m:t>
                                </m:r>
                                <m:sSup>
                                  <m:sSupPr>
                                    <m:ctrlPr>
                                      <a:rPr lang="en-US" altLang="zh-CN" sz="1200" i="1">
                                        <a:solidFill>
                                          <a:schemeClr val="tx1"/>
                                        </a:solidFill>
                                        <a:latin typeface="Cambria Math" panose="02040503050406030204" pitchFamily="18" charset="0"/>
                                        <a:cs typeface="Times New Roman" panose="02020603050405020304" pitchFamily="18" charset="0"/>
                                      </a:rPr>
                                    </m:ctrlPr>
                                  </m:sSupPr>
                                  <m:e>
                                    <m:r>
                                      <a:rPr lang="en-US" altLang="zh-CN" sz="1200" i="1">
                                        <a:solidFill>
                                          <a:schemeClr val="tx1"/>
                                        </a:solidFill>
                                        <a:latin typeface="Cambria Math" panose="02040503050406030204" pitchFamily="18" charset="0"/>
                                        <a:cs typeface="Times New Roman" panose="02020603050405020304" pitchFamily="18" charset="0"/>
                                      </a:rPr>
                                      <m:t>𝑒</m:t>
                                    </m:r>
                                  </m:e>
                                  <m:sup>
                                    <m:r>
                                      <a:rPr lang="en-US" altLang="zh-CN" sz="1200" i="1">
                                        <a:solidFill>
                                          <a:schemeClr val="tx1"/>
                                        </a:solidFill>
                                        <a:latin typeface="Cambria Math" panose="02040503050406030204" pitchFamily="18" charset="0"/>
                                        <a:cs typeface="Times New Roman" panose="02020603050405020304" pitchFamily="18" charset="0"/>
                                      </a:rPr>
                                      <m:t>𝑗</m:t>
                                    </m:r>
                                    <m:sSub>
                                      <m:sSubPr>
                                        <m:ctrlPr>
                                          <a:rPr lang="en-US" altLang="zh-CN" sz="1200" i="1">
                                            <a:solidFill>
                                              <a:schemeClr val="tx1"/>
                                            </a:solidFill>
                                            <a:latin typeface="Cambria Math" panose="02040503050406030204" pitchFamily="18" charset="0"/>
                                            <a:cs typeface="Times New Roman" panose="02020603050405020304" pitchFamily="18" charset="0"/>
                                          </a:rPr>
                                        </m:ctrlPr>
                                      </m:sSubPr>
                                      <m:e>
                                        <m:r>
                                          <a:rPr lang="zh-CN" altLang="en-US" sz="1200" i="1" smtClean="0">
                                            <a:solidFill>
                                              <a:schemeClr val="tx1"/>
                                            </a:solidFill>
                                            <a:latin typeface="Cambria Math" panose="02040503050406030204" pitchFamily="18" charset="0"/>
                                            <a:cs typeface="Times New Roman" panose="02020603050405020304" pitchFamily="18" charset="0"/>
                                          </a:rPr>
                                          <m:t>𝜔</m:t>
                                        </m:r>
                                      </m:e>
                                      <m:sub>
                                        <m:r>
                                          <a:rPr lang="en-US" altLang="zh-CN" sz="1200" i="1">
                                            <a:solidFill>
                                              <a:schemeClr val="tx1"/>
                                            </a:solidFill>
                                            <a:latin typeface="Cambria Math" panose="02040503050406030204" pitchFamily="18" charset="0"/>
                                            <a:cs typeface="Times New Roman" panose="02020603050405020304" pitchFamily="18" charset="0"/>
                                          </a:rPr>
                                          <m:t>0</m:t>
                                        </m:r>
                                      </m:sub>
                                    </m:sSub>
                                    <m:r>
                                      <a:rPr lang="en-US" altLang="zh-CN" sz="1200" b="0" i="1" smtClean="0">
                                        <a:solidFill>
                                          <a:schemeClr val="tx1"/>
                                        </a:solidFill>
                                        <a:latin typeface="Cambria Math" panose="02040503050406030204" pitchFamily="18" charset="0"/>
                                        <a:cs typeface="Times New Roman" panose="02020603050405020304" pitchFamily="18" charset="0"/>
                                      </a:rPr>
                                      <m:t>𝑡</m:t>
                                    </m:r>
                                  </m:sup>
                                </m:sSup>
                                <m:groupChr>
                                  <m:groupChrPr>
                                    <m:chr m:val="↔"/>
                                    <m:vertJc m:val="bot"/>
                                    <m:ctrlPr>
                                      <a:rPr lang="en-US" altLang="zh-TW" sz="1200" i="1">
                                        <a:solidFill>
                                          <a:schemeClr val="tx1"/>
                                        </a:solidFill>
                                        <a:latin typeface="Cambria Math" panose="02040503050406030204" pitchFamily="18" charset="0"/>
                                        <a:cs typeface="Times New Roman" pitchFamily="18" charset="0"/>
                                      </a:rPr>
                                    </m:ctrlPr>
                                  </m:groupChrPr>
                                  <m:e>
                                    <m:r>
                                      <m:rPr>
                                        <m:brk m:alnAt="2"/>
                                      </m:rPr>
                                      <a:rPr lang="en-US" altLang="zh-TW" sz="1200" i="1">
                                        <a:solidFill>
                                          <a:schemeClr val="tx1"/>
                                        </a:solidFill>
                                        <a:latin typeface="Cambria Math" panose="02040503050406030204" pitchFamily="18" charset="0"/>
                                        <a:cs typeface="Times New Roman" pitchFamily="18" charset="0"/>
                                      </a:rPr>
                                      <m:t>𝐹</m:t>
                                    </m:r>
                                  </m:e>
                                </m:groupChr>
                                <m:r>
                                  <a:rPr lang="en-US" altLang="zh-TW" sz="1200" i="1">
                                    <a:solidFill>
                                      <a:schemeClr val="tx1"/>
                                    </a:solidFill>
                                    <a:latin typeface="Cambria Math" panose="02040503050406030204" pitchFamily="18" charset="0"/>
                                    <a:cs typeface="Times New Roman" pitchFamily="18" charset="0"/>
                                  </a:rPr>
                                  <m:t>𝑋</m:t>
                                </m:r>
                                <m:d>
                                  <m:dPr>
                                    <m:ctrlPr>
                                      <a:rPr lang="en-US" altLang="zh-TW" sz="1200" i="1">
                                        <a:solidFill>
                                          <a:schemeClr val="tx1"/>
                                        </a:solidFill>
                                        <a:latin typeface="Cambria Math" panose="02040503050406030204" pitchFamily="18" charset="0"/>
                                        <a:cs typeface="Times New Roman" pitchFamily="18" charset="0"/>
                                      </a:rPr>
                                    </m:ctrlPr>
                                  </m:dPr>
                                  <m:e>
                                    <m:r>
                                      <a:rPr lang="en-US" altLang="zh-TW" sz="1200" i="1" smtClean="0">
                                        <a:solidFill>
                                          <a:schemeClr val="tx1"/>
                                        </a:solidFill>
                                        <a:latin typeface="Cambria Math" panose="02040503050406030204" pitchFamily="18" charset="0"/>
                                        <a:cs typeface="Times New Roman" pitchFamily="18" charset="0"/>
                                      </a:rPr>
                                      <m:t>𝑗</m:t>
                                    </m:r>
                                    <m:r>
                                      <a:rPr lang="en-US" altLang="zh-TW" sz="1200" b="0" i="1" smtClean="0">
                                        <a:solidFill>
                                          <a:schemeClr val="tx1"/>
                                        </a:solidFill>
                                        <a:latin typeface="Cambria Math" panose="02040503050406030204" pitchFamily="18" charset="0"/>
                                        <a:cs typeface="Times New Roman" pitchFamily="18" charset="0"/>
                                      </a:rPr>
                                      <m:t>(</m:t>
                                    </m:r>
                                    <m:r>
                                      <a:rPr lang="zh-TW" altLang="en-US" sz="1200" i="1">
                                        <a:solidFill>
                                          <a:schemeClr val="tx1"/>
                                        </a:solidFill>
                                        <a:latin typeface="Cambria Math" panose="02040503050406030204" pitchFamily="18" charset="0"/>
                                        <a:cs typeface="Times New Roman" pitchFamily="18" charset="0"/>
                                      </a:rPr>
                                      <m:t>𝜔</m:t>
                                    </m:r>
                                    <m:r>
                                      <a:rPr lang="en-US" altLang="zh-TW" sz="1200" b="0" i="1" smtClean="0">
                                        <a:solidFill>
                                          <a:schemeClr val="tx1"/>
                                        </a:solidFill>
                                        <a:latin typeface="Cambria Math" panose="02040503050406030204" pitchFamily="18" charset="0"/>
                                        <a:cs typeface="Times New Roman" pitchFamily="18" charset="0"/>
                                      </a:rPr>
                                      <m:t>−</m:t>
                                    </m:r>
                                    <m:sSub>
                                      <m:sSubPr>
                                        <m:ctrlPr>
                                          <a:rPr lang="en-US" altLang="zh-TW" sz="1200" b="0" i="1" smtClean="0">
                                            <a:solidFill>
                                              <a:schemeClr val="tx1"/>
                                            </a:solidFill>
                                            <a:latin typeface="Cambria Math" panose="02040503050406030204" pitchFamily="18" charset="0"/>
                                            <a:cs typeface="Times New Roman" pitchFamily="18" charset="0"/>
                                          </a:rPr>
                                        </m:ctrlPr>
                                      </m:sSubPr>
                                      <m:e>
                                        <m:r>
                                          <a:rPr lang="zh-TW" altLang="en-US" sz="1200" b="0" i="1" smtClean="0">
                                            <a:solidFill>
                                              <a:schemeClr val="tx1"/>
                                            </a:solidFill>
                                            <a:latin typeface="Cambria Math" panose="02040503050406030204" pitchFamily="18" charset="0"/>
                                            <a:cs typeface="Times New Roman" pitchFamily="18" charset="0"/>
                                          </a:rPr>
                                          <m:t>𝜔</m:t>
                                        </m:r>
                                      </m:e>
                                      <m:sub>
                                        <m:r>
                                          <a:rPr lang="en-US" altLang="zh-TW" sz="1200" b="0" i="1" smtClean="0">
                                            <a:solidFill>
                                              <a:schemeClr val="tx1"/>
                                            </a:solidFill>
                                            <a:latin typeface="Cambria Math" panose="02040503050406030204" pitchFamily="18" charset="0"/>
                                            <a:cs typeface="Times New Roman" pitchFamily="18" charset="0"/>
                                          </a:rPr>
                                          <m:t>0</m:t>
                                        </m:r>
                                      </m:sub>
                                    </m:sSub>
                                    <m:r>
                                      <a:rPr lang="en-US" altLang="zh-TW" sz="1200" b="0" i="1" smtClean="0">
                                        <a:solidFill>
                                          <a:schemeClr val="tx1"/>
                                        </a:solidFill>
                                        <a:latin typeface="Cambria Math" panose="02040503050406030204" pitchFamily="18" charset="0"/>
                                        <a:cs typeface="Times New Roman" pitchFamily="18" charset="0"/>
                                      </a:rPr>
                                      <m:t>)</m:t>
                                    </m:r>
                                  </m:e>
                                </m:d>
                              </m:oMath>
                            </m:oMathPara>
                          </a14:m>
                          <a:endParaRPr lang="zh-CN" altLang="en-US" sz="1200" dirty="0">
                            <a:solidFill>
                              <a:schemeClr val="tx1"/>
                            </a:solidFill>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200" b="0" i="1" smtClean="0">
                                    <a:solidFill>
                                      <a:schemeClr val="tx1"/>
                                    </a:solidFill>
                                    <a:latin typeface="Cambria Math" panose="02040503050406030204" pitchFamily="18" charset="0"/>
                                    <a:cs typeface="Times New Roman" pitchFamily="18" charset="0"/>
                                  </a:rPr>
                                  <m:t>𝑥</m:t>
                                </m:r>
                                <m:r>
                                  <a:rPr lang="en-US" altLang="zh-CN" sz="1200" b="0" i="1" smtClean="0">
                                    <a:solidFill>
                                      <a:schemeClr val="tx1"/>
                                    </a:solidFill>
                                    <a:latin typeface="Cambria Math" panose="02040503050406030204" pitchFamily="18" charset="0"/>
                                    <a:cs typeface="Times New Roman" pitchFamily="18" charset="0"/>
                                  </a:rPr>
                                  <m:t>[</m:t>
                                </m:r>
                                <m:r>
                                  <a:rPr lang="en-US" altLang="zh-CN" sz="1200" b="0" i="1" smtClean="0">
                                    <a:solidFill>
                                      <a:schemeClr val="tx1"/>
                                    </a:solidFill>
                                    <a:latin typeface="Cambria Math" panose="02040503050406030204" pitchFamily="18" charset="0"/>
                                    <a:cs typeface="Times New Roman" pitchFamily="18" charset="0"/>
                                  </a:rPr>
                                  <m:t>𝑛</m:t>
                                </m:r>
                                <m:r>
                                  <a:rPr lang="en-US" altLang="zh-CN" sz="1200" b="0" i="1" smtClean="0">
                                    <a:solidFill>
                                      <a:schemeClr val="tx1"/>
                                    </a:solidFill>
                                    <a:latin typeface="Cambria Math" panose="02040503050406030204" pitchFamily="18" charset="0"/>
                                    <a:cs typeface="Times New Roman" pitchFamily="18" charset="0"/>
                                  </a:rPr>
                                  <m:t>]</m:t>
                                </m:r>
                                <m:sSup>
                                  <m:sSupPr>
                                    <m:ctrlPr>
                                      <a:rPr lang="en-US" altLang="zh-CN" sz="1200" i="1">
                                        <a:solidFill>
                                          <a:schemeClr val="tx1"/>
                                        </a:solidFill>
                                        <a:latin typeface="Cambria Math" panose="02040503050406030204" pitchFamily="18" charset="0"/>
                                        <a:cs typeface="Times New Roman" panose="02020603050405020304" pitchFamily="18" charset="0"/>
                                      </a:rPr>
                                    </m:ctrlPr>
                                  </m:sSupPr>
                                  <m:e>
                                    <m:r>
                                      <a:rPr lang="en-US" altLang="zh-CN" sz="1200" i="1">
                                        <a:solidFill>
                                          <a:schemeClr val="tx1"/>
                                        </a:solidFill>
                                        <a:latin typeface="Cambria Math" panose="02040503050406030204" pitchFamily="18" charset="0"/>
                                        <a:cs typeface="Times New Roman" panose="02020603050405020304" pitchFamily="18" charset="0"/>
                                      </a:rPr>
                                      <m:t>𝑒</m:t>
                                    </m:r>
                                  </m:e>
                                  <m:sup>
                                    <m:r>
                                      <a:rPr lang="en-US" altLang="zh-CN" sz="1200" i="1">
                                        <a:solidFill>
                                          <a:schemeClr val="tx1"/>
                                        </a:solidFill>
                                        <a:latin typeface="Cambria Math" panose="02040503050406030204" pitchFamily="18" charset="0"/>
                                        <a:cs typeface="Times New Roman" panose="02020603050405020304" pitchFamily="18" charset="0"/>
                                      </a:rPr>
                                      <m:t>𝑗</m:t>
                                    </m:r>
                                    <m:sSub>
                                      <m:sSubPr>
                                        <m:ctrlPr>
                                          <a:rPr lang="en-US" altLang="zh-CN" sz="1200" i="1">
                                            <a:solidFill>
                                              <a:schemeClr val="tx1"/>
                                            </a:solidFill>
                                            <a:latin typeface="Cambria Math" panose="02040503050406030204" pitchFamily="18" charset="0"/>
                                            <a:cs typeface="Times New Roman" panose="02020603050405020304" pitchFamily="18" charset="0"/>
                                          </a:rPr>
                                        </m:ctrlPr>
                                      </m:sSubPr>
                                      <m:e>
                                        <m:r>
                                          <a:rPr lang="en-US" altLang="zh-CN" sz="1200" b="0" i="1" smtClean="0">
                                            <a:solidFill>
                                              <a:schemeClr val="tx1"/>
                                            </a:solidFill>
                                            <a:latin typeface="Cambria Math" panose="02040503050406030204" pitchFamily="18" charset="0"/>
                                            <a:cs typeface="Times New Roman" panose="02020603050405020304" pitchFamily="18" charset="0"/>
                                          </a:rPr>
                                          <m:t>𝑀</m:t>
                                        </m:r>
                                        <m:r>
                                          <a:rPr lang="zh-CN" altLang="en-US" sz="1200" i="1" smtClean="0">
                                            <a:solidFill>
                                              <a:schemeClr val="tx1"/>
                                            </a:solidFill>
                                            <a:latin typeface="Cambria Math" panose="02040503050406030204" pitchFamily="18" charset="0"/>
                                            <a:cs typeface="Times New Roman" panose="02020603050405020304" pitchFamily="18" charset="0"/>
                                          </a:rPr>
                                          <m:t>𝜔</m:t>
                                        </m:r>
                                      </m:e>
                                      <m:sub>
                                        <m:r>
                                          <a:rPr lang="en-US" altLang="zh-CN" sz="1200" i="1">
                                            <a:solidFill>
                                              <a:schemeClr val="tx1"/>
                                            </a:solidFill>
                                            <a:latin typeface="Cambria Math" panose="02040503050406030204" pitchFamily="18" charset="0"/>
                                            <a:cs typeface="Times New Roman" panose="02020603050405020304" pitchFamily="18" charset="0"/>
                                          </a:rPr>
                                          <m:t>0</m:t>
                                        </m:r>
                                      </m:sub>
                                    </m:sSub>
                                    <m:r>
                                      <a:rPr lang="en-US" altLang="zh-CN" sz="1200" b="0" i="1" smtClean="0">
                                        <a:solidFill>
                                          <a:schemeClr val="tx1"/>
                                        </a:solidFill>
                                        <a:latin typeface="Cambria Math" panose="02040503050406030204" pitchFamily="18" charset="0"/>
                                        <a:cs typeface="Times New Roman" panose="02020603050405020304" pitchFamily="18" charset="0"/>
                                      </a:rPr>
                                      <m:t>𝑛</m:t>
                                    </m:r>
                                  </m:sup>
                                </m:sSup>
                                <m:groupChr>
                                  <m:groupChrPr>
                                    <m:chr m:val="↔"/>
                                    <m:vertJc m:val="bot"/>
                                    <m:ctrlPr>
                                      <a:rPr lang="en-US" altLang="zh-TW" sz="1200" i="1">
                                        <a:solidFill>
                                          <a:schemeClr val="tx1"/>
                                        </a:solidFill>
                                        <a:latin typeface="Cambria Math" panose="02040503050406030204" pitchFamily="18" charset="0"/>
                                        <a:cs typeface="Times New Roman" pitchFamily="18" charset="0"/>
                                      </a:rPr>
                                    </m:ctrlPr>
                                  </m:groupChrPr>
                                  <m:e>
                                    <m:r>
                                      <m:rPr>
                                        <m:brk m:alnAt="2"/>
                                      </m:rPr>
                                      <a:rPr lang="en-US" altLang="zh-TW" sz="1200" i="1">
                                        <a:solidFill>
                                          <a:schemeClr val="tx1"/>
                                        </a:solidFill>
                                        <a:latin typeface="Cambria Math" panose="02040503050406030204" pitchFamily="18" charset="0"/>
                                        <a:cs typeface="Times New Roman" pitchFamily="18" charset="0"/>
                                      </a:rPr>
                                      <m:t>𝐹</m:t>
                                    </m:r>
                                    <m:r>
                                      <a:rPr lang="en-US" altLang="zh-TW" sz="1200" b="0" i="1" smtClean="0">
                                        <a:solidFill>
                                          <a:schemeClr val="tx1"/>
                                        </a:solidFill>
                                        <a:latin typeface="Cambria Math" panose="02040503050406030204" pitchFamily="18" charset="0"/>
                                        <a:cs typeface="Times New Roman" pitchFamily="18" charset="0"/>
                                      </a:rPr>
                                      <m:t>𝑆</m:t>
                                    </m:r>
                                  </m:e>
                                </m:groupChr>
                                <m:sSub>
                                  <m:sSubPr>
                                    <m:ctrlPr>
                                      <a:rPr lang="en-US" altLang="zh-CN" sz="1200" b="0" i="1" smtClean="0">
                                        <a:solidFill>
                                          <a:schemeClr val="tx1"/>
                                        </a:solidFill>
                                        <a:latin typeface="Cambria Math" panose="02040503050406030204" pitchFamily="18" charset="0"/>
                                        <a:cs typeface="Times New Roman" panose="02020603050405020304" pitchFamily="18" charset="0"/>
                                      </a:rPr>
                                    </m:ctrlPr>
                                  </m:sSubPr>
                                  <m:e>
                                    <m:r>
                                      <a:rPr lang="en-US" altLang="zh-CN" sz="1200" b="0" i="1" smtClean="0">
                                        <a:solidFill>
                                          <a:schemeClr val="tx1"/>
                                        </a:solidFill>
                                        <a:latin typeface="Cambria Math" panose="02040503050406030204" pitchFamily="18" charset="0"/>
                                        <a:cs typeface="Times New Roman" panose="02020603050405020304" pitchFamily="18" charset="0"/>
                                      </a:rPr>
                                      <m:t>𝑎</m:t>
                                    </m:r>
                                  </m:e>
                                  <m:sub>
                                    <m:r>
                                      <a:rPr lang="en-US" altLang="zh-CN" sz="1200" b="0" i="1" smtClean="0">
                                        <a:solidFill>
                                          <a:schemeClr val="tx1"/>
                                        </a:solidFill>
                                        <a:latin typeface="Cambria Math" panose="02040503050406030204" pitchFamily="18" charset="0"/>
                                        <a:cs typeface="Times New Roman" panose="02020603050405020304" pitchFamily="18" charset="0"/>
                                      </a:rPr>
                                      <m:t>𝑘</m:t>
                                    </m:r>
                                    <m:r>
                                      <a:rPr lang="en-US" altLang="zh-CN" sz="1200" b="0" i="1" smtClean="0">
                                        <a:solidFill>
                                          <a:schemeClr val="tx1"/>
                                        </a:solidFill>
                                        <a:latin typeface="Cambria Math" panose="02040503050406030204" pitchFamily="18" charset="0"/>
                                        <a:cs typeface="Times New Roman" panose="02020603050405020304" pitchFamily="18" charset="0"/>
                                      </a:rPr>
                                      <m:t>−</m:t>
                                    </m:r>
                                    <m:r>
                                      <a:rPr lang="en-US" altLang="zh-CN" sz="1200" b="0" i="1" smtClean="0">
                                        <a:solidFill>
                                          <a:schemeClr val="tx1"/>
                                        </a:solidFill>
                                        <a:latin typeface="Cambria Math" panose="02040503050406030204" pitchFamily="18" charset="0"/>
                                        <a:cs typeface="Times New Roman" panose="02020603050405020304" pitchFamily="18" charset="0"/>
                                      </a:rPr>
                                      <m:t>𝑀</m:t>
                                    </m:r>
                                  </m:sub>
                                </m:sSub>
                              </m:oMath>
                            </m:oMathPara>
                          </a14:m>
                          <a:endParaRPr lang="zh-CN" altLang="en-US" sz="12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sz="1200" b="0" i="1" smtClean="0">
                                    <a:solidFill>
                                      <a:schemeClr val="tx1"/>
                                    </a:solidFill>
                                    <a:latin typeface="Cambria Math" panose="02040503050406030204" pitchFamily="18" charset="0"/>
                                    <a:cs typeface="Times New Roman" pitchFamily="18" charset="0"/>
                                  </a:rPr>
                                  <m:t>𝑥</m:t>
                                </m:r>
                                <m:r>
                                  <a:rPr lang="en-US" altLang="zh-CN" sz="1200" b="0" i="1" smtClean="0">
                                    <a:solidFill>
                                      <a:schemeClr val="tx1"/>
                                    </a:solidFill>
                                    <a:latin typeface="Cambria Math" panose="02040503050406030204" pitchFamily="18" charset="0"/>
                                    <a:cs typeface="Times New Roman" pitchFamily="18" charset="0"/>
                                  </a:rPr>
                                  <m:t>[</m:t>
                                </m:r>
                                <m:r>
                                  <a:rPr lang="en-US" altLang="zh-CN" sz="1200" b="0" i="1" smtClean="0">
                                    <a:solidFill>
                                      <a:schemeClr val="tx1"/>
                                    </a:solidFill>
                                    <a:latin typeface="Cambria Math" panose="02040503050406030204" pitchFamily="18" charset="0"/>
                                    <a:cs typeface="Times New Roman" pitchFamily="18" charset="0"/>
                                  </a:rPr>
                                  <m:t>𝑛</m:t>
                                </m:r>
                                <m:r>
                                  <a:rPr lang="en-US" altLang="zh-CN" sz="1200" b="0" i="1" smtClean="0">
                                    <a:solidFill>
                                      <a:schemeClr val="tx1"/>
                                    </a:solidFill>
                                    <a:latin typeface="Cambria Math" panose="02040503050406030204" pitchFamily="18" charset="0"/>
                                    <a:cs typeface="Times New Roman" pitchFamily="18" charset="0"/>
                                  </a:rPr>
                                  <m:t>]</m:t>
                                </m:r>
                                <m:sSup>
                                  <m:sSupPr>
                                    <m:ctrlPr>
                                      <a:rPr lang="en-US" altLang="zh-CN" sz="1200" i="1">
                                        <a:solidFill>
                                          <a:schemeClr val="tx1"/>
                                        </a:solidFill>
                                        <a:latin typeface="Cambria Math" panose="02040503050406030204" pitchFamily="18" charset="0"/>
                                        <a:cs typeface="Times New Roman" panose="02020603050405020304" pitchFamily="18" charset="0"/>
                                      </a:rPr>
                                    </m:ctrlPr>
                                  </m:sSupPr>
                                  <m:e>
                                    <m:r>
                                      <a:rPr lang="en-US" altLang="zh-CN" sz="1200" i="1">
                                        <a:solidFill>
                                          <a:schemeClr val="tx1"/>
                                        </a:solidFill>
                                        <a:latin typeface="Cambria Math" panose="02040503050406030204" pitchFamily="18" charset="0"/>
                                        <a:cs typeface="Times New Roman" panose="02020603050405020304" pitchFamily="18" charset="0"/>
                                      </a:rPr>
                                      <m:t>𝑒</m:t>
                                    </m:r>
                                  </m:e>
                                  <m:sup>
                                    <m:r>
                                      <a:rPr lang="en-US" altLang="zh-CN" sz="1200" i="1">
                                        <a:solidFill>
                                          <a:schemeClr val="tx1"/>
                                        </a:solidFill>
                                        <a:latin typeface="Cambria Math" panose="02040503050406030204" pitchFamily="18" charset="0"/>
                                        <a:cs typeface="Times New Roman" panose="02020603050405020304" pitchFamily="18" charset="0"/>
                                      </a:rPr>
                                      <m:t>𝑗</m:t>
                                    </m:r>
                                    <m:sSub>
                                      <m:sSubPr>
                                        <m:ctrlPr>
                                          <a:rPr lang="en-US" altLang="zh-CN" sz="1200" i="1">
                                            <a:solidFill>
                                              <a:schemeClr val="tx1"/>
                                            </a:solidFill>
                                            <a:latin typeface="Cambria Math" panose="02040503050406030204" pitchFamily="18" charset="0"/>
                                            <a:cs typeface="Times New Roman" panose="02020603050405020304" pitchFamily="18" charset="0"/>
                                          </a:rPr>
                                        </m:ctrlPr>
                                      </m:sSubPr>
                                      <m:e>
                                        <m:r>
                                          <a:rPr lang="zh-CN" altLang="en-US" sz="1200" i="1" smtClean="0">
                                            <a:solidFill>
                                              <a:schemeClr val="tx1"/>
                                            </a:solidFill>
                                            <a:latin typeface="Cambria Math" panose="02040503050406030204" pitchFamily="18" charset="0"/>
                                            <a:cs typeface="Times New Roman" panose="02020603050405020304" pitchFamily="18" charset="0"/>
                                          </a:rPr>
                                          <m:t>𝜔</m:t>
                                        </m:r>
                                      </m:e>
                                      <m:sub>
                                        <m:r>
                                          <a:rPr lang="en-US" altLang="zh-CN" sz="1200" i="1">
                                            <a:solidFill>
                                              <a:schemeClr val="tx1"/>
                                            </a:solidFill>
                                            <a:latin typeface="Cambria Math" panose="02040503050406030204" pitchFamily="18" charset="0"/>
                                            <a:cs typeface="Times New Roman" panose="02020603050405020304" pitchFamily="18" charset="0"/>
                                          </a:rPr>
                                          <m:t>0</m:t>
                                        </m:r>
                                      </m:sub>
                                    </m:sSub>
                                    <m:r>
                                      <a:rPr lang="en-US" altLang="zh-CN" sz="1200" b="0" i="1" smtClean="0">
                                        <a:solidFill>
                                          <a:schemeClr val="tx1"/>
                                        </a:solidFill>
                                        <a:latin typeface="Cambria Math" panose="02040503050406030204" pitchFamily="18" charset="0"/>
                                        <a:cs typeface="Times New Roman" panose="02020603050405020304" pitchFamily="18" charset="0"/>
                                      </a:rPr>
                                      <m:t>𝑛</m:t>
                                    </m:r>
                                  </m:sup>
                                </m:sSup>
                                <m:groupChr>
                                  <m:groupChrPr>
                                    <m:chr m:val="↔"/>
                                    <m:vertJc m:val="bot"/>
                                    <m:ctrlPr>
                                      <a:rPr lang="en-US" altLang="zh-TW" sz="1200" i="1">
                                        <a:solidFill>
                                          <a:schemeClr val="tx1"/>
                                        </a:solidFill>
                                        <a:latin typeface="Cambria Math" panose="02040503050406030204" pitchFamily="18" charset="0"/>
                                        <a:cs typeface="Times New Roman" pitchFamily="18" charset="0"/>
                                      </a:rPr>
                                    </m:ctrlPr>
                                  </m:groupChrPr>
                                  <m:e>
                                    <m:r>
                                      <m:rPr>
                                        <m:brk m:alnAt="2"/>
                                      </m:rPr>
                                      <a:rPr lang="en-US" altLang="zh-TW" sz="1200" i="1">
                                        <a:solidFill>
                                          <a:schemeClr val="tx1"/>
                                        </a:solidFill>
                                        <a:latin typeface="Cambria Math" panose="02040503050406030204" pitchFamily="18" charset="0"/>
                                        <a:cs typeface="Times New Roman" pitchFamily="18" charset="0"/>
                                      </a:rPr>
                                      <m:t>𝐹</m:t>
                                    </m:r>
                                  </m:e>
                                </m:groupChr>
                                <m:r>
                                  <a:rPr lang="en-US" altLang="zh-TW" sz="1200" i="1">
                                    <a:solidFill>
                                      <a:schemeClr val="tx1"/>
                                    </a:solidFill>
                                    <a:latin typeface="Cambria Math" panose="02040503050406030204" pitchFamily="18" charset="0"/>
                                    <a:cs typeface="Times New Roman" pitchFamily="18" charset="0"/>
                                  </a:rPr>
                                  <m:t>𝑋</m:t>
                                </m:r>
                                <m:d>
                                  <m:dPr>
                                    <m:ctrlPr>
                                      <a:rPr lang="en-US" altLang="zh-TW" sz="1200" i="1">
                                        <a:solidFill>
                                          <a:schemeClr val="tx1"/>
                                        </a:solidFill>
                                        <a:latin typeface="Cambria Math" panose="02040503050406030204" pitchFamily="18" charset="0"/>
                                        <a:cs typeface="Times New Roman" pitchFamily="18" charset="0"/>
                                      </a:rPr>
                                    </m:ctrlPr>
                                  </m:dPr>
                                  <m:e>
                                    <m:sSup>
                                      <m:sSupPr>
                                        <m:ctrlPr>
                                          <a:rPr lang="en-US" altLang="zh-TW" sz="1200" i="1">
                                            <a:solidFill>
                                              <a:schemeClr val="tx1"/>
                                            </a:solidFill>
                                            <a:latin typeface="Cambria Math" panose="02040503050406030204" pitchFamily="18" charset="0"/>
                                            <a:cs typeface="Times New Roman" pitchFamily="18" charset="0"/>
                                          </a:rPr>
                                        </m:ctrlPr>
                                      </m:sSupPr>
                                      <m:e>
                                        <m:r>
                                          <a:rPr lang="en-US" altLang="zh-TW" sz="1200" i="1">
                                            <a:solidFill>
                                              <a:schemeClr val="tx1"/>
                                            </a:solidFill>
                                            <a:latin typeface="Cambria Math" panose="02040503050406030204" pitchFamily="18" charset="0"/>
                                            <a:cs typeface="Times New Roman" pitchFamily="18" charset="0"/>
                                          </a:rPr>
                                          <m:t>𝑒</m:t>
                                        </m:r>
                                      </m:e>
                                      <m:sup>
                                        <m:r>
                                          <a:rPr lang="en-US" altLang="zh-TW" sz="1200" i="1">
                                            <a:solidFill>
                                              <a:schemeClr val="tx1"/>
                                            </a:solidFill>
                                            <a:latin typeface="Cambria Math" panose="02040503050406030204" pitchFamily="18" charset="0"/>
                                            <a:cs typeface="Times New Roman" pitchFamily="18" charset="0"/>
                                          </a:rPr>
                                          <m:t>𝑗</m:t>
                                        </m:r>
                                        <m:r>
                                          <a:rPr lang="en-US" altLang="zh-TW" sz="1200" b="0" i="1" smtClean="0">
                                            <a:solidFill>
                                              <a:schemeClr val="tx1"/>
                                            </a:solidFill>
                                            <a:latin typeface="Cambria Math" panose="02040503050406030204" pitchFamily="18" charset="0"/>
                                            <a:cs typeface="Times New Roman" pitchFamily="18" charset="0"/>
                                          </a:rPr>
                                          <m:t>(</m:t>
                                        </m:r>
                                        <m:r>
                                          <a:rPr lang="zh-TW" altLang="en-US" sz="1200" i="1">
                                            <a:solidFill>
                                              <a:schemeClr val="tx1"/>
                                            </a:solidFill>
                                            <a:latin typeface="Cambria Math" panose="02040503050406030204" pitchFamily="18" charset="0"/>
                                            <a:cs typeface="Times New Roman" pitchFamily="18" charset="0"/>
                                          </a:rPr>
                                          <m:t>𝜔</m:t>
                                        </m:r>
                                        <m:r>
                                          <a:rPr lang="en-US" altLang="zh-TW" sz="1200" b="0" i="1" smtClean="0">
                                            <a:solidFill>
                                              <a:schemeClr val="tx1"/>
                                            </a:solidFill>
                                            <a:latin typeface="Cambria Math" panose="02040503050406030204" pitchFamily="18" charset="0"/>
                                            <a:cs typeface="Times New Roman" pitchFamily="18" charset="0"/>
                                          </a:rPr>
                                          <m:t>−</m:t>
                                        </m:r>
                                        <m:sSub>
                                          <m:sSubPr>
                                            <m:ctrlPr>
                                              <a:rPr lang="en-US" altLang="zh-TW" sz="1200" b="0" i="1" smtClean="0">
                                                <a:solidFill>
                                                  <a:schemeClr val="tx1"/>
                                                </a:solidFill>
                                                <a:latin typeface="Cambria Math" panose="02040503050406030204" pitchFamily="18" charset="0"/>
                                                <a:cs typeface="Times New Roman" pitchFamily="18" charset="0"/>
                                              </a:rPr>
                                            </m:ctrlPr>
                                          </m:sSubPr>
                                          <m:e>
                                            <m:r>
                                              <a:rPr lang="zh-TW" altLang="en-US" sz="1200" b="0" i="1" smtClean="0">
                                                <a:solidFill>
                                                  <a:schemeClr val="tx1"/>
                                                </a:solidFill>
                                                <a:latin typeface="Cambria Math" panose="02040503050406030204" pitchFamily="18" charset="0"/>
                                                <a:cs typeface="Times New Roman" pitchFamily="18" charset="0"/>
                                              </a:rPr>
                                              <m:t>𝜔</m:t>
                                            </m:r>
                                          </m:e>
                                          <m:sub>
                                            <m:r>
                                              <a:rPr lang="en-US" altLang="zh-TW" sz="1200" b="0" i="1" smtClean="0">
                                                <a:solidFill>
                                                  <a:schemeClr val="tx1"/>
                                                </a:solidFill>
                                                <a:latin typeface="Cambria Math" panose="02040503050406030204" pitchFamily="18" charset="0"/>
                                                <a:cs typeface="Times New Roman" pitchFamily="18" charset="0"/>
                                              </a:rPr>
                                              <m:t>0</m:t>
                                            </m:r>
                                          </m:sub>
                                        </m:sSub>
                                        <m:r>
                                          <a:rPr lang="en-US" altLang="zh-TW" sz="1200" b="0" i="1" smtClean="0">
                                            <a:solidFill>
                                              <a:schemeClr val="tx1"/>
                                            </a:solidFill>
                                            <a:latin typeface="Cambria Math" panose="02040503050406030204" pitchFamily="18" charset="0"/>
                                            <a:cs typeface="Times New Roman" pitchFamily="18" charset="0"/>
                                          </a:rPr>
                                          <m:t>)</m:t>
                                        </m:r>
                                      </m:sup>
                                    </m:sSup>
                                  </m:e>
                                </m:d>
                              </m:oMath>
                            </m:oMathPara>
                          </a14:m>
                          <a:endParaRPr lang="zh-CN" altLang="en-US" sz="1200" dirty="0">
                            <a:solidFill>
                              <a:schemeClr val="tx1"/>
                            </a:solidFill>
                          </a:endParaRPr>
                        </a:p>
                      </a:txBody>
                      <a:tcPr/>
                    </a:tc>
                    <a:extLst>
                      <a:ext uri="{0D108BD9-81ED-4DB2-BD59-A6C34878D82A}">
                        <a16:rowId xmlns:a16="http://schemas.microsoft.com/office/drawing/2014/main" val="2078204957"/>
                      </a:ext>
                    </a:extLst>
                  </a:tr>
                  <a:tr h="370840">
                    <a:tc>
                      <a:txBody>
                        <a:bodyPr/>
                        <a:lstStyle/>
                        <a:p>
                          <a:pPr algn="ctr"/>
                          <a:r>
                            <a:rPr lang="zh-CN" altLang="en-US" sz="1200" b="1" dirty="0"/>
                            <a:t>时间反转</a:t>
                          </a:r>
                        </a:p>
                      </a:txBody>
                      <a:tcPr/>
                    </a:tc>
                    <a:tc>
                      <a:txBody>
                        <a:bodyPr/>
                        <a:lstStyle/>
                        <a:p>
                          <a:pPr algn="ctr"/>
                          <a14:m>
                            <m:oMathPara xmlns:m="http://schemas.openxmlformats.org/officeDocument/2006/math">
                              <m:oMathParaPr>
                                <m:jc m:val="centerGroup"/>
                              </m:oMathParaPr>
                              <m:oMath xmlns:m="http://schemas.openxmlformats.org/officeDocument/2006/math">
                                <m:r>
                                  <a:rPr lang="en-US" altLang="zh-TW" sz="1200" b="0" i="1" smtClean="0">
                                    <a:solidFill>
                                      <a:srgbClr val="000000"/>
                                    </a:solidFill>
                                    <a:latin typeface="Cambria Math" panose="02040503050406030204" pitchFamily="18" charset="0"/>
                                    <a:cs typeface="Times New Roman" pitchFamily="18" charset="0"/>
                                  </a:rPr>
                                  <m:t>𝑥</m:t>
                                </m:r>
                                <m:r>
                                  <a:rPr lang="en-US" altLang="zh-TW" sz="1200" b="0" i="1" smtClean="0">
                                    <a:solidFill>
                                      <a:srgbClr val="000000"/>
                                    </a:solidFill>
                                    <a:latin typeface="Cambria Math" panose="02040503050406030204" pitchFamily="18" charset="0"/>
                                    <a:cs typeface="Times New Roman" pitchFamily="18" charset="0"/>
                                  </a:rPr>
                                  <m:t>(−</m:t>
                                </m:r>
                                <m:r>
                                  <a:rPr lang="en-US" altLang="zh-TW" sz="1200" b="0" i="1" smtClean="0">
                                    <a:solidFill>
                                      <a:srgbClr val="000000"/>
                                    </a:solidFill>
                                    <a:latin typeface="Cambria Math" panose="02040503050406030204" pitchFamily="18" charset="0"/>
                                    <a:cs typeface="Times New Roman" pitchFamily="18" charset="0"/>
                                  </a:rPr>
                                  <m:t>𝑡</m:t>
                                </m:r>
                                <m:r>
                                  <a:rPr lang="en-US" altLang="zh-TW" sz="1200" b="0" i="1" smtClean="0">
                                    <a:solidFill>
                                      <a:srgbClr val="000000"/>
                                    </a:solidFill>
                                    <a:latin typeface="Cambria Math" panose="02040503050406030204" pitchFamily="18" charset="0"/>
                                    <a:cs typeface="Times New Roman" pitchFamily="18" charset="0"/>
                                  </a:rPr>
                                  <m:t>)</m:t>
                                </m:r>
                                <m:groupChr>
                                  <m:groupChrPr>
                                    <m:chr m:val="↔"/>
                                    <m:vertJc m:val="bot"/>
                                    <m:ctrlPr>
                                      <a:rPr lang="en-US" altLang="zh-TW" sz="1200" i="1">
                                        <a:solidFill>
                                          <a:srgbClr val="000000"/>
                                        </a:solidFill>
                                        <a:latin typeface="Cambria Math" panose="02040503050406030204" pitchFamily="18" charset="0"/>
                                        <a:cs typeface="Times New Roman" pitchFamily="18" charset="0"/>
                                      </a:rPr>
                                    </m:ctrlPr>
                                  </m:groupChrPr>
                                  <m:e>
                                    <m:r>
                                      <m:rPr>
                                        <m:brk m:alnAt="2"/>
                                      </m:rPr>
                                      <a:rPr lang="en-US" altLang="zh-TW" sz="1200" i="1">
                                        <a:solidFill>
                                          <a:srgbClr val="000000"/>
                                        </a:solidFill>
                                        <a:latin typeface="Cambria Math" panose="02040503050406030204" pitchFamily="18" charset="0"/>
                                        <a:cs typeface="Times New Roman" pitchFamily="18" charset="0"/>
                                      </a:rPr>
                                      <m:t>𝐹</m:t>
                                    </m:r>
                                    <m:r>
                                      <a:rPr lang="en-US" altLang="zh-TW" sz="1200" i="1">
                                        <a:solidFill>
                                          <a:srgbClr val="000000"/>
                                        </a:solidFill>
                                        <a:latin typeface="Cambria Math" panose="02040503050406030204" pitchFamily="18" charset="0"/>
                                        <a:cs typeface="Times New Roman" pitchFamily="18" charset="0"/>
                                      </a:rPr>
                                      <m:t>𝑆</m:t>
                                    </m:r>
                                  </m:e>
                                </m:groupChr>
                                <m:sSub>
                                  <m:sSubPr>
                                    <m:ctrlPr>
                                      <a:rPr lang="en-US" altLang="zh-TW" sz="1200" i="1">
                                        <a:solidFill>
                                          <a:srgbClr val="000000"/>
                                        </a:solidFill>
                                        <a:latin typeface="Cambria Math" panose="02040503050406030204" pitchFamily="18" charset="0"/>
                                        <a:cs typeface="Times New Roman" pitchFamily="18" charset="0"/>
                                      </a:rPr>
                                    </m:ctrlPr>
                                  </m:sSubPr>
                                  <m:e>
                                    <m:r>
                                      <a:rPr lang="en-US" altLang="zh-TW" sz="1200" b="0" i="1" smtClean="0">
                                        <a:solidFill>
                                          <a:srgbClr val="000000"/>
                                        </a:solidFill>
                                        <a:latin typeface="Cambria Math" panose="02040503050406030204" pitchFamily="18" charset="0"/>
                                        <a:cs typeface="Times New Roman" pitchFamily="18" charset="0"/>
                                      </a:rPr>
                                      <m:t>𝑎</m:t>
                                    </m:r>
                                  </m:e>
                                  <m:sub>
                                    <m:r>
                                      <a:rPr lang="en-US" altLang="zh-TW" sz="1200" b="0" i="1" smtClean="0">
                                        <a:solidFill>
                                          <a:srgbClr val="000000"/>
                                        </a:solidFill>
                                        <a:latin typeface="Cambria Math" panose="02040503050406030204" pitchFamily="18" charset="0"/>
                                        <a:cs typeface="Times New Roman" pitchFamily="18" charset="0"/>
                                      </a:rPr>
                                      <m:t>−</m:t>
                                    </m:r>
                                    <m:r>
                                      <a:rPr lang="en-US" altLang="zh-TW" sz="1200" i="1">
                                        <a:solidFill>
                                          <a:srgbClr val="000000"/>
                                        </a:solidFill>
                                        <a:latin typeface="Cambria Math" panose="02040503050406030204" pitchFamily="18" charset="0"/>
                                        <a:cs typeface="Times New Roman" pitchFamily="18" charset="0"/>
                                      </a:rPr>
                                      <m:t>𝑘</m:t>
                                    </m:r>
                                  </m:sub>
                                </m:sSub>
                              </m:oMath>
                            </m:oMathPara>
                          </a14:m>
                          <a:endParaRPr lang="zh-CN" altLang="en-US" sz="1200" dirty="0"/>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TW" sz="1200" b="0" i="1" smtClean="0">
                                    <a:solidFill>
                                      <a:srgbClr val="000000"/>
                                    </a:solidFill>
                                    <a:latin typeface="Cambria Math" panose="02040503050406030204" pitchFamily="18" charset="0"/>
                                    <a:cs typeface="Times New Roman" pitchFamily="18" charset="0"/>
                                  </a:rPr>
                                  <m:t>𝑥</m:t>
                                </m:r>
                                <m:r>
                                  <a:rPr lang="en-US" altLang="zh-TW" sz="1200" b="0" i="1" smtClean="0">
                                    <a:solidFill>
                                      <a:srgbClr val="000000"/>
                                    </a:solidFill>
                                    <a:latin typeface="Cambria Math" panose="02040503050406030204" pitchFamily="18" charset="0"/>
                                    <a:cs typeface="Times New Roman" pitchFamily="18" charset="0"/>
                                  </a:rPr>
                                  <m:t>(−</m:t>
                                </m:r>
                                <m:r>
                                  <a:rPr lang="en-US" altLang="zh-TW" sz="1200" b="0" i="1" smtClean="0">
                                    <a:solidFill>
                                      <a:srgbClr val="000000"/>
                                    </a:solidFill>
                                    <a:latin typeface="Cambria Math" panose="02040503050406030204" pitchFamily="18" charset="0"/>
                                    <a:cs typeface="Times New Roman" pitchFamily="18" charset="0"/>
                                  </a:rPr>
                                  <m:t>𝑡</m:t>
                                </m:r>
                                <m:r>
                                  <a:rPr lang="en-US" altLang="zh-TW" sz="1200" b="0" i="1" smtClean="0">
                                    <a:solidFill>
                                      <a:srgbClr val="000000"/>
                                    </a:solidFill>
                                    <a:latin typeface="Cambria Math" panose="02040503050406030204" pitchFamily="18" charset="0"/>
                                    <a:cs typeface="Times New Roman" pitchFamily="18" charset="0"/>
                                  </a:rPr>
                                  <m:t>)</m:t>
                                </m:r>
                                <m:groupChr>
                                  <m:groupChrPr>
                                    <m:chr m:val="↔"/>
                                    <m:vertJc m:val="bot"/>
                                    <m:ctrlPr>
                                      <a:rPr lang="en-US" altLang="zh-TW" sz="1200" b="0" i="1" smtClean="0">
                                        <a:solidFill>
                                          <a:srgbClr val="000000"/>
                                        </a:solidFill>
                                        <a:latin typeface="Cambria Math" panose="02040503050406030204" pitchFamily="18" charset="0"/>
                                        <a:cs typeface="Times New Roman" pitchFamily="18" charset="0"/>
                                      </a:rPr>
                                    </m:ctrlPr>
                                  </m:groupChrPr>
                                  <m:e>
                                    <m:r>
                                      <m:rPr>
                                        <m:brk m:alnAt="2"/>
                                      </m:rPr>
                                      <a:rPr lang="en-US" altLang="zh-TW" sz="1200" b="0" i="1" smtClean="0">
                                        <a:solidFill>
                                          <a:srgbClr val="000000"/>
                                        </a:solidFill>
                                        <a:latin typeface="Cambria Math" panose="02040503050406030204" pitchFamily="18" charset="0"/>
                                        <a:cs typeface="Times New Roman" pitchFamily="18" charset="0"/>
                                      </a:rPr>
                                      <m:t>𝐹</m:t>
                                    </m:r>
                                  </m:e>
                                </m:groupChr>
                                <m:r>
                                  <a:rPr lang="en-US" altLang="zh-TW" sz="1200" b="0" i="1" smtClean="0">
                                    <a:solidFill>
                                      <a:srgbClr val="000000"/>
                                    </a:solidFill>
                                    <a:latin typeface="Cambria Math" panose="02040503050406030204" pitchFamily="18" charset="0"/>
                                    <a:cs typeface="Times New Roman" pitchFamily="18" charset="0"/>
                                  </a:rPr>
                                  <m:t>𝑋</m:t>
                                </m:r>
                                <m:r>
                                  <a:rPr lang="en-US" altLang="zh-TW" sz="1200" b="0" i="1" smtClean="0">
                                    <a:solidFill>
                                      <a:srgbClr val="000000"/>
                                    </a:solidFill>
                                    <a:latin typeface="Cambria Math" panose="02040503050406030204" pitchFamily="18" charset="0"/>
                                    <a:cs typeface="Times New Roman" pitchFamily="18" charset="0"/>
                                  </a:rPr>
                                  <m:t>(−</m:t>
                                </m:r>
                                <m:r>
                                  <a:rPr lang="en-US" altLang="zh-TW" sz="1200" b="0" i="1" smtClean="0">
                                    <a:solidFill>
                                      <a:srgbClr val="000000"/>
                                    </a:solidFill>
                                    <a:latin typeface="Cambria Math" panose="02040503050406030204" pitchFamily="18" charset="0"/>
                                    <a:cs typeface="Times New Roman" pitchFamily="18" charset="0"/>
                                  </a:rPr>
                                  <m:t>𝑗</m:t>
                                </m:r>
                                <m:r>
                                  <a:rPr lang="zh-TW" altLang="en-US" sz="1200" b="0" i="1" smtClean="0">
                                    <a:solidFill>
                                      <a:srgbClr val="000000"/>
                                    </a:solidFill>
                                    <a:latin typeface="Cambria Math" panose="02040503050406030204" pitchFamily="18" charset="0"/>
                                    <a:cs typeface="Times New Roman" pitchFamily="18" charset="0"/>
                                  </a:rPr>
                                  <m:t>𝜔</m:t>
                                </m:r>
                                <m:r>
                                  <a:rPr lang="en-US" altLang="zh-TW" sz="1200" b="0" i="1" smtClean="0">
                                    <a:solidFill>
                                      <a:srgbClr val="000000"/>
                                    </a:solidFill>
                                    <a:latin typeface="Cambria Math" panose="02040503050406030204" pitchFamily="18" charset="0"/>
                                    <a:cs typeface="Times New Roman" pitchFamily="18" charset="0"/>
                                  </a:rPr>
                                  <m:t>)</m:t>
                                </m:r>
                              </m:oMath>
                            </m:oMathPara>
                          </a14:m>
                          <a:endParaRPr lang="en-US" altLang="zh-TW" sz="1200" dirty="0">
                            <a:solidFill>
                              <a:srgbClr val="000000"/>
                            </a:solidFill>
                            <a:latin typeface="Times New Roman" pitchFamily="18" charset="0"/>
                            <a:cs typeface="Times New Roman" pitchFamily="18" charset="0"/>
                          </a:endParaRPr>
                        </a:p>
                        <a:p>
                          <a:pPr algn="ctr"/>
                          <a:endParaRPr lang="zh-CN" altLang="en-US" sz="1200" dirty="0"/>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TW" sz="1200" b="0" i="1" smtClean="0">
                                    <a:solidFill>
                                      <a:srgbClr val="000000"/>
                                    </a:solidFill>
                                    <a:latin typeface="Cambria Math" panose="02040503050406030204" pitchFamily="18" charset="0"/>
                                    <a:cs typeface="Times New Roman" pitchFamily="18" charset="0"/>
                                  </a:rPr>
                                  <m:t>𝑥</m:t>
                                </m:r>
                                <m:r>
                                  <a:rPr lang="en-US" altLang="zh-TW" sz="1200" b="0" i="1" smtClean="0">
                                    <a:solidFill>
                                      <a:srgbClr val="000000"/>
                                    </a:solidFill>
                                    <a:latin typeface="Cambria Math" panose="02040503050406030204" pitchFamily="18" charset="0"/>
                                    <a:cs typeface="Times New Roman" pitchFamily="18" charset="0"/>
                                  </a:rPr>
                                  <m:t>[−</m:t>
                                </m:r>
                                <m:r>
                                  <a:rPr lang="en-US" altLang="zh-TW" sz="1200" b="0" i="1" smtClean="0">
                                    <a:solidFill>
                                      <a:srgbClr val="000000"/>
                                    </a:solidFill>
                                    <a:latin typeface="Cambria Math" panose="02040503050406030204" pitchFamily="18" charset="0"/>
                                    <a:cs typeface="Times New Roman" pitchFamily="18" charset="0"/>
                                  </a:rPr>
                                  <m:t>𝑛</m:t>
                                </m:r>
                                <m:r>
                                  <a:rPr lang="en-US" altLang="zh-TW" sz="1200" b="0" i="1" smtClean="0">
                                    <a:solidFill>
                                      <a:srgbClr val="000000"/>
                                    </a:solidFill>
                                    <a:latin typeface="Cambria Math" panose="02040503050406030204" pitchFamily="18" charset="0"/>
                                    <a:cs typeface="Times New Roman" pitchFamily="18" charset="0"/>
                                  </a:rPr>
                                  <m:t>]</m:t>
                                </m:r>
                                <m:groupChr>
                                  <m:groupChrPr>
                                    <m:chr m:val="↔"/>
                                    <m:vertJc m:val="bot"/>
                                    <m:ctrlPr>
                                      <a:rPr lang="en-US" altLang="zh-TW" sz="1200" i="1">
                                        <a:solidFill>
                                          <a:srgbClr val="000000"/>
                                        </a:solidFill>
                                        <a:latin typeface="Cambria Math" panose="02040503050406030204" pitchFamily="18" charset="0"/>
                                        <a:cs typeface="Times New Roman" pitchFamily="18" charset="0"/>
                                      </a:rPr>
                                    </m:ctrlPr>
                                  </m:groupChrPr>
                                  <m:e>
                                    <m:r>
                                      <m:rPr>
                                        <m:brk m:alnAt="2"/>
                                      </m:rPr>
                                      <a:rPr lang="en-US" altLang="zh-TW" sz="1200" i="1">
                                        <a:solidFill>
                                          <a:srgbClr val="000000"/>
                                        </a:solidFill>
                                        <a:latin typeface="Cambria Math" panose="02040503050406030204" pitchFamily="18" charset="0"/>
                                        <a:cs typeface="Times New Roman" pitchFamily="18" charset="0"/>
                                      </a:rPr>
                                      <m:t>𝐹</m:t>
                                    </m:r>
                                    <m:r>
                                      <a:rPr lang="en-US" altLang="zh-TW" sz="1200" i="1">
                                        <a:solidFill>
                                          <a:srgbClr val="000000"/>
                                        </a:solidFill>
                                        <a:latin typeface="Cambria Math" panose="02040503050406030204" pitchFamily="18" charset="0"/>
                                        <a:cs typeface="Times New Roman" pitchFamily="18" charset="0"/>
                                      </a:rPr>
                                      <m:t>𝑆</m:t>
                                    </m:r>
                                  </m:e>
                                </m:groupChr>
                                <m:sSub>
                                  <m:sSubPr>
                                    <m:ctrlPr>
                                      <a:rPr lang="en-US" altLang="zh-TW" sz="1200" i="1">
                                        <a:solidFill>
                                          <a:srgbClr val="000000"/>
                                        </a:solidFill>
                                        <a:latin typeface="Cambria Math" panose="02040503050406030204" pitchFamily="18" charset="0"/>
                                        <a:cs typeface="Times New Roman" pitchFamily="18" charset="0"/>
                                      </a:rPr>
                                    </m:ctrlPr>
                                  </m:sSubPr>
                                  <m:e>
                                    <m:r>
                                      <a:rPr lang="en-US" altLang="zh-TW" sz="1200" b="0" i="1" smtClean="0">
                                        <a:solidFill>
                                          <a:srgbClr val="000000"/>
                                        </a:solidFill>
                                        <a:latin typeface="Cambria Math" panose="02040503050406030204" pitchFamily="18" charset="0"/>
                                        <a:cs typeface="Times New Roman" pitchFamily="18" charset="0"/>
                                      </a:rPr>
                                      <m:t>𝑎</m:t>
                                    </m:r>
                                  </m:e>
                                  <m:sub>
                                    <m:r>
                                      <a:rPr lang="en-US" altLang="zh-TW" sz="1200" b="0" i="1" smtClean="0">
                                        <a:solidFill>
                                          <a:srgbClr val="000000"/>
                                        </a:solidFill>
                                        <a:latin typeface="Cambria Math" panose="02040503050406030204" pitchFamily="18" charset="0"/>
                                        <a:cs typeface="Times New Roman" pitchFamily="18" charset="0"/>
                                      </a:rPr>
                                      <m:t>−</m:t>
                                    </m:r>
                                    <m:r>
                                      <a:rPr lang="en-US" altLang="zh-TW" sz="1200" i="1">
                                        <a:solidFill>
                                          <a:srgbClr val="000000"/>
                                        </a:solidFill>
                                        <a:latin typeface="Cambria Math" panose="02040503050406030204" pitchFamily="18" charset="0"/>
                                        <a:cs typeface="Times New Roman" pitchFamily="18" charset="0"/>
                                      </a:rPr>
                                      <m:t>𝑘</m:t>
                                    </m:r>
                                  </m:sub>
                                </m:sSub>
                              </m:oMath>
                            </m:oMathPara>
                          </a14:m>
                          <a:endParaRPr lang="zh-CN" altLang="en-US" sz="1200" dirty="0"/>
                        </a:p>
                        <a:p>
                          <a:pPr algn="ctr"/>
                          <a:endParaRPr lang="zh-CN" altLang="en-US" sz="1200" dirty="0"/>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TW" sz="1200" b="0" i="1" smtClean="0">
                                    <a:solidFill>
                                      <a:srgbClr val="000000"/>
                                    </a:solidFill>
                                    <a:latin typeface="Cambria Math" panose="02040503050406030204" pitchFamily="18" charset="0"/>
                                    <a:cs typeface="Times New Roman" pitchFamily="18" charset="0"/>
                                  </a:rPr>
                                  <m:t>𝑥</m:t>
                                </m:r>
                                <m:r>
                                  <a:rPr lang="en-US" altLang="zh-TW" sz="1200" b="0" i="1" smtClean="0">
                                    <a:solidFill>
                                      <a:srgbClr val="000000"/>
                                    </a:solidFill>
                                    <a:latin typeface="Cambria Math" panose="02040503050406030204" pitchFamily="18" charset="0"/>
                                    <a:cs typeface="Times New Roman" pitchFamily="18" charset="0"/>
                                  </a:rPr>
                                  <m:t>[−</m:t>
                                </m:r>
                                <m:r>
                                  <a:rPr lang="en-US" altLang="zh-TW" sz="1200" b="0" i="1" smtClean="0">
                                    <a:solidFill>
                                      <a:srgbClr val="000000"/>
                                    </a:solidFill>
                                    <a:latin typeface="Cambria Math" panose="02040503050406030204" pitchFamily="18" charset="0"/>
                                    <a:cs typeface="Times New Roman" pitchFamily="18" charset="0"/>
                                  </a:rPr>
                                  <m:t>𝑛</m:t>
                                </m:r>
                                <m:r>
                                  <a:rPr lang="en-US" altLang="zh-TW" sz="1200" b="0" i="1" smtClean="0">
                                    <a:solidFill>
                                      <a:srgbClr val="000000"/>
                                    </a:solidFill>
                                    <a:latin typeface="Cambria Math" panose="02040503050406030204" pitchFamily="18" charset="0"/>
                                    <a:cs typeface="Times New Roman" pitchFamily="18" charset="0"/>
                                  </a:rPr>
                                  <m:t>]</m:t>
                                </m:r>
                                <m:groupChr>
                                  <m:groupChrPr>
                                    <m:chr m:val="↔"/>
                                    <m:vertJc m:val="bot"/>
                                    <m:ctrlPr>
                                      <a:rPr lang="en-US" altLang="zh-TW" sz="1200" b="0" i="1" smtClean="0">
                                        <a:solidFill>
                                          <a:srgbClr val="000000"/>
                                        </a:solidFill>
                                        <a:latin typeface="Cambria Math" panose="02040503050406030204" pitchFamily="18" charset="0"/>
                                        <a:cs typeface="Times New Roman" pitchFamily="18" charset="0"/>
                                      </a:rPr>
                                    </m:ctrlPr>
                                  </m:groupChrPr>
                                  <m:e>
                                    <m:r>
                                      <m:rPr>
                                        <m:brk m:alnAt="2"/>
                                      </m:rPr>
                                      <a:rPr lang="en-US" altLang="zh-TW" sz="1200" b="0" i="1" smtClean="0">
                                        <a:solidFill>
                                          <a:srgbClr val="000000"/>
                                        </a:solidFill>
                                        <a:latin typeface="Cambria Math" panose="02040503050406030204" pitchFamily="18" charset="0"/>
                                        <a:cs typeface="Times New Roman" pitchFamily="18" charset="0"/>
                                      </a:rPr>
                                      <m:t>𝐹</m:t>
                                    </m:r>
                                  </m:e>
                                </m:groupChr>
                                <m:r>
                                  <a:rPr lang="en-US" altLang="zh-TW" sz="1200" b="0" i="1" smtClean="0">
                                    <a:solidFill>
                                      <a:srgbClr val="000000"/>
                                    </a:solidFill>
                                    <a:latin typeface="Cambria Math" panose="02040503050406030204" pitchFamily="18" charset="0"/>
                                    <a:cs typeface="Times New Roman" pitchFamily="18" charset="0"/>
                                  </a:rPr>
                                  <m:t>𝑋</m:t>
                                </m:r>
                                <m:r>
                                  <a:rPr lang="en-US" altLang="zh-TW" sz="1200" b="0" i="1" smtClean="0">
                                    <a:solidFill>
                                      <a:srgbClr val="000000"/>
                                    </a:solidFill>
                                    <a:latin typeface="Cambria Math" panose="02040503050406030204" pitchFamily="18" charset="0"/>
                                    <a:cs typeface="Times New Roman" pitchFamily="18" charset="0"/>
                                  </a:rPr>
                                  <m:t>(</m:t>
                                </m:r>
                                <m:sSup>
                                  <m:sSupPr>
                                    <m:ctrlPr>
                                      <a:rPr lang="en-US" altLang="zh-TW" sz="1200" b="0" i="1" smtClean="0">
                                        <a:solidFill>
                                          <a:srgbClr val="000000"/>
                                        </a:solidFill>
                                        <a:latin typeface="Cambria Math" panose="02040503050406030204" pitchFamily="18" charset="0"/>
                                        <a:cs typeface="Times New Roman" pitchFamily="18" charset="0"/>
                                      </a:rPr>
                                    </m:ctrlPr>
                                  </m:sSupPr>
                                  <m:e>
                                    <m:r>
                                      <a:rPr lang="en-US" altLang="zh-TW" sz="1200" b="0" i="1" smtClean="0">
                                        <a:solidFill>
                                          <a:srgbClr val="000000"/>
                                        </a:solidFill>
                                        <a:latin typeface="Cambria Math" panose="02040503050406030204" pitchFamily="18" charset="0"/>
                                        <a:cs typeface="Times New Roman" pitchFamily="18" charset="0"/>
                                      </a:rPr>
                                      <m:t>𝑒</m:t>
                                    </m:r>
                                  </m:e>
                                  <m:sup>
                                    <m:r>
                                      <a:rPr lang="en-US" altLang="zh-TW" sz="1200" b="0" i="1" smtClean="0">
                                        <a:solidFill>
                                          <a:srgbClr val="000000"/>
                                        </a:solidFill>
                                        <a:latin typeface="Cambria Math" panose="02040503050406030204" pitchFamily="18" charset="0"/>
                                        <a:cs typeface="Times New Roman" pitchFamily="18" charset="0"/>
                                      </a:rPr>
                                      <m:t>−</m:t>
                                    </m:r>
                                    <m:r>
                                      <a:rPr lang="en-US" altLang="zh-TW" sz="1200" b="0" i="1" smtClean="0">
                                        <a:solidFill>
                                          <a:srgbClr val="000000"/>
                                        </a:solidFill>
                                        <a:latin typeface="Cambria Math" panose="02040503050406030204" pitchFamily="18" charset="0"/>
                                        <a:cs typeface="Times New Roman" pitchFamily="18" charset="0"/>
                                      </a:rPr>
                                      <m:t>𝑗</m:t>
                                    </m:r>
                                    <m:r>
                                      <a:rPr lang="zh-TW" altLang="en-US" sz="1200" b="0" i="1" smtClean="0">
                                        <a:solidFill>
                                          <a:srgbClr val="000000"/>
                                        </a:solidFill>
                                        <a:latin typeface="Cambria Math" panose="02040503050406030204" pitchFamily="18" charset="0"/>
                                        <a:cs typeface="Times New Roman" pitchFamily="18" charset="0"/>
                                      </a:rPr>
                                      <m:t>𝜔</m:t>
                                    </m:r>
                                  </m:sup>
                                </m:sSup>
                                <m:r>
                                  <a:rPr lang="en-US" altLang="zh-TW" sz="1200" b="0" i="1" smtClean="0">
                                    <a:solidFill>
                                      <a:srgbClr val="000000"/>
                                    </a:solidFill>
                                    <a:latin typeface="Cambria Math" panose="02040503050406030204" pitchFamily="18" charset="0"/>
                                    <a:cs typeface="Times New Roman" pitchFamily="18" charset="0"/>
                                  </a:rPr>
                                  <m:t>)</m:t>
                                </m:r>
                              </m:oMath>
                            </m:oMathPara>
                          </a14:m>
                          <a:endParaRPr lang="en-US" altLang="zh-TW" sz="1200" dirty="0">
                            <a:solidFill>
                              <a:srgbClr val="000000"/>
                            </a:solidFill>
                            <a:latin typeface="Times New Roman" pitchFamily="18" charset="0"/>
                            <a:cs typeface="Times New Roman" pitchFamily="18" charset="0"/>
                          </a:endParaRPr>
                        </a:p>
                        <a:p>
                          <a:pPr algn="ctr"/>
                          <a:endParaRPr lang="zh-CN" altLang="en-US" sz="1200" dirty="0"/>
                        </a:p>
                      </a:txBody>
                      <a:tcPr/>
                    </a:tc>
                    <a:extLst>
                      <a:ext uri="{0D108BD9-81ED-4DB2-BD59-A6C34878D82A}">
                        <a16:rowId xmlns:a16="http://schemas.microsoft.com/office/drawing/2014/main" val="1767119399"/>
                      </a:ext>
                    </a:extLst>
                  </a:tr>
                  <a:tr h="132678">
                    <a:tc>
                      <a:txBody>
                        <a:bodyPr/>
                        <a:lstStyle/>
                        <a:p>
                          <a:pPr algn="ctr"/>
                          <a:r>
                            <a:rPr lang="zh-CN" altLang="en-US" sz="1200" b="1" dirty="0"/>
                            <a:t>尺度变换</a:t>
                          </a:r>
                        </a:p>
                      </a:txBody>
                      <a:tcPr/>
                    </a:tc>
                    <a:tc>
                      <a:txBody>
                        <a:bodyPr/>
                        <a:lstStyle/>
                        <a:p>
                          <a:pPr algn="ctr"/>
                          <a14:m>
                            <m:oMathPara xmlns:m="http://schemas.openxmlformats.org/officeDocument/2006/math">
                              <m:oMathParaPr>
                                <m:jc m:val="centerGroup"/>
                              </m:oMathParaPr>
                              <m:oMath xmlns:m="http://schemas.openxmlformats.org/officeDocument/2006/math">
                                <m:r>
                                  <a:rPr lang="en-US" altLang="zh-TW" sz="1200" b="0" i="1" smtClean="0">
                                    <a:solidFill>
                                      <a:srgbClr val="000000"/>
                                    </a:solidFill>
                                    <a:latin typeface="Cambria Math" panose="02040503050406030204" pitchFamily="18" charset="0"/>
                                    <a:cs typeface="Times New Roman" pitchFamily="18" charset="0"/>
                                  </a:rPr>
                                  <m:t>𝑥</m:t>
                                </m:r>
                                <m:r>
                                  <a:rPr lang="en-US" altLang="zh-TW" sz="1200" b="0" i="1" smtClean="0">
                                    <a:solidFill>
                                      <a:srgbClr val="000000"/>
                                    </a:solidFill>
                                    <a:latin typeface="Cambria Math" panose="02040503050406030204" pitchFamily="18" charset="0"/>
                                    <a:cs typeface="Times New Roman" pitchFamily="18" charset="0"/>
                                  </a:rPr>
                                  <m:t>(</m:t>
                                </m:r>
                                <m:r>
                                  <a:rPr lang="zh-TW" altLang="en-US" sz="1200" b="0" i="1" smtClean="0">
                                    <a:solidFill>
                                      <a:srgbClr val="000000"/>
                                    </a:solidFill>
                                    <a:latin typeface="Cambria Math" panose="02040503050406030204" pitchFamily="18" charset="0"/>
                                    <a:cs typeface="Times New Roman" pitchFamily="18" charset="0"/>
                                  </a:rPr>
                                  <m:t>𝛼</m:t>
                                </m:r>
                                <m:r>
                                  <a:rPr lang="en-US" altLang="zh-TW" sz="1200" b="0" i="1" smtClean="0">
                                    <a:solidFill>
                                      <a:srgbClr val="000000"/>
                                    </a:solidFill>
                                    <a:latin typeface="Cambria Math" panose="02040503050406030204" pitchFamily="18" charset="0"/>
                                    <a:cs typeface="Times New Roman" pitchFamily="18" charset="0"/>
                                  </a:rPr>
                                  <m:t>𝑡</m:t>
                                </m:r>
                                <m:r>
                                  <a:rPr lang="en-US" altLang="zh-TW" sz="1200" b="0" i="1" smtClean="0">
                                    <a:solidFill>
                                      <a:srgbClr val="000000"/>
                                    </a:solidFill>
                                    <a:latin typeface="Cambria Math" panose="02040503050406030204" pitchFamily="18" charset="0"/>
                                    <a:cs typeface="Times New Roman" pitchFamily="18" charset="0"/>
                                  </a:rPr>
                                  <m:t>)</m:t>
                                </m:r>
                                <m:groupChr>
                                  <m:groupChrPr>
                                    <m:chr m:val="↔"/>
                                    <m:vertJc m:val="bot"/>
                                    <m:ctrlPr>
                                      <a:rPr lang="en-US" altLang="zh-TW" sz="1200" i="1">
                                        <a:solidFill>
                                          <a:srgbClr val="000000"/>
                                        </a:solidFill>
                                        <a:latin typeface="Cambria Math" panose="02040503050406030204" pitchFamily="18" charset="0"/>
                                        <a:cs typeface="Times New Roman" pitchFamily="18" charset="0"/>
                                      </a:rPr>
                                    </m:ctrlPr>
                                  </m:groupChrPr>
                                  <m:e>
                                    <m:r>
                                      <m:rPr>
                                        <m:brk m:alnAt="2"/>
                                      </m:rPr>
                                      <a:rPr lang="en-US" altLang="zh-TW" sz="1200" i="1">
                                        <a:solidFill>
                                          <a:srgbClr val="000000"/>
                                        </a:solidFill>
                                        <a:latin typeface="Cambria Math" panose="02040503050406030204" pitchFamily="18" charset="0"/>
                                        <a:cs typeface="Times New Roman" pitchFamily="18" charset="0"/>
                                      </a:rPr>
                                      <m:t>𝐹</m:t>
                                    </m:r>
                                    <m:r>
                                      <a:rPr lang="en-US" altLang="zh-TW" sz="1200" i="1">
                                        <a:solidFill>
                                          <a:srgbClr val="000000"/>
                                        </a:solidFill>
                                        <a:latin typeface="Cambria Math" panose="02040503050406030204" pitchFamily="18" charset="0"/>
                                        <a:cs typeface="Times New Roman" pitchFamily="18" charset="0"/>
                                      </a:rPr>
                                      <m:t>𝑆</m:t>
                                    </m:r>
                                  </m:e>
                                </m:groupChr>
                                <m:sSub>
                                  <m:sSubPr>
                                    <m:ctrlPr>
                                      <a:rPr lang="en-US" altLang="zh-TW" sz="1200" i="1">
                                        <a:solidFill>
                                          <a:srgbClr val="000000"/>
                                        </a:solidFill>
                                        <a:latin typeface="Cambria Math" panose="02040503050406030204" pitchFamily="18" charset="0"/>
                                        <a:cs typeface="Times New Roman" pitchFamily="18" charset="0"/>
                                      </a:rPr>
                                    </m:ctrlPr>
                                  </m:sSubPr>
                                  <m:e>
                                    <m:r>
                                      <a:rPr lang="en-US" altLang="zh-TW" sz="1200" b="0" i="1" smtClean="0">
                                        <a:solidFill>
                                          <a:srgbClr val="000000"/>
                                        </a:solidFill>
                                        <a:latin typeface="Cambria Math" panose="02040503050406030204" pitchFamily="18" charset="0"/>
                                        <a:cs typeface="Times New Roman" pitchFamily="18" charset="0"/>
                                      </a:rPr>
                                      <m:t>𝑎</m:t>
                                    </m:r>
                                  </m:e>
                                  <m:sub>
                                    <m:r>
                                      <a:rPr lang="en-US" altLang="zh-TW" sz="1200" i="1">
                                        <a:solidFill>
                                          <a:srgbClr val="000000"/>
                                        </a:solidFill>
                                        <a:latin typeface="Cambria Math" panose="02040503050406030204" pitchFamily="18" charset="0"/>
                                        <a:cs typeface="Times New Roman" pitchFamily="18" charset="0"/>
                                      </a:rPr>
                                      <m:t>𝑘</m:t>
                                    </m:r>
                                  </m:sub>
                                </m:sSub>
                              </m:oMath>
                            </m:oMathPara>
                          </a14:m>
                          <a:endParaRPr lang="en-US" altLang="zh-CN" sz="1200" dirty="0"/>
                        </a:p>
                        <a:p>
                          <a:pPr algn="ctr"/>
                          <a:r>
                            <a:rPr lang="zh-CN" altLang="en-US" sz="1200" dirty="0"/>
                            <a:t>（此时</a:t>
                          </a:r>
                          <a14:m>
                            <m:oMath xmlns:m="http://schemas.openxmlformats.org/officeDocument/2006/math">
                              <m:sSub>
                                <m:sSubPr>
                                  <m:ctrlPr>
                                    <a:rPr lang="en-US" altLang="zh-TW" sz="1200" i="1" smtClean="0">
                                      <a:solidFill>
                                        <a:srgbClr val="000000"/>
                                      </a:solidFill>
                                      <a:latin typeface="Cambria Math" panose="02040503050406030204" pitchFamily="18" charset="0"/>
                                      <a:cs typeface="Times New Roman" pitchFamily="18" charset="0"/>
                                    </a:rPr>
                                  </m:ctrlPr>
                                </m:sSubPr>
                                <m:e>
                                  <m:r>
                                    <a:rPr lang="en-US" altLang="zh-TW" sz="1200" b="0" i="1" smtClean="0">
                                      <a:solidFill>
                                        <a:srgbClr val="000000"/>
                                      </a:solidFill>
                                      <a:latin typeface="Cambria Math" panose="02040503050406030204" pitchFamily="18" charset="0"/>
                                      <a:cs typeface="Times New Roman" pitchFamily="18" charset="0"/>
                                    </a:rPr>
                                    <m:t>𝑎</m:t>
                                  </m:r>
                                </m:e>
                                <m:sub>
                                  <m:r>
                                    <a:rPr lang="en-US" altLang="zh-TW" sz="1200" i="1">
                                      <a:solidFill>
                                        <a:srgbClr val="000000"/>
                                      </a:solidFill>
                                      <a:latin typeface="Cambria Math" panose="02040503050406030204" pitchFamily="18" charset="0"/>
                                      <a:cs typeface="Times New Roman" pitchFamily="18" charset="0"/>
                                    </a:rPr>
                                    <m:t>𝑘</m:t>
                                  </m:r>
                                </m:sub>
                              </m:sSub>
                            </m:oMath>
                          </a14:m>
                          <a:r>
                            <a:rPr lang="zh-CN" altLang="en-US" sz="1200" dirty="0"/>
                            <a:t>对应的频率由</a:t>
                          </a:r>
                          <a14:m>
                            <m:oMath xmlns:m="http://schemas.openxmlformats.org/officeDocument/2006/math">
                              <m:r>
                                <m:rPr>
                                  <m:sty m:val="p"/>
                                </m:rPr>
                                <a:rPr lang="en-US" altLang="zh-CN" sz="1200" b="0" i="0" smtClean="0">
                                  <a:solidFill>
                                    <a:schemeClr val="tx1"/>
                                  </a:solidFill>
                                  <a:latin typeface="Cambria Math" panose="02040503050406030204" pitchFamily="18" charset="0"/>
                                  <a:cs typeface="Times New Roman" panose="02020603050405020304" pitchFamily="18" charset="0"/>
                                </a:rPr>
                                <m:t>k</m:t>
                              </m:r>
                              <m:sSub>
                                <m:sSubPr>
                                  <m:ctrlPr>
                                    <a:rPr lang="en-US" altLang="zh-CN" sz="1200" i="1">
                                      <a:solidFill>
                                        <a:schemeClr val="tx1"/>
                                      </a:solidFill>
                                      <a:latin typeface="Cambria Math" panose="02040503050406030204" pitchFamily="18" charset="0"/>
                                      <a:cs typeface="Times New Roman" panose="02020603050405020304" pitchFamily="18" charset="0"/>
                                    </a:rPr>
                                  </m:ctrlPr>
                                </m:sSubPr>
                                <m:e>
                                  <m:r>
                                    <a:rPr lang="zh-CN" altLang="en-US" sz="1200" i="1">
                                      <a:solidFill>
                                        <a:schemeClr val="tx1"/>
                                      </a:solidFill>
                                      <a:latin typeface="Cambria Math" panose="02040503050406030204" pitchFamily="18" charset="0"/>
                                      <a:cs typeface="Times New Roman" panose="02020603050405020304" pitchFamily="18" charset="0"/>
                                    </a:rPr>
                                    <m:t>𝜔</m:t>
                                  </m:r>
                                </m:e>
                                <m:sub>
                                  <m:r>
                                    <a:rPr lang="en-US" altLang="zh-CN" sz="1200" i="1">
                                      <a:solidFill>
                                        <a:schemeClr val="tx1"/>
                                      </a:solidFill>
                                      <a:latin typeface="Cambria Math" panose="02040503050406030204" pitchFamily="18" charset="0"/>
                                      <a:cs typeface="Times New Roman" panose="02020603050405020304" pitchFamily="18" charset="0"/>
                                    </a:rPr>
                                    <m:t>0</m:t>
                                  </m:r>
                                </m:sub>
                              </m:sSub>
                            </m:oMath>
                          </a14:m>
                          <a:r>
                            <a:rPr lang="zh-CN" altLang="en-US" sz="1200" dirty="0"/>
                            <a:t>变为</a:t>
                          </a:r>
                          <a14:m>
                            <m:oMath xmlns:m="http://schemas.openxmlformats.org/officeDocument/2006/math">
                              <m:r>
                                <m:rPr>
                                  <m:sty m:val="p"/>
                                </m:rPr>
                                <a:rPr lang="en-US" altLang="zh-CN" sz="1200" smtClean="0">
                                  <a:solidFill>
                                    <a:schemeClr val="tx1"/>
                                  </a:solidFill>
                                  <a:latin typeface="Cambria Math" panose="02040503050406030204" pitchFamily="18" charset="0"/>
                                  <a:cs typeface="Times New Roman" panose="02020603050405020304" pitchFamily="18" charset="0"/>
                                </a:rPr>
                                <m:t>k</m:t>
                              </m:r>
                              <m:sSub>
                                <m:sSubPr>
                                  <m:ctrlPr>
                                    <a:rPr lang="en-US" altLang="zh-CN" sz="1200" i="1">
                                      <a:solidFill>
                                        <a:schemeClr val="tx1"/>
                                      </a:solidFill>
                                      <a:latin typeface="Cambria Math" panose="02040503050406030204" pitchFamily="18" charset="0"/>
                                      <a:cs typeface="Times New Roman" panose="02020603050405020304" pitchFamily="18" charset="0"/>
                                    </a:rPr>
                                  </m:ctrlPr>
                                </m:sSubPr>
                                <m:e>
                                  <m:r>
                                    <a:rPr lang="zh-CN" altLang="en-US" sz="1200" i="1">
                                      <a:solidFill>
                                        <a:schemeClr val="tx1"/>
                                      </a:solidFill>
                                      <a:latin typeface="Cambria Math" panose="02040503050406030204" pitchFamily="18" charset="0"/>
                                      <a:cs typeface="Times New Roman" panose="02020603050405020304" pitchFamily="18" charset="0"/>
                                    </a:rPr>
                                    <m:t>𝜔</m:t>
                                  </m:r>
                                </m:e>
                                <m:sub>
                                  <m:r>
                                    <a:rPr lang="en-US" altLang="zh-CN" sz="1200" i="1">
                                      <a:solidFill>
                                        <a:schemeClr val="tx1"/>
                                      </a:solidFill>
                                      <a:latin typeface="Cambria Math" panose="02040503050406030204" pitchFamily="18" charset="0"/>
                                      <a:cs typeface="Times New Roman" panose="02020603050405020304" pitchFamily="18" charset="0"/>
                                    </a:rPr>
                                    <m:t>0</m:t>
                                  </m:r>
                                </m:sub>
                              </m:sSub>
                              <m:r>
                                <a:rPr lang="zh-CN" altLang="en-US" sz="1200" i="1" smtClean="0">
                                  <a:solidFill>
                                    <a:schemeClr val="tx1"/>
                                  </a:solidFill>
                                  <a:latin typeface="Cambria Math" panose="02040503050406030204" pitchFamily="18" charset="0"/>
                                  <a:cs typeface="Times New Roman" panose="02020603050405020304" pitchFamily="18" charset="0"/>
                                </a:rPr>
                                <m:t>𝛼</m:t>
                              </m:r>
                            </m:oMath>
                          </a14:m>
                          <a:r>
                            <a:rPr lang="zh-CN" altLang="en-US" sz="1200" dirty="0"/>
                            <a:t>）</a:t>
                          </a:r>
                        </a:p>
                      </a:txBody>
                      <a:tcPr/>
                    </a:tc>
                    <a:tc>
                      <a:txBody>
                        <a:bodyPr/>
                        <a:lstStyle/>
                        <a:p>
                          <a:pPr algn="ctr"/>
                          <a14:m>
                            <m:oMathPara xmlns:m="http://schemas.openxmlformats.org/officeDocument/2006/math">
                              <m:oMathParaPr>
                                <m:jc m:val="centerGroup"/>
                              </m:oMathParaPr>
                              <m:oMath xmlns:m="http://schemas.openxmlformats.org/officeDocument/2006/math">
                                <m:r>
                                  <a:rPr lang="en-US" altLang="zh-TW" sz="1200" i="1" smtClean="0">
                                    <a:solidFill>
                                      <a:srgbClr val="000000"/>
                                    </a:solidFill>
                                    <a:latin typeface="Cambria Math" panose="02040503050406030204" pitchFamily="18" charset="0"/>
                                    <a:cs typeface="Times New Roman" pitchFamily="18" charset="0"/>
                                  </a:rPr>
                                  <m:t>𝑥</m:t>
                                </m:r>
                                <m:r>
                                  <a:rPr lang="en-US" altLang="zh-TW" sz="1200" i="1" smtClean="0">
                                    <a:solidFill>
                                      <a:srgbClr val="000000"/>
                                    </a:solidFill>
                                    <a:latin typeface="Cambria Math" panose="02040503050406030204" pitchFamily="18" charset="0"/>
                                    <a:cs typeface="Times New Roman" pitchFamily="18" charset="0"/>
                                  </a:rPr>
                                  <m:t>(</m:t>
                                </m:r>
                                <m:r>
                                  <a:rPr lang="en-US" altLang="zh-TW" sz="1200" i="1" smtClean="0">
                                    <a:solidFill>
                                      <a:srgbClr val="000000"/>
                                    </a:solidFill>
                                    <a:latin typeface="Cambria Math" panose="02040503050406030204" pitchFamily="18" charset="0"/>
                                    <a:cs typeface="Times New Roman" pitchFamily="18" charset="0"/>
                                  </a:rPr>
                                  <m:t>𝑎𝑡</m:t>
                                </m:r>
                                <m:r>
                                  <a:rPr lang="en-US" altLang="zh-TW" sz="1200" i="1" smtClean="0">
                                    <a:solidFill>
                                      <a:srgbClr val="000000"/>
                                    </a:solidFill>
                                    <a:latin typeface="Cambria Math" panose="02040503050406030204" pitchFamily="18" charset="0"/>
                                    <a:cs typeface="Times New Roman" pitchFamily="18" charset="0"/>
                                  </a:rPr>
                                  <m:t>) </m:t>
                                </m:r>
                                <m:groupChr>
                                  <m:groupChrPr>
                                    <m:chr m:val="↔"/>
                                    <m:vertJc m:val="bot"/>
                                    <m:ctrlPr>
                                      <a:rPr lang="en-US" altLang="zh-TW" sz="1200" i="1">
                                        <a:solidFill>
                                          <a:srgbClr val="000000"/>
                                        </a:solidFill>
                                        <a:latin typeface="Cambria Math" panose="02040503050406030204" pitchFamily="18" charset="0"/>
                                        <a:cs typeface="Times New Roman" pitchFamily="18" charset="0"/>
                                      </a:rPr>
                                    </m:ctrlPr>
                                  </m:groupChrPr>
                                  <m:e>
                                    <m:r>
                                      <m:rPr>
                                        <m:brk m:alnAt="2"/>
                                      </m:rPr>
                                      <a:rPr lang="en-US" altLang="zh-TW" sz="1200" i="1">
                                        <a:solidFill>
                                          <a:srgbClr val="000000"/>
                                        </a:solidFill>
                                        <a:latin typeface="Cambria Math" panose="02040503050406030204" pitchFamily="18" charset="0"/>
                                        <a:cs typeface="Times New Roman" pitchFamily="18" charset="0"/>
                                      </a:rPr>
                                      <m:t>𝐹</m:t>
                                    </m:r>
                                  </m:e>
                                </m:groupChr>
                                <m:f>
                                  <m:fPr>
                                    <m:ctrlPr>
                                      <a:rPr lang="en-US" altLang="zh-CN" sz="1200" i="1">
                                        <a:solidFill>
                                          <a:schemeClr val="tx1"/>
                                        </a:solidFill>
                                        <a:latin typeface="Cambria Math" panose="02040503050406030204" pitchFamily="18" charset="0"/>
                                        <a:cs typeface="Times New Roman" panose="02020603050405020304" pitchFamily="18" charset="0"/>
                                      </a:rPr>
                                    </m:ctrlPr>
                                  </m:fPr>
                                  <m:num>
                                    <m:r>
                                      <a:rPr lang="en-US" altLang="zh-CN" sz="1200" i="1">
                                        <a:solidFill>
                                          <a:schemeClr val="tx1"/>
                                        </a:solidFill>
                                        <a:latin typeface="Cambria Math" panose="02040503050406030204" pitchFamily="18" charset="0"/>
                                        <a:cs typeface="Times New Roman" panose="02020603050405020304" pitchFamily="18" charset="0"/>
                                      </a:rPr>
                                      <m:t>1</m:t>
                                    </m:r>
                                  </m:num>
                                  <m:den>
                                    <m:r>
                                      <a:rPr lang="en-US" altLang="zh-CN" sz="1200" i="1">
                                        <a:solidFill>
                                          <a:schemeClr val="tx1"/>
                                        </a:solidFill>
                                        <a:latin typeface="Cambria Math" panose="02040503050406030204" pitchFamily="18" charset="0"/>
                                        <a:cs typeface="Times New Roman" panose="02020603050405020304" pitchFamily="18" charset="0"/>
                                      </a:rPr>
                                      <m:t>|</m:t>
                                    </m:r>
                                    <m:r>
                                      <a:rPr lang="en-US" altLang="zh-CN" sz="1200" i="1">
                                        <a:solidFill>
                                          <a:schemeClr val="tx1"/>
                                        </a:solidFill>
                                        <a:latin typeface="Cambria Math" panose="02040503050406030204" pitchFamily="18" charset="0"/>
                                        <a:cs typeface="Times New Roman" panose="02020603050405020304" pitchFamily="18" charset="0"/>
                                      </a:rPr>
                                      <m:t>𝑎</m:t>
                                    </m:r>
                                    <m:r>
                                      <a:rPr lang="en-US" altLang="zh-CN" sz="1200" i="1">
                                        <a:solidFill>
                                          <a:schemeClr val="tx1"/>
                                        </a:solidFill>
                                        <a:latin typeface="Cambria Math" panose="02040503050406030204" pitchFamily="18" charset="0"/>
                                        <a:cs typeface="Times New Roman" panose="02020603050405020304" pitchFamily="18" charset="0"/>
                                      </a:rPr>
                                      <m:t>|</m:t>
                                    </m:r>
                                  </m:den>
                                </m:f>
                                <m:r>
                                  <a:rPr lang="en-US" altLang="zh-TW" sz="1200" i="1">
                                    <a:solidFill>
                                      <a:srgbClr val="000000"/>
                                    </a:solidFill>
                                    <a:latin typeface="Cambria Math" panose="02040503050406030204" pitchFamily="18" charset="0"/>
                                    <a:cs typeface="Times New Roman" pitchFamily="18" charset="0"/>
                                  </a:rPr>
                                  <m:t>𝑋</m:t>
                                </m:r>
                                <m:d>
                                  <m:dPr>
                                    <m:ctrlPr>
                                      <a:rPr lang="en-US" altLang="zh-TW" sz="1200" i="1">
                                        <a:solidFill>
                                          <a:srgbClr val="000000"/>
                                        </a:solidFill>
                                        <a:latin typeface="Cambria Math" panose="02040503050406030204" pitchFamily="18" charset="0"/>
                                        <a:cs typeface="Times New Roman" pitchFamily="18" charset="0"/>
                                      </a:rPr>
                                    </m:ctrlPr>
                                  </m:dPr>
                                  <m:e>
                                    <m:f>
                                      <m:fPr>
                                        <m:ctrlPr>
                                          <a:rPr lang="en-US" altLang="zh-TW" sz="1200" i="1">
                                            <a:solidFill>
                                              <a:srgbClr val="000000"/>
                                            </a:solidFill>
                                            <a:latin typeface="Cambria Math" panose="02040503050406030204" pitchFamily="18" charset="0"/>
                                            <a:cs typeface="Times New Roman" pitchFamily="18" charset="0"/>
                                          </a:rPr>
                                        </m:ctrlPr>
                                      </m:fPr>
                                      <m:num>
                                        <m:r>
                                          <a:rPr lang="en-US" altLang="zh-TW" sz="1200" i="1">
                                            <a:solidFill>
                                              <a:srgbClr val="000000"/>
                                            </a:solidFill>
                                            <a:latin typeface="Cambria Math" panose="02040503050406030204" pitchFamily="18" charset="0"/>
                                            <a:cs typeface="Times New Roman" pitchFamily="18" charset="0"/>
                                          </a:rPr>
                                          <m:t>𝑗</m:t>
                                        </m:r>
                                        <m:r>
                                          <a:rPr lang="zh-TW" altLang="en-US" sz="1200" i="1">
                                            <a:solidFill>
                                              <a:srgbClr val="000000"/>
                                            </a:solidFill>
                                            <a:latin typeface="Cambria Math" panose="02040503050406030204" pitchFamily="18" charset="0"/>
                                            <a:cs typeface="Times New Roman" pitchFamily="18" charset="0"/>
                                          </a:rPr>
                                          <m:t>𝜔</m:t>
                                        </m:r>
                                      </m:num>
                                      <m:den>
                                        <m:r>
                                          <a:rPr lang="en-US" altLang="zh-TW" sz="1200" i="1">
                                            <a:solidFill>
                                              <a:srgbClr val="000000"/>
                                            </a:solidFill>
                                            <a:latin typeface="Cambria Math" panose="02040503050406030204" pitchFamily="18" charset="0"/>
                                            <a:cs typeface="Times New Roman" pitchFamily="18" charset="0"/>
                                          </a:rPr>
                                          <m:t>𝑎</m:t>
                                        </m:r>
                                      </m:den>
                                    </m:f>
                                  </m:e>
                                </m:d>
                              </m:oMath>
                            </m:oMathPara>
                          </a14:m>
                          <a:endParaRPr lang="zh-CN" altLang="en-US" sz="12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1200" i="1" smtClean="0">
                                        <a:solidFill>
                                          <a:srgbClr val="000000"/>
                                        </a:solidFill>
                                        <a:latin typeface="Cambria Math" panose="02040503050406030204" pitchFamily="18" charset="0"/>
                                        <a:cs typeface="Times New Roman" pitchFamily="18" charset="0"/>
                                      </a:rPr>
                                    </m:ctrlPr>
                                  </m:sSubPr>
                                  <m:e>
                                    <m:r>
                                      <a:rPr lang="en-US" altLang="zh-TW" sz="1200" i="1">
                                        <a:solidFill>
                                          <a:srgbClr val="000000"/>
                                        </a:solidFill>
                                        <a:latin typeface="Cambria Math" panose="02040503050406030204" pitchFamily="18" charset="0"/>
                                        <a:cs typeface="Times New Roman" pitchFamily="18" charset="0"/>
                                      </a:rPr>
                                      <m:t>𝑥</m:t>
                                    </m:r>
                                  </m:e>
                                  <m:sub>
                                    <m:r>
                                      <a:rPr lang="en-US" altLang="zh-TW" sz="1200" i="1">
                                        <a:solidFill>
                                          <a:srgbClr val="000000"/>
                                        </a:solidFill>
                                        <a:latin typeface="Cambria Math" panose="02040503050406030204" pitchFamily="18" charset="0"/>
                                        <a:cs typeface="Times New Roman" pitchFamily="18" charset="0"/>
                                      </a:rPr>
                                      <m:t>(</m:t>
                                    </m:r>
                                    <m:r>
                                      <a:rPr lang="en-US" altLang="zh-TW" sz="1200" i="1">
                                        <a:solidFill>
                                          <a:srgbClr val="000000"/>
                                        </a:solidFill>
                                        <a:latin typeface="Cambria Math" panose="02040503050406030204" pitchFamily="18" charset="0"/>
                                        <a:cs typeface="Times New Roman" pitchFamily="18" charset="0"/>
                                      </a:rPr>
                                      <m:t>𝑚</m:t>
                                    </m:r>
                                    <m:r>
                                      <a:rPr lang="en-US" altLang="zh-TW" sz="1200" i="1">
                                        <a:solidFill>
                                          <a:srgbClr val="000000"/>
                                        </a:solidFill>
                                        <a:latin typeface="Cambria Math" panose="02040503050406030204" pitchFamily="18" charset="0"/>
                                        <a:cs typeface="Times New Roman" pitchFamily="18" charset="0"/>
                                      </a:rPr>
                                      <m:t>)</m:t>
                                    </m:r>
                                  </m:sub>
                                </m:sSub>
                                <m:d>
                                  <m:dPr>
                                    <m:begChr m:val="["/>
                                    <m:endChr m:val="]"/>
                                    <m:ctrlPr>
                                      <a:rPr lang="en-US" altLang="zh-TW" sz="1200" i="1">
                                        <a:solidFill>
                                          <a:srgbClr val="000000"/>
                                        </a:solidFill>
                                        <a:latin typeface="Cambria Math" panose="02040503050406030204" pitchFamily="18" charset="0"/>
                                        <a:cs typeface="Times New Roman" pitchFamily="18" charset="0"/>
                                      </a:rPr>
                                    </m:ctrlPr>
                                  </m:dPr>
                                  <m:e>
                                    <m:r>
                                      <a:rPr lang="en-US" altLang="zh-TW" sz="1200" i="1">
                                        <a:solidFill>
                                          <a:srgbClr val="000000"/>
                                        </a:solidFill>
                                        <a:latin typeface="Cambria Math" panose="02040503050406030204" pitchFamily="18" charset="0"/>
                                        <a:cs typeface="Times New Roman" pitchFamily="18" charset="0"/>
                                      </a:rPr>
                                      <m:t>𝑛</m:t>
                                    </m:r>
                                  </m:e>
                                </m:d>
                                <m:groupChr>
                                  <m:groupChrPr>
                                    <m:chr m:val="↔"/>
                                    <m:vertJc m:val="bot"/>
                                    <m:ctrlPr>
                                      <a:rPr lang="en-US" altLang="zh-TW" sz="1200" i="1" smtClean="0">
                                        <a:solidFill>
                                          <a:srgbClr val="000000"/>
                                        </a:solidFill>
                                        <a:latin typeface="Cambria Math" panose="02040503050406030204" pitchFamily="18" charset="0"/>
                                        <a:cs typeface="Times New Roman" pitchFamily="18" charset="0"/>
                                      </a:rPr>
                                    </m:ctrlPr>
                                  </m:groupChrPr>
                                  <m:e>
                                    <m:r>
                                      <m:rPr>
                                        <m:brk m:alnAt="2"/>
                                      </m:rPr>
                                      <a:rPr lang="en-US" altLang="zh-TW" sz="1200" i="1">
                                        <a:solidFill>
                                          <a:srgbClr val="000000"/>
                                        </a:solidFill>
                                        <a:latin typeface="Cambria Math" panose="02040503050406030204" pitchFamily="18" charset="0"/>
                                        <a:cs typeface="Times New Roman" pitchFamily="18" charset="0"/>
                                      </a:rPr>
                                      <m:t>𝐹</m:t>
                                    </m:r>
                                    <m:r>
                                      <a:rPr lang="en-US" altLang="zh-TW" sz="1200" i="1">
                                        <a:solidFill>
                                          <a:srgbClr val="000000"/>
                                        </a:solidFill>
                                        <a:latin typeface="Cambria Math" panose="02040503050406030204" pitchFamily="18" charset="0"/>
                                        <a:cs typeface="Times New Roman" pitchFamily="18" charset="0"/>
                                      </a:rPr>
                                      <m:t>𝑆</m:t>
                                    </m:r>
                                  </m:e>
                                </m:groupChr>
                                <m:f>
                                  <m:fPr>
                                    <m:ctrlPr>
                                      <a:rPr lang="en-US" altLang="zh-TW" sz="1200" i="1" smtClean="0">
                                        <a:solidFill>
                                          <a:schemeClr val="tx1"/>
                                        </a:solidFill>
                                        <a:latin typeface="Cambria Math" panose="02040503050406030204" pitchFamily="18" charset="0"/>
                                        <a:cs typeface="Times New Roman" pitchFamily="18" charset="0"/>
                                      </a:rPr>
                                    </m:ctrlPr>
                                  </m:fPr>
                                  <m:num>
                                    <m:r>
                                      <a:rPr lang="en-US" altLang="zh-TW" sz="1200" i="1">
                                        <a:solidFill>
                                          <a:schemeClr val="tx1"/>
                                        </a:solidFill>
                                        <a:latin typeface="Cambria Math" panose="02040503050406030204" pitchFamily="18" charset="0"/>
                                        <a:cs typeface="Times New Roman" pitchFamily="18" charset="0"/>
                                      </a:rPr>
                                      <m:t>1</m:t>
                                    </m:r>
                                  </m:num>
                                  <m:den>
                                    <m:r>
                                      <a:rPr lang="en-US" altLang="zh-TW" sz="1200" i="1">
                                        <a:solidFill>
                                          <a:schemeClr val="tx1"/>
                                        </a:solidFill>
                                        <a:latin typeface="Cambria Math" panose="02040503050406030204" pitchFamily="18" charset="0"/>
                                        <a:cs typeface="Times New Roman" pitchFamily="18" charset="0"/>
                                      </a:rPr>
                                      <m:t>𝑚</m:t>
                                    </m:r>
                                  </m:den>
                                </m:f>
                                <m:sSub>
                                  <m:sSubPr>
                                    <m:ctrlPr>
                                      <a:rPr lang="en-US" altLang="zh-TW" sz="1200" i="1" smtClean="0">
                                        <a:solidFill>
                                          <a:schemeClr val="tx1"/>
                                        </a:solidFill>
                                        <a:latin typeface="Cambria Math" panose="02040503050406030204" pitchFamily="18" charset="0"/>
                                        <a:cs typeface="Times New Roman" pitchFamily="18" charset="0"/>
                                      </a:rPr>
                                    </m:ctrlPr>
                                  </m:sSubPr>
                                  <m:e>
                                    <m:r>
                                      <a:rPr lang="en-US" altLang="zh-TW" sz="1200" b="0" i="1" smtClean="0">
                                        <a:solidFill>
                                          <a:schemeClr val="tx1"/>
                                        </a:solidFill>
                                        <a:latin typeface="Cambria Math" panose="02040503050406030204" pitchFamily="18" charset="0"/>
                                        <a:cs typeface="Times New Roman" pitchFamily="18" charset="0"/>
                                      </a:rPr>
                                      <m:t>𝑎</m:t>
                                    </m:r>
                                  </m:e>
                                  <m:sub>
                                    <m:r>
                                      <a:rPr lang="en-US" altLang="zh-TW" sz="1200" b="0" i="1" smtClean="0">
                                        <a:solidFill>
                                          <a:schemeClr val="tx1"/>
                                        </a:solidFill>
                                        <a:latin typeface="Cambria Math" panose="02040503050406030204" pitchFamily="18" charset="0"/>
                                        <a:cs typeface="Times New Roman" pitchFamily="18" charset="0"/>
                                      </a:rPr>
                                      <m:t>𝑘</m:t>
                                    </m:r>
                                  </m:sub>
                                </m:sSub>
                              </m:oMath>
                            </m:oMathPara>
                          </a14:m>
                          <a:endParaRPr lang="en-US" altLang="zh-CN" sz="1200" dirty="0"/>
                        </a:p>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200" dirty="0"/>
                            <a:t>（</a:t>
                          </a:r>
                          <a14:m>
                            <m:oMath xmlns:m="http://schemas.openxmlformats.org/officeDocument/2006/math">
                              <m:r>
                                <a:rPr lang="en-US" altLang="zh-CN" sz="1200" b="0" i="1" smtClean="0">
                                  <a:latin typeface="Cambria Math" panose="02040503050406030204" pitchFamily="18" charset="0"/>
                                </a:rPr>
                                <m:t>𝑚</m:t>
                              </m:r>
                            </m:oMath>
                          </a14:m>
                          <a:r>
                            <a:rPr lang="zh-CN" altLang="en-US" sz="1200" dirty="0"/>
                            <a:t>为大于</a:t>
                          </a:r>
                          <a:r>
                            <a:rPr lang="en-US" altLang="zh-CN" sz="1200" dirty="0"/>
                            <a:t>0</a:t>
                          </a:r>
                          <a:r>
                            <a:rPr lang="zh-CN" altLang="en-US" sz="1200" dirty="0"/>
                            <a:t>的整数，此时</a:t>
                          </a:r>
                          <a14:m>
                            <m:oMath xmlns:m="http://schemas.openxmlformats.org/officeDocument/2006/math">
                              <m:sSub>
                                <m:sSubPr>
                                  <m:ctrlPr>
                                    <a:rPr lang="en-US" altLang="zh-TW" sz="1200" i="1" smtClean="0">
                                      <a:solidFill>
                                        <a:srgbClr val="000000"/>
                                      </a:solidFill>
                                      <a:latin typeface="Cambria Math" panose="02040503050406030204" pitchFamily="18" charset="0"/>
                                      <a:cs typeface="Times New Roman" pitchFamily="18" charset="0"/>
                                    </a:rPr>
                                  </m:ctrlPr>
                                </m:sSubPr>
                                <m:e>
                                  <m:r>
                                    <a:rPr lang="en-US" altLang="zh-TW" sz="1200" b="0" i="1" smtClean="0">
                                      <a:solidFill>
                                        <a:srgbClr val="000000"/>
                                      </a:solidFill>
                                      <a:latin typeface="Cambria Math" panose="02040503050406030204" pitchFamily="18" charset="0"/>
                                      <a:cs typeface="Times New Roman" pitchFamily="18" charset="0"/>
                                    </a:rPr>
                                    <m:t>𝑎</m:t>
                                  </m:r>
                                </m:e>
                                <m:sub>
                                  <m:r>
                                    <a:rPr lang="en-US" altLang="zh-TW" sz="1200" i="1">
                                      <a:solidFill>
                                        <a:srgbClr val="000000"/>
                                      </a:solidFill>
                                      <a:latin typeface="Cambria Math" panose="02040503050406030204" pitchFamily="18" charset="0"/>
                                      <a:cs typeface="Times New Roman" pitchFamily="18" charset="0"/>
                                    </a:rPr>
                                    <m:t>𝑘</m:t>
                                  </m:r>
                                </m:sub>
                              </m:sSub>
                            </m:oMath>
                          </a14:m>
                          <a:r>
                            <a:rPr lang="zh-CN" altLang="en-US" sz="1200" dirty="0"/>
                            <a:t>对应的频率由</a:t>
                          </a:r>
                          <a14:m>
                            <m:oMath xmlns:m="http://schemas.openxmlformats.org/officeDocument/2006/math">
                              <m:r>
                                <m:rPr>
                                  <m:sty m:val="p"/>
                                </m:rPr>
                                <a:rPr lang="en-US" altLang="zh-CN" sz="1200" b="0" i="0" smtClean="0">
                                  <a:solidFill>
                                    <a:schemeClr val="tx1"/>
                                  </a:solidFill>
                                  <a:latin typeface="Cambria Math" panose="02040503050406030204" pitchFamily="18" charset="0"/>
                                  <a:cs typeface="Times New Roman" panose="02020603050405020304" pitchFamily="18" charset="0"/>
                                </a:rPr>
                                <m:t>k</m:t>
                              </m:r>
                              <m:sSub>
                                <m:sSubPr>
                                  <m:ctrlPr>
                                    <a:rPr lang="en-US" altLang="zh-CN" sz="1200" i="1">
                                      <a:solidFill>
                                        <a:schemeClr val="tx1"/>
                                      </a:solidFill>
                                      <a:latin typeface="Cambria Math" panose="02040503050406030204" pitchFamily="18" charset="0"/>
                                      <a:cs typeface="Times New Roman" panose="02020603050405020304" pitchFamily="18" charset="0"/>
                                    </a:rPr>
                                  </m:ctrlPr>
                                </m:sSubPr>
                                <m:e>
                                  <m:r>
                                    <a:rPr lang="zh-CN" altLang="en-US" sz="1200" i="1">
                                      <a:solidFill>
                                        <a:schemeClr val="tx1"/>
                                      </a:solidFill>
                                      <a:latin typeface="Cambria Math" panose="02040503050406030204" pitchFamily="18" charset="0"/>
                                      <a:cs typeface="Times New Roman" panose="02020603050405020304" pitchFamily="18" charset="0"/>
                                    </a:rPr>
                                    <m:t>𝜔</m:t>
                                  </m:r>
                                </m:e>
                                <m:sub>
                                  <m:r>
                                    <a:rPr lang="en-US" altLang="zh-CN" sz="1200" i="1">
                                      <a:solidFill>
                                        <a:schemeClr val="tx1"/>
                                      </a:solidFill>
                                      <a:latin typeface="Cambria Math" panose="02040503050406030204" pitchFamily="18" charset="0"/>
                                      <a:cs typeface="Times New Roman" panose="02020603050405020304" pitchFamily="18" charset="0"/>
                                    </a:rPr>
                                    <m:t>0</m:t>
                                  </m:r>
                                </m:sub>
                              </m:sSub>
                            </m:oMath>
                          </a14:m>
                          <a:r>
                            <a:rPr lang="zh-CN" altLang="en-US" sz="1200" dirty="0"/>
                            <a:t>变为</a:t>
                          </a:r>
                          <a14:m>
                            <m:oMath xmlns:m="http://schemas.openxmlformats.org/officeDocument/2006/math">
                              <m:f>
                                <m:fPr>
                                  <m:ctrlPr>
                                    <a:rPr lang="en-US" altLang="zh-CN" sz="1200" i="1" smtClean="0">
                                      <a:solidFill>
                                        <a:schemeClr val="tx1"/>
                                      </a:solidFill>
                                      <a:latin typeface="Cambria Math" panose="02040503050406030204" pitchFamily="18" charset="0"/>
                                      <a:cs typeface="Times New Roman" panose="02020603050405020304" pitchFamily="18" charset="0"/>
                                    </a:rPr>
                                  </m:ctrlPr>
                                </m:fPr>
                                <m:num>
                                  <m:sSub>
                                    <m:sSubPr>
                                      <m:ctrlPr>
                                        <a:rPr lang="en-US" altLang="zh-CN" sz="1200" i="1" smtClean="0">
                                          <a:solidFill>
                                            <a:schemeClr val="tx1"/>
                                          </a:solidFill>
                                          <a:latin typeface="Cambria Math" panose="02040503050406030204" pitchFamily="18" charset="0"/>
                                          <a:cs typeface="Times New Roman" panose="02020603050405020304" pitchFamily="18" charset="0"/>
                                        </a:rPr>
                                      </m:ctrlPr>
                                    </m:sSubPr>
                                    <m:e>
                                      <m:r>
                                        <a:rPr lang="zh-CN" altLang="en-US" sz="1200" i="1" smtClean="0">
                                          <a:solidFill>
                                            <a:schemeClr val="tx1"/>
                                          </a:solidFill>
                                          <a:latin typeface="Cambria Math" panose="02040503050406030204" pitchFamily="18" charset="0"/>
                                          <a:cs typeface="Times New Roman" panose="02020603050405020304" pitchFamily="18" charset="0"/>
                                        </a:rPr>
                                        <m:t>𝜔</m:t>
                                      </m:r>
                                    </m:e>
                                    <m:sub>
                                      <m:r>
                                        <a:rPr lang="en-US" altLang="zh-CN" sz="1200" b="0" i="1" smtClean="0">
                                          <a:solidFill>
                                            <a:schemeClr val="tx1"/>
                                          </a:solidFill>
                                          <a:latin typeface="Cambria Math" panose="02040503050406030204" pitchFamily="18" charset="0"/>
                                          <a:cs typeface="Times New Roman" panose="02020603050405020304" pitchFamily="18" charset="0"/>
                                        </a:rPr>
                                        <m:t>0</m:t>
                                      </m:r>
                                    </m:sub>
                                  </m:sSub>
                                </m:num>
                                <m:den>
                                  <m:r>
                                    <a:rPr lang="en-US" altLang="zh-CN" sz="1200" b="0" i="1" smtClean="0">
                                      <a:solidFill>
                                        <a:schemeClr val="tx1"/>
                                      </a:solidFill>
                                      <a:latin typeface="Cambria Math" panose="02040503050406030204" pitchFamily="18" charset="0"/>
                                      <a:cs typeface="Times New Roman" panose="02020603050405020304" pitchFamily="18" charset="0"/>
                                    </a:rPr>
                                    <m:t>𝑚</m:t>
                                  </m:r>
                                </m:den>
                              </m:f>
                              <m:r>
                                <a:rPr lang="zh-CN" altLang="en-US" sz="1200" i="1" smtClean="0">
                                  <a:solidFill>
                                    <a:schemeClr val="tx1"/>
                                  </a:solidFill>
                                  <a:latin typeface="Cambria Math" panose="02040503050406030204" pitchFamily="18" charset="0"/>
                                  <a:cs typeface="Times New Roman" panose="02020603050405020304" pitchFamily="18" charset="0"/>
                                </a:rPr>
                                <m:t>𝛼</m:t>
                              </m:r>
                            </m:oMath>
                          </a14:m>
                          <a:r>
                            <a:rPr lang="zh-CN" altLang="en-US" sz="1200" dirty="0"/>
                            <a:t>）</a:t>
                          </a:r>
                        </a:p>
                        <a:p>
                          <a:pPr algn="ctr"/>
                          <a:endParaRPr lang="zh-CN" altLang="en-US" sz="12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1200" i="1" smtClean="0">
                                        <a:solidFill>
                                          <a:srgbClr val="000000"/>
                                        </a:solidFill>
                                        <a:latin typeface="Cambria Math" panose="02040503050406030204" pitchFamily="18" charset="0"/>
                                        <a:cs typeface="Times New Roman" pitchFamily="18" charset="0"/>
                                      </a:rPr>
                                    </m:ctrlPr>
                                  </m:sSubPr>
                                  <m:e>
                                    <m:r>
                                      <a:rPr lang="en-US" altLang="zh-TW" sz="1200" b="0" i="1" smtClean="0">
                                        <a:solidFill>
                                          <a:srgbClr val="000000"/>
                                        </a:solidFill>
                                        <a:latin typeface="Cambria Math" panose="02040503050406030204" pitchFamily="18" charset="0"/>
                                        <a:cs typeface="Times New Roman" pitchFamily="18" charset="0"/>
                                      </a:rPr>
                                      <m:t>𝑥</m:t>
                                    </m:r>
                                  </m:e>
                                  <m:sub>
                                    <m:d>
                                      <m:dPr>
                                        <m:ctrlPr>
                                          <a:rPr lang="en-US" altLang="zh-TW" sz="1200" b="0" i="1" smtClean="0">
                                            <a:solidFill>
                                              <a:srgbClr val="000000"/>
                                            </a:solidFill>
                                            <a:latin typeface="Cambria Math" panose="02040503050406030204" pitchFamily="18" charset="0"/>
                                            <a:cs typeface="Times New Roman" pitchFamily="18" charset="0"/>
                                          </a:rPr>
                                        </m:ctrlPr>
                                      </m:dPr>
                                      <m:e>
                                        <m:r>
                                          <a:rPr lang="en-US" altLang="zh-TW" sz="1200" b="0" i="1" smtClean="0">
                                            <a:solidFill>
                                              <a:srgbClr val="000000"/>
                                            </a:solidFill>
                                            <a:latin typeface="Cambria Math" panose="02040503050406030204" pitchFamily="18" charset="0"/>
                                            <a:cs typeface="Times New Roman" pitchFamily="18" charset="0"/>
                                          </a:rPr>
                                          <m:t>𝑘</m:t>
                                        </m:r>
                                      </m:e>
                                    </m:d>
                                  </m:sub>
                                </m:sSub>
                                <m:d>
                                  <m:dPr>
                                    <m:begChr m:val="["/>
                                    <m:endChr m:val="]"/>
                                    <m:ctrlPr>
                                      <a:rPr lang="en-US" altLang="zh-TW" sz="1200" i="1">
                                        <a:solidFill>
                                          <a:srgbClr val="000000"/>
                                        </a:solidFill>
                                        <a:latin typeface="Cambria Math" panose="02040503050406030204" pitchFamily="18" charset="0"/>
                                        <a:cs typeface="Times New Roman" pitchFamily="18" charset="0"/>
                                      </a:rPr>
                                    </m:ctrlPr>
                                  </m:dPr>
                                  <m:e>
                                    <m:r>
                                      <a:rPr lang="en-US" altLang="zh-TW" sz="1200" i="1">
                                        <a:solidFill>
                                          <a:srgbClr val="000000"/>
                                        </a:solidFill>
                                        <a:latin typeface="Cambria Math" panose="02040503050406030204" pitchFamily="18" charset="0"/>
                                        <a:cs typeface="Times New Roman" pitchFamily="18" charset="0"/>
                                      </a:rPr>
                                      <m:t>𝑛</m:t>
                                    </m:r>
                                  </m:e>
                                </m:d>
                                <m:groupChr>
                                  <m:groupChrPr>
                                    <m:chr m:val="↔"/>
                                    <m:vertJc m:val="bot"/>
                                    <m:ctrlPr>
                                      <a:rPr lang="en-US" altLang="zh-TW" sz="1200" i="1">
                                        <a:solidFill>
                                          <a:srgbClr val="000000"/>
                                        </a:solidFill>
                                        <a:latin typeface="Cambria Math" panose="02040503050406030204" pitchFamily="18" charset="0"/>
                                        <a:cs typeface="Times New Roman" pitchFamily="18" charset="0"/>
                                      </a:rPr>
                                    </m:ctrlPr>
                                  </m:groupChrPr>
                                  <m:e>
                                    <m:r>
                                      <m:rPr>
                                        <m:brk m:alnAt="2"/>
                                      </m:rPr>
                                      <a:rPr lang="en-US" altLang="zh-TW" sz="1200" i="1">
                                        <a:solidFill>
                                          <a:srgbClr val="000000"/>
                                        </a:solidFill>
                                        <a:latin typeface="Cambria Math" panose="02040503050406030204" pitchFamily="18" charset="0"/>
                                        <a:cs typeface="Times New Roman" pitchFamily="18" charset="0"/>
                                      </a:rPr>
                                      <m:t>𝐹</m:t>
                                    </m:r>
                                  </m:e>
                                </m:groupChr>
                                <m:r>
                                  <a:rPr lang="en-US" altLang="zh-TW" sz="1200" i="1" smtClean="0">
                                    <a:solidFill>
                                      <a:srgbClr val="000000"/>
                                    </a:solidFill>
                                    <a:latin typeface="Cambria Math" panose="02040503050406030204" pitchFamily="18" charset="0"/>
                                    <a:cs typeface="Times New Roman" pitchFamily="18" charset="0"/>
                                  </a:rPr>
                                  <m:t>𝑋</m:t>
                                </m:r>
                                <m:d>
                                  <m:dPr>
                                    <m:ctrlPr>
                                      <a:rPr lang="en-US" altLang="zh-TW" sz="1200" i="1">
                                        <a:solidFill>
                                          <a:srgbClr val="000000"/>
                                        </a:solidFill>
                                        <a:latin typeface="Cambria Math" panose="02040503050406030204" pitchFamily="18" charset="0"/>
                                        <a:cs typeface="Times New Roman" pitchFamily="18" charset="0"/>
                                      </a:rPr>
                                    </m:ctrlPr>
                                  </m:dPr>
                                  <m:e>
                                    <m:sSup>
                                      <m:sSupPr>
                                        <m:ctrlPr>
                                          <a:rPr lang="en-US" altLang="zh-TW" sz="1200" i="1">
                                            <a:solidFill>
                                              <a:srgbClr val="000000"/>
                                            </a:solidFill>
                                            <a:latin typeface="Cambria Math" panose="02040503050406030204" pitchFamily="18" charset="0"/>
                                            <a:cs typeface="Times New Roman" pitchFamily="18" charset="0"/>
                                          </a:rPr>
                                        </m:ctrlPr>
                                      </m:sSupPr>
                                      <m:e>
                                        <m:r>
                                          <a:rPr lang="en-US" altLang="zh-TW" sz="1200" i="1">
                                            <a:solidFill>
                                              <a:srgbClr val="000000"/>
                                            </a:solidFill>
                                            <a:latin typeface="Cambria Math" panose="02040503050406030204" pitchFamily="18" charset="0"/>
                                            <a:cs typeface="Times New Roman" pitchFamily="18" charset="0"/>
                                          </a:rPr>
                                          <m:t>𝑒</m:t>
                                        </m:r>
                                      </m:e>
                                      <m:sup>
                                        <m:r>
                                          <a:rPr lang="en-US" altLang="zh-TW" sz="1200" i="1">
                                            <a:solidFill>
                                              <a:srgbClr val="000000"/>
                                            </a:solidFill>
                                            <a:latin typeface="Cambria Math" panose="02040503050406030204" pitchFamily="18" charset="0"/>
                                            <a:cs typeface="Times New Roman" pitchFamily="18" charset="0"/>
                                          </a:rPr>
                                          <m:t>𝑗</m:t>
                                        </m:r>
                                        <m:r>
                                          <a:rPr lang="en-US" altLang="zh-TW" sz="1200" b="0" i="1" smtClean="0">
                                            <a:solidFill>
                                              <a:srgbClr val="000000"/>
                                            </a:solidFill>
                                            <a:latin typeface="Cambria Math" panose="02040503050406030204" pitchFamily="18" charset="0"/>
                                            <a:cs typeface="Times New Roman" pitchFamily="18" charset="0"/>
                                          </a:rPr>
                                          <m:t>𝑘</m:t>
                                        </m:r>
                                        <m:r>
                                          <a:rPr lang="zh-TW" altLang="en-US" sz="1200" i="1">
                                            <a:solidFill>
                                              <a:srgbClr val="000000"/>
                                            </a:solidFill>
                                            <a:latin typeface="Cambria Math" panose="02040503050406030204" pitchFamily="18" charset="0"/>
                                            <a:cs typeface="Times New Roman" pitchFamily="18" charset="0"/>
                                          </a:rPr>
                                          <m:t>𝜔</m:t>
                                        </m:r>
                                      </m:sup>
                                    </m:sSup>
                                  </m:e>
                                </m:d>
                              </m:oMath>
                            </m:oMathPara>
                          </a14:m>
                          <a:endParaRPr lang="en-US" altLang="zh-CN" sz="1200" dirty="0"/>
                        </a:p>
                        <a:p>
                          <a:pPr algn="ctr"/>
                          <a:r>
                            <a:rPr lang="zh-CN" altLang="en-US" sz="1200" dirty="0"/>
                            <a:t>（</a:t>
                          </a:r>
                          <a14:m>
                            <m:oMath xmlns:m="http://schemas.openxmlformats.org/officeDocument/2006/math">
                              <m:r>
                                <a:rPr lang="en-US" altLang="zh-TW" sz="1200" b="0" i="1" smtClean="0">
                                  <a:solidFill>
                                    <a:srgbClr val="000000"/>
                                  </a:solidFill>
                                  <a:latin typeface="Cambria Math" panose="02040503050406030204" pitchFamily="18" charset="0"/>
                                  <a:cs typeface="Times New Roman" pitchFamily="18" charset="0"/>
                                </a:rPr>
                                <m:t>𝑘</m:t>
                              </m:r>
                            </m:oMath>
                          </a14:m>
                          <a:r>
                            <a:rPr lang="zh-CN" altLang="en-US" sz="1200" dirty="0"/>
                            <a:t>为大于</a:t>
                          </a:r>
                          <a:r>
                            <a:rPr lang="en-US" altLang="zh-CN" sz="1200" dirty="0"/>
                            <a:t>0</a:t>
                          </a:r>
                          <a:r>
                            <a:rPr lang="zh-CN" altLang="en-US" sz="1200" dirty="0"/>
                            <a:t>的整数）</a:t>
                          </a:r>
                        </a:p>
                      </a:txBody>
                      <a:tcPr/>
                    </a:tc>
                    <a:extLst>
                      <a:ext uri="{0D108BD9-81ED-4DB2-BD59-A6C34878D82A}">
                        <a16:rowId xmlns:a16="http://schemas.microsoft.com/office/drawing/2014/main" val="1151340981"/>
                      </a:ext>
                    </a:extLst>
                  </a:tr>
                  <a:tr h="370840">
                    <a:tc>
                      <a:txBody>
                        <a:bodyPr/>
                        <a:lstStyle/>
                        <a:p>
                          <a:pPr algn="ctr"/>
                          <a:r>
                            <a:rPr lang="zh-CN" altLang="en-US" sz="1200" b="1" dirty="0"/>
                            <a:t>卷积</a:t>
                          </a:r>
                        </a:p>
                      </a:txBody>
                      <a:tcPr/>
                    </a:tc>
                    <a:tc>
                      <a:txBody>
                        <a:bodyPr/>
                        <a:lstStyle/>
                        <a:p>
                          <a:pPr algn="ctr"/>
                          <a14:m>
                            <m:oMathPara xmlns:m="http://schemas.openxmlformats.org/officeDocument/2006/math">
                              <m:oMathParaPr>
                                <m:jc m:val="centerGroup"/>
                              </m:oMathParaPr>
                              <m:oMath xmlns:m="http://schemas.openxmlformats.org/officeDocument/2006/math">
                                <m:nary>
                                  <m:naryPr>
                                    <m:supHide m:val="on"/>
                                    <m:ctrlPr>
                                      <a:rPr lang="en-US" altLang="zh-TW" sz="1200" i="1" smtClean="0">
                                        <a:solidFill>
                                          <a:srgbClr val="000000"/>
                                        </a:solidFill>
                                        <a:latin typeface="Cambria Math" panose="02040503050406030204" pitchFamily="18" charset="0"/>
                                        <a:cs typeface="Times New Roman" pitchFamily="18" charset="0"/>
                                      </a:rPr>
                                    </m:ctrlPr>
                                  </m:naryPr>
                                  <m:sub>
                                    <m:r>
                                      <a:rPr lang="en-US" altLang="zh-TW" sz="1200" b="0" i="1" smtClean="0">
                                        <a:solidFill>
                                          <a:srgbClr val="000000"/>
                                        </a:solidFill>
                                        <a:latin typeface="Cambria Math" panose="02040503050406030204" pitchFamily="18" charset="0"/>
                                        <a:ea typeface="Cambria Math" panose="02040503050406030204" pitchFamily="18" charset="0"/>
                                        <a:cs typeface="Times New Roman" pitchFamily="18" charset="0"/>
                                      </a:rPr>
                                      <m:t>𝑇</m:t>
                                    </m:r>
                                  </m:sub>
                                  <m:sup/>
                                  <m:e>
                                    <m:r>
                                      <a:rPr lang="en-US" altLang="zh-CN" sz="1200" b="0" i="1" smtClean="0">
                                        <a:solidFill>
                                          <a:srgbClr val="000000"/>
                                        </a:solidFill>
                                        <a:latin typeface="Cambria Math" panose="02040503050406030204" pitchFamily="18" charset="0"/>
                                        <a:ea typeface="Cambria Math" panose="02040503050406030204" pitchFamily="18" charset="0"/>
                                        <a:cs typeface="Times New Roman" pitchFamily="18" charset="0"/>
                                      </a:rPr>
                                      <m:t>𝑥</m:t>
                                    </m:r>
                                    <m:r>
                                      <a:rPr lang="en-US" altLang="zh-CN" sz="1200" i="1" smtClean="0">
                                        <a:solidFill>
                                          <a:srgbClr val="000000"/>
                                        </a:solidFill>
                                        <a:latin typeface="Cambria Math" panose="02040503050406030204" pitchFamily="18" charset="0"/>
                                        <a:ea typeface="Cambria Math" panose="02040503050406030204" pitchFamily="18" charset="0"/>
                                        <a:cs typeface="Times New Roman" pitchFamily="18" charset="0"/>
                                      </a:rPr>
                                      <m:t> </m:t>
                                    </m:r>
                                    <m:d>
                                      <m:dPr>
                                        <m:ctrlPr>
                                          <a:rPr lang="en-US" altLang="zh-TW" sz="1200" i="1">
                                            <a:solidFill>
                                              <a:srgbClr val="000000"/>
                                            </a:solidFill>
                                            <a:latin typeface="Cambria Math" panose="02040503050406030204" pitchFamily="18" charset="0"/>
                                            <a:cs typeface="Times New Roman" pitchFamily="18" charset="0"/>
                                          </a:rPr>
                                        </m:ctrlPr>
                                      </m:dPr>
                                      <m:e>
                                        <m:r>
                                          <a:rPr lang="zh-TW" altLang="en-US" sz="1200" i="1" smtClean="0">
                                            <a:solidFill>
                                              <a:srgbClr val="000000"/>
                                            </a:solidFill>
                                            <a:latin typeface="Cambria Math" panose="02040503050406030204" pitchFamily="18" charset="0"/>
                                            <a:cs typeface="Times New Roman" pitchFamily="18" charset="0"/>
                                          </a:rPr>
                                          <m:t>𝜏</m:t>
                                        </m:r>
                                      </m:e>
                                    </m:d>
                                    <m:r>
                                      <a:rPr lang="en-US" altLang="zh-TW" sz="1200" b="0" i="1" smtClean="0">
                                        <a:solidFill>
                                          <a:srgbClr val="000000"/>
                                        </a:solidFill>
                                        <a:latin typeface="Cambria Math" panose="02040503050406030204" pitchFamily="18" charset="0"/>
                                        <a:cs typeface="Times New Roman" pitchFamily="18" charset="0"/>
                                      </a:rPr>
                                      <m:t>𝑦</m:t>
                                    </m:r>
                                    <m:r>
                                      <a:rPr lang="en-US" altLang="zh-CN" sz="1200" b="0" i="1" smtClean="0">
                                        <a:solidFill>
                                          <a:srgbClr val="000000"/>
                                        </a:solidFill>
                                        <a:latin typeface="Cambria Math" panose="02040503050406030204" pitchFamily="18" charset="0"/>
                                        <a:ea typeface="Cambria Math" panose="02040503050406030204" pitchFamily="18" charset="0"/>
                                        <a:cs typeface="Times New Roman" pitchFamily="18" charset="0"/>
                                      </a:rPr>
                                      <m:t>(</m:t>
                                    </m:r>
                                    <m:r>
                                      <a:rPr lang="en-US" altLang="zh-CN" sz="1200" b="0" i="1" smtClean="0">
                                        <a:solidFill>
                                          <a:srgbClr val="000000"/>
                                        </a:solidFill>
                                        <a:latin typeface="Cambria Math" panose="02040503050406030204" pitchFamily="18" charset="0"/>
                                        <a:ea typeface="Cambria Math" panose="02040503050406030204" pitchFamily="18" charset="0"/>
                                        <a:cs typeface="Times New Roman" pitchFamily="18" charset="0"/>
                                      </a:rPr>
                                      <m:t>𝑡</m:t>
                                    </m:r>
                                    <m:r>
                                      <a:rPr lang="en-US" altLang="zh-CN" sz="1200" b="0" i="1" smtClean="0">
                                        <a:solidFill>
                                          <a:srgbClr val="000000"/>
                                        </a:solidFill>
                                        <a:latin typeface="Cambria Math" panose="02040503050406030204" pitchFamily="18" charset="0"/>
                                        <a:ea typeface="Cambria Math" panose="02040503050406030204" pitchFamily="18" charset="0"/>
                                        <a:cs typeface="Times New Roman" pitchFamily="18" charset="0"/>
                                      </a:rPr>
                                      <m:t>−</m:t>
                                    </m:r>
                                    <m:r>
                                      <a:rPr lang="zh-CN" altLang="en-US" sz="1200" b="0" i="1" smtClean="0">
                                        <a:solidFill>
                                          <a:srgbClr val="000000"/>
                                        </a:solidFill>
                                        <a:latin typeface="Cambria Math" panose="02040503050406030204" pitchFamily="18" charset="0"/>
                                        <a:ea typeface="Cambria Math" panose="02040503050406030204" pitchFamily="18" charset="0"/>
                                        <a:cs typeface="Times New Roman" pitchFamily="18" charset="0"/>
                                      </a:rPr>
                                      <m:t>𝜏</m:t>
                                    </m:r>
                                    <m:r>
                                      <a:rPr lang="en-US" altLang="zh-CN" sz="1200" b="0" i="1" smtClean="0">
                                        <a:solidFill>
                                          <a:srgbClr val="000000"/>
                                        </a:solidFill>
                                        <a:latin typeface="Cambria Math" panose="02040503050406030204" pitchFamily="18" charset="0"/>
                                        <a:ea typeface="Cambria Math" panose="02040503050406030204" pitchFamily="18" charset="0"/>
                                        <a:cs typeface="Times New Roman" pitchFamily="18" charset="0"/>
                                      </a:rPr>
                                      <m:t>)</m:t>
                                    </m:r>
                                    <m:r>
                                      <a:rPr lang="en-US" altLang="zh-TW" sz="1200" i="1">
                                        <a:solidFill>
                                          <a:srgbClr val="000000"/>
                                        </a:solidFill>
                                        <a:latin typeface="Cambria Math" panose="02040503050406030204" pitchFamily="18" charset="0"/>
                                        <a:cs typeface="Times New Roman" pitchFamily="18" charset="0"/>
                                      </a:rPr>
                                      <m:t>𝑑</m:t>
                                    </m:r>
                                    <m:r>
                                      <a:rPr lang="zh-TW" altLang="en-US" sz="1200" i="1" smtClean="0">
                                        <a:solidFill>
                                          <a:srgbClr val="000000"/>
                                        </a:solidFill>
                                        <a:latin typeface="Cambria Math" panose="02040503050406030204" pitchFamily="18" charset="0"/>
                                        <a:cs typeface="Times New Roman" pitchFamily="18" charset="0"/>
                                      </a:rPr>
                                      <m:t>𝜏</m:t>
                                    </m:r>
                                  </m:e>
                                </m:nary>
                                <m:groupChr>
                                  <m:groupChrPr>
                                    <m:chr m:val="↔"/>
                                    <m:vertJc m:val="bot"/>
                                    <m:ctrlPr>
                                      <a:rPr lang="en-US" altLang="zh-TW" sz="1200" i="1" smtClean="0">
                                        <a:solidFill>
                                          <a:srgbClr val="000000"/>
                                        </a:solidFill>
                                        <a:latin typeface="Cambria Math" panose="02040503050406030204" pitchFamily="18" charset="0"/>
                                        <a:cs typeface="Times New Roman" pitchFamily="18" charset="0"/>
                                      </a:rPr>
                                    </m:ctrlPr>
                                  </m:groupChrPr>
                                  <m:e>
                                    <m:r>
                                      <m:rPr>
                                        <m:brk m:alnAt="2"/>
                                      </m:rPr>
                                      <a:rPr lang="en-US" altLang="zh-TW" sz="1200" i="1">
                                        <a:solidFill>
                                          <a:srgbClr val="000000"/>
                                        </a:solidFill>
                                        <a:latin typeface="Cambria Math" panose="02040503050406030204" pitchFamily="18" charset="0"/>
                                        <a:cs typeface="Times New Roman" pitchFamily="18" charset="0"/>
                                      </a:rPr>
                                      <m:t>𝐹</m:t>
                                    </m:r>
                                    <m:r>
                                      <a:rPr lang="en-US" altLang="zh-TW" sz="1200" i="1">
                                        <a:solidFill>
                                          <a:srgbClr val="000000"/>
                                        </a:solidFill>
                                        <a:latin typeface="Cambria Math" panose="02040503050406030204" pitchFamily="18" charset="0"/>
                                        <a:cs typeface="Times New Roman" pitchFamily="18" charset="0"/>
                                      </a:rPr>
                                      <m:t>𝑆</m:t>
                                    </m:r>
                                  </m:e>
                                </m:groupChr>
                                <m:sSub>
                                  <m:sSubPr>
                                    <m:ctrlPr>
                                      <a:rPr lang="en-US" altLang="zh-TW" sz="1200" b="0" i="1" smtClean="0">
                                        <a:solidFill>
                                          <a:srgbClr val="000000"/>
                                        </a:solidFill>
                                        <a:latin typeface="Cambria Math" panose="02040503050406030204" pitchFamily="18" charset="0"/>
                                        <a:cs typeface="Times New Roman" pitchFamily="18" charset="0"/>
                                      </a:rPr>
                                    </m:ctrlPr>
                                  </m:sSubPr>
                                  <m:e>
                                    <m:r>
                                      <a:rPr lang="en-US" altLang="zh-TW" sz="1200" b="0" i="1" smtClean="0">
                                        <a:solidFill>
                                          <a:srgbClr val="000000"/>
                                        </a:solidFill>
                                        <a:latin typeface="Cambria Math" panose="02040503050406030204" pitchFamily="18" charset="0"/>
                                        <a:cs typeface="Times New Roman" pitchFamily="18" charset="0"/>
                                      </a:rPr>
                                      <m:t>𝑇𝑎</m:t>
                                    </m:r>
                                  </m:e>
                                  <m:sub>
                                    <m:r>
                                      <a:rPr lang="en-US" altLang="zh-TW" sz="1200" b="0" i="1" smtClean="0">
                                        <a:solidFill>
                                          <a:srgbClr val="000000"/>
                                        </a:solidFill>
                                        <a:latin typeface="Cambria Math" panose="02040503050406030204" pitchFamily="18" charset="0"/>
                                        <a:cs typeface="Times New Roman" pitchFamily="18" charset="0"/>
                                      </a:rPr>
                                      <m:t>𝑘</m:t>
                                    </m:r>
                                  </m:sub>
                                </m:sSub>
                                <m:sSub>
                                  <m:sSubPr>
                                    <m:ctrlPr>
                                      <a:rPr lang="en-US" altLang="zh-TW" sz="1200" b="0" i="1" smtClean="0">
                                        <a:solidFill>
                                          <a:srgbClr val="000000"/>
                                        </a:solidFill>
                                        <a:latin typeface="Cambria Math" panose="02040503050406030204" pitchFamily="18" charset="0"/>
                                        <a:cs typeface="Times New Roman" pitchFamily="18" charset="0"/>
                                      </a:rPr>
                                    </m:ctrlPr>
                                  </m:sSubPr>
                                  <m:e>
                                    <m:r>
                                      <a:rPr lang="en-US" altLang="zh-TW" sz="1200" b="0" i="1" smtClean="0">
                                        <a:solidFill>
                                          <a:srgbClr val="000000"/>
                                        </a:solidFill>
                                        <a:latin typeface="Cambria Math" panose="02040503050406030204" pitchFamily="18" charset="0"/>
                                        <a:cs typeface="Times New Roman" pitchFamily="18" charset="0"/>
                                      </a:rPr>
                                      <m:t>𝑏</m:t>
                                    </m:r>
                                  </m:e>
                                  <m:sub>
                                    <m:r>
                                      <a:rPr lang="en-US" altLang="zh-TW" sz="1200" b="0" i="1" smtClean="0">
                                        <a:solidFill>
                                          <a:srgbClr val="000000"/>
                                        </a:solidFill>
                                        <a:latin typeface="Cambria Math" panose="02040503050406030204" pitchFamily="18" charset="0"/>
                                        <a:cs typeface="Times New Roman" pitchFamily="18" charset="0"/>
                                      </a:rPr>
                                      <m:t>𝑘</m:t>
                                    </m:r>
                                  </m:sub>
                                </m:sSub>
                              </m:oMath>
                            </m:oMathPara>
                          </a14:m>
                          <a:endParaRPr lang="zh-CN" altLang="en-US" sz="1200" dirty="0"/>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TW" sz="1200" i="1" smtClean="0">
                                    <a:solidFill>
                                      <a:srgbClr val="000000"/>
                                    </a:solidFill>
                                    <a:latin typeface="Cambria Math" panose="02040503050406030204" pitchFamily="18" charset="0"/>
                                    <a:cs typeface="Times New Roman" pitchFamily="18" charset="0"/>
                                  </a:rPr>
                                  <m:t>𝑥</m:t>
                                </m:r>
                                <m:d>
                                  <m:dPr>
                                    <m:ctrlPr>
                                      <a:rPr lang="en-US" altLang="zh-TW" sz="1200" i="1">
                                        <a:solidFill>
                                          <a:srgbClr val="000000"/>
                                        </a:solidFill>
                                        <a:latin typeface="Cambria Math" panose="02040503050406030204" pitchFamily="18" charset="0"/>
                                        <a:cs typeface="Times New Roman" pitchFamily="18" charset="0"/>
                                      </a:rPr>
                                    </m:ctrlPr>
                                  </m:dPr>
                                  <m:e>
                                    <m:r>
                                      <a:rPr lang="en-US" altLang="zh-TW" sz="1200" i="1">
                                        <a:solidFill>
                                          <a:srgbClr val="000000"/>
                                        </a:solidFill>
                                        <a:latin typeface="Cambria Math" panose="02040503050406030204" pitchFamily="18" charset="0"/>
                                        <a:cs typeface="Times New Roman" pitchFamily="18" charset="0"/>
                                      </a:rPr>
                                      <m:t>𝑡</m:t>
                                    </m:r>
                                  </m:e>
                                </m:d>
                                <m:r>
                                  <a:rPr lang="en-US" altLang="zh-TW" sz="1200" b="0" i="1" smtClean="0">
                                    <a:solidFill>
                                      <a:srgbClr val="000000"/>
                                    </a:solidFill>
                                    <a:latin typeface="Cambria Math" panose="02040503050406030204" pitchFamily="18" charset="0"/>
                                    <a:cs typeface="Times New Roman" pitchFamily="18" charset="0"/>
                                  </a:rPr>
                                  <m:t>∗</m:t>
                                </m:r>
                                <m:r>
                                  <a:rPr lang="en-US" altLang="zh-TW" sz="1200" b="0" i="1" smtClean="0">
                                    <a:solidFill>
                                      <a:srgbClr val="000000"/>
                                    </a:solidFill>
                                    <a:latin typeface="Cambria Math" panose="02040503050406030204" pitchFamily="18" charset="0"/>
                                    <a:cs typeface="Times New Roman" pitchFamily="18" charset="0"/>
                                  </a:rPr>
                                  <m:t>h</m:t>
                                </m:r>
                                <m:r>
                                  <a:rPr lang="en-US" altLang="zh-TW" sz="1200" b="0" i="1" smtClean="0">
                                    <a:solidFill>
                                      <a:srgbClr val="000000"/>
                                    </a:solidFill>
                                    <a:latin typeface="Cambria Math" panose="02040503050406030204" pitchFamily="18" charset="0"/>
                                    <a:cs typeface="Times New Roman" pitchFamily="18" charset="0"/>
                                  </a:rPr>
                                  <m:t>(</m:t>
                                </m:r>
                                <m:r>
                                  <a:rPr lang="en-US" altLang="zh-TW" sz="1200" b="0" i="1" smtClean="0">
                                    <a:solidFill>
                                      <a:srgbClr val="000000"/>
                                    </a:solidFill>
                                    <a:latin typeface="Cambria Math" panose="02040503050406030204" pitchFamily="18" charset="0"/>
                                    <a:cs typeface="Times New Roman" pitchFamily="18" charset="0"/>
                                  </a:rPr>
                                  <m:t>𝑡</m:t>
                                </m:r>
                                <m:r>
                                  <a:rPr lang="en-US" altLang="zh-TW" sz="1200" b="0" i="1" smtClean="0">
                                    <a:solidFill>
                                      <a:srgbClr val="000000"/>
                                    </a:solidFill>
                                    <a:latin typeface="Cambria Math" panose="02040503050406030204" pitchFamily="18" charset="0"/>
                                    <a:cs typeface="Times New Roman" pitchFamily="18" charset="0"/>
                                  </a:rPr>
                                  <m:t>)</m:t>
                                </m:r>
                                <m:groupChr>
                                  <m:groupChrPr>
                                    <m:chr m:val="↔"/>
                                    <m:vertJc m:val="bot"/>
                                    <m:ctrlPr>
                                      <a:rPr lang="en-US" altLang="zh-TW" sz="1200" i="1">
                                        <a:solidFill>
                                          <a:srgbClr val="000000"/>
                                        </a:solidFill>
                                        <a:latin typeface="Cambria Math" panose="02040503050406030204" pitchFamily="18" charset="0"/>
                                        <a:cs typeface="Times New Roman" pitchFamily="18" charset="0"/>
                                      </a:rPr>
                                    </m:ctrlPr>
                                  </m:groupChrPr>
                                  <m:e>
                                    <m:r>
                                      <m:rPr>
                                        <m:brk m:alnAt="2"/>
                                      </m:rPr>
                                      <a:rPr lang="en-US" altLang="zh-TW" sz="1200" i="1">
                                        <a:solidFill>
                                          <a:srgbClr val="000000"/>
                                        </a:solidFill>
                                        <a:latin typeface="Cambria Math" panose="02040503050406030204" pitchFamily="18" charset="0"/>
                                        <a:cs typeface="Times New Roman" pitchFamily="18" charset="0"/>
                                      </a:rPr>
                                      <m:t>𝐹</m:t>
                                    </m:r>
                                  </m:e>
                                </m:groupChr>
                                <m:r>
                                  <a:rPr lang="en-US" altLang="zh-TW" sz="1200" i="1">
                                    <a:solidFill>
                                      <a:srgbClr val="000000"/>
                                    </a:solidFill>
                                    <a:latin typeface="Cambria Math" panose="02040503050406030204" pitchFamily="18" charset="0"/>
                                    <a:cs typeface="Times New Roman" pitchFamily="18" charset="0"/>
                                  </a:rPr>
                                  <m:t>𝑋</m:t>
                                </m:r>
                                <m:d>
                                  <m:dPr>
                                    <m:ctrlPr>
                                      <a:rPr lang="en-US" altLang="zh-TW" sz="1200" i="1">
                                        <a:solidFill>
                                          <a:srgbClr val="000000"/>
                                        </a:solidFill>
                                        <a:latin typeface="Cambria Math" panose="02040503050406030204" pitchFamily="18" charset="0"/>
                                        <a:cs typeface="Times New Roman" pitchFamily="18" charset="0"/>
                                      </a:rPr>
                                    </m:ctrlPr>
                                  </m:dPr>
                                  <m:e>
                                    <m:r>
                                      <a:rPr lang="en-US" altLang="zh-TW" sz="1200" i="1">
                                        <a:solidFill>
                                          <a:srgbClr val="000000"/>
                                        </a:solidFill>
                                        <a:latin typeface="Cambria Math" panose="02040503050406030204" pitchFamily="18" charset="0"/>
                                        <a:cs typeface="Times New Roman" pitchFamily="18" charset="0"/>
                                      </a:rPr>
                                      <m:t>𝑗</m:t>
                                    </m:r>
                                    <m:r>
                                      <a:rPr lang="zh-TW" altLang="en-US" sz="1200" i="1">
                                        <a:solidFill>
                                          <a:srgbClr val="000000"/>
                                        </a:solidFill>
                                        <a:latin typeface="Cambria Math" panose="02040503050406030204" pitchFamily="18" charset="0"/>
                                        <a:cs typeface="Times New Roman" pitchFamily="18" charset="0"/>
                                      </a:rPr>
                                      <m:t>𝜔</m:t>
                                    </m:r>
                                  </m:e>
                                </m:d>
                                <m:r>
                                  <a:rPr lang="en-US" altLang="zh-TW" sz="1200" i="1">
                                    <a:solidFill>
                                      <a:srgbClr val="000000"/>
                                    </a:solidFill>
                                    <a:latin typeface="Cambria Math" panose="02040503050406030204" pitchFamily="18" charset="0"/>
                                    <a:cs typeface="Times New Roman" pitchFamily="18" charset="0"/>
                                  </a:rPr>
                                  <m:t>𝐻</m:t>
                                </m:r>
                                <m:d>
                                  <m:dPr>
                                    <m:ctrlPr>
                                      <a:rPr lang="en-US" altLang="zh-TW" sz="1200" i="1">
                                        <a:solidFill>
                                          <a:srgbClr val="000000"/>
                                        </a:solidFill>
                                        <a:latin typeface="Cambria Math" panose="02040503050406030204" pitchFamily="18" charset="0"/>
                                        <a:cs typeface="Times New Roman" pitchFamily="18" charset="0"/>
                                      </a:rPr>
                                    </m:ctrlPr>
                                  </m:dPr>
                                  <m:e>
                                    <m:r>
                                      <a:rPr lang="en-US" altLang="zh-TW" sz="1200" i="1">
                                        <a:solidFill>
                                          <a:srgbClr val="000000"/>
                                        </a:solidFill>
                                        <a:latin typeface="Cambria Math" panose="02040503050406030204" pitchFamily="18" charset="0"/>
                                        <a:cs typeface="Times New Roman" pitchFamily="18" charset="0"/>
                                      </a:rPr>
                                      <m:t>𝑗</m:t>
                                    </m:r>
                                    <m:r>
                                      <a:rPr lang="zh-TW" altLang="en-US" sz="1200" i="1">
                                        <a:solidFill>
                                          <a:srgbClr val="000000"/>
                                        </a:solidFill>
                                        <a:latin typeface="Cambria Math" panose="02040503050406030204" pitchFamily="18" charset="0"/>
                                        <a:cs typeface="Times New Roman" pitchFamily="18" charset="0"/>
                                      </a:rPr>
                                      <m:t>𝜔</m:t>
                                    </m:r>
                                  </m:e>
                                </m:d>
                              </m:oMath>
                            </m:oMathPara>
                          </a14:m>
                          <a:endParaRPr lang="en-US" altLang="zh-TW" sz="1200" dirty="0">
                            <a:solidFill>
                              <a:srgbClr val="000000"/>
                            </a:solidFill>
                            <a:latin typeface="Times New Roman" pitchFamily="18" charset="0"/>
                            <a:cs typeface="Times New Roman"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nary>
                                  <m:naryPr>
                                    <m:chr m:val="∑"/>
                                    <m:supHide m:val="on"/>
                                    <m:ctrlPr>
                                      <a:rPr lang="en-US" altLang="zh-TW" sz="1200" b="0" i="1" smtClean="0">
                                        <a:solidFill>
                                          <a:srgbClr val="000000"/>
                                        </a:solidFill>
                                        <a:latin typeface="Cambria Math" panose="02040503050406030204" pitchFamily="18" charset="0"/>
                                        <a:cs typeface="Times New Roman" pitchFamily="18" charset="0"/>
                                      </a:rPr>
                                    </m:ctrlPr>
                                  </m:naryPr>
                                  <m:sub>
                                    <m:r>
                                      <a:rPr lang="en-US" altLang="zh-TW" sz="1200" b="0" i="1" smtClean="0">
                                        <a:solidFill>
                                          <a:srgbClr val="000000"/>
                                        </a:solidFill>
                                        <a:latin typeface="Cambria Math" panose="02040503050406030204" pitchFamily="18" charset="0"/>
                                        <a:cs typeface="Times New Roman" pitchFamily="18" charset="0"/>
                                      </a:rPr>
                                      <m:t>𝑟</m:t>
                                    </m:r>
                                    <m:r>
                                      <a:rPr lang="en-US" altLang="zh-TW" sz="1200" i="1">
                                        <a:solidFill>
                                          <a:schemeClr val="tx1"/>
                                        </a:solidFill>
                                        <a:latin typeface="Cambria Math" panose="02040503050406030204" pitchFamily="18" charset="0"/>
                                        <a:cs typeface="Times New Roman" pitchFamily="18" charset="0"/>
                                      </a:rPr>
                                      <m:t>=</m:t>
                                    </m:r>
                                    <m:d>
                                      <m:dPr>
                                        <m:begChr m:val="⟨"/>
                                        <m:endChr m:val="⟩"/>
                                        <m:ctrlPr>
                                          <a:rPr lang="en-US" altLang="zh-TW" sz="1200" i="1">
                                            <a:solidFill>
                                              <a:schemeClr val="tx1"/>
                                            </a:solidFill>
                                            <a:latin typeface="Cambria Math" panose="02040503050406030204" pitchFamily="18" charset="0"/>
                                            <a:cs typeface="Times New Roman" pitchFamily="18" charset="0"/>
                                          </a:rPr>
                                        </m:ctrlPr>
                                      </m:dPr>
                                      <m:e>
                                        <m:r>
                                          <a:rPr lang="en-US" altLang="zh-TW" sz="1200" i="1">
                                            <a:solidFill>
                                              <a:schemeClr val="tx1"/>
                                            </a:solidFill>
                                            <a:latin typeface="Cambria Math" panose="02040503050406030204" pitchFamily="18" charset="0"/>
                                            <a:cs typeface="Times New Roman" pitchFamily="18" charset="0"/>
                                          </a:rPr>
                                          <m:t>𝑁</m:t>
                                        </m:r>
                                      </m:e>
                                    </m:d>
                                  </m:sub>
                                  <m:sup/>
                                  <m:e>
                                    <m:sSub>
                                      <m:sSubPr>
                                        <m:ctrlPr>
                                          <a:rPr lang="en-US" altLang="zh-TW" sz="1200" b="0" i="1" smtClean="0">
                                            <a:solidFill>
                                              <a:srgbClr val="000000"/>
                                            </a:solidFill>
                                            <a:latin typeface="Cambria Math" panose="02040503050406030204" pitchFamily="18" charset="0"/>
                                            <a:cs typeface="Times New Roman" pitchFamily="18" charset="0"/>
                                          </a:rPr>
                                        </m:ctrlPr>
                                      </m:sSubPr>
                                      <m:e>
                                        <m:r>
                                          <a:rPr lang="en-US" altLang="zh-TW" sz="1200" b="0" i="1" smtClean="0">
                                            <a:solidFill>
                                              <a:srgbClr val="000000"/>
                                            </a:solidFill>
                                            <a:latin typeface="Cambria Math" panose="02040503050406030204" pitchFamily="18" charset="0"/>
                                            <a:cs typeface="Times New Roman" pitchFamily="18" charset="0"/>
                                          </a:rPr>
                                          <m:t>𝑥</m:t>
                                        </m:r>
                                        <m:d>
                                          <m:dPr>
                                            <m:begChr m:val="["/>
                                            <m:endChr m:val="]"/>
                                            <m:ctrlPr>
                                              <a:rPr lang="en-US" altLang="zh-TW" sz="1200" b="0" i="1" smtClean="0">
                                                <a:solidFill>
                                                  <a:srgbClr val="000000"/>
                                                </a:solidFill>
                                                <a:latin typeface="Cambria Math" panose="02040503050406030204" pitchFamily="18" charset="0"/>
                                                <a:cs typeface="Times New Roman" pitchFamily="18" charset="0"/>
                                              </a:rPr>
                                            </m:ctrlPr>
                                          </m:dPr>
                                          <m:e>
                                            <m:r>
                                              <a:rPr lang="en-US" altLang="zh-TW" sz="1200" b="0" i="1" smtClean="0">
                                                <a:solidFill>
                                                  <a:srgbClr val="000000"/>
                                                </a:solidFill>
                                                <a:latin typeface="Cambria Math" panose="02040503050406030204" pitchFamily="18" charset="0"/>
                                                <a:cs typeface="Times New Roman" pitchFamily="18" charset="0"/>
                                              </a:rPr>
                                              <m:t>𝑟</m:t>
                                            </m:r>
                                          </m:e>
                                        </m:d>
                                        <m:r>
                                          <a:rPr lang="en-US" altLang="zh-TW" sz="1200" b="0" i="1" smtClean="0">
                                            <a:solidFill>
                                              <a:srgbClr val="000000"/>
                                            </a:solidFill>
                                            <a:latin typeface="Cambria Math" panose="02040503050406030204" pitchFamily="18" charset="0"/>
                                            <a:cs typeface="Times New Roman" pitchFamily="18" charset="0"/>
                                          </a:rPr>
                                          <m:t>𝑦</m:t>
                                        </m:r>
                                        <m:r>
                                          <a:rPr lang="en-US" altLang="zh-TW" sz="1200" b="0" i="1" smtClean="0">
                                            <a:solidFill>
                                              <a:srgbClr val="000000"/>
                                            </a:solidFill>
                                            <a:latin typeface="Cambria Math" panose="02040503050406030204" pitchFamily="18" charset="0"/>
                                            <a:cs typeface="Times New Roman" pitchFamily="18" charset="0"/>
                                          </a:rPr>
                                          <m:t>[</m:t>
                                        </m:r>
                                        <m:r>
                                          <a:rPr lang="en-US" altLang="zh-TW" sz="1200" b="0" i="1" smtClean="0">
                                            <a:solidFill>
                                              <a:srgbClr val="000000"/>
                                            </a:solidFill>
                                            <a:latin typeface="Cambria Math" panose="02040503050406030204" pitchFamily="18" charset="0"/>
                                            <a:cs typeface="Times New Roman" pitchFamily="18" charset="0"/>
                                          </a:rPr>
                                          <m:t>𝑛</m:t>
                                        </m:r>
                                        <m:r>
                                          <a:rPr lang="en-US" altLang="zh-TW" sz="1200" b="0" i="1" smtClean="0">
                                            <a:solidFill>
                                              <a:srgbClr val="000000"/>
                                            </a:solidFill>
                                            <a:latin typeface="Cambria Math" panose="02040503050406030204" pitchFamily="18" charset="0"/>
                                            <a:cs typeface="Times New Roman" pitchFamily="18" charset="0"/>
                                          </a:rPr>
                                          <m:t>−</m:t>
                                        </m:r>
                                        <m:r>
                                          <a:rPr lang="en-US" altLang="zh-TW" sz="1200" b="0" i="1" smtClean="0">
                                            <a:solidFill>
                                              <a:srgbClr val="000000"/>
                                            </a:solidFill>
                                            <a:latin typeface="Cambria Math" panose="02040503050406030204" pitchFamily="18" charset="0"/>
                                            <a:cs typeface="Times New Roman" pitchFamily="18" charset="0"/>
                                          </a:rPr>
                                          <m:t>𝑟</m:t>
                                        </m:r>
                                        <m:r>
                                          <a:rPr lang="en-US" altLang="zh-TW" sz="1200" b="0" i="1" smtClean="0">
                                            <a:solidFill>
                                              <a:srgbClr val="000000"/>
                                            </a:solidFill>
                                            <a:latin typeface="Cambria Math" panose="02040503050406030204" pitchFamily="18" charset="0"/>
                                            <a:cs typeface="Times New Roman" pitchFamily="18" charset="0"/>
                                          </a:rPr>
                                          <m:t>]</m:t>
                                        </m:r>
                                        <m:groupChr>
                                          <m:groupChrPr>
                                            <m:chr m:val="↔"/>
                                            <m:vertJc m:val="bot"/>
                                            <m:ctrlPr>
                                              <a:rPr lang="en-US" altLang="zh-TW" sz="1200" i="1" smtClean="0">
                                                <a:solidFill>
                                                  <a:srgbClr val="000000"/>
                                                </a:solidFill>
                                                <a:latin typeface="Cambria Math" panose="02040503050406030204" pitchFamily="18" charset="0"/>
                                                <a:cs typeface="Times New Roman" pitchFamily="18" charset="0"/>
                                              </a:rPr>
                                            </m:ctrlPr>
                                          </m:groupChrPr>
                                          <m:e>
                                            <m:r>
                                              <m:rPr>
                                                <m:brk m:alnAt="2"/>
                                              </m:rPr>
                                              <a:rPr lang="en-US" altLang="zh-TW" sz="1200" i="1">
                                                <a:solidFill>
                                                  <a:srgbClr val="000000"/>
                                                </a:solidFill>
                                                <a:latin typeface="Cambria Math" panose="02040503050406030204" pitchFamily="18" charset="0"/>
                                                <a:cs typeface="Times New Roman" pitchFamily="18" charset="0"/>
                                              </a:rPr>
                                              <m:t>𝐹</m:t>
                                            </m:r>
                                            <m:r>
                                              <a:rPr lang="en-US" altLang="zh-TW" sz="1200" i="1">
                                                <a:solidFill>
                                                  <a:srgbClr val="000000"/>
                                                </a:solidFill>
                                                <a:latin typeface="Cambria Math" panose="02040503050406030204" pitchFamily="18" charset="0"/>
                                                <a:cs typeface="Times New Roman" pitchFamily="18" charset="0"/>
                                              </a:rPr>
                                              <m:t>𝑆</m:t>
                                            </m:r>
                                          </m:e>
                                        </m:groupChr>
                                        <m:r>
                                          <a:rPr lang="en-US" altLang="zh-TW" sz="1200" b="0" i="1" smtClean="0">
                                            <a:solidFill>
                                              <a:srgbClr val="000000"/>
                                            </a:solidFill>
                                            <a:latin typeface="Cambria Math" panose="02040503050406030204" pitchFamily="18" charset="0"/>
                                            <a:cs typeface="Times New Roman" pitchFamily="18" charset="0"/>
                                          </a:rPr>
                                          <m:t>𝑁𝑎</m:t>
                                        </m:r>
                                      </m:e>
                                      <m:sub>
                                        <m:r>
                                          <a:rPr lang="en-US" altLang="zh-TW" sz="1200" b="0" i="1" smtClean="0">
                                            <a:solidFill>
                                              <a:srgbClr val="000000"/>
                                            </a:solidFill>
                                            <a:latin typeface="Cambria Math" panose="02040503050406030204" pitchFamily="18" charset="0"/>
                                            <a:cs typeface="Times New Roman" pitchFamily="18" charset="0"/>
                                          </a:rPr>
                                          <m:t>𝑘</m:t>
                                        </m:r>
                                      </m:sub>
                                    </m:sSub>
                                    <m:sSub>
                                      <m:sSubPr>
                                        <m:ctrlPr>
                                          <a:rPr lang="en-US" altLang="zh-TW" sz="1200" b="0" i="1" smtClean="0">
                                            <a:solidFill>
                                              <a:srgbClr val="000000"/>
                                            </a:solidFill>
                                            <a:latin typeface="Cambria Math" panose="02040503050406030204" pitchFamily="18" charset="0"/>
                                            <a:cs typeface="Times New Roman" pitchFamily="18" charset="0"/>
                                          </a:rPr>
                                        </m:ctrlPr>
                                      </m:sSubPr>
                                      <m:e>
                                        <m:r>
                                          <a:rPr lang="en-US" altLang="zh-TW" sz="1200" b="0" i="1" smtClean="0">
                                            <a:solidFill>
                                              <a:srgbClr val="000000"/>
                                            </a:solidFill>
                                            <a:latin typeface="Cambria Math" panose="02040503050406030204" pitchFamily="18" charset="0"/>
                                            <a:cs typeface="Times New Roman" pitchFamily="18" charset="0"/>
                                          </a:rPr>
                                          <m:t>𝑏</m:t>
                                        </m:r>
                                      </m:e>
                                      <m:sub>
                                        <m:r>
                                          <a:rPr lang="en-US" altLang="zh-TW" sz="1200" b="0" i="1" smtClean="0">
                                            <a:solidFill>
                                              <a:srgbClr val="000000"/>
                                            </a:solidFill>
                                            <a:latin typeface="Cambria Math" panose="02040503050406030204" pitchFamily="18" charset="0"/>
                                            <a:cs typeface="Times New Roman" pitchFamily="18" charset="0"/>
                                          </a:rPr>
                                          <m:t>𝑘</m:t>
                                        </m:r>
                                      </m:sub>
                                    </m:sSub>
                                  </m:e>
                                </m:nary>
                              </m:oMath>
                            </m:oMathPara>
                          </a14:m>
                          <a:endParaRPr lang="zh-CN" altLang="en-US" sz="1200" dirty="0"/>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TW" sz="1200" i="1" smtClean="0">
                                    <a:solidFill>
                                      <a:srgbClr val="000000"/>
                                    </a:solidFill>
                                    <a:latin typeface="Cambria Math" panose="02040503050406030204" pitchFamily="18" charset="0"/>
                                    <a:cs typeface="Times New Roman" pitchFamily="18" charset="0"/>
                                  </a:rPr>
                                  <m:t>𝑥</m:t>
                                </m:r>
                                <m:r>
                                  <a:rPr lang="en-US" altLang="zh-TW" sz="1200" b="0" i="1" smtClean="0">
                                    <a:solidFill>
                                      <a:srgbClr val="000000"/>
                                    </a:solidFill>
                                    <a:latin typeface="Cambria Math" panose="02040503050406030204" pitchFamily="18" charset="0"/>
                                    <a:cs typeface="Times New Roman" pitchFamily="18" charset="0"/>
                                  </a:rPr>
                                  <m:t>[</m:t>
                                </m:r>
                                <m:r>
                                  <a:rPr lang="en-US" altLang="zh-TW" sz="1200" b="0" i="1" smtClean="0">
                                    <a:solidFill>
                                      <a:srgbClr val="000000"/>
                                    </a:solidFill>
                                    <a:latin typeface="Cambria Math" panose="02040503050406030204" pitchFamily="18" charset="0"/>
                                    <a:cs typeface="Times New Roman" pitchFamily="18" charset="0"/>
                                  </a:rPr>
                                  <m:t>𝑛</m:t>
                                </m:r>
                                <m:r>
                                  <a:rPr lang="en-US" altLang="zh-TW" sz="1200" b="0" i="1" smtClean="0">
                                    <a:solidFill>
                                      <a:srgbClr val="000000"/>
                                    </a:solidFill>
                                    <a:latin typeface="Cambria Math" panose="02040503050406030204" pitchFamily="18" charset="0"/>
                                    <a:cs typeface="Times New Roman" pitchFamily="18" charset="0"/>
                                  </a:rPr>
                                  <m:t>]∗</m:t>
                                </m:r>
                                <m:r>
                                  <a:rPr lang="en-US" altLang="zh-TW" sz="1200" b="0" i="1" smtClean="0">
                                    <a:solidFill>
                                      <a:srgbClr val="000000"/>
                                    </a:solidFill>
                                    <a:latin typeface="Cambria Math" panose="02040503050406030204" pitchFamily="18" charset="0"/>
                                    <a:cs typeface="Times New Roman" pitchFamily="18" charset="0"/>
                                  </a:rPr>
                                  <m:t>h</m:t>
                                </m:r>
                                <m:r>
                                  <a:rPr lang="en-US" altLang="zh-TW" sz="1200" b="0" i="1" smtClean="0">
                                    <a:solidFill>
                                      <a:srgbClr val="000000"/>
                                    </a:solidFill>
                                    <a:latin typeface="Cambria Math" panose="02040503050406030204" pitchFamily="18" charset="0"/>
                                    <a:cs typeface="Times New Roman" pitchFamily="18" charset="0"/>
                                  </a:rPr>
                                  <m:t>[</m:t>
                                </m:r>
                                <m:r>
                                  <a:rPr lang="en-US" altLang="zh-TW" sz="1200" b="0" i="1" smtClean="0">
                                    <a:solidFill>
                                      <a:srgbClr val="000000"/>
                                    </a:solidFill>
                                    <a:latin typeface="Cambria Math" panose="02040503050406030204" pitchFamily="18" charset="0"/>
                                    <a:cs typeface="Times New Roman" pitchFamily="18" charset="0"/>
                                  </a:rPr>
                                  <m:t>𝑛</m:t>
                                </m:r>
                                <m:r>
                                  <a:rPr lang="en-US" altLang="zh-TW" sz="1200" b="0" i="1" smtClean="0">
                                    <a:solidFill>
                                      <a:srgbClr val="000000"/>
                                    </a:solidFill>
                                    <a:latin typeface="Cambria Math" panose="02040503050406030204" pitchFamily="18" charset="0"/>
                                    <a:cs typeface="Times New Roman" pitchFamily="18" charset="0"/>
                                  </a:rPr>
                                  <m:t>]</m:t>
                                </m:r>
                                <m:groupChr>
                                  <m:groupChrPr>
                                    <m:chr m:val="↔"/>
                                    <m:vertJc m:val="bot"/>
                                    <m:ctrlPr>
                                      <a:rPr lang="en-US" altLang="zh-TW" sz="1200" i="1">
                                        <a:solidFill>
                                          <a:srgbClr val="000000"/>
                                        </a:solidFill>
                                        <a:latin typeface="Cambria Math" panose="02040503050406030204" pitchFamily="18" charset="0"/>
                                        <a:cs typeface="Times New Roman" pitchFamily="18" charset="0"/>
                                      </a:rPr>
                                    </m:ctrlPr>
                                  </m:groupChrPr>
                                  <m:e>
                                    <m:r>
                                      <m:rPr>
                                        <m:brk m:alnAt="2"/>
                                      </m:rPr>
                                      <a:rPr lang="en-US" altLang="zh-TW" sz="1200" i="1">
                                        <a:solidFill>
                                          <a:srgbClr val="000000"/>
                                        </a:solidFill>
                                        <a:latin typeface="Cambria Math" panose="02040503050406030204" pitchFamily="18" charset="0"/>
                                        <a:cs typeface="Times New Roman" pitchFamily="18" charset="0"/>
                                      </a:rPr>
                                      <m:t>𝐹</m:t>
                                    </m:r>
                                  </m:e>
                                </m:groupChr>
                                <m:r>
                                  <a:rPr lang="en-US" altLang="zh-TW" sz="1200" i="1">
                                    <a:solidFill>
                                      <a:srgbClr val="000000"/>
                                    </a:solidFill>
                                    <a:latin typeface="Cambria Math" panose="02040503050406030204" pitchFamily="18" charset="0"/>
                                    <a:cs typeface="Times New Roman" pitchFamily="18" charset="0"/>
                                  </a:rPr>
                                  <m:t>𝑋</m:t>
                                </m:r>
                                <m:d>
                                  <m:dPr>
                                    <m:ctrlPr>
                                      <a:rPr lang="en-US" altLang="zh-TW" sz="1200" i="1">
                                        <a:solidFill>
                                          <a:srgbClr val="000000"/>
                                        </a:solidFill>
                                        <a:latin typeface="Cambria Math" panose="02040503050406030204" pitchFamily="18" charset="0"/>
                                        <a:cs typeface="Times New Roman" pitchFamily="18" charset="0"/>
                                      </a:rPr>
                                    </m:ctrlPr>
                                  </m:dPr>
                                  <m:e>
                                    <m:sSup>
                                      <m:sSupPr>
                                        <m:ctrlPr>
                                          <a:rPr lang="en-US" altLang="zh-TW" sz="1200" i="1">
                                            <a:solidFill>
                                              <a:srgbClr val="000000"/>
                                            </a:solidFill>
                                            <a:latin typeface="Cambria Math" panose="02040503050406030204" pitchFamily="18" charset="0"/>
                                            <a:cs typeface="Times New Roman" pitchFamily="18" charset="0"/>
                                          </a:rPr>
                                        </m:ctrlPr>
                                      </m:sSupPr>
                                      <m:e>
                                        <m:r>
                                          <a:rPr lang="en-US" altLang="zh-TW" sz="1200" i="1">
                                            <a:solidFill>
                                              <a:srgbClr val="000000"/>
                                            </a:solidFill>
                                            <a:latin typeface="Cambria Math" panose="02040503050406030204" pitchFamily="18" charset="0"/>
                                            <a:cs typeface="Times New Roman" pitchFamily="18" charset="0"/>
                                          </a:rPr>
                                          <m:t>𝑒</m:t>
                                        </m:r>
                                      </m:e>
                                      <m:sup>
                                        <m:r>
                                          <a:rPr lang="en-US" altLang="zh-TW" sz="1200" i="1">
                                            <a:solidFill>
                                              <a:srgbClr val="000000"/>
                                            </a:solidFill>
                                            <a:latin typeface="Cambria Math" panose="02040503050406030204" pitchFamily="18" charset="0"/>
                                            <a:cs typeface="Times New Roman" pitchFamily="18" charset="0"/>
                                          </a:rPr>
                                          <m:t>𝑗</m:t>
                                        </m:r>
                                        <m:r>
                                          <a:rPr lang="zh-TW" altLang="en-US" sz="1200" i="1">
                                            <a:solidFill>
                                              <a:srgbClr val="000000"/>
                                            </a:solidFill>
                                            <a:latin typeface="Cambria Math" panose="02040503050406030204" pitchFamily="18" charset="0"/>
                                            <a:cs typeface="Times New Roman" pitchFamily="18" charset="0"/>
                                          </a:rPr>
                                          <m:t>𝜔</m:t>
                                        </m:r>
                                      </m:sup>
                                    </m:sSup>
                                  </m:e>
                                </m:d>
                                <m:r>
                                  <a:rPr lang="en-US" altLang="zh-TW" sz="1200" i="1">
                                    <a:solidFill>
                                      <a:srgbClr val="000000"/>
                                    </a:solidFill>
                                    <a:latin typeface="Cambria Math" panose="02040503050406030204" pitchFamily="18" charset="0"/>
                                    <a:cs typeface="Times New Roman" pitchFamily="18" charset="0"/>
                                  </a:rPr>
                                  <m:t>𝐻</m:t>
                                </m:r>
                                <m:d>
                                  <m:dPr>
                                    <m:ctrlPr>
                                      <a:rPr lang="en-US" altLang="zh-TW" sz="1200" i="1">
                                        <a:solidFill>
                                          <a:srgbClr val="000000"/>
                                        </a:solidFill>
                                        <a:latin typeface="Cambria Math" panose="02040503050406030204" pitchFamily="18" charset="0"/>
                                        <a:cs typeface="Times New Roman" pitchFamily="18" charset="0"/>
                                      </a:rPr>
                                    </m:ctrlPr>
                                  </m:dPr>
                                  <m:e>
                                    <m:sSup>
                                      <m:sSupPr>
                                        <m:ctrlPr>
                                          <a:rPr lang="en-US" altLang="zh-TW" sz="1200" i="1">
                                            <a:solidFill>
                                              <a:srgbClr val="000000"/>
                                            </a:solidFill>
                                            <a:latin typeface="Cambria Math" panose="02040503050406030204" pitchFamily="18" charset="0"/>
                                            <a:cs typeface="Times New Roman" pitchFamily="18" charset="0"/>
                                          </a:rPr>
                                        </m:ctrlPr>
                                      </m:sSupPr>
                                      <m:e>
                                        <m:r>
                                          <a:rPr lang="en-US" altLang="zh-TW" sz="1200" i="1">
                                            <a:solidFill>
                                              <a:srgbClr val="000000"/>
                                            </a:solidFill>
                                            <a:latin typeface="Cambria Math" panose="02040503050406030204" pitchFamily="18" charset="0"/>
                                            <a:cs typeface="Times New Roman" pitchFamily="18" charset="0"/>
                                          </a:rPr>
                                          <m:t>𝑒</m:t>
                                        </m:r>
                                      </m:e>
                                      <m:sup>
                                        <m:r>
                                          <a:rPr lang="en-US" altLang="zh-TW" sz="1200" i="1">
                                            <a:solidFill>
                                              <a:srgbClr val="000000"/>
                                            </a:solidFill>
                                            <a:latin typeface="Cambria Math" panose="02040503050406030204" pitchFamily="18" charset="0"/>
                                            <a:cs typeface="Times New Roman" pitchFamily="18" charset="0"/>
                                          </a:rPr>
                                          <m:t>𝑗</m:t>
                                        </m:r>
                                        <m:r>
                                          <a:rPr lang="zh-TW" altLang="en-US" sz="1200" i="1">
                                            <a:solidFill>
                                              <a:srgbClr val="000000"/>
                                            </a:solidFill>
                                            <a:latin typeface="Cambria Math" panose="02040503050406030204" pitchFamily="18" charset="0"/>
                                            <a:cs typeface="Times New Roman" pitchFamily="18" charset="0"/>
                                          </a:rPr>
                                          <m:t>𝜔</m:t>
                                        </m:r>
                                      </m:sup>
                                    </m:sSup>
                                  </m:e>
                                </m:d>
                              </m:oMath>
                            </m:oMathPara>
                          </a14:m>
                          <a:endParaRPr lang="en-US" altLang="zh-TW" sz="1200" dirty="0">
                            <a:solidFill>
                              <a:srgbClr val="FF0000"/>
                            </a:solidFill>
                            <a:latin typeface="Times New Roman" pitchFamily="18" charset="0"/>
                            <a:cs typeface="Times New Roman" pitchFamily="18" charset="0"/>
                          </a:endParaRPr>
                        </a:p>
                      </a:txBody>
                      <a:tcPr/>
                    </a:tc>
                    <a:extLst>
                      <a:ext uri="{0D108BD9-81ED-4DB2-BD59-A6C34878D82A}">
                        <a16:rowId xmlns:a16="http://schemas.microsoft.com/office/drawing/2014/main" val="3262242548"/>
                      </a:ext>
                    </a:extLst>
                  </a:tr>
                  <a:tr h="370840">
                    <a:tc>
                      <a:txBody>
                        <a:bodyPr/>
                        <a:lstStyle/>
                        <a:p>
                          <a:pPr algn="ctr"/>
                          <a:r>
                            <a:rPr lang="zh-CN" altLang="en-US" sz="1200" b="1" dirty="0"/>
                            <a:t>乘法</a:t>
                          </a:r>
                        </a:p>
                      </a:txBody>
                      <a:tcPr/>
                    </a:tc>
                    <a:tc>
                      <a:txBody>
                        <a:bodyPr/>
                        <a:lstStyle/>
                        <a:p>
                          <a:pPr algn="ctr"/>
                          <a14:m>
                            <m:oMathPara xmlns:m="http://schemas.openxmlformats.org/officeDocument/2006/math">
                              <m:oMathParaPr>
                                <m:jc m:val="centerGroup"/>
                              </m:oMathParaPr>
                              <m:oMath xmlns:m="http://schemas.openxmlformats.org/officeDocument/2006/math">
                                <m:r>
                                  <m:rPr>
                                    <m:sty m:val="p"/>
                                  </m:rPr>
                                  <a:rPr lang="en-US" altLang="zh-TW" sz="1200" smtClean="0">
                                    <a:solidFill>
                                      <a:srgbClr val="000000"/>
                                    </a:solidFill>
                                    <a:latin typeface="Cambria Math" panose="02040503050406030204" pitchFamily="18" charset="0"/>
                                    <a:cs typeface="Times New Roman" pitchFamily="18" charset="0"/>
                                  </a:rPr>
                                  <m:t>x</m:t>
                                </m:r>
                                <m:d>
                                  <m:dPr>
                                    <m:ctrlPr>
                                      <a:rPr lang="en-US" altLang="zh-TW" sz="1200" i="1">
                                        <a:solidFill>
                                          <a:srgbClr val="000000"/>
                                        </a:solidFill>
                                        <a:latin typeface="Cambria Math" panose="02040503050406030204" pitchFamily="18" charset="0"/>
                                        <a:cs typeface="Times New Roman" pitchFamily="18" charset="0"/>
                                      </a:rPr>
                                    </m:ctrlPr>
                                  </m:dPr>
                                  <m:e>
                                    <m:r>
                                      <a:rPr lang="en-US" altLang="zh-TW" sz="1200" i="1">
                                        <a:solidFill>
                                          <a:srgbClr val="000000"/>
                                        </a:solidFill>
                                        <a:latin typeface="Cambria Math" panose="02040503050406030204" pitchFamily="18" charset="0"/>
                                        <a:cs typeface="Times New Roman" pitchFamily="18" charset="0"/>
                                      </a:rPr>
                                      <m:t>𝑡</m:t>
                                    </m:r>
                                  </m:e>
                                </m:d>
                                <m:r>
                                  <a:rPr lang="en-US" altLang="zh-TW" sz="1200" i="1">
                                    <a:solidFill>
                                      <a:srgbClr val="000000"/>
                                    </a:solidFill>
                                    <a:latin typeface="Cambria Math" panose="02040503050406030204" pitchFamily="18" charset="0"/>
                                    <a:cs typeface="Times New Roman" pitchFamily="18" charset="0"/>
                                  </a:rPr>
                                  <m:t>𝑦</m:t>
                                </m:r>
                                <m:d>
                                  <m:dPr>
                                    <m:ctrlPr>
                                      <a:rPr lang="en-US" altLang="zh-TW" sz="1200" i="1">
                                        <a:solidFill>
                                          <a:srgbClr val="000000"/>
                                        </a:solidFill>
                                        <a:latin typeface="Cambria Math" panose="02040503050406030204" pitchFamily="18" charset="0"/>
                                        <a:cs typeface="Times New Roman" pitchFamily="18" charset="0"/>
                                      </a:rPr>
                                    </m:ctrlPr>
                                  </m:dPr>
                                  <m:e>
                                    <m:r>
                                      <a:rPr lang="en-US" altLang="zh-TW" sz="1200" i="1">
                                        <a:solidFill>
                                          <a:srgbClr val="000000"/>
                                        </a:solidFill>
                                        <a:latin typeface="Cambria Math" panose="02040503050406030204" pitchFamily="18" charset="0"/>
                                        <a:cs typeface="Times New Roman" pitchFamily="18" charset="0"/>
                                      </a:rPr>
                                      <m:t>𝑡</m:t>
                                    </m:r>
                                  </m:e>
                                </m:d>
                                <m:groupChr>
                                  <m:groupChrPr>
                                    <m:chr m:val="↔"/>
                                    <m:vertJc m:val="bot"/>
                                    <m:ctrlPr>
                                      <a:rPr lang="en-US" altLang="zh-TW" sz="1200" i="1">
                                        <a:solidFill>
                                          <a:srgbClr val="000000"/>
                                        </a:solidFill>
                                        <a:latin typeface="Cambria Math" panose="02040503050406030204" pitchFamily="18" charset="0"/>
                                        <a:cs typeface="Times New Roman" pitchFamily="18" charset="0"/>
                                      </a:rPr>
                                    </m:ctrlPr>
                                  </m:groupChrPr>
                                  <m:e>
                                    <m:r>
                                      <m:rPr>
                                        <m:brk m:alnAt="2"/>
                                      </m:rPr>
                                      <a:rPr lang="en-US" altLang="zh-TW" sz="1200" i="1">
                                        <a:solidFill>
                                          <a:srgbClr val="000000"/>
                                        </a:solidFill>
                                        <a:latin typeface="Cambria Math" panose="02040503050406030204" pitchFamily="18" charset="0"/>
                                        <a:cs typeface="Times New Roman" pitchFamily="18" charset="0"/>
                                      </a:rPr>
                                      <m:t>𝐹</m:t>
                                    </m:r>
                                    <m:r>
                                      <a:rPr lang="en-US" altLang="zh-TW" sz="1200" i="1">
                                        <a:solidFill>
                                          <a:srgbClr val="000000"/>
                                        </a:solidFill>
                                        <a:latin typeface="Cambria Math" panose="02040503050406030204" pitchFamily="18" charset="0"/>
                                        <a:cs typeface="Times New Roman" pitchFamily="18" charset="0"/>
                                      </a:rPr>
                                      <m:t>𝑆</m:t>
                                    </m:r>
                                  </m:e>
                                </m:groupChr>
                                <m:sSub>
                                  <m:sSubPr>
                                    <m:ctrlPr>
                                      <a:rPr lang="en-US" altLang="zh-TW" sz="1200" b="0" i="1" smtClean="0">
                                        <a:solidFill>
                                          <a:srgbClr val="000000"/>
                                        </a:solidFill>
                                        <a:latin typeface="Cambria Math" panose="02040503050406030204" pitchFamily="18" charset="0"/>
                                        <a:cs typeface="Times New Roman" pitchFamily="18" charset="0"/>
                                      </a:rPr>
                                    </m:ctrlPr>
                                  </m:sSubPr>
                                  <m:e>
                                    <m:r>
                                      <a:rPr lang="en-US" altLang="zh-TW" sz="1200" b="0" i="1" smtClean="0">
                                        <a:solidFill>
                                          <a:srgbClr val="000000"/>
                                        </a:solidFill>
                                        <a:latin typeface="Cambria Math" panose="02040503050406030204" pitchFamily="18" charset="0"/>
                                        <a:cs typeface="Times New Roman" pitchFamily="18" charset="0"/>
                                      </a:rPr>
                                      <m:t>𝑎</m:t>
                                    </m:r>
                                  </m:e>
                                  <m:sub>
                                    <m:r>
                                      <a:rPr lang="en-US" altLang="zh-TW" sz="1200" b="0" i="1" smtClean="0">
                                        <a:solidFill>
                                          <a:srgbClr val="000000"/>
                                        </a:solidFill>
                                        <a:latin typeface="Cambria Math" panose="02040503050406030204" pitchFamily="18" charset="0"/>
                                        <a:cs typeface="Times New Roman" pitchFamily="18" charset="0"/>
                                      </a:rPr>
                                      <m:t>𝑘</m:t>
                                    </m:r>
                                  </m:sub>
                                </m:sSub>
                                <m:r>
                                  <a:rPr lang="en-US" altLang="zh-TW" sz="1200" b="0" i="1" smtClean="0">
                                    <a:solidFill>
                                      <a:srgbClr val="000000"/>
                                    </a:solidFill>
                                    <a:latin typeface="Cambria Math" panose="02040503050406030204" pitchFamily="18" charset="0"/>
                                    <a:cs typeface="Times New Roman" pitchFamily="18" charset="0"/>
                                  </a:rPr>
                                  <m:t>∗</m:t>
                                </m:r>
                                <m:sSub>
                                  <m:sSubPr>
                                    <m:ctrlPr>
                                      <a:rPr lang="en-US" altLang="zh-TW" sz="1200" b="0" i="1" smtClean="0">
                                        <a:solidFill>
                                          <a:srgbClr val="000000"/>
                                        </a:solidFill>
                                        <a:latin typeface="Cambria Math" panose="02040503050406030204" pitchFamily="18" charset="0"/>
                                        <a:cs typeface="Times New Roman" pitchFamily="18" charset="0"/>
                                      </a:rPr>
                                    </m:ctrlPr>
                                  </m:sSubPr>
                                  <m:e>
                                    <m:r>
                                      <a:rPr lang="en-US" altLang="zh-TW" sz="1200" b="0" i="1" smtClean="0">
                                        <a:solidFill>
                                          <a:srgbClr val="000000"/>
                                        </a:solidFill>
                                        <a:latin typeface="Cambria Math" panose="02040503050406030204" pitchFamily="18" charset="0"/>
                                        <a:cs typeface="Times New Roman" pitchFamily="18" charset="0"/>
                                      </a:rPr>
                                      <m:t>𝑏</m:t>
                                    </m:r>
                                  </m:e>
                                  <m:sub>
                                    <m:r>
                                      <a:rPr lang="en-US" altLang="zh-TW" sz="1200" b="0" i="1" smtClean="0">
                                        <a:solidFill>
                                          <a:srgbClr val="000000"/>
                                        </a:solidFill>
                                        <a:latin typeface="Cambria Math" panose="02040503050406030204" pitchFamily="18" charset="0"/>
                                        <a:cs typeface="Times New Roman" pitchFamily="18" charset="0"/>
                                      </a:rPr>
                                      <m:t>𝑘</m:t>
                                    </m:r>
                                  </m:sub>
                                </m:sSub>
                              </m:oMath>
                            </m:oMathPara>
                          </a14:m>
                          <a:endParaRPr lang="zh-CN" altLang="en-US" sz="1200" dirty="0"/>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TW" sz="1200" b="0" i="1" smtClean="0">
                                    <a:solidFill>
                                      <a:srgbClr val="000000"/>
                                    </a:solidFill>
                                    <a:latin typeface="Cambria Math" panose="02040503050406030204" pitchFamily="18" charset="0"/>
                                    <a:cs typeface="Times New Roman" pitchFamily="18" charset="0"/>
                                  </a:rPr>
                                  <m:t>𝑠</m:t>
                                </m:r>
                                <m:d>
                                  <m:dPr>
                                    <m:ctrlPr>
                                      <a:rPr lang="en-US" altLang="zh-TW" sz="1200" i="1">
                                        <a:solidFill>
                                          <a:srgbClr val="000000"/>
                                        </a:solidFill>
                                        <a:latin typeface="Cambria Math" panose="02040503050406030204" pitchFamily="18" charset="0"/>
                                        <a:cs typeface="Times New Roman" pitchFamily="18" charset="0"/>
                                      </a:rPr>
                                    </m:ctrlPr>
                                  </m:dPr>
                                  <m:e>
                                    <m:r>
                                      <a:rPr lang="en-US" altLang="zh-TW" sz="1200" i="1">
                                        <a:solidFill>
                                          <a:srgbClr val="000000"/>
                                        </a:solidFill>
                                        <a:latin typeface="Cambria Math" panose="02040503050406030204" pitchFamily="18" charset="0"/>
                                        <a:cs typeface="Times New Roman" pitchFamily="18" charset="0"/>
                                      </a:rPr>
                                      <m:t>𝑡</m:t>
                                    </m:r>
                                  </m:e>
                                </m:d>
                                <m:r>
                                  <a:rPr lang="en-US" altLang="zh-TW" sz="1200" b="0" i="1" smtClean="0">
                                    <a:solidFill>
                                      <a:srgbClr val="000000"/>
                                    </a:solidFill>
                                    <a:latin typeface="Cambria Math" panose="02040503050406030204" pitchFamily="18" charset="0"/>
                                    <a:cs typeface="Times New Roman" pitchFamily="18" charset="0"/>
                                  </a:rPr>
                                  <m:t>𝑝</m:t>
                                </m:r>
                                <m:d>
                                  <m:dPr>
                                    <m:ctrlPr>
                                      <a:rPr lang="en-US" altLang="zh-TW" sz="1200" b="0" i="1" smtClean="0">
                                        <a:solidFill>
                                          <a:srgbClr val="000000"/>
                                        </a:solidFill>
                                        <a:latin typeface="Cambria Math" panose="02040503050406030204" pitchFamily="18" charset="0"/>
                                        <a:cs typeface="Times New Roman" pitchFamily="18" charset="0"/>
                                      </a:rPr>
                                    </m:ctrlPr>
                                  </m:dPr>
                                  <m:e>
                                    <m:r>
                                      <a:rPr lang="en-US" altLang="zh-TW" sz="1200" i="1">
                                        <a:solidFill>
                                          <a:srgbClr val="000000"/>
                                        </a:solidFill>
                                        <a:latin typeface="Cambria Math" panose="02040503050406030204" pitchFamily="18" charset="0"/>
                                        <a:cs typeface="Times New Roman" pitchFamily="18" charset="0"/>
                                      </a:rPr>
                                      <m:t>𝑡</m:t>
                                    </m:r>
                                  </m:e>
                                </m:d>
                                <m:groupChr>
                                  <m:groupChrPr>
                                    <m:chr m:val="↔"/>
                                    <m:vertJc m:val="bot"/>
                                    <m:ctrlPr>
                                      <a:rPr lang="en-US" altLang="zh-TW" sz="1200" i="1">
                                        <a:solidFill>
                                          <a:srgbClr val="000000"/>
                                        </a:solidFill>
                                        <a:latin typeface="Cambria Math" panose="02040503050406030204" pitchFamily="18" charset="0"/>
                                        <a:cs typeface="Times New Roman" pitchFamily="18" charset="0"/>
                                      </a:rPr>
                                    </m:ctrlPr>
                                  </m:groupChrPr>
                                  <m:e>
                                    <m:r>
                                      <m:rPr>
                                        <m:brk m:alnAt="2"/>
                                      </m:rPr>
                                      <a:rPr lang="en-US" altLang="zh-TW" sz="1200" i="1">
                                        <a:solidFill>
                                          <a:srgbClr val="000000"/>
                                        </a:solidFill>
                                        <a:latin typeface="Cambria Math" panose="02040503050406030204" pitchFamily="18" charset="0"/>
                                        <a:cs typeface="Times New Roman" pitchFamily="18" charset="0"/>
                                      </a:rPr>
                                      <m:t>𝐹</m:t>
                                    </m:r>
                                  </m:e>
                                </m:groupChr>
                                <m:f>
                                  <m:fPr>
                                    <m:ctrlPr>
                                      <a:rPr lang="en-US" altLang="zh-TW" sz="1200" i="1" smtClean="0">
                                        <a:solidFill>
                                          <a:srgbClr val="000000"/>
                                        </a:solidFill>
                                        <a:latin typeface="Cambria Math" panose="02040503050406030204" pitchFamily="18" charset="0"/>
                                        <a:cs typeface="Times New Roman" pitchFamily="18" charset="0"/>
                                      </a:rPr>
                                    </m:ctrlPr>
                                  </m:fPr>
                                  <m:num>
                                    <m:r>
                                      <a:rPr lang="en-US" altLang="zh-TW" sz="1200" b="0" i="1" smtClean="0">
                                        <a:solidFill>
                                          <a:srgbClr val="000000"/>
                                        </a:solidFill>
                                        <a:latin typeface="Cambria Math" panose="02040503050406030204" pitchFamily="18" charset="0"/>
                                        <a:cs typeface="Times New Roman" pitchFamily="18" charset="0"/>
                                      </a:rPr>
                                      <m:t>1</m:t>
                                    </m:r>
                                  </m:num>
                                  <m:den>
                                    <m:r>
                                      <a:rPr lang="en-US" altLang="zh-TW" sz="1200" b="0" i="1" smtClean="0">
                                        <a:solidFill>
                                          <a:srgbClr val="000000"/>
                                        </a:solidFill>
                                        <a:latin typeface="Cambria Math" panose="02040503050406030204" pitchFamily="18" charset="0"/>
                                        <a:cs typeface="Times New Roman" pitchFamily="18" charset="0"/>
                                      </a:rPr>
                                      <m:t>2</m:t>
                                    </m:r>
                                    <m:r>
                                      <m:rPr>
                                        <m:sty m:val="p"/>
                                      </m:rPr>
                                      <a:rPr lang="en-US" altLang="zh-CN" sz="1200" i="1">
                                        <a:solidFill>
                                          <a:srgbClr val="000000"/>
                                        </a:solidFill>
                                        <a:latin typeface="Cambria Math" panose="02040503050406030204" pitchFamily="18" charset="0"/>
                                        <a:cs typeface="Times New Roman" pitchFamily="18" charset="0"/>
                                      </a:rPr>
                                      <m:t>π</m:t>
                                    </m:r>
                                  </m:den>
                                </m:f>
                                <m:r>
                                  <a:rPr lang="en-US" altLang="zh-TW" sz="1200" b="0" i="1" smtClean="0">
                                    <a:solidFill>
                                      <a:srgbClr val="000000"/>
                                    </a:solidFill>
                                    <a:latin typeface="Cambria Math" panose="02040503050406030204" pitchFamily="18" charset="0"/>
                                    <a:cs typeface="Times New Roman" pitchFamily="18" charset="0"/>
                                  </a:rPr>
                                  <m:t>[</m:t>
                                </m:r>
                                <m:r>
                                  <a:rPr lang="en-US" altLang="zh-TW" sz="1200" b="0" i="1" smtClean="0">
                                    <a:solidFill>
                                      <a:srgbClr val="000000"/>
                                    </a:solidFill>
                                    <a:latin typeface="Cambria Math" panose="02040503050406030204" pitchFamily="18" charset="0"/>
                                    <a:cs typeface="Times New Roman" pitchFamily="18" charset="0"/>
                                  </a:rPr>
                                  <m:t>𝑆</m:t>
                                </m:r>
                                <m:d>
                                  <m:dPr>
                                    <m:ctrlPr>
                                      <a:rPr lang="en-US" altLang="zh-TW" sz="1200" i="1">
                                        <a:solidFill>
                                          <a:srgbClr val="000000"/>
                                        </a:solidFill>
                                        <a:latin typeface="Cambria Math" panose="02040503050406030204" pitchFamily="18" charset="0"/>
                                        <a:cs typeface="Times New Roman" pitchFamily="18" charset="0"/>
                                      </a:rPr>
                                    </m:ctrlPr>
                                  </m:dPr>
                                  <m:e>
                                    <m:r>
                                      <a:rPr lang="en-US" altLang="zh-TW" sz="1200" i="1">
                                        <a:solidFill>
                                          <a:srgbClr val="000000"/>
                                        </a:solidFill>
                                        <a:latin typeface="Cambria Math" panose="02040503050406030204" pitchFamily="18" charset="0"/>
                                        <a:cs typeface="Times New Roman" pitchFamily="18" charset="0"/>
                                      </a:rPr>
                                      <m:t>𝑗</m:t>
                                    </m:r>
                                    <m:r>
                                      <a:rPr lang="zh-TW" altLang="en-US" sz="1200" i="1">
                                        <a:solidFill>
                                          <a:srgbClr val="000000"/>
                                        </a:solidFill>
                                        <a:latin typeface="Cambria Math" panose="02040503050406030204" pitchFamily="18" charset="0"/>
                                        <a:cs typeface="Times New Roman" pitchFamily="18" charset="0"/>
                                      </a:rPr>
                                      <m:t>𝜔</m:t>
                                    </m:r>
                                  </m:e>
                                </m:d>
                                <m:r>
                                  <a:rPr lang="en-US" altLang="zh-TW" sz="1200" b="0" i="1" smtClean="0">
                                    <a:solidFill>
                                      <a:srgbClr val="000000"/>
                                    </a:solidFill>
                                    <a:latin typeface="Cambria Math" panose="02040503050406030204" pitchFamily="18" charset="0"/>
                                    <a:cs typeface="Times New Roman" pitchFamily="18" charset="0"/>
                                  </a:rPr>
                                  <m:t>∗</m:t>
                                </m:r>
                                <m:r>
                                  <a:rPr lang="en-US" altLang="zh-TW" sz="1200" b="0" i="1" smtClean="0">
                                    <a:solidFill>
                                      <a:srgbClr val="000000"/>
                                    </a:solidFill>
                                    <a:latin typeface="Cambria Math" panose="02040503050406030204" pitchFamily="18" charset="0"/>
                                    <a:cs typeface="Times New Roman" pitchFamily="18" charset="0"/>
                                  </a:rPr>
                                  <m:t>𝑃</m:t>
                                </m:r>
                                <m:d>
                                  <m:dPr>
                                    <m:ctrlPr>
                                      <a:rPr lang="en-US" altLang="zh-TW" sz="1200" i="1">
                                        <a:solidFill>
                                          <a:srgbClr val="000000"/>
                                        </a:solidFill>
                                        <a:latin typeface="Cambria Math" panose="02040503050406030204" pitchFamily="18" charset="0"/>
                                        <a:cs typeface="Times New Roman" pitchFamily="18" charset="0"/>
                                      </a:rPr>
                                    </m:ctrlPr>
                                  </m:dPr>
                                  <m:e>
                                    <m:r>
                                      <a:rPr lang="en-US" altLang="zh-TW" sz="1200" i="1">
                                        <a:solidFill>
                                          <a:srgbClr val="000000"/>
                                        </a:solidFill>
                                        <a:latin typeface="Cambria Math" panose="02040503050406030204" pitchFamily="18" charset="0"/>
                                        <a:cs typeface="Times New Roman" pitchFamily="18" charset="0"/>
                                      </a:rPr>
                                      <m:t>𝑗</m:t>
                                    </m:r>
                                    <m:r>
                                      <a:rPr lang="zh-TW" altLang="en-US" sz="1200" i="1">
                                        <a:solidFill>
                                          <a:srgbClr val="000000"/>
                                        </a:solidFill>
                                        <a:latin typeface="Cambria Math" panose="02040503050406030204" pitchFamily="18" charset="0"/>
                                        <a:cs typeface="Times New Roman" pitchFamily="18" charset="0"/>
                                      </a:rPr>
                                      <m:t>𝜔</m:t>
                                    </m:r>
                                  </m:e>
                                </m:d>
                              </m:oMath>
                            </m:oMathPara>
                          </a14:m>
                          <a:endParaRPr lang="en-US" altLang="zh-TW" sz="1200" dirty="0">
                            <a:solidFill>
                              <a:schemeClr val="tx1"/>
                            </a:solidFill>
                            <a:latin typeface="Times New Roman" pitchFamily="18" charset="0"/>
                            <a:cs typeface="Times New Roman"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m:rPr>
                                    <m:sty m:val="p"/>
                                  </m:rPr>
                                  <a:rPr lang="en-US" altLang="zh-TW" sz="1200" smtClean="0">
                                    <a:solidFill>
                                      <a:srgbClr val="000000"/>
                                    </a:solidFill>
                                    <a:latin typeface="Cambria Math" panose="02040503050406030204" pitchFamily="18" charset="0"/>
                                    <a:cs typeface="Times New Roman" pitchFamily="18" charset="0"/>
                                  </a:rPr>
                                  <m:t>x</m:t>
                                </m:r>
                                <m:d>
                                  <m:dPr>
                                    <m:ctrlPr>
                                      <a:rPr lang="en-US" altLang="zh-TW" sz="1200" i="1">
                                        <a:solidFill>
                                          <a:srgbClr val="000000"/>
                                        </a:solidFill>
                                        <a:latin typeface="Cambria Math" panose="02040503050406030204" pitchFamily="18" charset="0"/>
                                        <a:cs typeface="Times New Roman" pitchFamily="18" charset="0"/>
                                      </a:rPr>
                                    </m:ctrlPr>
                                  </m:dPr>
                                  <m:e>
                                    <m:r>
                                      <a:rPr lang="en-US" altLang="zh-TW" sz="1200" i="1">
                                        <a:solidFill>
                                          <a:srgbClr val="000000"/>
                                        </a:solidFill>
                                        <a:latin typeface="Cambria Math" panose="02040503050406030204" pitchFamily="18" charset="0"/>
                                        <a:cs typeface="Times New Roman" pitchFamily="18" charset="0"/>
                                      </a:rPr>
                                      <m:t>𝑡</m:t>
                                    </m:r>
                                  </m:e>
                                </m:d>
                                <m:r>
                                  <a:rPr lang="en-US" altLang="zh-TW" sz="1200" i="1">
                                    <a:solidFill>
                                      <a:srgbClr val="000000"/>
                                    </a:solidFill>
                                    <a:latin typeface="Cambria Math" panose="02040503050406030204" pitchFamily="18" charset="0"/>
                                    <a:cs typeface="Times New Roman" pitchFamily="18" charset="0"/>
                                  </a:rPr>
                                  <m:t>𝑦</m:t>
                                </m:r>
                                <m:d>
                                  <m:dPr>
                                    <m:ctrlPr>
                                      <a:rPr lang="en-US" altLang="zh-TW" sz="1200" i="1">
                                        <a:solidFill>
                                          <a:srgbClr val="000000"/>
                                        </a:solidFill>
                                        <a:latin typeface="Cambria Math" panose="02040503050406030204" pitchFamily="18" charset="0"/>
                                        <a:cs typeface="Times New Roman" pitchFamily="18" charset="0"/>
                                      </a:rPr>
                                    </m:ctrlPr>
                                  </m:dPr>
                                  <m:e>
                                    <m:r>
                                      <a:rPr lang="en-US" altLang="zh-TW" sz="1200" i="1">
                                        <a:solidFill>
                                          <a:srgbClr val="000000"/>
                                        </a:solidFill>
                                        <a:latin typeface="Cambria Math" panose="02040503050406030204" pitchFamily="18" charset="0"/>
                                        <a:cs typeface="Times New Roman" pitchFamily="18" charset="0"/>
                                      </a:rPr>
                                      <m:t>𝑡</m:t>
                                    </m:r>
                                  </m:e>
                                </m:d>
                                <m:groupChr>
                                  <m:groupChrPr>
                                    <m:chr m:val="↔"/>
                                    <m:vertJc m:val="bot"/>
                                    <m:ctrlPr>
                                      <a:rPr lang="en-US" altLang="zh-TW" sz="1200" i="1">
                                        <a:solidFill>
                                          <a:srgbClr val="000000"/>
                                        </a:solidFill>
                                        <a:latin typeface="Cambria Math" panose="02040503050406030204" pitchFamily="18" charset="0"/>
                                        <a:cs typeface="Times New Roman" pitchFamily="18" charset="0"/>
                                      </a:rPr>
                                    </m:ctrlPr>
                                  </m:groupChrPr>
                                  <m:e>
                                    <m:r>
                                      <m:rPr>
                                        <m:brk m:alnAt="2"/>
                                      </m:rPr>
                                      <a:rPr lang="en-US" altLang="zh-TW" sz="1200" i="1">
                                        <a:solidFill>
                                          <a:srgbClr val="000000"/>
                                        </a:solidFill>
                                        <a:latin typeface="Cambria Math" panose="02040503050406030204" pitchFamily="18" charset="0"/>
                                        <a:cs typeface="Times New Roman" pitchFamily="18" charset="0"/>
                                      </a:rPr>
                                      <m:t>𝐹</m:t>
                                    </m:r>
                                    <m:r>
                                      <a:rPr lang="en-US" altLang="zh-TW" sz="1200" i="1">
                                        <a:solidFill>
                                          <a:srgbClr val="000000"/>
                                        </a:solidFill>
                                        <a:latin typeface="Cambria Math" panose="02040503050406030204" pitchFamily="18" charset="0"/>
                                        <a:cs typeface="Times New Roman" pitchFamily="18" charset="0"/>
                                      </a:rPr>
                                      <m:t>𝑆</m:t>
                                    </m:r>
                                  </m:e>
                                </m:groupChr>
                                <m:nary>
                                  <m:naryPr>
                                    <m:chr m:val="∑"/>
                                    <m:supHide m:val="on"/>
                                    <m:ctrlPr>
                                      <a:rPr lang="en-US" altLang="zh-TW" sz="1200" b="0" i="1" smtClean="0">
                                        <a:solidFill>
                                          <a:srgbClr val="000000"/>
                                        </a:solidFill>
                                        <a:latin typeface="Cambria Math" panose="02040503050406030204" pitchFamily="18" charset="0"/>
                                        <a:cs typeface="Times New Roman" pitchFamily="18" charset="0"/>
                                      </a:rPr>
                                    </m:ctrlPr>
                                  </m:naryPr>
                                  <m:sub>
                                    <m:r>
                                      <a:rPr lang="en-US" altLang="zh-TW" sz="1200" b="0" i="1" smtClean="0">
                                        <a:solidFill>
                                          <a:srgbClr val="000000"/>
                                        </a:solidFill>
                                        <a:latin typeface="Cambria Math" panose="02040503050406030204" pitchFamily="18" charset="0"/>
                                        <a:cs typeface="Times New Roman" pitchFamily="18" charset="0"/>
                                      </a:rPr>
                                      <m:t>𝑙</m:t>
                                    </m:r>
                                    <m:r>
                                      <a:rPr lang="en-US" altLang="zh-TW" sz="1200" i="1">
                                        <a:solidFill>
                                          <a:schemeClr val="tx1"/>
                                        </a:solidFill>
                                        <a:latin typeface="Cambria Math" panose="02040503050406030204" pitchFamily="18" charset="0"/>
                                        <a:cs typeface="Times New Roman" pitchFamily="18" charset="0"/>
                                      </a:rPr>
                                      <m:t>=</m:t>
                                    </m:r>
                                    <m:d>
                                      <m:dPr>
                                        <m:begChr m:val="⟨"/>
                                        <m:endChr m:val="⟩"/>
                                        <m:ctrlPr>
                                          <a:rPr lang="en-US" altLang="zh-TW" sz="1200" i="1">
                                            <a:solidFill>
                                              <a:schemeClr val="tx1"/>
                                            </a:solidFill>
                                            <a:latin typeface="Cambria Math" panose="02040503050406030204" pitchFamily="18" charset="0"/>
                                            <a:cs typeface="Times New Roman" pitchFamily="18" charset="0"/>
                                          </a:rPr>
                                        </m:ctrlPr>
                                      </m:dPr>
                                      <m:e>
                                        <m:r>
                                          <a:rPr lang="en-US" altLang="zh-TW" sz="1200" i="1">
                                            <a:solidFill>
                                              <a:schemeClr val="tx1"/>
                                            </a:solidFill>
                                            <a:latin typeface="Cambria Math" panose="02040503050406030204" pitchFamily="18" charset="0"/>
                                            <a:cs typeface="Times New Roman" pitchFamily="18" charset="0"/>
                                          </a:rPr>
                                          <m:t>𝑁</m:t>
                                        </m:r>
                                      </m:e>
                                    </m:d>
                                  </m:sub>
                                  <m:sup/>
                                  <m:e>
                                    <m:sSub>
                                      <m:sSubPr>
                                        <m:ctrlPr>
                                          <a:rPr lang="en-US" altLang="zh-TW" sz="1200" b="0" i="1" smtClean="0">
                                            <a:solidFill>
                                              <a:srgbClr val="000000"/>
                                            </a:solidFill>
                                            <a:latin typeface="Cambria Math" panose="02040503050406030204" pitchFamily="18" charset="0"/>
                                            <a:cs typeface="Times New Roman" pitchFamily="18" charset="0"/>
                                          </a:rPr>
                                        </m:ctrlPr>
                                      </m:sSubPr>
                                      <m:e>
                                        <m:r>
                                          <a:rPr lang="en-US" altLang="zh-TW" sz="1200" b="0" i="1" smtClean="0">
                                            <a:solidFill>
                                              <a:srgbClr val="000000"/>
                                            </a:solidFill>
                                            <a:latin typeface="Cambria Math" panose="02040503050406030204" pitchFamily="18" charset="0"/>
                                            <a:cs typeface="Times New Roman" pitchFamily="18" charset="0"/>
                                          </a:rPr>
                                          <m:t>𝑎</m:t>
                                        </m:r>
                                      </m:e>
                                      <m:sub>
                                        <m:r>
                                          <a:rPr lang="en-US" altLang="zh-TW" sz="1200" b="0" i="1" smtClean="0">
                                            <a:solidFill>
                                              <a:srgbClr val="000000"/>
                                            </a:solidFill>
                                            <a:latin typeface="Cambria Math" panose="02040503050406030204" pitchFamily="18" charset="0"/>
                                            <a:cs typeface="Times New Roman" pitchFamily="18" charset="0"/>
                                          </a:rPr>
                                          <m:t>𝑙</m:t>
                                        </m:r>
                                      </m:sub>
                                    </m:sSub>
                                    <m:sSub>
                                      <m:sSubPr>
                                        <m:ctrlPr>
                                          <a:rPr lang="en-US" altLang="zh-TW" sz="1200" b="0" i="1" smtClean="0">
                                            <a:solidFill>
                                              <a:srgbClr val="000000"/>
                                            </a:solidFill>
                                            <a:latin typeface="Cambria Math" panose="02040503050406030204" pitchFamily="18" charset="0"/>
                                            <a:cs typeface="Times New Roman" pitchFamily="18" charset="0"/>
                                          </a:rPr>
                                        </m:ctrlPr>
                                      </m:sSubPr>
                                      <m:e>
                                        <m:r>
                                          <a:rPr lang="en-US" altLang="zh-TW" sz="1200" b="0" i="1" smtClean="0">
                                            <a:solidFill>
                                              <a:srgbClr val="000000"/>
                                            </a:solidFill>
                                            <a:latin typeface="Cambria Math" panose="02040503050406030204" pitchFamily="18" charset="0"/>
                                            <a:cs typeface="Times New Roman" pitchFamily="18" charset="0"/>
                                          </a:rPr>
                                          <m:t>𝑏</m:t>
                                        </m:r>
                                      </m:e>
                                      <m:sub>
                                        <m:r>
                                          <a:rPr lang="en-US" altLang="zh-TW" sz="1200" b="0" i="1" smtClean="0">
                                            <a:solidFill>
                                              <a:srgbClr val="000000"/>
                                            </a:solidFill>
                                            <a:latin typeface="Cambria Math" panose="02040503050406030204" pitchFamily="18" charset="0"/>
                                            <a:cs typeface="Times New Roman" pitchFamily="18" charset="0"/>
                                          </a:rPr>
                                          <m:t>𝑘</m:t>
                                        </m:r>
                                        <m:r>
                                          <a:rPr lang="en-US" altLang="zh-TW" sz="1200" b="0" i="1" smtClean="0">
                                            <a:solidFill>
                                              <a:srgbClr val="000000"/>
                                            </a:solidFill>
                                            <a:latin typeface="Cambria Math" panose="02040503050406030204" pitchFamily="18" charset="0"/>
                                            <a:cs typeface="Times New Roman" pitchFamily="18" charset="0"/>
                                          </a:rPr>
                                          <m:t>−</m:t>
                                        </m:r>
                                        <m:r>
                                          <a:rPr lang="en-US" altLang="zh-TW" sz="1200" b="0" i="1" smtClean="0">
                                            <a:solidFill>
                                              <a:srgbClr val="000000"/>
                                            </a:solidFill>
                                            <a:latin typeface="Cambria Math" panose="02040503050406030204" pitchFamily="18" charset="0"/>
                                            <a:cs typeface="Times New Roman" pitchFamily="18" charset="0"/>
                                          </a:rPr>
                                          <m:t>𝑙</m:t>
                                        </m:r>
                                      </m:sub>
                                    </m:sSub>
                                  </m:e>
                                </m:nary>
                              </m:oMath>
                            </m:oMathPara>
                          </a14:m>
                          <a:endParaRPr lang="zh-CN" altLang="en-US" sz="12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1200" i="1" smtClean="0">
                                        <a:solidFill>
                                          <a:srgbClr val="000000"/>
                                        </a:solidFill>
                                        <a:latin typeface="Cambria Math" panose="02040503050406030204" pitchFamily="18" charset="0"/>
                                        <a:cs typeface="Times New Roman" pitchFamily="18" charset="0"/>
                                      </a:rPr>
                                    </m:ctrlPr>
                                  </m:sSubPr>
                                  <m:e>
                                    <m:r>
                                      <a:rPr lang="en-US" altLang="zh-TW" sz="1200" i="1">
                                        <a:solidFill>
                                          <a:srgbClr val="000000"/>
                                        </a:solidFill>
                                        <a:latin typeface="Cambria Math" panose="02040503050406030204" pitchFamily="18" charset="0"/>
                                        <a:cs typeface="Times New Roman" pitchFamily="18" charset="0"/>
                                      </a:rPr>
                                      <m:t>𝑥</m:t>
                                    </m:r>
                                  </m:e>
                                  <m:sub>
                                    <m:r>
                                      <a:rPr lang="en-US" altLang="zh-TW" sz="1200" i="1">
                                        <a:solidFill>
                                          <a:srgbClr val="000000"/>
                                        </a:solidFill>
                                        <a:latin typeface="Cambria Math" panose="02040503050406030204" pitchFamily="18" charset="0"/>
                                        <a:cs typeface="Times New Roman" pitchFamily="18" charset="0"/>
                                      </a:rPr>
                                      <m:t>1</m:t>
                                    </m:r>
                                  </m:sub>
                                </m:sSub>
                                <m:d>
                                  <m:dPr>
                                    <m:begChr m:val="["/>
                                    <m:endChr m:val="]"/>
                                    <m:ctrlPr>
                                      <a:rPr lang="en-US" altLang="zh-TW" sz="1200" i="1">
                                        <a:solidFill>
                                          <a:srgbClr val="000000"/>
                                        </a:solidFill>
                                        <a:latin typeface="Cambria Math" panose="02040503050406030204" pitchFamily="18" charset="0"/>
                                        <a:cs typeface="Times New Roman" pitchFamily="18" charset="0"/>
                                      </a:rPr>
                                    </m:ctrlPr>
                                  </m:dPr>
                                  <m:e>
                                    <m:r>
                                      <a:rPr lang="en-US" altLang="zh-TW" sz="1200" i="1">
                                        <a:solidFill>
                                          <a:srgbClr val="000000"/>
                                        </a:solidFill>
                                        <a:latin typeface="Cambria Math" panose="02040503050406030204" pitchFamily="18" charset="0"/>
                                        <a:cs typeface="Times New Roman" pitchFamily="18" charset="0"/>
                                      </a:rPr>
                                      <m:t>𝑛</m:t>
                                    </m:r>
                                  </m:e>
                                </m:d>
                                <m:sSub>
                                  <m:sSubPr>
                                    <m:ctrlPr>
                                      <a:rPr lang="en-US" altLang="zh-TW" sz="1200" i="1">
                                        <a:solidFill>
                                          <a:srgbClr val="000000"/>
                                        </a:solidFill>
                                        <a:latin typeface="Cambria Math" panose="02040503050406030204" pitchFamily="18" charset="0"/>
                                        <a:cs typeface="Times New Roman" pitchFamily="18" charset="0"/>
                                      </a:rPr>
                                    </m:ctrlPr>
                                  </m:sSubPr>
                                  <m:e>
                                    <m:r>
                                      <a:rPr lang="en-US" altLang="zh-TW" sz="1200" i="1">
                                        <a:solidFill>
                                          <a:srgbClr val="000000"/>
                                        </a:solidFill>
                                        <a:latin typeface="Cambria Math" panose="02040503050406030204" pitchFamily="18" charset="0"/>
                                        <a:cs typeface="Times New Roman" pitchFamily="18" charset="0"/>
                                      </a:rPr>
                                      <m:t>𝑥</m:t>
                                    </m:r>
                                  </m:e>
                                  <m:sub>
                                    <m:r>
                                      <a:rPr lang="en-US" altLang="zh-TW" sz="1200" b="0" i="1" smtClean="0">
                                        <a:solidFill>
                                          <a:srgbClr val="000000"/>
                                        </a:solidFill>
                                        <a:latin typeface="Cambria Math" panose="02040503050406030204" pitchFamily="18" charset="0"/>
                                        <a:cs typeface="Times New Roman" pitchFamily="18" charset="0"/>
                                      </a:rPr>
                                      <m:t>2</m:t>
                                    </m:r>
                                  </m:sub>
                                </m:sSub>
                                <m:d>
                                  <m:dPr>
                                    <m:begChr m:val="["/>
                                    <m:endChr m:val="]"/>
                                    <m:ctrlPr>
                                      <a:rPr lang="en-US" altLang="zh-TW" sz="1200" i="1">
                                        <a:solidFill>
                                          <a:srgbClr val="000000"/>
                                        </a:solidFill>
                                        <a:latin typeface="Cambria Math" panose="02040503050406030204" pitchFamily="18" charset="0"/>
                                        <a:cs typeface="Times New Roman" pitchFamily="18" charset="0"/>
                                      </a:rPr>
                                    </m:ctrlPr>
                                  </m:dPr>
                                  <m:e>
                                    <m:r>
                                      <a:rPr lang="en-US" altLang="zh-TW" sz="1200" i="1">
                                        <a:solidFill>
                                          <a:srgbClr val="000000"/>
                                        </a:solidFill>
                                        <a:latin typeface="Cambria Math" panose="02040503050406030204" pitchFamily="18" charset="0"/>
                                        <a:cs typeface="Times New Roman" pitchFamily="18" charset="0"/>
                                      </a:rPr>
                                      <m:t>𝑛</m:t>
                                    </m:r>
                                  </m:e>
                                </m:d>
                                <m:groupChr>
                                  <m:groupChrPr>
                                    <m:chr m:val="↔"/>
                                    <m:vertJc m:val="bot"/>
                                    <m:ctrlPr>
                                      <a:rPr lang="en-US" altLang="zh-TW" sz="1200" i="1">
                                        <a:solidFill>
                                          <a:srgbClr val="000000"/>
                                        </a:solidFill>
                                        <a:latin typeface="Cambria Math" panose="02040503050406030204" pitchFamily="18" charset="0"/>
                                        <a:cs typeface="Times New Roman" pitchFamily="18" charset="0"/>
                                      </a:rPr>
                                    </m:ctrlPr>
                                  </m:groupChrPr>
                                  <m:e>
                                    <m:r>
                                      <m:rPr>
                                        <m:brk m:alnAt="2"/>
                                      </m:rPr>
                                      <a:rPr lang="en-US" altLang="zh-TW" sz="1200" i="1">
                                        <a:solidFill>
                                          <a:srgbClr val="000000"/>
                                        </a:solidFill>
                                        <a:latin typeface="Cambria Math" panose="02040503050406030204" pitchFamily="18" charset="0"/>
                                        <a:cs typeface="Times New Roman" pitchFamily="18" charset="0"/>
                                      </a:rPr>
                                      <m:t>𝐹</m:t>
                                    </m:r>
                                  </m:e>
                                </m:groupChr>
                                <m:f>
                                  <m:fPr>
                                    <m:ctrlPr>
                                      <a:rPr lang="en-US" altLang="zh-TW" sz="1200" i="1">
                                        <a:solidFill>
                                          <a:srgbClr val="000000"/>
                                        </a:solidFill>
                                        <a:latin typeface="Cambria Math" panose="02040503050406030204" pitchFamily="18" charset="0"/>
                                        <a:cs typeface="Times New Roman" pitchFamily="18" charset="0"/>
                                      </a:rPr>
                                    </m:ctrlPr>
                                  </m:fPr>
                                  <m:num>
                                    <m:r>
                                      <a:rPr lang="en-US" altLang="zh-TW" sz="1200" i="1">
                                        <a:solidFill>
                                          <a:srgbClr val="000000"/>
                                        </a:solidFill>
                                        <a:latin typeface="Cambria Math" panose="02040503050406030204" pitchFamily="18" charset="0"/>
                                        <a:cs typeface="Times New Roman" pitchFamily="18" charset="0"/>
                                      </a:rPr>
                                      <m:t>1</m:t>
                                    </m:r>
                                  </m:num>
                                  <m:den>
                                    <m:r>
                                      <a:rPr lang="en-US" altLang="zh-TW" sz="1200" i="1">
                                        <a:solidFill>
                                          <a:srgbClr val="000000"/>
                                        </a:solidFill>
                                        <a:latin typeface="Cambria Math" panose="02040503050406030204" pitchFamily="18" charset="0"/>
                                        <a:cs typeface="Times New Roman" pitchFamily="18" charset="0"/>
                                      </a:rPr>
                                      <m:t>2</m:t>
                                    </m:r>
                                    <m:r>
                                      <m:rPr>
                                        <m:sty m:val="p"/>
                                      </m:rPr>
                                      <a:rPr lang="en-US" altLang="zh-CN" sz="1200" i="1">
                                        <a:solidFill>
                                          <a:srgbClr val="000000"/>
                                        </a:solidFill>
                                        <a:latin typeface="Cambria Math" panose="02040503050406030204" pitchFamily="18" charset="0"/>
                                        <a:cs typeface="Times New Roman" pitchFamily="18" charset="0"/>
                                      </a:rPr>
                                      <m:t>π</m:t>
                                    </m:r>
                                  </m:den>
                                </m:f>
                                <m:nary>
                                  <m:naryPr>
                                    <m:supHide m:val="on"/>
                                    <m:ctrlPr>
                                      <a:rPr lang="en-US" altLang="zh-TW" sz="1200" i="1">
                                        <a:solidFill>
                                          <a:srgbClr val="000000"/>
                                        </a:solidFill>
                                        <a:latin typeface="Cambria Math" panose="02040503050406030204" pitchFamily="18" charset="0"/>
                                        <a:cs typeface="Times New Roman" pitchFamily="18" charset="0"/>
                                      </a:rPr>
                                    </m:ctrlPr>
                                  </m:naryPr>
                                  <m:sub>
                                    <m:r>
                                      <a:rPr lang="en-US" altLang="zh-TW" sz="1200" i="1">
                                        <a:solidFill>
                                          <a:srgbClr val="000000"/>
                                        </a:solidFill>
                                        <a:latin typeface="Cambria Math" panose="02040503050406030204" pitchFamily="18" charset="0"/>
                                        <a:ea typeface="Cambria Math" panose="02040503050406030204" pitchFamily="18" charset="0"/>
                                        <a:cs typeface="Times New Roman" pitchFamily="18" charset="0"/>
                                      </a:rPr>
                                      <m:t>2</m:t>
                                    </m:r>
                                    <m:r>
                                      <m:rPr>
                                        <m:sty m:val="p"/>
                                      </m:rPr>
                                      <a:rPr lang="en-US" altLang="zh-CN" sz="1200" i="1">
                                        <a:solidFill>
                                          <a:srgbClr val="000000"/>
                                        </a:solidFill>
                                        <a:latin typeface="Cambria Math" panose="02040503050406030204" pitchFamily="18" charset="0"/>
                                        <a:ea typeface="Cambria Math" panose="02040503050406030204" pitchFamily="18" charset="0"/>
                                        <a:cs typeface="Times New Roman" pitchFamily="18" charset="0"/>
                                      </a:rPr>
                                      <m:t>π</m:t>
                                    </m:r>
                                  </m:sub>
                                  <m:sup/>
                                  <m:e>
                                    <m:sSub>
                                      <m:sSubPr>
                                        <m:ctrlPr>
                                          <a:rPr lang="en-US" altLang="zh-CN" sz="1200" i="1" smtClean="0">
                                            <a:solidFill>
                                              <a:srgbClr val="000000"/>
                                            </a:solidFill>
                                            <a:latin typeface="Cambria Math" panose="02040503050406030204" pitchFamily="18" charset="0"/>
                                            <a:ea typeface="Cambria Math" panose="02040503050406030204" pitchFamily="18" charset="0"/>
                                            <a:cs typeface="Times New Roman" pitchFamily="18" charset="0"/>
                                          </a:rPr>
                                        </m:ctrlPr>
                                      </m:sSubPr>
                                      <m:e>
                                        <m:r>
                                          <a:rPr lang="en-US" altLang="zh-CN" sz="1200" b="0" i="1" smtClean="0">
                                            <a:solidFill>
                                              <a:srgbClr val="000000"/>
                                            </a:solidFill>
                                            <a:latin typeface="Cambria Math" panose="02040503050406030204" pitchFamily="18" charset="0"/>
                                            <a:ea typeface="Cambria Math" panose="02040503050406030204" pitchFamily="18" charset="0"/>
                                            <a:cs typeface="Times New Roman" pitchFamily="18" charset="0"/>
                                          </a:rPr>
                                          <m:t>𝑋</m:t>
                                        </m:r>
                                      </m:e>
                                      <m:sub>
                                        <m:r>
                                          <a:rPr lang="en-US" altLang="zh-CN" sz="1200" b="0" i="1" smtClean="0">
                                            <a:solidFill>
                                              <a:srgbClr val="000000"/>
                                            </a:solidFill>
                                            <a:latin typeface="Cambria Math" panose="02040503050406030204" pitchFamily="18" charset="0"/>
                                            <a:ea typeface="Cambria Math" panose="02040503050406030204" pitchFamily="18" charset="0"/>
                                            <a:cs typeface="Times New Roman" pitchFamily="18" charset="0"/>
                                          </a:rPr>
                                          <m:t>1</m:t>
                                        </m:r>
                                      </m:sub>
                                    </m:sSub>
                                    <m:r>
                                      <a:rPr lang="en-US" altLang="zh-TW" sz="1200" i="1">
                                        <a:solidFill>
                                          <a:srgbClr val="000000"/>
                                        </a:solidFill>
                                        <a:latin typeface="Cambria Math" panose="02040503050406030204" pitchFamily="18" charset="0"/>
                                        <a:cs typeface="Times New Roman" pitchFamily="18" charset="0"/>
                                      </a:rPr>
                                      <m:t>(</m:t>
                                    </m:r>
                                    <m:sSup>
                                      <m:sSupPr>
                                        <m:ctrlPr>
                                          <a:rPr lang="en-US" altLang="zh-CN" sz="1200" i="1">
                                            <a:solidFill>
                                              <a:schemeClr val="tx1"/>
                                            </a:solidFill>
                                            <a:latin typeface="Cambria Math" panose="02040503050406030204" pitchFamily="18" charset="0"/>
                                            <a:cs typeface="Times New Roman" panose="02020603050405020304" pitchFamily="18" charset="0"/>
                                          </a:rPr>
                                        </m:ctrlPr>
                                      </m:sSupPr>
                                      <m:e>
                                        <m:r>
                                          <a:rPr lang="en-US" altLang="zh-CN" sz="1200" i="1">
                                            <a:solidFill>
                                              <a:schemeClr val="tx1"/>
                                            </a:solidFill>
                                            <a:latin typeface="Cambria Math" panose="02040503050406030204" pitchFamily="18" charset="0"/>
                                            <a:cs typeface="Times New Roman" panose="02020603050405020304" pitchFamily="18" charset="0"/>
                                          </a:rPr>
                                          <m:t>𝑒</m:t>
                                        </m:r>
                                      </m:e>
                                      <m:sup>
                                        <m:r>
                                          <a:rPr lang="en-US" altLang="zh-CN" sz="1200" i="1">
                                            <a:solidFill>
                                              <a:schemeClr val="tx1"/>
                                            </a:solidFill>
                                            <a:latin typeface="Cambria Math" panose="02040503050406030204" pitchFamily="18" charset="0"/>
                                            <a:cs typeface="Times New Roman" panose="02020603050405020304" pitchFamily="18" charset="0"/>
                                          </a:rPr>
                                          <m:t>𝑗</m:t>
                                        </m:r>
                                        <m:r>
                                          <a:rPr lang="zh-CN" altLang="en-US" sz="1200" i="1" smtClean="0">
                                            <a:solidFill>
                                              <a:schemeClr val="tx1"/>
                                            </a:solidFill>
                                            <a:latin typeface="Cambria Math" panose="02040503050406030204" pitchFamily="18" charset="0"/>
                                            <a:cs typeface="Times New Roman" panose="02020603050405020304" pitchFamily="18" charset="0"/>
                                          </a:rPr>
                                          <m:t>𝜃</m:t>
                                        </m:r>
                                      </m:sup>
                                    </m:sSup>
                                    <m:r>
                                      <a:rPr lang="en-US" altLang="zh-TW" sz="1200" i="1">
                                        <a:solidFill>
                                          <a:srgbClr val="000000"/>
                                        </a:solidFill>
                                        <a:latin typeface="Cambria Math" panose="02040503050406030204" pitchFamily="18" charset="0"/>
                                        <a:cs typeface="Times New Roman" pitchFamily="18" charset="0"/>
                                      </a:rPr>
                                      <m:t>)</m:t>
                                    </m:r>
                                    <m:sSub>
                                      <m:sSubPr>
                                        <m:ctrlPr>
                                          <a:rPr lang="en-US" altLang="zh-CN" sz="1200" i="1">
                                            <a:solidFill>
                                              <a:srgbClr val="000000"/>
                                            </a:solidFill>
                                            <a:latin typeface="Cambria Math" panose="02040503050406030204" pitchFamily="18" charset="0"/>
                                            <a:ea typeface="Cambria Math" panose="02040503050406030204" pitchFamily="18" charset="0"/>
                                            <a:cs typeface="Times New Roman" pitchFamily="18" charset="0"/>
                                          </a:rPr>
                                        </m:ctrlPr>
                                      </m:sSubPr>
                                      <m:e>
                                        <m:r>
                                          <a:rPr lang="en-US" altLang="zh-CN" sz="1200" i="1">
                                            <a:solidFill>
                                              <a:srgbClr val="000000"/>
                                            </a:solidFill>
                                            <a:latin typeface="Cambria Math" panose="02040503050406030204" pitchFamily="18" charset="0"/>
                                            <a:ea typeface="Cambria Math" panose="02040503050406030204" pitchFamily="18" charset="0"/>
                                            <a:cs typeface="Times New Roman" pitchFamily="18" charset="0"/>
                                          </a:rPr>
                                          <m:t>𝑋</m:t>
                                        </m:r>
                                      </m:e>
                                      <m:sub>
                                        <m:r>
                                          <a:rPr lang="en-US" altLang="zh-CN" sz="1200" b="0" i="1" smtClean="0">
                                            <a:solidFill>
                                              <a:srgbClr val="000000"/>
                                            </a:solidFill>
                                            <a:latin typeface="Cambria Math" panose="02040503050406030204" pitchFamily="18" charset="0"/>
                                            <a:ea typeface="Cambria Math" panose="02040503050406030204" pitchFamily="18" charset="0"/>
                                            <a:cs typeface="Times New Roman" pitchFamily="18" charset="0"/>
                                          </a:rPr>
                                          <m:t>2</m:t>
                                        </m:r>
                                      </m:sub>
                                    </m:sSub>
                                    <m:r>
                                      <a:rPr lang="en-US" altLang="zh-TW" sz="1200" i="1">
                                        <a:solidFill>
                                          <a:srgbClr val="000000"/>
                                        </a:solidFill>
                                        <a:latin typeface="Cambria Math" panose="02040503050406030204" pitchFamily="18" charset="0"/>
                                        <a:cs typeface="Times New Roman" pitchFamily="18" charset="0"/>
                                      </a:rPr>
                                      <m:t>(</m:t>
                                    </m:r>
                                    <m:sSup>
                                      <m:sSupPr>
                                        <m:ctrlPr>
                                          <a:rPr lang="en-US" altLang="zh-CN" sz="1200" i="1">
                                            <a:solidFill>
                                              <a:schemeClr val="tx1"/>
                                            </a:solidFill>
                                            <a:latin typeface="Cambria Math" panose="02040503050406030204" pitchFamily="18" charset="0"/>
                                            <a:cs typeface="Times New Roman" panose="02020603050405020304" pitchFamily="18" charset="0"/>
                                          </a:rPr>
                                        </m:ctrlPr>
                                      </m:sSupPr>
                                      <m:e>
                                        <m:r>
                                          <a:rPr lang="en-US" altLang="zh-CN" sz="1200" i="1">
                                            <a:solidFill>
                                              <a:schemeClr val="tx1"/>
                                            </a:solidFill>
                                            <a:latin typeface="Cambria Math" panose="02040503050406030204" pitchFamily="18" charset="0"/>
                                            <a:cs typeface="Times New Roman" panose="02020603050405020304" pitchFamily="18" charset="0"/>
                                          </a:rPr>
                                          <m:t>𝑒</m:t>
                                        </m:r>
                                      </m:e>
                                      <m:sup>
                                        <m:r>
                                          <a:rPr lang="en-US" altLang="zh-CN" sz="1200" i="1">
                                            <a:solidFill>
                                              <a:schemeClr val="tx1"/>
                                            </a:solidFill>
                                            <a:latin typeface="Cambria Math" panose="02040503050406030204" pitchFamily="18" charset="0"/>
                                            <a:cs typeface="Times New Roman" panose="02020603050405020304" pitchFamily="18" charset="0"/>
                                          </a:rPr>
                                          <m:t>𝑗</m:t>
                                        </m:r>
                                        <m:r>
                                          <a:rPr lang="en-US" altLang="zh-CN" sz="1200" b="0" i="1" smtClean="0">
                                            <a:solidFill>
                                              <a:schemeClr val="tx1"/>
                                            </a:solidFill>
                                            <a:latin typeface="Cambria Math" panose="02040503050406030204" pitchFamily="18" charset="0"/>
                                            <a:cs typeface="Times New Roman" panose="02020603050405020304" pitchFamily="18" charset="0"/>
                                          </a:rPr>
                                          <m:t>(</m:t>
                                        </m:r>
                                        <m:r>
                                          <a:rPr lang="zh-CN" altLang="en-US" sz="1200" b="0" i="1" smtClean="0">
                                            <a:solidFill>
                                              <a:schemeClr val="tx1"/>
                                            </a:solidFill>
                                            <a:latin typeface="Cambria Math" panose="02040503050406030204" pitchFamily="18" charset="0"/>
                                            <a:cs typeface="Times New Roman" panose="02020603050405020304" pitchFamily="18" charset="0"/>
                                          </a:rPr>
                                          <m:t>𝜔</m:t>
                                        </m:r>
                                        <m:r>
                                          <a:rPr lang="en-US" altLang="zh-CN" sz="1200" b="0" i="1" smtClean="0">
                                            <a:solidFill>
                                              <a:schemeClr val="tx1"/>
                                            </a:solidFill>
                                            <a:latin typeface="Cambria Math" panose="02040503050406030204" pitchFamily="18" charset="0"/>
                                            <a:cs typeface="Times New Roman" panose="02020603050405020304" pitchFamily="18" charset="0"/>
                                          </a:rPr>
                                          <m:t>−</m:t>
                                        </m:r>
                                        <m:r>
                                          <a:rPr lang="zh-CN" altLang="en-US" sz="1200" i="1">
                                            <a:solidFill>
                                              <a:schemeClr val="tx1"/>
                                            </a:solidFill>
                                            <a:latin typeface="Cambria Math" panose="02040503050406030204" pitchFamily="18" charset="0"/>
                                            <a:cs typeface="Times New Roman" panose="02020603050405020304" pitchFamily="18" charset="0"/>
                                          </a:rPr>
                                          <m:t>𝜃</m:t>
                                        </m:r>
                                        <m:r>
                                          <a:rPr lang="en-US" altLang="zh-CN" sz="1200" b="0" i="1" smtClean="0">
                                            <a:solidFill>
                                              <a:schemeClr val="tx1"/>
                                            </a:solidFill>
                                            <a:latin typeface="Cambria Math" panose="02040503050406030204" pitchFamily="18" charset="0"/>
                                            <a:cs typeface="Times New Roman" panose="02020603050405020304" pitchFamily="18" charset="0"/>
                                          </a:rPr>
                                          <m:t>)</m:t>
                                        </m:r>
                                      </m:sup>
                                    </m:sSup>
                                    <m:r>
                                      <a:rPr lang="en-US" altLang="zh-TW" sz="1200" i="1">
                                        <a:solidFill>
                                          <a:srgbClr val="000000"/>
                                        </a:solidFill>
                                        <a:latin typeface="Cambria Math" panose="02040503050406030204" pitchFamily="18" charset="0"/>
                                        <a:cs typeface="Times New Roman" pitchFamily="18" charset="0"/>
                                      </a:rPr>
                                      <m:t>)</m:t>
                                    </m:r>
                                    <m:r>
                                      <a:rPr lang="en-US" altLang="zh-TW" sz="1200" i="1">
                                        <a:solidFill>
                                          <a:srgbClr val="000000"/>
                                        </a:solidFill>
                                        <a:latin typeface="Cambria Math" panose="02040503050406030204" pitchFamily="18" charset="0"/>
                                        <a:cs typeface="Times New Roman" pitchFamily="18" charset="0"/>
                                      </a:rPr>
                                      <m:t>𝑑</m:t>
                                    </m:r>
                                    <m:r>
                                      <a:rPr lang="zh-TW" altLang="en-US" sz="1200" i="1" smtClean="0">
                                        <a:solidFill>
                                          <a:srgbClr val="000000"/>
                                        </a:solidFill>
                                        <a:latin typeface="Cambria Math" panose="02040503050406030204" pitchFamily="18" charset="0"/>
                                        <a:cs typeface="Times New Roman" pitchFamily="18" charset="0"/>
                                      </a:rPr>
                                      <m:t>𝜃</m:t>
                                    </m:r>
                                  </m:e>
                                </m:nary>
                              </m:oMath>
                            </m:oMathPara>
                          </a14:m>
                          <a:endParaRPr lang="zh-CN" altLang="en-US" sz="1200" dirty="0"/>
                        </a:p>
                      </a:txBody>
                      <a:tcPr/>
                    </a:tc>
                    <a:extLst>
                      <a:ext uri="{0D108BD9-81ED-4DB2-BD59-A6C34878D82A}">
                        <a16:rowId xmlns:a16="http://schemas.microsoft.com/office/drawing/2014/main" val="759394823"/>
                      </a:ext>
                    </a:extLst>
                  </a:tr>
                  <a:tr h="370840">
                    <a:tc>
                      <a:txBody>
                        <a:bodyPr/>
                        <a:lstStyle/>
                        <a:p>
                          <a:pPr algn="ctr"/>
                          <a:r>
                            <a:rPr lang="zh-CN" altLang="en-US" sz="1200" b="1" dirty="0"/>
                            <a:t>帕斯瓦尔关系</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US" altLang="zh-TW" sz="1200" i="1" smtClean="0">
                                        <a:solidFill>
                                          <a:srgbClr val="000000"/>
                                        </a:solidFill>
                                        <a:latin typeface="Cambria Math" panose="02040503050406030204" pitchFamily="18" charset="0"/>
                                        <a:cs typeface="Times New Roman" pitchFamily="18" charset="0"/>
                                      </a:rPr>
                                    </m:ctrlPr>
                                  </m:fPr>
                                  <m:num>
                                    <m:r>
                                      <a:rPr lang="en-US" altLang="zh-TW" sz="1200" b="0" i="1" smtClean="0">
                                        <a:solidFill>
                                          <a:srgbClr val="000000"/>
                                        </a:solidFill>
                                        <a:latin typeface="Cambria Math" panose="02040503050406030204" pitchFamily="18" charset="0"/>
                                        <a:cs typeface="Times New Roman" pitchFamily="18" charset="0"/>
                                      </a:rPr>
                                      <m:t>1</m:t>
                                    </m:r>
                                  </m:num>
                                  <m:den>
                                    <m:r>
                                      <a:rPr lang="en-US" altLang="zh-TW" sz="1200" b="0" i="1" smtClean="0">
                                        <a:solidFill>
                                          <a:srgbClr val="000000"/>
                                        </a:solidFill>
                                        <a:latin typeface="Cambria Math" panose="02040503050406030204" pitchFamily="18" charset="0"/>
                                        <a:cs typeface="Times New Roman" pitchFamily="18" charset="0"/>
                                      </a:rPr>
                                      <m:t>𝑇</m:t>
                                    </m:r>
                                  </m:den>
                                </m:f>
                                <m:nary>
                                  <m:naryPr>
                                    <m:ctrlPr>
                                      <a:rPr lang="en-US" altLang="zh-TW" sz="1200" i="1" smtClean="0">
                                        <a:solidFill>
                                          <a:srgbClr val="000000"/>
                                        </a:solidFill>
                                        <a:latin typeface="Cambria Math" panose="02040503050406030204" pitchFamily="18" charset="0"/>
                                        <a:cs typeface="Times New Roman" pitchFamily="18" charset="0"/>
                                      </a:rPr>
                                    </m:ctrlPr>
                                  </m:naryPr>
                                  <m:sub>
                                    <m:r>
                                      <m:rPr>
                                        <m:brk m:alnAt="23"/>
                                      </m:rPr>
                                      <a:rPr lang="en-US" altLang="zh-TW" sz="1200" b="0" i="1" smtClean="0">
                                        <a:solidFill>
                                          <a:srgbClr val="000000"/>
                                        </a:solidFill>
                                        <a:latin typeface="Cambria Math" panose="02040503050406030204" pitchFamily="18" charset="0"/>
                                        <a:cs typeface="Times New Roman" pitchFamily="18" charset="0"/>
                                      </a:rPr>
                                      <m:t>0</m:t>
                                    </m:r>
                                  </m:sub>
                                  <m:sup>
                                    <m:r>
                                      <a:rPr lang="en-US" altLang="zh-TW" sz="1200" b="0" i="1" smtClean="0">
                                        <a:solidFill>
                                          <a:srgbClr val="000000"/>
                                        </a:solidFill>
                                        <a:latin typeface="Cambria Math" panose="02040503050406030204" pitchFamily="18" charset="0"/>
                                        <a:cs typeface="Times New Roman" pitchFamily="18" charset="0"/>
                                      </a:rPr>
                                      <m:t>𝑇</m:t>
                                    </m:r>
                                  </m:sup>
                                  <m:e>
                                    <m:sSup>
                                      <m:sSupPr>
                                        <m:ctrlPr>
                                          <a:rPr lang="en-US" altLang="zh-TW" sz="1200" i="1">
                                            <a:solidFill>
                                              <a:srgbClr val="000000"/>
                                            </a:solidFill>
                                            <a:latin typeface="Cambria Math" panose="02040503050406030204" pitchFamily="18" charset="0"/>
                                            <a:cs typeface="Times New Roman" pitchFamily="18" charset="0"/>
                                          </a:rPr>
                                        </m:ctrlPr>
                                      </m:sSupPr>
                                      <m:e>
                                        <m:r>
                                          <a:rPr lang="en-US" altLang="zh-TW" sz="1200" i="1">
                                            <a:solidFill>
                                              <a:srgbClr val="000000"/>
                                            </a:solidFill>
                                            <a:latin typeface="Cambria Math" panose="02040503050406030204" pitchFamily="18" charset="0"/>
                                            <a:cs typeface="Times New Roman" pitchFamily="18" charset="0"/>
                                          </a:rPr>
                                          <m:t>|</m:t>
                                        </m:r>
                                        <m:r>
                                          <a:rPr lang="en-US" altLang="zh-TW" sz="1200" i="1">
                                            <a:solidFill>
                                              <a:srgbClr val="000000"/>
                                            </a:solidFill>
                                            <a:latin typeface="Cambria Math" panose="02040503050406030204" pitchFamily="18" charset="0"/>
                                            <a:cs typeface="Times New Roman" pitchFamily="18" charset="0"/>
                                          </a:rPr>
                                          <m:t>𝑥</m:t>
                                        </m:r>
                                        <m:d>
                                          <m:dPr>
                                            <m:ctrlPr>
                                              <a:rPr lang="en-US" altLang="zh-TW" sz="1200" i="1">
                                                <a:solidFill>
                                                  <a:srgbClr val="000000"/>
                                                </a:solidFill>
                                                <a:latin typeface="Cambria Math" panose="02040503050406030204" pitchFamily="18" charset="0"/>
                                                <a:cs typeface="Times New Roman" pitchFamily="18" charset="0"/>
                                              </a:rPr>
                                            </m:ctrlPr>
                                          </m:dPr>
                                          <m:e>
                                            <m:r>
                                              <a:rPr lang="en-US" altLang="zh-TW" sz="1200" i="1">
                                                <a:solidFill>
                                                  <a:srgbClr val="000000"/>
                                                </a:solidFill>
                                                <a:latin typeface="Cambria Math" panose="02040503050406030204" pitchFamily="18" charset="0"/>
                                                <a:cs typeface="Times New Roman" pitchFamily="18" charset="0"/>
                                              </a:rPr>
                                              <m:t>𝑡</m:t>
                                            </m:r>
                                          </m:e>
                                        </m:d>
                                        <m:r>
                                          <a:rPr lang="en-US" altLang="zh-TW" sz="1200" i="1">
                                            <a:solidFill>
                                              <a:srgbClr val="000000"/>
                                            </a:solidFill>
                                            <a:latin typeface="Cambria Math" panose="02040503050406030204" pitchFamily="18" charset="0"/>
                                            <a:cs typeface="Times New Roman" pitchFamily="18" charset="0"/>
                                          </a:rPr>
                                          <m:t>|</m:t>
                                        </m:r>
                                      </m:e>
                                      <m:sup>
                                        <m:r>
                                          <a:rPr lang="en-US" altLang="zh-TW" sz="1200" i="1">
                                            <a:solidFill>
                                              <a:srgbClr val="000000"/>
                                            </a:solidFill>
                                            <a:latin typeface="Cambria Math" panose="02040503050406030204" pitchFamily="18" charset="0"/>
                                            <a:cs typeface="Times New Roman" pitchFamily="18" charset="0"/>
                                          </a:rPr>
                                          <m:t>2</m:t>
                                        </m:r>
                                      </m:sup>
                                    </m:sSup>
                                    <m:r>
                                      <a:rPr lang="en-US" altLang="zh-TW" sz="1200" i="1">
                                        <a:solidFill>
                                          <a:srgbClr val="000000"/>
                                        </a:solidFill>
                                        <a:latin typeface="Cambria Math" panose="02040503050406030204" pitchFamily="18" charset="0"/>
                                        <a:cs typeface="Times New Roman" pitchFamily="18" charset="0"/>
                                      </a:rPr>
                                      <m:t>𝑑𝑡</m:t>
                                    </m:r>
                                  </m:e>
                                </m:nary>
                                <m:r>
                                  <a:rPr lang="en-US" altLang="zh-TW" sz="1200" b="0" i="1" smtClean="0">
                                    <a:solidFill>
                                      <a:srgbClr val="000000"/>
                                    </a:solidFill>
                                    <a:latin typeface="Cambria Math" panose="02040503050406030204" pitchFamily="18" charset="0"/>
                                    <a:cs typeface="Times New Roman" pitchFamily="18" charset="0"/>
                                  </a:rPr>
                                  <m:t>=</m:t>
                                </m:r>
                                <m:nary>
                                  <m:naryPr>
                                    <m:chr m:val="∑"/>
                                    <m:ctrlPr>
                                      <a:rPr lang="en-US" altLang="zh-TW" sz="1200" b="0" i="1" smtClean="0">
                                        <a:solidFill>
                                          <a:srgbClr val="000000"/>
                                        </a:solidFill>
                                        <a:latin typeface="Cambria Math" panose="02040503050406030204" pitchFamily="18" charset="0"/>
                                        <a:cs typeface="Times New Roman" pitchFamily="18" charset="0"/>
                                      </a:rPr>
                                    </m:ctrlPr>
                                  </m:naryPr>
                                  <m:sub>
                                    <m:r>
                                      <m:rPr>
                                        <m:brk m:alnAt="23"/>
                                      </m:rPr>
                                      <a:rPr lang="en-US" altLang="zh-TW" sz="1200" b="0" i="1" smtClean="0">
                                        <a:solidFill>
                                          <a:srgbClr val="000000"/>
                                        </a:solidFill>
                                        <a:latin typeface="Cambria Math" panose="02040503050406030204" pitchFamily="18" charset="0"/>
                                        <a:cs typeface="Times New Roman" pitchFamily="18" charset="0"/>
                                      </a:rPr>
                                      <m:t>𝑘</m:t>
                                    </m:r>
                                    <m:r>
                                      <a:rPr lang="en-US" altLang="zh-TW" sz="1200" b="0" i="1" smtClean="0">
                                        <a:solidFill>
                                          <a:srgbClr val="000000"/>
                                        </a:solidFill>
                                        <a:latin typeface="Cambria Math" panose="02040503050406030204" pitchFamily="18" charset="0"/>
                                        <a:cs typeface="Times New Roman" pitchFamily="18" charset="0"/>
                                      </a:rPr>
                                      <m:t>=−∞</m:t>
                                    </m:r>
                                  </m:sub>
                                  <m:sup>
                                    <m:r>
                                      <a:rPr lang="en-US" altLang="zh-TW" sz="1200" b="0" i="1" smtClean="0">
                                        <a:solidFill>
                                          <a:srgbClr val="000000"/>
                                        </a:solidFill>
                                        <a:latin typeface="Cambria Math" panose="02040503050406030204" pitchFamily="18" charset="0"/>
                                        <a:ea typeface="Cambria Math" panose="02040503050406030204" pitchFamily="18" charset="0"/>
                                        <a:cs typeface="Times New Roman" pitchFamily="18" charset="0"/>
                                      </a:rPr>
                                      <m:t>∞</m:t>
                                    </m:r>
                                  </m:sup>
                                  <m:e>
                                    <m:sSup>
                                      <m:sSupPr>
                                        <m:ctrlPr>
                                          <a:rPr lang="en-US" altLang="zh-TW" sz="1200" b="0" i="1" smtClean="0">
                                            <a:solidFill>
                                              <a:srgbClr val="000000"/>
                                            </a:solidFill>
                                            <a:latin typeface="Cambria Math" panose="02040503050406030204" pitchFamily="18" charset="0"/>
                                            <a:cs typeface="Times New Roman" pitchFamily="18" charset="0"/>
                                          </a:rPr>
                                        </m:ctrlPr>
                                      </m:sSupPr>
                                      <m:e>
                                        <m:r>
                                          <a:rPr lang="en-US" altLang="zh-TW" sz="1200" b="0" i="1" smtClean="0">
                                            <a:solidFill>
                                              <a:srgbClr val="000000"/>
                                            </a:solidFill>
                                            <a:latin typeface="Cambria Math" panose="02040503050406030204" pitchFamily="18" charset="0"/>
                                            <a:cs typeface="Times New Roman" pitchFamily="18" charset="0"/>
                                          </a:rPr>
                                          <m:t>|</m:t>
                                        </m:r>
                                        <m:sSub>
                                          <m:sSubPr>
                                            <m:ctrlPr>
                                              <a:rPr lang="en-US" altLang="zh-TW" sz="1200" b="0" i="1" smtClean="0">
                                                <a:solidFill>
                                                  <a:srgbClr val="000000"/>
                                                </a:solidFill>
                                                <a:latin typeface="Cambria Math" panose="02040503050406030204" pitchFamily="18" charset="0"/>
                                                <a:cs typeface="Times New Roman" pitchFamily="18" charset="0"/>
                                              </a:rPr>
                                            </m:ctrlPr>
                                          </m:sSubPr>
                                          <m:e>
                                            <m:r>
                                              <a:rPr lang="en-US" altLang="zh-TW" sz="1200" b="0" i="1" smtClean="0">
                                                <a:solidFill>
                                                  <a:srgbClr val="000000"/>
                                                </a:solidFill>
                                                <a:latin typeface="Cambria Math" panose="02040503050406030204" pitchFamily="18" charset="0"/>
                                                <a:cs typeface="Times New Roman" pitchFamily="18" charset="0"/>
                                              </a:rPr>
                                              <m:t>𝑎</m:t>
                                            </m:r>
                                          </m:e>
                                          <m:sub>
                                            <m:r>
                                              <a:rPr lang="en-US" altLang="zh-TW" sz="1200" b="0" i="1" smtClean="0">
                                                <a:solidFill>
                                                  <a:srgbClr val="000000"/>
                                                </a:solidFill>
                                                <a:latin typeface="Cambria Math" panose="02040503050406030204" pitchFamily="18" charset="0"/>
                                                <a:cs typeface="Times New Roman" pitchFamily="18" charset="0"/>
                                              </a:rPr>
                                              <m:t>𝑘</m:t>
                                            </m:r>
                                          </m:sub>
                                        </m:sSub>
                                        <m:r>
                                          <a:rPr lang="en-US" altLang="zh-TW" sz="1200" b="0" i="1" smtClean="0">
                                            <a:solidFill>
                                              <a:srgbClr val="000000"/>
                                            </a:solidFill>
                                            <a:latin typeface="Cambria Math" panose="02040503050406030204" pitchFamily="18" charset="0"/>
                                            <a:cs typeface="Times New Roman" pitchFamily="18" charset="0"/>
                                          </a:rPr>
                                          <m:t>|</m:t>
                                        </m:r>
                                      </m:e>
                                      <m:sup>
                                        <m:r>
                                          <a:rPr lang="en-US" altLang="zh-TW" sz="1200" b="0" i="1" smtClean="0">
                                            <a:solidFill>
                                              <a:srgbClr val="000000"/>
                                            </a:solidFill>
                                            <a:latin typeface="Cambria Math" panose="02040503050406030204" pitchFamily="18" charset="0"/>
                                            <a:cs typeface="Times New Roman" pitchFamily="18" charset="0"/>
                                          </a:rPr>
                                          <m:t>2</m:t>
                                        </m:r>
                                      </m:sup>
                                    </m:sSup>
                                  </m:e>
                                </m:nary>
                              </m:oMath>
                            </m:oMathPara>
                          </a14:m>
                          <a:endParaRPr lang="en-US" altLang="zh-TW" sz="1200" dirty="0">
                            <a:solidFill>
                              <a:srgbClr val="000000"/>
                            </a:solidFill>
                            <a:latin typeface="Times New Roman" panose="02020603050405020304" pitchFamily="18" charset="0"/>
                            <a:cs typeface="Times New Roman" pitchFamily="18"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nary>
                                  <m:naryPr>
                                    <m:ctrlPr>
                                      <a:rPr lang="en-US" altLang="zh-TW" sz="1200" i="1" smtClean="0">
                                        <a:solidFill>
                                          <a:srgbClr val="000000"/>
                                        </a:solidFill>
                                        <a:latin typeface="Cambria Math" panose="02040503050406030204" pitchFamily="18" charset="0"/>
                                        <a:cs typeface="Times New Roman" pitchFamily="18" charset="0"/>
                                      </a:rPr>
                                    </m:ctrlPr>
                                  </m:naryPr>
                                  <m:sub>
                                    <m:r>
                                      <m:rPr>
                                        <m:brk m:alnAt="23"/>
                                      </m:rPr>
                                      <a:rPr lang="en-US" altLang="zh-TW" sz="1200" b="0" i="1" smtClean="0">
                                        <a:solidFill>
                                          <a:srgbClr val="000000"/>
                                        </a:solidFill>
                                        <a:latin typeface="Cambria Math" panose="02040503050406030204" pitchFamily="18" charset="0"/>
                                        <a:cs typeface="Times New Roman" pitchFamily="18" charset="0"/>
                                      </a:rPr>
                                      <m:t>−</m:t>
                                    </m:r>
                                    <m:r>
                                      <a:rPr lang="en-US" altLang="zh-TW" sz="1200" b="0" i="1" smtClean="0">
                                        <a:solidFill>
                                          <a:srgbClr val="000000"/>
                                        </a:solidFill>
                                        <a:latin typeface="Cambria Math" panose="02040503050406030204" pitchFamily="18" charset="0"/>
                                        <a:ea typeface="Cambria Math" panose="02040503050406030204" pitchFamily="18" charset="0"/>
                                        <a:cs typeface="Times New Roman" pitchFamily="18" charset="0"/>
                                      </a:rPr>
                                      <m:t>∞</m:t>
                                    </m:r>
                                  </m:sub>
                                  <m:sup>
                                    <m:r>
                                      <a:rPr lang="en-US" altLang="zh-TW" sz="1200" b="0" i="1" smtClean="0">
                                        <a:solidFill>
                                          <a:srgbClr val="000000"/>
                                        </a:solidFill>
                                        <a:latin typeface="Cambria Math" panose="02040503050406030204" pitchFamily="18" charset="0"/>
                                        <a:ea typeface="Cambria Math" panose="02040503050406030204" pitchFamily="18" charset="0"/>
                                        <a:cs typeface="Times New Roman" pitchFamily="18" charset="0"/>
                                      </a:rPr>
                                      <m:t>∞</m:t>
                                    </m:r>
                                  </m:sup>
                                  <m:e>
                                    <m:sSup>
                                      <m:sSupPr>
                                        <m:ctrlPr>
                                          <a:rPr lang="en-US" altLang="zh-TW" sz="1200" i="1">
                                            <a:solidFill>
                                              <a:srgbClr val="000000"/>
                                            </a:solidFill>
                                            <a:latin typeface="Cambria Math" panose="02040503050406030204" pitchFamily="18" charset="0"/>
                                            <a:cs typeface="Times New Roman" pitchFamily="18" charset="0"/>
                                          </a:rPr>
                                        </m:ctrlPr>
                                      </m:sSupPr>
                                      <m:e>
                                        <m:r>
                                          <a:rPr lang="en-US" altLang="zh-TW" sz="1200" i="1">
                                            <a:solidFill>
                                              <a:srgbClr val="000000"/>
                                            </a:solidFill>
                                            <a:latin typeface="Cambria Math" panose="02040503050406030204" pitchFamily="18" charset="0"/>
                                            <a:cs typeface="Times New Roman" pitchFamily="18" charset="0"/>
                                          </a:rPr>
                                          <m:t>|</m:t>
                                        </m:r>
                                        <m:r>
                                          <a:rPr lang="en-US" altLang="zh-TW" sz="1200" i="1">
                                            <a:solidFill>
                                              <a:srgbClr val="000000"/>
                                            </a:solidFill>
                                            <a:latin typeface="Cambria Math" panose="02040503050406030204" pitchFamily="18" charset="0"/>
                                            <a:cs typeface="Times New Roman" pitchFamily="18" charset="0"/>
                                          </a:rPr>
                                          <m:t>𝑥</m:t>
                                        </m:r>
                                        <m:d>
                                          <m:dPr>
                                            <m:ctrlPr>
                                              <a:rPr lang="en-US" altLang="zh-TW" sz="1200" i="1">
                                                <a:solidFill>
                                                  <a:srgbClr val="000000"/>
                                                </a:solidFill>
                                                <a:latin typeface="Cambria Math" panose="02040503050406030204" pitchFamily="18" charset="0"/>
                                                <a:cs typeface="Times New Roman" pitchFamily="18" charset="0"/>
                                              </a:rPr>
                                            </m:ctrlPr>
                                          </m:dPr>
                                          <m:e>
                                            <m:r>
                                              <a:rPr lang="en-US" altLang="zh-TW" sz="1200" i="1">
                                                <a:solidFill>
                                                  <a:srgbClr val="000000"/>
                                                </a:solidFill>
                                                <a:latin typeface="Cambria Math" panose="02040503050406030204" pitchFamily="18" charset="0"/>
                                                <a:cs typeface="Times New Roman" pitchFamily="18" charset="0"/>
                                              </a:rPr>
                                              <m:t>𝑡</m:t>
                                            </m:r>
                                          </m:e>
                                        </m:d>
                                        <m:r>
                                          <a:rPr lang="en-US" altLang="zh-TW" sz="1200" i="1">
                                            <a:solidFill>
                                              <a:srgbClr val="000000"/>
                                            </a:solidFill>
                                            <a:latin typeface="Cambria Math" panose="02040503050406030204" pitchFamily="18" charset="0"/>
                                            <a:cs typeface="Times New Roman" pitchFamily="18" charset="0"/>
                                          </a:rPr>
                                          <m:t>|</m:t>
                                        </m:r>
                                      </m:e>
                                      <m:sup>
                                        <m:r>
                                          <a:rPr lang="en-US" altLang="zh-TW" sz="1200" i="1">
                                            <a:solidFill>
                                              <a:srgbClr val="000000"/>
                                            </a:solidFill>
                                            <a:latin typeface="Cambria Math" panose="02040503050406030204" pitchFamily="18" charset="0"/>
                                            <a:cs typeface="Times New Roman" pitchFamily="18" charset="0"/>
                                          </a:rPr>
                                          <m:t>2</m:t>
                                        </m:r>
                                      </m:sup>
                                    </m:sSup>
                                    <m:r>
                                      <a:rPr lang="en-US" altLang="zh-TW" sz="1200" i="1">
                                        <a:solidFill>
                                          <a:srgbClr val="000000"/>
                                        </a:solidFill>
                                        <a:latin typeface="Cambria Math" panose="02040503050406030204" pitchFamily="18" charset="0"/>
                                        <a:cs typeface="Times New Roman" pitchFamily="18" charset="0"/>
                                      </a:rPr>
                                      <m:t>𝑑𝑡</m:t>
                                    </m:r>
                                  </m:e>
                                </m:nary>
                                <m:r>
                                  <a:rPr lang="en-US" altLang="zh-TW" sz="1200" b="0" i="1" smtClean="0">
                                    <a:solidFill>
                                      <a:srgbClr val="000000"/>
                                    </a:solidFill>
                                    <a:latin typeface="Cambria Math" panose="02040503050406030204" pitchFamily="18" charset="0"/>
                                    <a:cs typeface="Times New Roman" pitchFamily="18" charset="0"/>
                                  </a:rPr>
                                  <m:t>=</m:t>
                                </m:r>
                                <m:f>
                                  <m:fPr>
                                    <m:ctrlPr>
                                      <a:rPr lang="en-US" altLang="zh-TW" sz="1200" b="0" i="1" smtClean="0">
                                        <a:solidFill>
                                          <a:srgbClr val="000000"/>
                                        </a:solidFill>
                                        <a:latin typeface="Cambria Math" panose="02040503050406030204" pitchFamily="18" charset="0"/>
                                        <a:cs typeface="Times New Roman" pitchFamily="18" charset="0"/>
                                      </a:rPr>
                                    </m:ctrlPr>
                                  </m:fPr>
                                  <m:num>
                                    <m:r>
                                      <a:rPr lang="en-US" altLang="zh-TW" sz="1200" b="0" i="1" smtClean="0">
                                        <a:solidFill>
                                          <a:srgbClr val="000000"/>
                                        </a:solidFill>
                                        <a:latin typeface="Cambria Math" panose="02040503050406030204" pitchFamily="18" charset="0"/>
                                        <a:cs typeface="Times New Roman" pitchFamily="18" charset="0"/>
                                      </a:rPr>
                                      <m:t>1</m:t>
                                    </m:r>
                                  </m:num>
                                  <m:den>
                                    <m:r>
                                      <a:rPr lang="en-US" altLang="zh-TW" sz="1200" b="0" i="1" smtClean="0">
                                        <a:solidFill>
                                          <a:srgbClr val="000000"/>
                                        </a:solidFill>
                                        <a:latin typeface="Cambria Math" panose="02040503050406030204" pitchFamily="18" charset="0"/>
                                        <a:cs typeface="Times New Roman" pitchFamily="18" charset="0"/>
                                      </a:rPr>
                                      <m:t>2</m:t>
                                    </m:r>
                                    <m:r>
                                      <m:rPr>
                                        <m:sty m:val="p"/>
                                      </m:rPr>
                                      <a:rPr lang="en-US" altLang="zh-CN" sz="1200" i="1">
                                        <a:solidFill>
                                          <a:srgbClr val="000000"/>
                                        </a:solidFill>
                                        <a:latin typeface="Cambria Math" panose="02040503050406030204" pitchFamily="18" charset="0"/>
                                        <a:cs typeface="Times New Roman" pitchFamily="18" charset="0"/>
                                      </a:rPr>
                                      <m:t>π</m:t>
                                    </m:r>
                                  </m:den>
                                </m:f>
                                <m:nary>
                                  <m:naryPr>
                                    <m:ctrlPr>
                                      <a:rPr lang="en-US" altLang="zh-TW" sz="1200" i="1">
                                        <a:solidFill>
                                          <a:srgbClr val="000000"/>
                                        </a:solidFill>
                                        <a:latin typeface="Cambria Math" panose="02040503050406030204" pitchFamily="18" charset="0"/>
                                        <a:cs typeface="Times New Roman" pitchFamily="18" charset="0"/>
                                      </a:rPr>
                                    </m:ctrlPr>
                                  </m:naryPr>
                                  <m:sub>
                                    <m:r>
                                      <m:rPr>
                                        <m:brk m:alnAt="23"/>
                                      </m:rPr>
                                      <a:rPr lang="en-US" altLang="zh-TW" sz="1200" i="1">
                                        <a:solidFill>
                                          <a:srgbClr val="000000"/>
                                        </a:solidFill>
                                        <a:latin typeface="Cambria Math" panose="02040503050406030204" pitchFamily="18" charset="0"/>
                                        <a:cs typeface="Times New Roman" pitchFamily="18" charset="0"/>
                                      </a:rPr>
                                      <m:t>−</m:t>
                                    </m:r>
                                    <m:r>
                                      <a:rPr lang="en-US" altLang="zh-TW" sz="1200" i="1">
                                        <a:solidFill>
                                          <a:srgbClr val="000000"/>
                                        </a:solidFill>
                                        <a:latin typeface="Cambria Math" panose="02040503050406030204" pitchFamily="18" charset="0"/>
                                        <a:ea typeface="Cambria Math" panose="02040503050406030204" pitchFamily="18" charset="0"/>
                                        <a:cs typeface="Times New Roman" pitchFamily="18" charset="0"/>
                                      </a:rPr>
                                      <m:t>∞</m:t>
                                    </m:r>
                                  </m:sub>
                                  <m:sup>
                                    <m:r>
                                      <a:rPr lang="en-US" altLang="zh-TW" sz="1200" i="1">
                                        <a:solidFill>
                                          <a:srgbClr val="000000"/>
                                        </a:solidFill>
                                        <a:latin typeface="Cambria Math" panose="02040503050406030204" pitchFamily="18" charset="0"/>
                                        <a:ea typeface="Cambria Math" panose="02040503050406030204" pitchFamily="18" charset="0"/>
                                        <a:cs typeface="Times New Roman" pitchFamily="18" charset="0"/>
                                      </a:rPr>
                                      <m:t>∞</m:t>
                                    </m:r>
                                  </m:sup>
                                  <m:e>
                                    <m:sSup>
                                      <m:sSupPr>
                                        <m:ctrlPr>
                                          <a:rPr lang="en-US" altLang="zh-TW" sz="1200" i="1">
                                            <a:solidFill>
                                              <a:srgbClr val="000000"/>
                                            </a:solidFill>
                                            <a:latin typeface="Cambria Math" panose="02040503050406030204" pitchFamily="18" charset="0"/>
                                            <a:cs typeface="Times New Roman" pitchFamily="18" charset="0"/>
                                          </a:rPr>
                                        </m:ctrlPr>
                                      </m:sSupPr>
                                      <m:e>
                                        <m:r>
                                          <a:rPr lang="en-US" altLang="zh-TW" sz="1200" i="1">
                                            <a:solidFill>
                                              <a:srgbClr val="000000"/>
                                            </a:solidFill>
                                            <a:latin typeface="Cambria Math" panose="02040503050406030204" pitchFamily="18" charset="0"/>
                                            <a:cs typeface="Times New Roman" pitchFamily="18" charset="0"/>
                                          </a:rPr>
                                          <m:t>|</m:t>
                                        </m:r>
                                        <m:r>
                                          <a:rPr lang="en-US" altLang="zh-TW" sz="1200" b="0" i="1" smtClean="0">
                                            <a:solidFill>
                                              <a:srgbClr val="000000"/>
                                            </a:solidFill>
                                            <a:latin typeface="Cambria Math" panose="02040503050406030204" pitchFamily="18" charset="0"/>
                                            <a:cs typeface="Times New Roman" pitchFamily="18" charset="0"/>
                                          </a:rPr>
                                          <m:t>𝑋</m:t>
                                        </m:r>
                                        <m:r>
                                          <a:rPr lang="en-US" altLang="zh-TW" sz="1200" b="0" i="1" smtClean="0">
                                            <a:solidFill>
                                              <a:srgbClr val="000000"/>
                                            </a:solidFill>
                                            <a:latin typeface="Cambria Math" panose="02040503050406030204" pitchFamily="18" charset="0"/>
                                            <a:cs typeface="Times New Roman" pitchFamily="18" charset="0"/>
                                          </a:rPr>
                                          <m:t>(</m:t>
                                        </m:r>
                                        <m:r>
                                          <a:rPr lang="en-US" altLang="zh-TW" sz="1200" b="0" i="1" smtClean="0">
                                            <a:solidFill>
                                              <a:srgbClr val="000000"/>
                                            </a:solidFill>
                                            <a:latin typeface="Cambria Math" panose="02040503050406030204" pitchFamily="18" charset="0"/>
                                            <a:cs typeface="Times New Roman" pitchFamily="18" charset="0"/>
                                          </a:rPr>
                                          <m:t>𝑗</m:t>
                                        </m:r>
                                        <m:r>
                                          <a:rPr lang="zh-TW" altLang="en-US" sz="1200" b="0" i="1" smtClean="0">
                                            <a:solidFill>
                                              <a:srgbClr val="000000"/>
                                            </a:solidFill>
                                            <a:latin typeface="Cambria Math" panose="02040503050406030204" pitchFamily="18" charset="0"/>
                                            <a:cs typeface="Times New Roman" pitchFamily="18" charset="0"/>
                                          </a:rPr>
                                          <m:t>𝜔</m:t>
                                        </m:r>
                                        <m:r>
                                          <a:rPr lang="en-US" altLang="zh-TW" sz="1200" b="0" i="1" smtClean="0">
                                            <a:solidFill>
                                              <a:srgbClr val="000000"/>
                                            </a:solidFill>
                                            <a:latin typeface="Cambria Math" panose="02040503050406030204" pitchFamily="18" charset="0"/>
                                            <a:cs typeface="Times New Roman" pitchFamily="18" charset="0"/>
                                          </a:rPr>
                                          <m:t>)</m:t>
                                        </m:r>
                                        <m:r>
                                          <a:rPr lang="en-US" altLang="zh-TW" sz="1200" i="1">
                                            <a:solidFill>
                                              <a:srgbClr val="000000"/>
                                            </a:solidFill>
                                            <a:latin typeface="Cambria Math" panose="02040503050406030204" pitchFamily="18" charset="0"/>
                                            <a:cs typeface="Times New Roman" pitchFamily="18" charset="0"/>
                                          </a:rPr>
                                          <m:t>|</m:t>
                                        </m:r>
                                      </m:e>
                                      <m:sup>
                                        <m:r>
                                          <a:rPr lang="en-US" altLang="zh-TW" sz="1200" i="1">
                                            <a:solidFill>
                                              <a:srgbClr val="000000"/>
                                            </a:solidFill>
                                            <a:latin typeface="Cambria Math" panose="02040503050406030204" pitchFamily="18" charset="0"/>
                                            <a:cs typeface="Times New Roman" pitchFamily="18" charset="0"/>
                                          </a:rPr>
                                          <m:t>2</m:t>
                                        </m:r>
                                      </m:sup>
                                    </m:sSup>
                                    <m:r>
                                      <a:rPr lang="en-US" altLang="zh-TW" sz="1200" i="1">
                                        <a:solidFill>
                                          <a:srgbClr val="000000"/>
                                        </a:solidFill>
                                        <a:latin typeface="Cambria Math" panose="02040503050406030204" pitchFamily="18" charset="0"/>
                                        <a:cs typeface="Times New Roman" pitchFamily="18" charset="0"/>
                                      </a:rPr>
                                      <m:t>𝑑</m:t>
                                    </m:r>
                                    <m:r>
                                      <a:rPr lang="zh-TW" altLang="en-US" sz="1200" i="1" smtClean="0">
                                        <a:solidFill>
                                          <a:srgbClr val="000000"/>
                                        </a:solidFill>
                                        <a:latin typeface="Cambria Math" panose="02040503050406030204" pitchFamily="18" charset="0"/>
                                        <a:cs typeface="Times New Roman" pitchFamily="18" charset="0"/>
                                      </a:rPr>
                                      <m:t>𝜔</m:t>
                                    </m:r>
                                  </m:e>
                                </m:nary>
                              </m:oMath>
                            </m:oMathPara>
                          </a14:m>
                          <a:endParaRPr lang="en-US" altLang="zh-TW" sz="1200" dirty="0">
                            <a:solidFill>
                              <a:srgbClr val="000000"/>
                            </a:solidFill>
                            <a:latin typeface="Times New Roman" panose="02020603050405020304" pitchFamily="18" charset="0"/>
                            <a:cs typeface="Times New Roman"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f>
                                  <m:fPr>
                                    <m:ctrlPr>
                                      <a:rPr lang="en-US" altLang="zh-TW" sz="1200" i="1" smtClean="0">
                                        <a:solidFill>
                                          <a:srgbClr val="000000"/>
                                        </a:solidFill>
                                        <a:latin typeface="Cambria Math" panose="02040503050406030204" pitchFamily="18" charset="0"/>
                                        <a:cs typeface="Times New Roman" pitchFamily="18" charset="0"/>
                                      </a:rPr>
                                    </m:ctrlPr>
                                  </m:fPr>
                                  <m:num>
                                    <m:r>
                                      <a:rPr lang="en-US" altLang="zh-TW" sz="1200" b="0" i="1" smtClean="0">
                                        <a:solidFill>
                                          <a:srgbClr val="000000"/>
                                        </a:solidFill>
                                        <a:latin typeface="Cambria Math" panose="02040503050406030204" pitchFamily="18" charset="0"/>
                                        <a:cs typeface="Times New Roman" pitchFamily="18" charset="0"/>
                                      </a:rPr>
                                      <m:t>1</m:t>
                                    </m:r>
                                  </m:num>
                                  <m:den>
                                    <m:r>
                                      <a:rPr lang="en-US" altLang="zh-TW" sz="1200" b="0" i="1" smtClean="0">
                                        <a:solidFill>
                                          <a:srgbClr val="000000"/>
                                        </a:solidFill>
                                        <a:latin typeface="Cambria Math" panose="02040503050406030204" pitchFamily="18" charset="0"/>
                                        <a:cs typeface="Times New Roman" pitchFamily="18" charset="0"/>
                                      </a:rPr>
                                      <m:t>𝑁</m:t>
                                    </m:r>
                                  </m:den>
                                </m:f>
                                <m:nary>
                                  <m:naryPr>
                                    <m:chr m:val="∑"/>
                                    <m:supHide m:val="on"/>
                                    <m:ctrlPr>
                                      <a:rPr lang="en-US" altLang="zh-TW" sz="1200" i="1">
                                        <a:solidFill>
                                          <a:srgbClr val="000000"/>
                                        </a:solidFill>
                                        <a:latin typeface="Cambria Math" panose="02040503050406030204" pitchFamily="18" charset="0"/>
                                        <a:cs typeface="Times New Roman" pitchFamily="18" charset="0"/>
                                      </a:rPr>
                                    </m:ctrlPr>
                                  </m:naryPr>
                                  <m:sub>
                                    <m:r>
                                      <m:rPr>
                                        <m:brk m:alnAt="23"/>
                                      </m:rPr>
                                      <a:rPr lang="en-US" altLang="zh-TW" sz="1200" i="1">
                                        <a:solidFill>
                                          <a:srgbClr val="000000"/>
                                        </a:solidFill>
                                        <a:latin typeface="Cambria Math" panose="02040503050406030204" pitchFamily="18" charset="0"/>
                                        <a:cs typeface="Times New Roman" pitchFamily="18" charset="0"/>
                                      </a:rPr>
                                      <m:t>𝑘</m:t>
                                    </m:r>
                                    <m:r>
                                      <a:rPr lang="en-US" altLang="zh-TW" sz="1200" i="1">
                                        <a:solidFill>
                                          <a:schemeClr val="tx1"/>
                                        </a:solidFill>
                                        <a:latin typeface="Cambria Math" panose="02040503050406030204" pitchFamily="18" charset="0"/>
                                        <a:cs typeface="Times New Roman" pitchFamily="18" charset="0"/>
                                      </a:rPr>
                                      <m:t>=</m:t>
                                    </m:r>
                                    <m:d>
                                      <m:dPr>
                                        <m:begChr m:val="⟨"/>
                                        <m:endChr m:val="⟩"/>
                                        <m:ctrlPr>
                                          <a:rPr lang="en-US" altLang="zh-TW" sz="1200" i="1">
                                            <a:solidFill>
                                              <a:schemeClr val="tx1"/>
                                            </a:solidFill>
                                            <a:latin typeface="Cambria Math" panose="02040503050406030204" pitchFamily="18" charset="0"/>
                                            <a:cs typeface="Times New Roman" pitchFamily="18" charset="0"/>
                                          </a:rPr>
                                        </m:ctrlPr>
                                      </m:dPr>
                                      <m:e>
                                        <m:r>
                                          <a:rPr lang="en-US" altLang="zh-TW" sz="1200" i="1">
                                            <a:solidFill>
                                              <a:schemeClr val="tx1"/>
                                            </a:solidFill>
                                            <a:latin typeface="Cambria Math" panose="02040503050406030204" pitchFamily="18" charset="0"/>
                                            <a:cs typeface="Times New Roman" pitchFamily="18" charset="0"/>
                                          </a:rPr>
                                          <m:t>𝑁</m:t>
                                        </m:r>
                                      </m:e>
                                    </m:d>
                                  </m:sub>
                                  <m:sup/>
                                  <m:e>
                                    <m:sSup>
                                      <m:sSupPr>
                                        <m:ctrlPr>
                                          <a:rPr lang="en-US" altLang="zh-TW" sz="1200" i="1">
                                            <a:solidFill>
                                              <a:srgbClr val="000000"/>
                                            </a:solidFill>
                                            <a:latin typeface="Cambria Math" panose="02040503050406030204" pitchFamily="18" charset="0"/>
                                            <a:cs typeface="Times New Roman" pitchFamily="18" charset="0"/>
                                          </a:rPr>
                                        </m:ctrlPr>
                                      </m:sSupPr>
                                      <m:e>
                                        <m:r>
                                          <a:rPr lang="en-US" altLang="zh-TW" sz="1200" i="1">
                                            <a:solidFill>
                                              <a:srgbClr val="000000"/>
                                            </a:solidFill>
                                            <a:latin typeface="Cambria Math" panose="02040503050406030204" pitchFamily="18" charset="0"/>
                                            <a:cs typeface="Times New Roman" pitchFamily="18" charset="0"/>
                                          </a:rPr>
                                          <m:t>|</m:t>
                                        </m:r>
                                        <m:r>
                                          <a:rPr lang="en-US" altLang="zh-TW" sz="1200" i="1">
                                            <a:solidFill>
                                              <a:srgbClr val="000000"/>
                                            </a:solidFill>
                                            <a:latin typeface="Cambria Math" panose="02040503050406030204" pitchFamily="18" charset="0"/>
                                            <a:cs typeface="Times New Roman" pitchFamily="18" charset="0"/>
                                          </a:rPr>
                                          <m:t>𝑥</m:t>
                                        </m:r>
                                        <m:r>
                                          <a:rPr lang="en-US" altLang="zh-TW" sz="1200" b="0" i="1" smtClean="0">
                                            <a:solidFill>
                                              <a:srgbClr val="000000"/>
                                            </a:solidFill>
                                            <a:latin typeface="Cambria Math" panose="02040503050406030204" pitchFamily="18" charset="0"/>
                                            <a:cs typeface="Times New Roman" pitchFamily="18" charset="0"/>
                                          </a:rPr>
                                          <m:t>[</m:t>
                                        </m:r>
                                        <m:r>
                                          <a:rPr lang="en-US" altLang="zh-TW" sz="1200" b="0" i="1" smtClean="0">
                                            <a:solidFill>
                                              <a:srgbClr val="000000"/>
                                            </a:solidFill>
                                            <a:latin typeface="Cambria Math" panose="02040503050406030204" pitchFamily="18" charset="0"/>
                                            <a:cs typeface="Times New Roman" pitchFamily="18" charset="0"/>
                                          </a:rPr>
                                          <m:t>𝑛</m:t>
                                        </m:r>
                                        <m:r>
                                          <a:rPr lang="en-US" altLang="zh-TW" sz="1200" b="0" i="1" smtClean="0">
                                            <a:solidFill>
                                              <a:srgbClr val="000000"/>
                                            </a:solidFill>
                                            <a:latin typeface="Cambria Math" panose="02040503050406030204" pitchFamily="18" charset="0"/>
                                            <a:cs typeface="Times New Roman" pitchFamily="18" charset="0"/>
                                          </a:rPr>
                                          <m:t>]|</m:t>
                                        </m:r>
                                      </m:e>
                                      <m:sup>
                                        <m:r>
                                          <a:rPr lang="en-US" altLang="zh-TW" sz="1200" i="1">
                                            <a:solidFill>
                                              <a:srgbClr val="000000"/>
                                            </a:solidFill>
                                            <a:latin typeface="Cambria Math" panose="02040503050406030204" pitchFamily="18" charset="0"/>
                                            <a:cs typeface="Times New Roman" pitchFamily="18" charset="0"/>
                                          </a:rPr>
                                          <m:t>2</m:t>
                                        </m:r>
                                      </m:sup>
                                    </m:sSup>
                                  </m:e>
                                </m:nary>
                                <m:r>
                                  <a:rPr lang="en-US" altLang="zh-TW" sz="1200" b="0" i="1" smtClean="0">
                                    <a:solidFill>
                                      <a:srgbClr val="000000"/>
                                    </a:solidFill>
                                    <a:latin typeface="Cambria Math" panose="02040503050406030204" pitchFamily="18" charset="0"/>
                                    <a:cs typeface="Times New Roman" pitchFamily="18" charset="0"/>
                                  </a:rPr>
                                  <m:t>=</m:t>
                                </m:r>
                                <m:nary>
                                  <m:naryPr>
                                    <m:chr m:val="∑"/>
                                    <m:supHide m:val="on"/>
                                    <m:ctrlPr>
                                      <a:rPr lang="en-US" altLang="zh-TW" sz="1200" b="0" i="1" smtClean="0">
                                        <a:solidFill>
                                          <a:srgbClr val="000000"/>
                                        </a:solidFill>
                                        <a:latin typeface="Cambria Math" panose="02040503050406030204" pitchFamily="18" charset="0"/>
                                        <a:cs typeface="Times New Roman" pitchFamily="18" charset="0"/>
                                      </a:rPr>
                                    </m:ctrlPr>
                                  </m:naryPr>
                                  <m:sub>
                                    <m:r>
                                      <m:rPr>
                                        <m:brk m:alnAt="23"/>
                                      </m:rPr>
                                      <a:rPr lang="en-US" altLang="zh-TW" sz="1200" b="0" i="1" smtClean="0">
                                        <a:solidFill>
                                          <a:srgbClr val="000000"/>
                                        </a:solidFill>
                                        <a:latin typeface="Cambria Math" panose="02040503050406030204" pitchFamily="18" charset="0"/>
                                        <a:cs typeface="Times New Roman" pitchFamily="18" charset="0"/>
                                      </a:rPr>
                                      <m:t>𝑘</m:t>
                                    </m:r>
                                    <m:r>
                                      <a:rPr lang="en-US" altLang="zh-TW" sz="1200" i="1">
                                        <a:solidFill>
                                          <a:schemeClr val="tx1"/>
                                        </a:solidFill>
                                        <a:latin typeface="Cambria Math" panose="02040503050406030204" pitchFamily="18" charset="0"/>
                                        <a:cs typeface="Times New Roman" pitchFamily="18" charset="0"/>
                                      </a:rPr>
                                      <m:t>=</m:t>
                                    </m:r>
                                    <m:d>
                                      <m:dPr>
                                        <m:begChr m:val="⟨"/>
                                        <m:endChr m:val="⟩"/>
                                        <m:ctrlPr>
                                          <a:rPr lang="en-US" altLang="zh-TW" sz="1200" i="1">
                                            <a:solidFill>
                                              <a:schemeClr val="tx1"/>
                                            </a:solidFill>
                                            <a:latin typeface="Cambria Math" panose="02040503050406030204" pitchFamily="18" charset="0"/>
                                            <a:cs typeface="Times New Roman" pitchFamily="18" charset="0"/>
                                          </a:rPr>
                                        </m:ctrlPr>
                                      </m:dPr>
                                      <m:e>
                                        <m:r>
                                          <a:rPr lang="en-US" altLang="zh-TW" sz="1200" i="1">
                                            <a:solidFill>
                                              <a:schemeClr val="tx1"/>
                                            </a:solidFill>
                                            <a:latin typeface="Cambria Math" panose="02040503050406030204" pitchFamily="18" charset="0"/>
                                            <a:cs typeface="Times New Roman" pitchFamily="18" charset="0"/>
                                          </a:rPr>
                                          <m:t>𝑁</m:t>
                                        </m:r>
                                      </m:e>
                                    </m:d>
                                  </m:sub>
                                  <m:sup/>
                                  <m:e>
                                    <m:sSup>
                                      <m:sSupPr>
                                        <m:ctrlPr>
                                          <a:rPr lang="en-US" altLang="zh-TW" sz="1200" b="0" i="1" smtClean="0">
                                            <a:solidFill>
                                              <a:srgbClr val="000000"/>
                                            </a:solidFill>
                                            <a:latin typeface="Cambria Math" panose="02040503050406030204" pitchFamily="18" charset="0"/>
                                            <a:cs typeface="Times New Roman" pitchFamily="18" charset="0"/>
                                          </a:rPr>
                                        </m:ctrlPr>
                                      </m:sSupPr>
                                      <m:e>
                                        <m:r>
                                          <a:rPr lang="en-US" altLang="zh-TW" sz="1200" b="0" i="1" smtClean="0">
                                            <a:solidFill>
                                              <a:srgbClr val="000000"/>
                                            </a:solidFill>
                                            <a:latin typeface="Cambria Math" panose="02040503050406030204" pitchFamily="18" charset="0"/>
                                            <a:cs typeface="Times New Roman" pitchFamily="18" charset="0"/>
                                          </a:rPr>
                                          <m:t>|</m:t>
                                        </m:r>
                                        <m:sSub>
                                          <m:sSubPr>
                                            <m:ctrlPr>
                                              <a:rPr lang="en-US" altLang="zh-TW" sz="1200" b="0" i="1" smtClean="0">
                                                <a:solidFill>
                                                  <a:srgbClr val="000000"/>
                                                </a:solidFill>
                                                <a:latin typeface="Cambria Math" panose="02040503050406030204" pitchFamily="18" charset="0"/>
                                                <a:cs typeface="Times New Roman" pitchFamily="18" charset="0"/>
                                              </a:rPr>
                                            </m:ctrlPr>
                                          </m:sSubPr>
                                          <m:e>
                                            <m:r>
                                              <a:rPr lang="en-US" altLang="zh-TW" sz="1200" b="0" i="1" smtClean="0">
                                                <a:solidFill>
                                                  <a:srgbClr val="000000"/>
                                                </a:solidFill>
                                                <a:latin typeface="Cambria Math" panose="02040503050406030204" pitchFamily="18" charset="0"/>
                                                <a:cs typeface="Times New Roman" pitchFamily="18" charset="0"/>
                                              </a:rPr>
                                              <m:t>𝑎</m:t>
                                            </m:r>
                                          </m:e>
                                          <m:sub>
                                            <m:r>
                                              <a:rPr lang="en-US" altLang="zh-TW" sz="1200" b="0" i="1" smtClean="0">
                                                <a:solidFill>
                                                  <a:srgbClr val="000000"/>
                                                </a:solidFill>
                                                <a:latin typeface="Cambria Math" panose="02040503050406030204" pitchFamily="18" charset="0"/>
                                                <a:cs typeface="Times New Roman" pitchFamily="18" charset="0"/>
                                              </a:rPr>
                                              <m:t>𝑘</m:t>
                                            </m:r>
                                          </m:sub>
                                        </m:sSub>
                                        <m:r>
                                          <a:rPr lang="en-US" altLang="zh-TW" sz="1200" b="0" i="1" smtClean="0">
                                            <a:solidFill>
                                              <a:srgbClr val="000000"/>
                                            </a:solidFill>
                                            <a:latin typeface="Cambria Math" panose="02040503050406030204" pitchFamily="18" charset="0"/>
                                            <a:cs typeface="Times New Roman" pitchFamily="18" charset="0"/>
                                          </a:rPr>
                                          <m:t>|</m:t>
                                        </m:r>
                                      </m:e>
                                      <m:sup>
                                        <m:r>
                                          <a:rPr lang="en-US" altLang="zh-TW" sz="1200" b="0" i="1" smtClean="0">
                                            <a:solidFill>
                                              <a:srgbClr val="000000"/>
                                            </a:solidFill>
                                            <a:latin typeface="Cambria Math" panose="02040503050406030204" pitchFamily="18" charset="0"/>
                                            <a:cs typeface="Times New Roman" pitchFamily="18" charset="0"/>
                                          </a:rPr>
                                          <m:t>2</m:t>
                                        </m:r>
                                      </m:sup>
                                    </m:sSup>
                                  </m:e>
                                </m:nary>
                              </m:oMath>
                            </m:oMathPara>
                          </a14:m>
                          <a:endParaRPr lang="zh-CN" altLang="en-US" sz="1200" dirty="0"/>
                        </a:p>
                      </a:txBody>
                      <a:tcPr/>
                    </a:tc>
                    <a:tc>
                      <a:txBody>
                        <a:bodyPr/>
                        <a:lstStyle/>
                        <a:p>
                          <a:pPr algn="ctr"/>
                          <a14:m>
                            <m:oMathPara xmlns:m="http://schemas.openxmlformats.org/officeDocument/2006/math">
                              <m:oMathParaPr>
                                <m:jc m:val="centerGroup"/>
                              </m:oMathParaPr>
                              <m:oMath xmlns:m="http://schemas.openxmlformats.org/officeDocument/2006/math">
                                <m:nary>
                                  <m:naryPr>
                                    <m:chr m:val="∑"/>
                                    <m:ctrlPr>
                                      <a:rPr lang="en-US" altLang="zh-TW" sz="1200" i="1" smtClean="0">
                                        <a:solidFill>
                                          <a:schemeClr val="tx1"/>
                                        </a:solidFill>
                                        <a:latin typeface="Cambria Math" panose="02040503050406030204" pitchFamily="18" charset="0"/>
                                        <a:cs typeface="Times New Roman" pitchFamily="18" charset="0"/>
                                      </a:rPr>
                                    </m:ctrlPr>
                                  </m:naryPr>
                                  <m:sub>
                                    <m:r>
                                      <m:rPr>
                                        <m:brk m:alnAt="23"/>
                                      </m:rPr>
                                      <a:rPr lang="en-US" altLang="zh-TW" sz="1200" i="1">
                                        <a:solidFill>
                                          <a:schemeClr val="tx1"/>
                                        </a:solidFill>
                                        <a:latin typeface="Cambria Math" panose="02040503050406030204" pitchFamily="18" charset="0"/>
                                        <a:cs typeface="Times New Roman" pitchFamily="18" charset="0"/>
                                      </a:rPr>
                                      <m:t>𝑛</m:t>
                                    </m:r>
                                    <m:r>
                                      <a:rPr lang="en-US" altLang="zh-TW" sz="1200" i="1">
                                        <a:solidFill>
                                          <a:schemeClr val="tx1"/>
                                        </a:solidFill>
                                        <a:latin typeface="Cambria Math" panose="02040503050406030204" pitchFamily="18" charset="0"/>
                                        <a:cs typeface="Times New Roman" pitchFamily="18" charset="0"/>
                                      </a:rPr>
                                      <m:t>=−</m:t>
                                    </m:r>
                                    <m:r>
                                      <a:rPr lang="en-US" altLang="zh-TW" sz="1200" i="1">
                                        <a:solidFill>
                                          <a:schemeClr val="tx1"/>
                                        </a:solidFill>
                                        <a:latin typeface="Cambria Math" panose="02040503050406030204" pitchFamily="18" charset="0"/>
                                        <a:ea typeface="Cambria Math" panose="02040503050406030204" pitchFamily="18" charset="0"/>
                                        <a:cs typeface="Times New Roman" pitchFamily="18" charset="0"/>
                                      </a:rPr>
                                      <m:t>∞</m:t>
                                    </m:r>
                                  </m:sub>
                                  <m:sup>
                                    <m:r>
                                      <a:rPr lang="en-US" altLang="zh-CN" sz="12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up>
                                  <m:e>
                                    <m:sSup>
                                      <m:sSupPr>
                                        <m:ctrlPr>
                                          <a:rPr lang="en-US" altLang="zh-CN" sz="12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2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12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𝑥</m:t>
                                        </m:r>
                                        <m:d>
                                          <m:dPr>
                                            <m:begChr m:val="["/>
                                            <m:endChr m:val="]"/>
                                            <m:ctrlPr>
                                              <a:rPr lang="en-US" altLang="zh-TW" sz="1200" i="1">
                                                <a:solidFill>
                                                  <a:schemeClr val="tx1"/>
                                                </a:solidFill>
                                                <a:latin typeface="Cambria Math" panose="02040503050406030204" pitchFamily="18" charset="0"/>
                                                <a:cs typeface="Times New Roman" pitchFamily="18" charset="0"/>
                                              </a:rPr>
                                            </m:ctrlPr>
                                          </m:dPr>
                                          <m:e>
                                            <m:r>
                                              <a:rPr lang="en-US" altLang="zh-TW" sz="1200" i="1">
                                                <a:solidFill>
                                                  <a:schemeClr val="tx1"/>
                                                </a:solidFill>
                                                <a:latin typeface="Cambria Math" panose="02040503050406030204" pitchFamily="18" charset="0"/>
                                                <a:cs typeface="Times New Roman" pitchFamily="18" charset="0"/>
                                              </a:rPr>
                                              <m:t>𝑛</m:t>
                                            </m:r>
                                          </m:e>
                                        </m:d>
                                        <m:r>
                                          <a:rPr lang="en-US" altLang="zh-TW" sz="1200" b="0" i="1" smtClean="0">
                                            <a:solidFill>
                                              <a:schemeClr val="tx1"/>
                                            </a:solidFill>
                                            <a:latin typeface="Cambria Math" panose="02040503050406030204" pitchFamily="18" charset="0"/>
                                            <a:cs typeface="Times New Roman" pitchFamily="18" charset="0"/>
                                          </a:rPr>
                                          <m:t>|</m:t>
                                        </m:r>
                                      </m:e>
                                      <m:sup>
                                        <m:r>
                                          <a:rPr lang="en-US" altLang="zh-CN" sz="12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2</m:t>
                                        </m:r>
                                      </m:sup>
                                    </m:sSup>
                                  </m:e>
                                </m:nary>
                                <m:r>
                                  <a:rPr lang="en-US" altLang="zh-TW" sz="1200" b="0" i="1" smtClean="0">
                                    <a:solidFill>
                                      <a:srgbClr val="000000"/>
                                    </a:solidFill>
                                    <a:latin typeface="Cambria Math" panose="02040503050406030204" pitchFamily="18" charset="0"/>
                                    <a:cs typeface="Times New Roman" pitchFamily="18" charset="0"/>
                                  </a:rPr>
                                  <m:t>=</m:t>
                                </m:r>
                                <m:f>
                                  <m:fPr>
                                    <m:ctrlPr>
                                      <a:rPr lang="en-US" altLang="zh-TW" sz="1200" b="0" i="1" smtClean="0">
                                        <a:solidFill>
                                          <a:srgbClr val="000000"/>
                                        </a:solidFill>
                                        <a:latin typeface="Cambria Math" panose="02040503050406030204" pitchFamily="18" charset="0"/>
                                        <a:cs typeface="Times New Roman" pitchFamily="18" charset="0"/>
                                      </a:rPr>
                                    </m:ctrlPr>
                                  </m:fPr>
                                  <m:num>
                                    <m:r>
                                      <a:rPr lang="en-US" altLang="zh-TW" sz="1200" b="0" i="1" smtClean="0">
                                        <a:solidFill>
                                          <a:srgbClr val="000000"/>
                                        </a:solidFill>
                                        <a:latin typeface="Cambria Math" panose="02040503050406030204" pitchFamily="18" charset="0"/>
                                        <a:cs typeface="Times New Roman" pitchFamily="18" charset="0"/>
                                      </a:rPr>
                                      <m:t>1</m:t>
                                    </m:r>
                                  </m:num>
                                  <m:den>
                                    <m:r>
                                      <a:rPr lang="en-US" altLang="zh-TW" sz="1200" b="0" i="1" smtClean="0">
                                        <a:solidFill>
                                          <a:srgbClr val="000000"/>
                                        </a:solidFill>
                                        <a:latin typeface="Cambria Math" panose="02040503050406030204" pitchFamily="18" charset="0"/>
                                        <a:cs typeface="Times New Roman" pitchFamily="18" charset="0"/>
                                      </a:rPr>
                                      <m:t>2</m:t>
                                    </m:r>
                                    <m:r>
                                      <m:rPr>
                                        <m:sty m:val="p"/>
                                      </m:rPr>
                                      <a:rPr lang="en-US" altLang="zh-CN" sz="1200" i="1">
                                        <a:solidFill>
                                          <a:srgbClr val="000000"/>
                                        </a:solidFill>
                                        <a:latin typeface="Cambria Math" panose="02040503050406030204" pitchFamily="18" charset="0"/>
                                        <a:cs typeface="Times New Roman" pitchFamily="18" charset="0"/>
                                      </a:rPr>
                                      <m:t>π</m:t>
                                    </m:r>
                                  </m:den>
                                </m:f>
                                <m:nary>
                                  <m:naryPr>
                                    <m:supHide m:val="on"/>
                                    <m:ctrlPr>
                                      <a:rPr lang="en-US" altLang="zh-TW" sz="1200" i="1">
                                        <a:solidFill>
                                          <a:srgbClr val="000000"/>
                                        </a:solidFill>
                                        <a:latin typeface="Cambria Math" panose="02040503050406030204" pitchFamily="18" charset="0"/>
                                        <a:cs typeface="Times New Roman" pitchFamily="18" charset="0"/>
                                      </a:rPr>
                                    </m:ctrlPr>
                                  </m:naryPr>
                                  <m:sub>
                                    <m:r>
                                      <m:rPr>
                                        <m:brk m:alnAt="23"/>
                                      </m:rPr>
                                      <a:rPr lang="en-US" altLang="zh-TW" sz="1200" b="0" i="1" smtClean="0">
                                        <a:solidFill>
                                          <a:srgbClr val="000000"/>
                                        </a:solidFill>
                                        <a:latin typeface="Cambria Math" panose="02040503050406030204" pitchFamily="18" charset="0"/>
                                        <a:cs typeface="Times New Roman" pitchFamily="18" charset="0"/>
                                      </a:rPr>
                                      <m:t>2</m:t>
                                    </m:r>
                                    <m:r>
                                      <m:rPr>
                                        <m:sty m:val="p"/>
                                      </m:rPr>
                                      <a:rPr lang="en-US" altLang="zh-CN" sz="1200" i="1">
                                        <a:solidFill>
                                          <a:srgbClr val="000000"/>
                                        </a:solidFill>
                                        <a:latin typeface="Cambria Math" panose="02040503050406030204" pitchFamily="18" charset="0"/>
                                        <a:cs typeface="Times New Roman" pitchFamily="18" charset="0"/>
                                      </a:rPr>
                                      <m:t>π</m:t>
                                    </m:r>
                                  </m:sub>
                                  <m:sup/>
                                  <m:e>
                                    <m:sSup>
                                      <m:sSupPr>
                                        <m:ctrlPr>
                                          <a:rPr lang="en-US" altLang="zh-TW" sz="1200" i="1">
                                            <a:solidFill>
                                              <a:srgbClr val="000000"/>
                                            </a:solidFill>
                                            <a:latin typeface="Cambria Math" panose="02040503050406030204" pitchFamily="18" charset="0"/>
                                            <a:cs typeface="Times New Roman" pitchFamily="18" charset="0"/>
                                          </a:rPr>
                                        </m:ctrlPr>
                                      </m:sSupPr>
                                      <m:e>
                                        <m:r>
                                          <a:rPr lang="en-US" altLang="zh-TW" sz="1200" i="1">
                                            <a:solidFill>
                                              <a:srgbClr val="000000"/>
                                            </a:solidFill>
                                            <a:latin typeface="Cambria Math" panose="02040503050406030204" pitchFamily="18" charset="0"/>
                                            <a:cs typeface="Times New Roman" pitchFamily="18" charset="0"/>
                                          </a:rPr>
                                          <m:t>|</m:t>
                                        </m:r>
                                        <m:r>
                                          <a:rPr lang="en-US" altLang="zh-TW" sz="1200" b="0" i="1" smtClean="0">
                                            <a:solidFill>
                                              <a:srgbClr val="000000"/>
                                            </a:solidFill>
                                            <a:latin typeface="Cambria Math" panose="02040503050406030204" pitchFamily="18" charset="0"/>
                                            <a:cs typeface="Times New Roman" pitchFamily="18" charset="0"/>
                                          </a:rPr>
                                          <m:t>𝑋</m:t>
                                        </m:r>
                                        <m:r>
                                          <a:rPr lang="en-US" altLang="zh-TW" sz="1200" b="0" i="1" smtClean="0">
                                            <a:solidFill>
                                              <a:srgbClr val="000000"/>
                                            </a:solidFill>
                                            <a:latin typeface="Cambria Math" panose="02040503050406030204" pitchFamily="18" charset="0"/>
                                            <a:cs typeface="Times New Roman" pitchFamily="18" charset="0"/>
                                          </a:rPr>
                                          <m:t>(</m:t>
                                        </m:r>
                                        <m:sSup>
                                          <m:sSupPr>
                                            <m:ctrlPr>
                                              <a:rPr lang="en-US" altLang="zh-TW" sz="1200" b="0" i="1" smtClean="0">
                                                <a:solidFill>
                                                  <a:srgbClr val="000000"/>
                                                </a:solidFill>
                                                <a:latin typeface="Cambria Math" panose="02040503050406030204" pitchFamily="18" charset="0"/>
                                                <a:cs typeface="Times New Roman" pitchFamily="18" charset="0"/>
                                              </a:rPr>
                                            </m:ctrlPr>
                                          </m:sSupPr>
                                          <m:e>
                                            <m:r>
                                              <a:rPr lang="en-US" altLang="zh-TW" sz="1200" b="0" i="1" smtClean="0">
                                                <a:solidFill>
                                                  <a:srgbClr val="000000"/>
                                                </a:solidFill>
                                                <a:latin typeface="Cambria Math" panose="02040503050406030204" pitchFamily="18" charset="0"/>
                                                <a:cs typeface="Times New Roman" pitchFamily="18" charset="0"/>
                                              </a:rPr>
                                              <m:t>𝑒</m:t>
                                            </m:r>
                                          </m:e>
                                          <m:sup>
                                            <m:r>
                                              <a:rPr lang="en-US" altLang="zh-TW" sz="1200" b="0" i="1" smtClean="0">
                                                <a:solidFill>
                                                  <a:srgbClr val="000000"/>
                                                </a:solidFill>
                                                <a:latin typeface="Cambria Math" panose="02040503050406030204" pitchFamily="18" charset="0"/>
                                                <a:cs typeface="Times New Roman" pitchFamily="18" charset="0"/>
                                              </a:rPr>
                                              <m:t>𝑗</m:t>
                                            </m:r>
                                            <m:r>
                                              <a:rPr lang="zh-TW" altLang="en-US" sz="1200" b="0" i="1" smtClean="0">
                                                <a:solidFill>
                                                  <a:srgbClr val="000000"/>
                                                </a:solidFill>
                                                <a:latin typeface="Cambria Math" panose="02040503050406030204" pitchFamily="18" charset="0"/>
                                                <a:cs typeface="Times New Roman" pitchFamily="18" charset="0"/>
                                              </a:rPr>
                                              <m:t>𝜔</m:t>
                                            </m:r>
                                          </m:sup>
                                        </m:sSup>
                                        <m:r>
                                          <a:rPr lang="en-US" altLang="zh-TW" sz="1200" b="0" i="1" smtClean="0">
                                            <a:solidFill>
                                              <a:srgbClr val="000000"/>
                                            </a:solidFill>
                                            <a:latin typeface="Cambria Math" panose="02040503050406030204" pitchFamily="18" charset="0"/>
                                            <a:cs typeface="Times New Roman" pitchFamily="18" charset="0"/>
                                          </a:rPr>
                                          <m:t>)</m:t>
                                        </m:r>
                                        <m:r>
                                          <a:rPr lang="en-US" altLang="zh-TW" sz="1200" i="1">
                                            <a:solidFill>
                                              <a:srgbClr val="000000"/>
                                            </a:solidFill>
                                            <a:latin typeface="Cambria Math" panose="02040503050406030204" pitchFamily="18" charset="0"/>
                                            <a:cs typeface="Times New Roman" pitchFamily="18" charset="0"/>
                                          </a:rPr>
                                          <m:t>|</m:t>
                                        </m:r>
                                      </m:e>
                                      <m:sup>
                                        <m:r>
                                          <a:rPr lang="en-US" altLang="zh-TW" sz="1200" i="1">
                                            <a:solidFill>
                                              <a:srgbClr val="000000"/>
                                            </a:solidFill>
                                            <a:latin typeface="Cambria Math" panose="02040503050406030204" pitchFamily="18" charset="0"/>
                                            <a:cs typeface="Times New Roman" pitchFamily="18" charset="0"/>
                                          </a:rPr>
                                          <m:t>2</m:t>
                                        </m:r>
                                      </m:sup>
                                    </m:sSup>
                                    <m:r>
                                      <a:rPr lang="en-US" altLang="zh-TW" sz="1200" i="1">
                                        <a:solidFill>
                                          <a:srgbClr val="000000"/>
                                        </a:solidFill>
                                        <a:latin typeface="Cambria Math" panose="02040503050406030204" pitchFamily="18" charset="0"/>
                                        <a:cs typeface="Times New Roman" pitchFamily="18" charset="0"/>
                                      </a:rPr>
                                      <m:t>𝑑</m:t>
                                    </m:r>
                                    <m:r>
                                      <a:rPr lang="zh-TW" altLang="en-US" sz="1200" i="1" smtClean="0">
                                        <a:solidFill>
                                          <a:srgbClr val="000000"/>
                                        </a:solidFill>
                                        <a:latin typeface="Cambria Math" panose="02040503050406030204" pitchFamily="18" charset="0"/>
                                        <a:cs typeface="Times New Roman" pitchFamily="18" charset="0"/>
                                      </a:rPr>
                                      <m:t>𝜔</m:t>
                                    </m:r>
                                  </m:e>
                                </m:nary>
                              </m:oMath>
                            </m:oMathPara>
                          </a14:m>
                          <a:endParaRPr lang="zh-CN" altLang="en-US" sz="1200" dirty="0"/>
                        </a:p>
                      </a:txBody>
                      <a:tcPr/>
                    </a:tc>
                    <a:extLst>
                      <a:ext uri="{0D108BD9-81ED-4DB2-BD59-A6C34878D82A}">
                        <a16:rowId xmlns:a16="http://schemas.microsoft.com/office/drawing/2014/main" val="2592820140"/>
                      </a:ext>
                    </a:extLst>
                  </a:tr>
                </a:tbl>
              </a:graphicData>
            </a:graphic>
          </p:graphicFrame>
        </mc:Choice>
        <mc:Fallback xmlns="">
          <p:graphicFrame>
            <p:nvGraphicFramePr>
              <p:cNvPr id="5" name="表格 5">
                <a:extLst>
                  <a:ext uri="{FF2B5EF4-FFF2-40B4-BE49-F238E27FC236}">
                    <a16:creationId xmlns:a16="http://schemas.microsoft.com/office/drawing/2014/main" id="{FFFB293B-372E-4140-A254-C85DAB31029E}"/>
                  </a:ext>
                </a:extLst>
              </p:cNvPr>
              <p:cNvGraphicFramePr>
                <a:graphicFrameLocks noGrp="1"/>
              </p:cNvGraphicFramePr>
              <p:nvPr>
                <p:extLst>
                  <p:ext uri="{D42A27DB-BD31-4B8C-83A1-F6EECF244321}">
                    <p14:modId xmlns:p14="http://schemas.microsoft.com/office/powerpoint/2010/main" val="1052697870"/>
                  </p:ext>
                </p:extLst>
              </p:nvPr>
            </p:nvGraphicFramePr>
            <p:xfrm>
              <a:off x="153909" y="1680348"/>
              <a:ext cx="12038091" cy="5101908"/>
            </p:xfrm>
            <a:graphic>
              <a:graphicData uri="http://schemas.openxmlformats.org/drawingml/2006/table">
                <a:tbl>
                  <a:tblPr firstRow="1" bandRow="1">
                    <a:tableStyleId>{5940675A-B579-460E-94D1-54222C63F5DA}</a:tableStyleId>
                  </a:tblPr>
                  <a:tblGrid>
                    <a:gridCol w="537138">
                      <a:extLst>
                        <a:ext uri="{9D8B030D-6E8A-4147-A177-3AD203B41FA5}">
                          <a16:colId xmlns:a16="http://schemas.microsoft.com/office/drawing/2014/main" val="3080695447"/>
                        </a:ext>
                      </a:extLst>
                    </a:gridCol>
                    <a:gridCol w="2626852">
                      <a:extLst>
                        <a:ext uri="{9D8B030D-6E8A-4147-A177-3AD203B41FA5}">
                          <a16:colId xmlns:a16="http://schemas.microsoft.com/office/drawing/2014/main" val="1202644388"/>
                        </a:ext>
                      </a:extLst>
                    </a:gridCol>
                    <a:gridCol w="2822469">
                      <a:extLst>
                        <a:ext uri="{9D8B030D-6E8A-4147-A177-3AD203B41FA5}">
                          <a16:colId xmlns:a16="http://schemas.microsoft.com/office/drawing/2014/main" val="744850588"/>
                        </a:ext>
                      </a:extLst>
                    </a:gridCol>
                    <a:gridCol w="2766579">
                      <a:extLst>
                        <a:ext uri="{9D8B030D-6E8A-4147-A177-3AD203B41FA5}">
                          <a16:colId xmlns:a16="http://schemas.microsoft.com/office/drawing/2014/main" val="959409562"/>
                        </a:ext>
                      </a:extLst>
                    </a:gridCol>
                    <a:gridCol w="3285053">
                      <a:extLst>
                        <a:ext uri="{9D8B030D-6E8A-4147-A177-3AD203B41FA5}">
                          <a16:colId xmlns:a16="http://schemas.microsoft.com/office/drawing/2014/main" val="3068476510"/>
                        </a:ext>
                      </a:extLst>
                    </a:gridCol>
                  </a:tblGrid>
                  <a:tr h="524828">
                    <a:tc>
                      <a:txBody>
                        <a:bodyPr/>
                        <a:lstStyle/>
                        <a:p>
                          <a:pPr algn="ctr"/>
                          <a:endParaRPr lang="zh-CN" altLang="en-US" sz="1200" b="1" dirty="0">
                            <a:solidFill>
                              <a:schemeClr val="tx1"/>
                            </a:solidFill>
                          </a:endParaRPr>
                        </a:p>
                      </a:txBody>
                      <a:tcPr/>
                    </a:tc>
                    <a:tc>
                      <a:txBody>
                        <a:bodyPr/>
                        <a:lstStyle/>
                        <a:p>
                          <a:endParaRPr lang="zh-CN"/>
                        </a:p>
                      </a:txBody>
                      <a:tcPr>
                        <a:blipFill>
                          <a:blip r:embed="rId2"/>
                          <a:stretch>
                            <a:fillRect l="-20650" t="-1163" r="-338515" b="-1062791"/>
                          </a:stretch>
                        </a:blipFill>
                      </a:tcPr>
                    </a:tc>
                    <a:tc>
                      <a:txBody>
                        <a:bodyPr/>
                        <a:lstStyle/>
                        <a:p>
                          <a:endParaRPr lang="zh-CN"/>
                        </a:p>
                      </a:txBody>
                      <a:tcPr>
                        <a:blipFill>
                          <a:blip r:embed="rId2"/>
                          <a:stretch>
                            <a:fillRect l="-112311" t="-1163" r="-215119" b="-1062791"/>
                          </a:stretch>
                        </a:blipFill>
                      </a:tcPr>
                    </a:tc>
                    <a:tc>
                      <a:txBody>
                        <a:bodyPr/>
                        <a:lstStyle/>
                        <a:p>
                          <a:endParaRPr lang="zh-CN"/>
                        </a:p>
                      </a:txBody>
                      <a:tcPr>
                        <a:blipFill>
                          <a:blip r:embed="rId2"/>
                          <a:stretch>
                            <a:fillRect l="-216520" t="-1163" r="-119383" b="-1062791"/>
                          </a:stretch>
                        </a:blipFill>
                      </a:tcPr>
                    </a:tc>
                    <a:tc>
                      <a:txBody>
                        <a:bodyPr/>
                        <a:lstStyle/>
                        <a:p>
                          <a:endParaRPr lang="zh-CN"/>
                        </a:p>
                      </a:txBody>
                      <a:tcPr>
                        <a:blipFill>
                          <a:blip r:embed="rId2"/>
                          <a:stretch>
                            <a:fillRect l="-266605" t="-1163" r="-557" b="-1062791"/>
                          </a:stretch>
                        </a:blipFill>
                      </a:tcPr>
                    </a:tc>
                    <a:extLst>
                      <a:ext uri="{0D108BD9-81ED-4DB2-BD59-A6C34878D82A}">
                        <a16:rowId xmlns:a16="http://schemas.microsoft.com/office/drawing/2014/main" val="3341154305"/>
                      </a:ext>
                    </a:extLst>
                  </a:tr>
                  <a:tr h="370840">
                    <a:tc>
                      <a:txBody>
                        <a:bodyPr/>
                        <a:lstStyle/>
                        <a:p>
                          <a:pPr algn="ctr"/>
                          <a:r>
                            <a:rPr lang="zh-CN" altLang="en-US" sz="1200" b="1" dirty="0"/>
                            <a:t>线性</a:t>
                          </a:r>
                        </a:p>
                      </a:txBody>
                      <a:tcPr/>
                    </a:tc>
                    <a:tc>
                      <a:txBody>
                        <a:bodyPr/>
                        <a:lstStyle/>
                        <a:p>
                          <a:endParaRPr lang="zh-CN"/>
                        </a:p>
                      </a:txBody>
                      <a:tcPr>
                        <a:blipFill>
                          <a:blip r:embed="rId2"/>
                          <a:stretch>
                            <a:fillRect l="-20650" t="-142623" r="-338515" b="-1398361"/>
                          </a:stretch>
                        </a:blipFill>
                      </a:tcPr>
                    </a:tc>
                    <a:tc>
                      <a:txBody>
                        <a:bodyPr/>
                        <a:lstStyle/>
                        <a:p>
                          <a:endParaRPr lang="zh-CN"/>
                        </a:p>
                      </a:txBody>
                      <a:tcPr>
                        <a:blipFill>
                          <a:blip r:embed="rId2"/>
                          <a:stretch>
                            <a:fillRect l="-112311" t="-142623" r="-215119" b="-1398361"/>
                          </a:stretch>
                        </a:blipFill>
                      </a:tcPr>
                    </a:tc>
                    <a:tc>
                      <a:txBody>
                        <a:bodyPr/>
                        <a:lstStyle/>
                        <a:p>
                          <a:endParaRPr lang="zh-CN"/>
                        </a:p>
                      </a:txBody>
                      <a:tcPr>
                        <a:blipFill>
                          <a:blip r:embed="rId2"/>
                          <a:stretch>
                            <a:fillRect l="-216520" t="-142623" r="-119383" b="-1398361"/>
                          </a:stretch>
                        </a:blipFill>
                      </a:tcPr>
                    </a:tc>
                    <a:tc>
                      <a:txBody>
                        <a:bodyPr/>
                        <a:lstStyle/>
                        <a:p>
                          <a:endParaRPr lang="zh-CN"/>
                        </a:p>
                      </a:txBody>
                      <a:tcPr>
                        <a:blipFill>
                          <a:blip r:embed="rId2"/>
                          <a:stretch>
                            <a:fillRect l="-266605" t="-142623" r="-557" b="-1398361"/>
                          </a:stretch>
                        </a:blipFill>
                      </a:tcPr>
                    </a:tc>
                    <a:extLst>
                      <a:ext uri="{0D108BD9-81ED-4DB2-BD59-A6C34878D82A}">
                        <a16:rowId xmlns:a16="http://schemas.microsoft.com/office/drawing/2014/main" val="4121536490"/>
                      </a:ext>
                    </a:extLst>
                  </a:tr>
                  <a:tr h="521335">
                    <a:tc>
                      <a:txBody>
                        <a:bodyPr/>
                        <a:lstStyle/>
                        <a:p>
                          <a:pPr algn="ctr"/>
                          <a:r>
                            <a:rPr lang="zh-CN" altLang="en-US" sz="1200" b="1" dirty="0"/>
                            <a:t>时移</a:t>
                          </a:r>
                        </a:p>
                      </a:txBody>
                      <a:tcPr/>
                    </a:tc>
                    <a:tc>
                      <a:txBody>
                        <a:bodyPr/>
                        <a:lstStyle/>
                        <a:p>
                          <a:endParaRPr lang="zh-CN"/>
                        </a:p>
                      </a:txBody>
                      <a:tcPr>
                        <a:blipFill>
                          <a:blip r:embed="rId2"/>
                          <a:stretch>
                            <a:fillRect l="-20650" t="-172093" r="-338515" b="-891860"/>
                          </a:stretch>
                        </a:blipFill>
                      </a:tcPr>
                    </a:tc>
                    <a:tc>
                      <a:txBody>
                        <a:bodyPr/>
                        <a:lstStyle/>
                        <a:p>
                          <a:endParaRPr lang="zh-CN"/>
                        </a:p>
                      </a:txBody>
                      <a:tcPr>
                        <a:blipFill>
                          <a:blip r:embed="rId2"/>
                          <a:stretch>
                            <a:fillRect l="-112311" t="-172093" r="-215119" b="-891860"/>
                          </a:stretch>
                        </a:blipFill>
                      </a:tcPr>
                    </a:tc>
                    <a:tc>
                      <a:txBody>
                        <a:bodyPr/>
                        <a:lstStyle/>
                        <a:p>
                          <a:endParaRPr lang="zh-CN"/>
                        </a:p>
                      </a:txBody>
                      <a:tcPr>
                        <a:blipFill>
                          <a:blip r:embed="rId2"/>
                          <a:stretch>
                            <a:fillRect l="-216520" t="-172093" r="-119383" b="-891860"/>
                          </a:stretch>
                        </a:blipFill>
                      </a:tcPr>
                    </a:tc>
                    <a:tc>
                      <a:txBody>
                        <a:bodyPr/>
                        <a:lstStyle/>
                        <a:p>
                          <a:endParaRPr lang="zh-CN"/>
                        </a:p>
                      </a:txBody>
                      <a:tcPr>
                        <a:blipFill>
                          <a:blip r:embed="rId2"/>
                          <a:stretch>
                            <a:fillRect l="-266605" t="-172093" r="-557" b="-891860"/>
                          </a:stretch>
                        </a:blipFill>
                      </a:tcPr>
                    </a:tc>
                    <a:extLst>
                      <a:ext uri="{0D108BD9-81ED-4DB2-BD59-A6C34878D82A}">
                        <a16:rowId xmlns:a16="http://schemas.microsoft.com/office/drawing/2014/main" val="3341318311"/>
                      </a:ext>
                    </a:extLst>
                  </a:tr>
                  <a:tr h="370840">
                    <a:tc>
                      <a:txBody>
                        <a:bodyPr/>
                        <a:lstStyle/>
                        <a:p>
                          <a:pPr algn="ctr"/>
                          <a:r>
                            <a:rPr lang="zh-CN" altLang="en-US" sz="1200" b="1" dirty="0"/>
                            <a:t>频移</a:t>
                          </a:r>
                        </a:p>
                      </a:txBody>
                      <a:tcPr/>
                    </a:tc>
                    <a:tc>
                      <a:txBody>
                        <a:bodyPr/>
                        <a:lstStyle/>
                        <a:p>
                          <a:endParaRPr lang="zh-CN"/>
                        </a:p>
                      </a:txBody>
                      <a:tcPr>
                        <a:blipFill>
                          <a:blip r:embed="rId2"/>
                          <a:stretch>
                            <a:fillRect l="-20650" t="-383607" r="-338515" b="-1157377"/>
                          </a:stretch>
                        </a:blipFill>
                      </a:tcPr>
                    </a:tc>
                    <a:tc>
                      <a:txBody>
                        <a:bodyPr/>
                        <a:lstStyle/>
                        <a:p>
                          <a:endParaRPr lang="zh-CN"/>
                        </a:p>
                      </a:txBody>
                      <a:tcPr>
                        <a:blipFill>
                          <a:blip r:embed="rId2"/>
                          <a:stretch>
                            <a:fillRect l="-112311" t="-383607" r="-215119" b="-1157377"/>
                          </a:stretch>
                        </a:blipFill>
                      </a:tcPr>
                    </a:tc>
                    <a:tc>
                      <a:txBody>
                        <a:bodyPr/>
                        <a:lstStyle/>
                        <a:p>
                          <a:endParaRPr lang="zh-CN"/>
                        </a:p>
                      </a:txBody>
                      <a:tcPr>
                        <a:blipFill>
                          <a:blip r:embed="rId2"/>
                          <a:stretch>
                            <a:fillRect l="-216520" t="-383607" r="-119383" b="-1157377"/>
                          </a:stretch>
                        </a:blipFill>
                      </a:tcPr>
                    </a:tc>
                    <a:tc>
                      <a:txBody>
                        <a:bodyPr/>
                        <a:lstStyle/>
                        <a:p>
                          <a:endParaRPr lang="zh-CN"/>
                        </a:p>
                      </a:txBody>
                      <a:tcPr>
                        <a:blipFill>
                          <a:blip r:embed="rId2"/>
                          <a:stretch>
                            <a:fillRect l="-266605" t="-383607" r="-557" b="-1157377"/>
                          </a:stretch>
                        </a:blipFill>
                      </a:tcPr>
                    </a:tc>
                    <a:extLst>
                      <a:ext uri="{0D108BD9-81ED-4DB2-BD59-A6C34878D82A}">
                        <a16:rowId xmlns:a16="http://schemas.microsoft.com/office/drawing/2014/main" val="2078204957"/>
                      </a:ext>
                    </a:extLst>
                  </a:tr>
                  <a:tr h="521335">
                    <a:tc>
                      <a:txBody>
                        <a:bodyPr/>
                        <a:lstStyle/>
                        <a:p>
                          <a:pPr algn="ctr"/>
                          <a:r>
                            <a:rPr lang="zh-CN" altLang="en-US" sz="1200" b="1" dirty="0"/>
                            <a:t>时间反转</a:t>
                          </a:r>
                        </a:p>
                      </a:txBody>
                      <a:tcPr/>
                    </a:tc>
                    <a:tc>
                      <a:txBody>
                        <a:bodyPr/>
                        <a:lstStyle/>
                        <a:p>
                          <a:endParaRPr lang="zh-CN"/>
                        </a:p>
                      </a:txBody>
                      <a:tcPr>
                        <a:blipFill>
                          <a:blip r:embed="rId2"/>
                          <a:stretch>
                            <a:fillRect l="-20650" t="-347059" r="-338515" b="-730588"/>
                          </a:stretch>
                        </a:blipFill>
                      </a:tcPr>
                    </a:tc>
                    <a:tc>
                      <a:txBody>
                        <a:bodyPr/>
                        <a:lstStyle/>
                        <a:p>
                          <a:endParaRPr lang="zh-CN"/>
                        </a:p>
                      </a:txBody>
                      <a:tcPr>
                        <a:blipFill>
                          <a:blip r:embed="rId2"/>
                          <a:stretch>
                            <a:fillRect l="-112311" t="-347059" r="-215119" b="-730588"/>
                          </a:stretch>
                        </a:blipFill>
                      </a:tcPr>
                    </a:tc>
                    <a:tc>
                      <a:txBody>
                        <a:bodyPr/>
                        <a:lstStyle/>
                        <a:p>
                          <a:endParaRPr lang="zh-CN"/>
                        </a:p>
                      </a:txBody>
                      <a:tcPr>
                        <a:blipFill>
                          <a:blip r:embed="rId2"/>
                          <a:stretch>
                            <a:fillRect l="-216520" t="-347059" r="-119383" b="-730588"/>
                          </a:stretch>
                        </a:blipFill>
                      </a:tcPr>
                    </a:tc>
                    <a:tc>
                      <a:txBody>
                        <a:bodyPr/>
                        <a:lstStyle/>
                        <a:p>
                          <a:endParaRPr lang="zh-CN"/>
                        </a:p>
                      </a:txBody>
                      <a:tcPr>
                        <a:blipFill>
                          <a:blip r:embed="rId2"/>
                          <a:stretch>
                            <a:fillRect l="-266605" t="-347059" r="-557" b="-730588"/>
                          </a:stretch>
                        </a:blipFill>
                      </a:tcPr>
                    </a:tc>
                    <a:extLst>
                      <a:ext uri="{0D108BD9-81ED-4DB2-BD59-A6C34878D82A}">
                        <a16:rowId xmlns:a16="http://schemas.microsoft.com/office/drawing/2014/main" val="1767119399"/>
                      </a:ext>
                    </a:extLst>
                  </a:tr>
                  <a:tr h="1045464">
                    <a:tc>
                      <a:txBody>
                        <a:bodyPr/>
                        <a:lstStyle/>
                        <a:p>
                          <a:pPr algn="ctr"/>
                          <a:r>
                            <a:rPr lang="zh-CN" altLang="en-US" sz="1200" b="1" dirty="0"/>
                            <a:t>尺度变换</a:t>
                          </a:r>
                        </a:p>
                      </a:txBody>
                      <a:tcPr/>
                    </a:tc>
                    <a:tc>
                      <a:txBody>
                        <a:bodyPr/>
                        <a:lstStyle/>
                        <a:p>
                          <a:endParaRPr lang="zh-CN"/>
                        </a:p>
                      </a:txBody>
                      <a:tcPr>
                        <a:blipFill>
                          <a:blip r:embed="rId2"/>
                          <a:stretch>
                            <a:fillRect l="-20650" t="-220930" r="-338515" b="-261047"/>
                          </a:stretch>
                        </a:blipFill>
                      </a:tcPr>
                    </a:tc>
                    <a:tc>
                      <a:txBody>
                        <a:bodyPr/>
                        <a:lstStyle/>
                        <a:p>
                          <a:endParaRPr lang="zh-CN"/>
                        </a:p>
                      </a:txBody>
                      <a:tcPr>
                        <a:blipFill>
                          <a:blip r:embed="rId2"/>
                          <a:stretch>
                            <a:fillRect l="-112311" t="-220930" r="-215119" b="-261047"/>
                          </a:stretch>
                        </a:blipFill>
                      </a:tcPr>
                    </a:tc>
                    <a:tc>
                      <a:txBody>
                        <a:bodyPr/>
                        <a:lstStyle/>
                        <a:p>
                          <a:endParaRPr lang="zh-CN"/>
                        </a:p>
                      </a:txBody>
                      <a:tcPr>
                        <a:blipFill>
                          <a:blip r:embed="rId2"/>
                          <a:stretch>
                            <a:fillRect l="-216520" t="-220930" r="-119383" b="-261047"/>
                          </a:stretch>
                        </a:blipFill>
                      </a:tcPr>
                    </a:tc>
                    <a:tc>
                      <a:txBody>
                        <a:bodyPr/>
                        <a:lstStyle/>
                        <a:p>
                          <a:endParaRPr lang="zh-CN"/>
                        </a:p>
                      </a:txBody>
                      <a:tcPr>
                        <a:blipFill>
                          <a:blip r:embed="rId2"/>
                          <a:stretch>
                            <a:fillRect l="-266605" t="-220930" r="-557" b="-261047"/>
                          </a:stretch>
                        </a:blipFill>
                      </a:tcPr>
                    </a:tc>
                    <a:extLst>
                      <a:ext uri="{0D108BD9-81ED-4DB2-BD59-A6C34878D82A}">
                        <a16:rowId xmlns:a16="http://schemas.microsoft.com/office/drawing/2014/main" val="1151340981"/>
                      </a:ext>
                    </a:extLst>
                  </a:tr>
                  <a:tr h="553593">
                    <a:tc>
                      <a:txBody>
                        <a:bodyPr/>
                        <a:lstStyle/>
                        <a:p>
                          <a:pPr algn="ctr"/>
                          <a:r>
                            <a:rPr lang="zh-CN" altLang="en-US" sz="1200" b="1" dirty="0"/>
                            <a:t>卷积</a:t>
                          </a:r>
                        </a:p>
                      </a:txBody>
                      <a:tcPr/>
                    </a:tc>
                    <a:tc>
                      <a:txBody>
                        <a:bodyPr/>
                        <a:lstStyle/>
                        <a:p>
                          <a:endParaRPr lang="zh-CN"/>
                        </a:p>
                      </a:txBody>
                      <a:tcPr>
                        <a:blipFill>
                          <a:blip r:embed="rId2"/>
                          <a:stretch>
                            <a:fillRect l="-20650" t="-606593" r="-338515" b="-393407"/>
                          </a:stretch>
                        </a:blipFill>
                      </a:tcPr>
                    </a:tc>
                    <a:tc>
                      <a:txBody>
                        <a:bodyPr/>
                        <a:lstStyle/>
                        <a:p>
                          <a:endParaRPr lang="zh-CN"/>
                        </a:p>
                      </a:txBody>
                      <a:tcPr>
                        <a:blipFill>
                          <a:blip r:embed="rId2"/>
                          <a:stretch>
                            <a:fillRect l="-112311" t="-606593" r="-215119" b="-393407"/>
                          </a:stretch>
                        </a:blipFill>
                      </a:tcPr>
                    </a:tc>
                    <a:tc>
                      <a:txBody>
                        <a:bodyPr/>
                        <a:lstStyle/>
                        <a:p>
                          <a:endParaRPr lang="zh-CN"/>
                        </a:p>
                      </a:txBody>
                      <a:tcPr>
                        <a:blipFill>
                          <a:blip r:embed="rId2"/>
                          <a:stretch>
                            <a:fillRect l="-216520" t="-606593" r="-119383" b="-393407"/>
                          </a:stretch>
                        </a:blipFill>
                      </a:tcPr>
                    </a:tc>
                    <a:tc>
                      <a:txBody>
                        <a:bodyPr/>
                        <a:lstStyle/>
                        <a:p>
                          <a:endParaRPr lang="zh-CN"/>
                        </a:p>
                      </a:txBody>
                      <a:tcPr>
                        <a:blipFill>
                          <a:blip r:embed="rId2"/>
                          <a:stretch>
                            <a:fillRect l="-266605" t="-606593" r="-557" b="-393407"/>
                          </a:stretch>
                        </a:blipFill>
                      </a:tcPr>
                    </a:tc>
                    <a:extLst>
                      <a:ext uri="{0D108BD9-81ED-4DB2-BD59-A6C34878D82A}">
                        <a16:rowId xmlns:a16="http://schemas.microsoft.com/office/drawing/2014/main" val="3262242548"/>
                      </a:ext>
                    </a:extLst>
                  </a:tr>
                  <a:tr h="553593">
                    <a:tc>
                      <a:txBody>
                        <a:bodyPr/>
                        <a:lstStyle/>
                        <a:p>
                          <a:pPr algn="ctr"/>
                          <a:r>
                            <a:rPr lang="zh-CN" altLang="en-US" sz="1200" b="1" dirty="0"/>
                            <a:t>乘法</a:t>
                          </a:r>
                        </a:p>
                      </a:txBody>
                      <a:tcPr/>
                    </a:tc>
                    <a:tc>
                      <a:txBody>
                        <a:bodyPr/>
                        <a:lstStyle/>
                        <a:p>
                          <a:endParaRPr lang="zh-CN"/>
                        </a:p>
                      </a:txBody>
                      <a:tcPr>
                        <a:blipFill>
                          <a:blip r:embed="rId2"/>
                          <a:stretch>
                            <a:fillRect l="-20650" t="-706593" r="-338515" b="-293407"/>
                          </a:stretch>
                        </a:blipFill>
                      </a:tcPr>
                    </a:tc>
                    <a:tc>
                      <a:txBody>
                        <a:bodyPr/>
                        <a:lstStyle/>
                        <a:p>
                          <a:endParaRPr lang="zh-CN"/>
                        </a:p>
                      </a:txBody>
                      <a:tcPr>
                        <a:blipFill>
                          <a:blip r:embed="rId2"/>
                          <a:stretch>
                            <a:fillRect l="-112311" t="-706593" r="-215119" b="-293407"/>
                          </a:stretch>
                        </a:blipFill>
                      </a:tcPr>
                    </a:tc>
                    <a:tc>
                      <a:txBody>
                        <a:bodyPr/>
                        <a:lstStyle/>
                        <a:p>
                          <a:endParaRPr lang="zh-CN"/>
                        </a:p>
                      </a:txBody>
                      <a:tcPr>
                        <a:blipFill>
                          <a:blip r:embed="rId2"/>
                          <a:stretch>
                            <a:fillRect l="-216520" t="-706593" r="-119383" b="-293407"/>
                          </a:stretch>
                        </a:blipFill>
                      </a:tcPr>
                    </a:tc>
                    <a:tc>
                      <a:txBody>
                        <a:bodyPr/>
                        <a:lstStyle/>
                        <a:p>
                          <a:endParaRPr lang="zh-CN"/>
                        </a:p>
                      </a:txBody>
                      <a:tcPr>
                        <a:blipFill>
                          <a:blip r:embed="rId2"/>
                          <a:stretch>
                            <a:fillRect l="-266605" t="-706593" r="-557" b="-293407"/>
                          </a:stretch>
                        </a:blipFill>
                      </a:tcPr>
                    </a:tc>
                    <a:extLst>
                      <a:ext uri="{0D108BD9-81ED-4DB2-BD59-A6C34878D82A}">
                        <a16:rowId xmlns:a16="http://schemas.microsoft.com/office/drawing/2014/main" val="759394823"/>
                      </a:ext>
                    </a:extLst>
                  </a:tr>
                  <a:tr h="640080">
                    <a:tc>
                      <a:txBody>
                        <a:bodyPr/>
                        <a:lstStyle/>
                        <a:p>
                          <a:pPr algn="ctr"/>
                          <a:r>
                            <a:rPr lang="zh-CN" altLang="en-US" sz="1200" b="1" dirty="0"/>
                            <a:t>帕斯瓦尔关系</a:t>
                          </a:r>
                        </a:p>
                      </a:txBody>
                      <a:tcPr/>
                    </a:tc>
                    <a:tc>
                      <a:txBody>
                        <a:bodyPr/>
                        <a:lstStyle/>
                        <a:p>
                          <a:endParaRPr lang="zh-CN"/>
                        </a:p>
                      </a:txBody>
                      <a:tcPr>
                        <a:blipFill>
                          <a:blip r:embed="rId2"/>
                          <a:stretch>
                            <a:fillRect l="-20650" t="-699048" r="-338515" b="-154286"/>
                          </a:stretch>
                        </a:blipFill>
                      </a:tcPr>
                    </a:tc>
                    <a:tc>
                      <a:txBody>
                        <a:bodyPr/>
                        <a:lstStyle/>
                        <a:p>
                          <a:endParaRPr lang="zh-CN"/>
                        </a:p>
                      </a:txBody>
                      <a:tcPr>
                        <a:blipFill>
                          <a:blip r:embed="rId2"/>
                          <a:stretch>
                            <a:fillRect l="-112311" t="-699048" r="-215119" b="-154286"/>
                          </a:stretch>
                        </a:blipFill>
                      </a:tcPr>
                    </a:tc>
                    <a:tc>
                      <a:txBody>
                        <a:bodyPr/>
                        <a:lstStyle/>
                        <a:p>
                          <a:endParaRPr lang="zh-CN"/>
                        </a:p>
                      </a:txBody>
                      <a:tcPr>
                        <a:blipFill>
                          <a:blip r:embed="rId2"/>
                          <a:stretch>
                            <a:fillRect l="-216520" t="-699048" r="-119383" b="-154286"/>
                          </a:stretch>
                        </a:blipFill>
                      </a:tcPr>
                    </a:tc>
                    <a:tc>
                      <a:txBody>
                        <a:bodyPr/>
                        <a:lstStyle/>
                        <a:p>
                          <a:endParaRPr lang="zh-CN"/>
                        </a:p>
                      </a:txBody>
                      <a:tcPr>
                        <a:blipFill>
                          <a:blip r:embed="rId2"/>
                          <a:stretch>
                            <a:fillRect l="-266605" t="-699048" r="-557" b="-154286"/>
                          </a:stretch>
                        </a:blipFill>
                      </a:tcPr>
                    </a:tc>
                    <a:extLst>
                      <a:ext uri="{0D108BD9-81ED-4DB2-BD59-A6C34878D82A}">
                        <a16:rowId xmlns:a16="http://schemas.microsoft.com/office/drawing/2014/main" val="2592820140"/>
                      </a:ext>
                    </a:extLst>
                  </a:tr>
                </a:tbl>
              </a:graphicData>
            </a:graphic>
          </p:graphicFrame>
        </mc:Fallback>
      </mc:AlternateContent>
    </p:spTree>
    <p:extLst>
      <p:ext uri="{BB962C8B-B14F-4D97-AF65-F5344CB8AC3E}">
        <p14:creationId xmlns:p14="http://schemas.microsoft.com/office/powerpoint/2010/main" val="2967713659"/>
      </p:ext>
    </p:extLst>
  </p:cSld>
  <p:clrMapOvr>
    <a:masterClrMapping/>
  </p:clrMapOvr>
  <p:transition spd="med">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en-US" altLang="zh-CN" sz="3200" b="1" dirty="0">
                <a:solidFill>
                  <a:srgbClr val="000000"/>
                </a:solidFill>
                <a:latin typeface="Times New Roman" panose="02020603050405020304" pitchFamily="18" charset="0"/>
                <a:cs typeface="Times New Roman" panose="02020603050405020304" pitchFamily="18" charset="0"/>
              </a:rPr>
              <a:t>Lecture 4, 5, 7, 8: </a:t>
            </a:r>
            <a:r>
              <a:rPr lang="zh-CN" altLang="en-US" sz="3200" b="1" dirty="0">
                <a:solidFill>
                  <a:srgbClr val="000000"/>
                </a:solidFill>
                <a:latin typeface="Times New Roman" panose="02020603050405020304" pitchFamily="18" charset="0"/>
                <a:cs typeface="Times New Roman" panose="02020603050405020304" pitchFamily="18" charset="0"/>
              </a:rPr>
              <a:t>傅里叶级数与傅里叶变换</a:t>
            </a:r>
            <a:endParaRPr lang="zh-CN" altLang="en-US" sz="3200" dirty="0">
              <a:solidFill>
                <a:schemeClr val="tx1"/>
              </a:solidFill>
            </a:endParaRP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33</a:t>
            </a:fld>
            <a:endParaRPr lang="zh-CN" altLang="en-US" dirty="0"/>
          </a:p>
        </p:txBody>
      </p:sp>
      <mc:AlternateContent xmlns:mc="http://schemas.openxmlformats.org/markup-compatibility/2006" xmlns:a14="http://schemas.microsoft.com/office/drawing/2010/main">
        <mc:Choice Requires="a14">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639762" y="1222375"/>
                <a:ext cx="11449897" cy="5111750"/>
              </a:xfrm>
            </p:spPr>
            <p:txBody>
              <a:bodyPr/>
              <a:lstStyle/>
              <a:p>
                <a:pPr lvl="1">
                  <a:buFont typeface="Wingdings" panose="05000000000000000000" pitchFamily="2" charset="2"/>
                  <a:buChar char="l"/>
                </a:pPr>
                <a:r>
                  <a:rPr lang="zh-CN" altLang="en-US" sz="2400" dirty="0">
                    <a:solidFill>
                      <a:schemeClr val="tx1"/>
                    </a:solidFill>
                  </a:rPr>
                  <a:t> 傅里叶级数、傅里叶变换常用性质</a:t>
                </a:r>
                <a:endParaRPr lang="en-US" altLang="zh-CN" sz="2400" dirty="0">
                  <a:solidFill>
                    <a:schemeClr val="tx1"/>
                  </a:solidFill>
                </a:endParaRPr>
              </a:p>
              <a:p>
                <a:pPr marL="0" indent="0">
                  <a:buNone/>
                </a:pPr>
                <a:r>
                  <a:rPr lang="zh-CN" altLang="en-US" sz="2000" dirty="0">
                    <a:solidFill>
                      <a:schemeClr val="tx1"/>
                    </a:solidFill>
                    <a:latin typeface="+mn-ea"/>
                    <a:cs typeface="Times New Roman" panose="02020603050405020304" pitchFamily="18" charset="0"/>
                  </a:rPr>
                  <a:t>其它重要性质：</a:t>
                </a:r>
                <a:endParaRPr lang="en-US" altLang="zh-CN" sz="2000" dirty="0">
                  <a:solidFill>
                    <a:schemeClr val="tx1"/>
                  </a:solidFill>
                  <a:latin typeface="+mn-ea"/>
                  <a:cs typeface="Times New Roman" panose="02020603050405020304" pitchFamily="18" charset="0"/>
                </a:endParaRPr>
              </a:p>
              <a:p>
                <a:pPr marL="457200" indent="-457200">
                  <a:buFont typeface="+mj-lt"/>
                  <a:buAutoNum type="arabicPeriod"/>
                </a:pPr>
                <a:r>
                  <a:rPr lang="zh-CN" altLang="en-US" sz="2000" dirty="0">
                    <a:solidFill>
                      <a:schemeClr val="tx1"/>
                    </a:solidFill>
                    <a:latin typeface="+mn-ea"/>
                    <a:cs typeface="Times New Roman" panose="02020603050405020304" pitchFamily="18" charset="0"/>
                  </a:rPr>
                  <a:t>信号奇偶分解：</a:t>
                </a:r>
                <a:endParaRPr lang="en-US" altLang="zh-CN" sz="2000" dirty="0">
                  <a:solidFill>
                    <a:schemeClr val="tx1"/>
                  </a:solidFill>
                  <a:latin typeface="+mn-ea"/>
                  <a:cs typeface="Times New Roman" panose="02020603050405020304" pitchFamily="18" charset="0"/>
                </a:endParaRPr>
              </a:p>
              <a:p>
                <a:pPr marL="0" indent="0">
                  <a:buNone/>
                </a:pPr>
                <a:r>
                  <a:rPr lang="en-US" altLang="zh-CN" sz="2000" dirty="0">
                    <a:solidFill>
                      <a:schemeClr val="tx1"/>
                    </a:solidFill>
                    <a:latin typeface="+mn-ea"/>
                    <a:cs typeface="Times New Roman" panose="02020603050405020304" pitchFamily="18" charset="0"/>
                  </a:rPr>
                  <a:t>	</a:t>
                </a:r>
                <a:r>
                  <a:rPr lang="zh-CN" altLang="en-US" sz="2000" dirty="0">
                    <a:solidFill>
                      <a:schemeClr val="tx1"/>
                    </a:solidFill>
                    <a:latin typeface="+mn-ea"/>
                    <a:cs typeface="Times New Roman" panose="02020603050405020304" pitchFamily="18" charset="0"/>
                  </a:rPr>
                  <a:t>信号</a:t>
                </a:r>
                <a14:m>
                  <m:oMath xmlns:m="http://schemas.openxmlformats.org/officeDocument/2006/math">
                    <m:r>
                      <a:rPr lang="en-US" altLang="zh-CN" sz="2000" b="0" i="1" smtClean="0">
                        <a:solidFill>
                          <a:schemeClr val="tx1"/>
                        </a:solidFill>
                        <a:latin typeface="Cambria Math" panose="02040503050406030204" pitchFamily="18" charset="0"/>
                        <a:cs typeface="Times New Roman" pitchFamily="18" charset="0"/>
                      </a:rPr>
                      <m:t>𝑥</m:t>
                    </m:r>
                    <m:r>
                      <a:rPr lang="en-US" altLang="zh-CN" sz="2000" b="0" i="1" smtClean="0">
                        <a:solidFill>
                          <a:schemeClr val="tx1"/>
                        </a:solidFill>
                        <a:latin typeface="Cambria Math" panose="02040503050406030204" pitchFamily="18" charset="0"/>
                        <a:cs typeface="Times New Roman" pitchFamily="18" charset="0"/>
                      </a:rPr>
                      <m:t>(</m:t>
                    </m:r>
                    <m:r>
                      <a:rPr lang="en-US" altLang="zh-CN" sz="2000" b="0" i="1" smtClean="0">
                        <a:solidFill>
                          <a:schemeClr val="tx1"/>
                        </a:solidFill>
                        <a:latin typeface="Cambria Math" panose="02040503050406030204" pitchFamily="18" charset="0"/>
                        <a:cs typeface="Times New Roman" pitchFamily="18" charset="0"/>
                      </a:rPr>
                      <m:t>𝑡</m:t>
                    </m:r>
                    <m:r>
                      <a:rPr lang="en-US" altLang="zh-CN" sz="2000" b="0" i="1" smtClean="0">
                        <a:solidFill>
                          <a:schemeClr val="tx1"/>
                        </a:solidFill>
                        <a:latin typeface="Cambria Math" panose="02040503050406030204" pitchFamily="18" charset="0"/>
                        <a:cs typeface="Times New Roman" pitchFamily="18" charset="0"/>
                      </a:rPr>
                      <m:t>)</m:t>
                    </m:r>
                  </m:oMath>
                </a14:m>
                <a:r>
                  <a:rPr lang="zh-CN" altLang="en-US" sz="2000" dirty="0">
                    <a:solidFill>
                      <a:schemeClr val="tx1"/>
                    </a:solidFill>
                    <a:latin typeface="+mn-ea"/>
                    <a:cs typeface="Times New Roman" panose="02020603050405020304" pitchFamily="18" charset="0"/>
                  </a:rPr>
                  <a:t>的偶信号部分：</a:t>
                </a:r>
                <a14:m>
                  <m:oMath xmlns:m="http://schemas.openxmlformats.org/officeDocument/2006/math">
                    <m:sSub>
                      <m:sSubPr>
                        <m:ctrlPr>
                          <a:rPr lang="en-US" altLang="zh-CN" sz="2000" i="1" smtClean="0">
                            <a:solidFill>
                              <a:schemeClr val="tx1"/>
                            </a:solidFill>
                            <a:latin typeface="Cambria Math" panose="02040503050406030204" pitchFamily="18" charset="0"/>
                            <a:cs typeface="Times New Roman" panose="02020603050405020304" pitchFamily="18" charset="0"/>
                          </a:rPr>
                        </m:ctrlPr>
                      </m:sSubPr>
                      <m:e>
                        <m:r>
                          <a:rPr lang="en-US" altLang="zh-CN" sz="2000" b="0" i="1" smtClean="0">
                            <a:solidFill>
                              <a:schemeClr val="tx1"/>
                            </a:solidFill>
                            <a:latin typeface="Cambria Math" panose="02040503050406030204" pitchFamily="18" charset="0"/>
                            <a:cs typeface="Times New Roman" panose="02020603050405020304" pitchFamily="18" charset="0"/>
                          </a:rPr>
                          <m:t>𝑥</m:t>
                        </m:r>
                      </m:e>
                      <m:sub>
                        <m:r>
                          <a:rPr lang="en-US" altLang="zh-CN" sz="2000" b="0" i="1" smtClean="0">
                            <a:solidFill>
                              <a:schemeClr val="tx1"/>
                            </a:solidFill>
                            <a:latin typeface="Cambria Math" panose="02040503050406030204" pitchFamily="18" charset="0"/>
                            <a:cs typeface="Times New Roman" panose="02020603050405020304" pitchFamily="18" charset="0"/>
                          </a:rPr>
                          <m:t>𝑒</m:t>
                        </m:r>
                      </m:sub>
                    </m:sSub>
                    <m:r>
                      <a:rPr lang="en-US" altLang="zh-CN" sz="2000" b="0" i="1" smtClean="0">
                        <a:solidFill>
                          <a:schemeClr val="tx1"/>
                        </a:solidFill>
                        <a:latin typeface="Cambria Math" panose="02040503050406030204" pitchFamily="18" charset="0"/>
                        <a:cs typeface="Times New Roman" panose="02020603050405020304" pitchFamily="18" charset="0"/>
                      </a:rPr>
                      <m:t>(</m:t>
                    </m:r>
                    <m:r>
                      <a:rPr lang="en-US" altLang="zh-CN" sz="2000" b="0" i="1" smtClean="0">
                        <a:solidFill>
                          <a:schemeClr val="tx1"/>
                        </a:solidFill>
                        <a:latin typeface="Cambria Math" panose="02040503050406030204" pitchFamily="18" charset="0"/>
                        <a:cs typeface="Times New Roman" panose="02020603050405020304" pitchFamily="18" charset="0"/>
                      </a:rPr>
                      <m:t>𝑡</m:t>
                    </m:r>
                    <m:r>
                      <a:rPr lang="en-US" altLang="zh-CN" sz="2000" b="0" i="1" smtClean="0">
                        <a:solidFill>
                          <a:schemeClr val="tx1"/>
                        </a:solidFill>
                        <a:latin typeface="Cambria Math" panose="02040503050406030204" pitchFamily="18" charset="0"/>
                        <a:cs typeface="Times New Roman" panose="02020603050405020304" pitchFamily="18" charset="0"/>
                      </a:rPr>
                      <m:t>)=</m:t>
                    </m:r>
                    <m:f>
                      <m:fPr>
                        <m:ctrlPr>
                          <a:rPr lang="en-US" altLang="zh-CN" sz="2000" b="0" i="1" smtClean="0">
                            <a:solidFill>
                              <a:schemeClr val="tx1"/>
                            </a:solidFill>
                            <a:latin typeface="Cambria Math" panose="02040503050406030204" pitchFamily="18" charset="0"/>
                            <a:cs typeface="Times New Roman" panose="02020603050405020304" pitchFamily="18" charset="0"/>
                          </a:rPr>
                        </m:ctrlPr>
                      </m:fPr>
                      <m:num>
                        <m:r>
                          <a:rPr lang="en-US" altLang="zh-CN" sz="2000" b="0" i="1" smtClean="0">
                            <a:solidFill>
                              <a:schemeClr val="tx1"/>
                            </a:solidFill>
                            <a:latin typeface="Cambria Math" panose="02040503050406030204" pitchFamily="18" charset="0"/>
                            <a:cs typeface="Times New Roman" panose="02020603050405020304" pitchFamily="18" charset="0"/>
                          </a:rPr>
                          <m:t>1</m:t>
                        </m:r>
                      </m:num>
                      <m:den>
                        <m:r>
                          <a:rPr lang="en-US" altLang="zh-CN" sz="2000" b="0" i="1" smtClean="0">
                            <a:solidFill>
                              <a:schemeClr val="tx1"/>
                            </a:solidFill>
                            <a:latin typeface="Cambria Math" panose="02040503050406030204" pitchFamily="18" charset="0"/>
                            <a:cs typeface="Times New Roman" panose="02020603050405020304" pitchFamily="18" charset="0"/>
                          </a:rPr>
                          <m:t>2</m:t>
                        </m:r>
                      </m:den>
                    </m:f>
                    <m:r>
                      <a:rPr lang="en-US" altLang="zh-CN" sz="2000" b="0" i="1" smtClean="0">
                        <a:solidFill>
                          <a:schemeClr val="tx1"/>
                        </a:solidFill>
                        <a:latin typeface="Cambria Math" panose="02040503050406030204" pitchFamily="18" charset="0"/>
                        <a:cs typeface="Times New Roman" panose="02020603050405020304" pitchFamily="18" charset="0"/>
                      </a:rPr>
                      <m:t>(</m:t>
                    </m:r>
                    <m:r>
                      <a:rPr lang="en-US" altLang="zh-CN" sz="2000" i="1">
                        <a:solidFill>
                          <a:schemeClr val="tx1"/>
                        </a:solidFill>
                        <a:latin typeface="Cambria Math" panose="02040503050406030204" pitchFamily="18" charset="0"/>
                        <a:cs typeface="Times New Roman" pitchFamily="18" charset="0"/>
                      </a:rPr>
                      <m:t>𝑥</m:t>
                    </m:r>
                    <m:d>
                      <m:dPr>
                        <m:ctrlPr>
                          <a:rPr lang="en-US" altLang="zh-CN" sz="2000" i="1">
                            <a:solidFill>
                              <a:schemeClr val="tx1"/>
                            </a:solidFill>
                            <a:latin typeface="Cambria Math" panose="02040503050406030204" pitchFamily="18" charset="0"/>
                            <a:cs typeface="Times New Roman" pitchFamily="18" charset="0"/>
                          </a:rPr>
                        </m:ctrlPr>
                      </m:dPr>
                      <m:e>
                        <m:r>
                          <a:rPr lang="en-US" altLang="zh-CN" sz="2000" i="1">
                            <a:solidFill>
                              <a:schemeClr val="tx1"/>
                            </a:solidFill>
                            <a:latin typeface="Cambria Math" panose="02040503050406030204" pitchFamily="18" charset="0"/>
                            <a:cs typeface="Times New Roman" pitchFamily="18" charset="0"/>
                          </a:rPr>
                          <m:t>𝑡</m:t>
                        </m:r>
                      </m:e>
                    </m:d>
                    <m:r>
                      <a:rPr lang="en-US" altLang="zh-CN" sz="2000" i="1">
                        <a:solidFill>
                          <a:schemeClr val="tx1"/>
                        </a:solidFill>
                        <a:latin typeface="Cambria Math" panose="02040503050406030204" pitchFamily="18" charset="0"/>
                        <a:cs typeface="Times New Roman" pitchFamily="18" charset="0"/>
                      </a:rPr>
                      <m:t>+</m:t>
                    </m:r>
                    <m:r>
                      <a:rPr lang="en-US" altLang="zh-CN" sz="2000" i="1">
                        <a:solidFill>
                          <a:schemeClr val="tx1"/>
                        </a:solidFill>
                        <a:latin typeface="Cambria Math" panose="02040503050406030204" pitchFamily="18" charset="0"/>
                        <a:cs typeface="Times New Roman" pitchFamily="18" charset="0"/>
                      </a:rPr>
                      <m:t>𝑥</m:t>
                    </m:r>
                    <m:r>
                      <a:rPr lang="en-US" altLang="zh-CN" sz="2000" i="1">
                        <a:solidFill>
                          <a:schemeClr val="tx1"/>
                        </a:solidFill>
                        <a:latin typeface="Cambria Math" panose="02040503050406030204" pitchFamily="18" charset="0"/>
                        <a:cs typeface="Times New Roman" pitchFamily="18" charset="0"/>
                      </a:rPr>
                      <m:t>(−</m:t>
                    </m:r>
                    <m:r>
                      <a:rPr lang="en-US" altLang="zh-CN" sz="2000" i="1">
                        <a:solidFill>
                          <a:schemeClr val="tx1"/>
                        </a:solidFill>
                        <a:latin typeface="Cambria Math" panose="02040503050406030204" pitchFamily="18" charset="0"/>
                        <a:cs typeface="Times New Roman" pitchFamily="18" charset="0"/>
                      </a:rPr>
                      <m:t>𝑡</m:t>
                    </m:r>
                    <m:r>
                      <a:rPr lang="en-US" altLang="zh-CN" sz="2000" i="1">
                        <a:solidFill>
                          <a:schemeClr val="tx1"/>
                        </a:solidFill>
                        <a:latin typeface="Cambria Math" panose="02040503050406030204" pitchFamily="18" charset="0"/>
                        <a:cs typeface="Times New Roman" pitchFamily="18" charset="0"/>
                      </a:rPr>
                      <m:t>))</m:t>
                    </m:r>
                  </m:oMath>
                </a14:m>
                <a:endParaRPr lang="en-US" altLang="zh-CN" sz="2000" dirty="0">
                  <a:solidFill>
                    <a:schemeClr val="tx1"/>
                  </a:solidFill>
                  <a:latin typeface="+mn-ea"/>
                  <a:cs typeface="Times New Roman" panose="02020603050405020304" pitchFamily="18" charset="0"/>
                </a:endParaRPr>
              </a:p>
              <a:p>
                <a:pPr marL="0" indent="0">
                  <a:buNone/>
                </a:pPr>
                <a:r>
                  <a:rPr lang="en-US" altLang="zh-CN" sz="2000" dirty="0">
                    <a:solidFill>
                      <a:schemeClr val="tx1"/>
                    </a:solidFill>
                    <a:latin typeface="+mn-ea"/>
                    <a:cs typeface="Times New Roman" panose="02020603050405020304" pitchFamily="18" charset="0"/>
                  </a:rPr>
                  <a:t>	</a:t>
                </a:r>
                <a:r>
                  <a:rPr lang="zh-CN" altLang="en-US" sz="2000" dirty="0">
                    <a:solidFill>
                      <a:schemeClr val="tx1"/>
                    </a:solidFill>
                    <a:latin typeface="+mn-ea"/>
                    <a:cs typeface="Times New Roman" panose="02020603050405020304" pitchFamily="18" charset="0"/>
                  </a:rPr>
                  <a:t>信号</a:t>
                </a:r>
                <a14:m>
                  <m:oMath xmlns:m="http://schemas.openxmlformats.org/officeDocument/2006/math">
                    <m:r>
                      <a:rPr lang="en-US" altLang="zh-CN" sz="2000" b="0" i="1" smtClean="0">
                        <a:solidFill>
                          <a:schemeClr val="tx1"/>
                        </a:solidFill>
                        <a:latin typeface="Cambria Math" panose="02040503050406030204" pitchFamily="18" charset="0"/>
                        <a:cs typeface="Times New Roman" pitchFamily="18" charset="0"/>
                      </a:rPr>
                      <m:t>𝑥</m:t>
                    </m:r>
                    <m:r>
                      <a:rPr lang="en-US" altLang="zh-CN" sz="2000" b="0" i="1" smtClean="0">
                        <a:solidFill>
                          <a:schemeClr val="tx1"/>
                        </a:solidFill>
                        <a:latin typeface="Cambria Math" panose="02040503050406030204" pitchFamily="18" charset="0"/>
                        <a:cs typeface="Times New Roman" pitchFamily="18" charset="0"/>
                      </a:rPr>
                      <m:t>(</m:t>
                    </m:r>
                    <m:r>
                      <a:rPr lang="en-US" altLang="zh-CN" sz="2000" b="0" i="1" smtClean="0">
                        <a:solidFill>
                          <a:schemeClr val="tx1"/>
                        </a:solidFill>
                        <a:latin typeface="Cambria Math" panose="02040503050406030204" pitchFamily="18" charset="0"/>
                        <a:cs typeface="Times New Roman" pitchFamily="18" charset="0"/>
                      </a:rPr>
                      <m:t>𝑡</m:t>
                    </m:r>
                    <m:r>
                      <a:rPr lang="en-US" altLang="zh-CN" sz="2000" b="0" i="1" smtClean="0">
                        <a:solidFill>
                          <a:schemeClr val="tx1"/>
                        </a:solidFill>
                        <a:latin typeface="Cambria Math" panose="02040503050406030204" pitchFamily="18" charset="0"/>
                        <a:cs typeface="Times New Roman" pitchFamily="18" charset="0"/>
                      </a:rPr>
                      <m:t>)</m:t>
                    </m:r>
                  </m:oMath>
                </a14:m>
                <a:r>
                  <a:rPr lang="zh-CN" altLang="en-US" sz="2000" dirty="0">
                    <a:solidFill>
                      <a:schemeClr val="tx1"/>
                    </a:solidFill>
                    <a:latin typeface="+mn-ea"/>
                    <a:cs typeface="Times New Roman" panose="02020603050405020304" pitchFamily="18" charset="0"/>
                  </a:rPr>
                  <a:t>的奇信号部分：</a:t>
                </a:r>
                <a14:m>
                  <m:oMath xmlns:m="http://schemas.openxmlformats.org/officeDocument/2006/math">
                    <m:sSub>
                      <m:sSubPr>
                        <m:ctrlPr>
                          <a:rPr lang="en-US" altLang="zh-CN" sz="2000" i="1" smtClean="0">
                            <a:solidFill>
                              <a:schemeClr val="tx1"/>
                            </a:solidFill>
                            <a:latin typeface="Cambria Math" panose="02040503050406030204" pitchFamily="18" charset="0"/>
                            <a:cs typeface="Times New Roman" panose="02020603050405020304" pitchFamily="18" charset="0"/>
                          </a:rPr>
                        </m:ctrlPr>
                      </m:sSubPr>
                      <m:e>
                        <m:r>
                          <a:rPr lang="en-US" altLang="zh-CN" sz="2000" b="0" i="1" smtClean="0">
                            <a:solidFill>
                              <a:schemeClr val="tx1"/>
                            </a:solidFill>
                            <a:latin typeface="Cambria Math" panose="02040503050406030204" pitchFamily="18" charset="0"/>
                            <a:cs typeface="Times New Roman" panose="02020603050405020304" pitchFamily="18" charset="0"/>
                          </a:rPr>
                          <m:t>𝑥</m:t>
                        </m:r>
                      </m:e>
                      <m:sub>
                        <m:r>
                          <a:rPr lang="en-US" altLang="zh-CN" sz="2000" b="0" i="1" smtClean="0">
                            <a:solidFill>
                              <a:schemeClr val="tx1"/>
                            </a:solidFill>
                            <a:latin typeface="Cambria Math" panose="02040503050406030204" pitchFamily="18" charset="0"/>
                            <a:cs typeface="Times New Roman" panose="02020603050405020304" pitchFamily="18" charset="0"/>
                          </a:rPr>
                          <m:t>𝑜</m:t>
                        </m:r>
                      </m:sub>
                    </m:sSub>
                    <m:r>
                      <a:rPr lang="en-US" altLang="zh-CN" sz="2000" b="0" i="1" smtClean="0">
                        <a:solidFill>
                          <a:schemeClr val="tx1"/>
                        </a:solidFill>
                        <a:latin typeface="Cambria Math" panose="02040503050406030204" pitchFamily="18" charset="0"/>
                        <a:cs typeface="Times New Roman" panose="02020603050405020304" pitchFamily="18" charset="0"/>
                      </a:rPr>
                      <m:t>(</m:t>
                    </m:r>
                    <m:r>
                      <a:rPr lang="en-US" altLang="zh-CN" sz="2000" b="0" i="1" smtClean="0">
                        <a:solidFill>
                          <a:schemeClr val="tx1"/>
                        </a:solidFill>
                        <a:latin typeface="Cambria Math" panose="02040503050406030204" pitchFamily="18" charset="0"/>
                        <a:cs typeface="Times New Roman" panose="02020603050405020304" pitchFamily="18" charset="0"/>
                      </a:rPr>
                      <m:t>𝑡</m:t>
                    </m:r>
                    <m:r>
                      <a:rPr lang="en-US" altLang="zh-CN" sz="2000" b="0" i="1" smtClean="0">
                        <a:solidFill>
                          <a:schemeClr val="tx1"/>
                        </a:solidFill>
                        <a:latin typeface="Cambria Math" panose="02040503050406030204" pitchFamily="18" charset="0"/>
                        <a:cs typeface="Times New Roman" panose="02020603050405020304" pitchFamily="18" charset="0"/>
                      </a:rPr>
                      <m:t>)=</m:t>
                    </m:r>
                    <m:f>
                      <m:fPr>
                        <m:ctrlPr>
                          <a:rPr lang="en-US" altLang="zh-CN" sz="2000" b="0" i="1" smtClean="0">
                            <a:solidFill>
                              <a:schemeClr val="tx1"/>
                            </a:solidFill>
                            <a:latin typeface="Cambria Math" panose="02040503050406030204" pitchFamily="18" charset="0"/>
                            <a:cs typeface="Times New Roman" panose="02020603050405020304" pitchFamily="18" charset="0"/>
                          </a:rPr>
                        </m:ctrlPr>
                      </m:fPr>
                      <m:num>
                        <m:r>
                          <a:rPr lang="en-US" altLang="zh-CN" sz="2000" b="0" i="1" smtClean="0">
                            <a:solidFill>
                              <a:schemeClr val="tx1"/>
                            </a:solidFill>
                            <a:latin typeface="Cambria Math" panose="02040503050406030204" pitchFamily="18" charset="0"/>
                            <a:cs typeface="Times New Roman" panose="02020603050405020304" pitchFamily="18" charset="0"/>
                          </a:rPr>
                          <m:t>1</m:t>
                        </m:r>
                      </m:num>
                      <m:den>
                        <m:r>
                          <a:rPr lang="en-US" altLang="zh-CN" sz="2000" b="0" i="1" smtClean="0">
                            <a:solidFill>
                              <a:schemeClr val="tx1"/>
                            </a:solidFill>
                            <a:latin typeface="Cambria Math" panose="02040503050406030204" pitchFamily="18" charset="0"/>
                            <a:cs typeface="Times New Roman" panose="02020603050405020304" pitchFamily="18" charset="0"/>
                          </a:rPr>
                          <m:t>2</m:t>
                        </m:r>
                      </m:den>
                    </m:f>
                    <m:r>
                      <a:rPr lang="en-US" altLang="zh-CN" sz="2000" b="0" i="1" smtClean="0">
                        <a:solidFill>
                          <a:schemeClr val="tx1"/>
                        </a:solidFill>
                        <a:latin typeface="Cambria Math" panose="02040503050406030204" pitchFamily="18" charset="0"/>
                        <a:cs typeface="Times New Roman" panose="02020603050405020304" pitchFamily="18" charset="0"/>
                      </a:rPr>
                      <m:t>(</m:t>
                    </m:r>
                    <m:r>
                      <a:rPr lang="en-US" altLang="zh-CN" sz="2000" i="1">
                        <a:solidFill>
                          <a:schemeClr val="tx1"/>
                        </a:solidFill>
                        <a:latin typeface="Cambria Math" panose="02040503050406030204" pitchFamily="18" charset="0"/>
                        <a:cs typeface="Times New Roman" pitchFamily="18" charset="0"/>
                      </a:rPr>
                      <m:t>𝑥</m:t>
                    </m:r>
                    <m:d>
                      <m:dPr>
                        <m:ctrlPr>
                          <a:rPr lang="en-US" altLang="zh-CN" sz="2000" i="1">
                            <a:solidFill>
                              <a:schemeClr val="tx1"/>
                            </a:solidFill>
                            <a:latin typeface="Cambria Math" panose="02040503050406030204" pitchFamily="18" charset="0"/>
                            <a:cs typeface="Times New Roman" pitchFamily="18" charset="0"/>
                          </a:rPr>
                        </m:ctrlPr>
                      </m:dPr>
                      <m:e>
                        <m:r>
                          <a:rPr lang="en-US" altLang="zh-CN" sz="2000" i="1">
                            <a:solidFill>
                              <a:schemeClr val="tx1"/>
                            </a:solidFill>
                            <a:latin typeface="Cambria Math" panose="02040503050406030204" pitchFamily="18" charset="0"/>
                            <a:cs typeface="Times New Roman" pitchFamily="18" charset="0"/>
                          </a:rPr>
                          <m:t>𝑡</m:t>
                        </m:r>
                      </m:e>
                    </m:d>
                    <m:r>
                      <a:rPr lang="en-US" altLang="zh-CN" sz="2000" b="0" i="1" smtClean="0">
                        <a:solidFill>
                          <a:schemeClr val="tx1"/>
                        </a:solidFill>
                        <a:latin typeface="Cambria Math" panose="02040503050406030204" pitchFamily="18" charset="0"/>
                        <a:cs typeface="Times New Roman" pitchFamily="18" charset="0"/>
                      </a:rPr>
                      <m:t>−</m:t>
                    </m:r>
                    <m:r>
                      <a:rPr lang="en-US" altLang="zh-CN" sz="2000" i="1">
                        <a:solidFill>
                          <a:schemeClr val="tx1"/>
                        </a:solidFill>
                        <a:latin typeface="Cambria Math" panose="02040503050406030204" pitchFamily="18" charset="0"/>
                        <a:cs typeface="Times New Roman" pitchFamily="18" charset="0"/>
                      </a:rPr>
                      <m:t>𝑥</m:t>
                    </m:r>
                    <m:r>
                      <a:rPr lang="en-US" altLang="zh-CN" sz="2000" i="1">
                        <a:solidFill>
                          <a:schemeClr val="tx1"/>
                        </a:solidFill>
                        <a:latin typeface="Cambria Math" panose="02040503050406030204" pitchFamily="18" charset="0"/>
                        <a:cs typeface="Times New Roman" pitchFamily="18" charset="0"/>
                      </a:rPr>
                      <m:t>(−</m:t>
                    </m:r>
                    <m:r>
                      <a:rPr lang="en-US" altLang="zh-CN" sz="2000" i="1">
                        <a:solidFill>
                          <a:schemeClr val="tx1"/>
                        </a:solidFill>
                        <a:latin typeface="Cambria Math" panose="02040503050406030204" pitchFamily="18" charset="0"/>
                        <a:cs typeface="Times New Roman" pitchFamily="18" charset="0"/>
                      </a:rPr>
                      <m:t>𝑡</m:t>
                    </m:r>
                    <m:r>
                      <a:rPr lang="en-US" altLang="zh-CN" sz="2000" i="1">
                        <a:solidFill>
                          <a:schemeClr val="tx1"/>
                        </a:solidFill>
                        <a:latin typeface="Cambria Math" panose="02040503050406030204" pitchFamily="18" charset="0"/>
                        <a:cs typeface="Times New Roman" pitchFamily="18" charset="0"/>
                      </a:rPr>
                      <m:t>))</m:t>
                    </m:r>
                  </m:oMath>
                </a14:m>
                <a:endParaRPr lang="en-US" altLang="zh-CN" sz="2000" dirty="0">
                  <a:solidFill>
                    <a:schemeClr val="tx1"/>
                  </a:solidFill>
                  <a:latin typeface="+mn-ea"/>
                  <a:cs typeface="Times New Roman" panose="02020603050405020304" pitchFamily="18" charset="0"/>
                </a:endParaRPr>
              </a:p>
              <a:p>
                <a:pPr marL="0" indent="0">
                  <a:buNone/>
                </a:pPr>
                <a:endParaRPr lang="en-US" altLang="zh-CN" sz="2000" dirty="0">
                  <a:solidFill>
                    <a:schemeClr val="tx1"/>
                  </a:solidFill>
                  <a:latin typeface="+mn-ea"/>
                  <a:cs typeface="Times New Roman" panose="02020603050405020304" pitchFamily="18" charset="0"/>
                </a:endParaRPr>
              </a:p>
              <a:p>
                <a:pPr marL="457200" indent="-457200">
                  <a:buFont typeface="+mj-lt"/>
                  <a:buAutoNum type="arabicPeriod" startAt="2"/>
                </a:pPr>
                <a:r>
                  <a:rPr lang="zh-CN" altLang="en-US" sz="2000" dirty="0">
                    <a:solidFill>
                      <a:schemeClr val="tx1"/>
                    </a:solidFill>
                    <a:latin typeface="+mn-ea"/>
                    <a:cs typeface="Times New Roman" panose="02020603050405020304" pitchFamily="18" charset="0"/>
                  </a:rPr>
                  <a:t>奇偶共轭性质：</a:t>
                </a:r>
                <a:endParaRPr lang="en-US" altLang="zh-CN" sz="2000" dirty="0">
                  <a:solidFill>
                    <a:schemeClr val="tx1"/>
                  </a:solidFill>
                  <a:latin typeface="+mn-ea"/>
                  <a:cs typeface="Times New Roman" panose="02020603050405020304" pitchFamily="18" charset="0"/>
                </a:endParaRPr>
              </a:p>
              <a:p>
                <a:pPr marL="0" indent="0">
                  <a:buNone/>
                </a:pPr>
                <a:r>
                  <a:rPr lang="en-US" altLang="zh-CN" sz="2000" dirty="0">
                    <a:solidFill>
                      <a:schemeClr val="tx1"/>
                    </a:solidFill>
                    <a:latin typeface="+mn-ea"/>
                    <a:cs typeface="Times New Roman" panose="02020603050405020304" pitchFamily="18" charset="0"/>
                  </a:rPr>
                  <a:t>	</a:t>
                </a:r>
                <a:r>
                  <a:rPr lang="zh-CN" altLang="en-US" sz="2000" dirty="0">
                    <a:solidFill>
                      <a:schemeClr val="tx1"/>
                    </a:solidFill>
                    <a:latin typeface="+mn-ea"/>
                    <a:cs typeface="Times New Roman" panose="02020603050405020304" pitchFamily="18" charset="0"/>
                  </a:rPr>
                  <a:t>信号时域表示为实且偶，则频域表示也为实且偶；</a:t>
                </a:r>
                <a:endParaRPr lang="en-US" altLang="zh-CN" sz="2000" dirty="0">
                  <a:solidFill>
                    <a:schemeClr val="tx1"/>
                  </a:solidFill>
                  <a:latin typeface="+mn-ea"/>
                  <a:cs typeface="Times New Roman" panose="02020603050405020304" pitchFamily="18" charset="0"/>
                </a:endParaRPr>
              </a:p>
              <a:p>
                <a:pPr marL="0" indent="0">
                  <a:buNone/>
                </a:pPr>
                <a:r>
                  <a:rPr lang="en-US" altLang="zh-CN" sz="2000" dirty="0">
                    <a:solidFill>
                      <a:schemeClr val="tx1"/>
                    </a:solidFill>
                    <a:latin typeface="+mn-ea"/>
                    <a:cs typeface="Times New Roman" panose="02020603050405020304" pitchFamily="18" charset="0"/>
                  </a:rPr>
                  <a:t>	</a:t>
                </a:r>
                <a:r>
                  <a:rPr lang="zh-CN" altLang="en-US" sz="2000" dirty="0">
                    <a:solidFill>
                      <a:schemeClr val="tx1"/>
                    </a:solidFill>
                    <a:latin typeface="+mn-ea"/>
                    <a:cs typeface="Times New Roman" panose="02020603050405020304" pitchFamily="18" charset="0"/>
                  </a:rPr>
                  <a:t>信号时域表示为实且奇，则频域表示也为纯虚且奇。</a:t>
                </a:r>
                <a:endParaRPr lang="en-US" altLang="zh-CN" sz="2000" dirty="0">
                  <a:solidFill>
                    <a:schemeClr val="tx1"/>
                  </a:solidFill>
                  <a:latin typeface="+mn-ea"/>
                  <a:cs typeface="Times New Roman" panose="02020603050405020304" pitchFamily="18" charset="0"/>
                </a:endParaRPr>
              </a:p>
              <a:p>
                <a:pPr marL="0" indent="0">
                  <a:buNone/>
                </a:pPr>
                <a:endParaRPr lang="en-US" altLang="zh-CN" sz="2000" dirty="0">
                  <a:solidFill>
                    <a:schemeClr val="tx1"/>
                  </a:solidFill>
                  <a:latin typeface="+mn-ea"/>
                  <a:cs typeface="Times New Roman" panose="02020603050405020304" pitchFamily="18" charset="0"/>
                </a:endParaRPr>
              </a:p>
              <a:p>
                <a:pPr marL="457200" indent="-457200">
                  <a:buFont typeface="+mj-lt"/>
                  <a:buAutoNum type="arabicPeriod" startAt="3"/>
                </a:pPr>
                <a:r>
                  <a:rPr lang="zh-CN" altLang="en-US" sz="2000" dirty="0">
                    <a:solidFill>
                      <a:schemeClr val="tx1"/>
                    </a:solidFill>
                    <a:latin typeface="+mn-ea"/>
                    <a:cs typeface="Times New Roman" panose="02020603050405020304" pitchFamily="18" charset="0"/>
                  </a:rPr>
                  <a:t>对偶性：</a:t>
                </a:r>
                <a:endParaRPr lang="en-US" altLang="zh-CN" sz="2000" dirty="0">
                  <a:solidFill>
                    <a:schemeClr val="tx1"/>
                  </a:solidFill>
                  <a:latin typeface="+mn-ea"/>
                  <a:cs typeface="Times New Roman" panose="02020603050405020304" pitchFamily="18" charset="0"/>
                </a:endParaRPr>
              </a:p>
              <a:p>
                <a:pPr marL="0" indent="0">
                  <a:buNone/>
                </a:pPr>
                <a:r>
                  <a:rPr lang="en-US" altLang="zh-CN" sz="2000" dirty="0">
                    <a:solidFill>
                      <a:schemeClr val="tx1"/>
                    </a:solidFill>
                    <a:latin typeface="+mn-ea"/>
                    <a:cs typeface="Times New Roman" panose="02020603050405020304" pitchFamily="18" charset="0"/>
                  </a:rPr>
                  <a:t>	</a:t>
                </a:r>
                <a:r>
                  <a:rPr lang="zh-CN" altLang="en-US" sz="2000" dirty="0">
                    <a:solidFill>
                      <a:schemeClr val="tx1"/>
                    </a:solidFill>
                    <a:latin typeface="+mn-ea"/>
                    <a:cs typeface="Times New Roman" panose="02020603050405020304" pitchFamily="18" charset="0"/>
                  </a:rPr>
                  <a:t>连续时间傅里叶变换的对偶性：</a:t>
                </a:r>
                <a14:m>
                  <m:oMath xmlns:m="http://schemas.openxmlformats.org/officeDocument/2006/math">
                    <m:r>
                      <a:rPr lang="en-US" altLang="zh-TW" sz="2000" i="1" smtClean="0">
                        <a:solidFill>
                          <a:srgbClr val="000000"/>
                        </a:solidFill>
                        <a:latin typeface="Cambria Math" panose="02040503050406030204" pitchFamily="18" charset="0"/>
                        <a:cs typeface="Times New Roman" pitchFamily="18" charset="0"/>
                      </a:rPr>
                      <m:t>𝑥</m:t>
                    </m:r>
                    <m:d>
                      <m:dPr>
                        <m:ctrlPr>
                          <a:rPr lang="en-US" altLang="zh-TW" sz="2000" i="1">
                            <a:solidFill>
                              <a:srgbClr val="000000"/>
                            </a:solidFill>
                            <a:latin typeface="Cambria Math" panose="02040503050406030204" pitchFamily="18" charset="0"/>
                            <a:cs typeface="Times New Roman" pitchFamily="18" charset="0"/>
                          </a:rPr>
                        </m:ctrlPr>
                      </m:dPr>
                      <m:e>
                        <m:r>
                          <a:rPr lang="en-US" altLang="zh-TW" sz="2000" i="1">
                            <a:solidFill>
                              <a:srgbClr val="000000"/>
                            </a:solidFill>
                            <a:latin typeface="Cambria Math" panose="02040503050406030204" pitchFamily="18" charset="0"/>
                            <a:cs typeface="Times New Roman" pitchFamily="18" charset="0"/>
                          </a:rPr>
                          <m:t>𝑡</m:t>
                        </m:r>
                      </m:e>
                    </m:d>
                    <m:groupChr>
                      <m:groupChrPr>
                        <m:chr m:val="↔"/>
                        <m:vertJc m:val="bot"/>
                        <m:ctrlPr>
                          <a:rPr lang="en-US" altLang="zh-TW" sz="2000" i="1">
                            <a:solidFill>
                              <a:srgbClr val="000000"/>
                            </a:solidFill>
                            <a:latin typeface="Cambria Math" panose="02040503050406030204" pitchFamily="18" charset="0"/>
                            <a:cs typeface="Times New Roman" pitchFamily="18" charset="0"/>
                          </a:rPr>
                        </m:ctrlPr>
                      </m:groupChrPr>
                      <m:e>
                        <m:r>
                          <m:rPr>
                            <m:brk m:alnAt="2"/>
                          </m:rPr>
                          <a:rPr lang="en-US" altLang="zh-TW" sz="2000" i="1">
                            <a:solidFill>
                              <a:srgbClr val="000000"/>
                            </a:solidFill>
                            <a:latin typeface="Cambria Math" panose="02040503050406030204" pitchFamily="18" charset="0"/>
                            <a:cs typeface="Times New Roman" pitchFamily="18" charset="0"/>
                          </a:rPr>
                          <m:t>𝐹</m:t>
                        </m:r>
                      </m:e>
                    </m:groupChr>
                    <m:r>
                      <a:rPr lang="en-US" altLang="zh-TW" sz="2000" i="1">
                        <a:solidFill>
                          <a:srgbClr val="000000"/>
                        </a:solidFill>
                        <a:latin typeface="Cambria Math" panose="02040503050406030204" pitchFamily="18" charset="0"/>
                        <a:cs typeface="Times New Roman" pitchFamily="18" charset="0"/>
                      </a:rPr>
                      <m:t>𝑋</m:t>
                    </m:r>
                    <m:d>
                      <m:dPr>
                        <m:ctrlPr>
                          <a:rPr lang="en-US" altLang="zh-TW" sz="2000" i="1">
                            <a:solidFill>
                              <a:srgbClr val="000000"/>
                            </a:solidFill>
                            <a:latin typeface="Cambria Math" panose="02040503050406030204" pitchFamily="18" charset="0"/>
                            <a:cs typeface="Times New Roman" pitchFamily="18" charset="0"/>
                          </a:rPr>
                        </m:ctrlPr>
                      </m:dPr>
                      <m:e>
                        <m:r>
                          <a:rPr lang="en-US" altLang="zh-TW" sz="2000" i="1">
                            <a:solidFill>
                              <a:srgbClr val="000000"/>
                            </a:solidFill>
                            <a:latin typeface="Cambria Math" panose="02040503050406030204" pitchFamily="18" charset="0"/>
                            <a:cs typeface="Times New Roman" pitchFamily="18" charset="0"/>
                          </a:rPr>
                          <m:t>𝑗</m:t>
                        </m:r>
                        <m:r>
                          <a:rPr lang="zh-TW" altLang="en-US" sz="2000" i="1">
                            <a:solidFill>
                              <a:srgbClr val="000000"/>
                            </a:solidFill>
                            <a:latin typeface="Cambria Math" panose="02040503050406030204" pitchFamily="18" charset="0"/>
                            <a:cs typeface="Times New Roman" pitchFamily="18" charset="0"/>
                          </a:rPr>
                          <m:t>𝜔</m:t>
                        </m:r>
                      </m:e>
                    </m:d>
                    <m:r>
                      <a:rPr lang="en-US" altLang="zh-TW" sz="2000" i="1">
                        <a:solidFill>
                          <a:srgbClr val="000000"/>
                        </a:solidFill>
                        <a:latin typeface="Cambria Math" panose="02040503050406030204" pitchFamily="18" charset="0"/>
                        <a:cs typeface="Times New Roman" pitchFamily="18" charset="0"/>
                      </a:rPr>
                      <m:t>=</m:t>
                    </m:r>
                    <m:sSup>
                      <m:sSupPr>
                        <m:ctrlPr>
                          <a:rPr lang="en-US" altLang="zh-TW" sz="2000" i="1">
                            <a:solidFill>
                              <a:srgbClr val="000000"/>
                            </a:solidFill>
                            <a:latin typeface="Cambria Math" panose="02040503050406030204" pitchFamily="18" charset="0"/>
                            <a:cs typeface="Times New Roman" pitchFamily="18" charset="0"/>
                          </a:rPr>
                        </m:ctrlPr>
                      </m:sSupPr>
                      <m:e>
                        <m:r>
                          <a:rPr lang="en-US" altLang="zh-TW" sz="2000" i="1">
                            <a:solidFill>
                              <a:srgbClr val="000000"/>
                            </a:solidFill>
                            <a:latin typeface="Cambria Math" panose="02040503050406030204" pitchFamily="18" charset="0"/>
                            <a:cs typeface="Times New Roman" pitchFamily="18" charset="0"/>
                          </a:rPr>
                          <m:t>𝑋</m:t>
                        </m:r>
                      </m:e>
                      <m:sup>
                        <m:r>
                          <a:rPr lang="en-US" altLang="zh-TW" sz="2000" i="1">
                            <a:solidFill>
                              <a:srgbClr val="000000"/>
                            </a:solidFill>
                            <a:latin typeface="Cambria Math" panose="02040503050406030204" pitchFamily="18" charset="0"/>
                            <a:cs typeface="Times New Roman" pitchFamily="18" charset="0"/>
                          </a:rPr>
                          <m:t>′</m:t>
                        </m:r>
                      </m:sup>
                    </m:sSup>
                    <m:d>
                      <m:dPr>
                        <m:ctrlPr>
                          <a:rPr lang="en-US" altLang="zh-TW" sz="2000" i="1">
                            <a:solidFill>
                              <a:srgbClr val="000000"/>
                            </a:solidFill>
                            <a:latin typeface="Cambria Math" panose="02040503050406030204" pitchFamily="18" charset="0"/>
                            <a:cs typeface="Times New Roman" pitchFamily="18" charset="0"/>
                          </a:rPr>
                        </m:ctrlPr>
                      </m:dPr>
                      <m:e>
                        <m:r>
                          <a:rPr lang="zh-TW" altLang="en-US" sz="2000" i="1">
                            <a:solidFill>
                              <a:srgbClr val="000000"/>
                            </a:solidFill>
                            <a:latin typeface="Cambria Math" panose="02040503050406030204" pitchFamily="18" charset="0"/>
                            <a:cs typeface="Times New Roman" pitchFamily="18" charset="0"/>
                          </a:rPr>
                          <m:t>𝜔</m:t>
                        </m:r>
                      </m:e>
                    </m:d>
                  </m:oMath>
                </a14:m>
                <a:endParaRPr lang="en-US" altLang="zh-TW" sz="2000" dirty="0">
                  <a:solidFill>
                    <a:srgbClr val="000000"/>
                  </a:solidFill>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sSup>
                        <m:sSupPr>
                          <m:ctrlPr>
                            <a:rPr lang="en-US" altLang="zh-TW" sz="2000" i="1">
                              <a:solidFill>
                                <a:srgbClr val="000000"/>
                              </a:solidFill>
                              <a:latin typeface="Cambria Math" panose="02040503050406030204" pitchFamily="18" charset="0"/>
                              <a:cs typeface="Times New Roman" pitchFamily="18" charset="0"/>
                            </a:rPr>
                          </m:ctrlPr>
                        </m:sSupPr>
                        <m:e>
                          <m:r>
                            <a:rPr lang="en-US" altLang="zh-TW" sz="2000" i="1">
                              <a:solidFill>
                                <a:srgbClr val="000000"/>
                              </a:solidFill>
                              <a:latin typeface="Cambria Math" panose="02040503050406030204" pitchFamily="18" charset="0"/>
                              <a:cs typeface="Times New Roman" pitchFamily="18" charset="0"/>
                            </a:rPr>
                            <m:t>𝑋</m:t>
                          </m:r>
                        </m:e>
                        <m:sup>
                          <m:r>
                            <a:rPr lang="en-US" altLang="zh-TW" sz="2000" i="1">
                              <a:solidFill>
                                <a:srgbClr val="000000"/>
                              </a:solidFill>
                              <a:latin typeface="Cambria Math" panose="02040503050406030204" pitchFamily="18" charset="0"/>
                              <a:cs typeface="Times New Roman" pitchFamily="18" charset="0"/>
                            </a:rPr>
                            <m:t>′</m:t>
                          </m:r>
                        </m:sup>
                      </m:sSup>
                      <m:r>
                        <a:rPr lang="en-US" altLang="zh-TW" sz="2000" i="1">
                          <a:solidFill>
                            <a:srgbClr val="000000"/>
                          </a:solidFill>
                          <a:latin typeface="Cambria Math" panose="02040503050406030204" pitchFamily="18" charset="0"/>
                          <a:cs typeface="Times New Roman" pitchFamily="18" charset="0"/>
                        </a:rPr>
                        <m:t>(</m:t>
                      </m:r>
                      <m:r>
                        <a:rPr lang="en-US" altLang="zh-TW" sz="2000" i="1">
                          <a:solidFill>
                            <a:srgbClr val="000000"/>
                          </a:solidFill>
                          <a:latin typeface="Cambria Math" panose="02040503050406030204" pitchFamily="18" charset="0"/>
                          <a:cs typeface="Times New Roman" pitchFamily="18" charset="0"/>
                        </a:rPr>
                        <m:t>𝑡</m:t>
                      </m:r>
                      <m:r>
                        <a:rPr lang="en-US" altLang="zh-TW" sz="2000" i="1">
                          <a:solidFill>
                            <a:srgbClr val="000000"/>
                          </a:solidFill>
                          <a:latin typeface="Cambria Math" panose="02040503050406030204" pitchFamily="18" charset="0"/>
                          <a:cs typeface="Times New Roman" pitchFamily="18" charset="0"/>
                        </a:rPr>
                        <m:t>)</m:t>
                      </m:r>
                      <m:groupChr>
                        <m:groupChrPr>
                          <m:chr m:val="↔"/>
                          <m:vertJc m:val="bot"/>
                          <m:ctrlPr>
                            <a:rPr lang="en-US" altLang="zh-TW" sz="2000" i="1">
                              <a:solidFill>
                                <a:srgbClr val="000000"/>
                              </a:solidFill>
                              <a:latin typeface="Cambria Math" panose="02040503050406030204" pitchFamily="18" charset="0"/>
                              <a:cs typeface="Times New Roman" pitchFamily="18" charset="0"/>
                            </a:rPr>
                          </m:ctrlPr>
                        </m:groupChrPr>
                        <m:e>
                          <m:r>
                            <m:rPr>
                              <m:brk m:alnAt="2"/>
                            </m:rPr>
                            <a:rPr lang="en-US" altLang="zh-TW" sz="2000" i="1">
                              <a:solidFill>
                                <a:srgbClr val="000000"/>
                              </a:solidFill>
                              <a:latin typeface="Cambria Math" panose="02040503050406030204" pitchFamily="18" charset="0"/>
                              <a:cs typeface="Times New Roman" pitchFamily="18" charset="0"/>
                            </a:rPr>
                            <m:t>𝐹</m:t>
                          </m:r>
                        </m:e>
                      </m:groupChr>
                      <m:r>
                        <a:rPr lang="en-US" altLang="zh-TW" sz="2000" i="1">
                          <a:solidFill>
                            <a:srgbClr val="000000"/>
                          </a:solidFill>
                          <a:latin typeface="Cambria Math" panose="02040503050406030204" pitchFamily="18" charset="0"/>
                          <a:cs typeface="Times New Roman" pitchFamily="18" charset="0"/>
                        </a:rPr>
                        <m:t>2</m:t>
                      </m:r>
                      <m:r>
                        <m:rPr>
                          <m:sty m:val="p"/>
                        </m:rPr>
                        <a:rPr lang="en-US" altLang="zh-CN" sz="2000" i="1">
                          <a:solidFill>
                            <a:srgbClr val="000000"/>
                          </a:solidFill>
                          <a:latin typeface="Cambria Math" panose="02040503050406030204" pitchFamily="18" charset="0"/>
                          <a:cs typeface="Times New Roman" pitchFamily="18" charset="0"/>
                        </a:rPr>
                        <m:t>π</m:t>
                      </m:r>
                      <m:r>
                        <a:rPr lang="en-US" altLang="zh-CN" sz="2000" i="1">
                          <a:solidFill>
                            <a:srgbClr val="000000"/>
                          </a:solidFill>
                          <a:latin typeface="Cambria Math" panose="02040503050406030204" pitchFamily="18" charset="0"/>
                          <a:cs typeface="Times New Roman" pitchFamily="18" charset="0"/>
                        </a:rPr>
                        <m:t>𝑥</m:t>
                      </m:r>
                      <m:r>
                        <a:rPr lang="en-US" altLang="zh-TW" sz="2000" i="1">
                          <a:solidFill>
                            <a:srgbClr val="000000"/>
                          </a:solidFill>
                          <a:latin typeface="Cambria Math" panose="02040503050406030204" pitchFamily="18" charset="0"/>
                          <a:cs typeface="Times New Roman" pitchFamily="18" charset="0"/>
                        </a:rPr>
                        <m:t>(−</m:t>
                      </m:r>
                      <m:r>
                        <a:rPr lang="zh-TW" altLang="en-US" sz="2000" i="1">
                          <a:solidFill>
                            <a:srgbClr val="000000"/>
                          </a:solidFill>
                          <a:latin typeface="Cambria Math" panose="02040503050406030204" pitchFamily="18" charset="0"/>
                          <a:cs typeface="Times New Roman" pitchFamily="18" charset="0"/>
                        </a:rPr>
                        <m:t>𝜔</m:t>
                      </m:r>
                      <m:r>
                        <a:rPr lang="en-US" altLang="zh-TW" sz="2000" i="1">
                          <a:solidFill>
                            <a:srgbClr val="000000"/>
                          </a:solidFill>
                          <a:latin typeface="Cambria Math" panose="02040503050406030204" pitchFamily="18" charset="0"/>
                          <a:cs typeface="Times New Roman" pitchFamily="18" charset="0"/>
                        </a:rPr>
                        <m:t>)</m:t>
                      </m:r>
                    </m:oMath>
                  </m:oMathPara>
                </a14:m>
                <a:endParaRPr lang="en-US" altLang="zh-TW" sz="2000" dirty="0">
                  <a:solidFill>
                    <a:srgbClr val="000000"/>
                  </a:solidFill>
                  <a:latin typeface="Times New Roman" pitchFamily="18" charset="0"/>
                  <a:cs typeface="Times New Roman" pitchFamily="18" charset="0"/>
                </a:endParaRPr>
              </a:p>
              <a:p>
                <a:pPr marL="111760" lvl="1" indent="0">
                  <a:buNone/>
                </a:pPr>
                <a:endParaRPr lang="en-US" altLang="zh-CN" sz="2400" dirty="0">
                  <a:solidFill>
                    <a:schemeClr val="tx1"/>
                  </a:solidFill>
                </a:endParaRPr>
              </a:p>
            </p:txBody>
          </p:sp>
        </mc:Choice>
        <mc:Fallback xmlns="">
          <p:sp>
            <p:nvSpPr>
              <p:cNvPr id="13" name="内容占位符 2">
                <a:extLst>
                  <a:ext uri="{FF2B5EF4-FFF2-40B4-BE49-F238E27FC236}">
                    <a16:creationId xmlns:a16="http://schemas.microsoft.com/office/drawing/2014/main" id="{47481AC8-4B19-4728-84FC-7567174785CB}"/>
                  </a:ext>
                </a:extLst>
              </p:cNvPr>
              <p:cNvSpPr>
                <a:spLocks noGrp="1" noRot="1" noChangeAspect="1" noMove="1" noResize="1" noEditPoints="1" noAdjustHandles="1" noChangeArrowheads="1" noChangeShapeType="1" noTextEdit="1"/>
              </p:cNvSpPr>
              <p:nvPr>
                <p:ph idx="1"/>
              </p:nvPr>
            </p:nvSpPr>
            <p:spPr>
              <a:xfrm>
                <a:off x="639762" y="1222375"/>
                <a:ext cx="11449897" cy="5111750"/>
              </a:xfrm>
              <a:blipFill>
                <a:blip r:embed="rId2"/>
                <a:stretch>
                  <a:fillRect l="-1384" t="-2148" b="-22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51765689"/>
      </p:ext>
    </p:extLst>
  </p:cSld>
  <p:clrMapOvr>
    <a:masterClrMapping/>
  </p:clrMapOvr>
  <p:transition spd="med">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en-US" altLang="zh-CN" sz="3200" b="1" dirty="0">
                <a:solidFill>
                  <a:srgbClr val="000000"/>
                </a:solidFill>
                <a:latin typeface="Times New Roman" panose="02020603050405020304" pitchFamily="18" charset="0"/>
                <a:cs typeface="Times New Roman" panose="02020603050405020304" pitchFamily="18" charset="0"/>
              </a:rPr>
              <a:t>Lecture 4, 5, 7, 8: </a:t>
            </a:r>
            <a:r>
              <a:rPr lang="zh-CN" altLang="en-US" sz="3200" b="1" dirty="0">
                <a:solidFill>
                  <a:srgbClr val="000000"/>
                </a:solidFill>
                <a:latin typeface="Times New Roman" panose="02020603050405020304" pitchFamily="18" charset="0"/>
                <a:cs typeface="Times New Roman" panose="02020603050405020304" pitchFamily="18" charset="0"/>
              </a:rPr>
              <a:t>傅里叶级数与傅里叶变换</a:t>
            </a:r>
            <a:endParaRPr lang="zh-CN" altLang="en-US" sz="3200" dirty="0">
              <a:solidFill>
                <a:schemeClr val="tx1"/>
              </a:solidFill>
            </a:endParaRP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34</a:t>
            </a:fld>
            <a:endParaRPr lang="zh-CN" altLang="en-US" dirty="0"/>
          </a:p>
        </p:txBody>
      </p:sp>
      <mc:AlternateContent xmlns:mc="http://schemas.openxmlformats.org/markup-compatibility/2006" xmlns:a14="http://schemas.microsoft.com/office/drawing/2010/main">
        <mc:Choice Requires="a14">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639762" y="1222375"/>
                <a:ext cx="11449897" cy="5111750"/>
              </a:xfrm>
            </p:spPr>
            <p:txBody>
              <a:bodyPr/>
              <a:lstStyle/>
              <a:p>
                <a:pPr lvl="1">
                  <a:buFont typeface="Wingdings" panose="05000000000000000000" pitchFamily="2" charset="2"/>
                  <a:buChar char="l"/>
                </a:pPr>
                <a:r>
                  <a:rPr lang="zh-CN" altLang="en-US" sz="2400" dirty="0">
                    <a:solidFill>
                      <a:schemeClr val="tx1"/>
                    </a:solidFill>
                  </a:rPr>
                  <a:t> 傅里叶级数、傅里叶变换常用性质</a:t>
                </a:r>
                <a:endParaRPr lang="en-US" altLang="zh-CN" sz="2400" dirty="0">
                  <a:solidFill>
                    <a:schemeClr val="tx1"/>
                  </a:solidFill>
                </a:endParaRPr>
              </a:p>
              <a:p>
                <a:pPr marL="457200" indent="-457200">
                  <a:buFont typeface="+mj-lt"/>
                  <a:buAutoNum type="arabicPeriod" startAt="4"/>
                </a:pPr>
                <a:r>
                  <a:rPr lang="zh-CN" altLang="en-US" sz="2000" dirty="0">
                    <a:solidFill>
                      <a:schemeClr val="tx1"/>
                    </a:solidFill>
                    <a:latin typeface="+mn-ea"/>
                    <a:cs typeface="Times New Roman" panose="02020603050405020304" pitchFamily="18" charset="0"/>
                  </a:rPr>
                  <a:t>连续时间傅里叶变换</a:t>
                </a:r>
                <a:endParaRPr lang="en-US" altLang="zh-CN" sz="2000" dirty="0">
                  <a:solidFill>
                    <a:schemeClr val="tx1"/>
                  </a:solidFill>
                  <a:latin typeface="+mn-ea"/>
                  <a:cs typeface="Times New Roman" panose="02020603050405020304" pitchFamily="18" charset="0"/>
                </a:endParaRPr>
              </a:p>
              <a:p>
                <a:pPr marL="0" indent="0">
                  <a:buNone/>
                </a:pPr>
                <a:r>
                  <a:rPr lang="zh-CN" altLang="en-US" sz="2000" dirty="0">
                    <a:solidFill>
                      <a:schemeClr val="tx1"/>
                    </a:solidFill>
                    <a:latin typeface="+mn-ea"/>
                    <a:cs typeface="Times New Roman" panose="02020603050405020304" pitchFamily="18" charset="0"/>
                  </a:rPr>
                  <a:t>时域微分：</a:t>
                </a:r>
                <a14:m>
                  <m:oMath xmlns:m="http://schemas.openxmlformats.org/officeDocument/2006/math">
                    <m:f>
                      <m:fPr>
                        <m:ctrlPr>
                          <a:rPr lang="en-US" altLang="zh-TW" sz="2000" i="1" smtClean="0">
                            <a:solidFill>
                              <a:schemeClr val="tx1"/>
                            </a:solidFill>
                            <a:latin typeface="Cambria Math" panose="02040503050406030204" pitchFamily="18" charset="0"/>
                            <a:cs typeface="Times New Roman" pitchFamily="18" charset="0"/>
                          </a:rPr>
                        </m:ctrlPr>
                      </m:fPr>
                      <m:num>
                        <m:r>
                          <a:rPr lang="en-US" altLang="zh-TW" sz="2000" i="1">
                            <a:solidFill>
                              <a:schemeClr val="tx1"/>
                            </a:solidFill>
                            <a:latin typeface="Cambria Math" panose="02040503050406030204" pitchFamily="18" charset="0"/>
                            <a:cs typeface="Times New Roman" pitchFamily="18" charset="0"/>
                          </a:rPr>
                          <m:t>𝑑𝑥</m:t>
                        </m:r>
                        <m:r>
                          <a:rPr lang="en-US" altLang="zh-TW" sz="2000" i="1">
                            <a:solidFill>
                              <a:schemeClr val="tx1"/>
                            </a:solidFill>
                            <a:latin typeface="Cambria Math" panose="02040503050406030204" pitchFamily="18" charset="0"/>
                            <a:cs typeface="Times New Roman" pitchFamily="18" charset="0"/>
                          </a:rPr>
                          <m:t>(</m:t>
                        </m:r>
                        <m:r>
                          <a:rPr lang="en-US" altLang="zh-TW" sz="2000" i="1">
                            <a:solidFill>
                              <a:schemeClr val="tx1"/>
                            </a:solidFill>
                            <a:latin typeface="Cambria Math" panose="02040503050406030204" pitchFamily="18" charset="0"/>
                            <a:cs typeface="Times New Roman" pitchFamily="18" charset="0"/>
                          </a:rPr>
                          <m:t>𝑡</m:t>
                        </m:r>
                        <m:r>
                          <a:rPr lang="en-US" altLang="zh-TW" sz="2000" i="1">
                            <a:solidFill>
                              <a:schemeClr val="tx1"/>
                            </a:solidFill>
                            <a:latin typeface="Cambria Math" panose="02040503050406030204" pitchFamily="18" charset="0"/>
                            <a:cs typeface="Times New Roman" pitchFamily="18" charset="0"/>
                          </a:rPr>
                          <m:t>)</m:t>
                        </m:r>
                      </m:num>
                      <m:den>
                        <m:r>
                          <a:rPr lang="en-US" altLang="zh-TW" sz="2000" i="1">
                            <a:solidFill>
                              <a:schemeClr val="tx1"/>
                            </a:solidFill>
                            <a:latin typeface="Cambria Math" panose="02040503050406030204" pitchFamily="18" charset="0"/>
                            <a:cs typeface="Times New Roman" pitchFamily="18" charset="0"/>
                          </a:rPr>
                          <m:t>𝑑𝑡</m:t>
                        </m:r>
                      </m:den>
                    </m:f>
                    <m:groupChr>
                      <m:groupChrPr>
                        <m:chr m:val="↔"/>
                        <m:vertJc m:val="bot"/>
                        <m:ctrlPr>
                          <a:rPr lang="en-US" altLang="zh-TW" sz="2000" i="1">
                            <a:solidFill>
                              <a:schemeClr val="tx1"/>
                            </a:solidFill>
                            <a:latin typeface="Cambria Math" panose="02040503050406030204" pitchFamily="18" charset="0"/>
                            <a:cs typeface="Times New Roman" pitchFamily="18" charset="0"/>
                          </a:rPr>
                        </m:ctrlPr>
                      </m:groupChrPr>
                      <m:e>
                        <m:r>
                          <m:rPr>
                            <m:brk m:alnAt="2"/>
                          </m:rPr>
                          <a:rPr lang="en-US" altLang="zh-TW" sz="2000" i="1">
                            <a:solidFill>
                              <a:schemeClr val="tx1"/>
                            </a:solidFill>
                            <a:latin typeface="Cambria Math" panose="02040503050406030204" pitchFamily="18" charset="0"/>
                            <a:cs typeface="Times New Roman" pitchFamily="18" charset="0"/>
                          </a:rPr>
                          <m:t>𝐹</m:t>
                        </m:r>
                      </m:e>
                    </m:groupChr>
                    <m:r>
                      <a:rPr lang="en-US" altLang="zh-TW" sz="2000" i="1">
                        <a:solidFill>
                          <a:schemeClr val="tx1"/>
                        </a:solidFill>
                        <a:latin typeface="Cambria Math" panose="02040503050406030204" pitchFamily="18" charset="0"/>
                        <a:cs typeface="Times New Roman" pitchFamily="18" charset="0"/>
                      </a:rPr>
                      <m:t>𝑗</m:t>
                    </m:r>
                    <m:r>
                      <a:rPr lang="zh-TW" altLang="en-US" sz="2000" i="1">
                        <a:solidFill>
                          <a:schemeClr val="tx1"/>
                        </a:solidFill>
                        <a:latin typeface="Cambria Math" panose="02040503050406030204" pitchFamily="18" charset="0"/>
                        <a:cs typeface="Times New Roman" pitchFamily="18" charset="0"/>
                      </a:rPr>
                      <m:t>𝜔</m:t>
                    </m:r>
                    <m:r>
                      <a:rPr lang="en-US" altLang="zh-TW" sz="2000" i="1">
                        <a:solidFill>
                          <a:schemeClr val="tx1"/>
                        </a:solidFill>
                        <a:latin typeface="Cambria Math" panose="02040503050406030204" pitchFamily="18" charset="0"/>
                        <a:cs typeface="Times New Roman" pitchFamily="18" charset="0"/>
                      </a:rPr>
                      <m:t>𝑋</m:t>
                    </m:r>
                    <m:d>
                      <m:dPr>
                        <m:ctrlPr>
                          <a:rPr lang="en-US" altLang="zh-TW" sz="2000" i="1">
                            <a:solidFill>
                              <a:schemeClr val="tx1"/>
                            </a:solidFill>
                            <a:latin typeface="Cambria Math" panose="02040503050406030204" pitchFamily="18" charset="0"/>
                            <a:cs typeface="Times New Roman" pitchFamily="18" charset="0"/>
                          </a:rPr>
                        </m:ctrlPr>
                      </m:dPr>
                      <m:e>
                        <m:r>
                          <a:rPr lang="en-US" altLang="zh-TW" sz="2000" i="1">
                            <a:solidFill>
                              <a:schemeClr val="tx1"/>
                            </a:solidFill>
                            <a:latin typeface="Cambria Math" panose="02040503050406030204" pitchFamily="18" charset="0"/>
                            <a:cs typeface="Times New Roman" pitchFamily="18" charset="0"/>
                          </a:rPr>
                          <m:t>𝑗</m:t>
                        </m:r>
                        <m:r>
                          <a:rPr lang="zh-TW" altLang="en-US" sz="2000" i="1">
                            <a:solidFill>
                              <a:schemeClr val="tx1"/>
                            </a:solidFill>
                            <a:latin typeface="Cambria Math" panose="02040503050406030204" pitchFamily="18" charset="0"/>
                            <a:cs typeface="Times New Roman" pitchFamily="18" charset="0"/>
                          </a:rPr>
                          <m:t>𝜔</m:t>
                        </m:r>
                      </m:e>
                    </m:d>
                  </m:oMath>
                </a14:m>
                <a:r>
                  <a:rPr lang="zh-CN" altLang="en-US" sz="2000" dirty="0">
                    <a:solidFill>
                      <a:schemeClr val="tx1"/>
                    </a:solidFill>
                    <a:latin typeface="Times New Roman" pitchFamily="18" charset="0"/>
                    <a:cs typeface="Times New Roman" pitchFamily="18" charset="0"/>
                  </a:rPr>
                  <a:t>（高通）</a:t>
                </a:r>
                <a:endParaRPr lang="en-US" altLang="zh-CN" sz="2000" dirty="0">
                  <a:solidFill>
                    <a:schemeClr val="tx1"/>
                  </a:solidFill>
                  <a:latin typeface="+mn-ea"/>
                  <a:cs typeface="Times New Roman" panose="02020603050405020304" pitchFamily="18" charset="0"/>
                </a:endParaRPr>
              </a:p>
              <a:p>
                <a:pPr marL="0" indent="0">
                  <a:buNone/>
                </a:pPr>
                <a:r>
                  <a:rPr lang="zh-CN" altLang="en-US" sz="2000" dirty="0">
                    <a:solidFill>
                      <a:schemeClr val="tx1"/>
                    </a:solidFill>
                    <a:latin typeface="+mn-ea"/>
                    <a:cs typeface="Times New Roman" panose="02020603050405020304" pitchFamily="18" charset="0"/>
                  </a:rPr>
                  <a:t>频域微分：</a:t>
                </a:r>
                <a:r>
                  <a:rPr lang="en-US" altLang="zh-TW" sz="2000" dirty="0">
                    <a:solidFill>
                      <a:schemeClr val="tx1"/>
                    </a:solidFill>
                    <a:cs typeface="Times New Roman" pitchFamily="18" charset="0"/>
                  </a:rPr>
                  <a:t> </a:t>
                </a:r>
                <a14:m>
                  <m:oMath xmlns:m="http://schemas.openxmlformats.org/officeDocument/2006/math">
                    <m:r>
                      <m:rPr>
                        <m:sty m:val="p"/>
                      </m:rPr>
                      <a:rPr lang="en-US" altLang="zh-TW" sz="2000" b="0" i="0" smtClean="0">
                        <a:solidFill>
                          <a:schemeClr val="tx1"/>
                        </a:solidFill>
                        <a:latin typeface="Cambria Math" panose="02040503050406030204" pitchFamily="18" charset="0"/>
                        <a:cs typeface="Times New Roman" pitchFamily="18" charset="0"/>
                      </a:rPr>
                      <m:t>t</m:t>
                    </m:r>
                    <m:r>
                      <a:rPr lang="en-US" altLang="zh-TW" sz="2000" i="1">
                        <a:solidFill>
                          <a:schemeClr val="tx1"/>
                        </a:solidFill>
                        <a:latin typeface="Cambria Math" panose="02040503050406030204" pitchFamily="18" charset="0"/>
                        <a:cs typeface="Times New Roman" pitchFamily="18" charset="0"/>
                      </a:rPr>
                      <m:t>𝑥</m:t>
                    </m:r>
                    <m:r>
                      <a:rPr lang="en-US" altLang="zh-TW" sz="2000" i="1">
                        <a:solidFill>
                          <a:schemeClr val="tx1"/>
                        </a:solidFill>
                        <a:latin typeface="Cambria Math" panose="02040503050406030204" pitchFamily="18" charset="0"/>
                        <a:cs typeface="Times New Roman" pitchFamily="18" charset="0"/>
                      </a:rPr>
                      <m:t>(</m:t>
                    </m:r>
                    <m:r>
                      <a:rPr lang="en-US" altLang="zh-TW" sz="2000" i="1">
                        <a:solidFill>
                          <a:schemeClr val="tx1"/>
                        </a:solidFill>
                        <a:latin typeface="Cambria Math" panose="02040503050406030204" pitchFamily="18" charset="0"/>
                        <a:cs typeface="Times New Roman" pitchFamily="18" charset="0"/>
                      </a:rPr>
                      <m:t>𝑡</m:t>
                    </m:r>
                    <m:r>
                      <a:rPr lang="en-US" altLang="zh-TW" sz="2000" i="1">
                        <a:solidFill>
                          <a:schemeClr val="tx1"/>
                        </a:solidFill>
                        <a:latin typeface="Cambria Math" panose="02040503050406030204" pitchFamily="18" charset="0"/>
                        <a:cs typeface="Times New Roman" pitchFamily="18" charset="0"/>
                      </a:rPr>
                      <m:t>)</m:t>
                    </m:r>
                    <m:groupChr>
                      <m:groupChrPr>
                        <m:chr m:val="↔"/>
                        <m:vertJc m:val="bot"/>
                        <m:ctrlPr>
                          <a:rPr lang="en-US" altLang="zh-TW" sz="2000" i="1">
                            <a:solidFill>
                              <a:schemeClr val="tx1"/>
                            </a:solidFill>
                            <a:latin typeface="Cambria Math" panose="02040503050406030204" pitchFamily="18" charset="0"/>
                            <a:cs typeface="Times New Roman" pitchFamily="18" charset="0"/>
                          </a:rPr>
                        </m:ctrlPr>
                      </m:groupChrPr>
                      <m:e>
                        <m:r>
                          <m:rPr>
                            <m:brk m:alnAt="2"/>
                          </m:rPr>
                          <a:rPr lang="en-US" altLang="zh-TW" sz="2000" i="1">
                            <a:solidFill>
                              <a:schemeClr val="tx1"/>
                            </a:solidFill>
                            <a:latin typeface="Cambria Math" panose="02040503050406030204" pitchFamily="18" charset="0"/>
                            <a:cs typeface="Times New Roman" pitchFamily="18" charset="0"/>
                          </a:rPr>
                          <m:t>𝐹</m:t>
                        </m:r>
                      </m:e>
                    </m:groupChr>
                    <m:r>
                      <m:rPr>
                        <m:sty m:val="p"/>
                      </m:rPr>
                      <a:rPr lang="en-US" altLang="zh-TW" sz="2000" b="0" i="0" smtClean="0">
                        <a:solidFill>
                          <a:schemeClr val="tx1"/>
                        </a:solidFill>
                        <a:latin typeface="Cambria Math" panose="02040503050406030204" pitchFamily="18" charset="0"/>
                        <a:cs typeface="Times New Roman" pitchFamily="18" charset="0"/>
                      </a:rPr>
                      <m:t>j</m:t>
                    </m:r>
                    <m:f>
                      <m:fPr>
                        <m:ctrlPr>
                          <a:rPr lang="en-US" altLang="zh-TW" sz="2000" i="1" smtClean="0">
                            <a:solidFill>
                              <a:schemeClr val="tx1"/>
                            </a:solidFill>
                            <a:latin typeface="Cambria Math" panose="02040503050406030204" pitchFamily="18" charset="0"/>
                            <a:cs typeface="Times New Roman" pitchFamily="18" charset="0"/>
                          </a:rPr>
                        </m:ctrlPr>
                      </m:fPr>
                      <m:num>
                        <m:r>
                          <a:rPr lang="en-US" altLang="zh-TW" sz="2000" i="1">
                            <a:solidFill>
                              <a:schemeClr val="tx1"/>
                            </a:solidFill>
                            <a:latin typeface="Cambria Math" panose="02040503050406030204" pitchFamily="18" charset="0"/>
                            <a:cs typeface="Times New Roman" pitchFamily="18" charset="0"/>
                          </a:rPr>
                          <m:t>𝑑𝑋</m:t>
                        </m:r>
                        <m:d>
                          <m:dPr>
                            <m:ctrlPr>
                              <a:rPr lang="en-US" altLang="zh-TW" sz="2000" i="1">
                                <a:solidFill>
                                  <a:schemeClr val="tx1"/>
                                </a:solidFill>
                                <a:latin typeface="Cambria Math" panose="02040503050406030204" pitchFamily="18" charset="0"/>
                                <a:cs typeface="Times New Roman" pitchFamily="18" charset="0"/>
                              </a:rPr>
                            </m:ctrlPr>
                          </m:dPr>
                          <m:e>
                            <m:r>
                              <a:rPr lang="en-US" altLang="zh-TW" sz="2000" i="1">
                                <a:solidFill>
                                  <a:schemeClr val="tx1"/>
                                </a:solidFill>
                                <a:latin typeface="Cambria Math" panose="02040503050406030204" pitchFamily="18" charset="0"/>
                                <a:cs typeface="Times New Roman" pitchFamily="18" charset="0"/>
                              </a:rPr>
                              <m:t>𝑗</m:t>
                            </m:r>
                            <m:r>
                              <a:rPr lang="zh-TW" altLang="en-US" sz="2000" i="1">
                                <a:solidFill>
                                  <a:schemeClr val="tx1"/>
                                </a:solidFill>
                                <a:latin typeface="Cambria Math" panose="02040503050406030204" pitchFamily="18" charset="0"/>
                                <a:cs typeface="Times New Roman" pitchFamily="18" charset="0"/>
                              </a:rPr>
                              <m:t>𝜔</m:t>
                            </m:r>
                          </m:e>
                        </m:d>
                      </m:num>
                      <m:den>
                        <m:r>
                          <a:rPr lang="en-US" altLang="zh-TW" sz="2000" i="1">
                            <a:solidFill>
                              <a:schemeClr val="tx1"/>
                            </a:solidFill>
                            <a:latin typeface="Cambria Math" panose="02040503050406030204" pitchFamily="18" charset="0"/>
                            <a:cs typeface="Times New Roman" pitchFamily="18" charset="0"/>
                          </a:rPr>
                          <m:t>𝑑</m:t>
                        </m:r>
                        <m:r>
                          <a:rPr lang="zh-TW" altLang="en-US" sz="2000" i="1" smtClean="0">
                            <a:solidFill>
                              <a:schemeClr val="tx1"/>
                            </a:solidFill>
                            <a:latin typeface="Cambria Math" panose="02040503050406030204" pitchFamily="18" charset="0"/>
                            <a:cs typeface="Times New Roman" pitchFamily="18" charset="0"/>
                          </a:rPr>
                          <m:t>𝜔</m:t>
                        </m:r>
                      </m:den>
                    </m:f>
                  </m:oMath>
                </a14:m>
                <a:endParaRPr lang="en-US" altLang="zh-CN" sz="2000" dirty="0">
                  <a:solidFill>
                    <a:schemeClr val="tx1"/>
                  </a:solidFill>
                  <a:latin typeface="+mn-ea"/>
                  <a:cs typeface="Times New Roman" panose="02020603050405020304" pitchFamily="18" charset="0"/>
                </a:endParaRPr>
              </a:p>
              <a:p>
                <a:pPr marL="0" indent="0">
                  <a:buNone/>
                </a:pPr>
                <a:r>
                  <a:rPr lang="zh-CN" altLang="en-US" sz="2000" dirty="0">
                    <a:solidFill>
                      <a:schemeClr val="tx1"/>
                    </a:solidFill>
                    <a:latin typeface="+mn-ea"/>
                    <a:cs typeface="Times New Roman" panose="02020603050405020304" pitchFamily="18" charset="0"/>
                  </a:rPr>
                  <a:t>时域积分：</a:t>
                </a:r>
                <a14:m>
                  <m:oMath xmlns:m="http://schemas.openxmlformats.org/officeDocument/2006/math">
                    <m:nary>
                      <m:naryPr>
                        <m:ctrlPr>
                          <a:rPr lang="en-US" altLang="zh-TW" sz="2000" b="0" i="1" smtClean="0">
                            <a:solidFill>
                              <a:schemeClr val="tx1"/>
                            </a:solidFill>
                            <a:latin typeface="Cambria Math" panose="02040503050406030204" pitchFamily="18" charset="0"/>
                            <a:cs typeface="Times New Roman" pitchFamily="18" charset="0"/>
                          </a:rPr>
                        </m:ctrlPr>
                      </m:naryPr>
                      <m:sub>
                        <m:r>
                          <m:rPr>
                            <m:brk m:alnAt="23"/>
                          </m:rPr>
                          <a:rPr lang="en-US" altLang="zh-TW" sz="2000" b="0" i="1" smtClean="0">
                            <a:solidFill>
                              <a:schemeClr val="tx1"/>
                            </a:solidFill>
                            <a:latin typeface="Cambria Math" panose="02040503050406030204" pitchFamily="18" charset="0"/>
                            <a:cs typeface="Times New Roman" pitchFamily="18" charset="0"/>
                          </a:rPr>
                          <m:t>−</m:t>
                        </m:r>
                        <m:r>
                          <a:rPr lang="en-US" altLang="zh-TW" sz="2000" b="0" i="1" smtClean="0">
                            <a:solidFill>
                              <a:schemeClr val="tx1"/>
                            </a:solidFill>
                            <a:latin typeface="Cambria Math" panose="02040503050406030204" pitchFamily="18" charset="0"/>
                            <a:ea typeface="Cambria Math" panose="02040503050406030204" pitchFamily="18" charset="0"/>
                            <a:cs typeface="Times New Roman" pitchFamily="18" charset="0"/>
                          </a:rPr>
                          <m:t>∞</m:t>
                        </m:r>
                      </m:sub>
                      <m:sup>
                        <m:r>
                          <a:rPr lang="en-US" altLang="zh-TW" sz="2000" b="0" i="1" smtClean="0">
                            <a:solidFill>
                              <a:schemeClr val="tx1"/>
                            </a:solidFill>
                            <a:latin typeface="Cambria Math" panose="02040503050406030204" pitchFamily="18" charset="0"/>
                            <a:cs typeface="Times New Roman" pitchFamily="18" charset="0"/>
                          </a:rPr>
                          <m:t>𝑡</m:t>
                        </m:r>
                      </m:sup>
                      <m:e>
                        <m:r>
                          <a:rPr lang="en-US" altLang="zh-TW" sz="2000" b="0" i="1" smtClean="0">
                            <a:solidFill>
                              <a:schemeClr val="tx1"/>
                            </a:solidFill>
                            <a:latin typeface="Cambria Math" panose="02040503050406030204" pitchFamily="18" charset="0"/>
                            <a:cs typeface="Times New Roman" pitchFamily="18" charset="0"/>
                          </a:rPr>
                          <m:t>𝑥</m:t>
                        </m:r>
                        <m:d>
                          <m:dPr>
                            <m:ctrlPr>
                              <a:rPr lang="en-US" altLang="zh-TW" sz="2000" b="0" i="1" smtClean="0">
                                <a:solidFill>
                                  <a:schemeClr val="tx1"/>
                                </a:solidFill>
                                <a:latin typeface="Cambria Math" panose="02040503050406030204" pitchFamily="18" charset="0"/>
                                <a:cs typeface="Times New Roman" pitchFamily="18" charset="0"/>
                              </a:rPr>
                            </m:ctrlPr>
                          </m:dPr>
                          <m:e>
                            <m:r>
                              <a:rPr lang="zh-TW" altLang="en-US" sz="2000" b="0" i="1" smtClean="0">
                                <a:solidFill>
                                  <a:schemeClr val="tx1"/>
                                </a:solidFill>
                                <a:latin typeface="Cambria Math" panose="02040503050406030204" pitchFamily="18" charset="0"/>
                                <a:cs typeface="Times New Roman" pitchFamily="18" charset="0"/>
                              </a:rPr>
                              <m:t>𝜏</m:t>
                            </m:r>
                          </m:e>
                        </m:d>
                        <m:r>
                          <a:rPr lang="en-US" altLang="zh-TW" sz="2000" b="0" i="1" smtClean="0">
                            <a:solidFill>
                              <a:schemeClr val="tx1"/>
                            </a:solidFill>
                            <a:latin typeface="Cambria Math" panose="02040503050406030204" pitchFamily="18" charset="0"/>
                            <a:cs typeface="Times New Roman" pitchFamily="18" charset="0"/>
                          </a:rPr>
                          <m:t>𝑑</m:t>
                        </m:r>
                        <m:r>
                          <a:rPr lang="zh-TW" altLang="en-US" sz="2000" b="0" i="1" smtClean="0">
                            <a:solidFill>
                              <a:schemeClr val="tx1"/>
                            </a:solidFill>
                            <a:latin typeface="Cambria Math" panose="02040503050406030204" pitchFamily="18" charset="0"/>
                            <a:cs typeface="Times New Roman" pitchFamily="18" charset="0"/>
                          </a:rPr>
                          <m:t>𝜏</m:t>
                        </m:r>
                      </m:e>
                    </m:nary>
                    <m:groupChr>
                      <m:groupChrPr>
                        <m:chr m:val="↔"/>
                        <m:vertJc m:val="bot"/>
                        <m:ctrlPr>
                          <a:rPr lang="en-US" altLang="zh-TW" sz="2000" i="1">
                            <a:solidFill>
                              <a:schemeClr val="tx1"/>
                            </a:solidFill>
                            <a:latin typeface="Cambria Math" panose="02040503050406030204" pitchFamily="18" charset="0"/>
                            <a:cs typeface="Times New Roman" pitchFamily="18" charset="0"/>
                          </a:rPr>
                        </m:ctrlPr>
                      </m:groupChrPr>
                      <m:e>
                        <m:r>
                          <m:rPr>
                            <m:brk m:alnAt="2"/>
                          </m:rPr>
                          <a:rPr lang="en-US" altLang="zh-TW" sz="2000" i="1">
                            <a:solidFill>
                              <a:schemeClr val="tx1"/>
                            </a:solidFill>
                            <a:latin typeface="Cambria Math" panose="02040503050406030204" pitchFamily="18" charset="0"/>
                            <a:cs typeface="Times New Roman" pitchFamily="18" charset="0"/>
                          </a:rPr>
                          <m:t>𝐹</m:t>
                        </m:r>
                      </m:e>
                    </m:groupChr>
                    <m:f>
                      <m:fPr>
                        <m:ctrlPr>
                          <a:rPr lang="en-US" altLang="zh-TW" sz="2000" i="1" smtClean="0">
                            <a:solidFill>
                              <a:schemeClr val="tx1"/>
                            </a:solidFill>
                            <a:latin typeface="Cambria Math" panose="02040503050406030204" pitchFamily="18" charset="0"/>
                            <a:cs typeface="Times New Roman" pitchFamily="18" charset="0"/>
                          </a:rPr>
                        </m:ctrlPr>
                      </m:fPr>
                      <m:num>
                        <m:r>
                          <a:rPr lang="en-US" altLang="zh-TW" sz="2000" i="1">
                            <a:solidFill>
                              <a:schemeClr val="tx1"/>
                            </a:solidFill>
                            <a:latin typeface="Cambria Math" panose="02040503050406030204" pitchFamily="18" charset="0"/>
                            <a:cs typeface="Times New Roman" pitchFamily="18" charset="0"/>
                          </a:rPr>
                          <m:t>𝑋</m:t>
                        </m:r>
                        <m:d>
                          <m:dPr>
                            <m:ctrlPr>
                              <a:rPr lang="en-US" altLang="zh-TW" sz="2000" i="1">
                                <a:solidFill>
                                  <a:schemeClr val="tx1"/>
                                </a:solidFill>
                                <a:latin typeface="Cambria Math" panose="02040503050406030204" pitchFamily="18" charset="0"/>
                                <a:cs typeface="Times New Roman" pitchFamily="18" charset="0"/>
                              </a:rPr>
                            </m:ctrlPr>
                          </m:dPr>
                          <m:e>
                            <m:r>
                              <a:rPr lang="en-US" altLang="zh-TW" sz="2000" i="1">
                                <a:solidFill>
                                  <a:schemeClr val="tx1"/>
                                </a:solidFill>
                                <a:latin typeface="Cambria Math" panose="02040503050406030204" pitchFamily="18" charset="0"/>
                                <a:cs typeface="Times New Roman" pitchFamily="18" charset="0"/>
                              </a:rPr>
                              <m:t>𝑗</m:t>
                            </m:r>
                            <m:r>
                              <a:rPr lang="zh-TW" altLang="en-US" sz="2000" i="1">
                                <a:solidFill>
                                  <a:schemeClr val="tx1"/>
                                </a:solidFill>
                                <a:latin typeface="Cambria Math" panose="02040503050406030204" pitchFamily="18" charset="0"/>
                                <a:cs typeface="Times New Roman" pitchFamily="18" charset="0"/>
                              </a:rPr>
                              <m:t>𝜔</m:t>
                            </m:r>
                          </m:e>
                        </m:d>
                      </m:num>
                      <m:den>
                        <m:r>
                          <a:rPr lang="en-US" altLang="zh-TW" sz="2000" i="1">
                            <a:solidFill>
                              <a:schemeClr val="tx1"/>
                            </a:solidFill>
                            <a:latin typeface="Cambria Math" panose="02040503050406030204" pitchFamily="18" charset="0"/>
                            <a:cs typeface="Times New Roman" pitchFamily="18" charset="0"/>
                          </a:rPr>
                          <m:t>𝑗</m:t>
                        </m:r>
                        <m:r>
                          <a:rPr lang="zh-TW" altLang="en-US" sz="2000" i="1">
                            <a:solidFill>
                              <a:schemeClr val="tx1"/>
                            </a:solidFill>
                            <a:latin typeface="Cambria Math" panose="02040503050406030204" pitchFamily="18" charset="0"/>
                            <a:cs typeface="Times New Roman" pitchFamily="18" charset="0"/>
                          </a:rPr>
                          <m:t>𝜔</m:t>
                        </m:r>
                      </m:den>
                    </m:f>
                    <m:r>
                      <a:rPr lang="en-US" altLang="zh-CN" sz="2000" i="1">
                        <a:solidFill>
                          <a:schemeClr val="tx1"/>
                        </a:solidFill>
                        <a:latin typeface="Cambria Math" panose="02040503050406030204" pitchFamily="18" charset="0"/>
                        <a:cs typeface="Times New Roman" pitchFamily="18" charset="0"/>
                      </a:rPr>
                      <m:t>+</m:t>
                    </m:r>
                    <m:r>
                      <m:rPr>
                        <m:sty m:val="p"/>
                      </m:rPr>
                      <a:rPr lang="en-US" altLang="zh-CN" sz="2000" i="1" smtClean="0">
                        <a:solidFill>
                          <a:schemeClr val="tx1"/>
                        </a:solidFill>
                        <a:latin typeface="Cambria Math" panose="02040503050406030204" pitchFamily="18" charset="0"/>
                        <a:cs typeface="Times New Roman" pitchFamily="18" charset="0"/>
                      </a:rPr>
                      <m:t>π</m:t>
                    </m:r>
                    <m:r>
                      <a:rPr lang="en-US" altLang="zh-CN" sz="2000" b="0" i="1" smtClean="0">
                        <a:solidFill>
                          <a:schemeClr val="tx1"/>
                        </a:solidFill>
                        <a:latin typeface="Cambria Math" panose="02040503050406030204" pitchFamily="18" charset="0"/>
                        <a:cs typeface="Times New Roman" pitchFamily="18" charset="0"/>
                      </a:rPr>
                      <m:t>𝑋</m:t>
                    </m:r>
                    <m:r>
                      <a:rPr lang="en-US" altLang="zh-CN" sz="2000" b="0" i="1" smtClean="0">
                        <a:solidFill>
                          <a:schemeClr val="tx1"/>
                        </a:solidFill>
                        <a:latin typeface="Cambria Math" panose="02040503050406030204" pitchFamily="18" charset="0"/>
                        <a:cs typeface="Times New Roman" pitchFamily="18" charset="0"/>
                      </a:rPr>
                      <m:t>(0)</m:t>
                    </m:r>
                    <m:r>
                      <a:rPr lang="zh-CN" altLang="en-US" sz="2000" b="0" i="1" smtClean="0">
                        <a:solidFill>
                          <a:schemeClr val="tx1"/>
                        </a:solidFill>
                        <a:latin typeface="Cambria Math" panose="02040503050406030204" pitchFamily="18" charset="0"/>
                        <a:cs typeface="Times New Roman" pitchFamily="18" charset="0"/>
                      </a:rPr>
                      <m:t>𝛿</m:t>
                    </m:r>
                    <m:r>
                      <a:rPr lang="en-US" altLang="zh-CN" sz="2000" b="0" i="1" smtClean="0">
                        <a:solidFill>
                          <a:schemeClr val="tx1"/>
                        </a:solidFill>
                        <a:latin typeface="Cambria Math" panose="02040503050406030204" pitchFamily="18" charset="0"/>
                        <a:cs typeface="Times New Roman" pitchFamily="18" charset="0"/>
                      </a:rPr>
                      <m:t>(</m:t>
                    </m:r>
                    <m:r>
                      <a:rPr lang="zh-CN" altLang="en-US" sz="2000" b="0" i="1" smtClean="0">
                        <a:solidFill>
                          <a:schemeClr val="tx1"/>
                        </a:solidFill>
                        <a:latin typeface="Cambria Math" panose="02040503050406030204" pitchFamily="18" charset="0"/>
                        <a:cs typeface="Times New Roman" pitchFamily="18" charset="0"/>
                      </a:rPr>
                      <m:t>𝜔</m:t>
                    </m:r>
                    <m:r>
                      <a:rPr lang="en-US" altLang="zh-CN" sz="2000" b="0" i="1" smtClean="0">
                        <a:solidFill>
                          <a:schemeClr val="tx1"/>
                        </a:solidFill>
                        <a:latin typeface="Cambria Math" panose="02040503050406030204" pitchFamily="18" charset="0"/>
                        <a:cs typeface="Times New Roman" pitchFamily="18" charset="0"/>
                      </a:rPr>
                      <m:t>)</m:t>
                    </m:r>
                  </m:oMath>
                </a14:m>
                <a:r>
                  <a:rPr lang="zh-CN" altLang="en-US" sz="2000" dirty="0">
                    <a:solidFill>
                      <a:schemeClr val="tx1"/>
                    </a:solidFill>
                    <a:latin typeface="Times New Roman" pitchFamily="18" charset="0"/>
                    <a:cs typeface="Times New Roman" pitchFamily="18" charset="0"/>
                  </a:rPr>
                  <a:t>（低通）</a:t>
                </a:r>
                <a:endParaRPr lang="en-US" altLang="zh-CN" sz="2000" dirty="0">
                  <a:solidFill>
                    <a:schemeClr val="tx1"/>
                  </a:solidFill>
                  <a:latin typeface="Times New Roman" pitchFamily="18" charset="0"/>
                  <a:cs typeface="Times New Roman" pitchFamily="18" charset="0"/>
                </a:endParaRPr>
              </a:p>
              <a:p>
                <a:pPr marL="0" indent="0">
                  <a:buNone/>
                </a:pPr>
                <a:endParaRPr lang="en-US" altLang="zh-TW" sz="2000" dirty="0">
                  <a:solidFill>
                    <a:schemeClr val="tx1"/>
                  </a:solidFill>
                  <a:latin typeface="Times New Roman" pitchFamily="18" charset="0"/>
                  <a:cs typeface="Times New Roman" pitchFamily="18" charset="0"/>
                </a:endParaRPr>
              </a:p>
              <a:p>
                <a:pPr marL="457200" indent="-457200">
                  <a:buFont typeface="+mj-lt"/>
                  <a:buAutoNum type="arabicPeriod" startAt="5"/>
                </a:pPr>
                <a:r>
                  <a:rPr lang="zh-CN" altLang="en-US" sz="2000" dirty="0">
                    <a:solidFill>
                      <a:schemeClr val="tx1"/>
                    </a:solidFill>
                    <a:latin typeface="+mn-ea"/>
                    <a:cs typeface="Times New Roman" panose="02020603050405020304" pitchFamily="18" charset="0"/>
                  </a:rPr>
                  <a:t>离散时间傅里叶变换</a:t>
                </a:r>
                <a:endParaRPr lang="en-US" altLang="zh-CN" sz="2000" dirty="0">
                  <a:solidFill>
                    <a:schemeClr val="tx1"/>
                  </a:solidFill>
                  <a:latin typeface="+mn-ea"/>
                  <a:cs typeface="Times New Roman" panose="02020603050405020304" pitchFamily="18" charset="0"/>
                </a:endParaRPr>
              </a:p>
              <a:p>
                <a:pPr marL="0" indent="0">
                  <a:buNone/>
                </a:pPr>
                <a:r>
                  <a:rPr lang="zh-CN" altLang="en-US" sz="2000" dirty="0">
                    <a:solidFill>
                      <a:schemeClr val="tx1"/>
                    </a:solidFill>
                    <a:latin typeface="+mn-ea"/>
                    <a:cs typeface="Times New Roman" panose="02020603050405020304" pitchFamily="18" charset="0"/>
                  </a:rPr>
                  <a:t>时域一阶差分*：</a:t>
                </a:r>
                <a:r>
                  <a:rPr lang="en-US" altLang="zh-TW" sz="2000" dirty="0">
                    <a:solidFill>
                      <a:schemeClr val="tx1"/>
                    </a:solidFill>
                    <a:cs typeface="Times New Roman" pitchFamily="18" charset="0"/>
                  </a:rPr>
                  <a:t> </a:t>
                </a:r>
                <a14:m>
                  <m:oMath xmlns:m="http://schemas.openxmlformats.org/officeDocument/2006/math">
                    <m:r>
                      <a:rPr lang="en-US" altLang="zh-TW" sz="2000" i="1" smtClean="0">
                        <a:solidFill>
                          <a:schemeClr val="tx1"/>
                        </a:solidFill>
                        <a:latin typeface="Cambria Math" panose="02040503050406030204" pitchFamily="18" charset="0"/>
                        <a:cs typeface="Times New Roman" pitchFamily="18" charset="0"/>
                      </a:rPr>
                      <m:t>𝑥</m:t>
                    </m:r>
                    <m:d>
                      <m:dPr>
                        <m:begChr m:val="["/>
                        <m:endChr m:val="]"/>
                        <m:ctrlPr>
                          <a:rPr lang="en-US" altLang="zh-TW" sz="2000" i="1">
                            <a:solidFill>
                              <a:schemeClr val="tx1"/>
                            </a:solidFill>
                            <a:latin typeface="Cambria Math" panose="02040503050406030204" pitchFamily="18" charset="0"/>
                            <a:cs typeface="Times New Roman" pitchFamily="18" charset="0"/>
                          </a:rPr>
                        </m:ctrlPr>
                      </m:dPr>
                      <m:e>
                        <m:r>
                          <a:rPr lang="en-US" altLang="zh-TW" sz="2000" i="1">
                            <a:solidFill>
                              <a:schemeClr val="tx1"/>
                            </a:solidFill>
                            <a:latin typeface="Cambria Math" panose="02040503050406030204" pitchFamily="18" charset="0"/>
                            <a:cs typeface="Times New Roman" pitchFamily="18" charset="0"/>
                          </a:rPr>
                          <m:t>𝑛</m:t>
                        </m:r>
                      </m:e>
                    </m:d>
                    <m:r>
                      <a:rPr lang="en-US" altLang="zh-TW" sz="2000" i="1">
                        <a:solidFill>
                          <a:schemeClr val="tx1"/>
                        </a:solidFill>
                        <a:latin typeface="Cambria Math" panose="02040503050406030204" pitchFamily="18" charset="0"/>
                        <a:cs typeface="Times New Roman" pitchFamily="18" charset="0"/>
                      </a:rPr>
                      <m:t>−</m:t>
                    </m:r>
                    <m:r>
                      <a:rPr lang="en-US" altLang="zh-TW" sz="2000" i="1">
                        <a:solidFill>
                          <a:schemeClr val="tx1"/>
                        </a:solidFill>
                        <a:latin typeface="Cambria Math" panose="02040503050406030204" pitchFamily="18" charset="0"/>
                        <a:cs typeface="Times New Roman" pitchFamily="18" charset="0"/>
                      </a:rPr>
                      <m:t>𝑥</m:t>
                    </m:r>
                    <m:d>
                      <m:dPr>
                        <m:begChr m:val="["/>
                        <m:endChr m:val="]"/>
                        <m:ctrlPr>
                          <a:rPr lang="en-US" altLang="zh-TW" sz="2000" i="1">
                            <a:solidFill>
                              <a:schemeClr val="tx1"/>
                            </a:solidFill>
                            <a:latin typeface="Cambria Math" panose="02040503050406030204" pitchFamily="18" charset="0"/>
                            <a:cs typeface="Times New Roman" pitchFamily="18" charset="0"/>
                          </a:rPr>
                        </m:ctrlPr>
                      </m:dPr>
                      <m:e>
                        <m:r>
                          <a:rPr lang="en-US" altLang="zh-TW" sz="2000" i="1">
                            <a:solidFill>
                              <a:schemeClr val="tx1"/>
                            </a:solidFill>
                            <a:latin typeface="Cambria Math" panose="02040503050406030204" pitchFamily="18" charset="0"/>
                            <a:cs typeface="Times New Roman" pitchFamily="18" charset="0"/>
                          </a:rPr>
                          <m:t>𝑛</m:t>
                        </m:r>
                        <m:r>
                          <a:rPr lang="en-US" altLang="zh-TW" sz="2000" i="1">
                            <a:solidFill>
                              <a:schemeClr val="tx1"/>
                            </a:solidFill>
                            <a:latin typeface="Cambria Math" panose="02040503050406030204" pitchFamily="18" charset="0"/>
                            <a:cs typeface="Times New Roman" pitchFamily="18" charset="0"/>
                          </a:rPr>
                          <m:t>−1</m:t>
                        </m:r>
                      </m:e>
                    </m:d>
                    <m:r>
                      <a:rPr lang="en-US" altLang="zh-TW" sz="2000" i="1">
                        <a:solidFill>
                          <a:schemeClr val="tx1"/>
                        </a:solidFill>
                        <a:latin typeface="Cambria Math" panose="02040503050406030204" pitchFamily="18" charset="0"/>
                        <a:cs typeface="Times New Roman" pitchFamily="18" charset="0"/>
                      </a:rPr>
                      <m:t> </m:t>
                    </m:r>
                    <m:groupChr>
                      <m:groupChrPr>
                        <m:chr m:val="↔"/>
                        <m:vertJc m:val="bot"/>
                        <m:ctrlPr>
                          <a:rPr lang="en-US" altLang="zh-TW" sz="2000" i="1">
                            <a:solidFill>
                              <a:schemeClr val="tx1"/>
                            </a:solidFill>
                            <a:latin typeface="Cambria Math" panose="02040503050406030204" pitchFamily="18" charset="0"/>
                            <a:cs typeface="Times New Roman" pitchFamily="18" charset="0"/>
                          </a:rPr>
                        </m:ctrlPr>
                      </m:groupChrPr>
                      <m:e>
                        <m:r>
                          <m:rPr>
                            <m:brk m:alnAt="2"/>
                          </m:rPr>
                          <a:rPr lang="en-US" altLang="zh-TW" sz="2000" i="1">
                            <a:solidFill>
                              <a:schemeClr val="tx1"/>
                            </a:solidFill>
                            <a:latin typeface="Cambria Math" panose="02040503050406030204" pitchFamily="18" charset="0"/>
                            <a:cs typeface="Times New Roman" pitchFamily="18" charset="0"/>
                          </a:rPr>
                          <m:t>𝐹</m:t>
                        </m:r>
                      </m:e>
                    </m:groupChr>
                    <m:f>
                      <m:fPr>
                        <m:ctrlPr>
                          <a:rPr lang="en-US" altLang="zh-CN" sz="2000" i="1">
                            <a:solidFill>
                              <a:schemeClr val="tx1"/>
                            </a:solidFill>
                            <a:latin typeface="Cambria Math" panose="02040503050406030204" pitchFamily="18" charset="0"/>
                            <a:cs typeface="Times New Roman" panose="02020603050405020304" pitchFamily="18" charset="0"/>
                          </a:rPr>
                        </m:ctrlPr>
                      </m:fPr>
                      <m:num>
                        <m:r>
                          <a:rPr lang="en-US" altLang="zh-CN" sz="2000" i="1">
                            <a:solidFill>
                              <a:schemeClr val="tx1"/>
                            </a:solidFill>
                            <a:latin typeface="Cambria Math" panose="02040503050406030204" pitchFamily="18" charset="0"/>
                            <a:cs typeface="Times New Roman" panose="02020603050405020304" pitchFamily="18" charset="0"/>
                          </a:rPr>
                          <m:t>1</m:t>
                        </m:r>
                      </m:num>
                      <m:den>
                        <m:r>
                          <a:rPr lang="en-US" altLang="zh-CN" sz="2000" i="1">
                            <a:solidFill>
                              <a:schemeClr val="tx1"/>
                            </a:solidFill>
                            <a:latin typeface="Cambria Math" panose="02040503050406030204" pitchFamily="18" charset="0"/>
                            <a:cs typeface="Times New Roman" panose="02020603050405020304" pitchFamily="18" charset="0"/>
                          </a:rPr>
                          <m:t>2</m:t>
                        </m:r>
                        <m:r>
                          <m:rPr>
                            <m:sty m:val="p"/>
                          </m:rPr>
                          <a:rPr lang="en-US" altLang="zh-CN" sz="2000" i="1">
                            <a:solidFill>
                              <a:schemeClr val="tx1"/>
                            </a:solidFill>
                            <a:latin typeface="Cambria Math" panose="02040503050406030204" pitchFamily="18" charset="0"/>
                            <a:cs typeface="Times New Roman" panose="02020603050405020304" pitchFamily="18" charset="0"/>
                          </a:rPr>
                          <m:t>π</m:t>
                        </m:r>
                      </m:den>
                    </m:f>
                    <m:nary>
                      <m:naryPr>
                        <m:supHide m:val="on"/>
                        <m:ctrlPr>
                          <a:rPr lang="en-US" altLang="zh-CN" sz="2000" i="1">
                            <a:solidFill>
                              <a:schemeClr val="tx1"/>
                            </a:solidFill>
                            <a:latin typeface="Cambria Math" panose="02040503050406030204" pitchFamily="18" charset="0"/>
                            <a:cs typeface="Times New Roman" panose="02020603050405020304" pitchFamily="18" charset="0"/>
                          </a:rPr>
                        </m:ctrlPr>
                      </m:naryPr>
                      <m:sub>
                        <m:r>
                          <a:rPr lang="en-US" altLang="zh-CN"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2</m:t>
                        </m:r>
                        <m:r>
                          <m:rPr>
                            <m:sty m:val="p"/>
                          </m:rPr>
                          <a:rPr lang="en-US" altLang="zh-CN" sz="20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π</m:t>
                        </m:r>
                      </m:sub>
                      <m:sup/>
                      <m:e>
                        <m:r>
                          <a:rPr lang="en-US" altLang="zh-CN" sz="2000" i="1">
                            <a:solidFill>
                              <a:schemeClr val="tx1"/>
                            </a:solidFill>
                            <a:latin typeface="Cambria Math" panose="02040503050406030204" pitchFamily="18" charset="0"/>
                            <a:cs typeface="Times New Roman" panose="02020603050405020304" pitchFamily="18" charset="0"/>
                          </a:rPr>
                          <m:t>𝑋</m:t>
                        </m:r>
                        <m:d>
                          <m:dPr>
                            <m:ctrlPr>
                              <a:rPr lang="en-US" altLang="zh-CN" sz="2000" i="1">
                                <a:solidFill>
                                  <a:schemeClr val="tx1"/>
                                </a:solidFill>
                                <a:latin typeface="Cambria Math" panose="02040503050406030204" pitchFamily="18" charset="0"/>
                                <a:cs typeface="Times New Roman" panose="02020603050405020304" pitchFamily="18" charset="0"/>
                              </a:rPr>
                            </m:ctrlPr>
                          </m:dPr>
                          <m:e>
                            <m:sSup>
                              <m:sSupPr>
                                <m:ctrlPr>
                                  <a:rPr lang="en-US" altLang="zh-TW" sz="2000" i="1">
                                    <a:solidFill>
                                      <a:schemeClr val="tx1"/>
                                    </a:solidFill>
                                    <a:latin typeface="Cambria Math" panose="02040503050406030204" pitchFamily="18" charset="0"/>
                                    <a:cs typeface="Times New Roman" pitchFamily="18" charset="0"/>
                                  </a:rPr>
                                </m:ctrlPr>
                              </m:sSupPr>
                              <m:e>
                                <m:r>
                                  <a:rPr lang="en-US" altLang="zh-TW" sz="2000" i="1">
                                    <a:solidFill>
                                      <a:schemeClr val="tx1"/>
                                    </a:solidFill>
                                    <a:latin typeface="Cambria Math" panose="02040503050406030204" pitchFamily="18" charset="0"/>
                                    <a:cs typeface="Times New Roman" pitchFamily="18" charset="0"/>
                                  </a:rPr>
                                  <m:t>𝑒</m:t>
                                </m:r>
                              </m:e>
                              <m:sup>
                                <m:r>
                                  <a:rPr lang="en-US" altLang="zh-TW" sz="2000" i="1">
                                    <a:solidFill>
                                      <a:schemeClr val="tx1"/>
                                    </a:solidFill>
                                    <a:latin typeface="Cambria Math" panose="02040503050406030204" pitchFamily="18" charset="0"/>
                                    <a:cs typeface="Times New Roman" pitchFamily="18" charset="0"/>
                                  </a:rPr>
                                  <m:t>𝑗</m:t>
                                </m:r>
                                <m:r>
                                  <a:rPr lang="zh-TW" altLang="en-US" sz="2000" i="1">
                                    <a:solidFill>
                                      <a:schemeClr val="tx1"/>
                                    </a:solidFill>
                                    <a:latin typeface="Cambria Math" panose="02040503050406030204" pitchFamily="18" charset="0"/>
                                    <a:cs typeface="Times New Roman" pitchFamily="18" charset="0"/>
                                  </a:rPr>
                                  <m:t>𝜔</m:t>
                                </m:r>
                              </m:sup>
                            </m:sSup>
                          </m:e>
                        </m:d>
                        <m:r>
                          <a:rPr lang="en-US" altLang="zh-CN" sz="2000" i="1">
                            <a:solidFill>
                              <a:schemeClr val="tx1"/>
                            </a:solidFill>
                            <a:latin typeface="Cambria Math" panose="02040503050406030204" pitchFamily="18" charset="0"/>
                            <a:cs typeface="Times New Roman" panose="02020603050405020304" pitchFamily="18" charset="0"/>
                          </a:rPr>
                          <m:t>(1−</m:t>
                        </m:r>
                        <m:sSup>
                          <m:sSupPr>
                            <m:ctrlPr>
                              <a:rPr lang="en-US" altLang="zh-CN" sz="2000" i="1">
                                <a:solidFill>
                                  <a:schemeClr val="tx1"/>
                                </a:solidFill>
                                <a:latin typeface="Cambria Math" panose="02040503050406030204" pitchFamily="18" charset="0"/>
                                <a:cs typeface="Times New Roman" panose="02020603050405020304" pitchFamily="18" charset="0"/>
                              </a:rPr>
                            </m:ctrlPr>
                          </m:sSupPr>
                          <m:e>
                            <m:r>
                              <a:rPr lang="en-US" altLang="zh-CN" sz="2000" i="1">
                                <a:solidFill>
                                  <a:schemeClr val="tx1"/>
                                </a:solidFill>
                                <a:latin typeface="Cambria Math" panose="02040503050406030204" pitchFamily="18" charset="0"/>
                                <a:cs typeface="Times New Roman" panose="02020603050405020304" pitchFamily="18" charset="0"/>
                              </a:rPr>
                              <m:t>𝑒</m:t>
                            </m:r>
                          </m:e>
                          <m:sup>
                            <m:r>
                              <a:rPr lang="en-US" altLang="zh-CN" sz="2000" i="1">
                                <a:solidFill>
                                  <a:schemeClr val="tx1"/>
                                </a:solidFill>
                                <a:latin typeface="Cambria Math" panose="02040503050406030204" pitchFamily="18" charset="0"/>
                                <a:cs typeface="Times New Roman" panose="02020603050405020304" pitchFamily="18" charset="0"/>
                              </a:rPr>
                              <m:t>−</m:t>
                            </m:r>
                            <m:r>
                              <a:rPr lang="en-US" altLang="zh-CN" sz="2000" i="1">
                                <a:solidFill>
                                  <a:schemeClr val="tx1"/>
                                </a:solidFill>
                                <a:latin typeface="Cambria Math" panose="02040503050406030204" pitchFamily="18" charset="0"/>
                                <a:cs typeface="Times New Roman" panose="02020603050405020304" pitchFamily="18" charset="0"/>
                              </a:rPr>
                              <m:t>𝑗</m:t>
                            </m:r>
                            <m:r>
                              <a:rPr lang="zh-CN" altLang="en-US" sz="2000" i="1">
                                <a:solidFill>
                                  <a:schemeClr val="tx1"/>
                                </a:solidFill>
                                <a:latin typeface="Cambria Math" panose="02040503050406030204" pitchFamily="18" charset="0"/>
                                <a:cs typeface="Times New Roman" panose="02020603050405020304" pitchFamily="18" charset="0"/>
                              </a:rPr>
                              <m:t>𝜔</m:t>
                            </m:r>
                          </m:sup>
                        </m:sSup>
                        <m:r>
                          <a:rPr lang="en-US" altLang="zh-CN" sz="2000" i="1">
                            <a:solidFill>
                              <a:schemeClr val="tx1"/>
                            </a:solidFill>
                            <a:latin typeface="Cambria Math" panose="02040503050406030204" pitchFamily="18" charset="0"/>
                            <a:cs typeface="Times New Roman" panose="02020603050405020304" pitchFamily="18" charset="0"/>
                          </a:rPr>
                          <m:t>)</m:t>
                        </m:r>
                        <m:sSup>
                          <m:sSupPr>
                            <m:ctrlPr>
                              <a:rPr lang="en-US" altLang="zh-CN" sz="2000" i="1">
                                <a:solidFill>
                                  <a:schemeClr val="tx1"/>
                                </a:solidFill>
                                <a:latin typeface="Cambria Math" panose="02040503050406030204" pitchFamily="18" charset="0"/>
                                <a:cs typeface="Times New Roman" panose="02020603050405020304" pitchFamily="18" charset="0"/>
                              </a:rPr>
                            </m:ctrlPr>
                          </m:sSupPr>
                          <m:e>
                            <m:r>
                              <a:rPr lang="en-US" altLang="zh-CN" sz="2000" i="1">
                                <a:solidFill>
                                  <a:schemeClr val="tx1"/>
                                </a:solidFill>
                                <a:latin typeface="Cambria Math" panose="02040503050406030204" pitchFamily="18" charset="0"/>
                                <a:cs typeface="Times New Roman" panose="02020603050405020304" pitchFamily="18" charset="0"/>
                              </a:rPr>
                              <m:t>𝑒</m:t>
                            </m:r>
                          </m:e>
                          <m:sup>
                            <m:r>
                              <a:rPr lang="en-US" altLang="zh-CN" sz="2000" i="1">
                                <a:solidFill>
                                  <a:schemeClr val="tx1"/>
                                </a:solidFill>
                                <a:latin typeface="Cambria Math" panose="02040503050406030204" pitchFamily="18" charset="0"/>
                                <a:cs typeface="Times New Roman" panose="02020603050405020304" pitchFamily="18" charset="0"/>
                              </a:rPr>
                              <m:t>𝑗</m:t>
                            </m:r>
                            <m:r>
                              <a:rPr lang="zh-CN" altLang="en-US" sz="2000" i="1">
                                <a:solidFill>
                                  <a:schemeClr val="tx1"/>
                                </a:solidFill>
                                <a:latin typeface="Cambria Math" panose="02040503050406030204" pitchFamily="18" charset="0"/>
                                <a:cs typeface="Times New Roman" panose="02020603050405020304" pitchFamily="18" charset="0"/>
                              </a:rPr>
                              <m:t>𝜔</m:t>
                            </m:r>
                            <m:r>
                              <a:rPr lang="en-US" altLang="zh-CN" sz="2000" i="1">
                                <a:solidFill>
                                  <a:schemeClr val="tx1"/>
                                </a:solidFill>
                                <a:latin typeface="Cambria Math" panose="02040503050406030204" pitchFamily="18" charset="0"/>
                                <a:cs typeface="Times New Roman" panose="02020603050405020304" pitchFamily="18" charset="0"/>
                              </a:rPr>
                              <m:t>𝑛</m:t>
                            </m:r>
                          </m:sup>
                        </m:sSup>
                        <m:r>
                          <a:rPr lang="en-US" altLang="zh-CN" sz="2000" i="1">
                            <a:solidFill>
                              <a:schemeClr val="tx1"/>
                            </a:solidFill>
                            <a:latin typeface="Cambria Math" panose="02040503050406030204" pitchFamily="18" charset="0"/>
                            <a:cs typeface="Times New Roman" panose="02020603050405020304" pitchFamily="18" charset="0"/>
                          </a:rPr>
                          <m:t>𝑑</m:t>
                        </m:r>
                        <m:r>
                          <a:rPr lang="zh-CN" altLang="en-US" sz="2000" i="1">
                            <a:solidFill>
                              <a:schemeClr val="tx1"/>
                            </a:solidFill>
                            <a:latin typeface="Cambria Math" panose="02040503050406030204" pitchFamily="18" charset="0"/>
                            <a:cs typeface="Times New Roman" panose="02020603050405020304" pitchFamily="18" charset="0"/>
                          </a:rPr>
                          <m:t>𝜔</m:t>
                        </m:r>
                      </m:e>
                    </m:nary>
                  </m:oMath>
                </a14:m>
                <a:r>
                  <a:rPr lang="zh-CN" altLang="en-US" sz="2000" dirty="0">
                    <a:solidFill>
                      <a:schemeClr val="tx1"/>
                    </a:solidFill>
                    <a:latin typeface="Times New Roman" pitchFamily="18" charset="0"/>
                    <a:cs typeface="Times New Roman" pitchFamily="18" charset="0"/>
                  </a:rPr>
                  <a:t>（高通）</a:t>
                </a:r>
                <a:endParaRPr lang="en-US" altLang="zh-CN" sz="2000" dirty="0">
                  <a:solidFill>
                    <a:schemeClr val="tx1"/>
                  </a:solidFill>
                  <a:latin typeface="+mn-ea"/>
                  <a:cs typeface="Times New Roman" panose="02020603050405020304" pitchFamily="18" charset="0"/>
                </a:endParaRPr>
              </a:p>
              <a:p>
                <a:pPr marL="0" indent="0">
                  <a:buNone/>
                </a:pPr>
                <a:r>
                  <a:rPr lang="zh-CN" altLang="en-US" sz="2000" dirty="0">
                    <a:solidFill>
                      <a:schemeClr val="tx1"/>
                    </a:solidFill>
                    <a:latin typeface="+mn-ea"/>
                    <a:cs typeface="Times New Roman" panose="02020603050405020304" pitchFamily="18" charset="0"/>
                  </a:rPr>
                  <a:t>频域微分：</a:t>
                </a:r>
                <a14:m>
                  <m:oMath xmlns:m="http://schemas.openxmlformats.org/officeDocument/2006/math">
                    <m:r>
                      <a:rPr lang="en-US" altLang="zh-TW" sz="2000" i="1">
                        <a:solidFill>
                          <a:schemeClr val="tx1"/>
                        </a:solidFill>
                        <a:latin typeface="Cambria Math" panose="02040503050406030204" pitchFamily="18" charset="0"/>
                        <a:cs typeface="Times New Roman" pitchFamily="18" charset="0"/>
                      </a:rPr>
                      <m:t>𝑛𝑥</m:t>
                    </m:r>
                    <m:d>
                      <m:dPr>
                        <m:begChr m:val="["/>
                        <m:endChr m:val="]"/>
                        <m:ctrlPr>
                          <a:rPr lang="en-US" altLang="zh-TW" sz="2000" i="1">
                            <a:solidFill>
                              <a:schemeClr val="tx1"/>
                            </a:solidFill>
                            <a:latin typeface="Cambria Math" panose="02040503050406030204" pitchFamily="18" charset="0"/>
                            <a:cs typeface="Times New Roman" pitchFamily="18" charset="0"/>
                          </a:rPr>
                        </m:ctrlPr>
                      </m:dPr>
                      <m:e>
                        <m:r>
                          <a:rPr lang="en-US" altLang="zh-TW" sz="2000" i="1">
                            <a:solidFill>
                              <a:schemeClr val="tx1"/>
                            </a:solidFill>
                            <a:latin typeface="Cambria Math" panose="02040503050406030204" pitchFamily="18" charset="0"/>
                            <a:cs typeface="Times New Roman" pitchFamily="18" charset="0"/>
                          </a:rPr>
                          <m:t>𝑛</m:t>
                        </m:r>
                      </m:e>
                    </m:d>
                    <m:groupChr>
                      <m:groupChrPr>
                        <m:chr m:val="↔"/>
                        <m:vertJc m:val="bot"/>
                        <m:ctrlPr>
                          <a:rPr lang="en-US" altLang="zh-TW" sz="2000" i="1">
                            <a:solidFill>
                              <a:schemeClr val="tx1"/>
                            </a:solidFill>
                            <a:latin typeface="Cambria Math" panose="02040503050406030204" pitchFamily="18" charset="0"/>
                            <a:cs typeface="Times New Roman" pitchFamily="18" charset="0"/>
                          </a:rPr>
                        </m:ctrlPr>
                      </m:groupChrPr>
                      <m:e>
                        <m:r>
                          <m:rPr>
                            <m:brk m:alnAt="2"/>
                          </m:rPr>
                          <a:rPr lang="en-US" altLang="zh-TW" sz="2000" i="1">
                            <a:solidFill>
                              <a:schemeClr val="tx1"/>
                            </a:solidFill>
                            <a:latin typeface="Cambria Math" panose="02040503050406030204" pitchFamily="18" charset="0"/>
                            <a:cs typeface="Times New Roman" pitchFamily="18" charset="0"/>
                          </a:rPr>
                          <m:t>𝐹</m:t>
                        </m:r>
                      </m:e>
                    </m:groupChr>
                    <m:r>
                      <a:rPr lang="en-US" altLang="zh-TW" sz="2000" i="1">
                        <a:solidFill>
                          <a:schemeClr val="tx1"/>
                        </a:solidFill>
                        <a:latin typeface="Cambria Math" panose="02040503050406030204" pitchFamily="18" charset="0"/>
                        <a:cs typeface="Times New Roman" pitchFamily="18" charset="0"/>
                      </a:rPr>
                      <m:t>𝑗</m:t>
                    </m:r>
                    <m:f>
                      <m:fPr>
                        <m:ctrlPr>
                          <a:rPr lang="en-US" altLang="zh-TW" sz="2000" i="1">
                            <a:solidFill>
                              <a:schemeClr val="tx1"/>
                            </a:solidFill>
                            <a:latin typeface="Cambria Math" panose="02040503050406030204" pitchFamily="18" charset="0"/>
                            <a:cs typeface="Times New Roman" pitchFamily="18" charset="0"/>
                          </a:rPr>
                        </m:ctrlPr>
                      </m:fPr>
                      <m:num>
                        <m:r>
                          <a:rPr lang="en-US" altLang="zh-TW" sz="2000" i="1">
                            <a:solidFill>
                              <a:schemeClr val="tx1"/>
                            </a:solidFill>
                            <a:latin typeface="Cambria Math" panose="02040503050406030204" pitchFamily="18" charset="0"/>
                            <a:cs typeface="Times New Roman" pitchFamily="18" charset="0"/>
                          </a:rPr>
                          <m:t>𝑑𝑋</m:t>
                        </m:r>
                        <m:d>
                          <m:dPr>
                            <m:ctrlPr>
                              <a:rPr lang="en-US" altLang="zh-TW" sz="2000" i="1">
                                <a:solidFill>
                                  <a:schemeClr val="tx1"/>
                                </a:solidFill>
                                <a:latin typeface="Cambria Math" panose="02040503050406030204" pitchFamily="18" charset="0"/>
                                <a:cs typeface="Times New Roman" pitchFamily="18" charset="0"/>
                              </a:rPr>
                            </m:ctrlPr>
                          </m:dPr>
                          <m:e>
                            <m:sSup>
                              <m:sSupPr>
                                <m:ctrlPr>
                                  <a:rPr lang="en-US" altLang="zh-TW" sz="2000" i="1">
                                    <a:solidFill>
                                      <a:schemeClr val="tx1"/>
                                    </a:solidFill>
                                    <a:latin typeface="Cambria Math" panose="02040503050406030204" pitchFamily="18" charset="0"/>
                                    <a:cs typeface="Times New Roman" pitchFamily="18" charset="0"/>
                                  </a:rPr>
                                </m:ctrlPr>
                              </m:sSupPr>
                              <m:e>
                                <m:r>
                                  <a:rPr lang="en-US" altLang="zh-TW" sz="2000" i="1">
                                    <a:solidFill>
                                      <a:schemeClr val="tx1"/>
                                    </a:solidFill>
                                    <a:latin typeface="Cambria Math" panose="02040503050406030204" pitchFamily="18" charset="0"/>
                                    <a:cs typeface="Times New Roman" pitchFamily="18" charset="0"/>
                                  </a:rPr>
                                  <m:t>𝑒</m:t>
                                </m:r>
                              </m:e>
                              <m:sup>
                                <m:r>
                                  <a:rPr lang="en-US" altLang="zh-TW" sz="2000" i="1">
                                    <a:solidFill>
                                      <a:schemeClr val="tx1"/>
                                    </a:solidFill>
                                    <a:latin typeface="Cambria Math" panose="02040503050406030204" pitchFamily="18" charset="0"/>
                                    <a:cs typeface="Times New Roman" pitchFamily="18" charset="0"/>
                                  </a:rPr>
                                  <m:t>𝑗</m:t>
                                </m:r>
                                <m:r>
                                  <a:rPr lang="zh-TW" altLang="en-US" sz="2000" i="1">
                                    <a:solidFill>
                                      <a:schemeClr val="tx1"/>
                                    </a:solidFill>
                                    <a:latin typeface="Cambria Math" panose="02040503050406030204" pitchFamily="18" charset="0"/>
                                    <a:cs typeface="Times New Roman" pitchFamily="18" charset="0"/>
                                  </a:rPr>
                                  <m:t>𝜔</m:t>
                                </m:r>
                              </m:sup>
                            </m:sSup>
                          </m:e>
                        </m:d>
                        <m:r>
                          <m:rPr>
                            <m:nor/>
                          </m:rPr>
                          <a:rPr lang="en-US" altLang="zh-TW" sz="2000" dirty="0">
                            <a:solidFill>
                              <a:schemeClr val="tx1"/>
                            </a:solidFill>
                            <a:latin typeface="Times New Roman" pitchFamily="18" charset="0"/>
                            <a:cs typeface="Times New Roman" pitchFamily="18" charset="0"/>
                          </a:rPr>
                          <m:t> </m:t>
                        </m:r>
                      </m:num>
                      <m:den>
                        <m:r>
                          <a:rPr lang="en-US" altLang="zh-TW" sz="2000" i="1">
                            <a:solidFill>
                              <a:schemeClr val="tx1"/>
                            </a:solidFill>
                            <a:latin typeface="Cambria Math" panose="02040503050406030204" pitchFamily="18" charset="0"/>
                            <a:cs typeface="Times New Roman" pitchFamily="18" charset="0"/>
                          </a:rPr>
                          <m:t>𝑑</m:t>
                        </m:r>
                        <m:r>
                          <a:rPr lang="zh-TW" altLang="en-US" sz="2000" i="1">
                            <a:solidFill>
                              <a:schemeClr val="tx1"/>
                            </a:solidFill>
                            <a:latin typeface="Cambria Math" panose="02040503050406030204" pitchFamily="18" charset="0"/>
                            <a:cs typeface="Times New Roman" pitchFamily="18" charset="0"/>
                          </a:rPr>
                          <m:t>𝜔</m:t>
                        </m:r>
                      </m:den>
                    </m:f>
                  </m:oMath>
                </a14:m>
                <a:endParaRPr lang="en-US" altLang="zh-CN" sz="2000" dirty="0">
                  <a:solidFill>
                    <a:schemeClr val="tx1"/>
                  </a:solidFill>
                  <a:latin typeface="+mn-ea"/>
                  <a:cs typeface="Times New Roman" panose="02020603050405020304" pitchFamily="18" charset="0"/>
                </a:endParaRPr>
              </a:p>
              <a:p>
                <a:pPr marL="0" indent="0">
                  <a:buNone/>
                </a:pPr>
                <a:r>
                  <a:rPr lang="zh-CN" altLang="en-US" sz="2000" dirty="0">
                    <a:solidFill>
                      <a:schemeClr val="tx1"/>
                    </a:solidFill>
                    <a:latin typeface="+mn-ea"/>
                    <a:cs typeface="Times New Roman" panose="02020603050405020304" pitchFamily="18" charset="0"/>
                  </a:rPr>
                  <a:t>时域累加*：</a:t>
                </a:r>
                <a14:m>
                  <m:oMath xmlns:m="http://schemas.openxmlformats.org/officeDocument/2006/math">
                    <m:nary>
                      <m:naryPr>
                        <m:chr m:val="∑"/>
                        <m:ctrlPr>
                          <a:rPr lang="en-US" altLang="zh-TW" sz="2000" i="1">
                            <a:solidFill>
                              <a:schemeClr val="tx1"/>
                            </a:solidFill>
                            <a:latin typeface="Cambria Math" panose="02040503050406030204" pitchFamily="18" charset="0"/>
                            <a:cs typeface="Times New Roman" pitchFamily="18" charset="0"/>
                          </a:rPr>
                        </m:ctrlPr>
                      </m:naryPr>
                      <m:sub>
                        <m:r>
                          <m:rPr>
                            <m:brk m:alnAt="23"/>
                          </m:rPr>
                          <a:rPr lang="en-US" altLang="zh-TW" sz="2000" i="1">
                            <a:solidFill>
                              <a:schemeClr val="tx1"/>
                            </a:solidFill>
                            <a:latin typeface="Cambria Math" panose="02040503050406030204" pitchFamily="18" charset="0"/>
                            <a:cs typeface="Times New Roman" pitchFamily="18" charset="0"/>
                          </a:rPr>
                          <m:t>𝑚</m:t>
                        </m:r>
                        <m:r>
                          <a:rPr lang="en-US" altLang="zh-TW" sz="2000" i="1">
                            <a:solidFill>
                              <a:schemeClr val="tx1"/>
                            </a:solidFill>
                            <a:latin typeface="Cambria Math" panose="02040503050406030204" pitchFamily="18" charset="0"/>
                            <a:cs typeface="Times New Roman" pitchFamily="18" charset="0"/>
                          </a:rPr>
                          <m:t>=−∞</m:t>
                        </m:r>
                      </m:sub>
                      <m:sup>
                        <m:r>
                          <a:rPr lang="en-US" altLang="zh-TW" sz="2000" i="1">
                            <a:solidFill>
                              <a:schemeClr val="tx1"/>
                            </a:solidFill>
                            <a:latin typeface="Cambria Math" panose="02040503050406030204" pitchFamily="18" charset="0"/>
                            <a:cs typeface="Times New Roman" pitchFamily="18" charset="0"/>
                          </a:rPr>
                          <m:t>𝑛</m:t>
                        </m:r>
                      </m:sup>
                      <m:e>
                        <m:r>
                          <a:rPr lang="en-US" altLang="zh-TW" sz="2000" i="1">
                            <a:solidFill>
                              <a:schemeClr val="tx1"/>
                            </a:solidFill>
                            <a:latin typeface="Cambria Math" panose="02040503050406030204" pitchFamily="18" charset="0"/>
                            <a:cs typeface="Times New Roman" pitchFamily="18" charset="0"/>
                          </a:rPr>
                          <m:t>𝑥</m:t>
                        </m:r>
                        <m:d>
                          <m:dPr>
                            <m:begChr m:val="["/>
                            <m:endChr m:val="]"/>
                            <m:ctrlPr>
                              <a:rPr lang="en-US" altLang="zh-TW" sz="2000" i="1">
                                <a:solidFill>
                                  <a:schemeClr val="tx1"/>
                                </a:solidFill>
                                <a:latin typeface="Cambria Math" panose="02040503050406030204" pitchFamily="18" charset="0"/>
                                <a:cs typeface="Times New Roman" pitchFamily="18" charset="0"/>
                              </a:rPr>
                            </m:ctrlPr>
                          </m:dPr>
                          <m:e>
                            <m:r>
                              <a:rPr lang="en-US" altLang="zh-TW" sz="2000" i="1">
                                <a:solidFill>
                                  <a:schemeClr val="tx1"/>
                                </a:solidFill>
                                <a:latin typeface="Cambria Math" panose="02040503050406030204" pitchFamily="18" charset="0"/>
                                <a:cs typeface="Times New Roman" pitchFamily="18" charset="0"/>
                              </a:rPr>
                              <m:t>𝑚</m:t>
                            </m:r>
                          </m:e>
                        </m:d>
                      </m:e>
                    </m:nary>
                    <m:groupChr>
                      <m:groupChrPr>
                        <m:chr m:val="↔"/>
                        <m:vertJc m:val="bot"/>
                        <m:ctrlPr>
                          <a:rPr lang="en-US" altLang="zh-TW" sz="2000" i="1">
                            <a:solidFill>
                              <a:schemeClr val="tx1"/>
                            </a:solidFill>
                            <a:latin typeface="Cambria Math" panose="02040503050406030204" pitchFamily="18" charset="0"/>
                            <a:cs typeface="Times New Roman" pitchFamily="18" charset="0"/>
                          </a:rPr>
                        </m:ctrlPr>
                      </m:groupChrPr>
                      <m:e>
                        <m:r>
                          <m:rPr>
                            <m:brk m:alnAt="2"/>
                          </m:rPr>
                          <a:rPr lang="en-US" altLang="zh-TW" sz="2000" i="1">
                            <a:solidFill>
                              <a:schemeClr val="tx1"/>
                            </a:solidFill>
                            <a:latin typeface="Cambria Math" panose="02040503050406030204" pitchFamily="18" charset="0"/>
                            <a:cs typeface="Times New Roman" pitchFamily="18" charset="0"/>
                          </a:rPr>
                          <m:t>𝐹</m:t>
                        </m:r>
                      </m:e>
                    </m:groupChr>
                    <m:f>
                      <m:fPr>
                        <m:ctrlPr>
                          <a:rPr lang="en-US" altLang="zh-TW" sz="2000" i="1">
                            <a:solidFill>
                              <a:schemeClr val="tx1"/>
                            </a:solidFill>
                            <a:latin typeface="Cambria Math" panose="02040503050406030204" pitchFamily="18" charset="0"/>
                            <a:cs typeface="Times New Roman" pitchFamily="18" charset="0"/>
                          </a:rPr>
                        </m:ctrlPr>
                      </m:fPr>
                      <m:num>
                        <m:r>
                          <a:rPr lang="en-US" altLang="zh-TW" sz="2000" i="1">
                            <a:solidFill>
                              <a:schemeClr val="tx1"/>
                            </a:solidFill>
                            <a:latin typeface="Cambria Math" panose="02040503050406030204" pitchFamily="18" charset="0"/>
                            <a:cs typeface="Times New Roman" pitchFamily="18" charset="0"/>
                          </a:rPr>
                          <m:t>1</m:t>
                        </m:r>
                      </m:num>
                      <m:den>
                        <m:r>
                          <a:rPr lang="en-US" altLang="zh-CN" sz="2000" i="1">
                            <a:solidFill>
                              <a:schemeClr val="tx1"/>
                            </a:solidFill>
                            <a:latin typeface="Cambria Math" panose="02040503050406030204" pitchFamily="18" charset="0"/>
                            <a:cs typeface="Times New Roman" panose="02020603050405020304" pitchFamily="18" charset="0"/>
                          </a:rPr>
                          <m:t>1−</m:t>
                        </m:r>
                        <m:sSup>
                          <m:sSupPr>
                            <m:ctrlPr>
                              <a:rPr lang="en-US" altLang="zh-CN" sz="2000" i="1">
                                <a:solidFill>
                                  <a:schemeClr val="tx1"/>
                                </a:solidFill>
                                <a:latin typeface="Cambria Math" panose="02040503050406030204" pitchFamily="18" charset="0"/>
                                <a:cs typeface="Times New Roman" panose="02020603050405020304" pitchFamily="18" charset="0"/>
                              </a:rPr>
                            </m:ctrlPr>
                          </m:sSupPr>
                          <m:e>
                            <m:r>
                              <a:rPr lang="en-US" altLang="zh-CN" sz="2000" i="1">
                                <a:solidFill>
                                  <a:schemeClr val="tx1"/>
                                </a:solidFill>
                                <a:latin typeface="Cambria Math" panose="02040503050406030204" pitchFamily="18" charset="0"/>
                                <a:cs typeface="Times New Roman" panose="02020603050405020304" pitchFamily="18" charset="0"/>
                              </a:rPr>
                              <m:t>𝑒</m:t>
                            </m:r>
                          </m:e>
                          <m:sup>
                            <m:r>
                              <a:rPr lang="en-US" altLang="zh-CN" sz="2000" i="1">
                                <a:solidFill>
                                  <a:schemeClr val="tx1"/>
                                </a:solidFill>
                                <a:latin typeface="Cambria Math" panose="02040503050406030204" pitchFamily="18" charset="0"/>
                                <a:cs typeface="Times New Roman" panose="02020603050405020304" pitchFamily="18" charset="0"/>
                              </a:rPr>
                              <m:t>−</m:t>
                            </m:r>
                            <m:r>
                              <a:rPr lang="en-US" altLang="zh-CN" sz="2000" i="1">
                                <a:solidFill>
                                  <a:schemeClr val="tx1"/>
                                </a:solidFill>
                                <a:latin typeface="Cambria Math" panose="02040503050406030204" pitchFamily="18" charset="0"/>
                                <a:cs typeface="Times New Roman" panose="02020603050405020304" pitchFamily="18" charset="0"/>
                              </a:rPr>
                              <m:t>𝑗</m:t>
                            </m:r>
                            <m:r>
                              <a:rPr lang="zh-CN" altLang="en-US" sz="2000" i="1">
                                <a:solidFill>
                                  <a:schemeClr val="tx1"/>
                                </a:solidFill>
                                <a:latin typeface="Cambria Math" panose="02040503050406030204" pitchFamily="18" charset="0"/>
                                <a:cs typeface="Times New Roman" panose="02020603050405020304" pitchFamily="18" charset="0"/>
                              </a:rPr>
                              <m:t>𝜔</m:t>
                            </m:r>
                          </m:sup>
                        </m:sSup>
                      </m:den>
                    </m:f>
                    <m:r>
                      <a:rPr lang="en-US" altLang="zh-CN" sz="2000" i="1">
                        <a:solidFill>
                          <a:schemeClr val="tx1"/>
                        </a:solidFill>
                        <a:latin typeface="Cambria Math" panose="02040503050406030204" pitchFamily="18" charset="0"/>
                        <a:cs typeface="Times New Roman" panose="02020603050405020304" pitchFamily="18" charset="0"/>
                      </a:rPr>
                      <m:t>𝑋</m:t>
                    </m:r>
                    <m:d>
                      <m:dPr>
                        <m:ctrlPr>
                          <a:rPr lang="en-US" altLang="zh-CN" sz="2000" i="1">
                            <a:solidFill>
                              <a:schemeClr val="tx1"/>
                            </a:solidFill>
                            <a:latin typeface="Cambria Math" panose="02040503050406030204" pitchFamily="18" charset="0"/>
                            <a:cs typeface="Times New Roman" panose="02020603050405020304" pitchFamily="18" charset="0"/>
                          </a:rPr>
                        </m:ctrlPr>
                      </m:dPr>
                      <m:e>
                        <m:sSup>
                          <m:sSupPr>
                            <m:ctrlPr>
                              <a:rPr lang="en-US" altLang="zh-TW" sz="2000" i="1">
                                <a:solidFill>
                                  <a:schemeClr val="tx1"/>
                                </a:solidFill>
                                <a:latin typeface="Cambria Math" panose="02040503050406030204" pitchFamily="18" charset="0"/>
                                <a:cs typeface="Times New Roman" pitchFamily="18" charset="0"/>
                              </a:rPr>
                            </m:ctrlPr>
                          </m:sSupPr>
                          <m:e>
                            <m:r>
                              <a:rPr lang="en-US" altLang="zh-TW" sz="2000" i="1">
                                <a:solidFill>
                                  <a:schemeClr val="tx1"/>
                                </a:solidFill>
                                <a:latin typeface="Cambria Math" panose="02040503050406030204" pitchFamily="18" charset="0"/>
                                <a:cs typeface="Times New Roman" pitchFamily="18" charset="0"/>
                              </a:rPr>
                              <m:t>𝑒</m:t>
                            </m:r>
                          </m:e>
                          <m:sup>
                            <m:r>
                              <a:rPr lang="en-US" altLang="zh-TW" sz="2000" i="1">
                                <a:solidFill>
                                  <a:schemeClr val="tx1"/>
                                </a:solidFill>
                                <a:latin typeface="Cambria Math" panose="02040503050406030204" pitchFamily="18" charset="0"/>
                                <a:cs typeface="Times New Roman" pitchFamily="18" charset="0"/>
                              </a:rPr>
                              <m:t>𝑗</m:t>
                            </m:r>
                            <m:r>
                              <a:rPr lang="zh-TW" altLang="en-US" sz="2000" i="1">
                                <a:solidFill>
                                  <a:schemeClr val="tx1"/>
                                </a:solidFill>
                                <a:latin typeface="Cambria Math" panose="02040503050406030204" pitchFamily="18" charset="0"/>
                                <a:cs typeface="Times New Roman" pitchFamily="18" charset="0"/>
                              </a:rPr>
                              <m:t>𝜔</m:t>
                            </m:r>
                          </m:sup>
                        </m:sSup>
                      </m:e>
                    </m:d>
                    <m:r>
                      <a:rPr lang="en-US" altLang="zh-CN" sz="2000" i="1">
                        <a:solidFill>
                          <a:schemeClr val="tx1"/>
                        </a:solidFill>
                        <a:latin typeface="Cambria Math" panose="02040503050406030204" pitchFamily="18" charset="0"/>
                        <a:cs typeface="Times New Roman" panose="02020603050405020304" pitchFamily="18" charset="0"/>
                      </a:rPr>
                      <m:t>+</m:t>
                    </m:r>
                    <m:r>
                      <m:rPr>
                        <m:sty m:val="p"/>
                      </m:rPr>
                      <a:rPr lang="en-US" altLang="zh-CN" sz="2000" i="1">
                        <a:solidFill>
                          <a:schemeClr val="tx1"/>
                        </a:solidFill>
                        <a:latin typeface="Cambria Math" panose="02040503050406030204" pitchFamily="18" charset="0"/>
                        <a:cs typeface="Times New Roman" panose="02020603050405020304" pitchFamily="18" charset="0"/>
                      </a:rPr>
                      <m:t>π</m:t>
                    </m:r>
                    <m:r>
                      <a:rPr lang="en-US" altLang="zh-CN" sz="2000" i="1">
                        <a:solidFill>
                          <a:schemeClr val="tx1"/>
                        </a:solidFill>
                        <a:latin typeface="Cambria Math" panose="02040503050406030204" pitchFamily="18" charset="0"/>
                        <a:cs typeface="Times New Roman" panose="02020603050405020304" pitchFamily="18" charset="0"/>
                      </a:rPr>
                      <m:t>𝑋</m:t>
                    </m:r>
                    <m:r>
                      <a:rPr lang="en-US" altLang="zh-CN" sz="2000" i="1">
                        <a:solidFill>
                          <a:schemeClr val="tx1"/>
                        </a:solidFill>
                        <a:latin typeface="Cambria Math" panose="02040503050406030204" pitchFamily="18" charset="0"/>
                        <a:cs typeface="Times New Roman" panose="02020603050405020304" pitchFamily="18" charset="0"/>
                      </a:rPr>
                      <m:t>(</m:t>
                    </m:r>
                    <m:sSup>
                      <m:sSupPr>
                        <m:ctrlPr>
                          <a:rPr lang="en-US" altLang="zh-CN" sz="2000" i="1">
                            <a:solidFill>
                              <a:schemeClr val="tx1"/>
                            </a:solidFill>
                            <a:latin typeface="Cambria Math" panose="02040503050406030204" pitchFamily="18" charset="0"/>
                            <a:cs typeface="Times New Roman" panose="02020603050405020304" pitchFamily="18" charset="0"/>
                          </a:rPr>
                        </m:ctrlPr>
                      </m:sSupPr>
                      <m:e>
                        <m:r>
                          <a:rPr lang="en-US" altLang="zh-CN" sz="2000" i="1">
                            <a:solidFill>
                              <a:schemeClr val="tx1"/>
                            </a:solidFill>
                            <a:latin typeface="Cambria Math" panose="02040503050406030204" pitchFamily="18" charset="0"/>
                            <a:cs typeface="Times New Roman" panose="02020603050405020304" pitchFamily="18" charset="0"/>
                          </a:rPr>
                          <m:t>𝑒</m:t>
                        </m:r>
                      </m:e>
                      <m:sup>
                        <m:r>
                          <a:rPr lang="en-US" altLang="zh-CN" sz="2000" i="1">
                            <a:solidFill>
                              <a:schemeClr val="tx1"/>
                            </a:solidFill>
                            <a:latin typeface="Cambria Math" panose="02040503050406030204" pitchFamily="18" charset="0"/>
                            <a:cs typeface="Times New Roman" panose="02020603050405020304" pitchFamily="18" charset="0"/>
                          </a:rPr>
                          <m:t>𝑗</m:t>
                        </m:r>
                        <m:r>
                          <a:rPr lang="en-US" altLang="zh-CN" sz="2000" i="1">
                            <a:solidFill>
                              <a:schemeClr val="tx1"/>
                            </a:solidFill>
                            <a:latin typeface="Cambria Math" panose="02040503050406030204" pitchFamily="18" charset="0"/>
                            <a:cs typeface="Times New Roman" panose="02020603050405020304" pitchFamily="18" charset="0"/>
                          </a:rPr>
                          <m:t>0</m:t>
                        </m:r>
                      </m:sup>
                    </m:sSup>
                    <m:r>
                      <a:rPr lang="en-US" altLang="zh-CN" sz="2000" i="1">
                        <a:solidFill>
                          <a:schemeClr val="tx1"/>
                        </a:solidFill>
                        <a:latin typeface="Cambria Math" panose="02040503050406030204" pitchFamily="18" charset="0"/>
                        <a:cs typeface="Times New Roman" pitchFamily="18" charset="0"/>
                      </a:rPr>
                      <m:t>)</m:t>
                    </m:r>
                    <m:nary>
                      <m:naryPr>
                        <m:chr m:val="∑"/>
                        <m:ctrlPr>
                          <a:rPr lang="en-US" altLang="zh-TW" sz="2000" i="1">
                            <a:solidFill>
                              <a:schemeClr val="tx1"/>
                            </a:solidFill>
                            <a:latin typeface="Cambria Math" panose="02040503050406030204" pitchFamily="18" charset="0"/>
                            <a:cs typeface="Times New Roman" pitchFamily="18" charset="0"/>
                          </a:rPr>
                        </m:ctrlPr>
                      </m:naryPr>
                      <m:sub>
                        <m:r>
                          <a:rPr lang="en-US" altLang="zh-TW" sz="2000" i="1">
                            <a:solidFill>
                              <a:schemeClr val="tx1"/>
                            </a:solidFill>
                            <a:latin typeface="Cambria Math" panose="02040503050406030204" pitchFamily="18" charset="0"/>
                            <a:cs typeface="Times New Roman" pitchFamily="18" charset="0"/>
                          </a:rPr>
                          <m:t>𝑘</m:t>
                        </m:r>
                        <m:r>
                          <a:rPr lang="en-US" altLang="zh-TW" sz="2000" i="1">
                            <a:solidFill>
                              <a:schemeClr val="tx1"/>
                            </a:solidFill>
                            <a:latin typeface="Cambria Math" panose="02040503050406030204" pitchFamily="18" charset="0"/>
                            <a:cs typeface="Times New Roman" pitchFamily="18" charset="0"/>
                          </a:rPr>
                          <m:t>=−∞</m:t>
                        </m:r>
                      </m:sub>
                      <m:sup>
                        <m:r>
                          <a:rPr lang="en-US" altLang="zh-TW" sz="2000" i="1">
                            <a:solidFill>
                              <a:schemeClr val="tx1"/>
                            </a:solidFill>
                            <a:latin typeface="Cambria Math" panose="02040503050406030204" pitchFamily="18" charset="0"/>
                            <a:ea typeface="Cambria Math" panose="02040503050406030204" pitchFamily="18" charset="0"/>
                            <a:cs typeface="Times New Roman" pitchFamily="18" charset="0"/>
                          </a:rPr>
                          <m:t>∞</m:t>
                        </m:r>
                      </m:sup>
                      <m:e>
                        <m:r>
                          <a:rPr lang="zh-CN" altLang="en-US" sz="2000" i="1">
                            <a:solidFill>
                              <a:schemeClr val="tx1"/>
                            </a:solidFill>
                            <a:latin typeface="Cambria Math" panose="02040503050406030204" pitchFamily="18" charset="0"/>
                            <a:cs typeface="Times New Roman" pitchFamily="18" charset="0"/>
                          </a:rPr>
                          <m:t>𝛿</m:t>
                        </m:r>
                        <m:r>
                          <a:rPr lang="en-US" altLang="zh-CN" sz="2000" i="1">
                            <a:solidFill>
                              <a:schemeClr val="tx1"/>
                            </a:solidFill>
                            <a:latin typeface="Cambria Math" panose="02040503050406030204" pitchFamily="18" charset="0"/>
                            <a:cs typeface="Times New Roman" pitchFamily="18" charset="0"/>
                          </a:rPr>
                          <m:t>(</m:t>
                        </m:r>
                        <m:r>
                          <a:rPr lang="zh-CN" altLang="en-US" sz="2000" i="1">
                            <a:solidFill>
                              <a:schemeClr val="tx1"/>
                            </a:solidFill>
                            <a:latin typeface="Cambria Math" panose="02040503050406030204" pitchFamily="18" charset="0"/>
                            <a:cs typeface="Times New Roman" pitchFamily="18" charset="0"/>
                          </a:rPr>
                          <m:t>𝜔</m:t>
                        </m:r>
                        <m:r>
                          <a:rPr lang="en-US" altLang="zh-CN" sz="2000" i="1">
                            <a:solidFill>
                              <a:schemeClr val="tx1"/>
                            </a:solidFill>
                            <a:latin typeface="Cambria Math" panose="02040503050406030204" pitchFamily="18" charset="0"/>
                            <a:cs typeface="Times New Roman" pitchFamily="18" charset="0"/>
                          </a:rPr>
                          <m:t>−2</m:t>
                        </m:r>
                        <m:r>
                          <m:rPr>
                            <m:sty m:val="p"/>
                          </m:rPr>
                          <a:rPr lang="en-US" altLang="zh-CN" sz="2000" i="1">
                            <a:solidFill>
                              <a:schemeClr val="tx1"/>
                            </a:solidFill>
                            <a:latin typeface="Cambria Math" panose="02040503050406030204" pitchFamily="18" charset="0"/>
                            <a:cs typeface="Times New Roman" pitchFamily="18" charset="0"/>
                          </a:rPr>
                          <m:t>π</m:t>
                        </m:r>
                        <m:r>
                          <a:rPr lang="en-US" altLang="zh-CN" sz="2000" i="1">
                            <a:solidFill>
                              <a:schemeClr val="tx1"/>
                            </a:solidFill>
                            <a:latin typeface="Cambria Math" panose="02040503050406030204" pitchFamily="18" charset="0"/>
                            <a:cs typeface="Times New Roman" pitchFamily="18" charset="0"/>
                          </a:rPr>
                          <m:t>𝑘</m:t>
                        </m:r>
                        <m:r>
                          <a:rPr lang="en-US" altLang="zh-CN" sz="2000" i="1">
                            <a:solidFill>
                              <a:schemeClr val="tx1"/>
                            </a:solidFill>
                            <a:latin typeface="Cambria Math" panose="02040503050406030204" pitchFamily="18" charset="0"/>
                            <a:cs typeface="Times New Roman" pitchFamily="18" charset="0"/>
                          </a:rPr>
                          <m:t>)</m:t>
                        </m:r>
                        <m:r>
                          <m:rPr>
                            <m:nor/>
                          </m:rPr>
                          <a:rPr lang="en-US" altLang="zh-TW" sz="2000" dirty="0">
                            <a:solidFill>
                              <a:schemeClr val="tx1"/>
                            </a:solidFill>
                            <a:latin typeface="Times New Roman" pitchFamily="18" charset="0"/>
                            <a:cs typeface="Times New Roman" pitchFamily="18" charset="0"/>
                          </a:rPr>
                          <m:t> </m:t>
                        </m:r>
                      </m:e>
                    </m:nary>
                  </m:oMath>
                </a14:m>
                <a:r>
                  <a:rPr lang="zh-CN" altLang="en-US" sz="2000" dirty="0">
                    <a:solidFill>
                      <a:schemeClr val="tx1"/>
                    </a:solidFill>
                    <a:latin typeface="Times New Roman" pitchFamily="18" charset="0"/>
                    <a:cs typeface="Times New Roman" pitchFamily="18" charset="0"/>
                  </a:rPr>
                  <a:t>（低通）</a:t>
                </a:r>
                <a:endParaRPr lang="en-US" altLang="zh-TW" sz="2000" dirty="0">
                  <a:solidFill>
                    <a:schemeClr val="tx1"/>
                  </a:solidFill>
                  <a:latin typeface="Times New Roman" pitchFamily="18" charset="0"/>
                  <a:cs typeface="Times New Roman" pitchFamily="18" charset="0"/>
                </a:endParaRPr>
              </a:p>
            </p:txBody>
          </p:sp>
        </mc:Choice>
        <mc:Fallback xmlns="">
          <p:sp>
            <p:nvSpPr>
              <p:cNvPr id="13" name="内容占位符 2">
                <a:extLst>
                  <a:ext uri="{FF2B5EF4-FFF2-40B4-BE49-F238E27FC236}">
                    <a16:creationId xmlns:a16="http://schemas.microsoft.com/office/drawing/2014/main" id="{47481AC8-4B19-4728-84FC-7567174785CB}"/>
                  </a:ext>
                </a:extLst>
              </p:cNvPr>
              <p:cNvSpPr>
                <a:spLocks noGrp="1" noRot="1" noChangeAspect="1" noMove="1" noResize="1" noEditPoints="1" noAdjustHandles="1" noChangeArrowheads="1" noChangeShapeType="1" noTextEdit="1"/>
              </p:cNvSpPr>
              <p:nvPr>
                <p:ph idx="1"/>
              </p:nvPr>
            </p:nvSpPr>
            <p:spPr>
              <a:xfrm>
                <a:off x="639762" y="1222375"/>
                <a:ext cx="11449897" cy="5111750"/>
              </a:xfrm>
              <a:blipFill>
                <a:blip r:embed="rId2"/>
                <a:stretch>
                  <a:fillRect l="-1384" t="-21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74429640"/>
      </p:ext>
    </p:extLst>
  </p:cSld>
  <p:clrMapOvr>
    <a:masterClrMapping/>
  </p:clrMapOvr>
  <p:transition spd="med">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en-US" altLang="zh-CN" sz="3200" b="1" dirty="0">
                <a:solidFill>
                  <a:srgbClr val="000000"/>
                </a:solidFill>
                <a:latin typeface="Times New Roman" panose="02020603050405020304" pitchFamily="18" charset="0"/>
                <a:cs typeface="Times New Roman" panose="02020603050405020304" pitchFamily="18" charset="0"/>
              </a:rPr>
              <a:t>Lecture 4, 5, 7, 8: </a:t>
            </a:r>
            <a:r>
              <a:rPr lang="zh-CN" altLang="en-US" sz="3200" b="1" dirty="0">
                <a:solidFill>
                  <a:srgbClr val="000000"/>
                </a:solidFill>
                <a:latin typeface="Times New Roman" panose="02020603050405020304" pitchFamily="18" charset="0"/>
                <a:cs typeface="Times New Roman" panose="02020603050405020304" pitchFamily="18" charset="0"/>
              </a:rPr>
              <a:t>傅里叶级数与傅里叶变换</a:t>
            </a:r>
            <a:endParaRPr lang="zh-CN" altLang="en-US" sz="3200" dirty="0">
              <a:solidFill>
                <a:schemeClr val="tx1"/>
              </a:solidFill>
            </a:endParaRP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35</a:t>
            </a:fld>
            <a:endParaRPr lang="zh-CN" altLang="en-US" dirty="0"/>
          </a:p>
        </p:txBody>
      </p:sp>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8600062" y="3691746"/>
            <a:ext cx="3468955" cy="682625"/>
          </a:xfrm>
        </p:spPr>
        <p:txBody>
          <a:bodyPr/>
          <a:lstStyle/>
          <a:p>
            <a:pPr lvl="1">
              <a:buFont typeface="Wingdings" panose="05000000000000000000" pitchFamily="2" charset="2"/>
              <a:buChar char="l"/>
            </a:pPr>
            <a:r>
              <a:rPr lang="zh-CN" altLang="en-US" sz="2400" dirty="0">
                <a:solidFill>
                  <a:schemeClr val="tx1"/>
                </a:solidFill>
              </a:rPr>
              <a:t> 傅里叶级数、傅里叶变换常用变换关系</a:t>
            </a:r>
            <a:endParaRPr lang="en-US" altLang="zh-CN" sz="2400" dirty="0">
              <a:solidFill>
                <a:schemeClr val="tx1"/>
              </a:solidFill>
            </a:endParaRPr>
          </a:p>
        </p:txBody>
      </p:sp>
      <p:pic>
        <p:nvPicPr>
          <p:cNvPr id="6" name="图片 5">
            <a:extLst>
              <a:ext uri="{FF2B5EF4-FFF2-40B4-BE49-F238E27FC236}">
                <a16:creationId xmlns:a16="http://schemas.microsoft.com/office/drawing/2014/main" id="{BCE9C856-E1D9-40C5-AB9E-7D33A1CED9E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1013" t="7013" r="11710" b="13646"/>
          <a:stretch/>
        </p:blipFill>
        <p:spPr>
          <a:xfrm>
            <a:off x="122983" y="1098217"/>
            <a:ext cx="3920150" cy="5690846"/>
          </a:xfrm>
          <a:prstGeom prst="rect">
            <a:avLst/>
          </a:prstGeom>
        </p:spPr>
      </p:pic>
      <p:pic>
        <p:nvPicPr>
          <p:cNvPr id="8" name="图片 7">
            <a:extLst>
              <a:ext uri="{FF2B5EF4-FFF2-40B4-BE49-F238E27FC236}">
                <a16:creationId xmlns:a16="http://schemas.microsoft.com/office/drawing/2014/main" id="{B8911236-1282-486A-84E5-63D31C55A2C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288" t="6985" r="8829" b="13367"/>
          <a:stretch/>
        </p:blipFill>
        <p:spPr>
          <a:xfrm>
            <a:off x="4160836" y="1052608"/>
            <a:ext cx="4164594" cy="5658670"/>
          </a:xfrm>
          <a:prstGeom prst="rect">
            <a:avLst/>
          </a:prstGeom>
        </p:spPr>
      </p:pic>
      <p:pic>
        <p:nvPicPr>
          <p:cNvPr id="9" name="图片 8">
            <a:extLst>
              <a:ext uri="{FF2B5EF4-FFF2-40B4-BE49-F238E27FC236}">
                <a16:creationId xmlns:a16="http://schemas.microsoft.com/office/drawing/2014/main" id="{DF04FEB2-268B-4925-A580-C5E470950CE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8126" t="5017" r="11051" b="71485"/>
          <a:stretch/>
        </p:blipFill>
        <p:spPr>
          <a:xfrm>
            <a:off x="8236470" y="1185527"/>
            <a:ext cx="3920151" cy="1611517"/>
          </a:xfrm>
          <a:prstGeom prst="rect">
            <a:avLst/>
          </a:prstGeom>
        </p:spPr>
      </p:pic>
      <p:sp>
        <p:nvSpPr>
          <p:cNvPr id="10" name="椭圆 9">
            <a:extLst>
              <a:ext uri="{FF2B5EF4-FFF2-40B4-BE49-F238E27FC236}">
                <a16:creationId xmlns:a16="http://schemas.microsoft.com/office/drawing/2014/main" id="{FB30A2EF-B28C-41D1-B3EA-C1221BF4B37D}"/>
              </a:ext>
            </a:extLst>
          </p:cNvPr>
          <p:cNvSpPr/>
          <p:nvPr/>
        </p:nvSpPr>
        <p:spPr bwMode="auto">
          <a:xfrm>
            <a:off x="231620" y="5200176"/>
            <a:ext cx="1892174" cy="362139"/>
          </a:xfrm>
          <a:prstGeom prst="ellipse">
            <a:avLst/>
          </a:prstGeom>
          <a:no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Calibri" panose="020F0502020204030204" pitchFamily="34" charset="0"/>
            </a:endParaRPr>
          </a:p>
        </p:txBody>
      </p:sp>
      <p:sp>
        <p:nvSpPr>
          <p:cNvPr id="11" name="椭圆 10">
            <a:extLst>
              <a:ext uri="{FF2B5EF4-FFF2-40B4-BE49-F238E27FC236}">
                <a16:creationId xmlns:a16="http://schemas.microsoft.com/office/drawing/2014/main" id="{F92DAFD0-3570-477B-A1D2-C9A4751A25F9}"/>
              </a:ext>
            </a:extLst>
          </p:cNvPr>
          <p:cNvSpPr/>
          <p:nvPr/>
        </p:nvSpPr>
        <p:spPr bwMode="auto">
          <a:xfrm>
            <a:off x="8366249" y="1547317"/>
            <a:ext cx="2163766" cy="362139"/>
          </a:xfrm>
          <a:prstGeom prst="ellipse">
            <a:avLst/>
          </a:prstGeom>
          <a:no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Calibri" panose="020F0502020204030204" pitchFamily="34" charset="0"/>
            </a:endParaRPr>
          </a:p>
        </p:txBody>
      </p:sp>
      <p:sp>
        <p:nvSpPr>
          <p:cNvPr id="12" name="椭圆 11">
            <a:extLst>
              <a:ext uri="{FF2B5EF4-FFF2-40B4-BE49-F238E27FC236}">
                <a16:creationId xmlns:a16="http://schemas.microsoft.com/office/drawing/2014/main" id="{CFE0816B-0284-42A2-A71B-9D460FA0FE37}"/>
              </a:ext>
            </a:extLst>
          </p:cNvPr>
          <p:cNvSpPr/>
          <p:nvPr/>
        </p:nvSpPr>
        <p:spPr bwMode="auto">
          <a:xfrm>
            <a:off x="8236470" y="1988264"/>
            <a:ext cx="2163766" cy="808780"/>
          </a:xfrm>
          <a:prstGeom prst="ellipse">
            <a:avLst/>
          </a:prstGeom>
          <a:no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Calibri" panose="020F0502020204030204" pitchFamily="34" charset="0"/>
            </a:endParaRPr>
          </a:p>
        </p:txBody>
      </p:sp>
      <p:sp>
        <p:nvSpPr>
          <p:cNvPr id="14" name="椭圆 13">
            <a:extLst>
              <a:ext uri="{FF2B5EF4-FFF2-40B4-BE49-F238E27FC236}">
                <a16:creationId xmlns:a16="http://schemas.microsoft.com/office/drawing/2014/main" id="{C17A7EA9-1574-4545-8970-1B8131609E72}"/>
              </a:ext>
            </a:extLst>
          </p:cNvPr>
          <p:cNvSpPr/>
          <p:nvPr/>
        </p:nvSpPr>
        <p:spPr bwMode="auto">
          <a:xfrm>
            <a:off x="4043133" y="5381248"/>
            <a:ext cx="2779410" cy="1330029"/>
          </a:xfrm>
          <a:prstGeom prst="ellipse">
            <a:avLst/>
          </a:prstGeom>
          <a:no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Calibri" panose="020F0502020204030204" pitchFamily="34" charset="0"/>
            </a:endParaRPr>
          </a:p>
        </p:txBody>
      </p:sp>
    </p:spTree>
    <p:extLst>
      <p:ext uri="{BB962C8B-B14F-4D97-AF65-F5344CB8AC3E}">
        <p14:creationId xmlns:p14="http://schemas.microsoft.com/office/powerpoint/2010/main" val="1723502574"/>
      </p:ext>
    </p:extLst>
  </p:cSld>
  <p:clrMapOvr>
    <a:masterClrMapping/>
  </p:clrMapOvr>
  <p:transition spd="med">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en-US" altLang="zh-CN" sz="3200" b="1" dirty="0">
                <a:solidFill>
                  <a:srgbClr val="000000"/>
                </a:solidFill>
                <a:latin typeface="Times New Roman" panose="02020603050405020304" pitchFamily="18" charset="0"/>
                <a:cs typeface="Times New Roman" panose="02020603050405020304" pitchFamily="18" charset="0"/>
              </a:rPr>
              <a:t>Lecture 6: Sampling</a:t>
            </a:r>
            <a:endParaRPr lang="zh-CN" altLang="en-US" sz="3200" dirty="0">
              <a:solidFill>
                <a:schemeClr val="tx1"/>
              </a:solidFill>
            </a:endParaRP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36</a:t>
            </a:fld>
            <a:endParaRPr lang="zh-CN" altLang="en-US" dirty="0"/>
          </a:p>
        </p:txBody>
      </p:sp>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639762" y="1222375"/>
            <a:ext cx="11449897" cy="5111750"/>
          </a:xfrm>
        </p:spPr>
        <p:txBody>
          <a:bodyPr/>
          <a:lstStyle/>
          <a:p>
            <a:pPr lvl="1">
              <a:buFont typeface="Wingdings" panose="05000000000000000000" pitchFamily="2" charset="2"/>
              <a:buChar char="l"/>
            </a:pPr>
            <a:r>
              <a:rPr lang="en-US" altLang="zh-TW" sz="2400" dirty="0">
                <a:solidFill>
                  <a:schemeClr val="tx1"/>
                </a:solidFill>
                <a:latin typeface="Times New Roman" pitchFamily="18" charset="0"/>
                <a:cs typeface="Times New Roman" pitchFamily="18" charset="0"/>
              </a:rPr>
              <a:t>  </a:t>
            </a:r>
            <a:r>
              <a:rPr lang="zh-CN" altLang="en-US" sz="2400" dirty="0">
                <a:solidFill>
                  <a:schemeClr val="tx1"/>
                </a:solidFill>
                <a:latin typeface="Times New Roman" pitchFamily="18" charset="0"/>
                <a:cs typeface="Times New Roman" pitchFamily="18" charset="0"/>
              </a:rPr>
              <a:t>信号采样的数学模型：冲激串采样</a:t>
            </a:r>
            <a:endParaRPr lang="en-US" altLang="zh-CN" sz="2400" dirty="0">
              <a:solidFill>
                <a:schemeClr val="tx1"/>
              </a:solidFill>
              <a:latin typeface="Times New Roman" pitchFamily="18" charset="0"/>
              <a:cs typeface="Times New Roman" pitchFamily="18" charset="0"/>
            </a:endParaRPr>
          </a:p>
          <a:p>
            <a:pPr marL="111760" lvl="1" indent="0">
              <a:buNone/>
            </a:pPr>
            <a:endParaRPr lang="en-US" altLang="zh-TW" sz="2400" dirty="0">
              <a:solidFill>
                <a:schemeClr val="tx1"/>
              </a:solidFill>
              <a:latin typeface="Times New Roman" pitchFamily="18" charset="0"/>
              <a:cs typeface="Times New Roman" pitchFamily="18" charset="0"/>
            </a:endParaRPr>
          </a:p>
          <a:p>
            <a:pPr lvl="1">
              <a:buFont typeface="Wingdings" panose="05000000000000000000" pitchFamily="2" charset="2"/>
              <a:buChar char="l"/>
            </a:pPr>
            <a:r>
              <a:rPr lang="en-US" altLang="zh-TW" sz="2400" dirty="0">
                <a:solidFill>
                  <a:schemeClr val="tx1"/>
                </a:solidFill>
                <a:latin typeface="Times New Roman" pitchFamily="18" charset="0"/>
                <a:cs typeface="Times New Roman" pitchFamily="18" charset="0"/>
              </a:rPr>
              <a:t> </a:t>
            </a:r>
            <a:r>
              <a:rPr lang="zh-CN" altLang="en-US" sz="2400" dirty="0">
                <a:solidFill>
                  <a:schemeClr val="tx1"/>
                </a:solidFill>
                <a:latin typeface="Times New Roman" pitchFamily="18" charset="0"/>
                <a:cs typeface="Times New Roman" pitchFamily="18" charset="0"/>
              </a:rPr>
              <a:t>信号重建的方法：低通滤波器，时域</a:t>
            </a:r>
            <a:endParaRPr lang="en-US" altLang="zh-CN" sz="2400" dirty="0">
              <a:solidFill>
                <a:schemeClr val="tx1"/>
              </a:solidFill>
              <a:latin typeface="Times New Roman" pitchFamily="18" charset="0"/>
              <a:cs typeface="Times New Roman" pitchFamily="18" charset="0"/>
            </a:endParaRPr>
          </a:p>
          <a:p>
            <a:pPr marL="111760" lvl="1" indent="0">
              <a:buNone/>
            </a:pPr>
            <a:r>
              <a:rPr lang="zh-CN" altLang="en-US" sz="2400" dirty="0">
                <a:solidFill>
                  <a:schemeClr val="tx1"/>
                </a:solidFill>
                <a:latin typeface="Times New Roman" pitchFamily="18" charset="0"/>
                <a:cs typeface="Times New Roman" pitchFamily="18" charset="0"/>
              </a:rPr>
              <a:t>表现为内插</a:t>
            </a:r>
            <a:endParaRPr lang="en-US" altLang="zh-TW" sz="2400" dirty="0">
              <a:solidFill>
                <a:schemeClr val="tx1"/>
              </a:solidFill>
              <a:latin typeface="Times New Roman" pitchFamily="18" charset="0"/>
              <a:cs typeface="Times New Roman" pitchFamily="18" charset="0"/>
            </a:endParaRPr>
          </a:p>
        </p:txBody>
      </p:sp>
      <p:pic>
        <p:nvPicPr>
          <p:cNvPr id="5" name="图片 4">
            <a:extLst>
              <a:ext uri="{FF2B5EF4-FFF2-40B4-BE49-F238E27FC236}">
                <a16:creationId xmlns:a16="http://schemas.microsoft.com/office/drawing/2014/main" id="{9D0DB099-E77E-4566-A121-EBC1DD5C7D50}"/>
              </a:ext>
            </a:extLst>
          </p:cNvPr>
          <p:cNvPicPr>
            <a:picLocks noChangeAspect="1"/>
          </p:cNvPicPr>
          <p:nvPr/>
        </p:nvPicPr>
        <p:blipFill>
          <a:blip r:embed="rId2"/>
          <a:stretch>
            <a:fillRect/>
          </a:stretch>
        </p:blipFill>
        <p:spPr>
          <a:xfrm>
            <a:off x="6096000" y="1222375"/>
            <a:ext cx="4231974" cy="3368537"/>
          </a:xfrm>
          <a:prstGeom prst="rect">
            <a:avLst/>
          </a:prstGeom>
        </p:spPr>
      </p:pic>
      <p:pic>
        <p:nvPicPr>
          <p:cNvPr id="7" name="图片 6">
            <a:extLst>
              <a:ext uri="{FF2B5EF4-FFF2-40B4-BE49-F238E27FC236}">
                <a16:creationId xmlns:a16="http://schemas.microsoft.com/office/drawing/2014/main" id="{42907877-A88F-47F6-9906-83701E6594B8}"/>
              </a:ext>
            </a:extLst>
          </p:cNvPr>
          <p:cNvPicPr>
            <a:picLocks noChangeAspect="1"/>
          </p:cNvPicPr>
          <p:nvPr/>
        </p:nvPicPr>
        <p:blipFill>
          <a:blip r:embed="rId3"/>
          <a:stretch>
            <a:fillRect/>
          </a:stretch>
        </p:blipFill>
        <p:spPr>
          <a:xfrm>
            <a:off x="6107114" y="4640782"/>
            <a:ext cx="4522786" cy="1569518"/>
          </a:xfrm>
          <a:prstGeom prst="rect">
            <a:avLst/>
          </a:prstGeom>
        </p:spPr>
      </p:pic>
    </p:spTree>
    <p:extLst>
      <p:ext uri="{BB962C8B-B14F-4D97-AF65-F5344CB8AC3E}">
        <p14:creationId xmlns:p14="http://schemas.microsoft.com/office/powerpoint/2010/main" val="3052043215"/>
      </p:ext>
    </p:extLst>
  </p:cSld>
  <p:clrMapOvr>
    <a:masterClrMapping/>
  </p:clrMapOvr>
  <p:transition spd="med">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en-US" altLang="zh-CN" sz="3200" b="1" dirty="0">
                <a:solidFill>
                  <a:srgbClr val="000000"/>
                </a:solidFill>
                <a:latin typeface="Times New Roman" panose="02020603050405020304" pitchFamily="18" charset="0"/>
                <a:cs typeface="Times New Roman" panose="02020603050405020304" pitchFamily="18" charset="0"/>
              </a:rPr>
              <a:t>Lecture 6: Sampling</a:t>
            </a:r>
            <a:endParaRPr lang="zh-CN" altLang="en-US" sz="3200" dirty="0">
              <a:solidFill>
                <a:schemeClr val="tx1"/>
              </a:solidFill>
            </a:endParaRP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37</a:t>
            </a:fld>
            <a:endParaRPr lang="zh-CN" altLang="en-US" dirty="0"/>
          </a:p>
        </p:txBody>
      </p:sp>
      <mc:AlternateContent xmlns:mc="http://schemas.openxmlformats.org/markup-compatibility/2006">
        <mc:Choice xmlns:a14="http://schemas.microsoft.com/office/drawing/2010/main" Requires="a14">
          <p:sp>
            <p:nvSpPr>
              <p:cNvPr id="10" name="内容占位符 2">
                <a:extLst>
                  <a:ext uri="{FF2B5EF4-FFF2-40B4-BE49-F238E27FC236}">
                    <a16:creationId xmlns:a16="http://schemas.microsoft.com/office/drawing/2014/main" id="{EFB5008F-3B2B-2DB3-99DB-2A3781BD9843}"/>
                  </a:ext>
                </a:extLst>
              </p:cNvPr>
              <p:cNvSpPr>
                <a:spLocks noGrp="1"/>
              </p:cNvSpPr>
              <p:nvPr>
                <p:ph idx="1"/>
              </p:nvPr>
            </p:nvSpPr>
            <p:spPr>
              <a:xfrm>
                <a:off x="437864" y="1079107"/>
                <a:ext cx="11418776" cy="5158205"/>
              </a:xfrm>
            </p:spPr>
            <p:txBody>
              <a:bodyPr/>
              <a:lstStyle/>
              <a:p>
                <a:pPr marL="0" indent="0">
                  <a:buNone/>
                </a:pPr>
                <a:r>
                  <a:rPr lang="en-US" altLang="zh-TW" sz="2800" b="1" dirty="0">
                    <a:solidFill>
                      <a:schemeClr val="tx1"/>
                    </a:solidFill>
                    <a:latin typeface="Times New Roman" panose="02020603050405020304" pitchFamily="18" charset="0"/>
                    <a:cs typeface="Times New Roman" panose="02020603050405020304" pitchFamily="18" charset="0"/>
                  </a:rPr>
                  <a:t>Impulse train sampling</a:t>
                </a:r>
              </a:p>
              <a:p>
                <a:pPr marL="0" indent="0">
                  <a:buNone/>
                </a:pPr>
                <a14:m>
                  <m:oMathPara xmlns:m="http://schemas.openxmlformats.org/officeDocument/2006/math">
                    <m:oMathParaPr>
                      <m:jc m:val="left"/>
                    </m:oMathParaPr>
                    <m:oMath xmlns:m="http://schemas.openxmlformats.org/officeDocument/2006/math">
                      <m:sSub>
                        <m:sSubPr>
                          <m:ctrlPr>
                            <a:rPr lang="en-US" altLang="zh-TW" sz="2800" i="1" smtClean="0">
                              <a:solidFill>
                                <a:schemeClr val="tx1"/>
                              </a:solidFill>
                              <a:latin typeface="Cambria Math" panose="02040503050406030204" pitchFamily="18" charset="0"/>
                              <a:cs typeface="Times New Roman" panose="02020603050405020304" pitchFamily="18" charset="0"/>
                            </a:rPr>
                          </m:ctrlPr>
                        </m:sSubPr>
                        <m:e>
                          <m:r>
                            <a:rPr lang="en-US" altLang="zh-TW" sz="2800" b="0" i="1" smtClean="0">
                              <a:solidFill>
                                <a:schemeClr val="tx1"/>
                              </a:solidFill>
                              <a:latin typeface="Cambria Math" panose="02040503050406030204" pitchFamily="18" charset="0"/>
                              <a:cs typeface="Times New Roman" panose="02020603050405020304" pitchFamily="18" charset="0"/>
                            </a:rPr>
                            <m:t>𝑋</m:t>
                          </m:r>
                        </m:e>
                        <m:sub>
                          <m:r>
                            <a:rPr lang="en-US" altLang="zh-TW" sz="2800" b="0" i="1" smtClean="0">
                              <a:solidFill>
                                <a:schemeClr val="tx1"/>
                              </a:solidFill>
                              <a:latin typeface="Cambria Math" panose="02040503050406030204" pitchFamily="18" charset="0"/>
                              <a:cs typeface="Times New Roman" panose="02020603050405020304" pitchFamily="18" charset="0"/>
                            </a:rPr>
                            <m:t>𝑝</m:t>
                          </m:r>
                        </m:sub>
                      </m:sSub>
                      <m:d>
                        <m:dPr>
                          <m:ctrlPr>
                            <a:rPr lang="en-US" altLang="zh-TW" sz="2800" b="0" i="1" smtClean="0">
                              <a:solidFill>
                                <a:schemeClr val="tx1"/>
                              </a:solidFill>
                              <a:latin typeface="Cambria Math" panose="02040503050406030204" pitchFamily="18" charset="0"/>
                              <a:cs typeface="Times New Roman" panose="02020603050405020304" pitchFamily="18" charset="0"/>
                            </a:rPr>
                          </m:ctrlPr>
                        </m:dPr>
                        <m:e>
                          <m:r>
                            <a:rPr lang="en-US" altLang="zh-TW" sz="2800" b="0" i="1" smtClean="0">
                              <a:solidFill>
                                <a:schemeClr val="tx1"/>
                              </a:solidFill>
                              <a:latin typeface="Cambria Math" panose="02040503050406030204" pitchFamily="18" charset="0"/>
                              <a:cs typeface="Times New Roman" panose="02020603050405020304" pitchFamily="18" charset="0"/>
                            </a:rPr>
                            <m:t>𝑗</m:t>
                          </m:r>
                          <m:r>
                            <a:rPr lang="zh-TW" altLang="en-US" sz="2800" b="0" i="1" smtClean="0">
                              <a:solidFill>
                                <a:schemeClr val="tx1"/>
                              </a:solidFill>
                              <a:latin typeface="Cambria Math" panose="02040503050406030204" pitchFamily="18" charset="0"/>
                              <a:cs typeface="Times New Roman" panose="02020603050405020304" pitchFamily="18" charset="0"/>
                            </a:rPr>
                            <m:t>𝜔</m:t>
                          </m:r>
                        </m:e>
                      </m:d>
                      <m:r>
                        <a:rPr lang="en-US" altLang="zh-TW" sz="2800" b="0" i="1" smtClean="0">
                          <a:solidFill>
                            <a:schemeClr val="tx1"/>
                          </a:solidFill>
                          <a:latin typeface="Cambria Math" panose="02040503050406030204" pitchFamily="18" charset="0"/>
                          <a:cs typeface="Times New Roman" panose="02020603050405020304" pitchFamily="18" charset="0"/>
                        </a:rPr>
                        <m:t>=</m:t>
                      </m:r>
                      <m:f>
                        <m:fPr>
                          <m:ctrlPr>
                            <a:rPr lang="en-US" altLang="zh-TW" sz="2800" i="1">
                              <a:solidFill>
                                <a:schemeClr val="tx1"/>
                              </a:solidFill>
                              <a:latin typeface="Cambria Math" panose="02040503050406030204" pitchFamily="18" charset="0"/>
                              <a:cs typeface="Times New Roman" panose="02020603050405020304" pitchFamily="18" charset="0"/>
                            </a:rPr>
                          </m:ctrlPr>
                        </m:fPr>
                        <m:num>
                          <m:r>
                            <a:rPr lang="en-US" altLang="zh-TW" sz="2800" b="0" i="1" smtClean="0">
                              <a:solidFill>
                                <a:schemeClr val="tx1"/>
                              </a:solidFill>
                              <a:latin typeface="Cambria Math" panose="02040503050406030204" pitchFamily="18" charset="0"/>
                              <a:cs typeface="Times New Roman" panose="02020603050405020304" pitchFamily="18" charset="0"/>
                            </a:rPr>
                            <m:t>1</m:t>
                          </m:r>
                        </m:num>
                        <m:den>
                          <m:r>
                            <a:rPr lang="en-US" altLang="zh-TW" sz="2800" i="1">
                              <a:solidFill>
                                <a:schemeClr val="tx1"/>
                              </a:solidFill>
                              <a:latin typeface="Cambria Math" panose="02040503050406030204" pitchFamily="18" charset="0"/>
                              <a:cs typeface="Times New Roman" panose="02020603050405020304" pitchFamily="18" charset="0"/>
                            </a:rPr>
                            <m:t>𝑇</m:t>
                          </m:r>
                        </m:den>
                      </m:f>
                      <m:nary>
                        <m:naryPr>
                          <m:chr m:val="∑"/>
                          <m:ctrlPr>
                            <a:rPr lang="en-US" altLang="zh-TW" sz="2800" i="1">
                              <a:solidFill>
                                <a:schemeClr val="tx1"/>
                              </a:solidFill>
                              <a:latin typeface="Cambria Math" panose="02040503050406030204" pitchFamily="18" charset="0"/>
                              <a:cs typeface="Times New Roman" panose="02020603050405020304" pitchFamily="18" charset="0"/>
                            </a:rPr>
                          </m:ctrlPr>
                        </m:naryPr>
                        <m:sub>
                          <m:r>
                            <a:rPr lang="en-US" altLang="zh-TW" sz="2800" i="1">
                              <a:solidFill>
                                <a:schemeClr val="tx1"/>
                              </a:solidFill>
                              <a:latin typeface="Cambria Math" panose="02040503050406030204" pitchFamily="18" charset="0"/>
                              <a:cs typeface="Times New Roman" panose="02020603050405020304" pitchFamily="18" charset="0"/>
                            </a:rPr>
                            <m:t>𝑘</m:t>
                          </m:r>
                          <m:r>
                            <a:rPr lang="en-US" altLang="zh-TW" sz="2800" i="1">
                              <a:solidFill>
                                <a:schemeClr val="tx1"/>
                              </a:solidFill>
                              <a:latin typeface="Cambria Math" panose="02040503050406030204" pitchFamily="18" charset="0"/>
                              <a:cs typeface="Times New Roman" panose="02020603050405020304" pitchFamily="18" charset="0"/>
                            </a:rPr>
                            <m:t>=−∞</m:t>
                          </m:r>
                        </m:sub>
                        <m:sup>
                          <m:r>
                            <a:rPr lang="en-US" altLang="zh-TW" sz="28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up>
                        <m:e>
                          <m:r>
                            <a:rPr lang="en-US" altLang="zh-TW" sz="2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𝑋</m:t>
                          </m:r>
                        </m:e>
                      </m:nary>
                      <m:r>
                        <a:rPr lang="en-US" altLang="zh-TW" sz="2800" i="1">
                          <a:solidFill>
                            <a:schemeClr val="tx1"/>
                          </a:solidFill>
                          <a:latin typeface="Cambria Math" panose="02040503050406030204" pitchFamily="18" charset="0"/>
                          <a:cs typeface="Times New Roman" panose="02020603050405020304" pitchFamily="18" charset="0"/>
                        </a:rPr>
                        <m:t>(</m:t>
                      </m:r>
                      <m:r>
                        <a:rPr lang="en-US" altLang="zh-TW" sz="2800" b="0" i="1" smtClean="0">
                          <a:solidFill>
                            <a:schemeClr val="tx1"/>
                          </a:solidFill>
                          <a:latin typeface="Cambria Math" panose="02040503050406030204" pitchFamily="18" charset="0"/>
                          <a:cs typeface="Times New Roman" panose="02020603050405020304" pitchFamily="18" charset="0"/>
                        </a:rPr>
                        <m:t>𝑗</m:t>
                      </m:r>
                      <m:r>
                        <a:rPr lang="en-US" altLang="zh-TW" sz="2800" b="0" i="1" smtClean="0">
                          <a:solidFill>
                            <a:schemeClr val="tx1"/>
                          </a:solidFill>
                          <a:latin typeface="Cambria Math" panose="02040503050406030204" pitchFamily="18" charset="0"/>
                          <a:cs typeface="Times New Roman" panose="02020603050405020304" pitchFamily="18" charset="0"/>
                        </a:rPr>
                        <m:t>(</m:t>
                      </m:r>
                      <m:r>
                        <a:rPr lang="zh-TW" altLang="en-US" sz="2800" i="1">
                          <a:solidFill>
                            <a:schemeClr val="tx1"/>
                          </a:solidFill>
                          <a:latin typeface="Cambria Math" panose="02040503050406030204" pitchFamily="18" charset="0"/>
                          <a:cs typeface="Times New Roman" panose="02020603050405020304" pitchFamily="18" charset="0"/>
                        </a:rPr>
                        <m:t>𝜔</m:t>
                      </m:r>
                      <m:r>
                        <a:rPr lang="en-US" altLang="zh-TW" sz="2800" i="1">
                          <a:solidFill>
                            <a:schemeClr val="tx1"/>
                          </a:solidFill>
                          <a:latin typeface="Cambria Math" panose="02040503050406030204" pitchFamily="18" charset="0"/>
                          <a:cs typeface="Times New Roman" panose="02020603050405020304" pitchFamily="18" charset="0"/>
                        </a:rPr>
                        <m:t>−</m:t>
                      </m:r>
                      <m:r>
                        <a:rPr lang="en-US" altLang="zh-TW" sz="2800" i="1">
                          <a:solidFill>
                            <a:schemeClr val="tx1"/>
                          </a:solidFill>
                          <a:latin typeface="Cambria Math" panose="02040503050406030204" pitchFamily="18" charset="0"/>
                          <a:cs typeface="Times New Roman" panose="02020603050405020304" pitchFamily="18" charset="0"/>
                        </a:rPr>
                        <m:t>𝑘</m:t>
                      </m:r>
                      <m:sSub>
                        <m:sSubPr>
                          <m:ctrlPr>
                            <a:rPr lang="en-US" altLang="zh-TW" sz="2800" i="1">
                              <a:solidFill>
                                <a:schemeClr val="tx1"/>
                              </a:solidFill>
                              <a:latin typeface="Cambria Math" panose="02040503050406030204" pitchFamily="18" charset="0"/>
                              <a:cs typeface="Times New Roman" panose="02020603050405020304" pitchFamily="18" charset="0"/>
                            </a:rPr>
                          </m:ctrlPr>
                        </m:sSubPr>
                        <m:e>
                          <m:r>
                            <a:rPr lang="zh-TW" altLang="en-US" sz="2800" i="1">
                              <a:solidFill>
                                <a:schemeClr val="tx1"/>
                              </a:solidFill>
                              <a:latin typeface="Cambria Math" panose="02040503050406030204" pitchFamily="18" charset="0"/>
                              <a:cs typeface="Times New Roman" panose="02020603050405020304" pitchFamily="18" charset="0"/>
                            </a:rPr>
                            <m:t>𝜔</m:t>
                          </m:r>
                        </m:e>
                        <m:sub>
                          <m:r>
                            <a:rPr lang="en-US" altLang="zh-TW" sz="2800" i="1">
                              <a:solidFill>
                                <a:schemeClr val="tx1"/>
                              </a:solidFill>
                              <a:latin typeface="Cambria Math" panose="02040503050406030204" pitchFamily="18" charset="0"/>
                              <a:cs typeface="Times New Roman" panose="02020603050405020304" pitchFamily="18" charset="0"/>
                            </a:rPr>
                            <m:t>𝑠</m:t>
                          </m:r>
                        </m:sub>
                      </m:sSub>
                      <m:r>
                        <a:rPr lang="en-US" altLang="zh-TW" sz="2800" b="0" i="1" smtClean="0">
                          <a:solidFill>
                            <a:schemeClr val="tx1"/>
                          </a:solidFill>
                          <a:latin typeface="Cambria Math" panose="02040503050406030204" pitchFamily="18" charset="0"/>
                          <a:cs typeface="Times New Roman" panose="02020603050405020304" pitchFamily="18" charset="0"/>
                        </a:rPr>
                        <m:t>)</m:t>
                      </m:r>
                      <m:r>
                        <a:rPr lang="en-US" altLang="zh-TW" sz="2800" i="1">
                          <a:solidFill>
                            <a:schemeClr val="tx1"/>
                          </a:solidFill>
                          <a:latin typeface="Cambria Math" panose="02040503050406030204" pitchFamily="18" charset="0"/>
                          <a:cs typeface="Times New Roman" panose="02020603050405020304" pitchFamily="18" charset="0"/>
                        </a:rPr>
                        <m:t>)</m:t>
                      </m:r>
                    </m:oMath>
                  </m:oMathPara>
                </a14:m>
                <a:endParaRPr lang="en-US" altLang="zh-TW" sz="2800" dirty="0">
                  <a:solidFill>
                    <a:schemeClr val="tx1"/>
                  </a:solidFill>
                  <a:latin typeface="Times New Roman" pitchFamily="18" charset="0"/>
                  <a:cs typeface="Times New Roman" pitchFamily="18" charset="0"/>
                </a:endParaRPr>
              </a:p>
              <a:p>
                <a:pPr marL="0" indent="0">
                  <a:buNone/>
                </a:pPr>
                <a:endParaRPr lang="en-US" altLang="zh-TW" sz="2800" dirty="0">
                  <a:solidFill>
                    <a:schemeClr val="tx1"/>
                  </a:solidFill>
                  <a:latin typeface="Times New Roman" pitchFamily="18" charset="0"/>
                  <a:cs typeface="Times New Roman" pitchFamily="18" charset="0"/>
                </a:endParaRPr>
              </a:p>
              <a:p>
                <a:pPr marL="0" indent="0">
                  <a:buNone/>
                </a:pPr>
                <a:r>
                  <a:rPr lang="en-US" altLang="zh-TW" sz="2800" dirty="0">
                    <a:solidFill>
                      <a:schemeClr val="tx1"/>
                    </a:solidFill>
                    <a:latin typeface="Times New Roman" pitchFamily="18" charset="0"/>
                    <a:cs typeface="Times New Roman" pitchFamily="18" charset="0"/>
                  </a:rPr>
                  <a:t>For </a:t>
                </a:r>
                <a14:m>
                  <m:oMath xmlns:m="http://schemas.openxmlformats.org/officeDocument/2006/math">
                    <m:sSub>
                      <m:sSubPr>
                        <m:ctrlPr>
                          <a:rPr lang="en-US" altLang="zh-TW" sz="2800" i="1">
                            <a:solidFill>
                              <a:schemeClr val="tx1"/>
                            </a:solidFill>
                            <a:latin typeface="Cambria Math" panose="02040503050406030204" pitchFamily="18" charset="0"/>
                            <a:cs typeface="Times New Roman" panose="02020603050405020304" pitchFamily="18" charset="0"/>
                          </a:rPr>
                        </m:ctrlPr>
                      </m:sSubPr>
                      <m:e>
                        <m:r>
                          <a:rPr lang="zh-TW" altLang="en-US" sz="2800" i="1">
                            <a:solidFill>
                              <a:schemeClr val="tx1"/>
                            </a:solidFill>
                            <a:latin typeface="Cambria Math" panose="02040503050406030204" pitchFamily="18" charset="0"/>
                            <a:cs typeface="Times New Roman" panose="02020603050405020304" pitchFamily="18" charset="0"/>
                          </a:rPr>
                          <m:t>𝜔</m:t>
                        </m:r>
                      </m:e>
                      <m:sub>
                        <m:r>
                          <a:rPr lang="en-US" altLang="zh-TW" sz="2800" i="1">
                            <a:solidFill>
                              <a:schemeClr val="tx1"/>
                            </a:solidFill>
                            <a:latin typeface="Cambria Math" panose="02040503050406030204" pitchFamily="18" charset="0"/>
                            <a:cs typeface="Times New Roman" panose="02020603050405020304" pitchFamily="18" charset="0"/>
                          </a:rPr>
                          <m:t>𝑠</m:t>
                        </m:r>
                      </m:sub>
                    </m:sSub>
                    <m:r>
                      <a:rPr lang="en-US" altLang="zh-TW" sz="2800" b="0" i="1" smtClean="0">
                        <a:solidFill>
                          <a:schemeClr val="tx1"/>
                        </a:solidFill>
                        <a:latin typeface="Cambria Math" panose="02040503050406030204" pitchFamily="18" charset="0"/>
                        <a:cs typeface="Times New Roman" panose="02020603050405020304" pitchFamily="18" charset="0"/>
                      </a:rPr>
                      <m:t>−</m:t>
                    </m:r>
                    <m:sSub>
                      <m:sSubPr>
                        <m:ctrlPr>
                          <a:rPr lang="en-US" altLang="zh-TW" sz="2800" b="0" i="1" smtClean="0">
                            <a:solidFill>
                              <a:schemeClr val="tx1"/>
                            </a:solidFill>
                            <a:latin typeface="Cambria Math" panose="02040503050406030204" pitchFamily="18" charset="0"/>
                            <a:cs typeface="Times New Roman" panose="02020603050405020304" pitchFamily="18" charset="0"/>
                          </a:rPr>
                        </m:ctrlPr>
                      </m:sSubPr>
                      <m:e>
                        <m:r>
                          <a:rPr lang="zh-TW" altLang="en-US" sz="2800" b="0" i="1" smtClean="0">
                            <a:solidFill>
                              <a:schemeClr val="tx1"/>
                            </a:solidFill>
                            <a:latin typeface="Cambria Math" panose="02040503050406030204" pitchFamily="18" charset="0"/>
                            <a:cs typeface="Times New Roman" panose="02020603050405020304" pitchFamily="18" charset="0"/>
                          </a:rPr>
                          <m:t>𝜔</m:t>
                        </m:r>
                      </m:e>
                      <m:sub>
                        <m:r>
                          <a:rPr lang="en-US" altLang="zh-TW" sz="2800" b="0" i="1" smtClean="0">
                            <a:solidFill>
                              <a:schemeClr val="tx1"/>
                            </a:solidFill>
                            <a:latin typeface="Cambria Math" panose="02040503050406030204" pitchFamily="18" charset="0"/>
                            <a:cs typeface="Times New Roman" panose="02020603050405020304" pitchFamily="18" charset="0"/>
                          </a:rPr>
                          <m:t>𝑀</m:t>
                        </m:r>
                      </m:sub>
                    </m:sSub>
                    <m:r>
                      <a:rPr lang="en-US" altLang="zh-TW" sz="2800" b="0" i="1" smtClean="0">
                        <a:solidFill>
                          <a:schemeClr val="tx1"/>
                        </a:solidFill>
                        <a:latin typeface="Cambria Math" panose="02040503050406030204" pitchFamily="18" charset="0"/>
                        <a:cs typeface="Times New Roman" panose="02020603050405020304" pitchFamily="18" charset="0"/>
                      </a:rPr>
                      <m:t>&gt;</m:t>
                    </m:r>
                    <m:sSub>
                      <m:sSubPr>
                        <m:ctrlPr>
                          <a:rPr lang="en-US" altLang="zh-TW" sz="2800" b="0" i="1" smtClean="0">
                            <a:solidFill>
                              <a:schemeClr val="tx1"/>
                            </a:solidFill>
                            <a:latin typeface="Cambria Math" panose="02040503050406030204" pitchFamily="18" charset="0"/>
                            <a:cs typeface="Times New Roman" panose="02020603050405020304" pitchFamily="18" charset="0"/>
                          </a:rPr>
                        </m:ctrlPr>
                      </m:sSubPr>
                      <m:e>
                        <m:r>
                          <a:rPr lang="zh-TW" altLang="en-US" sz="2800" b="0" i="1" smtClean="0">
                            <a:solidFill>
                              <a:schemeClr val="tx1"/>
                            </a:solidFill>
                            <a:latin typeface="Cambria Math" panose="02040503050406030204" pitchFamily="18" charset="0"/>
                            <a:cs typeface="Times New Roman" panose="02020603050405020304" pitchFamily="18" charset="0"/>
                          </a:rPr>
                          <m:t>𝜔</m:t>
                        </m:r>
                      </m:e>
                      <m:sub>
                        <m:r>
                          <a:rPr lang="en-US" altLang="zh-TW" sz="2800" b="0" i="1" smtClean="0">
                            <a:solidFill>
                              <a:schemeClr val="tx1"/>
                            </a:solidFill>
                            <a:latin typeface="Cambria Math" panose="02040503050406030204" pitchFamily="18" charset="0"/>
                            <a:cs typeface="Times New Roman" panose="02020603050405020304" pitchFamily="18" charset="0"/>
                          </a:rPr>
                          <m:t>𝑀</m:t>
                        </m:r>
                      </m:sub>
                    </m:sSub>
                    <m:r>
                      <a:rPr lang="en-US" altLang="zh-TW" sz="2800" b="0" i="1" smtClean="0">
                        <a:solidFill>
                          <a:schemeClr val="tx1"/>
                        </a:solidFill>
                        <a:latin typeface="Cambria Math" panose="02040503050406030204" pitchFamily="18" charset="0"/>
                        <a:cs typeface="Times New Roman" panose="02020603050405020304" pitchFamily="18" charset="0"/>
                      </a:rPr>
                      <m:t>⇒</m:t>
                    </m:r>
                    <m:sSub>
                      <m:sSubPr>
                        <m:ctrlPr>
                          <a:rPr lang="en-US" altLang="zh-TW" sz="2800" i="1">
                            <a:solidFill>
                              <a:schemeClr val="tx1"/>
                            </a:solidFill>
                            <a:latin typeface="Cambria Math" panose="02040503050406030204" pitchFamily="18" charset="0"/>
                            <a:cs typeface="Times New Roman" panose="02020603050405020304" pitchFamily="18" charset="0"/>
                          </a:rPr>
                        </m:ctrlPr>
                      </m:sSubPr>
                      <m:e>
                        <m:r>
                          <a:rPr lang="zh-TW" altLang="en-US" sz="2800" i="1">
                            <a:solidFill>
                              <a:schemeClr val="tx1"/>
                            </a:solidFill>
                            <a:latin typeface="Cambria Math" panose="02040503050406030204" pitchFamily="18" charset="0"/>
                            <a:cs typeface="Times New Roman" panose="02020603050405020304" pitchFamily="18" charset="0"/>
                          </a:rPr>
                          <m:t>𝜔</m:t>
                        </m:r>
                      </m:e>
                      <m:sub>
                        <m:r>
                          <a:rPr lang="en-US" altLang="zh-TW" sz="2800" i="1">
                            <a:solidFill>
                              <a:schemeClr val="tx1"/>
                            </a:solidFill>
                            <a:latin typeface="Cambria Math" panose="02040503050406030204" pitchFamily="18" charset="0"/>
                            <a:cs typeface="Times New Roman" panose="02020603050405020304" pitchFamily="18" charset="0"/>
                          </a:rPr>
                          <m:t>𝑠</m:t>
                        </m:r>
                      </m:sub>
                    </m:sSub>
                    <m:r>
                      <a:rPr lang="en-US" altLang="zh-TW" sz="2800" i="1">
                        <a:solidFill>
                          <a:schemeClr val="tx1"/>
                        </a:solidFill>
                        <a:latin typeface="Cambria Math" panose="02040503050406030204" pitchFamily="18" charset="0"/>
                        <a:cs typeface="Times New Roman" panose="02020603050405020304" pitchFamily="18" charset="0"/>
                      </a:rPr>
                      <m:t>&gt;</m:t>
                    </m:r>
                    <m:r>
                      <a:rPr lang="en-US" altLang="zh-TW" sz="2800" b="0" i="1" smtClean="0">
                        <a:solidFill>
                          <a:schemeClr val="tx1"/>
                        </a:solidFill>
                        <a:latin typeface="Cambria Math" panose="02040503050406030204" pitchFamily="18" charset="0"/>
                        <a:cs typeface="Times New Roman" panose="02020603050405020304" pitchFamily="18" charset="0"/>
                      </a:rPr>
                      <m:t>2</m:t>
                    </m:r>
                    <m:sSub>
                      <m:sSubPr>
                        <m:ctrlPr>
                          <a:rPr lang="en-US" altLang="zh-TW" sz="2800" i="1">
                            <a:solidFill>
                              <a:schemeClr val="tx1"/>
                            </a:solidFill>
                            <a:latin typeface="Cambria Math" panose="02040503050406030204" pitchFamily="18" charset="0"/>
                            <a:cs typeface="Times New Roman" panose="02020603050405020304" pitchFamily="18" charset="0"/>
                          </a:rPr>
                        </m:ctrlPr>
                      </m:sSubPr>
                      <m:e>
                        <m:r>
                          <a:rPr lang="zh-TW" altLang="en-US" sz="2800" i="1">
                            <a:solidFill>
                              <a:schemeClr val="tx1"/>
                            </a:solidFill>
                            <a:latin typeface="Cambria Math" panose="02040503050406030204" pitchFamily="18" charset="0"/>
                            <a:cs typeface="Times New Roman" panose="02020603050405020304" pitchFamily="18" charset="0"/>
                          </a:rPr>
                          <m:t>𝜔</m:t>
                        </m:r>
                      </m:e>
                      <m:sub>
                        <m:r>
                          <a:rPr lang="en-US" altLang="zh-TW" sz="2800" i="1">
                            <a:solidFill>
                              <a:schemeClr val="tx1"/>
                            </a:solidFill>
                            <a:latin typeface="Cambria Math" panose="02040503050406030204" pitchFamily="18" charset="0"/>
                            <a:cs typeface="Times New Roman" panose="02020603050405020304" pitchFamily="18" charset="0"/>
                          </a:rPr>
                          <m:t>𝑀</m:t>
                        </m:r>
                      </m:sub>
                    </m:sSub>
                  </m:oMath>
                </a14:m>
                <a:r>
                  <a:rPr lang="en-US" altLang="zh-TW" sz="2800" dirty="0">
                    <a:solidFill>
                      <a:schemeClr val="tx1"/>
                    </a:solidFill>
                    <a:latin typeface="Times New Roman" panose="02020603050405020304" pitchFamily="18" charset="0"/>
                    <a:cs typeface="Times New Roman" panose="02020603050405020304" pitchFamily="18" charset="0"/>
                  </a:rPr>
                  <a:t>:</a:t>
                </a:r>
              </a:p>
              <a:p>
                <a:pPr marL="0" indent="0">
                  <a:buNone/>
                </a:pPr>
                <a:endParaRPr lang="en-US" altLang="zh-TW" sz="28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altLang="zh-TW" sz="28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altLang="zh-TW" sz="2800" dirty="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altLang="zh-TW" sz="2800" dirty="0">
                    <a:solidFill>
                      <a:schemeClr val="tx1"/>
                    </a:solidFill>
                    <a:latin typeface="Times New Roman" panose="02020603050405020304" pitchFamily="18" charset="0"/>
                    <a:cs typeface="Times New Roman" panose="02020603050405020304" pitchFamily="18" charset="0"/>
                  </a:rPr>
                  <a:t>   In such a case, </a:t>
                </a:r>
                <a14:m>
                  <m:oMath xmlns:m="http://schemas.openxmlformats.org/officeDocument/2006/math">
                    <m:r>
                      <a:rPr lang="en-US" altLang="zh-TW" sz="2800" b="0" i="1" smtClean="0">
                        <a:solidFill>
                          <a:schemeClr val="tx1"/>
                        </a:solidFill>
                        <a:latin typeface="Cambria Math" panose="02040503050406030204" pitchFamily="18" charset="0"/>
                        <a:cs typeface="Times New Roman" panose="02020603050405020304" pitchFamily="18" charset="0"/>
                      </a:rPr>
                      <m:t>𝑥</m:t>
                    </m:r>
                    <m:d>
                      <m:dPr>
                        <m:ctrlPr>
                          <a:rPr lang="en-US" altLang="zh-TW" sz="2800" b="0" i="1" smtClean="0">
                            <a:solidFill>
                              <a:schemeClr val="tx1"/>
                            </a:solidFill>
                            <a:latin typeface="Cambria Math" panose="02040503050406030204" pitchFamily="18" charset="0"/>
                            <a:cs typeface="Times New Roman" panose="02020603050405020304" pitchFamily="18" charset="0"/>
                          </a:rPr>
                        </m:ctrlPr>
                      </m:dPr>
                      <m:e>
                        <m:r>
                          <a:rPr lang="en-US" altLang="zh-TW" sz="2800" b="0" i="1" smtClean="0">
                            <a:solidFill>
                              <a:schemeClr val="tx1"/>
                            </a:solidFill>
                            <a:latin typeface="Cambria Math" panose="02040503050406030204" pitchFamily="18" charset="0"/>
                            <a:cs typeface="Times New Roman" panose="02020603050405020304" pitchFamily="18" charset="0"/>
                          </a:rPr>
                          <m:t>𝑡</m:t>
                        </m:r>
                      </m:e>
                    </m:d>
                  </m:oMath>
                </a14:m>
                <a:r>
                  <a:rPr lang="en-US" altLang="zh-TW" sz="2800" dirty="0">
                    <a:solidFill>
                      <a:schemeClr val="tx1"/>
                    </a:solidFill>
                    <a:latin typeface="Times New Roman" panose="02020603050405020304" pitchFamily="18" charset="0"/>
                    <a:cs typeface="Times New Roman" panose="02020603050405020304" pitchFamily="18" charset="0"/>
                  </a:rPr>
                  <a:t> can be precisely reconstructed by feeding </a:t>
                </a:r>
                <a14:m>
                  <m:oMath xmlns:m="http://schemas.openxmlformats.org/officeDocument/2006/math">
                    <m:sSub>
                      <m:sSubPr>
                        <m:ctrlPr>
                          <a:rPr lang="en-US" altLang="zh-TW" sz="2800" i="1">
                            <a:solidFill>
                              <a:schemeClr val="tx1"/>
                            </a:solidFill>
                            <a:latin typeface="Cambria Math" panose="02040503050406030204" pitchFamily="18" charset="0"/>
                            <a:cs typeface="Times New Roman" panose="02020603050405020304" pitchFamily="18" charset="0"/>
                          </a:rPr>
                        </m:ctrlPr>
                      </m:sSubPr>
                      <m:e>
                        <m:r>
                          <a:rPr lang="en-US" altLang="zh-TW" sz="2800" i="1">
                            <a:solidFill>
                              <a:schemeClr val="tx1"/>
                            </a:solidFill>
                            <a:latin typeface="Cambria Math" panose="02040503050406030204" pitchFamily="18" charset="0"/>
                            <a:cs typeface="Times New Roman" panose="02020603050405020304" pitchFamily="18" charset="0"/>
                          </a:rPr>
                          <m:t>𝑥</m:t>
                        </m:r>
                      </m:e>
                      <m:sub>
                        <m:r>
                          <a:rPr lang="en-US" altLang="zh-TW" sz="2800" i="1">
                            <a:solidFill>
                              <a:schemeClr val="tx1"/>
                            </a:solidFill>
                            <a:latin typeface="Cambria Math" panose="02040503050406030204" pitchFamily="18" charset="0"/>
                            <a:cs typeface="Times New Roman" panose="02020603050405020304" pitchFamily="18" charset="0"/>
                          </a:rPr>
                          <m:t>𝑝</m:t>
                        </m:r>
                      </m:sub>
                    </m:sSub>
                    <m:d>
                      <m:dPr>
                        <m:ctrlPr>
                          <a:rPr lang="en-US" altLang="zh-TW" sz="2800" i="1">
                            <a:solidFill>
                              <a:schemeClr val="tx1"/>
                            </a:solidFill>
                            <a:latin typeface="Cambria Math" panose="02040503050406030204" pitchFamily="18" charset="0"/>
                            <a:cs typeface="Times New Roman" panose="02020603050405020304" pitchFamily="18" charset="0"/>
                          </a:rPr>
                        </m:ctrlPr>
                      </m:dPr>
                      <m:e>
                        <m:r>
                          <a:rPr lang="en-US" altLang="zh-TW" sz="2800" i="1">
                            <a:solidFill>
                              <a:schemeClr val="tx1"/>
                            </a:solidFill>
                            <a:latin typeface="Cambria Math" panose="02040503050406030204" pitchFamily="18" charset="0"/>
                            <a:cs typeface="Times New Roman" panose="02020603050405020304" pitchFamily="18" charset="0"/>
                          </a:rPr>
                          <m:t>𝑡</m:t>
                        </m:r>
                      </m:e>
                    </m:d>
                  </m:oMath>
                </a14:m>
                <a:r>
                  <a:rPr lang="en-US" altLang="zh-TW" sz="2800" dirty="0">
                    <a:solidFill>
                      <a:schemeClr val="tx1"/>
                    </a:solidFill>
                    <a:latin typeface="Times New Roman" panose="02020603050405020304" pitchFamily="18" charset="0"/>
                    <a:cs typeface="Times New Roman" panose="02020603050405020304" pitchFamily="18" charset="0"/>
                  </a:rPr>
                  <a:t> into an ideal low-pass filter with gain </a:t>
                </a:r>
                <a:r>
                  <a:rPr lang="en-US" altLang="zh-TW" sz="2800" i="1" dirty="0">
                    <a:solidFill>
                      <a:schemeClr val="tx1"/>
                    </a:solidFill>
                    <a:latin typeface="Times New Roman" panose="02020603050405020304" pitchFamily="18" charset="0"/>
                    <a:cs typeface="Times New Roman" panose="02020603050405020304" pitchFamily="18" charset="0"/>
                  </a:rPr>
                  <a:t>T </a:t>
                </a:r>
                <a:r>
                  <a:rPr lang="en-US" altLang="zh-TW" sz="2800" dirty="0">
                    <a:solidFill>
                      <a:schemeClr val="tx1"/>
                    </a:solidFill>
                    <a:latin typeface="Times New Roman" panose="02020603050405020304" pitchFamily="18" charset="0"/>
                    <a:cs typeface="Times New Roman" panose="02020603050405020304" pitchFamily="18" charset="0"/>
                  </a:rPr>
                  <a:t>and cut-off frequency </a:t>
                </a:r>
                <a14:m>
                  <m:oMath xmlns:m="http://schemas.openxmlformats.org/officeDocument/2006/math">
                    <m:sSub>
                      <m:sSubPr>
                        <m:ctrlPr>
                          <a:rPr lang="en-US" altLang="zh-TW" sz="2800" i="1" smtClean="0">
                            <a:solidFill>
                              <a:schemeClr val="tx1"/>
                            </a:solidFill>
                            <a:latin typeface="Cambria Math" panose="02040503050406030204" pitchFamily="18" charset="0"/>
                            <a:cs typeface="Times New Roman" panose="02020603050405020304" pitchFamily="18" charset="0"/>
                          </a:rPr>
                        </m:ctrlPr>
                      </m:sSubPr>
                      <m:e>
                        <m:r>
                          <a:rPr lang="zh-TW" altLang="en-US" sz="2800" i="1" smtClean="0">
                            <a:solidFill>
                              <a:schemeClr val="tx1"/>
                            </a:solidFill>
                            <a:latin typeface="Cambria Math" panose="02040503050406030204" pitchFamily="18" charset="0"/>
                            <a:cs typeface="Times New Roman" panose="02020603050405020304" pitchFamily="18" charset="0"/>
                          </a:rPr>
                          <m:t>𝜔</m:t>
                        </m:r>
                      </m:e>
                      <m:sub>
                        <m:r>
                          <a:rPr lang="en-US" altLang="zh-TW" sz="2800" b="0" i="1" smtClean="0">
                            <a:solidFill>
                              <a:schemeClr val="tx1"/>
                            </a:solidFill>
                            <a:latin typeface="Cambria Math" panose="02040503050406030204" pitchFamily="18" charset="0"/>
                            <a:cs typeface="Times New Roman" panose="02020603050405020304" pitchFamily="18" charset="0"/>
                          </a:rPr>
                          <m:t>𝑐</m:t>
                        </m:r>
                      </m:sub>
                    </m:sSub>
                    <m:r>
                      <a:rPr lang="en-US" altLang="zh-TW" sz="28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TW" sz="2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TW" sz="2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zh-TW" altLang="en-US" sz="2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𝜔</m:t>
                        </m:r>
                      </m:e>
                      <m:sub>
                        <m:r>
                          <a:rPr lang="en-US" altLang="zh-TW" sz="2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𝑀</m:t>
                        </m:r>
                      </m:sub>
                    </m:sSub>
                    <m:r>
                      <a:rPr lang="en-US" altLang="zh-TW" sz="2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TW" sz="28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zh-TW" altLang="en-US" sz="28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𝜔</m:t>
                        </m:r>
                      </m:e>
                      <m:sub>
                        <m:r>
                          <a:rPr lang="en-US" altLang="zh-TW" sz="2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𝑠</m:t>
                        </m:r>
                      </m:sub>
                    </m:sSub>
                    <m:r>
                      <a:rPr lang="en-US" altLang="zh-TW" sz="2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TW" sz="28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zh-TW" altLang="en-US" sz="28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𝜔</m:t>
                        </m:r>
                      </m:e>
                      <m:sub>
                        <m:r>
                          <a:rPr lang="en-US" altLang="zh-TW" sz="28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𝑀</m:t>
                        </m:r>
                      </m:sub>
                    </m:sSub>
                    <m:r>
                      <a:rPr lang="en-US" altLang="zh-TW" sz="2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oMath>
                </a14:m>
                <a:endParaRPr lang="en-US" altLang="zh-TW" sz="28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altLang="zh-TW" sz="28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altLang="zh-TW" sz="28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altLang="zh-TW" sz="28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altLang="zh-TW" sz="28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altLang="zh-TW" sz="2800" dirty="0">
                  <a:solidFill>
                    <a:schemeClr val="tx1"/>
                  </a:solidFill>
                  <a:latin typeface="Times New Roman" panose="02020603050405020304" pitchFamily="18" charset="0"/>
                  <a:cs typeface="Times New Roman" panose="02020603050405020304" pitchFamily="18" charset="0"/>
                </a:endParaRPr>
              </a:p>
              <a:p>
                <a:pPr marL="0" indent="0">
                  <a:buNone/>
                </a:pPr>
                <a:r>
                  <a:rPr lang="en-US" altLang="zh-TW" sz="2800" dirty="0">
                    <a:solidFill>
                      <a:schemeClr val="tx1"/>
                    </a:solidFill>
                    <a:latin typeface="Times New Roman" panose="02020603050405020304" pitchFamily="18" charset="0"/>
                    <a:cs typeface="Times New Roman" panose="02020603050405020304" pitchFamily="18" charset="0"/>
                  </a:rPr>
                  <a:t>	</a:t>
                </a:r>
              </a:p>
              <a:p>
                <a:pPr marL="0" indent="0">
                  <a:buNone/>
                </a:pPr>
                <a:endParaRPr lang="en-US" altLang="zh-TW" sz="28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altLang="zh-TW" sz="28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altLang="zh-TW" sz="28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altLang="zh-TW" sz="2800" i="1" dirty="0">
                  <a:solidFill>
                    <a:srgbClr val="000000"/>
                  </a:solidFill>
                  <a:latin typeface="Cambria Math" panose="02040503050406030204" pitchFamily="18" charset="0"/>
                  <a:cs typeface="Times New Roman" pitchFamily="18" charset="0"/>
                </a:endParaRPr>
              </a:p>
              <a:p>
                <a:pPr marL="0" indent="0">
                  <a:buNone/>
                </a:pPr>
                <a:endParaRPr lang="en-US" altLang="zh-TW" sz="2800" dirty="0">
                  <a:solidFill>
                    <a:srgbClr val="000000"/>
                  </a:solidFill>
                  <a:latin typeface="Times New Roman" panose="02020603050405020304" pitchFamily="18" charset="0"/>
                  <a:cs typeface="Times New Roman" pitchFamily="18" charset="0"/>
                </a:endParaRPr>
              </a:p>
              <a:p>
                <a:pPr marL="0" indent="0">
                  <a:buNone/>
                </a:pPr>
                <a:endParaRPr lang="en-US" altLang="zh-TW" sz="2800" dirty="0">
                  <a:solidFill>
                    <a:srgbClr val="000000"/>
                  </a:solidFill>
                  <a:latin typeface="Times New Roman" panose="02020603050405020304" pitchFamily="18" charset="0"/>
                  <a:cs typeface="Times New Roman" pitchFamily="18" charset="0"/>
                </a:endParaRPr>
              </a:p>
              <a:p>
                <a:pPr marL="0" indent="0">
                  <a:buNone/>
                </a:pPr>
                <a:endParaRPr lang="en-US" altLang="zh-TW" sz="2800" dirty="0">
                  <a:solidFill>
                    <a:srgbClr val="000000"/>
                  </a:solidFill>
                  <a:latin typeface="Times New Roman" panose="02020603050405020304" pitchFamily="18" charset="0"/>
                  <a:cs typeface="Times New Roman" pitchFamily="18" charset="0"/>
                </a:endParaRPr>
              </a:p>
              <a:p>
                <a:pPr marL="0" indent="0">
                  <a:buNone/>
                </a:pPr>
                <a:endParaRPr lang="en-US" altLang="zh-TW" sz="900" dirty="0">
                  <a:solidFill>
                    <a:srgbClr val="000000"/>
                  </a:solidFill>
                  <a:latin typeface="Times New Roman" pitchFamily="18" charset="0"/>
                  <a:cs typeface="Times New Roman" pitchFamily="18" charset="0"/>
                </a:endParaRPr>
              </a:p>
              <a:p>
                <a:pPr marL="0" indent="0">
                  <a:buNone/>
                </a:pPr>
                <a:r>
                  <a:rPr lang="en-US" altLang="zh-CN" sz="2800" i="1" dirty="0">
                    <a:solidFill>
                      <a:schemeClr val="tx1"/>
                    </a:solidFill>
                    <a:latin typeface="Times New Roman" panose="02020603050405020304" pitchFamily="18" charset="0"/>
                    <a:cs typeface="Times New Roman" panose="02020603050405020304" pitchFamily="18" charset="0"/>
                  </a:rPr>
                  <a:t> </a:t>
                </a:r>
                <a:endParaRPr lang="en-US" altLang="zh-TW" sz="2800" dirty="0">
                  <a:solidFill>
                    <a:srgbClr val="000000"/>
                  </a:solidFill>
                  <a:latin typeface="Times New Roman" pitchFamily="18" charset="0"/>
                  <a:cs typeface="Times New Roman" pitchFamily="18" charset="0"/>
                </a:endParaRPr>
              </a:p>
              <a:p>
                <a:pPr marL="0" indent="0">
                  <a:buNone/>
                </a:pPr>
                <a:endParaRPr lang="en-US" altLang="zh-TW" sz="2800" dirty="0">
                  <a:solidFill>
                    <a:srgbClr val="000000"/>
                  </a:solidFill>
                  <a:latin typeface="Times New Roman" pitchFamily="18" charset="0"/>
                  <a:cs typeface="Times New Roman" pitchFamily="18" charset="0"/>
                </a:endParaRPr>
              </a:p>
              <a:p>
                <a:pPr marL="0" indent="0">
                  <a:buNone/>
                </a:pPr>
                <a:endParaRPr lang="en-US" altLang="zh-TW" sz="2800" dirty="0">
                  <a:solidFill>
                    <a:srgbClr val="000000"/>
                  </a:solidFill>
                  <a:latin typeface="Times New Roman" pitchFamily="18" charset="0"/>
                  <a:cs typeface="Times New Roman" pitchFamily="18" charset="0"/>
                </a:endParaRPr>
              </a:p>
              <a:p>
                <a:pPr marL="0" indent="0">
                  <a:buNone/>
                </a:pPr>
                <a:endParaRPr lang="en-US" altLang="zh-TW" sz="2800" dirty="0">
                  <a:solidFill>
                    <a:srgbClr val="000000"/>
                  </a:solidFill>
                  <a:latin typeface="Times New Roman" pitchFamily="18" charset="0"/>
                  <a:cs typeface="Times New Roman" pitchFamily="18" charset="0"/>
                </a:endParaRPr>
              </a:p>
              <a:p>
                <a:pPr marL="0" indent="0">
                  <a:buNone/>
                </a:pPr>
                <a:endParaRPr lang="en-US" altLang="zh-TW" sz="2800" dirty="0">
                  <a:solidFill>
                    <a:srgbClr val="000000"/>
                  </a:solidFill>
                  <a:latin typeface="Times New Roman" pitchFamily="18" charset="0"/>
                  <a:cs typeface="Times New Roman" pitchFamily="18" charset="0"/>
                </a:endParaRPr>
              </a:p>
              <a:p>
                <a:pPr marL="0" indent="0">
                  <a:buNone/>
                </a:pPr>
                <a:endParaRPr lang="en-US" altLang="zh-TW" sz="2800" dirty="0">
                  <a:solidFill>
                    <a:srgbClr val="000000"/>
                  </a:solidFill>
                  <a:latin typeface="Times New Roman" pitchFamily="18" charset="0"/>
                  <a:cs typeface="Times New Roman" pitchFamily="18" charset="0"/>
                </a:endParaRPr>
              </a:p>
              <a:p>
                <a:pPr marL="0" indent="0">
                  <a:buNone/>
                </a:pPr>
                <a:endParaRPr lang="en-US" altLang="zh-TW" sz="2800" dirty="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altLang="zh-TW" sz="28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altLang="zh-TW" sz="2800" dirty="0">
                  <a:solidFill>
                    <a:srgbClr val="000000"/>
                  </a:solidFill>
                  <a:latin typeface="Times New Roman" pitchFamily="18" charset="0"/>
                  <a:cs typeface="Times New Roman" pitchFamily="18" charset="0"/>
                </a:endParaRPr>
              </a:p>
              <a:p>
                <a:pPr marL="0" indent="0">
                  <a:buNone/>
                </a:pPr>
                <a:endParaRPr lang="en-US" altLang="zh-TW" sz="2800" dirty="0">
                  <a:solidFill>
                    <a:srgbClr val="000000"/>
                  </a:solidFill>
                  <a:latin typeface="Times New Roman" pitchFamily="18" charset="0"/>
                  <a:cs typeface="Times New Roman" pitchFamily="18" charset="0"/>
                </a:endParaRPr>
              </a:p>
              <a:p>
                <a:pPr marL="0" indent="0">
                  <a:buNone/>
                </a:pPr>
                <a:endParaRPr kumimoji="0" lang="en-US" altLang="zh-TW" sz="2800" b="0" dirty="0">
                  <a:solidFill>
                    <a:srgbClr val="000000"/>
                  </a:solidFill>
                  <a:latin typeface="Times New Roman" pitchFamily="18" charset="0"/>
                  <a:cs typeface="Times New Roman" pitchFamily="18" charset="0"/>
                </a:endParaRPr>
              </a:p>
              <a:p>
                <a:pPr marL="0" indent="0">
                  <a:buNone/>
                </a:pPr>
                <a:endParaRPr kumimoji="0" lang="en-US" altLang="zh-TW" sz="2800" b="0" dirty="0">
                  <a:solidFill>
                    <a:srgbClr val="000000"/>
                  </a:solidFill>
                  <a:latin typeface="Times New Roman" pitchFamily="18" charset="0"/>
                  <a:cs typeface="Times New Roman" pitchFamily="18" charset="0"/>
                </a:endParaRPr>
              </a:p>
              <a:p>
                <a:pPr marL="0" indent="0">
                  <a:buNone/>
                </a:pPr>
                <a:endParaRPr kumimoji="0" lang="en-US" altLang="zh-TW" sz="2800" b="0" dirty="0">
                  <a:solidFill>
                    <a:srgbClr val="000000"/>
                  </a:solidFill>
                  <a:latin typeface="Times New Roman" pitchFamily="18" charset="0"/>
                  <a:cs typeface="Times New Roman" pitchFamily="18" charset="0"/>
                </a:endParaRPr>
              </a:p>
              <a:p>
                <a:pPr marL="0" indent="0">
                  <a:buNone/>
                </a:pPr>
                <a:endParaRPr kumimoji="0" lang="en-US" altLang="zh-TW" sz="2800" b="0" dirty="0">
                  <a:solidFill>
                    <a:srgbClr val="000000"/>
                  </a:solidFill>
                  <a:latin typeface="Times New Roman" pitchFamily="18" charset="0"/>
                  <a:cs typeface="Times New Roman" pitchFamily="18" charset="0"/>
                </a:endParaRPr>
              </a:p>
              <a:p>
                <a:pPr marL="0" indent="0">
                  <a:buNone/>
                </a:pPr>
                <a:endParaRPr kumimoji="0" lang="en-US" altLang="zh-TW" sz="2800" b="0" dirty="0">
                  <a:solidFill>
                    <a:srgbClr val="000000"/>
                  </a:solidFill>
                  <a:latin typeface="Times New Roman" pitchFamily="18" charset="0"/>
                  <a:cs typeface="Times New Roman" pitchFamily="18" charset="0"/>
                </a:endParaRPr>
              </a:p>
              <a:p>
                <a:pPr marL="0" indent="0">
                  <a:buNone/>
                </a:pPr>
                <a:endParaRPr kumimoji="0" lang="en-US" altLang="zh-TW" sz="2800" b="0" dirty="0">
                  <a:solidFill>
                    <a:srgbClr val="000000"/>
                  </a:solidFill>
                  <a:latin typeface="Times New Roman" pitchFamily="18" charset="0"/>
                  <a:cs typeface="Times New Roman" pitchFamily="18" charset="0"/>
                </a:endParaRPr>
              </a:p>
              <a:p>
                <a:pPr marL="0" indent="0">
                  <a:buNone/>
                </a:pPr>
                <a:endParaRPr kumimoji="0" lang="en-US" altLang="zh-TW" sz="2800" dirty="0">
                  <a:solidFill>
                    <a:srgbClr val="000000"/>
                  </a:solidFill>
                  <a:latin typeface="Times New Roman" pitchFamily="18" charset="0"/>
                  <a:cs typeface="Times New Roman" pitchFamily="18" charset="0"/>
                </a:endParaRPr>
              </a:p>
              <a:p>
                <a:pPr marL="0" indent="0">
                  <a:buNone/>
                </a:pPr>
                <a:endParaRPr lang="en-US" altLang="zh-CN" sz="28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altLang="zh-TW" sz="2800" dirty="0">
                  <a:solidFill>
                    <a:srgbClr val="000000"/>
                  </a:solidFill>
                  <a:latin typeface="Times New Roman" pitchFamily="18" charset="0"/>
                  <a:cs typeface="Times New Roman" pitchFamily="18" charset="0"/>
                </a:endParaRPr>
              </a:p>
              <a:p>
                <a:pPr marL="0" indent="0">
                  <a:buNone/>
                </a:pPr>
                <a:endParaRPr kumimoji="0" lang="zh-TW" altLang="en-US" sz="2800" dirty="0">
                  <a:solidFill>
                    <a:srgbClr val="000000"/>
                  </a:solidFill>
                  <a:latin typeface="Times New Roman" pitchFamily="18" charset="0"/>
                  <a:cs typeface="Times New Roman" pitchFamily="18" charset="0"/>
                </a:endParaRPr>
              </a:p>
              <a:p>
                <a:pPr marL="0" indent="0">
                  <a:buNone/>
                </a:pPr>
                <a:endParaRPr lang="en-US" altLang="zh-CN" sz="2800" dirty="0">
                  <a:solidFill>
                    <a:schemeClr val="tx1"/>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altLang="zh-CN" sz="28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altLang="zh-CN" sz="2800" dirty="0">
                  <a:solidFill>
                    <a:schemeClr val="tx1"/>
                  </a:solidFill>
                  <a:latin typeface="Times New Roman" panose="02020603050405020304" pitchFamily="18" charset="0"/>
                  <a:cs typeface="Times New Roman" panose="02020603050405020304" pitchFamily="18" charset="0"/>
                </a:endParaRPr>
              </a:p>
            </p:txBody>
          </p:sp>
        </mc:Choice>
        <mc:Fallback>
          <p:sp>
            <p:nvSpPr>
              <p:cNvPr id="10" name="内容占位符 2">
                <a:extLst>
                  <a:ext uri="{FF2B5EF4-FFF2-40B4-BE49-F238E27FC236}">
                    <a16:creationId xmlns:a16="http://schemas.microsoft.com/office/drawing/2014/main" id="{EFB5008F-3B2B-2DB3-99DB-2A3781BD9843}"/>
                  </a:ext>
                </a:extLst>
              </p:cNvPr>
              <p:cNvSpPr>
                <a:spLocks noGrp="1" noRot="1" noChangeAspect="1" noMove="1" noResize="1" noEditPoints="1" noAdjustHandles="1" noChangeArrowheads="1" noChangeShapeType="1" noTextEdit="1"/>
              </p:cNvSpPr>
              <p:nvPr>
                <p:ph idx="1"/>
              </p:nvPr>
            </p:nvSpPr>
            <p:spPr>
              <a:xfrm>
                <a:off x="437864" y="1079107"/>
                <a:ext cx="11418776" cy="5158205"/>
              </a:xfrm>
              <a:blipFill>
                <a:blip r:embed="rId2"/>
                <a:stretch>
                  <a:fillRect l="-1922" t="-2009" r="-160"/>
                </a:stretch>
              </a:blipFill>
            </p:spPr>
            <p:txBody>
              <a:bodyPr/>
              <a:lstStyle/>
              <a:p>
                <a:r>
                  <a:rPr lang="zh-CN" altLang="en-US">
                    <a:noFill/>
                  </a:rPr>
                  <a:t> </a:t>
                </a:r>
              </a:p>
            </p:txBody>
          </p:sp>
        </mc:Fallback>
      </mc:AlternateContent>
      <p:pic>
        <p:nvPicPr>
          <p:cNvPr id="11" name="图片 10">
            <a:extLst>
              <a:ext uri="{FF2B5EF4-FFF2-40B4-BE49-F238E27FC236}">
                <a16:creationId xmlns:a16="http://schemas.microsoft.com/office/drawing/2014/main" id="{BB9DECFE-5AE4-0AB2-6FAC-2E569AA4AAE8}"/>
              </a:ext>
            </a:extLst>
          </p:cNvPr>
          <p:cNvPicPr>
            <a:picLocks noChangeAspect="1"/>
          </p:cNvPicPr>
          <p:nvPr/>
        </p:nvPicPr>
        <p:blipFill rotWithShape="1">
          <a:blip r:embed="rId3"/>
          <a:srcRect l="176" t="69935" r="-176" b="-1206"/>
          <a:stretch/>
        </p:blipFill>
        <p:spPr>
          <a:xfrm>
            <a:off x="5867686" y="3106617"/>
            <a:ext cx="5886450" cy="1647149"/>
          </a:xfrm>
          <a:prstGeom prst="rect">
            <a:avLst/>
          </a:prstGeom>
        </p:spPr>
      </p:pic>
    </p:spTree>
    <p:extLst>
      <p:ext uri="{BB962C8B-B14F-4D97-AF65-F5344CB8AC3E}">
        <p14:creationId xmlns:p14="http://schemas.microsoft.com/office/powerpoint/2010/main" val="1279273175"/>
      </p:ext>
    </p:extLst>
  </p:cSld>
  <p:clrMapOvr>
    <a:masterClrMapping/>
  </p:clrMapOvr>
  <p:transition spd="med">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en-US" altLang="zh-CN" sz="3200" b="1" dirty="0">
                <a:solidFill>
                  <a:srgbClr val="000000"/>
                </a:solidFill>
                <a:latin typeface="Times New Roman" panose="02020603050405020304" pitchFamily="18" charset="0"/>
                <a:cs typeface="Times New Roman" panose="02020603050405020304" pitchFamily="18" charset="0"/>
              </a:rPr>
              <a:t>Lecture 6: Sampling</a:t>
            </a:r>
            <a:endParaRPr lang="zh-CN" altLang="en-US" sz="3200" dirty="0">
              <a:solidFill>
                <a:schemeClr val="tx1"/>
              </a:solidFill>
            </a:endParaRP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38</a:t>
            </a:fld>
            <a:endParaRPr lang="zh-CN" altLang="en-US" dirty="0"/>
          </a:p>
        </p:txBody>
      </p:sp>
      <mc:AlternateContent xmlns:mc="http://schemas.openxmlformats.org/markup-compatibility/2006" xmlns:a14="http://schemas.microsoft.com/office/drawing/2010/main">
        <mc:Choice Requires="a14">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639762" y="1222375"/>
                <a:ext cx="11449897" cy="5111750"/>
              </a:xfrm>
            </p:spPr>
            <p:txBody>
              <a:bodyPr/>
              <a:lstStyle/>
              <a:p>
                <a:pPr lvl="1">
                  <a:buFont typeface="Wingdings" panose="05000000000000000000" pitchFamily="2" charset="2"/>
                  <a:buChar char="l"/>
                </a:pPr>
                <a:r>
                  <a:rPr lang="en-US" altLang="zh-TW" sz="2400" dirty="0">
                    <a:solidFill>
                      <a:schemeClr val="tx1"/>
                    </a:solidFill>
                    <a:latin typeface="Times New Roman" pitchFamily="18" charset="0"/>
                    <a:cs typeface="Times New Roman" pitchFamily="18" charset="0"/>
                  </a:rPr>
                  <a:t> </a:t>
                </a:r>
                <a:r>
                  <a:rPr lang="zh-CN" altLang="en-US" sz="2400" dirty="0">
                    <a:solidFill>
                      <a:schemeClr val="tx1"/>
                    </a:solidFill>
                    <a:latin typeface="Times New Roman" pitchFamily="18" charset="0"/>
                    <a:cs typeface="Times New Roman" pitchFamily="18" charset="0"/>
                  </a:rPr>
                  <a:t>奈奎斯特采样定理：</a:t>
                </a:r>
                <a:endParaRPr lang="en-US" altLang="zh-CN" sz="2400" dirty="0">
                  <a:solidFill>
                    <a:schemeClr val="tx1"/>
                  </a:solidFill>
                  <a:latin typeface="Times New Roman" pitchFamily="18" charset="0"/>
                  <a:cs typeface="Times New Roman" pitchFamily="18" charset="0"/>
                </a:endParaRPr>
              </a:p>
              <a:p>
                <a:pPr>
                  <a:buFont typeface="Arial" panose="020B0604020202020204" pitchFamily="34" charset="0"/>
                  <a:buChar char="•"/>
                </a:pPr>
                <a:r>
                  <a:rPr lang="en-US" altLang="zh-TW" sz="2400" b="1" dirty="0">
                    <a:solidFill>
                      <a:schemeClr val="tx1"/>
                    </a:solidFill>
                    <a:latin typeface="Times New Roman" panose="02020603050405020304" pitchFamily="18" charset="0"/>
                    <a:cs typeface="Times New Roman" panose="02020603050405020304" pitchFamily="18" charset="0"/>
                  </a:rPr>
                  <a:t> </a:t>
                </a:r>
                <a:r>
                  <a:rPr lang="en-US" altLang="zh-CN" sz="2400" b="0" i="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A </a:t>
                </a:r>
                <a:r>
                  <a:rPr lang="en-US" altLang="zh-CN" sz="2400" b="0" i="0" dirty="0">
                    <a:solidFill>
                      <a:srgbClr val="FF0000"/>
                    </a:solidFill>
                    <a:effectLst/>
                    <a:latin typeface="Times New Roman" panose="02020603050405020304" pitchFamily="18" charset="0"/>
                    <a:ea typeface="Microsoft YaHei" panose="020B0503020204020204" pitchFamily="34" charset="-122"/>
                    <a:cs typeface="Times New Roman" panose="02020603050405020304" pitchFamily="18" charset="0"/>
                  </a:rPr>
                  <a:t>band-limited</a:t>
                </a:r>
                <a:r>
                  <a:rPr lang="en-US" altLang="zh-CN" sz="2400" b="0" i="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 </a:t>
                </a:r>
                <a:r>
                  <a:rPr lang="zh-CN" altLang="en-US" sz="2400" b="1" dirty="0">
                    <a:solidFill>
                      <a:srgbClr val="FF0000"/>
                    </a:solidFill>
                    <a:latin typeface="Times New Roman" panose="02020603050405020304" pitchFamily="18" charset="0"/>
                    <a:cs typeface="Times New Roman" panose="02020603050405020304" pitchFamily="18" charset="0"/>
                  </a:rPr>
                  <a:t>（带限）</a:t>
                </a:r>
                <a:r>
                  <a:rPr lang="en-US" altLang="zh-CN" sz="2400" b="0" i="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continuous-time signal can be sampled and perfectly reconstructed from its samples if the waveform is sampled over twice as fast as it's highest frequency component.</a:t>
                </a:r>
              </a:p>
              <a:p>
                <a:pPr>
                  <a:buFont typeface="Arial" panose="020B0604020202020204" pitchFamily="34" charset="0"/>
                  <a:buChar char="•"/>
                </a:pPr>
                <a:endParaRPr lang="en-US" altLang="zh-TW" sz="24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0" indent="0" algn="ctr">
                  <a:buNone/>
                </a:pPr>
                <a:r>
                  <a:rPr lang="en-US" altLang="zh-TW" sz="2400" dirty="0">
                    <a:solidFill>
                      <a:schemeClr val="tx1"/>
                    </a:solidFill>
                    <a:latin typeface="Times New Roman" pitchFamily="18" charset="0"/>
                    <a:cs typeface="Times New Roman" pitchFamily="18" charset="0"/>
                  </a:rPr>
                  <a:t>The highest frequency of </a:t>
                </a:r>
                <a14:m>
                  <m:oMath xmlns:m="http://schemas.openxmlformats.org/officeDocument/2006/math">
                    <m:r>
                      <a:rPr lang="en-US" altLang="zh-TW" sz="2400" b="0" i="1" smtClean="0">
                        <a:solidFill>
                          <a:schemeClr val="tx1"/>
                        </a:solidFill>
                        <a:latin typeface="Cambria Math" panose="02040503050406030204" pitchFamily="18" charset="0"/>
                        <a:cs typeface="Times New Roman" panose="02020603050405020304" pitchFamily="18" charset="0"/>
                      </a:rPr>
                      <m:t>𝑥</m:t>
                    </m:r>
                    <m:r>
                      <a:rPr lang="en-US" altLang="zh-TW" sz="2400" b="0" i="1" smtClean="0">
                        <a:solidFill>
                          <a:schemeClr val="tx1"/>
                        </a:solidFill>
                        <a:latin typeface="Cambria Math" panose="02040503050406030204" pitchFamily="18" charset="0"/>
                        <a:cs typeface="Times New Roman" panose="02020603050405020304" pitchFamily="18" charset="0"/>
                      </a:rPr>
                      <m:t>(</m:t>
                    </m:r>
                    <m:r>
                      <a:rPr lang="en-US" altLang="zh-TW" sz="2400" b="0" i="1" smtClean="0">
                        <a:solidFill>
                          <a:schemeClr val="tx1"/>
                        </a:solidFill>
                        <a:latin typeface="Cambria Math" panose="02040503050406030204" pitchFamily="18" charset="0"/>
                        <a:cs typeface="Times New Roman" panose="02020603050405020304" pitchFamily="18" charset="0"/>
                      </a:rPr>
                      <m:t>𝑡</m:t>
                    </m:r>
                    <m:r>
                      <a:rPr lang="en-US" altLang="zh-TW" sz="2400" b="0" i="1" smtClean="0">
                        <a:solidFill>
                          <a:schemeClr val="tx1"/>
                        </a:solidFill>
                        <a:latin typeface="Cambria Math" panose="02040503050406030204" pitchFamily="18" charset="0"/>
                        <a:cs typeface="Times New Roman" panose="02020603050405020304" pitchFamily="18" charset="0"/>
                      </a:rPr>
                      <m:t>)</m:t>
                    </m:r>
                  </m:oMath>
                </a14:m>
                <a:r>
                  <a:rPr lang="en-US" altLang="zh-TW" sz="2400" dirty="0">
                    <a:solidFill>
                      <a:schemeClr val="tx1"/>
                    </a:solidFill>
                    <a:latin typeface="Times New Roman" pitchFamily="18" charset="0"/>
                    <a:cs typeface="Times New Roman" pitchFamily="18" charset="0"/>
                  </a:rPr>
                  <a:t>: </a:t>
                </a:r>
                <a14:m>
                  <m:oMath xmlns:m="http://schemas.openxmlformats.org/officeDocument/2006/math">
                    <m:sSub>
                      <m:sSubPr>
                        <m:ctrlPr>
                          <a:rPr lang="en-US" altLang="zh-TW" sz="2400" i="1">
                            <a:solidFill>
                              <a:schemeClr val="tx1"/>
                            </a:solidFill>
                            <a:latin typeface="Cambria Math" panose="02040503050406030204" pitchFamily="18" charset="0"/>
                            <a:cs typeface="Times New Roman" panose="02020603050405020304" pitchFamily="18" charset="0"/>
                          </a:rPr>
                        </m:ctrlPr>
                      </m:sSubPr>
                      <m:e>
                        <m:r>
                          <a:rPr lang="zh-TW" altLang="en-US" sz="2400" i="1">
                            <a:solidFill>
                              <a:schemeClr val="tx1"/>
                            </a:solidFill>
                            <a:latin typeface="Cambria Math" panose="02040503050406030204" pitchFamily="18" charset="0"/>
                            <a:cs typeface="Times New Roman" panose="02020603050405020304" pitchFamily="18" charset="0"/>
                          </a:rPr>
                          <m:t>𝜔</m:t>
                        </m:r>
                      </m:e>
                      <m:sub>
                        <m:r>
                          <a:rPr lang="en-US" altLang="zh-TW" sz="2400" i="1">
                            <a:solidFill>
                              <a:schemeClr val="tx1"/>
                            </a:solidFill>
                            <a:latin typeface="Cambria Math" panose="02040503050406030204" pitchFamily="18" charset="0"/>
                            <a:cs typeface="Times New Roman" panose="02020603050405020304" pitchFamily="18" charset="0"/>
                          </a:rPr>
                          <m:t>𝑀</m:t>
                        </m:r>
                      </m:sub>
                    </m:sSub>
                  </m:oMath>
                </a14:m>
                <a:endParaRPr lang="en-US" altLang="zh-TW" sz="2400" dirty="0">
                  <a:solidFill>
                    <a:schemeClr val="tx1"/>
                  </a:solidFill>
                  <a:latin typeface="Times New Roman" pitchFamily="18" charset="0"/>
                  <a:cs typeface="Times New Roman" pitchFamily="18" charset="0"/>
                </a:endParaRPr>
              </a:p>
              <a:p>
                <a:pPr marL="0" indent="0" algn="ctr">
                  <a:buNone/>
                </a:pPr>
                <a:r>
                  <a:rPr lang="en-US" altLang="zh-TW" sz="2400" dirty="0">
                    <a:solidFill>
                      <a:schemeClr val="tx1"/>
                    </a:solidFill>
                    <a:latin typeface="Times New Roman" pitchFamily="18" charset="0"/>
                    <a:cs typeface="Times New Roman" pitchFamily="18" charset="0"/>
                  </a:rPr>
                  <a:t>The highest sampling frequency that may cause aliasing effect (Nyquist rate</a:t>
                </a:r>
                <a:r>
                  <a:rPr lang="zh-CN" altLang="en-US" sz="2400" dirty="0">
                    <a:solidFill>
                      <a:schemeClr val="tx1"/>
                    </a:solidFill>
                    <a:latin typeface="Times New Roman" panose="02020603050405020304" pitchFamily="18" charset="0"/>
                    <a:cs typeface="Times New Roman" panose="02020603050405020304" pitchFamily="18" charset="0"/>
                  </a:rPr>
                  <a:t>奈奎斯特率</a:t>
                </a:r>
                <a:r>
                  <a:rPr lang="en-US" altLang="zh-TW" sz="2400" dirty="0">
                    <a:solidFill>
                      <a:schemeClr val="tx1"/>
                    </a:solidFill>
                    <a:latin typeface="Times New Roman" pitchFamily="18" charset="0"/>
                    <a:cs typeface="Times New Roman" pitchFamily="18" charset="0"/>
                  </a:rPr>
                  <a:t>): </a:t>
                </a:r>
              </a:p>
              <a:p>
                <a:pPr marL="0" indent="0" algn="ctr">
                  <a:buNone/>
                </a:pPr>
                <a14:m>
                  <m:oMathPara xmlns:m="http://schemas.openxmlformats.org/officeDocument/2006/math">
                    <m:oMathParaPr>
                      <m:jc m:val="centerGroup"/>
                    </m:oMathParaPr>
                    <m:oMath xmlns:m="http://schemas.openxmlformats.org/officeDocument/2006/math">
                      <m:sSub>
                        <m:sSubPr>
                          <m:ctrlPr>
                            <a:rPr lang="en-US" altLang="zh-TW" sz="2400" i="1">
                              <a:solidFill>
                                <a:schemeClr val="tx1"/>
                              </a:solidFill>
                              <a:latin typeface="Cambria Math" panose="02040503050406030204" pitchFamily="18" charset="0"/>
                              <a:cs typeface="Times New Roman" panose="02020603050405020304" pitchFamily="18" charset="0"/>
                            </a:rPr>
                          </m:ctrlPr>
                        </m:sSubPr>
                        <m:e>
                          <m:r>
                            <a:rPr lang="zh-TW" altLang="en-US" sz="2400" i="1">
                              <a:solidFill>
                                <a:schemeClr val="tx1"/>
                              </a:solidFill>
                              <a:latin typeface="Cambria Math" panose="02040503050406030204" pitchFamily="18" charset="0"/>
                              <a:cs typeface="Times New Roman" panose="02020603050405020304" pitchFamily="18" charset="0"/>
                            </a:rPr>
                            <m:t>𝜔</m:t>
                          </m:r>
                        </m:e>
                        <m:sub>
                          <m:r>
                            <a:rPr lang="en-US" altLang="zh-TW" sz="2400" b="0" i="1" smtClean="0">
                              <a:solidFill>
                                <a:schemeClr val="tx1"/>
                              </a:solidFill>
                              <a:latin typeface="Cambria Math" panose="02040503050406030204" pitchFamily="18" charset="0"/>
                              <a:cs typeface="Times New Roman" panose="02020603050405020304" pitchFamily="18" charset="0"/>
                            </a:rPr>
                            <m:t>𝑠</m:t>
                          </m:r>
                        </m:sub>
                      </m:sSub>
                      <m:r>
                        <a:rPr lang="en-US" altLang="zh-TW" sz="2400" b="0" i="1" smtClean="0">
                          <a:solidFill>
                            <a:schemeClr val="tx1"/>
                          </a:solidFill>
                          <a:latin typeface="Cambria Math" panose="02040503050406030204" pitchFamily="18" charset="0"/>
                          <a:cs typeface="Times New Roman" panose="02020603050405020304" pitchFamily="18" charset="0"/>
                        </a:rPr>
                        <m:t>=2</m:t>
                      </m:r>
                      <m:sSub>
                        <m:sSubPr>
                          <m:ctrlPr>
                            <a:rPr lang="en-US" altLang="zh-TW" sz="2400" b="0" i="1" smtClean="0">
                              <a:solidFill>
                                <a:schemeClr val="tx1"/>
                              </a:solidFill>
                              <a:latin typeface="Cambria Math" panose="02040503050406030204" pitchFamily="18" charset="0"/>
                              <a:cs typeface="Times New Roman" panose="02020603050405020304" pitchFamily="18" charset="0"/>
                            </a:rPr>
                          </m:ctrlPr>
                        </m:sSubPr>
                        <m:e>
                          <m:r>
                            <a:rPr lang="zh-TW" altLang="en-US" sz="2400" b="0" i="1" smtClean="0">
                              <a:solidFill>
                                <a:schemeClr val="tx1"/>
                              </a:solidFill>
                              <a:latin typeface="Cambria Math" panose="02040503050406030204" pitchFamily="18" charset="0"/>
                              <a:cs typeface="Times New Roman" panose="02020603050405020304" pitchFamily="18" charset="0"/>
                            </a:rPr>
                            <m:t>𝜔</m:t>
                          </m:r>
                        </m:e>
                        <m:sub>
                          <m:r>
                            <a:rPr lang="en-US" altLang="zh-TW" sz="2400" b="0" i="1" smtClean="0">
                              <a:solidFill>
                                <a:schemeClr val="tx1"/>
                              </a:solidFill>
                              <a:latin typeface="Cambria Math" panose="02040503050406030204" pitchFamily="18" charset="0"/>
                              <a:cs typeface="Times New Roman" panose="02020603050405020304" pitchFamily="18" charset="0"/>
                            </a:rPr>
                            <m:t>𝑀</m:t>
                          </m:r>
                        </m:sub>
                      </m:sSub>
                    </m:oMath>
                  </m:oMathPara>
                </a14:m>
                <a:endParaRPr lang="en-US" altLang="zh-TW" dirty="0">
                  <a:solidFill>
                    <a:schemeClr val="tx1"/>
                  </a:solidFill>
                  <a:latin typeface="Times New Roman" pitchFamily="18" charset="0"/>
                  <a:cs typeface="Times New Roman" pitchFamily="18" charset="0"/>
                </a:endParaRPr>
              </a:p>
              <a:p>
                <a:pPr marL="0" indent="0">
                  <a:buNone/>
                </a:pPr>
                <a:endParaRPr lang="en-US" altLang="zh-TW" sz="2400" dirty="0">
                  <a:solidFill>
                    <a:schemeClr val="tx1"/>
                  </a:solidFill>
                  <a:latin typeface="Times New Roman" pitchFamily="18" charset="0"/>
                  <a:cs typeface="Times New Roman" pitchFamily="18" charset="0"/>
                </a:endParaRPr>
              </a:p>
              <a:p>
                <a:pPr>
                  <a:buFont typeface="Wingdings" panose="05000000000000000000" pitchFamily="2" charset="2"/>
                  <a:buChar char="l"/>
                </a:pPr>
                <a:r>
                  <a:rPr lang="zh-CN" altLang="en-US" sz="2400" dirty="0">
                    <a:solidFill>
                      <a:schemeClr val="tx1"/>
                    </a:solidFill>
                    <a:latin typeface="Times New Roman" pitchFamily="18" charset="0"/>
                    <a:cs typeface="Times New Roman" pitchFamily="18" charset="0"/>
                  </a:rPr>
                  <a:t> 混叠现象：</a:t>
                </a:r>
                <a:r>
                  <a:rPr lang="en-US" altLang="zh-TW" sz="2400" dirty="0">
                    <a:solidFill>
                      <a:schemeClr val="tx1"/>
                    </a:solidFill>
                    <a:latin typeface="Times New Roman" panose="02020603050405020304" pitchFamily="18" charset="0"/>
                    <a:cs typeface="Times New Roman" panose="02020603050405020304" pitchFamily="18" charset="0"/>
                  </a:rPr>
                  <a:t>When </a:t>
                </a:r>
                <a14:m>
                  <m:oMath xmlns:m="http://schemas.openxmlformats.org/officeDocument/2006/math">
                    <m:sSub>
                      <m:sSubPr>
                        <m:ctrlPr>
                          <a:rPr lang="en-US" altLang="zh-TW" sz="2400" i="1" smtClean="0">
                            <a:solidFill>
                              <a:schemeClr val="tx1"/>
                            </a:solidFill>
                            <a:latin typeface="Cambria Math" panose="02040503050406030204" pitchFamily="18" charset="0"/>
                            <a:cs typeface="Times New Roman" panose="02020603050405020304" pitchFamily="18" charset="0"/>
                          </a:rPr>
                        </m:ctrlPr>
                      </m:sSubPr>
                      <m:e>
                        <m:r>
                          <a:rPr lang="zh-TW" altLang="en-US" sz="2400" i="1">
                            <a:solidFill>
                              <a:schemeClr val="tx1"/>
                            </a:solidFill>
                            <a:latin typeface="Cambria Math" panose="02040503050406030204" pitchFamily="18" charset="0"/>
                            <a:cs typeface="Times New Roman" panose="02020603050405020304" pitchFamily="18" charset="0"/>
                          </a:rPr>
                          <m:t>𝜔</m:t>
                        </m:r>
                      </m:e>
                      <m:sub>
                        <m:r>
                          <a:rPr lang="en-US" altLang="zh-TW" sz="2400" i="1">
                            <a:solidFill>
                              <a:schemeClr val="tx1"/>
                            </a:solidFill>
                            <a:latin typeface="Cambria Math" panose="02040503050406030204" pitchFamily="18" charset="0"/>
                            <a:cs typeface="Times New Roman" panose="02020603050405020304" pitchFamily="18" charset="0"/>
                          </a:rPr>
                          <m:t>𝑠</m:t>
                        </m:r>
                      </m:sub>
                    </m:sSub>
                    <m:r>
                      <a:rPr lang="en-US" altLang="zh-TW" sz="2400" i="1">
                        <a:solidFill>
                          <a:schemeClr val="tx1"/>
                        </a:solidFill>
                        <a:latin typeface="Cambria Math" panose="02040503050406030204" pitchFamily="18" charset="0"/>
                        <a:cs typeface="Times New Roman" panose="02020603050405020304" pitchFamily="18" charset="0"/>
                      </a:rPr>
                      <m:t>&lt;2</m:t>
                    </m:r>
                    <m:sSub>
                      <m:sSubPr>
                        <m:ctrlPr>
                          <a:rPr lang="en-US" altLang="zh-TW" sz="2400" i="1">
                            <a:solidFill>
                              <a:schemeClr val="tx1"/>
                            </a:solidFill>
                            <a:latin typeface="Cambria Math" panose="02040503050406030204" pitchFamily="18" charset="0"/>
                            <a:cs typeface="Times New Roman" panose="02020603050405020304" pitchFamily="18" charset="0"/>
                          </a:rPr>
                        </m:ctrlPr>
                      </m:sSubPr>
                      <m:e>
                        <m:r>
                          <a:rPr lang="zh-TW" altLang="en-US" sz="2400" i="1">
                            <a:solidFill>
                              <a:schemeClr val="tx1"/>
                            </a:solidFill>
                            <a:latin typeface="Cambria Math" panose="02040503050406030204" pitchFamily="18" charset="0"/>
                            <a:cs typeface="Times New Roman" panose="02020603050405020304" pitchFamily="18" charset="0"/>
                          </a:rPr>
                          <m:t>𝜔</m:t>
                        </m:r>
                      </m:e>
                      <m:sub>
                        <m:r>
                          <a:rPr lang="en-US" altLang="zh-TW" sz="2400" i="1">
                            <a:solidFill>
                              <a:schemeClr val="tx1"/>
                            </a:solidFill>
                            <a:latin typeface="Cambria Math" panose="02040503050406030204" pitchFamily="18" charset="0"/>
                            <a:cs typeface="Times New Roman" panose="02020603050405020304" pitchFamily="18" charset="0"/>
                          </a:rPr>
                          <m:t>𝑀</m:t>
                        </m:r>
                      </m:sub>
                    </m:sSub>
                  </m:oMath>
                </a14:m>
                <a:r>
                  <a:rPr lang="en-US" altLang="zh-TW" sz="2400" dirty="0">
                    <a:solidFill>
                      <a:schemeClr val="tx1"/>
                    </a:solidFill>
                    <a:latin typeface="Times New Roman" panose="02020603050405020304" pitchFamily="18" charset="0"/>
                    <a:cs typeface="Times New Roman" panose="02020603050405020304" pitchFamily="18" charset="0"/>
                  </a:rPr>
                  <a:t>, spectrum overlapped, frequency components confused, resulting in aliasing effect, such that the sampled signal can’t be reconstructed by low-pass filtering.</a:t>
                </a:r>
              </a:p>
              <a:p>
                <a:pPr>
                  <a:buFont typeface="Wingdings" panose="05000000000000000000" pitchFamily="2" charset="2"/>
                  <a:buChar char="l"/>
                </a:pPr>
                <a:endParaRPr lang="en-US" altLang="zh-TW" sz="24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13" name="内容占位符 2">
                <a:extLst>
                  <a:ext uri="{FF2B5EF4-FFF2-40B4-BE49-F238E27FC236}">
                    <a16:creationId xmlns:a16="http://schemas.microsoft.com/office/drawing/2014/main" id="{47481AC8-4B19-4728-84FC-7567174785CB}"/>
                  </a:ext>
                </a:extLst>
              </p:cNvPr>
              <p:cNvSpPr>
                <a:spLocks noGrp="1" noRot="1" noChangeAspect="1" noMove="1" noResize="1" noEditPoints="1" noAdjustHandles="1" noChangeArrowheads="1" noChangeShapeType="1" noTextEdit="1"/>
              </p:cNvSpPr>
              <p:nvPr>
                <p:ph idx="1"/>
              </p:nvPr>
            </p:nvSpPr>
            <p:spPr>
              <a:xfrm>
                <a:off x="639762" y="1222375"/>
                <a:ext cx="11449897" cy="5111750"/>
              </a:xfrm>
              <a:blipFill>
                <a:blip r:embed="rId2"/>
                <a:stretch>
                  <a:fillRect l="-1544" t="-2029" r="-16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15176517"/>
      </p:ext>
    </p:extLst>
  </p:cSld>
  <p:clrMapOvr>
    <a:masterClrMapping/>
  </p:clrMapOvr>
  <p:transition spd="med">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zh-CN" altLang="en-US" sz="3200" dirty="0">
                <a:solidFill>
                  <a:schemeClr val="tx1"/>
                </a:solidFill>
              </a:rPr>
              <a:t>总结</a:t>
            </a: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39</a:t>
            </a:fld>
            <a:endParaRPr lang="zh-CN" altLang="en-US" dirty="0"/>
          </a:p>
        </p:txBody>
      </p:sp>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639762" y="1222375"/>
            <a:ext cx="11449897" cy="5111750"/>
          </a:xfrm>
        </p:spPr>
        <p:txBody>
          <a:bodyPr/>
          <a:lstStyle/>
          <a:p>
            <a:pPr marL="111760" lvl="1" indent="0">
              <a:buNone/>
            </a:pPr>
            <a:r>
              <a:rPr lang="zh-CN" altLang="en-US" sz="2400" dirty="0">
                <a:solidFill>
                  <a:schemeClr val="tx1"/>
                </a:solidFill>
                <a:latin typeface="Times New Roman" pitchFamily="18" charset="0"/>
                <a:cs typeface="Times New Roman" pitchFamily="18" charset="0"/>
              </a:rPr>
              <a:t>课程要点（仅计算题）：</a:t>
            </a:r>
            <a:endParaRPr lang="en-US" altLang="zh-CN" sz="2400" dirty="0">
              <a:solidFill>
                <a:schemeClr val="tx1"/>
              </a:solidFill>
              <a:latin typeface="Times New Roman" pitchFamily="18" charset="0"/>
              <a:cs typeface="Times New Roman" pitchFamily="18" charset="0"/>
            </a:endParaRPr>
          </a:p>
          <a:p>
            <a:pPr lvl="1">
              <a:lnSpc>
                <a:spcPct val="150000"/>
              </a:lnSpc>
              <a:buClr>
                <a:schemeClr val="accent2"/>
              </a:buClr>
              <a:buFont typeface="Wingdings" panose="05000000000000000000" pitchFamily="2" charset="2"/>
              <a:buChar char="l"/>
            </a:pPr>
            <a:r>
              <a:rPr lang="en-US" altLang="zh-CN" sz="1400" dirty="0">
                <a:solidFill>
                  <a:schemeClr val="tx1"/>
                </a:solidFill>
              </a:rPr>
              <a:t> </a:t>
            </a:r>
            <a:r>
              <a:rPr lang="zh-CN" altLang="en-US" sz="1400" dirty="0">
                <a:solidFill>
                  <a:schemeClr val="tx1"/>
                </a:solidFill>
              </a:rPr>
              <a:t>复数的直角坐标、极坐标表示；复指数函数的直角坐标、极坐标表示；</a:t>
            </a:r>
            <a:endParaRPr lang="en-US" altLang="zh-CN" sz="1400" dirty="0">
              <a:solidFill>
                <a:schemeClr val="tx1"/>
              </a:solidFill>
            </a:endParaRPr>
          </a:p>
          <a:p>
            <a:pPr lvl="1">
              <a:lnSpc>
                <a:spcPct val="150000"/>
              </a:lnSpc>
              <a:buClr>
                <a:schemeClr val="accent2"/>
              </a:buClr>
              <a:buFont typeface="Wingdings" panose="05000000000000000000" pitchFamily="2" charset="2"/>
              <a:buChar char="l"/>
            </a:pPr>
            <a:r>
              <a:rPr lang="zh-CN" altLang="en-US" sz="1400" dirty="0">
                <a:solidFill>
                  <a:schemeClr val="tx1"/>
                </a:solidFill>
              </a:rPr>
              <a:t> 对系统的如下性质进行判断：记忆性、因果性、稳定性、时不变性、线性；</a:t>
            </a:r>
            <a:endParaRPr lang="en-US" altLang="zh-CN" sz="1400" dirty="0">
              <a:solidFill>
                <a:schemeClr val="tx1"/>
              </a:solidFill>
            </a:endParaRPr>
          </a:p>
          <a:p>
            <a:pPr lvl="1">
              <a:lnSpc>
                <a:spcPct val="150000"/>
              </a:lnSpc>
              <a:buClr>
                <a:schemeClr val="accent2"/>
              </a:buClr>
              <a:buFont typeface="Wingdings" panose="05000000000000000000" pitchFamily="2" charset="2"/>
              <a:buChar char="l"/>
            </a:pPr>
            <a:r>
              <a:rPr lang="en-US" altLang="zh-CN" sz="1400" dirty="0">
                <a:solidFill>
                  <a:schemeClr val="tx1"/>
                </a:solidFill>
              </a:rPr>
              <a:t> </a:t>
            </a:r>
            <a:r>
              <a:rPr lang="zh-CN" altLang="en-US" sz="1400" dirty="0">
                <a:solidFill>
                  <a:schemeClr val="tx1"/>
                </a:solidFill>
              </a:rPr>
              <a:t>对信号的周期性进行判断</a:t>
            </a:r>
            <a:endParaRPr lang="en-US" altLang="zh-CN" sz="1400" dirty="0">
              <a:solidFill>
                <a:schemeClr val="tx1"/>
              </a:solidFill>
            </a:endParaRPr>
          </a:p>
          <a:p>
            <a:pPr lvl="1">
              <a:lnSpc>
                <a:spcPct val="150000"/>
              </a:lnSpc>
              <a:buClr>
                <a:schemeClr val="accent2"/>
              </a:buClr>
              <a:buFont typeface="Wingdings" panose="05000000000000000000" pitchFamily="2" charset="2"/>
              <a:buChar char="l"/>
            </a:pPr>
            <a:r>
              <a:rPr lang="en-US" altLang="zh-CN" sz="1400" dirty="0">
                <a:solidFill>
                  <a:schemeClr val="tx1"/>
                </a:solidFill>
              </a:rPr>
              <a:t> </a:t>
            </a:r>
            <a:r>
              <a:rPr lang="zh-CN" altLang="en-US" sz="1400" dirty="0">
                <a:solidFill>
                  <a:schemeClr val="tx1"/>
                </a:solidFill>
              </a:rPr>
              <a:t>卷积运算</a:t>
            </a:r>
            <a:endParaRPr lang="en-US" altLang="zh-CN" sz="1400" dirty="0">
              <a:solidFill>
                <a:schemeClr val="tx1"/>
              </a:solidFill>
            </a:endParaRPr>
          </a:p>
          <a:p>
            <a:pPr lvl="1">
              <a:lnSpc>
                <a:spcPct val="150000"/>
              </a:lnSpc>
              <a:buClr>
                <a:schemeClr val="accent2"/>
              </a:buClr>
              <a:buFont typeface="Wingdings" panose="05000000000000000000" pitchFamily="2" charset="2"/>
              <a:buChar char="l"/>
            </a:pPr>
            <a:r>
              <a:rPr lang="en-US" altLang="zh-CN" sz="1400" dirty="0">
                <a:solidFill>
                  <a:schemeClr val="tx1"/>
                </a:solidFill>
              </a:rPr>
              <a:t> </a:t>
            </a:r>
            <a:r>
              <a:rPr lang="zh-CN" altLang="en-US" sz="1400" dirty="0">
                <a:solidFill>
                  <a:schemeClr val="tx1"/>
                </a:solidFill>
              </a:rPr>
              <a:t>不同傅里叶级数表示形式的相互转换；</a:t>
            </a:r>
            <a:endParaRPr lang="en-US" altLang="zh-CN" sz="1400" dirty="0">
              <a:solidFill>
                <a:schemeClr val="tx1"/>
              </a:solidFill>
            </a:endParaRPr>
          </a:p>
          <a:p>
            <a:pPr lvl="1">
              <a:lnSpc>
                <a:spcPct val="150000"/>
              </a:lnSpc>
              <a:buClr>
                <a:schemeClr val="accent2"/>
              </a:buClr>
              <a:buFont typeface="Wingdings" panose="05000000000000000000" pitchFamily="2" charset="2"/>
              <a:buChar char="l"/>
            </a:pPr>
            <a:r>
              <a:rPr lang="zh-CN" altLang="en-US" sz="1400" dirty="0">
                <a:solidFill>
                  <a:schemeClr val="tx1"/>
                </a:solidFill>
              </a:rPr>
              <a:t> 周期信号的傅里叶级数表示；</a:t>
            </a:r>
            <a:endParaRPr lang="en-US" altLang="zh-CN" sz="1400" dirty="0">
              <a:solidFill>
                <a:schemeClr val="tx1"/>
              </a:solidFill>
            </a:endParaRPr>
          </a:p>
          <a:p>
            <a:pPr lvl="1">
              <a:lnSpc>
                <a:spcPct val="150000"/>
              </a:lnSpc>
              <a:buClr>
                <a:schemeClr val="accent2"/>
              </a:buClr>
              <a:buFont typeface="Wingdings" panose="05000000000000000000" pitchFamily="2" charset="2"/>
              <a:buChar char="l"/>
            </a:pPr>
            <a:r>
              <a:rPr lang="en-US" altLang="zh-CN" sz="1400" dirty="0">
                <a:solidFill>
                  <a:schemeClr val="tx1"/>
                </a:solidFill>
              </a:rPr>
              <a:t> </a:t>
            </a:r>
            <a:r>
              <a:rPr lang="zh-CN" altLang="en-US" sz="1400" dirty="0">
                <a:solidFill>
                  <a:schemeClr val="tx1"/>
                </a:solidFill>
              </a:rPr>
              <a:t>非周期信号的傅里叶变换与逆变换；</a:t>
            </a:r>
            <a:endParaRPr lang="en-US" altLang="zh-CN" sz="1400" dirty="0">
              <a:solidFill>
                <a:schemeClr val="tx1"/>
              </a:solidFill>
            </a:endParaRPr>
          </a:p>
          <a:p>
            <a:pPr lvl="1">
              <a:lnSpc>
                <a:spcPct val="150000"/>
              </a:lnSpc>
              <a:buClr>
                <a:schemeClr val="accent2"/>
              </a:buClr>
              <a:buFont typeface="Wingdings" panose="05000000000000000000" pitchFamily="2" charset="2"/>
              <a:buChar char="l"/>
            </a:pPr>
            <a:r>
              <a:rPr lang="en-US" altLang="zh-CN" sz="1400" dirty="0">
                <a:solidFill>
                  <a:schemeClr val="tx1"/>
                </a:solidFill>
              </a:rPr>
              <a:t> </a:t>
            </a:r>
            <a:r>
              <a:rPr lang="zh-CN" altLang="en-US" sz="1400" dirty="0">
                <a:solidFill>
                  <a:schemeClr val="tx1"/>
                </a:solidFill>
              </a:rPr>
              <a:t>利用傅里叶级数、傅里叶变换计算系统的输出。</a:t>
            </a:r>
            <a:endParaRPr lang="en-US" altLang="zh-CN" sz="1400" dirty="0">
              <a:solidFill>
                <a:schemeClr val="tx1"/>
              </a:solidFill>
            </a:endParaRPr>
          </a:p>
          <a:p>
            <a:pPr lvl="1">
              <a:lnSpc>
                <a:spcPct val="150000"/>
              </a:lnSpc>
              <a:buClr>
                <a:schemeClr val="accent2"/>
              </a:buClr>
              <a:buFont typeface="Wingdings" panose="05000000000000000000" pitchFamily="2" charset="2"/>
              <a:buChar char="l"/>
            </a:pPr>
            <a:r>
              <a:rPr lang="zh-CN" altLang="en-US" sz="1400" dirty="0">
                <a:solidFill>
                  <a:schemeClr val="tx1"/>
                </a:solidFill>
              </a:rPr>
              <a:t>离散时间周期信号傅里叶级数表示；</a:t>
            </a:r>
            <a:endParaRPr lang="en-US" altLang="zh-CN" sz="1400" dirty="0">
              <a:solidFill>
                <a:schemeClr val="tx1"/>
              </a:solidFill>
            </a:endParaRPr>
          </a:p>
          <a:p>
            <a:pPr lvl="1">
              <a:lnSpc>
                <a:spcPct val="150000"/>
              </a:lnSpc>
              <a:buClr>
                <a:schemeClr val="accent2"/>
              </a:buClr>
              <a:buFont typeface="Wingdings" panose="05000000000000000000" pitchFamily="2" charset="2"/>
              <a:buChar char="l"/>
            </a:pPr>
            <a:r>
              <a:rPr lang="zh-CN" altLang="en-US" sz="1400" dirty="0">
                <a:solidFill>
                  <a:schemeClr val="tx1"/>
                </a:solidFill>
              </a:rPr>
              <a:t>离散时间非周期信号傅里叶变换与逆变换；</a:t>
            </a:r>
            <a:endParaRPr lang="en-US" altLang="zh-CN" sz="1400" dirty="0">
              <a:solidFill>
                <a:schemeClr val="tx1"/>
              </a:solidFill>
            </a:endParaRPr>
          </a:p>
          <a:p>
            <a:pPr lvl="1">
              <a:lnSpc>
                <a:spcPct val="150000"/>
              </a:lnSpc>
              <a:buClr>
                <a:schemeClr val="accent2"/>
              </a:buClr>
              <a:buFont typeface="Wingdings" panose="05000000000000000000" pitchFamily="2" charset="2"/>
              <a:buChar char="l"/>
            </a:pPr>
            <a:r>
              <a:rPr lang="zh-CN" altLang="en-US" sz="1400" dirty="0">
                <a:solidFill>
                  <a:schemeClr val="tx1"/>
                </a:solidFill>
              </a:rPr>
              <a:t>傅里叶级数与傅里叶变换常用性质与变换关系；</a:t>
            </a:r>
            <a:endParaRPr lang="en-US" altLang="zh-CN" sz="1400" dirty="0">
              <a:solidFill>
                <a:schemeClr val="tx1"/>
              </a:solidFill>
            </a:endParaRPr>
          </a:p>
          <a:p>
            <a:pPr lvl="1">
              <a:lnSpc>
                <a:spcPct val="150000"/>
              </a:lnSpc>
              <a:buClr>
                <a:schemeClr val="accent2"/>
              </a:buClr>
              <a:buFont typeface="Wingdings" panose="05000000000000000000" pitchFamily="2" charset="2"/>
              <a:buChar char="l"/>
            </a:pPr>
            <a:r>
              <a:rPr lang="zh-CN" altLang="en-US" sz="1400" dirty="0">
                <a:solidFill>
                  <a:schemeClr val="tx1"/>
                </a:solidFill>
              </a:rPr>
              <a:t>计算奈奎斯特率。</a:t>
            </a:r>
          </a:p>
          <a:p>
            <a:pPr lvl="1">
              <a:lnSpc>
                <a:spcPct val="150000"/>
              </a:lnSpc>
              <a:buClr>
                <a:schemeClr val="accent2"/>
              </a:buClr>
              <a:buFont typeface="Wingdings" panose="05000000000000000000" pitchFamily="2" charset="2"/>
              <a:buChar char="l"/>
            </a:pPr>
            <a:endParaRPr lang="zh-CN" altLang="en-US" sz="2400" dirty="0"/>
          </a:p>
          <a:p>
            <a:pPr lvl="1">
              <a:lnSpc>
                <a:spcPct val="150000"/>
              </a:lnSpc>
              <a:buClr>
                <a:schemeClr val="accent2"/>
              </a:buClr>
              <a:buFont typeface="Wingdings" panose="05000000000000000000" pitchFamily="2" charset="2"/>
              <a:buChar char="l"/>
            </a:pPr>
            <a:endParaRPr lang="zh-CN" altLang="en-US" sz="2400" dirty="0"/>
          </a:p>
          <a:p>
            <a:pPr marL="111760" lvl="1" indent="0">
              <a:buNone/>
            </a:pPr>
            <a:endParaRPr lang="en-US" altLang="zh-TW" sz="2400" dirty="0">
              <a:solidFill>
                <a:schemeClr val="tx1"/>
              </a:solidFill>
              <a:latin typeface="Times New Roman" pitchFamily="18" charset="0"/>
              <a:cs typeface="Times New Roman" pitchFamily="18" charset="0"/>
            </a:endParaRPr>
          </a:p>
        </p:txBody>
      </p:sp>
      <p:pic>
        <p:nvPicPr>
          <p:cNvPr id="3" name="图片 2">
            <a:extLst>
              <a:ext uri="{FF2B5EF4-FFF2-40B4-BE49-F238E27FC236}">
                <a16:creationId xmlns:a16="http://schemas.microsoft.com/office/drawing/2014/main" id="{84F1A2D8-0EF8-5F9B-46AE-F72C558E7FB4}"/>
              </a:ext>
            </a:extLst>
          </p:cNvPr>
          <p:cNvPicPr>
            <a:picLocks noChangeAspect="1"/>
          </p:cNvPicPr>
          <p:nvPr/>
        </p:nvPicPr>
        <p:blipFill>
          <a:blip r:embed="rId2"/>
          <a:stretch>
            <a:fillRect/>
          </a:stretch>
        </p:blipFill>
        <p:spPr>
          <a:xfrm>
            <a:off x="7341093" y="1441877"/>
            <a:ext cx="4410075" cy="1638300"/>
          </a:xfrm>
          <a:prstGeom prst="rect">
            <a:avLst/>
          </a:prstGeom>
        </p:spPr>
      </p:pic>
    </p:spTree>
    <p:extLst>
      <p:ext uri="{BB962C8B-B14F-4D97-AF65-F5344CB8AC3E}">
        <p14:creationId xmlns:p14="http://schemas.microsoft.com/office/powerpoint/2010/main" val="4026531814"/>
      </p:ext>
    </p:extLst>
  </p:cSld>
  <p:clrMapOvr>
    <a:masterClrMapping/>
  </p:clrMapOvr>
  <p:transition spd="med">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en-US" altLang="zh-CN" sz="3200" b="1" dirty="0">
                <a:solidFill>
                  <a:srgbClr val="000000"/>
                </a:solidFill>
                <a:latin typeface="Times New Roman" panose="02020603050405020304" pitchFamily="18" charset="0"/>
                <a:cs typeface="Times New Roman" panose="02020603050405020304" pitchFamily="18" charset="0"/>
              </a:rPr>
              <a:t>Lecture 1: Introduction</a:t>
            </a:r>
            <a:endParaRPr lang="zh-CN" altLang="en-US" sz="3200" dirty="0">
              <a:solidFill>
                <a:schemeClr val="tx1"/>
              </a:solidFill>
            </a:endParaRP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4</a:t>
            </a:fld>
            <a:endParaRPr lang="zh-CN" altLang="en-US" dirty="0"/>
          </a:p>
        </p:txBody>
      </p:sp>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639762" y="1222375"/>
            <a:ext cx="11449897" cy="4775200"/>
          </a:xfrm>
        </p:spPr>
        <p:txBody>
          <a:bodyPr/>
          <a:lstStyle/>
          <a:p>
            <a:pPr lvl="1">
              <a:buFont typeface="Wingdings" panose="05000000000000000000" pitchFamily="2" charset="2"/>
              <a:buChar char="l"/>
            </a:pPr>
            <a:r>
              <a:rPr lang="en-GB" altLang="zh-CN" sz="2400" dirty="0">
                <a:solidFill>
                  <a:schemeClr val="tx1"/>
                </a:solidFill>
                <a:latin typeface="Times New Roman" panose="02020603050405020304" pitchFamily="18" charset="0"/>
                <a:cs typeface="Times New Roman" panose="02020603050405020304" pitchFamily="18" charset="0"/>
              </a:rPr>
              <a:t> </a:t>
            </a:r>
            <a:r>
              <a:rPr lang="zh-CN" altLang="en-US" sz="2400" dirty="0">
                <a:solidFill>
                  <a:schemeClr val="tx1"/>
                </a:solidFill>
                <a:latin typeface="Times New Roman" panose="02020603050405020304" pitchFamily="18" charset="0"/>
                <a:cs typeface="Times New Roman" panose="02020603050405020304" pitchFamily="18" charset="0"/>
              </a:rPr>
              <a:t>信号的概念：</a:t>
            </a:r>
            <a:r>
              <a:rPr lang="en-GB" altLang="zh-CN" sz="2400" dirty="0">
                <a:solidFill>
                  <a:schemeClr val="tx1"/>
                </a:solidFill>
                <a:latin typeface="Times New Roman" panose="02020603050405020304" pitchFamily="18" charset="0"/>
                <a:cs typeface="Times New Roman" panose="02020603050405020304" pitchFamily="18" charset="0"/>
              </a:rPr>
              <a:t>A signal is a pattern of variation of some form</a:t>
            </a:r>
            <a:r>
              <a:rPr lang="zh-CN" altLang="en-US" sz="2400" dirty="0">
                <a:solidFill>
                  <a:schemeClr val="tx1"/>
                </a:solidFill>
                <a:latin typeface="Times New Roman" panose="02020603050405020304" pitchFamily="18" charset="0"/>
                <a:cs typeface="Times New Roman" panose="02020603050405020304" pitchFamily="18" charset="0"/>
              </a:rPr>
              <a:t>（模式</a:t>
            </a:r>
            <a:r>
              <a:rPr lang="en-US" altLang="zh-CN" sz="2400" dirty="0">
                <a:solidFill>
                  <a:schemeClr val="tx1"/>
                </a:solidFill>
                <a:latin typeface="Times New Roman" panose="02020603050405020304" pitchFamily="18" charset="0"/>
                <a:cs typeface="Times New Roman" panose="02020603050405020304" pitchFamily="18" charset="0"/>
              </a:rPr>
              <a:t>+</a:t>
            </a:r>
            <a:r>
              <a:rPr lang="zh-CN" altLang="en-US" sz="2400" dirty="0">
                <a:solidFill>
                  <a:schemeClr val="tx1"/>
                </a:solidFill>
                <a:latin typeface="Times New Roman" panose="02020603050405020304" pitchFamily="18" charset="0"/>
                <a:cs typeface="Times New Roman" panose="02020603050405020304" pitchFamily="18" charset="0"/>
              </a:rPr>
              <a:t>变量）</a:t>
            </a:r>
            <a:endParaRPr lang="en-US" altLang="zh-CN" sz="24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endParaRPr lang="en-US" altLang="zh-CN" sz="24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r>
              <a:rPr lang="en-US" altLang="zh-CN" sz="2400" dirty="0">
                <a:solidFill>
                  <a:schemeClr val="tx1"/>
                </a:solidFill>
                <a:latin typeface="Times New Roman" panose="02020603050405020304" pitchFamily="18" charset="0"/>
                <a:cs typeface="Times New Roman" panose="02020603050405020304" pitchFamily="18" charset="0"/>
              </a:rPr>
              <a:t> </a:t>
            </a:r>
            <a:r>
              <a:rPr lang="zh-CN" altLang="en-US" sz="2400" dirty="0">
                <a:solidFill>
                  <a:schemeClr val="tx1"/>
                </a:solidFill>
                <a:latin typeface="Times New Roman" panose="02020603050405020304" pitchFamily="18" charset="0"/>
                <a:cs typeface="Times New Roman" panose="02020603050405020304" pitchFamily="18" charset="0"/>
              </a:rPr>
              <a:t>信号的数学表达：</a:t>
            </a:r>
            <a:r>
              <a:rPr lang="en-GB" altLang="zh-CN" sz="2400" dirty="0">
                <a:solidFill>
                  <a:schemeClr val="tx1"/>
                </a:solidFill>
                <a:latin typeface="Times New Roman" panose="02020603050405020304" pitchFamily="18" charset="0"/>
                <a:cs typeface="Times New Roman" panose="02020603050405020304" pitchFamily="18" charset="0"/>
              </a:rPr>
              <a:t>Signals are represented as a function of one or more </a:t>
            </a:r>
            <a:r>
              <a:rPr lang="en-GB" altLang="zh-CN" sz="2400" b="1" dirty="0">
                <a:solidFill>
                  <a:schemeClr val="tx1"/>
                </a:solidFill>
                <a:latin typeface="Times New Roman" panose="02020603050405020304" pitchFamily="18" charset="0"/>
                <a:cs typeface="Times New Roman" panose="02020603050405020304" pitchFamily="18" charset="0"/>
              </a:rPr>
              <a:t>independent variables</a:t>
            </a:r>
            <a:r>
              <a:rPr lang="en-GB" altLang="zh-CN" sz="2400" dirty="0">
                <a:solidFill>
                  <a:schemeClr val="tx1"/>
                </a:solidFill>
                <a:latin typeface="Times New Roman" panose="02020603050405020304" pitchFamily="18" charset="0"/>
                <a:cs typeface="Times New Roman" panose="02020603050405020304" pitchFamily="18" charset="0"/>
              </a:rPr>
              <a:t>.</a:t>
            </a:r>
          </a:p>
          <a:p>
            <a:pPr lvl="1">
              <a:buFont typeface="Wingdings" panose="05000000000000000000" pitchFamily="2" charset="2"/>
              <a:buChar char="l"/>
            </a:pPr>
            <a:endParaRPr lang="en-GB" altLang="zh-CN" sz="24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r>
              <a:rPr lang="en-US" altLang="zh-CN" sz="2400" dirty="0">
                <a:solidFill>
                  <a:schemeClr val="tx1"/>
                </a:solidFill>
                <a:latin typeface="Times New Roman" panose="02020603050405020304" pitchFamily="18" charset="0"/>
                <a:cs typeface="Times New Roman" panose="02020603050405020304" pitchFamily="18" charset="0"/>
              </a:rPr>
              <a:t> e.g., </a:t>
            </a:r>
            <a:r>
              <a:rPr lang="zh-CN" altLang="en-US" sz="2400" dirty="0">
                <a:solidFill>
                  <a:schemeClr val="tx1"/>
                </a:solidFill>
                <a:latin typeface="Times New Roman" panose="02020603050405020304" pitchFamily="18" charset="0"/>
                <a:cs typeface="Times New Roman" panose="02020603050405020304" pitchFamily="18" charset="0"/>
              </a:rPr>
              <a:t>声音信号是一维信号，也是实信号。</a:t>
            </a:r>
            <a:endParaRPr lang="en-GB" altLang="zh-CN" sz="24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endParaRPr lang="en-GB" altLang="zh-CN" sz="2000" dirty="0">
              <a:latin typeface="Times New Roman" panose="02020603050405020304" pitchFamily="18" charset="0"/>
              <a:cs typeface="Times New Roman" panose="02020603050405020304" pitchFamily="18" charset="0"/>
            </a:endParaRPr>
          </a:p>
          <a:p>
            <a:pPr marL="111760" lvl="1" indent="0">
              <a:buNone/>
            </a:pPr>
            <a:endParaRPr lang="en-GB" altLang="zh-CN" sz="2000" dirty="0">
              <a:latin typeface="Times New Roman" panose="02020603050405020304" pitchFamily="18" charset="0"/>
              <a:cs typeface="Times New Roman" panose="02020603050405020304" pitchFamily="18" charset="0"/>
            </a:endParaRPr>
          </a:p>
        </p:txBody>
      </p:sp>
      <p:pic>
        <p:nvPicPr>
          <p:cNvPr id="17" name="Picture 2">
            <a:extLst>
              <a:ext uri="{FF2B5EF4-FFF2-40B4-BE49-F238E27FC236}">
                <a16:creationId xmlns:a16="http://schemas.microsoft.com/office/drawing/2014/main" id="{45AAD48D-CF2D-42AB-B0F2-6FEC07C0C9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7425" y="3609975"/>
            <a:ext cx="3579250" cy="2686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1074854"/>
      </p:ext>
    </p:extLst>
  </p:cSld>
  <p:clrMapOvr>
    <a:masterClrMapping/>
  </p:clrMapOvr>
  <p:transition spd="med">
    <p:cu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zh-CN" altLang="en-US" sz="3200" dirty="0">
                <a:solidFill>
                  <a:schemeClr val="tx1"/>
                </a:solidFill>
              </a:rPr>
              <a:t>总结</a:t>
            </a: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40</a:t>
            </a:fld>
            <a:endParaRPr lang="zh-CN" altLang="en-US" dirty="0"/>
          </a:p>
        </p:txBody>
      </p:sp>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639762" y="1222375"/>
            <a:ext cx="6120267" cy="5111750"/>
          </a:xfrm>
        </p:spPr>
        <p:txBody>
          <a:bodyPr/>
          <a:lstStyle/>
          <a:p>
            <a:pPr marL="111760" lvl="1" indent="0">
              <a:buNone/>
            </a:pPr>
            <a:r>
              <a:rPr lang="zh-CN" altLang="en-US" sz="2400" dirty="0">
                <a:solidFill>
                  <a:schemeClr val="tx1"/>
                </a:solidFill>
                <a:latin typeface="Times New Roman" pitchFamily="18" charset="0"/>
                <a:cs typeface="Times New Roman" pitchFamily="18" charset="0"/>
              </a:rPr>
              <a:t>更多习题、例题参见参考书籍课后习题基本题（本书包含部分基本题的答案）</a:t>
            </a:r>
            <a:endParaRPr lang="zh-CN" altLang="en-US" sz="2400" dirty="0"/>
          </a:p>
          <a:p>
            <a:pPr lvl="1">
              <a:lnSpc>
                <a:spcPct val="150000"/>
              </a:lnSpc>
              <a:buClr>
                <a:schemeClr val="accent2"/>
              </a:buClr>
              <a:buFont typeface="Wingdings" panose="05000000000000000000" pitchFamily="2" charset="2"/>
              <a:buChar char="l"/>
            </a:pPr>
            <a:endParaRPr lang="zh-CN" altLang="en-US" sz="2400" dirty="0"/>
          </a:p>
          <a:p>
            <a:pPr marL="111760" lvl="1" indent="0">
              <a:buNone/>
            </a:pPr>
            <a:endParaRPr lang="en-US" altLang="zh-TW" sz="2400" dirty="0">
              <a:solidFill>
                <a:schemeClr val="tx1"/>
              </a:solidFill>
              <a:latin typeface="Times New Roman" pitchFamily="18" charset="0"/>
              <a:cs typeface="Times New Roman" pitchFamily="18" charset="0"/>
            </a:endParaRPr>
          </a:p>
        </p:txBody>
      </p:sp>
      <p:pic>
        <p:nvPicPr>
          <p:cNvPr id="5" name="Picture 6">
            <a:extLst>
              <a:ext uri="{FF2B5EF4-FFF2-40B4-BE49-F238E27FC236}">
                <a16:creationId xmlns:a16="http://schemas.microsoft.com/office/drawing/2014/main" id="{5B703023-A912-401D-96B8-20E99AC62C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9682" y="1153477"/>
            <a:ext cx="3631250" cy="518064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D36A1862-1387-4E89-961F-1F0D68091453}"/>
              </a:ext>
            </a:extLst>
          </p:cNvPr>
          <p:cNvSpPr txBox="1"/>
          <p:nvPr/>
        </p:nvSpPr>
        <p:spPr>
          <a:xfrm>
            <a:off x="740076" y="2476188"/>
            <a:ext cx="5613707" cy="923330"/>
          </a:xfrm>
          <a:prstGeom prst="rect">
            <a:avLst/>
          </a:prstGeom>
          <a:noFill/>
        </p:spPr>
        <p:txBody>
          <a:bodyPr wrap="square">
            <a:spAutoFit/>
          </a:bodyPr>
          <a:lstStyle/>
          <a:p>
            <a:r>
              <a:rPr lang="en-US" altLang="zh-CN" dirty="0">
                <a:solidFill>
                  <a:srgbClr val="000000"/>
                </a:solidFill>
                <a:latin typeface="Georgia" panose="02040502050405020303" pitchFamily="18" charset="0"/>
              </a:rPr>
              <a:t>《</a:t>
            </a:r>
            <a:r>
              <a:rPr lang="zh-CN" altLang="en-US" dirty="0">
                <a:solidFill>
                  <a:srgbClr val="000000"/>
                </a:solidFill>
                <a:latin typeface="Georgia" panose="02040502050405020303" pitchFamily="18" charset="0"/>
              </a:rPr>
              <a:t>信号与系统</a:t>
            </a:r>
            <a:r>
              <a:rPr lang="en-US" altLang="zh-CN" dirty="0">
                <a:solidFill>
                  <a:srgbClr val="000000"/>
                </a:solidFill>
                <a:latin typeface="Georgia" panose="02040502050405020303" pitchFamily="18" charset="0"/>
              </a:rPr>
              <a:t>》</a:t>
            </a:r>
            <a:r>
              <a:rPr lang="zh-CN" altLang="en-US" dirty="0">
                <a:solidFill>
                  <a:srgbClr val="000000"/>
                </a:solidFill>
                <a:latin typeface="Georgia" panose="02040502050405020303" pitchFamily="18" charset="0"/>
              </a:rPr>
              <a:t>（第二版），</a:t>
            </a:r>
            <a:r>
              <a:rPr lang="en-US" altLang="zh-CN" dirty="0">
                <a:solidFill>
                  <a:srgbClr val="000000"/>
                </a:solidFill>
                <a:latin typeface="Georgia" panose="02040502050405020303" pitchFamily="18" charset="0"/>
              </a:rPr>
              <a:t>Alan V. Oppenheim, </a:t>
            </a:r>
            <a:r>
              <a:rPr lang="en-US" altLang="zh-CN" b="0" i="0" dirty="0">
                <a:solidFill>
                  <a:srgbClr val="000000"/>
                </a:solidFill>
                <a:effectLst/>
                <a:latin typeface="Georgia" panose="02040502050405020303" pitchFamily="18" charset="0"/>
              </a:rPr>
              <a:t>Alan S. </a:t>
            </a:r>
            <a:r>
              <a:rPr lang="en-US" altLang="zh-CN" b="0" i="0" dirty="0" err="1">
                <a:solidFill>
                  <a:srgbClr val="000000"/>
                </a:solidFill>
                <a:effectLst/>
                <a:latin typeface="Georgia" panose="02040502050405020303" pitchFamily="18" charset="0"/>
              </a:rPr>
              <a:t>Willsky</a:t>
            </a:r>
            <a:r>
              <a:rPr lang="en-US" altLang="zh-CN" b="0" i="0" dirty="0">
                <a:solidFill>
                  <a:srgbClr val="000000"/>
                </a:solidFill>
                <a:effectLst/>
                <a:latin typeface="Georgia" panose="02040502050405020303" pitchFamily="18" charset="0"/>
              </a:rPr>
              <a:t>, with S. Hamid, </a:t>
            </a:r>
            <a:r>
              <a:rPr lang="zh-CN" altLang="en-US" b="0" i="0" dirty="0">
                <a:solidFill>
                  <a:srgbClr val="000000"/>
                </a:solidFill>
                <a:effectLst/>
                <a:latin typeface="Georgia" panose="02040502050405020303" pitchFamily="18" charset="0"/>
              </a:rPr>
              <a:t>刘树棠（译），西安交通大学出版社</a:t>
            </a:r>
            <a:endParaRPr lang="en-US" altLang="zh-CN" b="0" i="0" dirty="0">
              <a:solidFill>
                <a:srgbClr val="000000"/>
              </a:solidFill>
              <a:effectLst/>
              <a:latin typeface="Georgia" panose="02040502050405020303" pitchFamily="18" charset="0"/>
            </a:endParaRPr>
          </a:p>
        </p:txBody>
      </p:sp>
    </p:spTree>
    <p:extLst>
      <p:ext uri="{BB962C8B-B14F-4D97-AF65-F5344CB8AC3E}">
        <p14:creationId xmlns:p14="http://schemas.microsoft.com/office/powerpoint/2010/main" val="1424029476"/>
      </p:ext>
    </p:extLst>
  </p:cSld>
  <p:clrMapOvr>
    <a:masterClrMapping/>
  </p:clrMapOvr>
  <p:transition spd="med">
    <p:cut/>
  </p:transition>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nvSpPr>
        <p:spPr>
          <a:xfrm>
            <a:off x="1983275" y="242688"/>
            <a:ext cx="4004945" cy="751205"/>
          </a:xfrm>
          <a:prstGeom prst="rect">
            <a:avLst/>
          </a:prstGeom>
          <a:noFill/>
          <a:ln>
            <a:noFill/>
          </a:ln>
        </p:spPr>
        <p:txBody>
          <a:bodyPr vert="horz" wrap="square" lIns="91440" tIns="45720" rIns="91440" bIns="45720" numCol="1" rtlCol="0" anchor="b" anchorCtr="0" compatLnSpc="1">
            <a:normAutofit/>
          </a:bodyPr>
          <a:lstStyle/>
          <a:p>
            <a:pPr eaLnBrk="0" fontAlgn="base" hangingPunct="0">
              <a:lnSpc>
                <a:spcPct val="85000"/>
              </a:lnSpc>
              <a:spcBef>
                <a:spcPct val="0"/>
              </a:spcBef>
              <a:spcAft>
                <a:spcPct val="0"/>
              </a:spcAft>
            </a:pPr>
            <a:endParaRPr lang="zh-CN" altLang="en-US" sz="3200" b="1" kern="0" dirty="0">
              <a:solidFill>
                <a:srgbClr val="0000FF"/>
              </a:solidFill>
              <a:latin typeface="微软雅黑" panose="020B0503020204020204" pitchFamily="34" charset="-122"/>
              <a:ea typeface="微软雅黑" panose="020B0503020204020204" pitchFamily="34" charset="-122"/>
              <a:sym typeface="+mn-ea"/>
            </a:endParaRPr>
          </a:p>
        </p:txBody>
      </p:sp>
      <p:sp>
        <p:nvSpPr>
          <p:cNvPr id="4" name="矩形 3"/>
          <p:cNvSpPr/>
          <p:nvPr/>
        </p:nvSpPr>
        <p:spPr>
          <a:xfrm>
            <a:off x="2888236" y="1997690"/>
            <a:ext cx="6417141" cy="1754326"/>
          </a:xfrm>
          <a:prstGeom prst="rect">
            <a:avLst/>
          </a:prstGeom>
          <a:noFill/>
        </p:spPr>
        <p:txBody>
          <a:bodyPr wrap="none" lIns="91440" tIns="45720" rIns="91440" bIns="45720">
            <a:spAutoFit/>
          </a:bodyPr>
          <a:lstStyle/>
          <a:p>
            <a:pPr algn="ctr"/>
            <a:r>
              <a:rPr lang="zh-CN" altLang="en-US" sz="5400" dirty="0">
                <a:latin typeface="Times New Roman" panose="02020603050405020304" pitchFamily="18" charset="0"/>
                <a:cs typeface="Times New Roman" panose="02020603050405020304" pitchFamily="18" charset="0"/>
              </a:rPr>
              <a:t>预祝大家考试顺利！</a:t>
            </a:r>
            <a:endParaRPr lang="en-US" altLang="zh-CN" sz="5400" dirty="0">
              <a:latin typeface="Times New Roman" panose="02020603050405020304" pitchFamily="18" charset="0"/>
              <a:cs typeface="Times New Roman" panose="02020603050405020304" pitchFamily="18" charset="0"/>
            </a:endParaRPr>
          </a:p>
          <a:p>
            <a:pPr algn="ctr"/>
            <a:r>
              <a:rPr lang="en-US" altLang="zh-CN" sz="5400" dirty="0">
                <a:latin typeface="Times New Roman" panose="02020603050405020304" pitchFamily="18" charset="0"/>
                <a:cs typeface="Times New Roman" panose="02020603050405020304" pitchFamily="18" charset="0"/>
              </a:rPr>
              <a:t>See you soon!</a:t>
            </a:r>
          </a:p>
        </p:txBody>
      </p:sp>
      <p:sp>
        <p:nvSpPr>
          <p:cNvPr id="7" name="矩形 6"/>
          <p:cNvSpPr/>
          <p:nvPr/>
        </p:nvSpPr>
        <p:spPr>
          <a:xfrm>
            <a:off x="-10795" y="3924300"/>
            <a:ext cx="12214225" cy="2950210"/>
          </a:xfrm>
          <a:prstGeom prst="rect">
            <a:avLst/>
          </a:prstGeom>
          <a:solidFill>
            <a:schemeClr val="accent6">
              <a:lumMod val="75000"/>
            </a:schemeClr>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Calibri" panose="020F0502020204030204" pitchFamily="34" charset="0"/>
            </a:endParaRPr>
          </a:p>
        </p:txBody>
      </p:sp>
      <p:pic>
        <p:nvPicPr>
          <p:cNvPr id="12" name="图片 11" descr="SHU_VI_LOGO.svg"/>
          <p:cNvPicPr>
            <a:picLocks noChangeAspect="1"/>
          </p:cNvPicPr>
          <p:nvPr/>
        </p:nvPicPr>
        <p:blipFill>
          <a:blip r:embed="rId3"/>
          <a:stretch>
            <a:fillRect/>
          </a:stretch>
        </p:blipFill>
        <p:spPr>
          <a:xfrm>
            <a:off x="5198745" y="4260215"/>
            <a:ext cx="1795780" cy="2251075"/>
          </a:xfrm>
          <a:prstGeom prst="rect">
            <a:avLst/>
          </a:prstGeom>
        </p:spPr>
      </p:pic>
    </p:spTree>
    <p:extLst>
      <p:ext uri="{BB962C8B-B14F-4D97-AF65-F5344CB8AC3E}">
        <p14:creationId xmlns:p14="http://schemas.microsoft.com/office/powerpoint/2010/main" val="2120767089"/>
      </p:ext>
    </p:extLst>
  </p:cSld>
  <p:clrMapOvr>
    <a:masterClrMapping/>
  </p:clrMapOvr>
  <p:transition spd="med">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en-US" altLang="zh-CN" sz="3200" b="1" dirty="0">
                <a:solidFill>
                  <a:srgbClr val="000000"/>
                </a:solidFill>
                <a:latin typeface="Times New Roman" panose="02020603050405020304" pitchFamily="18" charset="0"/>
                <a:cs typeface="Times New Roman" panose="02020603050405020304" pitchFamily="18" charset="0"/>
              </a:rPr>
              <a:t>Lecture 1: Introduction</a:t>
            </a:r>
            <a:endParaRPr lang="zh-CN" altLang="en-US" sz="3200" dirty="0">
              <a:solidFill>
                <a:schemeClr val="tx1"/>
              </a:solidFill>
            </a:endParaRP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5</a:t>
            </a:fld>
            <a:endParaRPr lang="zh-CN" altLang="en-US" dirty="0"/>
          </a:p>
        </p:txBody>
      </p:sp>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639762" y="1222374"/>
            <a:ext cx="11449897" cy="5036911"/>
          </a:xfrm>
        </p:spPr>
        <p:txBody>
          <a:bodyPr/>
          <a:lstStyle/>
          <a:p>
            <a:pPr lvl="1">
              <a:buFont typeface="Wingdings" panose="05000000000000000000" pitchFamily="2" charset="2"/>
              <a:buChar char="l"/>
            </a:pPr>
            <a:r>
              <a:rPr lang="en-GB" altLang="zh-CN" sz="2400" dirty="0">
                <a:solidFill>
                  <a:schemeClr val="tx1"/>
                </a:solidFill>
                <a:latin typeface="Times New Roman" panose="02020603050405020304" pitchFamily="18" charset="0"/>
                <a:cs typeface="Times New Roman" panose="02020603050405020304" pitchFamily="18" charset="0"/>
              </a:rPr>
              <a:t> </a:t>
            </a:r>
            <a:r>
              <a:rPr lang="zh-CN" altLang="en-US" sz="2400" dirty="0">
                <a:solidFill>
                  <a:schemeClr val="tx1"/>
                </a:solidFill>
                <a:latin typeface="Times New Roman" panose="02020603050405020304" pitchFamily="18" charset="0"/>
                <a:cs typeface="Times New Roman" panose="02020603050405020304" pitchFamily="18" charset="0"/>
              </a:rPr>
              <a:t>信号的分类：</a:t>
            </a:r>
            <a:endParaRPr lang="en-US" altLang="zh-CN" sz="2400"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a:pPr>
            <a:r>
              <a:rPr lang="zh-CN" altLang="en-US" sz="2175" dirty="0">
                <a:solidFill>
                  <a:schemeClr val="tx1"/>
                </a:solidFill>
                <a:latin typeface="Times New Roman" panose="02020603050405020304" pitchFamily="18" charset="0"/>
                <a:cs typeface="Times New Roman" panose="02020603050405020304" pitchFamily="18" charset="0"/>
              </a:rPr>
              <a:t>连续时间信号 </a:t>
            </a:r>
            <a:r>
              <a:rPr lang="en-US" altLang="zh-CN" sz="2175" dirty="0">
                <a:solidFill>
                  <a:schemeClr val="tx1"/>
                </a:solidFill>
                <a:latin typeface="Times New Roman" panose="02020603050405020304" pitchFamily="18" charset="0"/>
                <a:cs typeface="Times New Roman" panose="02020603050405020304" pitchFamily="18" charset="0"/>
              </a:rPr>
              <a:t>vs. </a:t>
            </a:r>
            <a:r>
              <a:rPr lang="zh-CN" altLang="en-US" sz="2175" dirty="0">
                <a:solidFill>
                  <a:schemeClr val="tx1"/>
                </a:solidFill>
                <a:latin typeface="Times New Roman" panose="02020603050405020304" pitchFamily="18" charset="0"/>
                <a:cs typeface="Times New Roman" panose="02020603050405020304" pitchFamily="18" charset="0"/>
              </a:rPr>
              <a:t>离散时间信号</a:t>
            </a: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a:pP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a:pP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a:pP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a:pP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a:pPr>
            <a:r>
              <a:rPr lang="zh-CN" altLang="en-US" sz="2175" dirty="0">
                <a:solidFill>
                  <a:schemeClr val="tx1"/>
                </a:solidFill>
                <a:latin typeface="Times New Roman" panose="02020603050405020304" pitchFamily="18" charset="0"/>
                <a:cs typeface="Times New Roman" panose="02020603050405020304" pitchFamily="18" charset="0"/>
              </a:rPr>
              <a:t>周期信号 </a:t>
            </a:r>
            <a:r>
              <a:rPr lang="en-US" altLang="zh-CN" sz="2175" dirty="0">
                <a:solidFill>
                  <a:schemeClr val="tx1"/>
                </a:solidFill>
                <a:latin typeface="Times New Roman" panose="02020603050405020304" pitchFamily="18" charset="0"/>
                <a:cs typeface="Times New Roman" panose="02020603050405020304" pitchFamily="18" charset="0"/>
              </a:rPr>
              <a:t>vs. </a:t>
            </a:r>
            <a:r>
              <a:rPr lang="zh-CN" altLang="en-US" sz="2175" dirty="0">
                <a:solidFill>
                  <a:schemeClr val="tx1"/>
                </a:solidFill>
                <a:latin typeface="Times New Roman" panose="02020603050405020304" pitchFamily="18" charset="0"/>
                <a:cs typeface="Times New Roman" panose="02020603050405020304" pitchFamily="18" charset="0"/>
              </a:rPr>
              <a:t>非周期信号</a:t>
            </a: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a:pP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a:pP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a:pPr>
            <a:endParaRPr lang="en-US" altLang="zh-CN" sz="2175" dirty="0">
              <a:solidFill>
                <a:schemeClr val="tx1"/>
              </a:solidFill>
              <a:latin typeface="Times New Roman" panose="02020603050405020304" pitchFamily="18" charset="0"/>
              <a:cs typeface="Times New Roman" panose="02020603050405020304" pitchFamily="18" charset="0"/>
            </a:endParaRPr>
          </a:p>
          <a:p>
            <a:pPr marL="215900" lvl="2" indent="0">
              <a:buNone/>
            </a:pPr>
            <a:endParaRPr lang="en-US" altLang="zh-CN" sz="2175" dirty="0">
              <a:solidFill>
                <a:schemeClr val="tx1"/>
              </a:solidFill>
              <a:latin typeface="Times New Roman" panose="02020603050405020304" pitchFamily="18" charset="0"/>
              <a:cs typeface="Times New Roman" panose="02020603050405020304" pitchFamily="18" charset="0"/>
            </a:endParaRPr>
          </a:p>
          <a:p>
            <a:pPr marL="215900" lvl="2" indent="0">
              <a:buNone/>
            </a:pPr>
            <a:endParaRPr lang="en-US" altLang="zh-CN" sz="2175" dirty="0">
              <a:solidFill>
                <a:srgbClr val="FF0000"/>
              </a:solidFill>
              <a:latin typeface="Times New Roman" panose="02020603050405020304" pitchFamily="18" charset="0"/>
              <a:cs typeface="Times New Roman" panose="02020603050405020304" pitchFamily="18" charset="0"/>
            </a:endParaRPr>
          </a:p>
          <a:p>
            <a:pPr lvl="2">
              <a:buFont typeface="Wingdings" panose="05000000000000000000" pitchFamily="2" charset="2"/>
              <a:buChar char="l"/>
            </a:pPr>
            <a:r>
              <a:rPr lang="zh-CN" altLang="en-US" sz="2400" dirty="0">
                <a:solidFill>
                  <a:srgbClr val="FF0000"/>
                </a:solidFill>
                <a:latin typeface="Times New Roman" panose="02020603050405020304" pitchFamily="18" charset="0"/>
                <a:cs typeface="Times New Roman" panose="02020603050405020304" pitchFamily="18" charset="0"/>
              </a:rPr>
              <a:t>主观性：连续时间信号是时间间隔无限趋近于</a:t>
            </a:r>
            <a:r>
              <a:rPr lang="en-US" altLang="zh-CN" sz="2400" dirty="0">
                <a:solidFill>
                  <a:srgbClr val="FF0000"/>
                </a:solidFill>
                <a:latin typeface="Times New Roman" panose="02020603050405020304" pitchFamily="18" charset="0"/>
                <a:cs typeface="Times New Roman" panose="02020603050405020304" pitchFamily="18" charset="0"/>
              </a:rPr>
              <a:t>0</a:t>
            </a:r>
            <a:r>
              <a:rPr lang="zh-CN" altLang="en-US" sz="2400" dirty="0">
                <a:solidFill>
                  <a:srgbClr val="FF0000"/>
                </a:solidFill>
                <a:latin typeface="Times New Roman" panose="02020603050405020304" pitchFamily="18" charset="0"/>
                <a:cs typeface="Times New Roman" panose="02020603050405020304" pitchFamily="18" charset="0"/>
              </a:rPr>
              <a:t>的离散时间信号；</a:t>
            </a:r>
            <a:endParaRPr lang="en-US" altLang="zh-CN" sz="2400" dirty="0">
              <a:solidFill>
                <a:srgbClr val="FF0000"/>
              </a:solidFill>
              <a:latin typeface="Times New Roman" panose="02020603050405020304" pitchFamily="18" charset="0"/>
              <a:cs typeface="Times New Roman" panose="02020603050405020304" pitchFamily="18" charset="0"/>
            </a:endParaRPr>
          </a:p>
          <a:p>
            <a:pPr marL="215900" lvl="2" indent="0">
              <a:buNone/>
            </a:pPr>
            <a:r>
              <a:rPr lang="en-US" altLang="zh-CN" sz="2400" dirty="0">
                <a:solidFill>
                  <a:srgbClr val="FF0000"/>
                </a:solidFill>
                <a:latin typeface="Times New Roman" panose="02020603050405020304" pitchFamily="18" charset="0"/>
                <a:cs typeface="Times New Roman" panose="02020603050405020304" pitchFamily="18" charset="0"/>
              </a:rPr>
              <a:t>	          </a:t>
            </a:r>
            <a:r>
              <a:rPr lang="zh-CN" altLang="en-US" sz="2400" dirty="0">
                <a:solidFill>
                  <a:srgbClr val="FF0000"/>
                </a:solidFill>
                <a:latin typeface="Times New Roman" panose="02020603050405020304" pitchFamily="18" charset="0"/>
                <a:cs typeface="Times New Roman" panose="02020603050405020304" pitchFamily="18" charset="0"/>
              </a:rPr>
              <a:t>非周期信号是周期趋于无穷大的周期信号。</a:t>
            </a:r>
            <a:endParaRPr lang="en-US" altLang="zh-CN" sz="2400" dirty="0">
              <a:solidFill>
                <a:srgbClr val="FF0000"/>
              </a:solidFill>
              <a:latin typeface="Times New Roman" panose="02020603050405020304" pitchFamily="18" charset="0"/>
              <a:cs typeface="Times New Roman" panose="02020603050405020304" pitchFamily="18" charset="0"/>
            </a:endParaRPr>
          </a:p>
          <a:p>
            <a:pPr marL="673100" lvl="2" indent="-457200">
              <a:buFont typeface="+mj-lt"/>
              <a:buAutoNum type="arabicPeriod"/>
            </a:pP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a:pP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a:pP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a:pPr>
            <a:endParaRPr lang="en-US" altLang="zh-CN" sz="2175" dirty="0">
              <a:solidFill>
                <a:schemeClr val="tx1"/>
              </a:solidFill>
              <a:latin typeface="Times New Roman" panose="02020603050405020304" pitchFamily="18" charset="0"/>
              <a:cs typeface="Times New Roman" panose="02020603050405020304" pitchFamily="18" charset="0"/>
            </a:endParaRPr>
          </a:p>
          <a:p>
            <a:pPr marL="111760" lvl="1" indent="0">
              <a:buNone/>
            </a:pPr>
            <a:endParaRPr lang="en-GB" altLang="zh-CN" sz="1775" dirty="0">
              <a:latin typeface="Times New Roman" panose="02020603050405020304" pitchFamily="18" charset="0"/>
              <a:cs typeface="Times New Roman" panose="02020603050405020304" pitchFamily="18" charset="0"/>
            </a:endParaRPr>
          </a:p>
          <a:p>
            <a:pPr marL="111760" lvl="1" indent="0">
              <a:buNone/>
            </a:pPr>
            <a:endParaRPr lang="en-GB" altLang="zh-CN" sz="2000" dirty="0">
              <a:latin typeface="Times New Roman" panose="02020603050405020304" pitchFamily="18" charset="0"/>
              <a:cs typeface="Times New Roman" panose="02020603050405020304" pitchFamily="18" charset="0"/>
            </a:endParaRPr>
          </a:p>
        </p:txBody>
      </p:sp>
      <p:pic>
        <p:nvPicPr>
          <p:cNvPr id="9" name="图片 8">
            <a:extLst>
              <a:ext uri="{FF2B5EF4-FFF2-40B4-BE49-F238E27FC236}">
                <a16:creationId xmlns:a16="http://schemas.microsoft.com/office/drawing/2014/main" id="{B3168510-17D7-46AF-86C5-D33B0701EBCC}"/>
              </a:ext>
            </a:extLst>
          </p:cNvPr>
          <p:cNvPicPr>
            <a:picLocks noChangeAspect="1"/>
          </p:cNvPicPr>
          <p:nvPr/>
        </p:nvPicPr>
        <p:blipFill>
          <a:blip r:embed="rId2"/>
          <a:stretch>
            <a:fillRect/>
          </a:stretch>
        </p:blipFill>
        <p:spPr>
          <a:xfrm>
            <a:off x="5486411" y="1445559"/>
            <a:ext cx="2695564" cy="1856547"/>
          </a:xfrm>
          <a:prstGeom prst="rect">
            <a:avLst/>
          </a:prstGeom>
        </p:spPr>
      </p:pic>
      <p:pic>
        <p:nvPicPr>
          <p:cNvPr id="10" name="图片 9">
            <a:extLst>
              <a:ext uri="{FF2B5EF4-FFF2-40B4-BE49-F238E27FC236}">
                <a16:creationId xmlns:a16="http://schemas.microsoft.com/office/drawing/2014/main" id="{84BBE07B-22EE-4EC2-9857-FB2A4B5751DE}"/>
              </a:ext>
            </a:extLst>
          </p:cNvPr>
          <p:cNvPicPr>
            <a:picLocks noChangeAspect="1"/>
          </p:cNvPicPr>
          <p:nvPr/>
        </p:nvPicPr>
        <p:blipFill>
          <a:blip r:embed="rId3"/>
          <a:stretch>
            <a:fillRect/>
          </a:stretch>
        </p:blipFill>
        <p:spPr>
          <a:xfrm>
            <a:off x="8791216" y="1239545"/>
            <a:ext cx="3146043" cy="2268576"/>
          </a:xfrm>
          <a:prstGeom prst="rect">
            <a:avLst/>
          </a:prstGeom>
        </p:spPr>
      </p:pic>
      <p:pic>
        <p:nvPicPr>
          <p:cNvPr id="11" name="object 5">
            <a:extLst>
              <a:ext uri="{FF2B5EF4-FFF2-40B4-BE49-F238E27FC236}">
                <a16:creationId xmlns:a16="http://schemas.microsoft.com/office/drawing/2014/main" id="{6213935F-B5B1-4CEA-B06D-FB528249CC34}"/>
              </a:ext>
            </a:extLst>
          </p:cNvPr>
          <p:cNvPicPr/>
          <p:nvPr/>
        </p:nvPicPr>
        <p:blipFill>
          <a:blip r:embed="rId4" cstate="print"/>
          <a:stretch>
            <a:fillRect/>
          </a:stretch>
        </p:blipFill>
        <p:spPr>
          <a:xfrm>
            <a:off x="1124093" y="3823872"/>
            <a:ext cx="4673480" cy="925928"/>
          </a:xfrm>
          <a:prstGeom prst="rect">
            <a:avLst/>
          </a:prstGeom>
        </p:spPr>
      </p:pic>
      <p:pic>
        <p:nvPicPr>
          <p:cNvPr id="12" name="object 6">
            <a:extLst>
              <a:ext uri="{FF2B5EF4-FFF2-40B4-BE49-F238E27FC236}">
                <a16:creationId xmlns:a16="http://schemas.microsoft.com/office/drawing/2014/main" id="{870863B1-785F-4E87-BAD2-8B0FBDAD4369}"/>
              </a:ext>
            </a:extLst>
          </p:cNvPr>
          <p:cNvPicPr/>
          <p:nvPr/>
        </p:nvPicPr>
        <p:blipFill>
          <a:blip r:embed="rId5" cstate="print"/>
          <a:stretch>
            <a:fillRect/>
          </a:stretch>
        </p:blipFill>
        <p:spPr>
          <a:xfrm>
            <a:off x="6684342" y="3808213"/>
            <a:ext cx="4749680" cy="1047642"/>
          </a:xfrm>
          <a:prstGeom prst="rect">
            <a:avLst/>
          </a:prstGeom>
        </p:spPr>
      </p:pic>
    </p:spTree>
    <p:extLst>
      <p:ext uri="{BB962C8B-B14F-4D97-AF65-F5344CB8AC3E}">
        <p14:creationId xmlns:p14="http://schemas.microsoft.com/office/powerpoint/2010/main" val="562627352"/>
      </p:ext>
    </p:extLst>
  </p:cSld>
  <p:clrMapOvr>
    <a:masterClrMapping/>
  </p:clrMapOvr>
  <p:transition spd="med">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en-US" altLang="zh-CN" sz="3200" b="1" dirty="0">
                <a:solidFill>
                  <a:srgbClr val="000000"/>
                </a:solidFill>
                <a:latin typeface="Times New Roman" panose="02020603050405020304" pitchFamily="18" charset="0"/>
                <a:cs typeface="Times New Roman" panose="02020603050405020304" pitchFamily="18" charset="0"/>
              </a:rPr>
              <a:t>Lecture 1: Introduction</a:t>
            </a:r>
            <a:endParaRPr lang="zh-CN" altLang="en-US" sz="3200" dirty="0">
              <a:solidFill>
                <a:schemeClr val="tx1"/>
              </a:solidFill>
            </a:endParaRP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6</a:t>
            </a:fld>
            <a:endParaRPr lang="zh-CN" altLang="en-US" dirty="0"/>
          </a:p>
        </p:txBody>
      </p:sp>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639762" y="1222375"/>
            <a:ext cx="11449897" cy="4775200"/>
          </a:xfrm>
        </p:spPr>
        <p:txBody>
          <a:bodyPr/>
          <a:lstStyle/>
          <a:p>
            <a:pPr lvl="1">
              <a:buFont typeface="Wingdings" panose="05000000000000000000" pitchFamily="2" charset="2"/>
              <a:buChar char="l"/>
            </a:pPr>
            <a:r>
              <a:rPr lang="en-GB" altLang="zh-CN" sz="2400" dirty="0">
                <a:solidFill>
                  <a:schemeClr val="tx1"/>
                </a:solidFill>
                <a:latin typeface="Times New Roman" panose="02020603050405020304" pitchFamily="18" charset="0"/>
                <a:cs typeface="Times New Roman" panose="02020603050405020304" pitchFamily="18" charset="0"/>
              </a:rPr>
              <a:t> </a:t>
            </a:r>
            <a:r>
              <a:rPr lang="zh-CN" altLang="en-US" sz="2400" dirty="0">
                <a:solidFill>
                  <a:schemeClr val="tx1"/>
                </a:solidFill>
                <a:latin typeface="Times New Roman" panose="02020603050405020304" pitchFamily="18" charset="0"/>
                <a:cs typeface="Times New Roman" panose="02020603050405020304" pitchFamily="18" charset="0"/>
              </a:rPr>
              <a:t>信号的分类（具有主观性）：</a:t>
            </a: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startAt="3"/>
            </a:pPr>
            <a:r>
              <a:rPr lang="zh-CN" altLang="en-US" sz="2175" dirty="0">
                <a:solidFill>
                  <a:schemeClr val="tx1"/>
                </a:solidFill>
                <a:latin typeface="Times New Roman" panose="02020603050405020304" pitchFamily="18" charset="0"/>
                <a:cs typeface="Times New Roman" panose="02020603050405020304" pitchFamily="18" charset="0"/>
              </a:rPr>
              <a:t>模拟信号 </a:t>
            </a:r>
            <a:r>
              <a:rPr lang="en-US" altLang="zh-CN" sz="2175" dirty="0">
                <a:solidFill>
                  <a:schemeClr val="tx1"/>
                </a:solidFill>
                <a:latin typeface="Times New Roman" panose="02020603050405020304" pitchFamily="18" charset="0"/>
                <a:cs typeface="Times New Roman" panose="02020603050405020304" pitchFamily="18" charset="0"/>
              </a:rPr>
              <a:t>vs. </a:t>
            </a:r>
            <a:r>
              <a:rPr lang="zh-CN" altLang="en-US" sz="2175" dirty="0">
                <a:solidFill>
                  <a:schemeClr val="tx1"/>
                </a:solidFill>
                <a:latin typeface="Times New Roman" panose="02020603050405020304" pitchFamily="18" charset="0"/>
                <a:cs typeface="Times New Roman" panose="02020603050405020304" pitchFamily="18" charset="0"/>
              </a:rPr>
              <a:t>数字信号（由信号幅度的连续性决定）</a:t>
            </a:r>
            <a:endParaRPr lang="en-US" altLang="zh-CN" sz="2175"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endParaRPr lang="en-GB" altLang="zh-CN" sz="1775" dirty="0">
              <a:latin typeface="Times New Roman" panose="02020603050405020304" pitchFamily="18" charset="0"/>
              <a:cs typeface="Times New Roman" panose="02020603050405020304" pitchFamily="18" charset="0"/>
            </a:endParaRPr>
          </a:p>
          <a:p>
            <a:pPr marL="111760" lvl="1" indent="0">
              <a:buNone/>
            </a:pPr>
            <a:endParaRPr lang="en-GB" altLang="zh-CN" sz="2000" dirty="0">
              <a:latin typeface="Times New Roman" panose="02020603050405020304" pitchFamily="18" charset="0"/>
              <a:cs typeface="Times New Roman" panose="02020603050405020304" pitchFamily="18" charset="0"/>
            </a:endParaRPr>
          </a:p>
        </p:txBody>
      </p:sp>
      <p:sp>
        <p:nvSpPr>
          <p:cNvPr id="102" name="object 3">
            <a:extLst>
              <a:ext uri="{FF2B5EF4-FFF2-40B4-BE49-F238E27FC236}">
                <a16:creationId xmlns:a16="http://schemas.microsoft.com/office/drawing/2014/main" id="{6DB8B097-D2CF-4BF4-BD70-A38D5FA80269}"/>
              </a:ext>
            </a:extLst>
          </p:cNvPr>
          <p:cNvSpPr txBox="1"/>
          <p:nvPr/>
        </p:nvSpPr>
        <p:spPr>
          <a:xfrm>
            <a:off x="707142" y="2019480"/>
            <a:ext cx="2220494" cy="235098"/>
          </a:xfrm>
          <a:prstGeom prst="rect">
            <a:avLst/>
          </a:prstGeom>
        </p:spPr>
        <p:txBody>
          <a:bodyPr vert="horz" wrap="square" lIns="0" tIns="11526" rIns="0" bIns="0" rtlCol="0">
            <a:spAutoFit/>
          </a:bodyPr>
          <a:lstStyle/>
          <a:p>
            <a:pPr marL="11527">
              <a:spcBef>
                <a:spcPts val="91"/>
              </a:spcBef>
              <a:tabLst>
                <a:tab pos="270297" algn="l"/>
              </a:tabLst>
            </a:pPr>
            <a:r>
              <a:rPr sz="1452" dirty="0">
                <a:latin typeface="Arial MT"/>
                <a:cs typeface="Arial MT"/>
              </a:rPr>
              <a:t>–	</a:t>
            </a:r>
            <a:r>
              <a:rPr sz="1452" spc="-5" dirty="0">
                <a:latin typeface="Arial MT"/>
                <a:cs typeface="Arial MT"/>
              </a:rPr>
              <a:t>Continuous</a:t>
            </a:r>
            <a:r>
              <a:rPr sz="1452" spc="-23" dirty="0">
                <a:latin typeface="Arial MT"/>
                <a:cs typeface="Arial MT"/>
              </a:rPr>
              <a:t> </a:t>
            </a:r>
            <a:r>
              <a:rPr sz="1452" spc="-5" dirty="0">
                <a:latin typeface="Arial MT"/>
                <a:cs typeface="Arial MT"/>
              </a:rPr>
              <a:t>time</a:t>
            </a:r>
            <a:r>
              <a:rPr sz="1452" spc="-18" dirty="0">
                <a:latin typeface="Arial MT"/>
                <a:cs typeface="Arial MT"/>
              </a:rPr>
              <a:t> </a:t>
            </a:r>
            <a:r>
              <a:rPr sz="1452" dirty="0">
                <a:latin typeface="Arial MT"/>
                <a:cs typeface="Arial MT"/>
              </a:rPr>
              <a:t>analog</a:t>
            </a:r>
          </a:p>
        </p:txBody>
      </p:sp>
      <p:grpSp>
        <p:nvGrpSpPr>
          <p:cNvPr id="103" name="object 4">
            <a:extLst>
              <a:ext uri="{FF2B5EF4-FFF2-40B4-BE49-F238E27FC236}">
                <a16:creationId xmlns:a16="http://schemas.microsoft.com/office/drawing/2014/main" id="{894D6CE1-5E68-48E0-8686-A6567400190E}"/>
              </a:ext>
            </a:extLst>
          </p:cNvPr>
          <p:cNvGrpSpPr/>
          <p:nvPr/>
        </p:nvGrpSpPr>
        <p:grpSpPr>
          <a:xfrm>
            <a:off x="1658616" y="2512506"/>
            <a:ext cx="3659521" cy="1465537"/>
            <a:chOff x="2825720" y="2482734"/>
            <a:chExt cx="4032250" cy="1614805"/>
          </a:xfrm>
        </p:grpSpPr>
        <p:sp>
          <p:nvSpPr>
            <p:cNvPr id="104" name="object 5">
              <a:extLst>
                <a:ext uri="{FF2B5EF4-FFF2-40B4-BE49-F238E27FC236}">
                  <a16:creationId xmlns:a16="http://schemas.microsoft.com/office/drawing/2014/main" id="{9A2F38B7-4F0B-4942-8F6A-EAE78224ADDE}"/>
                </a:ext>
              </a:extLst>
            </p:cNvPr>
            <p:cNvSpPr/>
            <p:nvPr/>
          </p:nvSpPr>
          <p:spPr>
            <a:xfrm>
              <a:off x="3041620" y="2498937"/>
              <a:ext cx="3095625" cy="1595755"/>
            </a:xfrm>
            <a:custGeom>
              <a:avLst/>
              <a:gdLst/>
              <a:ahLst/>
              <a:cxnLst/>
              <a:rect l="l" t="t" r="r" b="b"/>
              <a:pathLst>
                <a:path w="3095625" h="1595754">
                  <a:moveTo>
                    <a:pt x="0" y="1082952"/>
                  </a:moveTo>
                  <a:lnTo>
                    <a:pt x="36635" y="1034392"/>
                  </a:lnTo>
                  <a:lnTo>
                    <a:pt x="73262" y="986138"/>
                  </a:lnTo>
                  <a:lnTo>
                    <a:pt x="109851" y="938495"/>
                  </a:lnTo>
                  <a:lnTo>
                    <a:pt x="146372" y="891768"/>
                  </a:lnTo>
                  <a:lnTo>
                    <a:pt x="182797" y="846262"/>
                  </a:lnTo>
                  <a:lnTo>
                    <a:pt x="219098" y="802283"/>
                  </a:lnTo>
                  <a:lnTo>
                    <a:pt x="255244" y="760136"/>
                  </a:lnTo>
                  <a:lnTo>
                    <a:pt x="291208" y="720127"/>
                  </a:lnTo>
                  <a:lnTo>
                    <a:pt x="326959" y="682560"/>
                  </a:lnTo>
                  <a:lnTo>
                    <a:pt x="362470" y="647741"/>
                  </a:lnTo>
                  <a:lnTo>
                    <a:pt x="397711" y="615976"/>
                  </a:lnTo>
                  <a:lnTo>
                    <a:pt x="432654" y="587570"/>
                  </a:lnTo>
                  <a:lnTo>
                    <a:pt x="467269" y="562828"/>
                  </a:lnTo>
                  <a:lnTo>
                    <a:pt x="501527" y="542056"/>
                  </a:lnTo>
                  <a:lnTo>
                    <a:pt x="568858" y="513641"/>
                  </a:lnTo>
                  <a:lnTo>
                    <a:pt x="638934" y="506534"/>
                  </a:lnTo>
                  <a:lnTo>
                    <a:pt x="675778" y="515682"/>
                  </a:lnTo>
                  <a:lnTo>
                    <a:pt x="712368" y="532856"/>
                  </a:lnTo>
                  <a:lnTo>
                    <a:pt x="748665" y="556861"/>
                  </a:lnTo>
                  <a:lnTo>
                    <a:pt x="784630" y="586500"/>
                  </a:lnTo>
                  <a:lnTo>
                    <a:pt x="820224" y="620576"/>
                  </a:lnTo>
                  <a:lnTo>
                    <a:pt x="855409" y="657893"/>
                  </a:lnTo>
                  <a:lnTo>
                    <a:pt x="890146" y="697255"/>
                  </a:lnTo>
                  <a:lnTo>
                    <a:pt x="924395" y="737465"/>
                  </a:lnTo>
                  <a:lnTo>
                    <a:pt x="958119" y="777327"/>
                  </a:lnTo>
                  <a:lnTo>
                    <a:pt x="991278" y="815644"/>
                  </a:lnTo>
                  <a:lnTo>
                    <a:pt x="1023834" y="851221"/>
                  </a:lnTo>
                  <a:lnTo>
                    <a:pt x="1055748" y="882861"/>
                  </a:lnTo>
                  <a:lnTo>
                    <a:pt x="1086982" y="909367"/>
                  </a:lnTo>
                  <a:lnTo>
                    <a:pt x="1157908" y="953518"/>
                  </a:lnTo>
                  <a:lnTo>
                    <a:pt x="1197004" y="979042"/>
                  </a:lnTo>
                  <a:lnTo>
                    <a:pt x="1234878" y="1004465"/>
                  </a:lnTo>
                  <a:lnTo>
                    <a:pt x="1271624" y="1028143"/>
                  </a:lnTo>
                  <a:lnTo>
                    <a:pt x="1307336" y="1048428"/>
                  </a:lnTo>
                  <a:lnTo>
                    <a:pt x="1376035" y="1072232"/>
                  </a:lnTo>
                  <a:lnTo>
                    <a:pt x="1409209" y="1072458"/>
                  </a:lnTo>
                  <a:lnTo>
                    <a:pt x="1441725" y="1062705"/>
                  </a:lnTo>
                  <a:lnTo>
                    <a:pt x="1473677" y="1041325"/>
                  </a:lnTo>
                  <a:lnTo>
                    <a:pt x="1505159" y="1006672"/>
                  </a:lnTo>
                  <a:lnTo>
                    <a:pt x="1530425" y="958094"/>
                  </a:lnTo>
                  <a:lnTo>
                    <a:pt x="1553605" y="886492"/>
                  </a:lnTo>
                  <a:lnTo>
                    <a:pt x="1564560" y="843616"/>
                  </a:lnTo>
                  <a:lnTo>
                    <a:pt x="1575170" y="796856"/>
                  </a:lnTo>
                  <a:lnTo>
                    <a:pt x="1585494" y="746835"/>
                  </a:lnTo>
                  <a:lnTo>
                    <a:pt x="1595590" y="694177"/>
                  </a:lnTo>
                  <a:lnTo>
                    <a:pt x="1605519" y="639506"/>
                  </a:lnTo>
                  <a:lnTo>
                    <a:pt x="1615338" y="583445"/>
                  </a:lnTo>
                  <a:lnTo>
                    <a:pt x="1625106" y="526619"/>
                  </a:lnTo>
                  <a:lnTo>
                    <a:pt x="1634883" y="469651"/>
                  </a:lnTo>
                  <a:lnTo>
                    <a:pt x="1644728" y="413165"/>
                  </a:lnTo>
                  <a:lnTo>
                    <a:pt x="1654698" y="357785"/>
                  </a:lnTo>
                  <a:lnTo>
                    <a:pt x="1664854" y="304135"/>
                  </a:lnTo>
                  <a:lnTo>
                    <a:pt x="1675253" y="252838"/>
                  </a:lnTo>
                  <a:lnTo>
                    <a:pt x="1685955" y="204518"/>
                  </a:lnTo>
                  <a:lnTo>
                    <a:pt x="1697020" y="159799"/>
                  </a:lnTo>
                  <a:lnTo>
                    <a:pt x="1708504" y="119306"/>
                  </a:lnTo>
                  <a:lnTo>
                    <a:pt x="1732971" y="53488"/>
                  </a:lnTo>
                  <a:lnTo>
                    <a:pt x="1759828" y="12056"/>
                  </a:lnTo>
                  <a:lnTo>
                    <a:pt x="1789544" y="0"/>
                  </a:lnTo>
                  <a:lnTo>
                    <a:pt x="1805622" y="6547"/>
                  </a:lnTo>
                  <a:lnTo>
                    <a:pt x="1832239" y="35991"/>
                  </a:lnTo>
                  <a:lnTo>
                    <a:pt x="1861348" y="88500"/>
                  </a:lnTo>
                  <a:lnTo>
                    <a:pt x="1892608" y="161043"/>
                  </a:lnTo>
                  <a:lnTo>
                    <a:pt x="1908938" y="203880"/>
                  </a:lnTo>
                  <a:lnTo>
                    <a:pt x="1925677" y="250589"/>
                  </a:lnTo>
                  <a:lnTo>
                    <a:pt x="1942783" y="300791"/>
                  </a:lnTo>
                  <a:lnTo>
                    <a:pt x="1960214" y="354108"/>
                  </a:lnTo>
                  <a:lnTo>
                    <a:pt x="1977926" y="410160"/>
                  </a:lnTo>
                  <a:lnTo>
                    <a:pt x="1995877" y="468569"/>
                  </a:lnTo>
                  <a:lnTo>
                    <a:pt x="2014024" y="528955"/>
                  </a:lnTo>
                  <a:lnTo>
                    <a:pt x="2032325" y="590941"/>
                  </a:lnTo>
                  <a:lnTo>
                    <a:pt x="2050736" y="654147"/>
                  </a:lnTo>
                  <a:lnTo>
                    <a:pt x="2069216" y="718193"/>
                  </a:lnTo>
                  <a:lnTo>
                    <a:pt x="2087721" y="782703"/>
                  </a:lnTo>
                  <a:lnTo>
                    <a:pt x="2106209" y="847296"/>
                  </a:lnTo>
                  <a:lnTo>
                    <a:pt x="2124637" y="911593"/>
                  </a:lnTo>
                  <a:lnTo>
                    <a:pt x="2142963" y="975217"/>
                  </a:lnTo>
                  <a:lnTo>
                    <a:pt x="2161143" y="1037787"/>
                  </a:lnTo>
                  <a:lnTo>
                    <a:pt x="2179135" y="1098926"/>
                  </a:lnTo>
                  <a:lnTo>
                    <a:pt x="2196897" y="1158254"/>
                  </a:lnTo>
                  <a:lnTo>
                    <a:pt x="2214385" y="1215393"/>
                  </a:lnTo>
                  <a:lnTo>
                    <a:pt x="2231557" y="1269964"/>
                  </a:lnTo>
                  <a:lnTo>
                    <a:pt x="2248371" y="1321587"/>
                  </a:lnTo>
                  <a:lnTo>
                    <a:pt x="2264783" y="1369884"/>
                  </a:lnTo>
                  <a:lnTo>
                    <a:pt x="2280751" y="1414476"/>
                  </a:lnTo>
                  <a:lnTo>
                    <a:pt x="2296232" y="1454985"/>
                  </a:lnTo>
                  <a:lnTo>
                    <a:pt x="2311184" y="1491031"/>
                  </a:lnTo>
                  <a:lnTo>
                    <a:pt x="2339329" y="1548221"/>
                  </a:lnTo>
                  <a:lnTo>
                    <a:pt x="2364844" y="1583014"/>
                  </a:lnTo>
                  <a:lnTo>
                    <a:pt x="2397503" y="1595184"/>
                  </a:lnTo>
                  <a:lnTo>
                    <a:pt x="2411816" y="1586664"/>
                  </a:lnTo>
                  <a:lnTo>
                    <a:pt x="2437051" y="1544773"/>
                  </a:lnTo>
                  <a:lnTo>
                    <a:pt x="2458621" y="1475561"/>
                  </a:lnTo>
                  <a:lnTo>
                    <a:pt x="2468353" y="1432889"/>
                  </a:lnTo>
                  <a:lnTo>
                    <a:pt x="2477555" y="1386002"/>
                  </a:lnTo>
                  <a:lnTo>
                    <a:pt x="2486354" y="1335772"/>
                  </a:lnTo>
                  <a:lnTo>
                    <a:pt x="2494880" y="1283071"/>
                  </a:lnTo>
                  <a:lnTo>
                    <a:pt x="2503262" y="1228771"/>
                  </a:lnTo>
                  <a:lnTo>
                    <a:pt x="2511627" y="1173744"/>
                  </a:lnTo>
                  <a:lnTo>
                    <a:pt x="2520104" y="1118862"/>
                  </a:lnTo>
                  <a:lnTo>
                    <a:pt x="2528822" y="1064996"/>
                  </a:lnTo>
                  <a:lnTo>
                    <a:pt x="2537909" y="1013018"/>
                  </a:lnTo>
                  <a:lnTo>
                    <a:pt x="2547494" y="963801"/>
                  </a:lnTo>
                  <a:lnTo>
                    <a:pt x="2557705" y="918216"/>
                  </a:lnTo>
                  <a:lnTo>
                    <a:pt x="2568671" y="877134"/>
                  </a:lnTo>
                  <a:lnTo>
                    <a:pt x="2593382" y="811971"/>
                  </a:lnTo>
                  <a:lnTo>
                    <a:pt x="2622655" y="775287"/>
                  </a:lnTo>
                  <a:lnTo>
                    <a:pt x="2651023" y="765270"/>
                  </a:lnTo>
                  <a:lnTo>
                    <a:pt x="2683225" y="767179"/>
                  </a:lnTo>
                  <a:lnTo>
                    <a:pt x="2756131" y="800199"/>
                  </a:lnTo>
                  <a:lnTo>
                    <a:pt x="2795334" y="828023"/>
                  </a:lnTo>
                  <a:lnTo>
                    <a:pt x="2835370" y="861197"/>
                  </a:lnTo>
                  <a:lnTo>
                    <a:pt x="2875489" y="898077"/>
                  </a:lnTo>
                  <a:lnTo>
                    <a:pt x="2914941" y="937020"/>
                  </a:lnTo>
                  <a:lnTo>
                    <a:pt x="2952976" y="976382"/>
                  </a:lnTo>
                  <a:lnTo>
                    <a:pt x="2988842" y="1014519"/>
                  </a:lnTo>
                  <a:lnTo>
                    <a:pt x="3021790" y="1049787"/>
                  </a:lnTo>
                  <a:lnTo>
                    <a:pt x="3051070" y="1080542"/>
                  </a:lnTo>
                  <a:lnTo>
                    <a:pt x="3075931" y="1105141"/>
                  </a:lnTo>
                  <a:lnTo>
                    <a:pt x="3095624" y="1121940"/>
                  </a:lnTo>
                </a:path>
              </a:pathLst>
            </a:custGeom>
            <a:ln w="6349">
              <a:solidFill>
                <a:srgbClr val="0433FF"/>
              </a:solidFill>
            </a:ln>
          </p:spPr>
          <p:txBody>
            <a:bodyPr wrap="square" lIns="0" tIns="0" rIns="0" bIns="0" rtlCol="0"/>
            <a:lstStyle/>
            <a:p>
              <a:endParaRPr sz="1634"/>
            </a:p>
          </p:txBody>
        </p:sp>
        <p:sp>
          <p:nvSpPr>
            <p:cNvPr id="105" name="object 6">
              <a:extLst>
                <a:ext uri="{FF2B5EF4-FFF2-40B4-BE49-F238E27FC236}">
                  <a16:creationId xmlns:a16="http://schemas.microsoft.com/office/drawing/2014/main" id="{DCA32E25-7B94-4CEB-AA88-7F8E233ADF81}"/>
                </a:ext>
              </a:extLst>
            </p:cNvPr>
            <p:cNvSpPr/>
            <p:nvPr/>
          </p:nvSpPr>
          <p:spPr>
            <a:xfrm>
              <a:off x="2825720" y="3706698"/>
              <a:ext cx="4006850" cy="0"/>
            </a:xfrm>
            <a:custGeom>
              <a:avLst/>
              <a:gdLst/>
              <a:ahLst/>
              <a:cxnLst/>
              <a:rect l="l" t="t" r="r" b="b"/>
              <a:pathLst>
                <a:path w="4006850">
                  <a:moveTo>
                    <a:pt x="0" y="0"/>
                  </a:moveTo>
                  <a:lnTo>
                    <a:pt x="4006848" y="0"/>
                  </a:lnTo>
                </a:path>
              </a:pathLst>
            </a:custGeom>
            <a:ln w="8312">
              <a:solidFill>
                <a:srgbClr val="0433FF"/>
              </a:solidFill>
            </a:ln>
          </p:spPr>
          <p:txBody>
            <a:bodyPr wrap="square" lIns="0" tIns="0" rIns="0" bIns="0" rtlCol="0"/>
            <a:lstStyle/>
            <a:p>
              <a:endParaRPr sz="1634"/>
            </a:p>
          </p:txBody>
        </p:sp>
        <p:sp>
          <p:nvSpPr>
            <p:cNvPr id="106" name="object 7">
              <a:extLst>
                <a:ext uri="{FF2B5EF4-FFF2-40B4-BE49-F238E27FC236}">
                  <a16:creationId xmlns:a16="http://schemas.microsoft.com/office/drawing/2014/main" id="{01B76D9C-A1ED-40D1-91DC-9CF26EF06B99}"/>
                </a:ext>
              </a:extLst>
            </p:cNvPr>
            <p:cNvSpPr/>
            <p:nvPr/>
          </p:nvSpPr>
          <p:spPr>
            <a:xfrm>
              <a:off x="6781770" y="3668598"/>
              <a:ext cx="76200" cy="76200"/>
            </a:xfrm>
            <a:custGeom>
              <a:avLst/>
              <a:gdLst/>
              <a:ahLst/>
              <a:cxnLst/>
              <a:rect l="l" t="t" r="r" b="b"/>
              <a:pathLst>
                <a:path w="76200" h="76200">
                  <a:moveTo>
                    <a:pt x="0" y="0"/>
                  </a:moveTo>
                  <a:lnTo>
                    <a:pt x="0" y="76200"/>
                  </a:lnTo>
                  <a:lnTo>
                    <a:pt x="76200" y="38100"/>
                  </a:lnTo>
                  <a:lnTo>
                    <a:pt x="0" y="0"/>
                  </a:lnTo>
                  <a:close/>
                </a:path>
              </a:pathLst>
            </a:custGeom>
            <a:solidFill>
              <a:srgbClr val="0433FF"/>
            </a:solidFill>
          </p:spPr>
          <p:txBody>
            <a:bodyPr wrap="square" lIns="0" tIns="0" rIns="0" bIns="0" rtlCol="0"/>
            <a:lstStyle/>
            <a:p>
              <a:endParaRPr sz="1634"/>
            </a:p>
          </p:txBody>
        </p:sp>
        <p:sp>
          <p:nvSpPr>
            <p:cNvPr id="107" name="object 8">
              <a:extLst>
                <a:ext uri="{FF2B5EF4-FFF2-40B4-BE49-F238E27FC236}">
                  <a16:creationId xmlns:a16="http://schemas.microsoft.com/office/drawing/2014/main" id="{AF315ADC-4F3A-457B-BA25-A80F4794EC93}"/>
                </a:ext>
              </a:extLst>
            </p:cNvPr>
            <p:cNvSpPr/>
            <p:nvPr/>
          </p:nvSpPr>
          <p:spPr>
            <a:xfrm>
              <a:off x="3041620" y="2508134"/>
              <a:ext cx="0" cy="1414780"/>
            </a:xfrm>
            <a:custGeom>
              <a:avLst/>
              <a:gdLst/>
              <a:ahLst/>
              <a:cxnLst/>
              <a:rect l="l" t="t" r="r" b="b"/>
              <a:pathLst>
                <a:path h="1414779">
                  <a:moveTo>
                    <a:pt x="0" y="1414462"/>
                  </a:moveTo>
                  <a:lnTo>
                    <a:pt x="0" y="0"/>
                  </a:lnTo>
                </a:path>
              </a:pathLst>
            </a:custGeom>
            <a:ln w="8312">
              <a:solidFill>
                <a:srgbClr val="0433FF"/>
              </a:solidFill>
            </a:ln>
          </p:spPr>
          <p:txBody>
            <a:bodyPr wrap="square" lIns="0" tIns="0" rIns="0" bIns="0" rtlCol="0"/>
            <a:lstStyle/>
            <a:p>
              <a:endParaRPr sz="1634"/>
            </a:p>
          </p:txBody>
        </p:sp>
        <p:sp>
          <p:nvSpPr>
            <p:cNvPr id="108" name="object 9">
              <a:extLst>
                <a:ext uri="{FF2B5EF4-FFF2-40B4-BE49-F238E27FC236}">
                  <a16:creationId xmlns:a16="http://schemas.microsoft.com/office/drawing/2014/main" id="{A3D98CFD-EEA8-4019-8B52-DFF4C2965908}"/>
                </a:ext>
              </a:extLst>
            </p:cNvPr>
            <p:cNvSpPr/>
            <p:nvPr/>
          </p:nvSpPr>
          <p:spPr>
            <a:xfrm>
              <a:off x="3003520" y="2482734"/>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433FF"/>
            </a:solidFill>
          </p:spPr>
          <p:txBody>
            <a:bodyPr wrap="square" lIns="0" tIns="0" rIns="0" bIns="0" rtlCol="0"/>
            <a:lstStyle/>
            <a:p>
              <a:endParaRPr sz="1634"/>
            </a:p>
          </p:txBody>
        </p:sp>
      </p:grpSp>
      <p:sp>
        <p:nvSpPr>
          <p:cNvPr id="109" name="object 10">
            <a:extLst>
              <a:ext uri="{FF2B5EF4-FFF2-40B4-BE49-F238E27FC236}">
                <a16:creationId xmlns:a16="http://schemas.microsoft.com/office/drawing/2014/main" id="{6A9FC6DE-6C2F-464B-A742-44FCDEBE6E92}"/>
              </a:ext>
            </a:extLst>
          </p:cNvPr>
          <p:cNvSpPr txBox="1"/>
          <p:nvPr/>
        </p:nvSpPr>
        <p:spPr>
          <a:xfrm>
            <a:off x="660400" y="3745565"/>
            <a:ext cx="5462794" cy="1088408"/>
          </a:xfrm>
          <a:prstGeom prst="rect">
            <a:avLst/>
          </a:prstGeom>
        </p:spPr>
        <p:txBody>
          <a:bodyPr vert="horz" wrap="square" lIns="0" tIns="11526" rIns="0" bIns="0" rtlCol="0">
            <a:spAutoFit/>
          </a:bodyPr>
          <a:lstStyle/>
          <a:p>
            <a:pPr marR="1207403" algn="r">
              <a:spcBef>
                <a:spcPts val="91"/>
              </a:spcBef>
            </a:pPr>
            <a:r>
              <a:rPr sz="1271" dirty="0">
                <a:latin typeface="Arial MT"/>
                <a:cs typeface="Arial MT"/>
              </a:rPr>
              <a:t>time</a:t>
            </a:r>
          </a:p>
          <a:p>
            <a:pPr>
              <a:lnSpc>
                <a:spcPct val="100000"/>
              </a:lnSpc>
            </a:pPr>
            <a:endParaRPr sz="1316" dirty="0">
              <a:latin typeface="Arial MT"/>
              <a:cs typeface="Arial MT"/>
            </a:endParaRPr>
          </a:p>
          <a:p>
            <a:pPr marL="270873" indent="-259347">
              <a:buChar char="–"/>
              <a:tabLst>
                <a:tab pos="270297" algn="l"/>
                <a:tab pos="270873" algn="l"/>
              </a:tabLst>
            </a:pPr>
            <a:r>
              <a:rPr sz="1452" spc="-5" dirty="0">
                <a:latin typeface="Arial MT"/>
                <a:cs typeface="Arial MT"/>
              </a:rPr>
              <a:t>Continuous</a:t>
            </a:r>
            <a:r>
              <a:rPr sz="1452" dirty="0">
                <a:latin typeface="Arial MT"/>
                <a:cs typeface="Arial MT"/>
              </a:rPr>
              <a:t> </a:t>
            </a:r>
            <a:r>
              <a:rPr sz="1452" spc="-5" dirty="0">
                <a:latin typeface="Arial MT"/>
                <a:cs typeface="Arial MT"/>
              </a:rPr>
              <a:t>time</a:t>
            </a:r>
            <a:r>
              <a:rPr sz="1452" spc="5" dirty="0">
                <a:latin typeface="Arial MT"/>
                <a:cs typeface="Arial MT"/>
              </a:rPr>
              <a:t> </a:t>
            </a:r>
            <a:r>
              <a:rPr sz="1452" spc="-5" dirty="0">
                <a:latin typeface="Arial MT"/>
                <a:cs typeface="Arial MT"/>
              </a:rPr>
              <a:t>digital</a:t>
            </a:r>
            <a:r>
              <a:rPr sz="1452" spc="9" dirty="0">
                <a:latin typeface="Arial MT"/>
                <a:cs typeface="Arial MT"/>
              </a:rPr>
              <a:t> </a:t>
            </a:r>
            <a:r>
              <a:rPr sz="1452" dirty="0">
                <a:latin typeface="Arial MT"/>
                <a:cs typeface="Arial MT"/>
              </a:rPr>
              <a:t>(or </a:t>
            </a:r>
            <a:r>
              <a:rPr sz="1452" spc="-5" dirty="0">
                <a:latin typeface="Arial MT"/>
                <a:cs typeface="Arial MT"/>
              </a:rPr>
              <a:t>quantized)</a:t>
            </a:r>
            <a:endParaRPr sz="1452" dirty="0">
              <a:latin typeface="Arial MT"/>
              <a:cs typeface="Arial MT"/>
            </a:endParaRPr>
          </a:p>
          <a:p>
            <a:pPr marL="633959" lvl="1" indent="-207477">
              <a:spcBef>
                <a:spcPts val="495"/>
              </a:spcBef>
              <a:buFont typeface="Wingdings"/>
              <a:buChar char=""/>
              <a:tabLst>
                <a:tab pos="633382" algn="l"/>
                <a:tab pos="633959" algn="l"/>
              </a:tabLst>
            </a:pPr>
            <a:r>
              <a:rPr sz="1271" dirty="0">
                <a:latin typeface="Arial MT"/>
                <a:cs typeface="Arial MT"/>
              </a:rPr>
              <a:t>binary</a:t>
            </a:r>
            <a:r>
              <a:rPr sz="1271" spc="-9" dirty="0">
                <a:latin typeface="Arial MT"/>
                <a:cs typeface="Arial MT"/>
              </a:rPr>
              <a:t> </a:t>
            </a:r>
            <a:r>
              <a:rPr sz="1271" dirty="0">
                <a:latin typeface="Arial MT"/>
                <a:cs typeface="Arial MT"/>
              </a:rPr>
              <a:t>sequence,</a:t>
            </a:r>
            <a:r>
              <a:rPr sz="1271" spc="-9" dirty="0">
                <a:latin typeface="Arial MT"/>
                <a:cs typeface="Arial MT"/>
              </a:rPr>
              <a:t> </a:t>
            </a:r>
            <a:r>
              <a:rPr sz="1271" dirty="0">
                <a:latin typeface="Arial MT"/>
                <a:cs typeface="Arial MT"/>
              </a:rPr>
              <a:t>where</a:t>
            </a:r>
            <a:r>
              <a:rPr sz="1271" spc="-5" dirty="0">
                <a:latin typeface="Arial MT"/>
                <a:cs typeface="Arial MT"/>
              </a:rPr>
              <a:t> </a:t>
            </a:r>
            <a:r>
              <a:rPr sz="1271" dirty="0">
                <a:latin typeface="Arial MT"/>
                <a:cs typeface="Arial MT"/>
              </a:rPr>
              <a:t>the</a:t>
            </a:r>
            <a:r>
              <a:rPr sz="1271" spc="-5" dirty="0">
                <a:latin typeface="Arial MT"/>
                <a:cs typeface="Arial MT"/>
              </a:rPr>
              <a:t> </a:t>
            </a:r>
            <a:r>
              <a:rPr sz="1271" dirty="0">
                <a:latin typeface="Arial MT"/>
                <a:cs typeface="Arial MT"/>
              </a:rPr>
              <a:t>values</a:t>
            </a:r>
            <a:r>
              <a:rPr sz="1271" spc="-5" dirty="0">
                <a:latin typeface="Arial MT"/>
                <a:cs typeface="Arial MT"/>
              </a:rPr>
              <a:t> </a:t>
            </a:r>
            <a:r>
              <a:rPr sz="1271" dirty="0">
                <a:latin typeface="Arial MT"/>
                <a:cs typeface="Arial MT"/>
              </a:rPr>
              <a:t>of</a:t>
            </a:r>
            <a:r>
              <a:rPr sz="1271" spc="-9" dirty="0">
                <a:latin typeface="Arial MT"/>
                <a:cs typeface="Arial MT"/>
              </a:rPr>
              <a:t> </a:t>
            </a:r>
            <a:r>
              <a:rPr sz="1271" dirty="0">
                <a:latin typeface="Arial MT"/>
                <a:cs typeface="Arial MT"/>
              </a:rPr>
              <a:t>the</a:t>
            </a:r>
            <a:r>
              <a:rPr sz="1271" spc="-5" dirty="0">
                <a:latin typeface="Arial MT"/>
                <a:cs typeface="Arial MT"/>
              </a:rPr>
              <a:t> function </a:t>
            </a:r>
            <a:r>
              <a:rPr sz="1271" dirty="0">
                <a:latin typeface="Arial MT"/>
                <a:cs typeface="Arial MT"/>
              </a:rPr>
              <a:t>can</a:t>
            </a:r>
            <a:r>
              <a:rPr sz="1271" spc="-5" dirty="0">
                <a:latin typeface="Arial MT"/>
                <a:cs typeface="Arial MT"/>
              </a:rPr>
              <a:t> </a:t>
            </a:r>
            <a:r>
              <a:rPr sz="1271" dirty="0">
                <a:latin typeface="Arial MT"/>
                <a:cs typeface="Arial MT"/>
              </a:rPr>
              <a:t>only</a:t>
            </a:r>
            <a:r>
              <a:rPr sz="1271" spc="-5" dirty="0">
                <a:latin typeface="Arial MT"/>
                <a:cs typeface="Arial MT"/>
              </a:rPr>
              <a:t> </a:t>
            </a:r>
            <a:r>
              <a:rPr sz="1271" dirty="0">
                <a:latin typeface="Arial MT"/>
                <a:cs typeface="Arial MT"/>
              </a:rPr>
              <a:t>be</a:t>
            </a:r>
            <a:r>
              <a:rPr sz="1271" spc="-5" dirty="0">
                <a:latin typeface="Arial MT"/>
                <a:cs typeface="Arial MT"/>
              </a:rPr>
              <a:t> </a:t>
            </a:r>
            <a:r>
              <a:rPr sz="1271" dirty="0">
                <a:latin typeface="Arial MT"/>
                <a:cs typeface="Arial MT"/>
              </a:rPr>
              <a:t>one</a:t>
            </a:r>
            <a:r>
              <a:rPr sz="1271" spc="-5" dirty="0">
                <a:latin typeface="Arial MT"/>
                <a:cs typeface="Arial MT"/>
              </a:rPr>
              <a:t> </a:t>
            </a:r>
            <a:r>
              <a:rPr sz="1271" dirty="0">
                <a:latin typeface="Arial MT"/>
                <a:cs typeface="Arial MT"/>
              </a:rPr>
              <a:t>or</a:t>
            </a:r>
            <a:r>
              <a:rPr sz="1271" spc="-9" dirty="0">
                <a:latin typeface="Arial MT"/>
                <a:cs typeface="Arial MT"/>
              </a:rPr>
              <a:t> </a:t>
            </a:r>
            <a:r>
              <a:rPr sz="1271" dirty="0">
                <a:latin typeface="Arial MT"/>
                <a:cs typeface="Arial MT"/>
              </a:rPr>
              <a:t>zero.</a:t>
            </a:r>
          </a:p>
        </p:txBody>
      </p:sp>
      <p:sp>
        <p:nvSpPr>
          <p:cNvPr id="110" name="object 11">
            <a:extLst>
              <a:ext uri="{FF2B5EF4-FFF2-40B4-BE49-F238E27FC236}">
                <a16:creationId xmlns:a16="http://schemas.microsoft.com/office/drawing/2014/main" id="{C964C146-BE4A-4604-B4AE-E3725BFB58FA}"/>
              </a:ext>
            </a:extLst>
          </p:cNvPr>
          <p:cNvSpPr txBox="1"/>
          <p:nvPr/>
        </p:nvSpPr>
        <p:spPr>
          <a:xfrm>
            <a:off x="1572040" y="2474394"/>
            <a:ext cx="192360" cy="723260"/>
          </a:xfrm>
          <a:prstGeom prst="rect">
            <a:avLst/>
          </a:prstGeom>
        </p:spPr>
        <p:txBody>
          <a:bodyPr vert="vert270" wrap="square" lIns="0" tIns="0" rIns="0" bIns="0" rtlCol="0">
            <a:spAutoFit/>
          </a:bodyPr>
          <a:lstStyle/>
          <a:p>
            <a:pPr marL="11527">
              <a:lnSpc>
                <a:spcPts val="1493"/>
              </a:lnSpc>
            </a:pPr>
            <a:r>
              <a:rPr sz="1271" dirty="0">
                <a:latin typeface="Arial MT"/>
                <a:cs typeface="Arial MT"/>
              </a:rPr>
              <a:t>amplitude</a:t>
            </a:r>
            <a:endParaRPr sz="1271">
              <a:latin typeface="Arial MT"/>
              <a:cs typeface="Arial MT"/>
            </a:endParaRPr>
          </a:p>
        </p:txBody>
      </p:sp>
      <p:grpSp>
        <p:nvGrpSpPr>
          <p:cNvPr id="111" name="object 12">
            <a:extLst>
              <a:ext uri="{FF2B5EF4-FFF2-40B4-BE49-F238E27FC236}">
                <a16:creationId xmlns:a16="http://schemas.microsoft.com/office/drawing/2014/main" id="{A8685432-6E0B-4D96-BDAD-BBA33DCA26E5}"/>
              </a:ext>
            </a:extLst>
          </p:cNvPr>
          <p:cNvGrpSpPr/>
          <p:nvPr/>
        </p:nvGrpSpPr>
        <p:grpSpPr>
          <a:xfrm>
            <a:off x="1854559" y="5026660"/>
            <a:ext cx="3663555" cy="1311088"/>
            <a:chOff x="2676813" y="4930660"/>
            <a:chExt cx="4036695" cy="1444625"/>
          </a:xfrm>
        </p:grpSpPr>
        <p:sp>
          <p:nvSpPr>
            <p:cNvPr id="112" name="object 13">
              <a:extLst>
                <a:ext uri="{FF2B5EF4-FFF2-40B4-BE49-F238E27FC236}">
                  <a16:creationId xmlns:a16="http://schemas.microsoft.com/office/drawing/2014/main" id="{9587F7D6-8CDA-45CA-B178-E7C7407F6653}"/>
                </a:ext>
              </a:extLst>
            </p:cNvPr>
            <p:cNvSpPr/>
            <p:nvPr/>
          </p:nvSpPr>
          <p:spPr>
            <a:xfrm>
              <a:off x="2681258" y="5794259"/>
              <a:ext cx="4006850" cy="0"/>
            </a:xfrm>
            <a:custGeom>
              <a:avLst/>
              <a:gdLst/>
              <a:ahLst/>
              <a:cxnLst/>
              <a:rect l="l" t="t" r="r" b="b"/>
              <a:pathLst>
                <a:path w="4006850">
                  <a:moveTo>
                    <a:pt x="0" y="0"/>
                  </a:moveTo>
                  <a:lnTo>
                    <a:pt x="4006849" y="0"/>
                  </a:lnTo>
                </a:path>
              </a:pathLst>
            </a:custGeom>
            <a:ln w="8312">
              <a:solidFill>
                <a:srgbClr val="0433FF"/>
              </a:solidFill>
            </a:ln>
          </p:spPr>
          <p:txBody>
            <a:bodyPr wrap="square" lIns="0" tIns="0" rIns="0" bIns="0" rtlCol="0"/>
            <a:lstStyle/>
            <a:p>
              <a:endParaRPr sz="1634"/>
            </a:p>
          </p:txBody>
        </p:sp>
        <p:sp>
          <p:nvSpPr>
            <p:cNvPr id="113" name="object 14">
              <a:extLst>
                <a:ext uri="{FF2B5EF4-FFF2-40B4-BE49-F238E27FC236}">
                  <a16:creationId xmlns:a16="http://schemas.microsoft.com/office/drawing/2014/main" id="{5FBA3A4F-FCBC-4DB9-BE2C-BA576C57EEC8}"/>
                </a:ext>
              </a:extLst>
            </p:cNvPr>
            <p:cNvSpPr/>
            <p:nvPr/>
          </p:nvSpPr>
          <p:spPr>
            <a:xfrm>
              <a:off x="6637308" y="5756159"/>
              <a:ext cx="76200" cy="76200"/>
            </a:xfrm>
            <a:custGeom>
              <a:avLst/>
              <a:gdLst/>
              <a:ahLst/>
              <a:cxnLst/>
              <a:rect l="l" t="t" r="r" b="b"/>
              <a:pathLst>
                <a:path w="76200" h="76200">
                  <a:moveTo>
                    <a:pt x="0" y="0"/>
                  </a:moveTo>
                  <a:lnTo>
                    <a:pt x="0" y="76200"/>
                  </a:lnTo>
                  <a:lnTo>
                    <a:pt x="76200" y="38100"/>
                  </a:lnTo>
                  <a:lnTo>
                    <a:pt x="0" y="0"/>
                  </a:lnTo>
                  <a:close/>
                </a:path>
              </a:pathLst>
            </a:custGeom>
            <a:solidFill>
              <a:srgbClr val="0433FF"/>
            </a:solidFill>
          </p:spPr>
          <p:txBody>
            <a:bodyPr wrap="square" lIns="0" tIns="0" rIns="0" bIns="0" rtlCol="0"/>
            <a:lstStyle/>
            <a:p>
              <a:endParaRPr sz="1634"/>
            </a:p>
          </p:txBody>
        </p:sp>
        <p:sp>
          <p:nvSpPr>
            <p:cNvPr id="114" name="object 15">
              <a:extLst>
                <a:ext uri="{FF2B5EF4-FFF2-40B4-BE49-F238E27FC236}">
                  <a16:creationId xmlns:a16="http://schemas.microsoft.com/office/drawing/2014/main" id="{F376BE40-DF66-49CE-84D3-4B064F976B89}"/>
                </a:ext>
              </a:extLst>
            </p:cNvPr>
            <p:cNvSpPr/>
            <p:nvPr/>
          </p:nvSpPr>
          <p:spPr>
            <a:xfrm>
              <a:off x="3041620" y="4956060"/>
              <a:ext cx="0" cy="1414780"/>
            </a:xfrm>
            <a:custGeom>
              <a:avLst/>
              <a:gdLst/>
              <a:ahLst/>
              <a:cxnLst/>
              <a:rect l="l" t="t" r="r" b="b"/>
              <a:pathLst>
                <a:path h="1414779">
                  <a:moveTo>
                    <a:pt x="0" y="1414462"/>
                  </a:moveTo>
                  <a:lnTo>
                    <a:pt x="0" y="0"/>
                  </a:lnTo>
                </a:path>
              </a:pathLst>
            </a:custGeom>
            <a:ln w="8312">
              <a:solidFill>
                <a:srgbClr val="0433FF"/>
              </a:solidFill>
            </a:ln>
          </p:spPr>
          <p:txBody>
            <a:bodyPr wrap="square" lIns="0" tIns="0" rIns="0" bIns="0" rtlCol="0"/>
            <a:lstStyle/>
            <a:p>
              <a:endParaRPr sz="1634"/>
            </a:p>
          </p:txBody>
        </p:sp>
        <p:sp>
          <p:nvSpPr>
            <p:cNvPr id="115" name="object 16">
              <a:extLst>
                <a:ext uri="{FF2B5EF4-FFF2-40B4-BE49-F238E27FC236}">
                  <a16:creationId xmlns:a16="http://schemas.microsoft.com/office/drawing/2014/main" id="{840498B3-5048-48D1-8B73-06E8D5E763A1}"/>
                </a:ext>
              </a:extLst>
            </p:cNvPr>
            <p:cNvSpPr/>
            <p:nvPr/>
          </p:nvSpPr>
          <p:spPr>
            <a:xfrm>
              <a:off x="3003520" y="4930660"/>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433FF"/>
            </a:solidFill>
          </p:spPr>
          <p:txBody>
            <a:bodyPr wrap="square" lIns="0" tIns="0" rIns="0" bIns="0" rtlCol="0"/>
            <a:lstStyle/>
            <a:p>
              <a:endParaRPr sz="1634"/>
            </a:p>
          </p:txBody>
        </p:sp>
      </p:grpSp>
      <p:sp>
        <p:nvSpPr>
          <p:cNvPr id="116" name="object 17">
            <a:extLst>
              <a:ext uri="{FF2B5EF4-FFF2-40B4-BE49-F238E27FC236}">
                <a16:creationId xmlns:a16="http://schemas.microsoft.com/office/drawing/2014/main" id="{DF9C46BF-1CE3-4477-AB45-C44157C98089}"/>
              </a:ext>
            </a:extLst>
          </p:cNvPr>
          <p:cNvSpPr txBox="1"/>
          <p:nvPr/>
        </p:nvSpPr>
        <p:spPr>
          <a:xfrm>
            <a:off x="5327356" y="5840398"/>
            <a:ext cx="327916" cy="207205"/>
          </a:xfrm>
          <a:prstGeom prst="rect">
            <a:avLst/>
          </a:prstGeom>
        </p:spPr>
        <p:txBody>
          <a:bodyPr vert="horz" wrap="square" lIns="0" tIns="11526" rIns="0" bIns="0" rtlCol="0">
            <a:spAutoFit/>
          </a:bodyPr>
          <a:lstStyle/>
          <a:p>
            <a:pPr marL="11527">
              <a:spcBef>
                <a:spcPts val="91"/>
              </a:spcBef>
            </a:pPr>
            <a:r>
              <a:rPr sz="1271" dirty="0">
                <a:latin typeface="Arial MT"/>
                <a:cs typeface="Arial MT"/>
              </a:rPr>
              <a:t>time</a:t>
            </a:r>
            <a:endParaRPr sz="1271">
              <a:latin typeface="Arial MT"/>
              <a:cs typeface="Arial MT"/>
            </a:endParaRPr>
          </a:p>
        </p:txBody>
      </p:sp>
      <p:sp>
        <p:nvSpPr>
          <p:cNvPr id="117" name="object 18">
            <a:extLst>
              <a:ext uri="{FF2B5EF4-FFF2-40B4-BE49-F238E27FC236}">
                <a16:creationId xmlns:a16="http://schemas.microsoft.com/office/drawing/2014/main" id="{1B003887-96D8-4C5A-A436-2B87CD40D003}"/>
              </a:ext>
            </a:extLst>
          </p:cNvPr>
          <p:cNvSpPr txBox="1"/>
          <p:nvPr/>
        </p:nvSpPr>
        <p:spPr>
          <a:xfrm>
            <a:off x="1772737" y="5052661"/>
            <a:ext cx="192360" cy="723260"/>
          </a:xfrm>
          <a:prstGeom prst="rect">
            <a:avLst/>
          </a:prstGeom>
        </p:spPr>
        <p:txBody>
          <a:bodyPr vert="vert270" wrap="square" lIns="0" tIns="0" rIns="0" bIns="0" rtlCol="0">
            <a:spAutoFit/>
          </a:bodyPr>
          <a:lstStyle/>
          <a:p>
            <a:pPr marL="11527">
              <a:lnSpc>
                <a:spcPts val="1493"/>
              </a:lnSpc>
            </a:pPr>
            <a:r>
              <a:rPr sz="1271" dirty="0">
                <a:latin typeface="Arial MT"/>
                <a:cs typeface="Arial MT"/>
              </a:rPr>
              <a:t>amplitude</a:t>
            </a:r>
            <a:endParaRPr sz="1271">
              <a:latin typeface="Arial MT"/>
              <a:cs typeface="Arial MT"/>
            </a:endParaRPr>
          </a:p>
        </p:txBody>
      </p:sp>
      <p:grpSp>
        <p:nvGrpSpPr>
          <p:cNvPr id="118" name="object 19">
            <a:extLst>
              <a:ext uri="{FF2B5EF4-FFF2-40B4-BE49-F238E27FC236}">
                <a16:creationId xmlns:a16="http://schemas.microsoft.com/office/drawing/2014/main" id="{5E47914B-967A-436C-89DD-233DF1B1E70A}"/>
              </a:ext>
            </a:extLst>
          </p:cNvPr>
          <p:cNvGrpSpPr/>
          <p:nvPr/>
        </p:nvGrpSpPr>
        <p:grpSpPr>
          <a:xfrm>
            <a:off x="2054535" y="5477618"/>
            <a:ext cx="2747810" cy="665629"/>
            <a:chOff x="2897158" y="5427548"/>
            <a:chExt cx="3027680" cy="733425"/>
          </a:xfrm>
        </p:grpSpPr>
        <p:sp>
          <p:nvSpPr>
            <p:cNvPr id="119" name="object 20">
              <a:extLst>
                <a:ext uri="{FF2B5EF4-FFF2-40B4-BE49-F238E27FC236}">
                  <a16:creationId xmlns:a16="http://schemas.microsoft.com/office/drawing/2014/main" id="{F335D1CB-0972-45B8-94C9-0C9B39D763F9}"/>
                </a:ext>
              </a:extLst>
            </p:cNvPr>
            <p:cNvSpPr/>
            <p:nvPr/>
          </p:nvSpPr>
          <p:spPr>
            <a:xfrm>
              <a:off x="2897158" y="5433898"/>
              <a:ext cx="503555" cy="0"/>
            </a:xfrm>
            <a:custGeom>
              <a:avLst/>
              <a:gdLst/>
              <a:ahLst/>
              <a:cxnLst/>
              <a:rect l="l" t="t" r="r" b="b"/>
              <a:pathLst>
                <a:path w="503554">
                  <a:moveTo>
                    <a:pt x="0" y="0"/>
                  </a:moveTo>
                  <a:lnTo>
                    <a:pt x="503238" y="0"/>
                  </a:lnTo>
                </a:path>
              </a:pathLst>
            </a:custGeom>
            <a:ln w="12699">
              <a:solidFill>
                <a:srgbClr val="FF4C00"/>
              </a:solidFill>
            </a:ln>
          </p:spPr>
          <p:txBody>
            <a:bodyPr wrap="square" lIns="0" tIns="0" rIns="0" bIns="0" rtlCol="0"/>
            <a:lstStyle/>
            <a:p>
              <a:endParaRPr sz="1634"/>
            </a:p>
          </p:txBody>
        </p:sp>
        <p:sp>
          <p:nvSpPr>
            <p:cNvPr id="120" name="object 21">
              <a:extLst>
                <a:ext uri="{FF2B5EF4-FFF2-40B4-BE49-F238E27FC236}">
                  <a16:creationId xmlns:a16="http://schemas.microsoft.com/office/drawing/2014/main" id="{BD358C94-B47A-438D-804F-D2A615606817}"/>
                </a:ext>
              </a:extLst>
            </p:cNvPr>
            <p:cNvSpPr/>
            <p:nvPr/>
          </p:nvSpPr>
          <p:spPr>
            <a:xfrm>
              <a:off x="3401983" y="6154623"/>
              <a:ext cx="503555" cy="0"/>
            </a:xfrm>
            <a:custGeom>
              <a:avLst/>
              <a:gdLst/>
              <a:ahLst/>
              <a:cxnLst/>
              <a:rect l="l" t="t" r="r" b="b"/>
              <a:pathLst>
                <a:path w="503554">
                  <a:moveTo>
                    <a:pt x="0" y="0"/>
                  </a:moveTo>
                  <a:lnTo>
                    <a:pt x="503237" y="0"/>
                  </a:lnTo>
                </a:path>
              </a:pathLst>
            </a:custGeom>
            <a:ln w="12699">
              <a:solidFill>
                <a:srgbClr val="FF4C00"/>
              </a:solidFill>
            </a:ln>
          </p:spPr>
          <p:txBody>
            <a:bodyPr wrap="square" lIns="0" tIns="0" rIns="0" bIns="0" rtlCol="0"/>
            <a:lstStyle/>
            <a:p>
              <a:endParaRPr sz="1634"/>
            </a:p>
          </p:txBody>
        </p:sp>
        <p:sp>
          <p:nvSpPr>
            <p:cNvPr id="121" name="object 22">
              <a:extLst>
                <a:ext uri="{FF2B5EF4-FFF2-40B4-BE49-F238E27FC236}">
                  <a16:creationId xmlns:a16="http://schemas.microsoft.com/office/drawing/2014/main" id="{45A14A86-F956-4102-BB27-80F8FE67C5C4}"/>
                </a:ext>
              </a:extLst>
            </p:cNvPr>
            <p:cNvSpPr/>
            <p:nvPr/>
          </p:nvSpPr>
          <p:spPr>
            <a:xfrm>
              <a:off x="3400395" y="5433898"/>
              <a:ext cx="0" cy="720725"/>
            </a:xfrm>
            <a:custGeom>
              <a:avLst/>
              <a:gdLst/>
              <a:ahLst/>
              <a:cxnLst/>
              <a:rect l="l" t="t" r="r" b="b"/>
              <a:pathLst>
                <a:path h="720725">
                  <a:moveTo>
                    <a:pt x="0" y="0"/>
                  </a:moveTo>
                  <a:lnTo>
                    <a:pt x="1" y="720724"/>
                  </a:lnTo>
                </a:path>
              </a:pathLst>
            </a:custGeom>
            <a:ln w="6349">
              <a:solidFill>
                <a:srgbClr val="FF4C00"/>
              </a:solidFill>
            </a:ln>
          </p:spPr>
          <p:txBody>
            <a:bodyPr wrap="square" lIns="0" tIns="0" rIns="0" bIns="0" rtlCol="0"/>
            <a:lstStyle/>
            <a:p>
              <a:endParaRPr sz="1634"/>
            </a:p>
          </p:txBody>
        </p:sp>
        <p:sp>
          <p:nvSpPr>
            <p:cNvPr id="122" name="object 23">
              <a:extLst>
                <a:ext uri="{FF2B5EF4-FFF2-40B4-BE49-F238E27FC236}">
                  <a16:creationId xmlns:a16="http://schemas.microsoft.com/office/drawing/2014/main" id="{3B7F7011-FB56-468C-A83E-79D46E4C6F0E}"/>
                </a:ext>
              </a:extLst>
            </p:cNvPr>
            <p:cNvSpPr/>
            <p:nvPr/>
          </p:nvSpPr>
          <p:spPr>
            <a:xfrm>
              <a:off x="3905220" y="5433898"/>
              <a:ext cx="0" cy="720725"/>
            </a:xfrm>
            <a:custGeom>
              <a:avLst/>
              <a:gdLst/>
              <a:ahLst/>
              <a:cxnLst/>
              <a:rect l="l" t="t" r="r" b="b"/>
              <a:pathLst>
                <a:path h="720725">
                  <a:moveTo>
                    <a:pt x="0" y="0"/>
                  </a:moveTo>
                  <a:lnTo>
                    <a:pt x="1" y="720724"/>
                  </a:lnTo>
                </a:path>
              </a:pathLst>
            </a:custGeom>
            <a:ln w="6349">
              <a:solidFill>
                <a:srgbClr val="FF4C00"/>
              </a:solidFill>
            </a:ln>
          </p:spPr>
          <p:txBody>
            <a:bodyPr wrap="square" lIns="0" tIns="0" rIns="0" bIns="0" rtlCol="0"/>
            <a:lstStyle/>
            <a:p>
              <a:endParaRPr sz="1634"/>
            </a:p>
          </p:txBody>
        </p:sp>
        <p:sp>
          <p:nvSpPr>
            <p:cNvPr id="123" name="object 24">
              <a:extLst>
                <a:ext uri="{FF2B5EF4-FFF2-40B4-BE49-F238E27FC236}">
                  <a16:creationId xmlns:a16="http://schemas.microsoft.com/office/drawing/2014/main" id="{FB347DCA-ACF9-4315-B6E7-A4632DA57A4B}"/>
                </a:ext>
              </a:extLst>
            </p:cNvPr>
            <p:cNvSpPr/>
            <p:nvPr/>
          </p:nvSpPr>
          <p:spPr>
            <a:xfrm>
              <a:off x="3905220" y="5433898"/>
              <a:ext cx="503555" cy="0"/>
            </a:xfrm>
            <a:custGeom>
              <a:avLst/>
              <a:gdLst/>
              <a:ahLst/>
              <a:cxnLst/>
              <a:rect l="l" t="t" r="r" b="b"/>
              <a:pathLst>
                <a:path w="503554">
                  <a:moveTo>
                    <a:pt x="0" y="0"/>
                  </a:moveTo>
                  <a:lnTo>
                    <a:pt x="503236" y="0"/>
                  </a:lnTo>
                </a:path>
              </a:pathLst>
            </a:custGeom>
            <a:ln w="12699">
              <a:solidFill>
                <a:srgbClr val="FF4C00"/>
              </a:solidFill>
            </a:ln>
          </p:spPr>
          <p:txBody>
            <a:bodyPr wrap="square" lIns="0" tIns="0" rIns="0" bIns="0" rtlCol="0"/>
            <a:lstStyle/>
            <a:p>
              <a:endParaRPr sz="1634"/>
            </a:p>
          </p:txBody>
        </p:sp>
        <p:sp>
          <p:nvSpPr>
            <p:cNvPr id="124" name="object 25">
              <a:extLst>
                <a:ext uri="{FF2B5EF4-FFF2-40B4-BE49-F238E27FC236}">
                  <a16:creationId xmlns:a16="http://schemas.microsoft.com/office/drawing/2014/main" id="{5C2C95D0-6DD8-4916-84E1-4EA7243FE433}"/>
                </a:ext>
              </a:extLst>
            </p:cNvPr>
            <p:cNvSpPr/>
            <p:nvPr/>
          </p:nvSpPr>
          <p:spPr>
            <a:xfrm>
              <a:off x="4410045" y="6154623"/>
              <a:ext cx="503555" cy="0"/>
            </a:xfrm>
            <a:custGeom>
              <a:avLst/>
              <a:gdLst/>
              <a:ahLst/>
              <a:cxnLst/>
              <a:rect l="l" t="t" r="r" b="b"/>
              <a:pathLst>
                <a:path w="503554">
                  <a:moveTo>
                    <a:pt x="0" y="0"/>
                  </a:moveTo>
                  <a:lnTo>
                    <a:pt x="503236" y="0"/>
                  </a:lnTo>
                </a:path>
              </a:pathLst>
            </a:custGeom>
            <a:ln w="12699">
              <a:solidFill>
                <a:srgbClr val="FF4C00"/>
              </a:solidFill>
            </a:ln>
          </p:spPr>
          <p:txBody>
            <a:bodyPr wrap="square" lIns="0" tIns="0" rIns="0" bIns="0" rtlCol="0"/>
            <a:lstStyle/>
            <a:p>
              <a:endParaRPr sz="1634"/>
            </a:p>
          </p:txBody>
        </p:sp>
        <p:sp>
          <p:nvSpPr>
            <p:cNvPr id="125" name="object 26">
              <a:extLst>
                <a:ext uri="{FF2B5EF4-FFF2-40B4-BE49-F238E27FC236}">
                  <a16:creationId xmlns:a16="http://schemas.microsoft.com/office/drawing/2014/main" id="{676C393D-0E94-4F64-AEEA-AF42902C0382}"/>
                </a:ext>
              </a:extLst>
            </p:cNvPr>
            <p:cNvSpPr/>
            <p:nvPr/>
          </p:nvSpPr>
          <p:spPr>
            <a:xfrm>
              <a:off x="4408458" y="5433898"/>
              <a:ext cx="0" cy="720725"/>
            </a:xfrm>
            <a:custGeom>
              <a:avLst/>
              <a:gdLst/>
              <a:ahLst/>
              <a:cxnLst/>
              <a:rect l="l" t="t" r="r" b="b"/>
              <a:pathLst>
                <a:path h="720725">
                  <a:moveTo>
                    <a:pt x="0" y="0"/>
                  </a:moveTo>
                  <a:lnTo>
                    <a:pt x="1" y="720724"/>
                  </a:lnTo>
                </a:path>
              </a:pathLst>
            </a:custGeom>
            <a:ln w="6349">
              <a:solidFill>
                <a:srgbClr val="FF4C00"/>
              </a:solidFill>
            </a:ln>
          </p:spPr>
          <p:txBody>
            <a:bodyPr wrap="square" lIns="0" tIns="0" rIns="0" bIns="0" rtlCol="0"/>
            <a:lstStyle/>
            <a:p>
              <a:endParaRPr sz="1634"/>
            </a:p>
          </p:txBody>
        </p:sp>
        <p:sp>
          <p:nvSpPr>
            <p:cNvPr id="126" name="object 27">
              <a:extLst>
                <a:ext uri="{FF2B5EF4-FFF2-40B4-BE49-F238E27FC236}">
                  <a16:creationId xmlns:a16="http://schemas.microsoft.com/office/drawing/2014/main" id="{48FAD041-029F-43AD-B261-91747555840B}"/>
                </a:ext>
              </a:extLst>
            </p:cNvPr>
            <p:cNvSpPr/>
            <p:nvPr/>
          </p:nvSpPr>
          <p:spPr>
            <a:xfrm>
              <a:off x="4913283" y="5433898"/>
              <a:ext cx="0" cy="720725"/>
            </a:xfrm>
            <a:custGeom>
              <a:avLst/>
              <a:gdLst/>
              <a:ahLst/>
              <a:cxnLst/>
              <a:rect l="l" t="t" r="r" b="b"/>
              <a:pathLst>
                <a:path h="720725">
                  <a:moveTo>
                    <a:pt x="0" y="0"/>
                  </a:moveTo>
                  <a:lnTo>
                    <a:pt x="1" y="720724"/>
                  </a:lnTo>
                </a:path>
              </a:pathLst>
            </a:custGeom>
            <a:ln w="6349">
              <a:solidFill>
                <a:srgbClr val="FF4C00"/>
              </a:solidFill>
            </a:ln>
          </p:spPr>
          <p:txBody>
            <a:bodyPr wrap="square" lIns="0" tIns="0" rIns="0" bIns="0" rtlCol="0"/>
            <a:lstStyle/>
            <a:p>
              <a:endParaRPr sz="1634"/>
            </a:p>
          </p:txBody>
        </p:sp>
        <p:sp>
          <p:nvSpPr>
            <p:cNvPr id="127" name="object 28">
              <a:extLst>
                <a:ext uri="{FF2B5EF4-FFF2-40B4-BE49-F238E27FC236}">
                  <a16:creationId xmlns:a16="http://schemas.microsoft.com/office/drawing/2014/main" id="{E18679CF-70ED-42A3-BCBF-EB8CD56D63EE}"/>
                </a:ext>
              </a:extLst>
            </p:cNvPr>
            <p:cNvSpPr/>
            <p:nvPr/>
          </p:nvSpPr>
          <p:spPr>
            <a:xfrm>
              <a:off x="4913283" y="5433898"/>
              <a:ext cx="503555" cy="0"/>
            </a:xfrm>
            <a:custGeom>
              <a:avLst/>
              <a:gdLst/>
              <a:ahLst/>
              <a:cxnLst/>
              <a:rect l="l" t="t" r="r" b="b"/>
              <a:pathLst>
                <a:path w="503554">
                  <a:moveTo>
                    <a:pt x="0" y="0"/>
                  </a:moveTo>
                  <a:lnTo>
                    <a:pt x="503237" y="0"/>
                  </a:lnTo>
                </a:path>
              </a:pathLst>
            </a:custGeom>
            <a:ln w="12699">
              <a:solidFill>
                <a:srgbClr val="FF4C00"/>
              </a:solidFill>
            </a:ln>
          </p:spPr>
          <p:txBody>
            <a:bodyPr wrap="square" lIns="0" tIns="0" rIns="0" bIns="0" rtlCol="0"/>
            <a:lstStyle/>
            <a:p>
              <a:endParaRPr sz="1634"/>
            </a:p>
          </p:txBody>
        </p:sp>
        <p:sp>
          <p:nvSpPr>
            <p:cNvPr id="128" name="object 29">
              <a:extLst>
                <a:ext uri="{FF2B5EF4-FFF2-40B4-BE49-F238E27FC236}">
                  <a16:creationId xmlns:a16="http://schemas.microsoft.com/office/drawing/2014/main" id="{AE8D03B7-FD16-4486-8896-D26D7C80126B}"/>
                </a:ext>
              </a:extLst>
            </p:cNvPr>
            <p:cNvSpPr/>
            <p:nvPr/>
          </p:nvSpPr>
          <p:spPr>
            <a:xfrm>
              <a:off x="5418108" y="6154623"/>
              <a:ext cx="503555" cy="0"/>
            </a:xfrm>
            <a:custGeom>
              <a:avLst/>
              <a:gdLst/>
              <a:ahLst/>
              <a:cxnLst/>
              <a:rect l="l" t="t" r="r" b="b"/>
              <a:pathLst>
                <a:path w="503554">
                  <a:moveTo>
                    <a:pt x="0" y="0"/>
                  </a:moveTo>
                  <a:lnTo>
                    <a:pt x="503237" y="0"/>
                  </a:lnTo>
                </a:path>
              </a:pathLst>
            </a:custGeom>
            <a:ln w="12699">
              <a:solidFill>
                <a:srgbClr val="FF4C00"/>
              </a:solidFill>
            </a:ln>
          </p:spPr>
          <p:txBody>
            <a:bodyPr wrap="square" lIns="0" tIns="0" rIns="0" bIns="0" rtlCol="0"/>
            <a:lstStyle/>
            <a:p>
              <a:endParaRPr sz="1634"/>
            </a:p>
          </p:txBody>
        </p:sp>
        <p:sp>
          <p:nvSpPr>
            <p:cNvPr id="129" name="object 30">
              <a:extLst>
                <a:ext uri="{FF2B5EF4-FFF2-40B4-BE49-F238E27FC236}">
                  <a16:creationId xmlns:a16="http://schemas.microsoft.com/office/drawing/2014/main" id="{D4B478A1-522B-4691-9FFE-6BD9488EF452}"/>
                </a:ext>
              </a:extLst>
            </p:cNvPr>
            <p:cNvSpPr/>
            <p:nvPr/>
          </p:nvSpPr>
          <p:spPr>
            <a:xfrm>
              <a:off x="5416520" y="5433898"/>
              <a:ext cx="0" cy="720725"/>
            </a:xfrm>
            <a:custGeom>
              <a:avLst/>
              <a:gdLst/>
              <a:ahLst/>
              <a:cxnLst/>
              <a:rect l="l" t="t" r="r" b="b"/>
              <a:pathLst>
                <a:path h="720725">
                  <a:moveTo>
                    <a:pt x="0" y="0"/>
                  </a:moveTo>
                  <a:lnTo>
                    <a:pt x="1" y="720724"/>
                  </a:lnTo>
                </a:path>
              </a:pathLst>
            </a:custGeom>
            <a:ln w="6349">
              <a:solidFill>
                <a:srgbClr val="FF4C00"/>
              </a:solidFill>
            </a:ln>
          </p:spPr>
          <p:txBody>
            <a:bodyPr wrap="square" lIns="0" tIns="0" rIns="0" bIns="0" rtlCol="0"/>
            <a:lstStyle/>
            <a:p>
              <a:endParaRPr sz="1634"/>
            </a:p>
          </p:txBody>
        </p:sp>
        <p:sp>
          <p:nvSpPr>
            <p:cNvPr id="130" name="object 31">
              <a:extLst>
                <a:ext uri="{FF2B5EF4-FFF2-40B4-BE49-F238E27FC236}">
                  <a16:creationId xmlns:a16="http://schemas.microsoft.com/office/drawing/2014/main" id="{A5240865-10D0-48D7-9961-91625FA1C3C8}"/>
                </a:ext>
              </a:extLst>
            </p:cNvPr>
            <p:cNvSpPr/>
            <p:nvPr/>
          </p:nvSpPr>
          <p:spPr>
            <a:xfrm>
              <a:off x="5921345" y="5433898"/>
              <a:ext cx="0" cy="720725"/>
            </a:xfrm>
            <a:custGeom>
              <a:avLst/>
              <a:gdLst/>
              <a:ahLst/>
              <a:cxnLst/>
              <a:rect l="l" t="t" r="r" b="b"/>
              <a:pathLst>
                <a:path h="720725">
                  <a:moveTo>
                    <a:pt x="0" y="0"/>
                  </a:moveTo>
                  <a:lnTo>
                    <a:pt x="1" y="720724"/>
                  </a:lnTo>
                </a:path>
              </a:pathLst>
            </a:custGeom>
            <a:ln w="6349">
              <a:solidFill>
                <a:srgbClr val="FF4C00"/>
              </a:solidFill>
            </a:ln>
          </p:spPr>
          <p:txBody>
            <a:bodyPr wrap="square" lIns="0" tIns="0" rIns="0" bIns="0" rtlCol="0"/>
            <a:lstStyle/>
            <a:p>
              <a:endParaRPr sz="1634"/>
            </a:p>
          </p:txBody>
        </p:sp>
      </p:grpSp>
      <p:sp>
        <p:nvSpPr>
          <p:cNvPr id="131" name="object 3">
            <a:extLst>
              <a:ext uri="{FF2B5EF4-FFF2-40B4-BE49-F238E27FC236}">
                <a16:creationId xmlns:a16="http://schemas.microsoft.com/office/drawing/2014/main" id="{14EA25F3-B153-4F59-A2C3-69E5FA023EE4}"/>
              </a:ext>
            </a:extLst>
          </p:cNvPr>
          <p:cNvSpPr txBox="1"/>
          <p:nvPr/>
        </p:nvSpPr>
        <p:spPr>
          <a:xfrm>
            <a:off x="6393483" y="2088635"/>
            <a:ext cx="2225680" cy="263118"/>
          </a:xfrm>
          <a:prstGeom prst="rect">
            <a:avLst/>
          </a:prstGeom>
        </p:spPr>
        <p:txBody>
          <a:bodyPr vert="horz" wrap="square" lIns="0" tIns="11526" rIns="0" bIns="0" rtlCol="0">
            <a:spAutoFit/>
          </a:bodyPr>
          <a:lstStyle/>
          <a:p>
            <a:pPr marL="322743" indent="-311216">
              <a:spcBef>
                <a:spcPts val="91"/>
              </a:spcBef>
              <a:buChar char="•"/>
              <a:tabLst>
                <a:tab pos="322166" algn="l"/>
                <a:tab pos="322743" algn="l"/>
              </a:tabLst>
            </a:pPr>
            <a:r>
              <a:rPr sz="1634" spc="-5" dirty="0">
                <a:solidFill>
                  <a:srgbClr val="3333FF"/>
                </a:solidFill>
                <a:latin typeface="Arial MT"/>
                <a:cs typeface="Arial MT"/>
              </a:rPr>
              <a:t>Discrete</a:t>
            </a:r>
            <a:r>
              <a:rPr sz="1634" spc="-23" dirty="0">
                <a:solidFill>
                  <a:srgbClr val="3333FF"/>
                </a:solidFill>
                <a:latin typeface="Arial MT"/>
                <a:cs typeface="Arial MT"/>
              </a:rPr>
              <a:t> </a:t>
            </a:r>
            <a:r>
              <a:rPr sz="1634" spc="-5" dirty="0">
                <a:solidFill>
                  <a:srgbClr val="3333FF"/>
                </a:solidFill>
                <a:latin typeface="Arial MT"/>
                <a:cs typeface="Arial MT"/>
              </a:rPr>
              <a:t>time</a:t>
            </a:r>
            <a:r>
              <a:rPr sz="1634" spc="-18" dirty="0">
                <a:solidFill>
                  <a:srgbClr val="3333FF"/>
                </a:solidFill>
                <a:latin typeface="Arial MT"/>
                <a:cs typeface="Arial MT"/>
              </a:rPr>
              <a:t> </a:t>
            </a:r>
            <a:r>
              <a:rPr sz="1634" dirty="0">
                <a:solidFill>
                  <a:srgbClr val="3333FF"/>
                </a:solidFill>
                <a:latin typeface="Arial MT"/>
                <a:cs typeface="Arial MT"/>
              </a:rPr>
              <a:t>analog</a:t>
            </a:r>
            <a:endParaRPr sz="1634" dirty="0">
              <a:latin typeface="Arial MT"/>
              <a:cs typeface="Arial MT"/>
            </a:endParaRPr>
          </a:p>
        </p:txBody>
      </p:sp>
      <p:grpSp>
        <p:nvGrpSpPr>
          <p:cNvPr id="132" name="object 5">
            <a:extLst>
              <a:ext uri="{FF2B5EF4-FFF2-40B4-BE49-F238E27FC236}">
                <a16:creationId xmlns:a16="http://schemas.microsoft.com/office/drawing/2014/main" id="{44F6B9BE-A247-4B01-A4CF-47D789DC2C55}"/>
              </a:ext>
            </a:extLst>
          </p:cNvPr>
          <p:cNvGrpSpPr/>
          <p:nvPr/>
        </p:nvGrpSpPr>
        <p:grpSpPr>
          <a:xfrm>
            <a:off x="7754420" y="2581662"/>
            <a:ext cx="3665284" cy="1465537"/>
            <a:chOff x="2819688" y="2482735"/>
            <a:chExt cx="4038600" cy="1614805"/>
          </a:xfrm>
        </p:grpSpPr>
        <p:sp>
          <p:nvSpPr>
            <p:cNvPr id="133" name="object 6">
              <a:extLst>
                <a:ext uri="{FF2B5EF4-FFF2-40B4-BE49-F238E27FC236}">
                  <a16:creationId xmlns:a16="http://schemas.microsoft.com/office/drawing/2014/main" id="{B42E7AEE-05B7-4F43-8F69-153F8DA982EE}"/>
                </a:ext>
              </a:extLst>
            </p:cNvPr>
            <p:cNvSpPr/>
            <p:nvPr/>
          </p:nvSpPr>
          <p:spPr>
            <a:xfrm>
              <a:off x="3041620" y="2498937"/>
              <a:ext cx="3095625" cy="1595755"/>
            </a:xfrm>
            <a:custGeom>
              <a:avLst/>
              <a:gdLst/>
              <a:ahLst/>
              <a:cxnLst/>
              <a:rect l="l" t="t" r="r" b="b"/>
              <a:pathLst>
                <a:path w="3095625" h="1595754">
                  <a:moveTo>
                    <a:pt x="0" y="1082952"/>
                  </a:moveTo>
                  <a:lnTo>
                    <a:pt x="36635" y="1034392"/>
                  </a:lnTo>
                  <a:lnTo>
                    <a:pt x="73262" y="986138"/>
                  </a:lnTo>
                  <a:lnTo>
                    <a:pt x="109851" y="938495"/>
                  </a:lnTo>
                  <a:lnTo>
                    <a:pt x="146372" y="891768"/>
                  </a:lnTo>
                  <a:lnTo>
                    <a:pt x="182797" y="846262"/>
                  </a:lnTo>
                  <a:lnTo>
                    <a:pt x="219098" y="802283"/>
                  </a:lnTo>
                  <a:lnTo>
                    <a:pt x="255244" y="760136"/>
                  </a:lnTo>
                  <a:lnTo>
                    <a:pt x="291208" y="720127"/>
                  </a:lnTo>
                  <a:lnTo>
                    <a:pt x="326959" y="682560"/>
                  </a:lnTo>
                  <a:lnTo>
                    <a:pt x="362470" y="647741"/>
                  </a:lnTo>
                  <a:lnTo>
                    <a:pt x="397711" y="615976"/>
                  </a:lnTo>
                  <a:lnTo>
                    <a:pt x="432654" y="587570"/>
                  </a:lnTo>
                  <a:lnTo>
                    <a:pt x="467269" y="562828"/>
                  </a:lnTo>
                  <a:lnTo>
                    <a:pt x="501527" y="542056"/>
                  </a:lnTo>
                  <a:lnTo>
                    <a:pt x="568858" y="513641"/>
                  </a:lnTo>
                  <a:lnTo>
                    <a:pt x="638934" y="506534"/>
                  </a:lnTo>
                  <a:lnTo>
                    <a:pt x="675778" y="515682"/>
                  </a:lnTo>
                  <a:lnTo>
                    <a:pt x="712368" y="532856"/>
                  </a:lnTo>
                  <a:lnTo>
                    <a:pt x="748665" y="556861"/>
                  </a:lnTo>
                  <a:lnTo>
                    <a:pt x="784630" y="586500"/>
                  </a:lnTo>
                  <a:lnTo>
                    <a:pt x="820224" y="620576"/>
                  </a:lnTo>
                  <a:lnTo>
                    <a:pt x="855409" y="657893"/>
                  </a:lnTo>
                  <a:lnTo>
                    <a:pt x="890146" y="697255"/>
                  </a:lnTo>
                  <a:lnTo>
                    <a:pt x="924395" y="737465"/>
                  </a:lnTo>
                  <a:lnTo>
                    <a:pt x="958119" y="777327"/>
                  </a:lnTo>
                  <a:lnTo>
                    <a:pt x="991278" y="815644"/>
                  </a:lnTo>
                  <a:lnTo>
                    <a:pt x="1023834" y="851221"/>
                  </a:lnTo>
                  <a:lnTo>
                    <a:pt x="1055748" y="882861"/>
                  </a:lnTo>
                  <a:lnTo>
                    <a:pt x="1086982" y="909367"/>
                  </a:lnTo>
                  <a:lnTo>
                    <a:pt x="1157908" y="953518"/>
                  </a:lnTo>
                  <a:lnTo>
                    <a:pt x="1197004" y="979042"/>
                  </a:lnTo>
                  <a:lnTo>
                    <a:pt x="1234878" y="1004465"/>
                  </a:lnTo>
                  <a:lnTo>
                    <a:pt x="1271624" y="1028143"/>
                  </a:lnTo>
                  <a:lnTo>
                    <a:pt x="1307336" y="1048428"/>
                  </a:lnTo>
                  <a:lnTo>
                    <a:pt x="1376035" y="1072232"/>
                  </a:lnTo>
                  <a:lnTo>
                    <a:pt x="1409209" y="1072458"/>
                  </a:lnTo>
                  <a:lnTo>
                    <a:pt x="1441725" y="1062705"/>
                  </a:lnTo>
                  <a:lnTo>
                    <a:pt x="1473677" y="1041325"/>
                  </a:lnTo>
                  <a:lnTo>
                    <a:pt x="1505159" y="1006672"/>
                  </a:lnTo>
                  <a:lnTo>
                    <a:pt x="1530425" y="958094"/>
                  </a:lnTo>
                  <a:lnTo>
                    <a:pt x="1553605" y="886492"/>
                  </a:lnTo>
                  <a:lnTo>
                    <a:pt x="1564560" y="843616"/>
                  </a:lnTo>
                  <a:lnTo>
                    <a:pt x="1575170" y="796856"/>
                  </a:lnTo>
                  <a:lnTo>
                    <a:pt x="1585494" y="746835"/>
                  </a:lnTo>
                  <a:lnTo>
                    <a:pt x="1595590" y="694177"/>
                  </a:lnTo>
                  <a:lnTo>
                    <a:pt x="1605519" y="639506"/>
                  </a:lnTo>
                  <a:lnTo>
                    <a:pt x="1615338" y="583445"/>
                  </a:lnTo>
                  <a:lnTo>
                    <a:pt x="1625106" y="526619"/>
                  </a:lnTo>
                  <a:lnTo>
                    <a:pt x="1634883" y="469651"/>
                  </a:lnTo>
                  <a:lnTo>
                    <a:pt x="1644728" y="413165"/>
                  </a:lnTo>
                  <a:lnTo>
                    <a:pt x="1654698" y="357785"/>
                  </a:lnTo>
                  <a:lnTo>
                    <a:pt x="1664854" y="304135"/>
                  </a:lnTo>
                  <a:lnTo>
                    <a:pt x="1675253" y="252838"/>
                  </a:lnTo>
                  <a:lnTo>
                    <a:pt x="1685955" y="204518"/>
                  </a:lnTo>
                  <a:lnTo>
                    <a:pt x="1697020" y="159799"/>
                  </a:lnTo>
                  <a:lnTo>
                    <a:pt x="1708504" y="119306"/>
                  </a:lnTo>
                  <a:lnTo>
                    <a:pt x="1732971" y="53488"/>
                  </a:lnTo>
                  <a:lnTo>
                    <a:pt x="1759828" y="12056"/>
                  </a:lnTo>
                  <a:lnTo>
                    <a:pt x="1789544" y="0"/>
                  </a:lnTo>
                  <a:lnTo>
                    <a:pt x="1805622" y="6547"/>
                  </a:lnTo>
                  <a:lnTo>
                    <a:pt x="1832239" y="35991"/>
                  </a:lnTo>
                  <a:lnTo>
                    <a:pt x="1861348" y="88500"/>
                  </a:lnTo>
                  <a:lnTo>
                    <a:pt x="1892608" y="161043"/>
                  </a:lnTo>
                  <a:lnTo>
                    <a:pt x="1908938" y="203880"/>
                  </a:lnTo>
                  <a:lnTo>
                    <a:pt x="1925677" y="250589"/>
                  </a:lnTo>
                  <a:lnTo>
                    <a:pt x="1942783" y="300791"/>
                  </a:lnTo>
                  <a:lnTo>
                    <a:pt x="1960214" y="354108"/>
                  </a:lnTo>
                  <a:lnTo>
                    <a:pt x="1977926" y="410160"/>
                  </a:lnTo>
                  <a:lnTo>
                    <a:pt x="1995877" y="468569"/>
                  </a:lnTo>
                  <a:lnTo>
                    <a:pt x="2014024" y="528955"/>
                  </a:lnTo>
                  <a:lnTo>
                    <a:pt x="2032325" y="590941"/>
                  </a:lnTo>
                  <a:lnTo>
                    <a:pt x="2050736" y="654147"/>
                  </a:lnTo>
                  <a:lnTo>
                    <a:pt x="2069216" y="718193"/>
                  </a:lnTo>
                  <a:lnTo>
                    <a:pt x="2087721" y="782703"/>
                  </a:lnTo>
                  <a:lnTo>
                    <a:pt x="2106209" y="847296"/>
                  </a:lnTo>
                  <a:lnTo>
                    <a:pt x="2124637" y="911593"/>
                  </a:lnTo>
                  <a:lnTo>
                    <a:pt x="2142963" y="975217"/>
                  </a:lnTo>
                  <a:lnTo>
                    <a:pt x="2161143" y="1037787"/>
                  </a:lnTo>
                  <a:lnTo>
                    <a:pt x="2179135" y="1098926"/>
                  </a:lnTo>
                  <a:lnTo>
                    <a:pt x="2196897" y="1158254"/>
                  </a:lnTo>
                  <a:lnTo>
                    <a:pt x="2214385" y="1215393"/>
                  </a:lnTo>
                  <a:lnTo>
                    <a:pt x="2231557" y="1269964"/>
                  </a:lnTo>
                  <a:lnTo>
                    <a:pt x="2248371" y="1321587"/>
                  </a:lnTo>
                  <a:lnTo>
                    <a:pt x="2264783" y="1369884"/>
                  </a:lnTo>
                  <a:lnTo>
                    <a:pt x="2280751" y="1414476"/>
                  </a:lnTo>
                  <a:lnTo>
                    <a:pt x="2296232" y="1454985"/>
                  </a:lnTo>
                  <a:lnTo>
                    <a:pt x="2311184" y="1491031"/>
                  </a:lnTo>
                  <a:lnTo>
                    <a:pt x="2339329" y="1548221"/>
                  </a:lnTo>
                  <a:lnTo>
                    <a:pt x="2364844" y="1583014"/>
                  </a:lnTo>
                  <a:lnTo>
                    <a:pt x="2397503" y="1595184"/>
                  </a:lnTo>
                  <a:lnTo>
                    <a:pt x="2411816" y="1586664"/>
                  </a:lnTo>
                  <a:lnTo>
                    <a:pt x="2437051" y="1544773"/>
                  </a:lnTo>
                  <a:lnTo>
                    <a:pt x="2458621" y="1475561"/>
                  </a:lnTo>
                  <a:lnTo>
                    <a:pt x="2468353" y="1432889"/>
                  </a:lnTo>
                  <a:lnTo>
                    <a:pt x="2477555" y="1386002"/>
                  </a:lnTo>
                  <a:lnTo>
                    <a:pt x="2486354" y="1335772"/>
                  </a:lnTo>
                  <a:lnTo>
                    <a:pt x="2494880" y="1283071"/>
                  </a:lnTo>
                  <a:lnTo>
                    <a:pt x="2503262" y="1228771"/>
                  </a:lnTo>
                  <a:lnTo>
                    <a:pt x="2511627" y="1173744"/>
                  </a:lnTo>
                  <a:lnTo>
                    <a:pt x="2520104" y="1118862"/>
                  </a:lnTo>
                  <a:lnTo>
                    <a:pt x="2528822" y="1064996"/>
                  </a:lnTo>
                  <a:lnTo>
                    <a:pt x="2537909" y="1013018"/>
                  </a:lnTo>
                  <a:lnTo>
                    <a:pt x="2547494" y="963801"/>
                  </a:lnTo>
                  <a:lnTo>
                    <a:pt x="2557705" y="918216"/>
                  </a:lnTo>
                  <a:lnTo>
                    <a:pt x="2568671" y="877134"/>
                  </a:lnTo>
                  <a:lnTo>
                    <a:pt x="2593382" y="811971"/>
                  </a:lnTo>
                  <a:lnTo>
                    <a:pt x="2622655" y="775287"/>
                  </a:lnTo>
                  <a:lnTo>
                    <a:pt x="2651023" y="765270"/>
                  </a:lnTo>
                  <a:lnTo>
                    <a:pt x="2683225" y="767179"/>
                  </a:lnTo>
                  <a:lnTo>
                    <a:pt x="2756131" y="800199"/>
                  </a:lnTo>
                  <a:lnTo>
                    <a:pt x="2795334" y="828023"/>
                  </a:lnTo>
                  <a:lnTo>
                    <a:pt x="2835370" y="861197"/>
                  </a:lnTo>
                  <a:lnTo>
                    <a:pt x="2875489" y="898077"/>
                  </a:lnTo>
                  <a:lnTo>
                    <a:pt x="2914941" y="937020"/>
                  </a:lnTo>
                  <a:lnTo>
                    <a:pt x="2952976" y="976382"/>
                  </a:lnTo>
                  <a:lnTo>
                    <a:pt x="2988842" y="1014519"/>
                  </a:lnTo>
                  <a:lnTo>
                    <a:pt x="3021790" y="1049787"/>
                  </a:lnTo>
                  <a:lnTo>
                    <a:pt x="3051070" y="1080542"/>
                  </a:lnTo>
                  <a:lnTo>
                    <a:pt x="3075931" y="1105141"/>
                  </a:lnTo>
                  <a:lnTo>
                    <a:pt x="3095624" y="1121940"/>
                  </a:lnTo>
                </a:path>
              </a:pathLst>
            </a:custGeom>
            <a:ln w="6349">
              <a:solidFill>
                <a:srgbClr val="0433FF"/>
              </a:solidFill>
            </a:ln>
          </p:spPr>
          <p:txBody>
            <a:bodyPr wrap="square" lIns="0" tIns="0" rIns="0" bIns="0" rtlCol="0"/>
            <a:lstStyle/>
            <a:p>
              <a:endParaRPr sz="1634"/>
            </a:p>
          </p:txBody>
        </p:sp>
        <p:sp>
          <p:nvSpPr>
            <p:cNvPr id="134" name="object 7">
              <a:extLst>
                <a:ext uri="{FF2B5EF4-FFF2-40B4-BE49-F238E27FC236}">
                  <a16:creationId xmlns:a16="http://schemas.microsoft.com/office/drawing/2014/main" id="{B417AA89-811F-4701-9628-B2B4A920B9E7}"/>
                </a:ext>
              </a:extLst>
            </p:cNvPr>
            <p:cNvSpPr/>
            <p:nvPr/>
          </p:nvSpPr>
          <p:spPr>
            <a:xfrm>
              <a:off x="2824133" y="3706698"/>
              <a:ext cx="4008754" cy="0"/>
            </a:xfrm>
            <a:custGeom>
              <a:avLst/>
              <a:gdLst/>
              <a:ahLst/>
              <a:cxnLst/>
              <a:rect l="l" t="t" r="r" b="b"/>
              <a:pathLst>
                <a:path w="4008754">
                  <a:moveTo>
                    <a:pt x="0" y="0"/>
                  </a:moveTo>
                  <a:lnTo>
                    <a:pt x="4008437" y="0"/>
                  </a:lnTo>
                </a:path>
              </a:pathLst>
            </a:custGeom>
            <a:ln w="8312">
              <a:solidFill>
                <a:srgbClr val="0433FF"/>
              </a:solidFill>
            </a:ln>
          </p:spPr>
          <p:txBody>
            <a:bodyPr wrap="square" lIns="0" tIns="0" rIns="0" bIns="0" rtlCol="0"/>
            <a:lstStyle/>
            <a:p>
              <a:endParaRPr sz="1634"/>
            </a:p>
          </p:txBody>
        </p:sp>
        <p:sp>
          <p:nvSpPr>
            <p:cNvPr id="135" name="object 8">
              <a:extLst>
                <a:ext uri="{FF2B5EF4-FFF2-40B4-BE49-F238E27FC236}">
                  <a16:creationId xmlns:a16="http://schemas.microsoft.com/office/drawing/2014/main" id="{E3328989-D58E-4E64-B49E-02DE0CEA1208}"/>
                </a:ext>
              </a:extLst>
            </p:cNvPr>
            <p:cNvSpPr/>
            <p:nvPr/>
          </p:nvSpPr>
          <p:spPr>
            <a:xfrm>
              <a:off x="6781770" y="3668598"/>
              <a:ext cx="76200" cy="76200"/>
            </a:xfrm>
            <a:custGeom>
              <a:avLst/>
              <a:gdLst/>
              <a:ahLst/>
              <a:cxnLst/>
              <a:rect l="l" t="t" r="r" b="b"/>
              <a:pathLst>
                <a:path w="76200" h="76200">
                  <a:moveTo>
                    <a:pt x="0" y="0"/>
                  </a:moveTo>
                  <a:lnTo>
                    <a:pt x="0" y="76200"/>
                  </a:lnTo>
                  <a:lnTo>
                    <a:pt x="76200" y="38100"/>
                  </a:lnTo>
                  <a:lnTo>
                    <a:pt x="0" y="0"/>
                  </a:lnTo>
                  <a:close/>
                </a:path>
              </a:pathLst>
            </a:custGeom>
            <a:solidFill>
              <a:srgbClr val="0433FF"/>
            </a:solidFill>
          </p:spPr>
          <p:txBody>
            <a:bodyPr wrap="square" lIns="0" tIns="0" rIns="0" bIns="0" rtlCol="0"/>
            <a:lstStyle/>
            <a:p>
              <a:endParaRPr sz="1634"/>
            </a:p>
          </p:txBody>
        </p:sp>
        <p:sp>
          <p:nvSpPr>
            <p:cNvPr id="136" name="object 9">
              <a:extLst>
                <a:ext uri="{FF2B5EF4-FFF2-40B4-BE49-F238E27FC236}">
                  <a16:creationId xmlns:a16="http://schemas.microsoft.com/office/drawing/2014/main" id="{85EF8251-C43A-4F54-BCB5-21B3D4ABD94A}"/>
                </a:ext>
              </a:extLst>
            </p:cNvPr>
            <p:cNvSpPr/>
            <p:nvPr/>
          </p:nvSpPr>
          <p:spPr>
            <a:xfrm>
              <a:off x="3041620" y="2508135"/>
              <a:ext cx="0" cy="1414780"/>
            </a:xfrm>
            <a:custGeom>
              <a:avLst/>
              <a:gdLst/>
              <a:ahLst/>
              <a:cxnLst/>
              <a:rect l="l" t="t" r="r" b="b"/>
              <a:pathLst>
                <a:path h="1414779">
                  <a:moveTo>
                    <a:pt x="0" y="1414462"/>
                  </a:moveTo>
                  <a:lnTo>
                    <a:pt x="0" y="0"/>
                  </a:lnTo>
                </a:path>
              </a:pathLst>
            </a:custGeom>
            <a:ln w="8312">
              <a:solidFill>
                <a:srgbClr val="0433FF"/>
              </a:solidFill>
            </a:ln>
          </p:spPr>
          <p:txBody>
            <a:bodyPr wrap="square" lIns="0" tIns="0" rIns="0" bIns="0" rtlCol="0"/>
            <a:lstStyle/>
            <a:p>
              <a:endParaRPr sz="1634"/>
            </a:p>
          </p:txBody>
        </p:sp>
        <p:sp>
          <p:nvSpPr>
            <p:cNvPr id="137" name="object 10">
              <a:extLst>
                <a:ext uri="{FF2B5EF4-FFF2-40B4-BE49-F238E27FC236}">
                  <a16:creationId xmlns:a16="http://schemas.microsoft.com/office/drawing/2014/main" id="{2B3375AF-1FC8-4FBF-A1EB-CA60FC30F7EC}"/>
                </a:ext>
              </a:extLst>
            </p:cNvPr>
            <p:cNvSpPr/>
            <p:nvPr/>
          </p:nvSpPr>
          <p:spPr>
            <a:xfrm>
              <a:off x="3003520" y="2482735"/>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433FF"/>
            </a:solidFill>
          </p:spPr>
          <p:txBody>
            <a:bodyPr wrap="square" lIns="0" tIns="0" rIns="0" bIns="0" rtlCol="0"/>
            <a:lstStyle/>
            <a:p>
              <a:endParaRPr sz="1634"/>
            </a:p>
          </p:txBody>
        </p:sp>
      </p:grpSp>
      <p:sp>
        <p:nvSpPr>
          <p:cNvPr id="138" name="object 11">
            <a:extLst>
              <a:ext uri="{FF2B5EF4-FFF2-40B4-BE49-F238E27FC236}">
                <a16:creationId xmlns:a16="http://schemas.microsoft.com/office/drawing/2014/main" id="{C0B6A8AE-A093-4870-ABAF-FD9FFEEB3833}"/>
              </a:ext>
            </a:extLst>
          </p:cNvPr>
          <p:cNvSpPr txBox="1"/>
          <p:nvPr/>
        </p:nvSpPr>
        <p:spPr>
          <a:xfrm>
            <a:off x="11251712" y="3706603"/>
            <a:ext cx="327916" cy="207205"/>
          </a:xfrm>
          <a:prstGeom prst="rect">
            <a:avLst/>
          </a:prstGeom>
        </p:spPr>
        <p:txBody>
          <a:bodyPr vert="horz" wrap="square" lIns="0" tIns="11526" rIns="0" bIns="0" rtlCol="0">
            <a:spAutoFit/>
          </a:bodyPr>
          <a:lstStyle/>
          <a:p>
            <a:pPr marL="11527">
              <a:spcBef>
                <a:spcPts val="91"/>
              </a:spcBef>
            </a:pPr>
            <a:r>
              <a:rPr sz="1271" dirty="0">
                <a:latin typeface="Arial MT"/>
                <a:cs typeface="Arial MT"/>
              </a:rPr>
              <a:t>time</a:t>
            </a:r>
            <a:endParaRPr sz="1271">
              <a:latin typeface="Arial MT"/>
              <a:cs typeface="Arial MT"/>
            </a:endParaRPr>
          </a:p>
        </p:txBody>
      </p:sp>
      <p:sp>
        <p:nvSpPr>
          <p:cNvPr id="139" name="object 12">
            <a:extLst>
              <a:ext uri="{FF2B5EF4-FFF2-40B4-BE49-F238E27FC236}">
                <a16:creationId xmlns:a16="http://schemas.microsoft.com/office/drawing/2014/main" id="{3E6DA76D-F784-4CF4-B7DB-14F92CC400BD}"/>
              </a:ext>
            </a:extLst>
          </p:cNvPr>
          <p:cNvSpPr txBox="1"/>
          <p:nvPr/>
        </p:nvSpPr>
        <p:spPr>
          <a:xfrm>
            <a:off x="7674039" y="2542830"/>
            <a:ext cx="192360" cy="723260"/>
          </a:xfrm>
          <a:prstGeom prst="rect">
            <a:avLst/>
          </a:prstGeom>
        </p:spPr>
        <p:txBody>
          <a:bodyPr vert="vert270" wrap="square" lIns="0" tIns="0" rIns="0" bIns="0" rtlCol="0">
            <a:spAutoFit/>
          </a:bodyPr>
          <a:lstStyle/>
          <a:p>
            <a:pPr marL="11527">
              <a:lnSpc>
                <a:spcPts val="1493"/>
              </a:lnSpc>
            </a:pPr>
            <a:r>
              <a:rPr sz="1271" dirty="0">
                <a:latin typeface="Arial MT"/>
                <a:cs typeface="Arial MT"/>
              </a:rPr>
              <a:t>amplitude</a:t>
            </a:r>
            <a:endParaRPr sz="1271">
              <a:latin typeface="Arial MT"/>
              <a:cs typeface="Arial MT"/>
            </a:endParaRPr>
          </a:p>
        </p:txBody>
      </p:sp>
      <p:grpSp>
        <p:nvGrpSpPr>
          <p:cNvPr id="140" name="object 13">
            <a:extLst>
              <a:ext uri="{FF2B5EF4-FFF2-40B4-BE49-F238E27FC236}">
                <a16:creationId xmlns:a16="http://schemas.microsoft.com/office/drawing/2014/main" id="{0AFA3AE9-FAC2-4919-AFBE-CC1063A5C3B6}"/>
              </a:ext>
            </a:extLst>
          </p:cNvPr>
          <p:cNvGrpSpPr/>
          <p:nvPr/>
        </p:nvGrpSpPr>
        <p:grpSpPr>
          <a:xfrm>
            <a:off x="7624753" y="4803308"/>
            <a:ext cx="3663555" cy="1311088"/>
            <a:chOff x="2676813" y="4930660"/>
            <a:chExt cx="4036695" cy="1444625"/>
          </a:xfrm>
        </p:grpSpPr>
        <p:sp>
          <p:nvSpPr>
            <p:cNvPr id="141" name="object 14">
              <a:extLst>
                <a:ext uri="{FF2B5EF4-FFF2-40B4-BE49-F238E27FC236}">
                  <a16:creationId xmlns:a16="http://schemas.microsoft.com/office/drawing/2014/main" id="{AFD3D022-BEB7-454D-80C8-4B1A38BC24A1}"/>
                </a:ext>
              </a:extLst>
            </p:cNvPr>
            <p:cNvSpPr/>
            <p:nvPr/>
          </p:nvSpPr>
          <p:spPr>
            <a:xfrm>
              <a:off x="2681258" y="5794259"/>
              <a:ext cx="4006850" cy="0"/>
            </a:xfrm>
            <a:custGeom>
              <a:avLst/>
              <a:gdLst/>
              <a:ahLst/>
              <a:cxnLst/>
              <a:rect l="l" t="t" r="r" b="b"/>
              <a:pathLst>
                <a:path w="4006850">
                  <a:moveTo>
                    <a:pt x="0" y="0"/>
                  </a:moveTo>
                  <a:lnTo>
                    <a:pt x="4006849" y="0"/>
                  </a:lnTo>
                </a:path>
              </a:pathLst>
            </a:custGeom>
            <a:ln w="8312">
              <a:solidFill>
                <a:srgbClr val="0433FF"/>
              </a:solidFill>
            </a:ln>
          </p:spPr>
          <p:txBody>
            <a:bodyPr wrap="square" lIns="0" tIns="0" rIns="0" bIns="0" rtlCol="0"/>
            <a:lstStyle/>
            <a:p>
              <a:endParaRPr sz="1634"/>
            </a:p>
          </p:txBody>
        </p:sp>
        <p:sp>
          <p:nvSpPr>
            <p:cNvPr id="142" name="object 15">
              <a:extLst>
                <a:ext uri="{FF2B5EF4-FFF2-40B4-BE49-F238E27FC236}">
                  <a16:creationId xmlns:a16="http://schemas.microsoft.com/office/drawing/2014/main" id="{F8351869-6D75-49A9-9049-B468FB035420}"/>
                </a:ext>
              </a:extLst>
            </p:cNvPr>
            <p:cNvSpPr/>
            <p:nvPr/>
          </p:nvSpPr>
          <p:spPr>
            <a:xfrm>
              <a:off x="6637308" y="5756159"/>
              <a:ext cx="76200" cy="76200"/>
            </a:xfrm>
            <a:custGeom>
              <a:avLst/>
              <a:gdLst/>
              <a:ahLst/>
              <a:cxnLst/>
              <a:rect l="l" t="t" r="r" b="b"/>
              <a:pathLst>
                <a:path w="76200" h="76200">
                  <a:moveTo>
                    <a:pt x="0" y="0"/>
                  </a:moveTo>
                  <a:lnTo>
                    <a:pt x="0" y="76200"/>
                  </a:lnTo>
                  <a:lnTo>
                    <a:pt x="76200" y="38100"/>
                  </a:lnTo>
                  <a:lnTo>
                    <a:pt x="0" y="0"/>
                  </a:lnTo>
                  <a:close/>
                </a:path>
              </a:pathLst>
            </a:custGeom>
            <a:solidFill>
              <a:srgbClr val="0433FF"/>
            </a:solidFill>
          </p:spPr>
          <p:txBody>
            <a:bodyPr wrap="square" lIns="0" tIns="0" rIns="0" bIns="0" rtlCol="0"/>
            <a:lstStyle/>
            <a:p>
              <a:endParaRPr sz="1634"/>
            </a:p>
          </p:txBody>
        </p:sp>
        <p:sp>
          <p:nvSpPr>
            <p:cNvPr id="143" name="object 16">
              <a:extLst>
                <a:ext uri="{FF2B5EF4-FFF2-40B4-BE49-F238E27FC236}">
                  <a16:creationId xmlns:a16="http://schemas.microsoft.com/office/drawing/2014/main" id="{296A1E7B-5241-4592-8CE2-C99E4CCB70CB}"/>
                </a:ext>
              </a:extLst>
            </p:cNvPr>
            <p:cNvSpPr/>
            <p:nvPr/>
          </p:nvSpPr>
          <p:spPr>
            <a:xfrm>
              <a:off x="3041620" y="4956060"/>
              <a:ext cx="0" cy="1414780"/>
            </a:xfrm>
            <a:custGeom>
              <a:avLst/>
              <a:gdLst/>
              <a:ahLst/>
              <a:cxnLst/>
              <a:rect l="l" t="t" r="r" b="b"/>
              <a:pathLst>
                <a:path h="1414779">
                  <a:moveTo>
                    <a:pt x="0" y="1414462"/>
                  </a:moveTo>
                  <a:lnTo>
                    <a:pt x="0" y="0"/>
                  </a:lnTo>
                </a:path>
              </a:pathLst>
            </a:custGeom>
            <a:ln w="8312">
              <a:solidFill>
                <a:srgbClr val="0433FF"/>
              </a:solidFill>
            </a:ln>
          </p:spPr>
          <p:txBody>
            <a:bodyPr wrap="square" lIns="0" tIns="0" rIns="0" bIns="0" rtlCol="0"/>
            <a:lstStyle/>
            <a:p>
              <a:endParaRPr sz="1634"/>
            </a:p>
          </p:txBody>
        </p:sp>
        <p:sp>
          <p:nvSpPr>
            <p:cNvPr id="144" name="object 17">
              <a:extLst>
                <a:ext uri="{FF2B5EF4-FFF2-40B4-BE49-F238E27FC236}">
                  <a16:creationId xmlns:a16="http://schemas.microsoft.com/office/drawing/2014/main" id="{59160F3C-A067-4550-982D-1988F6741719}"/>
                </a:ext>
              </a:extLst>
            </p:cNvPr>
            <p:cNvSpPr/>
            <p:nvPr/>
          </p:nvSpPr>
          <p:spPr>
            <a:xfrm>
              <a:off x="3003520" y="4930660"/>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433FF"/>
            </a:solidFill>
          </p:spPr>
          <p:txBody>
            <a:bodyPr wrap="square" lIns="0" tIns="0" rIns="0" bIns="0" rtlCol="0"/>
            <a:lstStyle/>
            <a:p>
              <a:endParaRPr sz="1634"/>
            </a:p>
          </p:txBody>
        </p:sp>
      </p:grpSp>
      <p:sp>
        <p:nvSpPr>
          <p:cNvPr id="145" name="object 18">
            <a:extLst>
              <a:ext uri="{FF2B5EF4-FFF2-40B4-BE49-F238E27FC236}">
                <a16:creationId xmlns:a16="http://schemas.microsoft.com/office/drawing/2014/main" id="{10352C69-4E62-40D1-B970-8417147CD958}"/>
              </a:ext>
            </a:extLst>
          </p:cNvPr>
          <p:cNvSpPr txBox="1"/>
          <p:nvPr/>
        </p:nvSpPr>
        <p:spPr>
          <a:xfrm>
            <a:off x="11097550" y="5617046"/>
            <a:ext cx="327916" cy="207205"/>
          </a:xfrm>
          <a:prstGeom prst="rect">
            <a:avLst/>
          </a:prstGeom>
        </p:spPr>
        <p:txBody>
          <a:bodyPr vert="horz" wrap="square" lIns="0" tIns="11526" rIns="0" bIns="0" rtlCol="0">
            <a:spAutoFit/>
          </a:bodyPr>
          <a:lstStyle/>
          <a:p>
            <a:pPr marL="11527">
              <a:spcBef>
                <a:spcPts val="91"/>
              </a:spcBef>
            </a:pPr>
            <a:r>
              <a:rPr sz="1271" dirty="0">
                <a:latin typeface="Arial MT"/>
                <a:cs typeface="Arial MT"/>
              </a:rPr>
              <a:t>time</a:t>
            </a:r>
            <a:endParaRPr sz="1271">
              <a:latin typeface="Arial MT"/>
              <a:cs typeface="Arial MT"/>
            </a:endParaRPr>
          </a:p>
        </p:txBody>
      </p:sp>
      <p:sp>
        <p:nvSpPr>
          <p:cNvPr id="146" name="object 19">
            <a:extLst>
              <a:ext uri="{FF2B5EF4-FFF2-40B4-BE49-F238E27FC236}">
                <a16:creationId xmlns:a16="http://schemas.microsoft.com/office/drawing/2014/main" id="{CFF5F936-E97C-4DA4-B5DA-1EB8C76520B8}"/>
              </a:ext>
            </a:extLst>
          </p:cNvPr>
          <p:cNvSpPr txBox="1"/>
          <p:nvPr/>
        </p:nvSpPr>
        <p:spPr>
          <a:xfrm>
            <a:off x="7542931" y="4829309"/>
            <a:ext cx="192360" cy="723260"/>
          </a:xfrm>
          <a:prstGeom prst="rect">
            <a:avLst/>
          </a:prstGeom>
        </p:spPr>
        <p:txBody>
          <a:bodyPr vert="vert270" wrap="square" lIns="0" tIns="0" rIns="0" bIns="0" rtlCol="0">
            <a:spAutoFit/>
          </a:bodyPr>
          <a:lstStyle/>
          <a:p>
            <a:pPr marL="11527">
              <a:lnSpc>
                <a:spcPts val="1493"/>
              </a:lnSpc>
            </a:pPr>
            <a:r>
              <a:rPr sz="1271" dirty="0">
                <a:latin typeface="Arial MT"/>
                <a:cs typeface="Arial MT"/>
              </a:rPr>
              <a:t>amplitude</a:t>
            </a:r>
            <a:endParaRPr sz="1271">
              <a:latin typeface="Arial MT"/>
              <a:cs typeface="Arial MT"/>
            </a:endParaRPr>
          </a:p>
        </p:txBody>
      </p:sp>
      <p:grpSp>
        <p:nvGrpSpPr>
          <p:cNvPr id="147" name="object 20">
            <a:extLst>
              <a:ext uri="{FF2B5EF4-FFF2-40B4-BE49-F238E27FC236}">
                <a16:creationId xmlns:a16="http://schemas.microsoft.com/office/drawing/2014/main" id="{175F84D0-3459-4990-83BC-A1BA498982E6}"/>
              </a:ext>
            </a:extLst>
          </p:cNvPr>
          <p:cNvGrpSpPr/>
          <p:nvPr/>
        </p:nvGrpSpPr>
        <p:grpSpPr>
          <a:xfrm>
            <a:off x="8115762" y="2676752"/>
            <a:ext cx="2619295" cy="1443638"/>
            <a:chOff x="3217833" y="2587510"/>
            <a:chExt cx="2886075" cy="1590675"/>
          </a:xfrm>
        </p:grpSpPr>
        <p:sp>
          <p:nvSpPr>
            <p:cNvPr id="148" name="object 21">
              <a:extLst>
                <a:ext uri="{FF2B5EF4-FFF2-40B4-BE49-F238E27FC236}">
                  <a16:creationId xmlns:a16="http://schemas.microsoft.com/office/drawing/2014/main" id="{9A3A071D-F769-46F9-9271-FBF2E7BD4BD7}"/>
                </a:ext>
              </a:extLst>
            </p:cNvPr>
            <p:cNvSpPr/>
            <p:nvPr/>
          </p:nvSpPr>
          <p:spPr>
            <a:xfrm>
              <a:off x="3255933" y="3273310"/>
              <a:ext cx="0" cy="433705"/>
            </a:xfrm>
            <a:custGeom>
              <a:avLst/>
              <a:gdLst/>
              <a:ahLst/>
              <a:cxnLst/>
              <a:rect l="l" t="t" r="r" b="b"/>
              <a:pathLst>
                <a:path h="433704">
                  <a:moveTo>
                    <a:pt x="0" y="433387"/>
                  </a:moveTo>
                  <a:lnTo>
                    <a:pt x="0" y="0"/>
                  </a:lnTo>
                </a:path>
              </a:pathLst>
            </a:custGeom>
            <a:ln w="8312">
              <a:solidFill>
                <a:srgbClr val="0433FF"/>
              </a:solidFill>
            </a:ln>
          </p:spPr>
          <p:txBody>
            <a:bodyPr wrap="square" lIns="0" tIns="0" rIns="0" bIns="0" rtlCol="0"/>
            <a:lstStyle/>
            <a:p>
              <a:endParaRPr sz="1634"/>
            </a:p>
          </p:txBody>
        </p:sp>
        <p:pic>
          <p:nvPicPr>
            <p:cNvPr id="149" name="object 22">
              <a:extLst>
                <a:ext uri="{FF2B5EF4-FFF2-40B4-BE49-F238E27FC236}">
                  <a16:creationId xmlns:a16="http://schemas.microsoft.com/office/drawing/2014/main" id="{1698D342-1A5F-475C-AD04-DF0C47610A6E}"/>
                </a:ext>
              </a:extLst>
            </p:cNvPr>
            <p:cNvPicPr/>
            <p:nvPr/>
          </p:nvPicPr>
          <p:blipFill>
            <a:blip r:embed="rId2" cstate="print"/>
            <a:stretch>
              <a:fillRect/>
            </a:stretch>
          </p:blipFill>
          <p:spPr>
            <a:xfrm>
              <a:off x="3217833" y="3235210"/>
              <a:ext cx="76200" cy="76200"/>
            </a:xfrm>
            <a:prstGeom prst="rect">
              <a:avLst/>
            </a:prstGeom>
          </p:spPr>
        </p:pic>
        <p:sp>
          <p:nvSpPr>
            <p:cNvPr id="150" name="object 23">
              <a:extLst>
                <a:ext uri="{FF2B5EF4-FFF2-40B4-BE49-F238E27FC236}">
                  <a16:creationId xmlns:a16="http://schemas.microsoft.com/office/drawing/2014/main" id="{EF8A6CAE-84F5-41EE-B0D5-DE9AA86A9A32}"/>
                </a:ext>
              </a:extLst>
            </p:cNvPr>
            <p:cNvSpPr/>
            <p:nvPr/>
          </p:nvSpPr>
          <p:spPr>
            <a:xfrm>
              <a:off x="3471833" y="3130435"/>
              <a:ext cx="1905" cy="576580"/>
            </a:xfrm>
            <a:custGeom>
              <a:avLst/>
              <a:gdLst/>
              <a:ahLst/>
              <a:cxnLst/>
              <a:rect l="l" t="t" r="r" b="b"/>
              <a:pathLst>
                <a:path w="1904" h="576579">
                  <a:moveTo>
                    <a:pt x="0" y="576262"/>
                  </a:moveTo>
                  <a:lnTo>
                    <a:pt x="1587" y="0"/>
                  </a:lnTo>
                </a:path>
              </a:pathLst>
            </a:custGeom>
            <a:ln w="8312">
              <a:solidFill>
                <a:srgbClr val="0433FF"/>
              </a:solidFill>
            </a:ln>
          </p:spPr>
          <p:txBody>
            <a:bodyPr wrap="square" lIns="0" tIns="0" rIns="0" bIns="0" rtlCol="0"/>
            <a:lstStyle/>
            <a:p>
              <a:endParaRPr sz="1634"/>
            </a:p>
          </p:txBody>
        </p:sp>
        <p:pic>
          <p:nvPicPr>
            <p:cNvPr id="151" name="object 24">
              <a:extLst>
                <a:ext uri="{FF2B5EF4-FFF2-40B4-BE49-F238E27FC236}">
                  <a16:creationId xmlns:a16="http://schemas.microsoft.com/office/drawing/2014/main" id="{760BB757-E64C-48D3-B033-3CBD215DFB32}"/>
                </a:ext>
              </a:extLst>
            </p:cNvPr>
            <p:cNvPicPr/>
            <p:nvPr/>
          </p:nvPicPr>
          <p:blipFill>
            <a:blip r:embed="rId3" cstate="print"/>
            <a:stretch>
              <a:fillRect/>
            </a:stretch>
          </p:blipFill>
          <p:spPr>
            <a:xfrm>
              <a:off x="3435320" y="3092335"/>
              <a:ext cx="76200" cy="76200"/>
            </a:xfrm>
            <a:prstGeom prst="rect">
              <a:avLst/>
            </a:prstGeom>
          </p:spPr>
        </p:pic>
        <p:sp>
          <p:nvSpPr>
            <p:cNvPr id="152" name="object 25">
              <a:extLst>
                <a:ext uri="{FF2B5EF4-FFF2-40B4-BE49-F238E27FC236}">
                  <a16:creationId xmlns:a16="http://schemas.microsoft.com/office/drawing/2014/main" id="{EA33DBD2-CA8B-42FF-B29B-3B40FBF55A51}"/>
                </a:ext>
              </a:extLst>
            </p:cNvPr>
            <p:cNvSpPr/>
            <p:nvPr/>
          </p:nvSpPr>
          <p:spPr>
            <a:xfrm>
              <a:off x="3689320" y="2985973"/>
              <a:ext cx="0" cy="720725"/>
            </a:xfrm>
            <a:custGeom>
              <a:avLst/>
              <a:gdLst/>
              <a:ahLst/>
              <a:cxnLst/>
              <a:rect l="l" t="t" r="r" b="b"/>
              <a:pathLst>
                <a:path h="720725">
                  <a:moveTo>
                    <a:pt x="0" y="720724"/>
                  </a:moveTo>
                  <a:lnTo>
                    <a:pt x="0" y="0"/>
                  </a:lnTo>
                </a:path>
              </a:pathLst>
            </a:custGeom>
            <a:ln w="8312">
              <a:solidFill>
                <a:srgbClr val="0433FF"/>
              </a:solidFill>
            </a:ln>
          </p:spPr>
          <p:txBody>
            <a:bodyPr wrap="square" lIns="0" tIns="0" rIns="0" bIns="0" rtlCol="0"/>
            <a:lstStyle/>
            <a:p>
              <a:endParaRPr sz="1634"/>
            </a:p>
          </p:txBody>
        </p:sp>
        <p:pic>
          <p:nvPicPr>
            <p:cNvPr id="153" name="object 26">
              <a:extLst>
                <a:ext uri="{FF2B5EF4-FFF2-40B4-BE49-F238E27FC236}">
                  <a16:creationId xmlns:a16="http://schemas.microsoft.com/office/drawing/2014/main" id="{4F624493-6C98-4E96-9B16-0D7F12891A68}"/>
                </a:ext>
              </a:extLst>
            </p:cNvPr>
            <p:cNvPicPr/>
            <p:nvPr/>
          </p:nvPicPr>
          <p:blipFill>
            <a:blip r:embed="rId2" cstate="print"/>
            <a:stretch>
              <a:fillRect/>
            </a:stretch>
          </p:blipFill>
          <p:spPr>
            <a:xfrm>
              <a:off x="3651220" y="2947873"/>
              <a:ext cx="76200" cy="76200"/>
            </a:xfrm>
            <a:prstGeom prst="rect">
              <a:avLst/>
            </a:prstGeom>
          </p:spPr>
        </p:pic>
        <p:sp>
          <p:nvSpPr>
            <p:cNvPr id="154" name="object 27">
              <a:extLst>
                <a:ext uri="{FF2B5EF4-FFF2-40B4-BE49-F238E27FC236}">
                  <a16:creationId xmlns:a16="http://schemas.microsoft.com/office/drawing/2014/main" id="{F5A9CBDF-CE88-4DD6-88EA-8D5D9971AF18}"/>
                </a:ext>
              </a:extLst>
            </p:cNvPr>
            <p:cNvSpPr/>
            <p:nvPr/>
          </p:nvSpPr>
          <p:spPr>
            <a:xfrm>
              <a:off x="3905220" y="3201873"/>
              <a:ext cx="0" cy="504825"/>
            </a:xfrm>
            <a:custGeom>
              <a:avLst/>
              <a:gdLst/>
              <a:ahLst/>
              <a:cxnLst/>
              <a:rect l="l" t="t" r="r" b="b"/>
              <a:pathLst>
                <a:path h="504825">
                  <a:moveTo>
                    <a:pt x="0" y="504824"/>
                  </a:moveTo>
                  <a:lnTo>
                    <a:pt x="0" y="0"/>
                  </a:lnTo>
                </a:path>
              </a:pathLst>
            </a:custGeom>
            <a:ln w="8312">
              <a:solidFill>
                <a:srgbClr val="0433FF"/>
              </a:solidFill>
            </a:ln>
          </p:spPr>
          <p:txBody>
            <a:bodyPr wrap="square" lIns="0" tIns="0" rIns="0" bIns="0" rtlCol="0"/>
            <a:lstStyle/>
            <a:p>
              <a:endParaRPr sz="1634"/>
            </a:p>
          </p:txBody>
        </p:sp>
        <p:pic>
          <p:nvPicPr>
            <p:cNvPr id="155" name="object 28">
              <a:extLst>
                <a:ext uri="{FF2B5EF4-FFF2-40B4-BE49-F238E27FC236}">
                  <a16:creationId xmlns:a16="http://schemas.microsoft.com/office/drawing/2014/main" id="{F9E9F7E9-AD3B-4E42-BD0C-CED15D39DA91}"/>
                </a:ext>
              </a:extLst>
            </p:cNvPr>
            <p:cNvPicPr/>
            <p:nvPr/>
          </p:nvPicPr>
          <p:blipFill>
            <a:blip r:embed="rId2" cstate="print"/>
            <a:stretch>
              <a:fillRect/>
            </a:stretch>
          </p:blipFill>
          <p:spPr>
            <a:xfrm>
              <a:off x="3867120" y="3163773"/>
              <a:ext cx="76200" cy="76200"/>
            </a:xfrm>
            <a:prstGeom prst="rect">
              <a:avLst/>
            </a:prstGeom>
          </p:spPr>
        </p:pic>
        <p:sp>
          <p:nvSpPr>
            <p:cNvPr id="156" name="object 29">
              <a:extLst>
                <a:ext uri="{FF2B5EF4-FFF2-40B4-BE49-F238E27FC236}">
                  <a16:creationId xmlns:a16="http://schemas.microsoft.com/office/drawing/2014/main" id="{55ED90EE-AA40-4D95-AC89-E4C2FAD3E74D}"/>
                </a:ext>
              </a:extLst>
            </p:cNvPr>
            <p:cNvSpPr/>
            <p:nvPr/>
          </p:nvSpPr>
          <p:spPr>
            <a:xfrm>
              <a:off x="4119533" y="3417773"/>
              <a:ext cx="1905" cy="288925"/>
            </a:xfrm>
            <a:custGeom>
              <a:avLst/>
              <a:gdLst/>
              <a:ahLst/>
              <a:cxnLst/>
              <a:rect l="l" t="t" r="r" b="b"/>
              <a:pathLst>
                <a:path w="1904" h="288925">
                  <a:moveTo>
                    <a:pt x="0" y="288924"/>
                  </a:moveTo>
                  <a:lnTo>
                    <a:pt x="1587" y="0"/>
                  </a:lnTo>
                </a:path>
              </a:pathLst>
            </a:custGeom>
            <a:ln w="8312">
              <a:solidFill>
                <a:srgbClr val="0433FF"/>
              </a:solidFill>
            </a:ln>
          </p:spPr>
          <p:txBody>
            <a:bodyPr wrap="square" lIns="0" tIns="0" rIns="0" bIns="0" rtlCol="0"/>
            <a:lstStyle/>
            <a:p>
              <a:endParaRPr sz="1634"/>
            </a:p>
          </p:txBody>
        </p:sp>
        <p:pic>
          <p:nvPicPr>
            <p:cNvPr id="157" name="object 30">
              <a:extLst>
                <a:ext uri="{FF2B5EF4-FFF2-40B4-BE49-F238E27FC236}">
                  <a16:creationId xmlns:a16="http://schemas.microsoft.com/office/drawing/2014/main" id="{091ECE60-A174-46E6-A249-89D804BE80E6}"/>
                </a:ext>
              </a:extLst>
            </p:cNvPr>
            <p:cNvPicPr/>
            <p:nvPr/>
          </p:nvPicPr>
          <p:blipFill>
            <a:blip r:embed="rId4" cstate="print"/>
            <a:stretch>
              <a:fillRect/>
            </a:stretch>
          </p:blipFill>
          <p:spPr>
            <a:xfrm>
              <a:off x="4083020" y="3379673"/>
              <a:ext cx="76200" cy="76198"/>
            </a:xfrm>
            <a:prstGeom prst="rect">
              <a:avLst/>
            </a:prstGeom>
          </p:spPr>
        </p:pic>
        <p:sp>
          <p:nvSpPr>
            <p:cNvPr id="158" name="object 31">
              <a:extLst>
                <a:ext uri="{FF2B5EF4-FFF2-40B4-BE49-F238E27FC236}">
                  <a16:creationId xmlns:a16="http://schemas.microsoft.com/office/drawing/2014/main" id="{CD4444A2-34C3-47A8-B3EE-72031C4DF433}"/>
                </a:ext>
              </a:extLst>
            </p:cNvPr>
            <p:cNvSpPr/>
            <p:nvPr/>
          </p:nvSpPr>
          <p:spPr>
            <a:xfrm>
              <a:off x="4337020" y="3562235"/>
              <a:ext cx="0" cy="144780"/>
            </a:xfrm>
            <a:custGeom>
              <a:avLst/>
              <a:gdLst/>
              <a:ahLst/>
              <a:cxnLst/>
              <a:rect l="l" t="t" r="r" b="b"/>
              <a:pathLst>
                <a:path h="144779">
                  <a:moveTo>
                    <a:pt x="0" y="144462"/>
                  </a:moveTo>
                  <a:lnTo>
                    <a:pt x="0" y="0"/>
                  </a:lnTo>
                </a:path>
              </a:pathLst>
            </a:custGeom>
            <a:ln w="8312">
              <a:solidFill>
                <a:srgbClr val="0433FF"/>
              </a:solidFill>
            </a:ln>
          </p:spPr>
          <p:txBody>
            <a:bodyPr wrap="square" lIns="0" tIns="0" rIns="0" bIns="0" rtlCol="0"/>
            <a:lstStyle/>
            <a:p>
              <a:endParaRPr sz="1634"/>
            </a:p>
          </p:txBody>
        </p:sp>
        <p:sp>
          <p:nvSpPr>
            <p:cNvPr id="159" name="object 32">
              <a:extLst>
                <a:ext uri="{FF2B5EF4-FFF2-40B4-BE49-F238E27FC236}">
                  <a16:creationId xmlns:a16="http://schemas.microsoft.com/office/drawing/2014/main" id="{B81A6AA3-2EE6-486C-963F-982AAA0F32AC}"/>
                </a:ext>
              </a:extLst>
            </p:cNvPr>
            <p:cNvSpPr/>
            <p:nvPr/>
          </p:nvSpPr>
          <p:spPr>
            <a:xfrm>
              <a:off x="4298920" y="3524135"/>
              <a:ext cx="76200" cy="76200"/>
            </a:xfrm>
            <a:custGeom>
              <a:avLst/>
              <a:gdLst/>
              <a:ahLst/>
              <a:cxnLst/>
              <a:rect l="l" t="t" r="r" b="b"/>
              <a:pathLst>
                <a:path w="76200" h="76200">
                  <a:moveTo>
                    <a:pt x="38100" y="0"/>
                  </a:moveTo>
                  <a:lnTo>
                    <a:pt x="23270" y="2994"/>
                  </a:lnTo>
                  <a:lnTo>
                    <a:pt x="11159" y="11159"/>
                  </a:lnTo>
                  <a:lnTo>
                    <a:pt x="2994" y="23269"/>
                  </a:lnTo>
                  <a:lnTo>
                    <a:pt x="0" y="38100"/>
                  </a:lnTo>
                  <a:lnTo>
                    <a:pt x="2994" y="52929"/>
                  </a:lnTo>
                  <a:lnTo>
                    <a:pt x="11159" y="65040"/>
                  </a:lnTo>
                  <a:lnTo>
                    <a:pt x="23270" y="73205"/>
                  </a:lnTo>
                  <a:lnTo>
                    <a:pt x="38100" y="76200"/>
                  </a:lnTo>
                  <a:lnTo>
                    <a:pt x="52930" y="73205"/>
                  </a:lnTo>
                  <a:lnTo>
                    <a:pt x="65040" y="65040"/>
                  </a:lnTo>
                  <a:lnTo>
                    <a:pt x="73205" y="52929"/>
                  </a:lnTo>
                  <a:lnTo>
                    <a:pt x="76200" y="38100"/>
                  </a:lnTo>
                  <a:lnTo>
                    <a:pt x="73205" y="23269"/>
                  </a:lnTo>
                  <a:lnTo>
                    <a:pt x="65040" y="11159"/>
                  </a:lnTo>
                  <a:lnTo>
                    <a:pt x="52930" y="2994"/>
                  </a:lnTo>
                  <a:lnTo>
                    <a:pt x="38100" y="0"/>
                  </a:lnTo>
                  <a:close/>
                </a:path>
              </a:pathLst>
            </a:custGeom>
            <a:solidFill>
              <a:srgbClr val="0433FF"/>
            </a:solidFill>
          </p:spPr>
          <p:txBody>
            <a:bodyPr wrap="square" lIns="0" tIns="0" rIns="0" bIns="0" rtlCol="0"/>
            <a:lstStyle/>
            <a:p>
              <a:endParaRPr sz="1634"/>
            </a:p>
          </p:txBody>
        </p:sp>
        <p:sp>
          <p:nvSpPr>
            <p:cNvPr id="160" name="object 33">
              <a:extLst>
                <a:ext uri="{FF2B5EF4-FFF2-40B4-BE49-F238E27FC236}">
                  <a16:creationId xmlns:a16="http://schemas.microsoft.com/office/drawing/2014/main" id="{6D485BCE-41FD-4FFB-9768-CCAB29AAE2AC}"/>
                </a:ext>
              </a:extLst>
            </p:cNvPr>
            <p:cNvSpPr/>
            <p:nvPr/>
          </p:nvSpPr>
          <p:spPr>
            <a:xfrm>
              <a:off x="4552920" y="3490798"/>
              <a:ext cx="0" cy="215900"/>
            </a:xfrm>
            <a:custGeom>
              <a:avLst/>
              <a:gdLst/>
              <a:ahLst/>
              <a:cxnLst/>
              <a:rect l="l" t="t" r="r" b="b"/>
              <a:pathLst>
                <a:path h="215900">
                  <a:moveTo>
                    <a:pt x="0" y="215899"/>
                  </a:moveTo>
                  <a:lnTo>
                    <a:pt x="0" y="0"/>
                  </a:lnTo>
                </a:path>
              </a:pathLst>
            </a:custGeom>
            <a:ln w="8312">
              <a:solidFill>
                <a:srgbClr val="0433FF"/>
              </a:solidFill>
            </a:ln>
          </p:spPr>
          <p:txBody>
            <a:bodyPr wrap="square" lIns="0" tIns="0" rIns="0" bIns="0" rtlCol="0"/>
            <a:lstStyle/>
            <a:p>
              <a:endParaRPr sz="1634"/>
            </a:p>
          </p:txBody>
        </p:sp>
        <p:sp>
          <p:nvSpPr>
            <p:cNvPr id="161" name="object 34">
              <a:extLst>
                <a:ext uri="{FF2B5EF4-FFF2-40B4-BE49-F238E27FC236}">
                  <a16:creationId xmlns:a16="http://schemas.microsoft.com/office/drawing/2014/main" id="{B00BBC68-A97E-4426-A0F0-79AB542D4032}"/>
                </a:ext>
              </a:extLst>
            </p:cNvPr>
            <p:cNvSpPr/>
            <p:nvPr/>
          </p:nvSpPr>
          <p:spPr>
            <a:xfrm>
              <a:off x="4514820" y="3452698"/>
              <a:ext cx="76200" cy="76200"/>
            </a:xfrm>
            <a:custGeom>
              <a:avLst/>
              <a:gdLst/>
              <a:ahLst/>
              <a:cxnLst/>
              <a:rect l="l" t="t" r="r" b="b"/>
              <a:pathLst>
                <a:path w="76200" h="76200">
                  <a:moveTo>
                    <a:pt x="38100" y="0"/>
                  </a:moveTo>
                  <a:lnTo>
                    <a:pt x="23270" y="2994"/>
                  </a:lnTo>
                  <a:lnTo>
                    <a:pt x="11159" y="11159"/>
                  </a:lnTo>
                  <a:lnTo>
                    <a:pt x="2994" y="23269"/>
                  </a:lnTo>
                  <a:lnTo>
                    <a:pt x="0" y="38100"/>
                  </a:lnTo>
                  <a:lnTo>
                    <a:pt x="2994" y="52929"/>
                  </a:lnTo>
                  <a:lnTo>
                    <a:pt x="11159" y="65040"/>
                  </a:lnTo>
                  <a:lnTo>
                    <a:pt x="23270" y="73205"/>
                  </a:lnTo>
                  <a:lnTo>
                    <a:pt x="38100" y="76200"/>
                  </a:lnTo>
                  <a:lnTo>
                    <a:pt x="52930" y="73205"/>
                  </a:lnTo>
                  <a:lnTo>
                    <a:pt x="65040" y="65040"/>
                  </a:lnTo>
                  <a:lnTo>
                    <a:pt x="73205" y="52929"/>
                  </a:lnTo>
                  <a:lnTo>
                    <a:pt x="76200" y="38100"/>
                  </a:lnTo>
                  <a:lnTo>
                    <a:pt x="73205" y="23269"/>
                  </a:lnTo>
                  <a:lnTo>
                    <a:pt x="65040" y="11159"/>
                  </a:lnTo>
                  <a:lnTo>
                    <a:pt x="52930" y="2994"/>
                  </a:lnTo>
                  <a:lnTo>
                    <a:pt x="38100" y="0"/>
                  </a:lnTo>
                  <a:close/>
                </a:path>
              </a:pathLst>
            </a:custGeom>
            <a:solidFill>
              <a:srgbClr val="0433FF"/>
            </a:solidFill>
          </p:spPr>
          <p:txBody>
            <a:bodyPr wrap="square" lIns="0" tIns="0" rIns="0" bIns="0" rtlCol="0"/>
            <a:lstStyle/>
            <a:p>
              <a:endParaRPr sz="1634"/>
            </a:p>
          </p:txBody>
        </p:sp>
        <p:sp>
          <p:nvSpPr>
            <p:cNvPr id="162" name="object 35">
              <a:extLst>
                <a:ext uri="{FF2B5EF4-FFF2-40B4-BE49-F238E27FC236}">
                  <a16:creationId xmlns:a16="http://schemas.microsoft.com/office/drawing/2014/main" id="{72C7E36F-3E36-4EC4-8787-66A315A8BF78}"/>
                </a:ext>
              </a:extLst>
            </p:cNvPr>
            <p:cNvSpPr/>
            <p:nvPr/>
          </p:nvSpPr>
          <p:spPr>
            <a:xfrm>
              <a:off x="4768820" y="2625610"/>
              <a:ext cx="0" cy="1081405"/>
            </a:xfrm>
            <a:custGeom>
              <a:avLst/>
              <a:gdLst/>
              <a:ahLst/>
              <a:cxnLst/>
              <a:rect l="l" t="t" r="r" b="b"/>
              <a:pathLst>
                <a:path h="1081404">
                  <a:moveTo>
                    <a:pt x="0" y="1081087"/>
                  </a:moveTo>
                  <a:lnTo>
                    <a:pt x="0" y="0"/>
                  </a:lnTo>
                </a:path>
              </a:pathLst>
            </a:custGeom>
            <a:ln w="8312">
              <a:solidFill>
                <a:srgbClr val="0433FF"/>
              </a:solidFill>
            </a:ln>
          </p:spPr>
          <p:txBody>
            <a:bodyPr wrap="square" lIns="0" tIns="0" rIns="0" bIns="0" rtlCol="0"/>
            <a:lstStyle/>
            <a:p>
              <a:endParaRPr sz="1634"/>
            </a:p>
          </p:txBody>
        </p:sp>
        <p:pic>
          <p:nvPicPr>
            <p:cNvPr id="163" name="object 36">
              <a:extLst>
                <a:ext uri="{FF2B5EF4-FFF2-40B4-BE49-F238E27FC236}">
                  <a16:creationId xmlns:a16="http://schemas.microsoft.com/office/drawing/2014/main" id="{A3B2C16F-041E-4F17-8527-03578E0837EB}"/>
                </a:ext>
              </a:extLst>
            </p:cNvPr>
            <p:cNvPicPr/>
            <p:nvPr/>
          </p:nvPicPr>
          <p:blipFill>
            <a:blip r:embed="rId2" cstate="print"/>
            <a:stretch>
              <a:fillRect/>
            </a:stretch>
          </p:blipFill>
          <p:spPr>
            <a:xfrm>
              <a:off x="4730720" y="2587510"/>
              <a:ext cx="76200" cy="76200"/>
            </a:xfrm>
            <a:prstGeom prst="rect">
              <a:avLst/>
            </a:prstGeom>
          </p:spPr>
        </p:pic>
        <p:sp>
          <p:nvSpPr>
            <p:cNvPr id="164" name="object 37">
              <a:extLst>
                <a:ext uri="{FF2B5EF4-FFF2-40B4-BE49-F238E27FC236}">
                  <a16:creationId xmlns:a16="http://schemas.microsoft.com/office/drawing/2014/main" id="{279C1D5C-6D54-42E1-BED9-7A7C3619DBA5}"/>
                </a:ext>
              </a:extLst>
            </p:cNvPr>
            <p:cNvSpPr/>
            <p:nvPr/>
          </p:nvSpPr>
          <p:spPr>
            <a:xfrm>
              <a:off x="4984720" y="2770073"/>
              <a:ext cx="0" cy="936625"/>
            </a:xfrm>
            <a:custGeom>
              <a:avLst/>
              <a:gdLst/>
              <a:ahLst/>
              <a:cxnLst/>
              <a:rect l="l" t="t" r="r" b="b"/>
              <a:pathLst>
                <a:path h="936625">
                  <a:moveTo>
                    <a:pt x="0" y="936624"/>
                  </a:moveTo>
                  <a:lnTo>
                    <a:pt x="0" y="0"/>
                  </a:lnTo>
                </a:path>
              </a:pathLst>
            </a:custGeom>
            <a:ln w="8312">
              <a:solidFill>
                <a:srgbClr val="0433FF"/>
              </a:solidFill>
            </a:ln>
          </p:spPr>
          <p:txBody>
            <a:bodyPr wrap="square" lIns="0" tIns="0" rIns="0" bIns="0" rtlCol="0"/>
            <a:lstStyle/>
            <a:p>
              <a:endParaRPr sz="1634"/>
            </a:p>
          </p:txBody>
        </p:sp>
        <p:pic>
          <p:nvPicPr>
            <p:cNvPr id="165" name="object 38">
              <a:extLst>
                <a:ext uri="{FF2B5EF4-FFF2-40B4-BE49-F238E27FC236}">
                  <a16:creationId xmlns:a16="http://schemas.microsoft.com/office/drawing/2014/main" id="{585F06B4-C2A9-43B7-B12D-FE4BD42CFA88}"/>
                </a:ext>
              </a:extLst>
            </p:cNvPr>
            <p:cNvPicPr/>
            <p:nvPr/>
          </p:nvPicPr>
          <p:blipFill>
            <a:blip r:embed="rId2" cstate="print"/>
            <a:stretch>
              <a:fillRect/>
            </a:stretch>
          </p:blipFill>
          <p:spPr>
            <a:xfrm>
              <a:off x="4946620" y="2731973"/>
              <a:ext cx="76200" cy="76200"/>
            </a:xfrm>
            <a:prstGeom prst="rect">
              <a:avLst/>
            </a:prstGeom>
          </p:spPr>
        </p:pic>
        <p:sp>
          <p:nvSpPr>
            <p:cNvPr id="166" name="object 39">
              <a:extLst>
                <a:ext uri="{FF2B5EF4-FFF2-40B4-BE49-F238E27FC236}">
                  <a16:creationId xmlns:a16="http://schemas.microsoft.com/office/drawing/2014/main" id="{46C539E5-85C9-4BF8-8E6A-6BFC495F086A}"/>
                </a:ext>
              </a:extLst>
            </p:cNvPr>
            <p:cNvSpPr/>
            <p:nvPr/>
          </p:nvSpPr>
          <p:spPr>
            <a:xfrm>
              <a:off x="5200620" y="3562235"/>
              <a:ext cx="0" cy="144780"/>
            </a:xfrm>
            <a:custGeom>
              <a:avLst/>
              <a:gdLst/>
              <a:ahLst/>
              <a:cxnLst/>
              <a:rect l="l" t="t" r="r" b="b"/>
              <a:pathLst>
                <a:path h="144779">
                  <a:moveTo>
                    <a:pt x="0" y="144462"/>
                  </a:moveTo>
                  <a:lnTo>
                    <a:pt x="0" y="0"/>
                  </a:lnTo>
                </a:path>
              </a:pathLst>
            </a:custGeom>
            <a:ln w="8312">
              <a:solidFill>
                <a:srgbClr val="0433FF"/>
              </a:solidFill>
            </a:ln>
          </p:spPr>
          <p:txBody>
            <a:bodyPr wrap="square" lIns="0" tIns="0" rIns="0" bIns="0" rtlCol="0"/>
            <a:lstStyle/>
            <a:p>
              <a:endParaRPr sz="1634"/>
            </a:p>
          </p:txBody>
        </p:sp>
        <p:sp>
          <p:nvSpPr>
            <p:cNvPr id="167" name="object 40">
              <a:extLst>
                <a:ext uri="{FF2B5EF4-FFF2-40B4-BE49-F238E27FC236}">
                  <a16:creationId xmlns:a16="http://schemas.microsoft.com/office/drawing/2014/main" id="{79769946-3973-47D0-9E15-8E4DD4561A25}"/>
                </a:ext>
              </a:extLst>
            </p:cNvPr>
            <p:cNvSpPr/>
            <p:nvPr/>
          </p:nvSpPr>
          <p:spPr>
            <a:xfrm>
              <a:off x="5162520" y="3524135"/>
              <a:ext cx="76200" cy="76200"/>
            </a:xfrm>
            <a:custGeom>
              <a:avLst/>
              <a:gdLst/>
              <a:ahLst/>
              <a:cxnLst/>
              <a:rect l="l" t="t" r="r" b="b"/>
              <a:pathLst>
                <a:path w="76200" h="76200">
                  <a:moveTo>
                    <a:pt x="38100" y="0"/>
                  </a:moveTo>
                  <a:lnTo>
                    <a:pt x="23270" y="2994"/>
                  </a:lnTo>
                  <a:lnTo>
                    <a:pt x="11159" y="11159"/>
                  </a:lnTo>
                  <a:lnTo>
                    <a:pt x="2994" y="23269"/>
                  </a:lnTo>
                  <a:lnTo>
                    <a:pt x="0" y="38100"/>
                  </a:lnTo>
                  <a:lnTo>
                    <a:pt x="2994" y="52929"/>
                  </a:lnTo>
                  <a:lnTo>
                    <a:pt x="11159" y="65040"/>
                  </a:lnTo>
                  <a:lnTo>
                    <a:pt x="23270" y="73205"/>
                  </a:lnTo>
                  <a:lnTo>
                    <a:pt x="38100" y="76200"/>
                  </a:lnTo>
                  <a:lnTo>
                    <a:pt x="52930" y="73205"/>
                  </a:lnTo>
                  <a:lnTo>
                    <a:pt x="65040" y="65040"/>
                  </a:lnTo>
                  <a:lnTo>
                    <a:pt x="73205" y="52929"/>
                  </a:lnTo>
                  <a:lnTo>
                    <a:pt x="76200" y="38100"/>
                  </a:lnTo>
                  <a:lnTo>
                    <a:pt x="73205" y="23269"/>
                  </a:lnTo>
                  <a:lnTo>
                    <a:pt x="65040" y="11159"/>
                  </a:lnTo>
                  <a:lnTo>
                    <a:pt x="52930" y="2994"/>
                  </a:lnTo>
                  <a:lnTo>
                    <a:pt x="38100" y="0"/>
                  </a:lnTo>
                  <a:close/>
                </a:path>
              </a:pathLst>
            </a:custGeom>
            <a:solidFill>
              <a:srgbClr val="0433FF"/>
            </a:solidFill>
          </p:spPr>
          <p:txBody>
            <a:bodyPr wrap="square" lIns="0" tIns="0" rIns="0" bIns="0" rtlCol="0"/>
            <a:lstStyle/>
            <a:p>
              <a:endParaRPr sz="1634"/>
            </a:p>
          </p:txBody>
        </p:sp>
        <p:sp>
          <p:nvSpPr>
            <p:cNvPr id="168" name="object 41">
              <a:extLst>
                <a:ext uri="{FF2B5EF4-FFF2-40B4-BE49-F238E27FC236}">
                  <a16:creationId xmlns:a16="http://schemas.microsoft.com/office/drawing/2014/main" id="{BF330A2A-C2FB-4610-A1C8-17AFCEEDC6B6}"/>
                </a:ext>
              </a:extLst>
            </p:cNvPr>
            <p:cNvSpPr/>
            <p:nvPr/>
          </p:nvSpPr>
          <p:spPr>
            <a:xfrm>
              <a:off x="5416520" y="3706698"/>
              <a:ext cx="0" cy="433705"/>
            </a:xfrm>
            <a:custGeom>
              <a:avLst/>
              <a:gdLst/>
              <a:ahLst/>
              <a:cxnLst/>
              <a:rect l="l" t="t" r="r" b="b"/>
              <a:pathLst>
                <a:path h="433704">
                  <a:moveTo>
                    <a:pt x="0" y="0"/>
                  </a:moveTo>
                  <a:lnTo>
                    <a:pt x="0" y="433387"/>
                  </a:lnTo>
                </a:path>
              </a:pathLst>
            </a:custGeom>
            <a:ln w="8312">
              <a:solidFill>
                <a:srgbClr val="0433FF"/>
              </a:solidFill>
            </a:ln>
          </p:spPr>
          <p:txBody>
            <a:bodyPr wrap="square" lIns="0" tIns="0" rIns="0" bIns="0" rtlCol="0"/>
            <a:lstStyle/>
            <a:p>
              <a:endParaRPr sz="1634"/>
            </a:p>
          </p:txBody>
        </p:sp>
        <p:pic>
          <p:nvPicPr>
            <p:cNvPr id="169" name="object 42">
              <a:extLst>
                <a:ext uri="{FF2B5EF4-FFF2-40B4-BE49-F238E27FC236}">
                  <a16:creationId xmlns:a16="http://schemas.microsoft.com/office/drawing/2014/main" id="{DCFDB338-DDBF-4E12-BB08-4FFB5F466913}"/>
                </a:ext>
              </a:extLst>
            </p:cNvPr>
            <p:cNvPicPr/>
            <p:nvPr/>
          </p:nvPicPr>
          <p:blipFill>
            <a:blip r:embed="rId2" cstate="print"/>
            <a:stretch>
              <a:fillRect/>
            </a:stretch>
          </p:blipFill>
          <p:spPr>
            <a:xfrm>
              <a:off x="5378420" y="4101985"/>
              <a:ext cx="76200" cy="76200"/>
            </a:xfrm>
            <a:prstGeom prst="rect">
              <a:avLst/>
            </a:prstGeom>
          </p:spPr>
        </p:pic>
        <p:sp>
          <p:nvSpPr>
            <p:cNvPr id="170" name="object 43">
              <a:extLst>
                <a:ext uri="{FF2B5EF4-FFF2-40B4-BE49-F238E27FC236}">
                  <a16:creationId xmlns:a16="http://schemas.microsoft.com/office/drawing/2014/main" id="{A5ED7332-AD71-4814-9A9E-E984F5638E93}"/>
                </a:ext>
              </a:extLst>
            </p:cNvPr>
            <p:cNvSpPr/>
            <p:nvPr/>
          </p:nvSpPr>
          <p:spPr>
            <a:xfrm>
              <a:off x="5632420" y="3273310"/>
              <a:ext cx="0" cy="433705"/>
            </a:xfrm>
            <a:custGeom>
              <a:avLst/>
              <a:gdLst/>
              <a:ahLst/>
              <a:cxnLst/>
              <a:rect l="l" t="t" r="r" b="b"/>
              <a:pathLst>
                <a:path h="433704">
                  <a:moveTo>
                    <a:pt x="0" y="433387"/>
                  </a:moveTo>
                  <a:lnTo>
                    <a:pt x="0" y="0"/>
                  </a:lnTo>
                </a:path>
              </a:pathLst>
            </a:custGeom>
            <a:ln w="8312">
              <a:solidFill>
                <a:srgbClr val="0433FF"/>
              </a:solidFill>
            </a:ln>
          </p:spPr>
          <p:txBody>
            <a:bodyPr wrap="square" lIns="0" tIns="0" rIns="0" bIns="0" rtlCol="0"/>
            <a:lstStyle/>
            <a:p>
              <a:endParaRPr sz="1634"/>
            </a:p>
          </p:txBody>
        </p:sp>
        <p:pic>
          <p:nvPicPr>
            <p:cNvPr id="171" name="object 44">
              <a:extLst>
                <a:ext uri="{FF2B5EF4-FFF2-40B4-BE49-F238E27FC236}">
                  <a16:creationId xmlns:a16="http://schemas.microsoft.com/office/drawing/2014/main" id="{361B57DE-5CCF-4CE6-8A8A-6A77B2173BF1}"/>
                </a:ext>
              </a:extLst>
            </p:cNvPr>
            <p:cNvPicPr/>
            <p:nvPr/>
          </p:nvPicPr>
          <p:blipFill>
            <a:blip r:embed="rId2" cstate="print"/>
            <a:stretch>
              <a:fillRect/>
            </a:stretch>
          </p:blipFill>
          <p:spPr>
            <a:xfrm>
              <a:off x="5594320" y="3235210"/>
              <a:ext cx="76200" cy="76200"/>
            </a:xfrm>
            <a:prstGeom prst="rect">
              <a:avLst/>
            </a:prstGeom>
          </p:spPr>
        </p:pic>
        <p:sp>
          <p:nvSpPr>
            <p:cNvPr id="172" name="object 45">
              <a:extLst>
                <a:ext uri="{FF2B5EF4-FFF2-40B4-BE49-F238E27FC236}">
                  <a16:creationId xmlns:a16="http://schemas.microsoft.com/office/drawing/2014/main" id="{43FDDF50-1D47-4287-A4CC-AFBB2B537218}"/>
                </a:ext>
              </a:extLst>
            </p:cNvPr>
            <p:cNvSpPr/>
            <p:nvPr/>
          </p:nvSpPr>
          <p:spPr>
            <a:xfrm>
              <a:off x="5848320" y="3346335"/>
              <a:ext cx="1905" cy="360680"/>
            </a:xfrm>
            <a:custGeom>
              <a:avLst/>
              <a:gdLst/>
              <a:ahLst/>
              <a:cxnLst/>
              <a:rect l="l" t="t" r="r" b="b"/>
              <a:pathLst>
                <a:path w="1904" h="360679">
                  <a:moveTo>
                    <a:pt x="0" y="360362"/>
                  </a:moveTo>
                  <a:lnTo>
                    <a:pt x="1587" y="0"/>
                  </a:lnTo>
                </a:path>
              </a:pathLst>
            </a:custGeom>
            <a:ln w="8312">
              <a:solidFill>
                <a:srgbClr val="0433FF"/>
              </a:solidFill>
            </a:ln>
          </p:spPr>
          <p:txBody>
            <a:bodyPr wrap="square" lIns="0" tIns="0" rIns="0" bIns="0" rtlCol="0"/>
            <a:lstStyle/>
            <a:p>
              <a:endParaRPr sz="1634"/>
            </a:p>
          </p:txBody>
        </p:sp>
        <p:pic>
          <p:nvPicPr>
            <p:cNvPr id="173" name="object 46">
              <a:extLst>
                <a:ext uri="{FF2B5EF4-FFF2-40B4-BE49-F238E27FC236}">
                  <a16:creationId xmlns:a16="http://schemas.microsoft.com/office/drawing/2014/main" id="{E9150364-ED4E-46C9-B9CF-0E02224921A4}"/>
                </a:ext>
              </a:extLst>
            </p:cNvPr>
            <p:cNvPicPr/>
            <p:nvPr/>
          </p:nvPicPr>
          <p:blipFill>
            <a:blip r:embed="rId5" cstate="print"/>
            <a:stretch>
              <a:fillRect/>
            </a:stretch>
          </p:blipFill>
          <p:spPr>
            <a:xfrm>
              <a:off x="5811808" y="3308235"/>
              <a:ext cx="76200" cy="76198"/>
            </a:xfrm>
            <a:prstGeom prst="rect">
              <a:avLst/>
            </a:prstGeom>
          </p:spPr>
        </p:pic>
        <p:sp>
          <p:nvSpPr>
            <p:cNvPr id="174" name="object 47">
              <a:extLst>
                <a:ext uri="{FF2B5EF4-FFF2-40B4-BE49-F238E27FC236}">
                  <a16:creationId xmlns:a16="http://schemas.microsoft.com/office/drawing/2014/main" id="{B130F44B-49E0-4716-9C6E-7C243DF90C90}"/>
                </a:ext>
              </a:extLst>
            </p:cNvPr>
            <p:cNvSpPr/>
            <p:nvPr/>
          </p:nvSpPr>
          <p:spPr>
            <a:xfrm>
              <a:off x="6064220" y="3562235"/>
              <a:ext cx="1905" cy="144780"/>
            </a:xfrm>
            <a:custGeom>
              <a:avLst/>
              <a:gdLst/>
              <a:ahLst/>
              <a:cxnLst/>
              <a:rect l="l" t="t" r="r" b="b"/>
              <a:pathLst>
                <a:path w="1904" h="144779">
                  <a:moveTo>
                    <a:pt x="0" y="144462"/>
                  </a:moveTo>
                  <a:lnTo>
                    <a:pt x="1587" y="0"/>
                  </a:lnTo>
                </a:path>
              </a:pathLst>
            </a:custGeom>
            <a:ln w="8312">
              <a:solidFill>
                <a:srgbClr val="0433FF"/>
              </a:solidFill>
            </a:ln>
          </p:spPr>
          <p:txBody>
            <a:bodyPr wrap="square" lIns="0" tIns="0" rIns="0" bIns="0" rtlCol="0"/>
            <a:lstStyle/>
            <a:p>
              <a:endParaRPr sz="1634"/>
            </a:p>
          </p:txBody>
        </p:sp>
        <p:sp>
          <p:nvSpPr>
            <p:cNvPr id="175" name="object 48">
              <a:extLst>
                <a:ext uri="{FF2B5EF4-FFF2-40B4-BE49-F238E27FC236}">
                  <a16:creationId xmlns:a16="http://schemas.microsoft.com/office/drawing/2014/main" id="{00A6E409-2881-43B2-85A1-A0DEF7A683B8}"/>
                </a:ext>
              </a:extLst>
            </p:cNvPr>
            <p:cNvSpPr/>
            <p:nvPr/>
          </p:nvSpPr>
          <p:spPr>
            <a:xfrm>
              <a:off x="6027710" y="3524136"/>
              <a:ext cx="76200" cy="76200"/>
            </a:xfrm>
            <a:custGeom>
              <a:avLst/>
              <a:gdLst/>
              <a:ahLst/>
              <a:cxnLst/>
              <a:rect l="l" t="t" r="r" b="b"/>
              <a:pathLst>
                <a:path w="76200" h="76200">
                  <a:moveTo>
                    <a:pt x="38516" y="0"/>
                  </a:moveTo>
                  <a:lnTo>
                    <a:pt x="23654" y="2830"/>
                  </a:lnTo>
                  <a:lnTo>
                    <a:pt x="11454" y="10862"/>
                  </a:lnTo>
                  <a:lnTo>
                    <a:pt x="3156" y="22882"/>
                  </a:lnTo>
                  <a:lnTo>
                    <a:pt x="0" y="37679"/>
                  </a:lnTo>
                  <a:lnTo>
                    <a:pt x="2830" y="52541"/>
                  </a:lnTo>
                  <a:lnTo>
                    <a:pt x="10862" y="64741"/>
                  </a:lnTo>
                  <a:lnTo>
                    <a:pt x="22882" y="73039"/>
                  </a:lnTo>
                  <a:lnTo>
                    <a:pt x="37679" y="76196"/>
                  </a:lnTo>
                  <a:lnTo>
                    <a:pt x="52541" y="73365"/>
                  </a:lnTo>
                  <a:lnTo>
                    <a:pt x="64740" y="65333"/>
                  </a:lnTo>
                  <a:lnTo>
                    <a:pt x="73038" y="53313"/>
                  </a:lnTo>
                  <a:lnTo>
                    <a:pt x="76194" y="38516"/>
                  </a:lnTo>
                  <a:lnTo>
                    <a:pt x="73363" y="23654"/>
                  </a:lnTo>
                  <a:lnTo>
                    <a:pt x="65332" y="11455"/>
                  </a:lnTo>
                  <a:lnTo>
                    <a:pt x="53312" y="3157"/>
                  </a:lnTo>
                  <a:lnTo>
                    <a:pt x="38516" y="0"/>
                  </a:lnTo>
                  <a:close/>
                </a:path>
              </a:pathLst>
            </a:custGeom>
            <a:solidFill>
              <a:srgbClr val="0433FF"/>
            </a:solidFill>
          </p:spPr>
          <p:txBody>
            <a:bodyPr wrap="square" lIns="0" tIns="0" rIns="0" bIns="0" rtlCol="0"/>
            <a:lstStyle/>
            <a:p>
              <a:endParaRPr sz="1634"/>
            </a:p>
          </p:txBody>
        </p:sp>
      </p:grpSp>
      <p:grpSp>
        <p:nvGrpSpPr>
          <p:cNvPr id="176" name="object 49">
            <a:extLst>
              <a:ext uri="{FF2B5EF4-FFF2-40B4-BE49-F238E27FC236}">
                <a16:creationId xmlns:a16="http://schemas.microsoft.com/office/drawing/2014/main" id="{BAE953B1-F800-4F99-B27B-339625D232C1}"/>
              </a:ext>
            </a:extLst>
          </p:cNvPr>
          <p:cNvGrpSpPr/>
          <p:nvPr/>
        </p:nvGrpSpPr>
        <p:grpSpPr>
          <a:xfrm>
            <a:off x="7889565" y="5160616"/>
            <a:ext cx="2747810" cy="854657"/>
            <a:chOff x="2968597" y="5324360"/>
            <a:chExt cx="3027680" cy="941705"/>
          </a:xfrm>
        </p:grpSpPr>
        <p:sp>
          <p:nvSpPr>
            <p:cNvPr id="177" name="object 50">
              <a:extLst>
                <a:ext uri="{FF2B5EF4-FFF2-40B4-BE49-F238E27FC236}">
                  <a16:creationId xmlns:a16="http://schemas.microsoft.com/office/drawing/2014/main" id="{C8FCAD51-52C5-4FB0-B2FE-E9FCBD35C38B}"/>
                </a:ext>
              </a:extLst>
            </p:cNvPr>
            <p:cNvSpPr/>
            <p:nvPr/>
          </p:nvSpPr>
          <p:spPr>
            <a:xfrm>
              <a:off x="2968597" y="5362459"/>
              <a:ext cx="503555" cy="0"/>
            </a:xfrm>
            <a:custGeom>
              <a:avLst/>
              <a:gdLst/>
              <a:ahLst/>
              <a:cxnLst/>
              <a:rect l="l" t="t" r="r" b="b"/>
              <a:pathLst>
                <a:path w="503554">
                  <a:moveTo>
                    <a:pt x="0" y="0"/>
                  </a:moveTo>
                  <a:lnTo>
                    <a:pt x="503236" y="0"/>
                  </a:lnTo>
                </a:path>
              </a:pathLst>
            </a:custGeom>
            <a:ln w="12699">
              <a:solidFill>
                <a:srgbClr val="FF4C00"/>
              </a:solidFill>
            </a:ln>
          </p:spPr>
          <p:txBody>
            <a:bodyPr wrap="square" lIns="0" tIns="0" rIns="0" bIns="0" rtlCol="0"/>
            <a:lstStyle/>
            <a:p>
              <a:endParaRPr sz="1634"/>
            </a:p>
          </p:txBody>
        </p:sp>
        <p:sp>
          <p:nvSpPr>
            <p:cNvPr id="178" name="object 51">
              <a:extLst>
                <a:ext uri="{FF2B5EF4-FFF2-40B4-BE49-F238E27FC236}">
                  <a16:creationId xmlns:a16="http://schemas.microsoft.com/office/drawing/2014/main" id="{84063BEC-323C-4D78-9E33-0BD29413DA8D}"/>
                </a:ext>
              </a:extLst>
            </p:cNvPr>
            <p:cNvSpPr/>
            <p:nvPr/>
          </p:nvSpPr>
          <p:spPr>
            <a:xfrm>
              <a:off x="3473420" y="6226059"/>
              <a:ext cx="503555" cy="0"/>
            </a:xfrm>
            <a:custGeom>
              <a:avLst/>
              <a:gdLst/>
              <a:ahLst/>
              <a:cxnLst/>
              <a:rect l="l" t="t" r="r" b="b"/>
              <a:pathLst>
                <a:path w="503554">
                  <a:moveTo>
                    <a:pt x="0" y="0"/>
                  </a:moveTo>
                  <a:lnTo>
                    <a:pt x="503236" y="0"/>
                  </a:lnTo>
                </a:path>
              </a:pathLst>
            </a:custGeom>
            <a:ln w="12699">
              <a:solidFill>
                <a:srgbClr val="FF4C00"/>
              </a:solidFill>
            </a:ln>
          </p:spPr>
          <p:txBody>
            <a:bodyPr wrap="square" lIns="0" tIns="0" rIns="0" bIns="0" rtlCol="0"/>
            <a:lstStyle/>
            <a:p>
              <a:endParaRPr sz="1634"/>
            </a:p>
          </p:txBody>
        </p:sp>
        <p:sp>
          <p:nvSpPr>
            <p:cNvPr id="179" name="object 52">
              <a:extLst>
                <a:ext uri="{FF2B5EF4-FFF2-40B4-BE49-F238E27FC236}">
                  <a16:creationId xmlns:a16="http://schemas.microsoft.com/office/drawing/2014/main" id="{562165F9-3A61-4137-A3B5-C0325B2BC368}"/>
                </a:ext>
              </a:extLst>
            </p:cNvPr>
            <p:cNvSpPr/>
            <p:nvPr/>
          </p:nvSpPr>
          <p:spPr>
            <a:xfrm>
              <a:off x="3471833" y="5362459"/>
              <a:ext cx="0" cy="863600"/>
            </a:xfrm>
            <a:custGeom>
              <a:avLst/>
              <a:gdLst/>
              <a:ahLst/>
              <a:cxnLst/>
              <a:rect l="l" t="t" r="r" b="b"/>
              <a:pathLst>
                <a:path h="863600">
                  <a:moveTo>
                    <a:pt x="0" y="0"/>
                  </a:moveTo>
                  <a:lnTo>
                    <a:pt x="1" y="863599"/>
                  </a:lnTo>
                </a:path>
              </a:pathLst>
            </a:custGeom>
            <a:ln w="6349">
              <a:solidFill>
                <a:srgbClr val="FF4C00"/>
              </a:solidFill>
            </a:ln>
          </p:spPr>
          <p:txBody>
            <a:bodyPr wrap="square" lIns="0" tIns="0" rIns="0" bIns="0" rtlCol="0"/>
            <a:lstStyle/>
            <a:p>
              <a:endParaRPr sz="1634"/>
            </a:p>
          </p:txBody>
        </p:sp>
        <p:sp>
          <p:nvSpPr>
            <p:cNvPr id="180" name="object 53">
              <a:extLst>
                <a:ext uri="{FF2B5EF4-FFF2-40B4-BE49-F238E27FC236}">
                  <a16:creationId xmlns:a16="http://schemas.microsoft.com/office/drawing/2014/main" id="{789E9713-F0F6-4399-95DF-2A7598EF12AD}"/>
                </a:ext>
              </a:extLst>
            </p:cNvPr>
            <p:cNvSpPr/>
            <p:nvPr/>
          </p:nvSpPr>
          <p:spPr>
            <a:xfrm>
              <a:off x="3976658" y="5362459"/>
              <a:ext cx="0" cy="863600"/>
            </a:xfrm>
            <a:custGeom>
              <a:avLst/>
              <a:gdLst/>
              <a:ahLst/>
              <a:cxnLst/>
              <a:rect l="l" t="t" r="r" b="b"/>
              <a:pathLst>
                <a:path h="863600">
                  <a:moveTo>
                    <a:pt x="0" y="0"/>
                  </a:moveTo>
                  <a:lnTo>
                    <a:pt x="1" y="863599"/>
                  </a:lnTo>
                </a:path>
              </a:pathLst>
            </a:custGeom>
            <a:ln w="6349">
              <a:solidFill>
                <a:srgbClr val="FF4C00"/>
              </a:solidFill>
            </a:ln>
          </p:spPr>
          <p:txBody>
            <a:bodyPr wrap="square" lIns="0" tIns="0" rIns="0" bIns="0" rtlCol="0"/>
            <a:lstStyle/>
            <a:p>
              <a:endParaRPr sz="1634"/>
            </a:p>
          </p:txBody>
        </p:sp>
        <p:sp>
          <p:nvSpPr>
            <p:cNvPr id="181" name="object 54">
              <a:extLst>
                <a:ext uri="{FF2B5EF4-FFF2-40B4-BE49-F238E27FC236}">
                  <a16:creationId xmlns:a16="http://schemas.microsoft.com/office/drawing/2014/main" id="{507BCE88-B988-402E-A765-D02D44B045C0}"/>
                </a:ext>
              </a:extLst>
            </p:cNvPr>
            <p:cNvSpPr/>
            <p:nvPr/>
          </p:nvSpPr>
          <p:spPr>
            <a:xfrm>
              <a:off x="3041620" y="5362460"/>
              <a:ext cx="0" cy="433705"/>
            </a:xfrm>
            <a:custGeom>
              <a:avLst/>
              <a:gdLst/>
              <a:ahLst/>
              <a:cxnLst/>
              <a:rect l="l" t="t" r="r" b="b"/>
              <a:pathLst>
                <a:path h="433704">
                  <a:moveTo>
                    <a:pt x="0" y="433387"/>
                  </a:moveTo>
                  <a:lnTo>
                    <a:pt x="0" y="0"/>
                  </a:lnTo>
                </a:path>
              </a:pathLst>
            </a:custGeom>
            <a:ln w="8312">
              <a:solidFill>
                <a:srgbClr val="0433FF"/>
              </a:solidFill>
            </a:ln>
          </p:spPr>
          <p:txBody>
            <a:bodyPr wrap="square" lIns="0" tIns="0" rIns="0" bIns="0" rtlCol="0"/>
            <a:lstStyle/>
            <a:p>
              <a:endParaRPr sz="1634"/>
            </a:p>
          </p:txBody>
        </p:sp>
        <p:pic>
          <p:nvPicPr>
            <p:cNvPr id="182" name="object 55">
              <a:extLst>
                <a:ext uri="{FF2B5EF4-FFF2-40B4-BE49-F238E27FC236}">
                  <a16:creationId xmlns:a16="http://schemas.microsoft.com/office/drawing/2014/main" id="{6B26A1B9-D32A-4A51-860A-F6A923FA45DA}"/>
                </a:ext>
              </a:extLst>
            </p:cNvPr>
            <p:cNvPicPr/>
            <p:nvPr/>
          </p:nvPicPr>
          <p:blipFill>
            <a:blip r:embed="rId2" cstate="print"/>
            <a:stretch>
              <a:fillRect/>
            </a:stretch>
          </p:blipFill>
          <p:spPr>
            <a:xfrm>
              <a:off x="3003520" y="5324360"/>
              <a:ext cx="76200" cy="76200"/>
            </a:xfrm>
            <a:prstGeom prst="rect">
              <a:avLst/>
            </a:prstGeom>
          </p:spPr>
        </p:pic>
        <p:sp>
          <p:nvSpPr>
            <p:cNvPr id="183" name="object 56">
              <a:extLst>
                <a:ext uri="{FF2B5EF4-FFF2-40B4-BE49-F238E27FC236}">
                  <a16:creationId xmlns:a16="http://schemas.microsoft.com/office/drawing/2014/main" id="{5D6699AD-38C3-4C10-902E-464E6AE37D7C}"/>
                </a:ext>
              </a:extLst>
            </p:cNvPr>
            <p:cNvSpPr/>
            <p:nvPr/>
          </p:nvSpPr>
          <p:spPr>
            <a:xfrm>
              <a:off x="3257520" y="5362460"/>
              <a:ext cx="0" cy="433705"/>
            </a:xfrm>
            <a:custGeom>
              <a:avLst/>
              <a:gdLst/>
              <a:ahLst/>
              <a:cxnLst/>
              <a:rect l="l" t="t" r="r" b="b"/>
              <a:pathLst>
                <a:path h="433704">
                  <a:moveTo>
                    <a:pt x="0" y="433387"/>
                  </a:moveTo>
                  <a:lnTo>
                    <a:pt x="0" y="0"/>
                  </a:lnTo>
                </a:path>
              </a:pathLst>
            </a:custGeom>
            <a:ln w="8312">
              <a:solidFill>
                <a:srgbClr val="0433FF"/>
              </a:solidFill>
            </a:ln>
          </p:spPr>
          <p:txBody>
            <a:bodyPr wrap="square" lIns="0" tIns="0" rIns="0" bIns="0" rtlCol="0"/>
            <a:lstStyle/>
            <a:p>
              <a:endParaRPr sz="1634"/>
            </a:p>
          </p:txBody>
        </p:sp>
        <p:pic>
          <p:nvPicPr>
            <p:cNvPr id="184" name="object 57">
              <a:extLst>
                <a:ext uri="{FF2B5EF4-FFF2-40B4-BE49-F238E27FC236}">
                  <a16:creationId xmlns:a16="http://schemas.microsoft.com/office/drawing/2014/main" id="{587D5260-09A1-4886-B1E2-03B2259E4AD0}"/>
                </a:ext>
              </a:extLst>
            </p:cNvPr>
            <p:cNvPicPr/>
            <p:nvPr/>
          </p:nvPicPr>
          <p:blipFill>
            <a:blip r:embed="rId2" cstate="print"/>
            <a:stretch>
              <a:fillRect/>
            </a:stretch>
          </p:blipFill>
          <p:spPr>
            <a:xfrm>
              <a:off x="3219420" y="5324360"/>
              <a:ext cx="76200" cy="76200"/>
            </a:xfrm>
            <a:prstGeom prst="rect">
              <a:avLst/>
            </a:prstGeom>
          </p:spPr>
        </p:pic>
        <p:sp>
          <p:nvSpPr>
            <p:cNvPr id="185" name="object 58">
              <a:extLst>
                <a:ext uri="{FF2B5EF4-FFF2-40B4-BE49-F238E27FC236}">
                  <a16:creationId xmlns:a16="http://schemas.microsoft.com/office/drawing/2014/main" id="{F5AEB00B-154E-46F6-8E56-50724D90B248}"/>
                </a:ext>
              </a:extLst>
            </p:cNvPr>
            <p:cNvSpPr/>
            <p:nvPr/>
          </p:nvSpPr>
          <p:spPr>
            <a:xfrm>
              <a:off x="3473420" y="5362460"/>
              <a:ext cx="0" cy="433705"/>
            </a:xfrm>
            <a:custGeom>
              <a:avLst/>
              <a:gdLst/>
              <a:ahLst/>
              <a:cxnLst/>
              <a:rect l="l" t="t" r="r" b="b"/>
              <a:pathLst>
                <a:path h="433704">
                  <a:moveTo>
                    <a:pt x="0" y="433387"/>
                  </a:moveTo>
                  <a:lnTo>
                    <a:pt x="0" y="0"/>
                  </a:lnTo>
                </a:path>
              </a:pathLst>
            </a:custGeom>
            <a:ln w="8312">
              <a:solidFill>
                <a:srgbClr val="0433FF"/>
              </a:solidFill>
            </a:ln>
          </p:spPr>
          <p:txBody>
            <a:bodyPr wrap="square" lIns="0" tIns="0" rIns="0" bIns="0" rtlCol="0"/>
            <a:lstStyle/>
            <a:p>
              <a:endParaRPr sz="1634"/>
            </a:p>
          </p:txBody>
        </p:sp>
        <p:pic>
          <p:nvPicPr>
            <p:cNvPr id="186" name="object 59">
              <a:extLst>
                <a:ext uri="{FF2B5EF4-FFF2-40B4-BE49-F238E27FC236}">
                  <a16:creationId xmlns:a16="http://schemas.microsoft.com/office/drawing/2014/main" id="{AE6EF407-10F4-43A1-A3DA-E1BDDD3A2B3E}"/>
                </a:ext>
              </a:extLst>
            </p:cNvPr>
            <p:cNvPicPr/>
            <p:nvPr/>
          </p:nvPicPr>
          <p:blipFill>
            <a:blip r:embed="rId2" cstate="print"/>
            <a:stretch>
              <a:fillRect/>
            </a:stretch>
          </p:blipFill>
          <p:spPr>
            <a:xfrm>
              <a:off x="3435320" y="5324360"/>
              <a:ext cx="76200" cy="76200"/>
            </a:xfrm>
            <a:prstGeom prst="rect">
              <a:avLst/>
            </a:prstGeom>
          </p:spPr>
        </p:pic>
        <p:sp>
          <p:nvSpPr>
            <p:cNvPr id="187" name="object 60">
              <a:extLst>
                <a:ext uri="{FF2B5EF4-FFF2-40B4-BE49-F238E27FC236}">
                  <a16:creationId xmlns:a16="http://schemas.microsoft.com/office/drawing/2014/main" id="{3633AF26-4B04-475F-AD7C-BFAC2B348AFA}"/>
                </a:ext>
              </a:extLst>
            </p:cNvPr>
            <p:cNvSpPr/>
            <p:nvPr/>
          </p:nvSpPr>
          <p:spPr>
            <a:xfrm>
              <a:off x="3689320" y="5792673"/>
              <a:ext cx="0" cy="433705"/>
            </a:xfrm>
            <a:custGeom>
              <a:avLst/>
              <a:gdLst/>
              <a:ahLst/>
              <a:cxnLst/>
              <a:rect l="l" t="t" r="r" b="b"/>
              <a:pathLst>
                <a:path h="433704">
                  <a:moveTo>
                    <a:pt x="0" y="0"/>
                  </a:moveTo>
                  <a:lnTo>
                    <a:pt x="0" y="433387"/>
                  </a:lnTo>
                </a:path>
              </a:pathLst>
            </a:custGeom>
            <a:ln w="8312">
              <a:solidFill>
                <a:srgbClr val="0433FF"/>
              </a:solidFill>
            </a:ln>
          </p:spPr>
          <p:txBody>
            <a:bodyPr wrap="square" lIns="0" tIns="0" rIns="0" bIns="0" rtlCol="0"/>
            <a:lstStyle/>
            <a:p>
              <a:endParaRPr sz="1634"/>
            </a:p>
          </p:txBody>
        </p:sp>
        <p:pic>
          <p:nvPicPr>
            <p:cNvPr id="188" name="object 61">
              <a:extLst>
                <a:ext uri="{FF2B5EF4-FFF2-40B4-BE49-F238E27FC236}">
                  <a16:creationId xmlns:a16="http://schemas.microsoft.com/office/drawing/2014/main" id="{C241949C-0896-4091-89AD-7E26A52F171E}"/>
                </a:ext>
              </a:extLst>
            </p:cNvPr>
            <p:cNvPicPr/>
            <p:nvPr/>
          </p:nvPicPr>
          <p:blipFill>
            <a:blip r:embed="rId2" cstate="print"/>
            <a:stretch>
              <a:fillRect/>
            </a:stretch>
          </p:blipFill>
          <p:spPr>
            <a:xfrm>
              <a:off x="3651220" y="6187960"/>
              <a:ext cx="76200" cy="76200"/>
            </a:xfrm>
            <a:prstGeom prst="rect">
              <a:avLst/>
            </a:prstGeom>
          </p:spPr>
        </p:pic>
        <p:sp>
          <p:nvSpPr>
            <p:cNvPr id="189" name="object 62">
              <a:extLst>
                <a:ext uri="{FF2B5EF4-FFF2-40B4-BE49-F238E27FC236}">
                  <a16:creationId xmlns:a16="http://schemas.microsoft.com/office/drawing/2014/main" id="{369C7BE0-9231-4DE0-BC1B-686613CA1183}"/>
                </a:ext>
              </a:extLst>
            </p:cNvPr>
            <p:cNvSpPr/>
            <p:nvPr/>
          </p:nvSpPr>
          <p:spPr>
            <a:xfrm>
              <a:off x="3905220" y="5792673"/>
              <a:ext cx="0" cy="433705"/>
            </a:xfrm>
            <a:custGeom>
              <a:avLst/>
              <a:gdLst/>
              <a:ahLst/>
              <a:cxnLst/>
              <a:rect l="l" t="t" r="r" b="b"/>
              <a:pathLst>
                <a:path h="433704">
                  <a:moveTo>
                    <a:pt x="0" y="0"/>
                  </a:moveTo>
                  <a:lnTo>
                    <a:pt x="0" y="433387"/>
                  </a:lnTo>
                </a:path>
              </a:pathLst>
            </a:custGeom>
            <a:ln w="8312">
              <a:solidFill>
                <a:srgbClr val="0433FF"/>
              </a:solidFill>
            </a:ln>
          </p:spPr>
          <p:txBody>
            <a:bodyPr wrap="square" lIns="0" tIns="0" rIns="0" bIns="0" rtlCol="0"/>
            <a:lstStyle/>
            <a:p>
              <a:endParaRPr sz="1634"/>
            </a:p>
          </p:txBody>
        </p:sp>
        <p:pic>
          <p:nvPicPr>
            <p:cNvPr id="190" name="object 63">
              <a:extLst>
                <a:ext uri="{FF2B5EF4-FFF2-40B4-BE49-F238E27FC236}">
                  <a16:creationId xmlns:a16="http://schemas.microsoft.com/office/drawing/2014/main" id="{1205BFAB-39B8-4048-B5B6-476D9E62F658}"/>
                </a:ext>
              </a:extLst>
            </p:cNvPr>
            <p:cNvPicPr/>
            <p:nvPr/>
          </p:nvPicPr>
          <p:blipFill>
            <a:blip r:embed="rId2" cstate="print"/>
            <a:stretch>
              <a:fillRect/>
            </a:stretch>
          </p:blipFill>
          <p:spPr>
            <a:xfrm>
              <a:off x="3867120" y="6187960"/>
              <a:ext cx="76200" cy="76200"/>
            </a:xfrm>
            <a:prstGeom prst="rect">
              <a:avLst/>
            </a:prstGeom>
          </p:spPr>
        </p:pic>
        <p:sp>
          <p:nvSpPr>
            <p:cNvPr id="191" name="object 64">
              <a:extLst>
                <a:ext uri="{FF2B5EF4-FFF2-40B4-BE49-F238E27FC236}">
                  <a16:creationId xmlns:a16="http://schemas.microsoft.com/office/drawing/2014/main" id="{CBE10475-8E3E-4FA1-9B31-CCDCB27E011C}"/>
                </a:ext>
              </a:extLst>
            </p:cNvPr>
            <p:cNvSpPr/>
            <p:nvPr/>
          </p:nvSpPr>
          <p:spPr>
            <a:xfrm>
              <a:off x="4121120" y="5362460"/>
              <a:ext cx="0" cy="433705"/>
            </a:xfrm>
            <a:custGeom>
              <a:avLst/>
              <a:gdLst/>
              <a:ahLst/>
              <a:cxnLst/>
              <a:rect l="l" t="t" r="r" b="b"/>
              <a:pathLst>
                <a:path h="433704">
                  <a:moveTo>
                    <a:pt x="0" y="433387"/>
                  </a:moveTo>
                  <a:lnTo>
                    <a:pt x="0" y="0"/>
                  </a:lnTo>
                </a:path>
              </a:pathLst>
            </a:custGeom>
            <a:ln w="8312">
              <a:solidFill>
                <a:srgbClr val="0433FF"/>
              </a:solidFill>
            </a:ln>
          </p:spPr>
          <p:txBody>
            <a:bodyPr wrap="square" lIns="0" tIns="0" rIns="0" bIns="0" rtlCol="0"/>
            <a:lstStyle/>
            <a:p>
              <a:endParaRPr sz="1634"/>
            </a:p>
          </p:txBody>
        </p:sp>
        <p:pic>
          <p:nvPicPr>
            <p:cNvPr id="192" name="object 65">
              <a:extLst>
                <a:ext uri="{FF2B5EF4-FFF2-40B4-BE49-F238E27FC236}">
                  <a16:creationId xmlns:a16="http://schemas.microsoft.com/office/drawing/2014/main" id="{F5392405-AB54-44A9-A6AB-989EC6626088}"/>
                </a:ext>
              </a:extLst>
            </p:cNvPr>
            <p:cNvPicPr/>
            <p:nvPr/>
          </p:nvPicPr>
          <p:blipFill>
            <a:blip r:embed="rId2" cstate="print"/>
            <a:stretch>
              <a:fillRect/>
            </a:stretch>
          </p:blipFill>
          <p:spPr>
            <a:xfrm>
              <a:off x="4083020" y="5324360"/>
              <a:ext cx="76200" cy="76200"/>
            </a:xfrm>
            <a:prstGeom prst="rect">
              <a:avLst/>
            </a:prstGeom>
          </p:spPr>
        </p:pic>
        <p:sp>
          <p:nvSpPr>
            <p:cNvPr id="193" name="object 66">
              <a:extLst>
                <a:ext uri="{FF2B5EF4-FFF2-40B4-BE49-F238E27FC236}">
                  <a16:creationId xmlns:a16="http://schemas.microsoft.com/office/drawing/2014/main" id="{C9D2CD66-DB2B-4AEF-A2C5-4456E23AD9AA}"/>
                </a:ext>
              </a:extLst>
            </p:cNvPr>
            <p:cNvSpPr/>
            <p:nvPr/>
          </p:nvSpPr>
          <p:spPr>
            <a:xfrm>
              <a:off x="4337020" y="5362460"/>
              <a:ext cx="0" cy="433705"/>
            </a:xfrm>
            <a:custGeom>
              <a:avLst/>
              <a:gdLst/>
              <a:ahLst/>
              <a:cxnLst/>
              <a:rect l="l" t="t" r="r" b="b"/>
              <a:pathLst>
                <a:path h="433704">
                  <a:moveTo>
                    <a:pt x="0" y="433387"/>
                  </a:moveTo>
                  <a:lnTo>
                    <a:pt x="0" y="0"/>
                  </a:lnTo>
                </a:path>
              </a:pathLst>
            </a:custGeom>
            <a:ln w="8312">
              <a:solidFill>
                <a:srgbClr val="0433FF"/>
              </a:solidFill>
            </a:ln>
          </p:spPr>
          <p:txBody>
            <a:bodyPr wrap="square" lIns="0" tIns="0" rIns="0" bIns="0" rtlCol="0"/>
            <a:lstStyle/>
            <a:p>
              <a:endParaRPr sz="1634"/>
            </a:p>
          </p:txBody>
        </p:sp>
        <p:pic>
          <p:nvPicPr>
            <p:cNvPr id="194" name="object 67">
              <a:extLst>
                <a:ext uri="{FF2B5EF4-FFF2-40B4-BE49-F238E27FC236}">
                  <a16:creationId xmlns:a16="http://schemas.microsoft.com/office/drawing/2014/main" id="{1DFAE7E7-A3BB-47F4-B3BA-35C7B7D09D17}"/>
                </a:ext>
              </a:extLst>
            </p:cNvPr>
            <p:cNvPicPr/>
            <p:nvPr/>
          </p:nvPicPr>
          <p:blipFill>
            <a:blip r:embed="rId2" cstate="print"/>
            <a:stretch>
              <a:fillRect/>
            </a:stretch>
          </p:blipFill>
          <p:spPr>
            <a:xfrm>
              <a:off x="4298920" y="5324360"/>
              <a:ext cx="76200" cy="76200"/>
            </a:xfrm>
            <a:prstGeom prst="rect">
              <a:avLst/>
            </a:prstGeom>
          </p:spPr>
        </p:pic>
        <p:sp>
          <p:nvSpPr>
            <p:cNvPr id="195" name="object 68">
              <a:extLst>
                <a:ext uri="{FF2B5EF4-FFF2-40B4-BE49-F238E27FC236}">
                  <a16:creationId xmlns:a16="http://schemas.microsoft.com/office/drawing/2014/main" id="{7AEF3BE0-C77A-469D-8757-720F9FA6361E}"/>
                </a:ext>
              </a:extLst>
            </p:cNvPr>
            <p:cNvSpPr/>
            <p:nvPr/>
          </p:nvSpPr>
          <p:spPr>
            <a:xfrm>
              <a:off x="4554508" y="5792673"/>
              <a:ext cx="0" cy="433705"/>
            </a:xfrm>
            <a:custGeom>
              <a:avLst/>
              <a:gdLst/>
              <a:ahLst/>
              <a:cxnLst/>
              <a:rect l="l" t="t" r="r" b="b"/>
              <a:pathLst>
                <a:path h="433704">
                  <a:moveTo>
                    <a:pt x="0" y="0"/>
                  </a:moveTo>
                  <a:lnTo>
                    <a:pt x="0" y="433387"/>
                  </a:lnTo>
                </a:path>
              </a:pathLst>
            </a:custGeom>
            <a:ln w="8312">
              <a:solidFill>
                <a:srgbClr val="0433FF"/>
              </a:solidFill>
            </a:ln>
          </p:spPr>
          <p:txBody>
            <a:bodyPr wrap="square" lIns="0" tIns="0" rIns="0" bIns="0" rtlCol="0"/>
            <a:lstStyle/>
            <a:p>
              <a:endParaRPr sz="1634"/>
            </a:p>
          </p:txBody>
        </p:sp>
        <p:pic>
          <p:nvPicPr>
            <p:cNvPr id="196" name="object 69">
              <a:extLst>
                <a:ext uri="{FF2B5EF4-FFF2-40B4-BE49-F238E27FC236}">
                  <a16:creationId xmlns:a16="http://schemas.microsoft.com/office/drawing/2014/main" id="{7DF0C9C0-6438-4E73-80CC-5582666FEACD}"/>
                </a:ext>
              </a:extLst>
            </p:cNvPr>
            <p:cNvPicPr/>
            <p:nvPr/>
          </p:nvPicPr>
          <p:blipFill>
            <a:blip r:embed="rId2" cstate="print"/>
            <a:stretch>
              <a:fillRect/>
            </a:stretch>
          </p:blipFill>
          <p:spPr>
            <a:xfrm>
              <a:off x="4516408" y="6187960"/>
              <a:ext cx="76200" cy="76200"/>
            </a:xfrm>
            <a:prstGeom prst="rect">
              <a:avLst/>
            </a:prstGeom>
          </p:spPr>
        </p:pic>
        <p:sp>
          <p:nvSpPr>
            <p:cNvPr id="197" name="object 70">
              <a:extLst>
                <a:ext uri="{FF2B5EF4-FFF2-40B4-BE49-F238E27FC236}">
                  <a16:creationId xmlns:a16="http://schemas.microsoft.com/office/drawing/2014/main" id="{D814B24D-5CA6-4D45-BA3D-6F8AAFB85059}"/>
                </a:ext>
              </a:extLst>
            </p:cNvPr>
            <p:cNvSpPr/>
            <p:nvPr/>
          </p:nvSpPr>
          <p:spPr>
            <a:xfrm>
              <a:off x="4770408" y="5792673"/>
              <a:ext cx="0" cy="433705"/>
            </a:xfrm>
            <a:custGeom>
              <a:avLst/>
              <a:gdLst/>
              <a:ahLst/>
              <a:cxnLst/>
              <a:rect l="l" t="t" r="r" b="b"/>
              <a:pathLst>
                <a:path h="433704">
                  <a:moveTo>
                    <a:pt x="0" y="0"/>
                  </a:moveTo>
                  <a:lnTo>
                    <a:pt x="0" y="433387"/>
                  </a:lnTo>
                </a:path>
              </a:pathLst>
            </a:custGeom>
            <a:ln w="8312">
              <a:solidFill>
                <a:srgbClr val="0433FF"/>
              </a:solidFill>
            </a:ln>
          </p:spPr>
          <p:txBody>
            <a:bodyPr wrap="square" lIns="0" tIns="0" rIns="0" bIns="0" rtlCol="0"/>
            <a:lstStyle/>
            <a:p>
              <a:endParaRPr sz="1634"/>
            </a:p>
          </p:txBody>
        </p:sp>
        <p:pic>
          <p:nvPicPr>
            <p:cNvPr id="198" name="object 71">
              <a:extLst>
                <a:ext uri="{FF2B5EF4-FFF2-40B4-BE49-F238E27FC236}">
                  <a16:creationId xmlns:a16="http://schemas.microsoft.com/office/drawing/2014/main" id="{760A46A4-B956-4AFE-B9BC-AD73E2111234}"/>
                </a:ext>
              </a:extLst>
            </p:cNvPr>
            <p:cNvPicPr/>
            <p:nvPr/>
          </p:nvPicPr>
          <p:blipFill>
            <a:blip r:embed="rId2" cstate="print"/>
            <a:stretch>
              <a:fillRect/>
            </a:stretch>
          </p:blipFill>
          <p:spPr>
            <a:xfrm>
              <a:off x="4732308" y="6187960"/>
              <a:ext cx="76200" cy="76200"/>
            </a:xfrm>
            <a:prstGeom prst="rect">
              <a:avLst/>
            </a:prstGeom>
          </p:spPr>
        </p:pic>
        <p:sp>
          <p:nvSpPr>
            <p:cNvPr id="199" name="object 72">
              <a:extLst>
                <a:ext uri="{FF2B5EF4-FFF2-40B4-BE49-F238E27FC236}">
                  <a16:creationId xmlns:a16="http://schemas.microsoft.com/office/drawing/2014/main" id="{BEE54A81-9011-4BA5-9D97-26B543BBBBEC}"/>
                </a:ext>
              </a:extLst>
            </p:cNvPr>
            <p:cNvSpPr/>
            <p:nvPr/>
          </p:nvSpPr>
          <p:spPr>
            <a:xfrm>
              <a:off x="4986308" y="5362460"/>
              <a:ext cx="0" cy="433705"/>
            </a:xfrm>
            <a:custGeom>
              <a:avLst/>
              <a:gdLst/>
              <a:ahLst/>
              <a:cxnLst/>
              <a:rect l="l" t="t" r="r" b="b"/>
              <a:pathLst>
                <a:path h="433704">
                  <a:moveTo>
                    <a:pt x="0" y="433387"/>
                  </a:moveTo>
                  <a:lnTo>
                    <a:pt x="0" y="0"/>
                  </a:lnTo>
                </a:path>
              </a:pathLst>
            </a:custGeom>
            <a:ln w="8312">
              <a:solidFill>
                <a:srgbClr val="0433FF"/>
              </a:solidFill>
            </a:ln>
          </p:spPr>
          <p:txBody>
            <a:bodyPr wrap="square" lIns="0" tIns="0" rIns="0" bIns="0" rtlCol="0"/>
            <a:lstStyle/>
            <a:p>
              <a:endParaRPr sz="1634"/>
            </a:p>
          </p:txBody>
        </p:sp>
        <p:pic>
          <p:nvPicPr>
            <p:cNvPr id="200" name="object 73">
              <a:extLst>
                <a:ext uri="{FF2B5EF4-FFF2-40B4-BE49-F238E27FC236}">
                  <a16:creationId xmlns:a16="http://schemas.microsoft.com/office/drawing/2014/main" id="{B42FD453-534A-4680-8B4D-19EBFDB98A50}"/>
                </a:ext>
              </a:extLst>
            </p:cNvPr>
            <p:cNvPicPr/>
            <p:nvPr/>
          </p:nvPicPr>
          <p:blipFill>
            <a:blip r:embed="rId2" cstate="print"/>
            <a:stretch>
              <a:fillRect/>
            </a:stretch>
          </p:blipFill>
          <p:spPr>
            <a:xfrm>
              <a:off x="4948208" y="5324360"/>
              <a:ext cx="76200" cy="76200"/>
            </a:xfrm>
            <a:prstGeom prst="rect">
              <a:avLst/>
            </a:prstGeom>
          </p:spPr>
        </p:pic>
        <p:sp>
          <p:nvSpPr>
            <p:cNvPr id="201" name="object 74">
              <a:extLst>
                <a:ext uri="{FF2B5EF4-FFF2-40B4-BE49-F238E27FC236}">
                  <a16:creationId xmlns:a16="http://schemas.microsoft.com/office/drawing/2014/main" id="{F2BE080F-517D-4FAF-926D-0E84551DD68C}"/>
                </a:ext>
              </a:extLst>
            </p:cNvPr>
            <p:cNvSpPr/>
            <p:nvPr/>
          </p:nvSpPr>
          <p:spPr>
            <a:xfrm>
              <a:off x="5202208" y="5362460"/>
              <a:ext cx="0" cy="433705"/>
            </a:xfrm>
            <a:custGeom>
              <a:avLst/>
              <a:gdLst/>
              <a:ahLst/>
              <a:cxnLst/>
              <a:rect l="l" t="t" r="r" b="b"/>
              <a:pathLst>
                <a:path h="433704">
                  <a:moveTo>
                    <a:pt x="0" y="433387"/>
                  </a:moveTo>
                  <a:lnTo>
                    <a:pt x="0" y="0"/>
                  </a:lnTo>
                </a:path>
              </a:pathLst>
            </a:custGeom>
            <a:ln w="8312">
              <a:solidFill>
                <a:srgbClr val="0433FF"/>
              </a:solidFill>
            </a:ln>
          </p:spPr>
          <p:txBody>
            <a:bodyPr wrap="square" lIns="0" tIns="0" rIns="0" bIns="0" rtlCol="0"/>
            <a:lstStyle/>
            <a:p>
              <a:endParaRPr sz="1634"/>
            </a:p>
          </p:txBody>
        </p:sp>
        <p:pic>
          <p:nvPicPr>
            <p:cNvPr id="202" name="object 75">
              <a:extLst>
                <a:ext uri="{FF2B5EF4-FFF2-40B4-BE49-F238E27FC236}">
                  <a16:creationId xmlns:a16="http://schemas.microsoft.com/office/drawing/2014/main" id="{DE431609-57CB-4915-B034-DD937EEB86F6}"/>
                </a:ext>
              </a:extLst>
            </p:cNvPr>
            <p:cNvPicPr/>
            <p:nvPr/>
          </p:nvPicPr>
          <p:blipFill>
            <a:blip r:embed="rId2" cstate="print"/>
            <a:stretch>
              <a:fillRect/>
            </a:stretch>
          </p:blipFill>
          <p:spPr>
            <a:xfrm>
              <a:off x="5164108" y="5324360"/>
              <a:ext cx="76200" cy="76200"/>
            </a:xfrm>
            <a:prstGeom prst="rect">
              <a:avLst/>
            </a:prstGeom>
          </p:spPr>
        </p:pic>
        <p:sp>
          <p:nvSpPr>
            <p:cNvPr id="203" name="object 76">
              <a:extLst>
                <a:ext uri="{FF2B5EF4-FFF2-40B4-BE49-F238E27FC236}">
                  <a16:creationId xmlns:a16="http://schemas.microsoft.com/office/drawing/2014/main" id="{D0EAC8B6-0FA2-4BA8-AAE4-12147758290C}"/>
                </a:ext>
              </a:extLst>
            </p:cNvPr>
            <p:cNvSpPr/>
            <p:nvPr/>
          </p:nvSpPr>
          <p:spPr>
            <a:xfrm>
              <a:off x="5418108" y="5362460"/>
              <a:ext cx="0" cy="433705"/>
            </a:xfrm>
            <a:custGeom>
              <a:avLst/>
              <a:gdLst/>
              <a:ahLst/>
              <a:cxnLst/>
              <a:rect l="l" t="t" r="r" b="b"/>
              <a:pathLst>
                <a:path h="433704">
                  <a:moveTo>
                    <a:pt x="0" y="433387"/>
                  </a:moveTo>
                  <a:lnTo>
                    <a:pt x="0" y="0"/>
                  </a:lnTo>
                </a:path>
              </a:pathLst>
            </a:custGeom>
            <a:ln w="8312">
              <a:solidFill>
                <a:srgbClr val="0433FF"/>
              </a:solidFill>
            </a:ln>
          </p:spPr>
          <p:txBody>
            <a:bodyPr wrap="square" lIns="0" tIns="0" rIns="0" bIns="0" rtlCol="0"/>
            <a:lstStyle/>
            <a:p>
              <a:endParaRPr sz="1634"/>
            </a:p>
          </p:txBody>
        </p:sp>
        <p:pic>
          <p:nvPicPr>
            <p:cNvPr id="204" name="object 77">
              <a:extLst>
                <a:ext uri="{FF2B5EF4-FFF2-40B4-BE49-F238E27FC236}">
                  <a16:creationId xmlns:a16="http://schemas.microsoft.com/office/drawing/2014/main" id="{78D408CB-21F4-4BE0-BFC9-99CD1EF16EB8}"/>
                </a:ext>
              </a:extLst>
            </p:cNvPr>
            <p:cNvPicPr/>
            <p:nvPr/>
          </p:nvPicPr>
          <p:blipFill>
            <a:blip r:embed="rId2" cstate="print"/>
            <a:stretch>
              <a:fillRect/>
            </a:stretch>
          </p:blipFill>
          <p:spPr>
            <a:xfrm>
              <a:off x="5380008" y="5324360"/>
              <a:ext cx="76200" cy="76200"/>
            </a:xfrm>
            <a:prstGeom prst="rect">
              <a:avLst/>
            </a:prstGeom>
          </p:spPr>
        </p:pic>
        <p:sp>
          <p:nvSpPr>
            <p:cNvPr id="205" name="object 78">
              <a:extLst>
                <a:ext uri="{FF2B5EF4-FFF2-40B4-BE49-F238E27FC236}">
                  <a16:creationId xmlns:a16="http://schemas.microsoft.com/office/drawing/2014/main" id="{E9E672FD-005F-4FAF-955F-AC8AC2254704}"/>
                </a:ext>
              </a:extLst>
            </p:cNvPr>
            <p:cNvSpPr/>
            <p:nvPr/>
          </p:nvSpPr>
          <p:spPr>
            <a:xfrm>
              <a:off x="5634008" y="5794259"/>
              <a:ext cx="0" cy="433705"/>
            </a:xfrm>
            <a:custGeom>
              <a:avLst/>
              <a:gdLst/>
              <a:ahLst/>
              <a:cxnLst/>
              <a:rect l="l" t="t" r="r" b="b"/>
              <a:pathLst>
                <a:path h="433704">
                  <a:moveTo>
                    <a:pt x="0" y="0"/>
                  </a:moveTo>
                  <a:lnTo>
                    <a:pt x="0" y="433387"/>
                  </a:lnTo>
                </a:path>
              </a:pathLst>
            </a:custGeom>
            <a:ln w="8312">
              <a:solidFill>
                <a:srgbClr val="0433FF"/>
              </a:solidFill>
            </a:ln>
          </p:spPr>
          <p:txBody>
            <a:bodyPr wrap="square" lIns="0" tIns="0" rIns="0" bIns="0" rtlCol="0"/>
            <a:lstStyle/>
            <a:p>
              <a:endParaRPr sz="1634"/>
            </a:p>
          </p:txBody>
        </p:sp>
        <p:pic>
          <p:nvPicPr>
            <p:cNvPr id="206" name="object 79">
              <a:extLst>
                <a:ext uri="{FF2B5EF4-FFF2-40B4-BE49-F238E27FC236}">
                  <a16:creationId xmlns:a16="http://schemas.microsoft.com/office/drawing/2014/main" id="{1C6822CB-1D8E-4D10-8DED-3C386D0D8B0C}"/>
                </a:ext>
              </a:extLst>
            </p:cNvPr>
            <p:cNvPicPr/>
            <p:nvPr/>
          </p:nvPicPr>
          <p:blipFill>
            <a:blip r:embed="rId2" cstate="print"/>
            <a:stretch>
              <a:fillRect/>
            </a:stretch>
          </p:blipFill>
          <p:spPr>
            <a:xfrm>
              <a:off x="5595908" y="6189546"/>
              <a:ext cx="76200" cy="76200"/>
            </a:xfrm>
            <a:prstGeom prst="rect">
              <a:avLst/>
            </a:prstGeom>
          </p:spPr>
        </p:pic>
        <p:sp>
          <p:nvSpPr>
            <p:cNvPr id="207" name="object 80">
              <a:extLst>
                <a:ext uri="{FF2B5EF4-FFF2-40B4-BE49-F238E27FC236}">
                  <a16:creationId xmlns:a16="http://schemas.microsoft.com/office/drawing/2014/main" id="{EB66A8EC-2951-4D19-945F-13625DCE2FF9}"/>
                </a:ext>
              </a:extLst>
            </p:cNvPr>
            <p:cNvSpPr/>
            <p:nvPr/>
          </p:nvSpPr>
          <p:spPr>
            <a:xfrm>
              <a:off x="5849908" y="5794259"/>
              <a:ext cx="0" cy="433705"/>
            </a:xfrm>
            <a:custGeom>
              <a:avLst/>
              <a:gdLst/>
              <a:ahLst/>
              <a:cxnLst/>
              <a:rect l="l" t="t" r="r" b="b"/>
              <a:pathLst>
                <a:path h="433704">
                  <a:moveTo>
                    <a:pt x="0" y="0"/>
                  </a:moveTo>
                  <a:lnTo>
                    <a:pt x="0" y="433387"/>
                  </a:lnTo>
                </a:path>
              </a:pathLst>
            </a:custGeom>
            <a:ln w="8312">
              <a:solidFill>
                <a:srgbClr val="0433FF"/>
              </a:solidFill>
            </a:ln>
          </p:spPr>
          <p:txBody>
            <a:bodyPr wrap="square" lIns="0" tIns="0" rIns="0" bIns="0" rtlCol="0"/>
            <a:lstStyle/>
            <a:p>
              <a:endParaRPr sz="1634"/>
            </a:p>
          </p:txBody>
        </p:sp>
        <p:pic>
          <p:nvPicPr>
            <p:cNvPr id="208" name="object 81">
              <a:extLst>
                <a:ext uri="{FF2B5EF4-FFF2-40B4-BE49-F238E27FC236}">
                  <a16:creationId xmlns:a16="http://schemas.microsoft.com/office/drawing/2014/main" id="{1EFF887F-D497-44F1-93C1-4561B758A86B}"/>
                </a:ext>
              </a:extLst>
            </p:cNvPr>
            <p:cNvPicPr/>
            <p:nvPr/>
          </p:nvPicPr>
          <p:blipFill>
            <a:blip r:embed="rId2" cstate="print"/>
            <a:stretch>
              <a:fillRect/>
            </a:stretch>
          </p:blipFill>
          <p:spPr>
            <a:xfrm>
              <a:off x="5811808" y="6189546"/>
              <a:ext cx="76200" cy="76200"/>
            </a:xfrm>
            <a:prstGeom prst="rect">
              <a:avLst/>
            </a:prstGeom>
          </p:spPr>
        </p:pic>
        <p:sp>
          <p:nvSpPr>
            <p:cNvPr id="209" name="object 82">
              <a:extLst>
                <a:ext uri="{FF2B5EF4-FFF2-40B4-BE49-F238E27FC236}">
                  <a16:creationId xmlns:a16="http://schemas.microsoft.com/office/drawing/2014/main" id="{39609BA5-F975-4682-A64A-30D1089503A6}"/>
                </a:ext>
              </a:extLst>
            </p:cNvPr>
            <p:cNvSpPr/>
            <p:nvPr/>
          </p:nvSpPr>
          <p:spPr>
            <a:xfrm>
              <a:off x="3976658" y="5362459"/>
              <a:ext cx="503555" cy="0"/>
            </a:xfrm>
            <a:custGeom>
              <a:avLst/>
              <a:gdLst/>
              <a:ahLst/>
              <a:cxnLst/>
              <a:rect l="l" t="t" r="r" b="b"/>
              <a:pathLst>
                <a:path w="503554">
                  <a:moveTo>
                    <a:pt x="0" y="0"/>
                  </a:moveTo>
                  <a:lnTo>
                    <a:pt x="503237" y="0"/>
                  </a:lnTo>
                </a:path>
              </a:pathLst>
            </a:custGeom>
            <a:ln w="12699">
              <a:solidFill>
                <a:srgbClr val="FF4C00"/>
              </a:solidFill>
            </a:ln>
          </p:spPr>
          <p:txBody>
            <a:bodyPr wrap="square" lIns="0" tIns="0" rIns="0" bIns="0" rtlCol="0"/>
            <a:lstStyle/>
            <a:p>
              <a:endParaRPr sz="1634"/>
            </a:p>
          </p:txBody>
        </p:sp>
        <p:sp>
          <p:nvSpPr>
            <p:cNvPr id="210" name="object 83">
              <a:extLst>
                <a:ext uri="{FF2B5EF4-FFF2-40B4-BE49-F238E27FC236}">
                  <a16:creationId xmlns:a16="http://schemas.microsoft.com/office/drawing/2014/main" id="{FCBAC0A1-8D58-4D46-9B6A-600E8A20236C}"/>
                </a:ext>
              </a:extLst>
            </p:cNvPr>
            <p:cNvSpPr/>
            <p:nvPr/>
          </p:nvSpPr>
          <p:spPr>
            <a:xfrm>
              <a:off x="4481483" y="6226059"/>
              <a:ext cx="503555" cy="0"/>
            </a:xfrm>
            <a:custGeom>
              <a:avLst/>
              <a:gdLst/>
              <a:ahLst/>
              <a:cxnLst/>
              <a:rect l="l" t="t" r="r" b="b"/>
              <a:pathLst>
                <a:path w="503554">
                  <a:moveTo>
                    <a:pt x="0" y="0"/>
                  </a:moveTo>
                  <a:lnTo>
                    <a:pt x="503237" y="0"/>
                  </a:lnTo>
                </a:path>
              </a:pathLst>
            </a:custGeom>
            <a:ln w="12699">
              <a:solidFill>
                <a:srgbClr val="FF4C00"/>
              </a:solidFill>
            </a:ln>
          </p:spPr>
          <p:txBody>
            <a:bodyPr wrap="square" lIns="0" tIns="0" rIns="0" bIns="0" rtlCol="0"/>
            <a:lstStyle/>
            <a:p>
              <a:endParaRPr sz="1634"/>
            </a:p>
          </p:txBody>
        </p:sp>
        <p:sp>
          <p:nvSpPr>
            <p:cNvPr id="211" name="object 84">
              <a:extLst>
                <a:ext uri="{FF2B5EF4-FFF2-40B4-BE49-F238E27FC236}">
                  <a16:creationId xmlns:a16="http://schemas.microsoft.com/office/drawing/2014/main" id="{141927EB-9AD9-45A3-8E1A-07DECE3C932B}"/>
                </a:ext>
              </a:extLst>
            </p:cNvPr>
            <p:cNvSpPr/>
            <p:nvPr/>
          </p:nvSpPr>
          <p:spPr>
            <a:xfrm>
              <a:off x="4479895" y="5362459"/>
              <a:ext cx="0" cy="863600"/>
            </a:xfrm>
            <a:custGeom>
              <a:avLst/>
              <a:gdLst/>
              <a:ahLst/>
              <a:cxnLst/>
              <a:rect l="l" t="t" r="r" b="b"/>
              <a:pathLst>
                <a:path h="863600">
                  <a:moveTo>
                    <a:pt x="0" y="0"/>
                  </a:moveTo>
                  <a:lnTo>
                    <a:pt x="1" y="863599"/>
                  </a:lnTo>
                </a:path>
              </a:pathLst>
            </a:custGeom>
            <a:ln w="6349">
              <a:solidFill>
                <a:srgbClr val="FF4C00"/>
              </a:solidFill>
            </a:ln>
          </p:spPr>
          <p:txBody>
            <a:bodyPr wrap="square" lIns="0" tIns="0" rIns="0" bIns="0" rtlCol="0"/>
            <a:lstStyle/>
            <a:p>
              <a:endParaRPr sz="1634"/>
            </a:p>
          </p:txBody>
        </p:sp>
        <p:sp>
          <p:nvSpPr>
            <p:cNvPr id="212" name="object 85">
              <a:extLst>
                <a:ext uri="{FF2B5EF4-FFF2-40B4-BE49-F238E27FC236}">
                  <a16:creationId xmlns:a16="http://schemas.microsoft.com/office/drawing/2014/main" id="{35060030-73A9-4A8F-A7E8-3677C669C0E5}"/>
                </a:ext>
              </a:extLst>
            </p:cNvPr>
            <p:cNvSpPr/>
            <p:nvPr/>
          </p:nvSpPr>
          <p:spPr>
            <a:xfrm>
              <a:off x="4984720" y="5362459"/>
              <a:ext cx="0" cy="863600"/>
            </a:xfrm>
            <a:custGeom>
              <a:avLst/>
              <a:gdLst/>
              <a:ahLst/>
              <a:cxnLst/>
              <a:rect l="l" t="t" r="r" b="b"/>
              <a:pathLst>
                <a:path h="863600">
                  <a:moveTo>
                    <a:pt x="0" y="0"/>
                  </a:moveTo>
                  <a:lnTo>
                    <a:pt x="1" y="863599"/>
                  </a:lnTo>
                </a:path>
              </a:pathLst>
            </a:custGeom>
            <a:ln w="6349">
              <a:solidFill>
                <a:srgbClr val="FF4C00"/>
              </a:solidFill>
            </a:ln>
          </p:spPr>
          <p:txBody>
            <a:bodyPr wrap="square" lIns="0" tIns="0" rIns="0" bIns="0" rtlCol="0"/>
            <a:lstStyle/>
            <a:p>
              <a:endParaRPr sz="1634"/>
            </a:p>
          </p:txBody>
        </p:sp>
        <p:sp>
          <p:nvSpPr>
            <p:cNvPr id="213" name="object 86">
              <a:extLst>
                <a:ext uri="{FF2B5EF4-FFF2-40B4-BE49-F238E27FC236}">
                  <a16:creationId xmlns:a16="http://schemas.microsoft.com/office/drawing/2014/main" id="{01826DED-1A4F-4ACC-BE77-A08DC1BD7113}"/>
                </a:ext>
              </a:extLst>
            </p:cNvPr>
            <p:cNvSpPr/>
            <p:nvPr/>
          </p:nvSpPr>
          <p:spPr>
            <a:xfrm>
              <a:off x="4984720" y="5362459"/>
              <a:ext cx="503555" cy="0"/>
            </a:xfrm>
            <a:custGeom>
              <a:avLst/>
              <a:gdLst/>
              <a:ahLst/>
              <a:cxnLst/>
              <a:rect l="l" t="t" r="r" b="b"/>
              <a:pathLst>
                <a:path w="503554">
                  <a:moveTo>
                    <a:pt x="0" y="0"/>
                  </a:moveTo>
                  <a:lnTo>
                    <a:pt x="503236" y="0"/>
                  </a:lnTo>
                </a:path>
              </a:pathLst>
            </a:custGeom>
            <a:ln w="12699">
              <a:solidFill>
                <a:srgbClr val="FF4C00"/>
              </a:solidFill>
            </a:ln>
          </p:spPr>
          <p:txBody>
            <a:bodyPr wrap="square" lIns="0" tIns="0" rIns="0" bIns="0" rtlCol="0"/>
            <a:lstStyle/>
            <a:p>
              <a:endParaRPr sz="1634"/>
            </a:p>
          </p:txBody>
        </p:sp>
        <p:sp>
          <p:nvSpPr>
            <p:cNvPr id="214" name="object 87">
              <a:extLst>
                <a:ext uri="{FF2B5EF4-FFF2-40B4-BE49-F238E27FC236}">
                  <a16:creationId xmlns:a16="http://schemas.microsoft.com/office/drawing/2014/main" id="{87521230-FCA7-4CF4-9BA3-705C1D5018EA}"/>
                </a:ext>
              </a:extLst>
            </p:cNvPr>
            <p:cNvSpPr/>
            <p:nvPr/>
          </p:nvSpPr>
          <p:spPr>
            <a:xfrm>
              <a:off x="5489545" y="6226059"/>
              <a:ext cx="503555" cy="0"/>
            </a:xfrm>
            <a:custGeom>
              <a:avLst/>
              <a:gdLst/>
              <a:ahLst/>
              <a:cxnLst/>
              <a:rect l="l" t="t" r="r" b="b"/>
              <a:pathLst>
                <a:path w="503554">
                  <a:moveTo>
                    <a:pt x="0" y="0"/>
                  </a:moveTo>
                  <a:lnTo>
                    <a:pt x="503236" y="0"/>
                  </a:lnTo>
                </a:path>
              </a:pathLst>
            </a:custGeom>
            <a:ln w="12699">
              <a:solidFill>
                <a:srgbClr val="FF4C00"/>
              </a:solidFill>
            </a:ln>
          </p:spPr>
          <p:txBody>
            <a:bodyPr wrap="square" lIns="0" tIns="0" rIns="0" bIns="0" rtlCol="0"/>
            <a:lstStyle/>
            <a:p>
              <a:endParaRPr sz="1634"/>
            </a:p>
          </p:txBody>
        </p:sp>
        <p:sp>
          <p:nvSpPr>
            <p:cNvPr id="215" name="object 88">
              <a:extLst>
                <a:ext uri="{FF2B5EF4-FFF2-40B4-BE49-F238E27FC236}">
                  <a16:creationId xmlns:a16="http://schemas.microsoft.com/office/drawing/2014/main" id="{CA298903-37FB-4FF5-BC57-CA3D4EF3C7BF}"/>
                </a:ext>
              </a:extLst>
            </p:cNvPr>
            <p:cNvSpPr/>
            <p:nvPr/>
          </p:nvSpPr>
          <p:spPr>
            <a:xfrm>
              <a:off x="5487958" y="5362459"/>
              <a:ext cx="0" cy="863600"/>
            </a:xfrm>
            <a:custGeom>
              <a:avLst/>
              <a:gdLst/>
              <a:ahLst/>
              <a:cxnLst/>
              <a:rect l="l" t="t" r="r" b="b"/>
              <a:pathLst>
                <a:path h="863600">
                  <a:moveTo>
                    <a:pt x="0" y="0"/>
                  </a:moveTo>
                  <a:lnTo>
                    <a:pt x="1" y="863599"/>
                  </a:lnTo>
                </a:path>
              </a:pathLst>
            </a:custGeom>
            <a:ln w="6349">
              <a:solidFill>
                <a:srgbClr val="FF4C00"/>
              </a:solidFill>
            </a:ln>
          </p:spPr>
          <p:txBody>
            <a:bodyPr wrap="square" lIns="0" tIns="0" rIns="0" bIns="0" rtlCol="0"/>
            <a:lstStyle/>
            <a:p>
              <a:endParaRPr sz="1634"/>
            </a:p>
          </p:txBody>
        </p:sp>
        <p:sp>
          <p:nvSpPr>
            <p:cNvPr id="216" name="object 89">
              <a:extLst>
                <a:ext uri="{FF2B5EF4-FFF2-40B4-BE49-F238E27FC236}">
                  <a16:creationId xmlns:a16="http://schemas.microsoft.com/office/drawing/2014/main" id="{80E4A440-94B5-4EF2-9CE3-685869104F35}"/>
                </a:ext>
              </a:extLst>
            </p:cNvPr>
            <p:cNvSpPr/>
            <p:nvPr/>
          </p:nvSpPr>
          <p:spPr>
            <a:xfrm>
              <a:off x="5992783" y="5362459"/>
              <a:ext cx="0" cy="863600"/>
            </a:xfrm>
            <a:custGeom>
              <a:avLst/>
              <a:gdLst/>
              <a:ahLst/>
              <a:cxnLst/>
              <a:rect l="l" t="t" r="r" b="b"/>
              <a:pathLst>
                <a:path h="863600">
                  <a:moveTo>
                    <a:pt x="0" y="0"/>
                  </a:moveTo>
                  <a:lnTo>
                    <a:pt x="1" y="863599"/>
                  </a:lnTo>
                </a:path>
              </a:pathLst>
            </a:custGeom>
            <a:ln w="6349">
              <a:solidFill>
                <a:srgbClr val="FF4C00"/>
              </a:solidFill>
            </a:ln>
          </p:spPr>
          <p:txBody>
            <a:bodyPr wrap="square" lIns="0" tIns="0" rIns="0" bIns="0" rtlCol="0"/>
            <a:lstStyle/>
            <a:p>
              <a:endParaRPr sz="1634"/>
            </a:p>
          </p:txBody>
        </p:sp>
      </p:grpSp>
      <p:sp>
        <p:nvSpPr>
          <p:cNvPr id="217" name="object 4">
            <a:extLst>
              <a:ext uri="{FF2B5EF4-FFF2-40B4-BE49-F238E27FC236}">
                <a16:creationId xmlns:a16="http://schemas.microsoft.com/office/drawing/2014/main" id="{F97D49D6-45A3-4BF9-B5FC-301D01C6AF13}"/>
              </a:ext>
            </a:extLst>
          </p:cNvPr>
          <p:cNvSpPr txBox="1"/>
          <p:nvPr/>
        </p:nvSpPr>
        <p:spPr>
          <a:xfrm>
            <a:off x="6489928" y="3880844"/>
            <a:ext cx="5599731" cy="884285"/>
          </a:xfrm>
          <a:prstGeom prst="rect">
            <a:avLst/>
          </a:prstGeom>
        </p:spPr>
        <p:txBody>
          <a:bodyPr vert="horz" wrap="square" lIns="0" tIns="137736" rIns="0" bIns="0" rtlCol="0">
            <a:spAutoFit/>
          </a:bodyPr>
          <a:lstStyle/>
          <a:p>
            <a:pPr marL="322743" indent="-311216">
              <a:spcBef>
                <a:spcPts val="1085"/>
              </a:spcBef>
              <a:buChar char="•"/>
              <a:tabLst>
                <a:tab pos="322166" algn="l"/>
                <a:tab pos="322743" algn="l"/>
              </a:tabLst>
            </a:pPr>
            <a:r>
              <a:rPr sz="1634" spc="-5" dirty="0">
                <a:solidFill>
                  <a:srgbClr val="3333FF"/>
                </a:solidFill>
                <a:latin typeface="Arial MT"/>
                <a:cs typeface="Arial MT"/>
              </a:rPr>
              <a:t>Discrete</a:t>
            </a:r>
            <a:r>
              <a:rPr sz="1634" spc="-9" dirty="0">
                <a:solidFill>
                  <a:srgbClr val="3333FF"/>
                </a:solidFill>
                <a:latin typeface="Arial MT"/>
                <a:cs typeface="Arial MT"/>
              </a:rPr>
              <a:t> </a:t>
            </a:r>
            <a:r>
              <a:rPr sz="1634" spc="-5" dirty="0">
                <a:solidFill>
                  <a:srgbClr val="3333FF"/>
                </a:solidFill>
                <a:latin typeface="Arial MT"/>
                <a:cs typeface="Arial MT"/>
              </a:rPr>
              <a:t>time digital</a:t>
            </a:r>
            <a:endParaRPr sz="1634" dirty="0">
              <a:latin typeface="Arial MT"/>
              <a:cs typeface="Arial MT"/>
            </a:endParaRPr>
          </a:p>
          <a:p>
            <a:pPr marL="1048913" lvl="1" indent="-207477">
              <a:spcBef>
                <a:spcPts val="771"/>
              </a:spcBef>
              <a:buFont typeface="Wingdings"/>
              <a:buChar char=""/>
              <a:tabLst>
                <a:tab pos="1048337" algn="l"/>
                <a:tab pos="1048913" algn="l"/>
              </a:tabLst>
            </a:pPr>
            <a:r>
              <a:rPr sz="1271" dirty="0">
                <a:latin typeface="Arial MT"/>
                <a:cs typeface="Arial MT"/>
              </a:rPr>
              <a:t>binary</a:t>
            </a:r>
            <a:r>
              <a:rPr sz="1271" spc="-9" dirty="0">
                <a:latin typeface="Arial MT"/>
                <a:cs typeface="Arial MT"/>
              </a:rPr>
              <a:t> </a:t>
            </a:r>
            <a:r>
              <a:rPr sz="1271" dirty="0">
                <a:latin typeface="Arial MT"/>
                <a:cs typeface="Arial MT"/>
              </a:rPr>
              <a:t>sequence,</a:t>
            </a:r>
            <a:r>
              <a:rPr sz="1271" spc="-9" dirty="0">
                <a:latin typeface="Arial MT"/>
                <a:cs typeface="Arial MT"/>
              </a:rPr>
              <a:t> </a:t>
            </a:r>
            <a:r>
              <a:rPr sz="1271" dirty="0">
                <a:latin typeface="Arial MT"/>
                <a:cs typeface="Arial MT"/>
              </a:rPr>
              <a:t>where</a:t>
            </a:r>
            <a:r>
              <a:rPr sz="1271" spc="-5" dirty="0">
                <a:latin typeface="Arial MT"/>
                <a:cs typeface="Arial MT"/>
              </a:rPr>
              <a:t> </a:t>
            </a:r>
            <a:r>
              <a:rPr sz="1271" dirty="0">
                <a:latin typeface="Arial MT"/>
                <a:cs typeface="Arial MT"/>
              </a:rPr>
              <a:t>the</a:t>
            </a:r>
            <a:r>
              <a:rPr sz="1271" spc="-5" dirty="0">
                <a:latin typeface="Arial MT"/>
                <a:cs typeface="Arial MT"/>
              </a:rPr>
              <a:t> </a:t>
            </a:r>
            <a:r>
              <a:rPr sz="1271" dirty="0">
                <a:latin typeface="Arial MT"/>
                <a:cs typeface="Arial MT"/>
              </a:rPr>
              <a:t>values</a:t>
            </a:r>
            <a:r>
              <a:rPr sz="1271" spc="-5" dirty="0">
                <a:latin typeface="Arial MT"/>
                <a:cs typeface="Arial MT"/>
              </a:rPr>
              <a:t> </a:t>
            </a:r>
            <a:r>
              <a:rPr sz="1271" dirty="0">
                <a:latin typeface="Arial MT"/>
                <a:cs typeface="Arial MT"/>
              </a:rPr>
              <a:t>of</a:t>
            </a:r>
            <a:r>
              <a:rPr sz="1271" spc="-9" dirty="0">
                <a:latin typeface="Arial MT"/>
                <a:cs typeface="Arial MT"/>
              </a:rPr>
              <a:t> </a:t>
            </a:r>
            <a:r>
              <a:rPr sz="1271" dirty="0">
                <a:latin typeface="Arial MT"/>
                <a:cs typeface="Arial MT"/>
              </a:rPr>
              <a:t>the</a:t>
            </a:r>
            <a:r>
              <a:rPr sz="1271" spc="-5" dirty="0">
                <a:latin typeface="Arial MT"/>
                <a:cs typeface="Arial MT"/>
              </a:rPr>
              <a:t> function </a:t>
            </a:r>
            <a:r>
              <a:rPr sz="1271" dirty="0">
                <a:latin typeface="Arial MT"/>
                <a:cs typeface="Arial MT"/>
              </a:rPr>
              <a:t>can</a:t>
            </a:r>
            <a:r>
              <a:rPr sz="1271" spc="-5" dirty="0">
                <a:latin typeface="Arial MT"/>
                <a:cs typeface="Arial MT"/>
              </a:rPr>
              <a:t> </a:t>
            </a:r>
            <a:r>
              <a:rPr sz="1271" dirty="0">
                <a:latin typeface="Arial MT"/>
                <a:cs typeface="Arial MT"/>
              </a:rPr>
              <a:t>only</a:t>
            </a:r>
            <a:r>
              <a:rPr sz="1271" spc="-5" dirty="0">
                <a:latin typeface="Arial MT"/>
                <a:cs typeface="Arial MT"/>
              </a:rPr>
              <a:t> </a:t>
            </a:r>
            <a:r>
              <a:rPr sz="1271" dirty="0">
                <a:latin typeface="Arial MT"/>
                <a:cs typeface="Arial MT"/>
              </a:rPr>
              <a:t>be</a:t>
            </a:r>
            <a:r>
              <a:rPr sz="1271" spc="-5" dirty="0">
                <a:latin typeface="Arial MT"/>
                <a:cs typeface="Arial MT"/>
              </a:rPr>
              <a:t> </a:t>
            </a:r>
            <a:r>
              <a:rPr sz="1271" dirty="0">
                <a:latin typeface="Arial MT"/>
                <a:cs typeface="Arial MT"/>
              </a:rPr>
              <a:t>one</a:t>
            </a:r>
            <a:r>
              <a:rPr sz="1271" spc="-5" dirty="0">
                <a:latin typeface="Arial MT"/>
                <a:cs typeface="Arial MT"/>
              </a:rPr>
              <a:t> </a:t>
            </a:r>
            <a:r>
              <a:rPr sz="1271" dirty="0">
                <a:latin typeface="Arial MT"/>
                <a:cs typeface="Arial MT"/>
              </a:rPr>
              <a:t>or</a:t>
            </a:r>
            <a:r>
              <a:rPr sz="1271" spc="-9" dirty="0">
                <a:latin typeface="Arial MT"/>
                <a:cs typeface="Arial MT"/>
              </a:rPr>
              <a:t> </a:t>
            </a:r>
            <a:r>
              <a:rPr sz="1271" dirty="0">
                <a:latin typeface="Arial MT"/>
                <a:cs typeface="Arial MT"/>
              </a:rPr>
              <a:t>zero.</a:t>
            </a:r>
          </a:p>
        </p:txBody>
      </p:sp>
    </p:spTree>
    <p:extLst>
      <p:ext uri="{BB962C8B-B14F-4D97-AF65-F5344CB8AC3E}">
        <p14:creationId xmlns:p14="http://schemas.microsoft.com/office/powerpoint/2010/main" val="1224685237"/>
      </p:ext>
    </p:extLst>
  </p:cSld>
  <p:clrMapOvr>
    <a:masterClrMapping/>
  </p:clrMapOvr>
  <p:transition spd="med">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en-US" altLang="zh-CN" sz="3200" b="1" dirty="0">
                <a:solidFill>
                  <a:srgbClr val="000000"/>
                </a:solidFill>
                <a:latin typeface="Times New Roman" panose="02020603050405020304" pitchFamily="18" charset="0"/>
                <a:cs typeface="Times New Roman" panose="02020603050405020304" pitchFamily="18" charset="0"/>
              </a:rPr>
              <a:t>Lecture 1: Introduction</a:t>
            </a:r>
            <a:endParaRPr lang="zh-CN" altLang="en-US" sz="3200" dirty="0">
              <a:solidFill>
                <a:schemeClr val="tx1"/>
              </a:solidFill>
            </a:endParaRP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7</a:t>
            </a:fld>
            <a:endParaRPr lang="zh-CN" altLang="en-US" dirty="0"/>
          </a:p>
        </p:txBody>
      </p:sp>
      <mc:AlternateContent xmlns:mc="http://schemas.openxmlformats.org/markup-compatibility/2006" xmlns:a14="http://schemas.microsoft.com/office/drawing/2010/main">
        <mc:Choice Requires="a14">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639762" y="1222375"/>
                <a:ext cx="11449897" cy="4775200"/>
              </a:xfrm>
            </p:spPr>
            <p:txBody>
              <a:bodyPr/>
              <a:lstStyle/>
              <a:p>
                <a:pPr lvl="1">
                  <a:buFont typeface="Wingdings" panose="05000000000000000000" pitchFamily="2" charset="2"/>
                  <a:buChar char="l"/>
                </a:pPr>
                <a:r>
                  <a:rPr lang="en-GB" altLang="zh-CN" sz="2400" dirty="0">
                    <a:solidFill>
                      <a:schemeClr val="tx1"/>
                    </a:solidFill>
                    <a:latin typeface="Times New Roman" panose="02020603050405020304" pitchFamily="18" charset="0"/>
                    <a:cs typeface="Times New Roman" panose="02020603050405020304" pitchFamily="18" charset="0"/>
                  </a:rPr>
                  <a:t> </a:t>
                </a:r>
                <a:r>
                  <a:rPr lang="zh-CN" altLang="en-US" sz="2400" dirty="0">
                    <a:solidFill>
                      <a:schemeClr val="tx1"/>
                    </a:solidFill>
                    <a:latin typeface="Times New Roman" panose="02020603050405020304" pitchFamily="18" charset="0"/>
                    <a:cs typeface="Times New Roman" panose="02020603050405020304" pitchFamily="18" charset="0"/>
                  </a:rPr>
                  <a:t>信号的分类：</a:t>
                </a:r>
                <a:endParaRPr lang="en-US" altLang="zh-CN" sz="2400"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startAt="4"/>
                </a:pPr>
                <a:r>
                  <a:rPr lang="zh-CN" altLang="en-US" sz="2175" dirty="0">
                    <a:solidFill>
                      <a:schemeClr val="tx1"/>
                    </a:solidFill>
                    <a:latin typeface="Times New Roman" panose="02020603050405020304" pitchFamily="18" charset="0"/>
                    <a:cs typeface="Times New Roman" panose="02020603050405020304" pitchFamily="18" charset="0"/>
                  </a:rPr>
                  <a:t>奇信号 </a:t>
                </a:r>
                <a:r>
                  <a:rPr lang="en-US" altLang="zh-CN" sz="2175" dirty="0">
                    <a:solidFill>
                      <a:schemeClr val="tx1"/>
                    </a:solidFill>
                    <a:latin typeface="Times New Roman" panose="02020603050405020304" pitchFamily="18" charset="0"/>
                    <a:cs typeface="Times New Roman" panose="02020603050405020304" pitchFamily="18" charset="0"/>
                  </a:rPr>
                  <a:t>vs. </a:t>
                </a:r>
                <a:r>
                  <a:rPr lang="zh-CN" altLang="en-US" sz="2175" dirty="0">
                    <a:solidFill>
                      <a:schemeClr val="tx1"/>
                    </a:solidFill>
                    <a:latin typeface="Times New Roman" panose="02020603050405020304" pitchFamily="18" charset="0"/>
                    <a:cs typeface="Times New Roman" panose="02020603050405020304" pitchFamily="18" charset="0"/>
                  </a:rPr>
                  <a:t>偶信号</a:t>
                </a: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startAt="4"/>
                </a:pP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startAt="4"/>
                </a:pP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startAt="4"/>
                </a:pP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startAt="4"/>
                </a:pP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startAt="4"/>
                </a:pP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startAt="4"/>
                </a:pP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startAt="4"/>
                </a:pPr>
                <a:endParaRPr lang="en-US" altLang="zh-CN" sz="2175"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l"/>
                </a:pPr>
                <a:r>
                  <a:rPr lang="zh-CN" altLang="en-US" dirty="0">
                    <a:solidFill>
                      <a:schemeClr val="tx1"/>
                    </a:solidFill>
                    <a:latin typeface="+mn-ea"/>
                    <a:cs typeface="Times New Roman" panose="02020603050405020304" pitchFamily="18" charset="0"/>
                  </a:rPr>
                  <a:t> 信号奇偶分解：</a:t>
                </a:r>
                <a:endParaRPr lang="en-US" altLang="zh-CN" dirty="0">
                  <a:solidFill>
                    <a:schemeClr val="tx1"/>
                  </a:solidFill>
                  <a:latin typeface="+mn-ea"/>
                  <a:cs typeface="Times New Roman" panose="02020603050405020304" pitchFamily="18" charset="0"/>
                </a:endParaRPr>
              </a:p>
              <a:p>
                <a:pPr marL="0" indent="0">
                  <a:buNone/>
                </a:pPr>
                <a:r>
                  <a:rPr lang="en-US" altLang="zh-CN" sz="2000" dirty="0">
                    <a:solidFill>
                      <a:schemeClr val="tx1"/>
                    </a:solidFill>
                    <a:latin typeface="+mn-ea"/>
                    <a:cs typeface="Times New Roman" panose="02020603050405020304" pitchFamily="18" charset="0"/>
                  </a:rPr>
                  <a:t>	</a:t>
                </a:r>
                <a:r>
                  <a:rPr lang="zh-CN" altLang="en-US" sz="2000" dirty="0">
                    <a:solidFill>
                      <a:schemeClr val="tx1"/>
                    </a:solidFill>
                    <a:latin typeface="+mn-ea"/>
                    <a:cs typeface="Times New Roman" panose="02020603050405020304" pitchFamily="18" charset="0"/>
                  </a:rPr>
                  <a:t>信号</a:t>
                </a:r>
                <a14:m>
                  <m:oMath xmlns:m="http://schemas.openxmlformats.org/officeDocument/2006/math">
                    <m:r>
                      <a:rPr lang="en-US" altLang="zh-CN" sz="2000" b="0" i="1" smtClean="0">
                        <a:solidFill>
                          <a:schemeClr val="tx1"/>
                        </a:solidFill>
                        <a:latin typeface="Cambria Math" panose="02040503050406030204" pitchFamily="18" charset="0"/>
                        <a:cs typeface="Times New Roman" pitchFamily="18" charset="0"/>
                      </a:rPr>
                      <m:t>𝑥</m:t>
                    </m:r>
                    <m:r>
                      <a:rPr lang="en-US" altLang="zh-CN" sz="2000" b="0" i="1" smtClean="0">
                        <a:solidFill>
                          <a:schemeClr val="tx1"/>
                        </a:solidFill>
                        <a:latin typeface="Cambria Math" panose="02040503050406030204" pitchFamily="18" charset="0"/>
                        <a:cs typeface="Times New Roman" pitchFamily="18" charset="0"/>
                      </a:rPr>
                      <m:t>(</m:t>
                    </m:r>
                    <m:r>
                      <a:rPr lang="en-US" altLang="zh-CN" sz="2000" b="0" i="1" smtClean="0">
                        <a:solidFill>
                          <a:schemeClr val="tx1"/>
                        </a:solidFill>
                        <a:latin typeface="Cambria Math" panose="02040503050406030204" pitchFamily="18" charset="0"/>
                        <a:cs typeface="Times New Roman" pitchFamily="18" charset="0"/>
                      </a:rPr>
                      <m:t>𝑡</m:t>
                    </m:r>
                    <m:r>
                      <a:rPr lang="en-US" altLang="zh-CN" sz="2000" b="0" i="1" smtClean="0">
                        <a:solidFill>
                          <a:schemeClr val="tx1"/>
                        </a:solidFill>
                        <a:latin typeface="Cambria Math" panose="02040503050406030204" pitchFamily="18" charset="0"/>
                        <a:cs typeface="Times New Roman" pitchFamily="18" charset="0"/>
                      </a:rPr>
                      <m:t>)</m:t>
                    </m:r>
                  </m:oMath>
                </a14:m>
                <a:r>
                  <a:rPr lang="zh-CN" altLang="en-US" sz="2000" dirty="0">
                    <a:solidFill>
                      <a:schemeClr val="tx1"/>
                    </a:solidFill>
                    <a:latin typeface="+mn-ea"/>
                    <a:cs typeface="Times New Roman" panose="02020603050405020304" pitchFamily="18" charset="0"/>
                  </a:rPr>
                  <a:t>的偶信号部分：</a:t>
                </a:r>
                <a14:m>
                  <m:oMath xmlns:m="http://schemas.openxmlformats.org/officeDocument/2006/math">
                    <m:sSub>
                      <m:sSubPr>
                        <m:ctrlPr>
                          <a:rPr lang="en-US" altLang="zh-CN" sz="2000" i="1" smtClean="0">
                            <a:solidFill>
                              <a:schemeClr val="tx1"/>
                            </a:solidFill>
                            <a:latin typeface="Cambria Math" panose="02040503050406030204" pitchFamily="18" charset="0"/>
                            <a:cs typeface="Times New Roman" panose="02020603050405020304" pitchFamily="18" charset="0"/>
                          </a:rPr>
                        </m:ctrlPr>
                      </m:sSubPr>
                      <m:e>
                        <m:r>
                          <a:rPr lang="en-US" altLang="zh-CN" sz="2000" b="0" i="1" smtClean="0">
                            <a:solidFill>
                              <a:schemeClr val="tx1"/>
                            </a:solidFill>
                            <a:latin typeface="Cambria Math" panose="02040503050406030204" pitchFamily="18" charset="0"/>
                            <a:cs typeface="Times New Roman" panose="02020603050405020304" pitchFamily="18" charset="0"/>
                          </a:rPr>
                          <m:t>𝑥</m:t>
                        </m:r>
                      </m:e>
                      <m:sub>
                        <m:r>
                          <a:rPr lang="en-US" altLang="zh-CN" sz="2000" b="0" i="1" smtClean="0">
                            <a:solidFill>
                              <a:schemeClr val="tx1"/>
                            </a:solidFill>
                            <a:latin typeface="Cambria Math" panose="02040503050406030204" pitchFamily="18" charset="0"/>
                            <a:cs typeface="Times New Roman" panose="02020603050405020304" pitchFamily="18" charset="0"/>
                          </a:rPr>
                          <m:t>𝑒</m:t>
                        </m:r>
                      </m:sub>
                    </m:sSub>
                    <m:r>
                      <a:rPr lang="en-US" altLang="zh-CN" sz="2000" b="0" i="1" smtClean="0">
                        <a:solidFill>
                          <a:schemeClr val="tx1"/>
                        </a:solidFill>
                        <a:latin typeface="Cambria Math" panose="02040503050406030204" pitchFamily="18" charset="0"/>
                        <a:cs typeface="Times New Roman" panose="02020603050405020304" pitchFamily="18" charset="0"/>
                      </a:rPr>
                      <m:t>(</m:t>
                    </m:r>
                    <m:r>
                      <a:rPr lang="en-US" altLang="zh-CN" sz="2000" b="0" i="1" smtClean="0">
                        <a:solidFill>
                          <a:schemeClr val="tx1"/>
                        </a:solidFill>
                        <a:latin typeface="Cambria Math" panose="02040503050406030204" pitchFamily="18" charset="0"/>
                        <a:cs typeface="Times New Roman" panose="02020603050405020304" pitchFamily="18" charset="0"/>
                      </a:rPr>
                      <m:t>𝑡</m:t>
                    </m:r>
                    <m:r>
                      <a:rPr lang="en-US" altLang="zh-CN" sz="2000" b="0" i="1" smtClean="0">
                        <a:solidFill>
                          <a:schemeClr val="tx1"/>
                        </a:solidFill>
                        <a:latin typeface="Cambria Math" panose="02040503050406030204" pitchFamily="18" charset="0"/>
                        <a:cs typeface="Times New Roman" panose="02020603050405020304" pitchFamily="18" charset="0"/>
                      </a:rPr>
                      <m:t>)=</m:t>
                    </m:r>
                    <m:f>
                      <m:fPr>
                        <m:ctrlPr>
                          <a:rPr lang="en-US" altLang="zh-CN" sz="2000" b="0" i="1" smtClean="0">
                            <a:solidFill>
                              <a:schemeClr val="tx1"/>
                            </a:solidFill>
                            <a:latin typeface="Cambria Math" panose="02040503050406030204" pitchFamily="18" charset="0"/>
                            <a:cs typeface="Times New Roman" panose="02020603050405020304" pitchFamily="18" charset="0"/>
                          </a:rPr>
                        </m:ctrlPr>
                      </m:fPr>
                      <m:num>
                        <m:r>
                          <a:rPr lang="en-US" altLang="zh-CN" sz="2000" b="0" i="1" smtClean="0">
                            <a:solidFill>
                              <a:schemeClr val="tx1"/>
                            </a:solidFill>
                            <a:latin typeface="Cambria Math" panose="02040503050406030204" pitchFamily="18" charset="0"/>
                            <a:cs typeface="Times New Roman" panose="02020603050405020304" pitchFamily="18" charset="0"/>
                          </a:rPr>
                          <m:t>1</m:t>
                        </m:r>
                      </m:num>
                      <m:den>
                        <m:r>
                          <a:rPr lang="en-US" altLang="zh-CN" sz="2000" b="0" i="1" smtClean="0">
                            <a:solidFill>
                              <a:schemeClr val="tx1"/>
                            </a:solidFill>
                            <a:latin typeface="Cambria Math" panose="02040503050406030204" pitchFamily="18" charset="0"/>
                            <a:cs typeface="Times New Roman" panose="02020603050405020304" pitchFamily="18" charset="0"/>
                          </a:rPr>
                          <m:t>2</m:t>
                        </m:r>
                      </m:den>
                    </m:f>
                    <m:r>
                      <a:rPr lang="en-US" altLang="zh-CN" sz="2000" b="0" i="1" smtClean="0">
                        <a:solidFill>
                          <a:schemeClr val="tx1"/>
                        </a:solidFill>
                        <a:latin typeface="Cambria Math" panose="02040503050406030204" pitchFamily="18" charset="0"/>
                        <a:cs typeface="Times New Roman" panose="02020603050405020304" pitchFamily="18" charset="0"/>
                      </a:rPr>
                      <m:t>(</m:t>
                    </m:r>
                    <m:r>
                      <a:rPr lang="en-US" altLang="zh-CN" sz="2000" i="1">
                        <a:solidFill>
                          <a:schemeClr val="tx1"/>
                        </a:solidFill>
                        <a:latin typeface="Cambria Math" panose="02040503050406030204" pitchFamily="18" charset="0"/>
                        <a:cs typeface="Times New Roman" pitchFamily="18" charset="0"/>
                      </a:rPr>
                      <m:t>𝑥</m:t>
                    </m:r>
                    <m:d>
                      <m:dPr>
                        <m:ctrlPr>
                          <a:rPr lang="en-US" altLang="zh-CN" sz="2000" i="1">
                            <a:solidFill>
                              <a:schemeClr val="tx1"/>
                            </a:solidFill>
                            <a:latin typeface="Cambria Math" panose="02040503050406030204" pitchFamily="18" charset="0"/>
                            <a:cs typeface="Times New Roman" pitchFamily="18" charset="0"/>
                          </a:rPr>
                        </m:ctrlPr>
                      </m:dPr>
                      <m:e>
                        <m:r>
                          <a:rPr lang="en-US" altLang="zh-CN" sz="2000" i="1">
                            <a:solidFill>
                              <a:schemeClr val="tx1"/>
                            </a:solidFill>
                            <a:latin typeface="Cambria Math" panose="02040503050406030204" pitchFamily="18" charset="0"/>
                            <a:cs typeface="Times New Roman" pitchFamily="18" charset="0"/>
                          </a:rPr>
                          <m:t>𝑡</m:t>
                        </m:r>
                      </m:e>
                    </m:d>
                    <m:r>
                      <a:rPr lang="en-US" altLang="zh-CN" sz="2000" i="1">
                        <a:solidFill>
                          <a:schemeClr val="tx1"/>
                        </a:solidFill>
                        <a:latin typeface="Cambria Math" panose="02040503050406030204" pitchFamily="18" charset="0"/>
                        <a:cs typeface="Times New Roman" pitchFamily="18" charset="0"/>
                      </a:rPr>
                      <m:t>+</m:t>
                    </m:r>
                    <m:r>
                      <a:rPr lang="en-US" altLang="zh-CN" sz="2000" i="1">
                        <a:solidFill>
                          <a:schemeClr val="tx1"/>
                        </a:solidFill>
                        <a:latin typeface="Cambria Math" panose="02040503050406030204" pitchFamily="18" charset="0"/>
                        <a:cs typeface="Times New Roman" pitchFamily="18" charset="0"/>
                      </a:rPr>
                      <m:t>𝑥</m:t>
                    </m:r>
                    <m:r>
                      <a:rPr lang="en-US" altLang="zh-CN" sz="2000" i="1">
                        <a:solidFill>
                          <a:schemeClr val="tx1"/>
                        </a:solidFill>
                        <a:latin typeface="Cambria Math" panose="02040503050406030204" pitchFamily="18" charset="0"/>
                        <a:cs typeface="Times New Roman" pitchFamily="18" charset="0"/>
                      </a:rPr>
                      <m:t>(−</m:t>
                    </m:r>
                    <m:r>
                      <a:rPr lang="en-US" altLang="zh-CN" sz="2000" i="1">
                        <a:solidFill>
                          <a:schemeClr val="tx1"/>
                        </a:solidFill>
                        <a:latin typeface="Cambria Math" panose="02040503050406030204" pitchFamily="18" charset="0"/>
                        <a:cs typeface="Times New Roman" pitchFamily="18" charset="0"/>
                      </a:rPr>
                      <m:t>𝑡</m:t>
                    </m:r>
                    <m:r>
                      <a:rPr lang="en-US" altLang="zh-CN" sz="2000" i="1">
                        <a:solidFill>
                          <a:schemeClr val="tx1"/>
                        </a:solidFill>
                        <a:latin typeface="Cambria Math" panose="02040503050406030204" pitchFamily="18" charset="0"/>
                        <a:cs typeface="Times New Roman" pitchFamily="18" charset="0"/>
                      </a:rPr>
                      <m:t>))</m:t>
                    </m:r>
                  </m:oMath>
                </a14:m>
                <a:endParaRPr lang="en-US" altLang="zh-CN" sz="2000" dirty="0">
                  <a:solidFill>
                    <a:schemeClr val="tx1"/>
                  </a:solidFill>
                  <a:latin typeface="+mn-ea"/>
                  <a:cs typeface="Times New Roman" panose="02020603050405020304" pitchFamily="18" charset="0"/>
                </a:endParaRPr>
              </a:p>
              <a:p>
                <a:pPr marL="0" indent="0">
                  <a:buNone/>
                </a:pPr>
                <a:r>
                  <a:rPr lang="en-US" altLang="zh-CN" sz="2000" dirty="0">
                    <a:solidFill>
                      <a:schemeClr val="tx1"/>
                    </a:solidFill>
                    <a:latin typeface="+mn-ea"/>
                    <a:cs typeface="Times New Roman" panose="02020603050405020304" pitchFamily="18" charset="0"/>
                  </a:rPr>
                  <a:t>	</a:t>
                </a:r>
                <a:r>
                  <a:rPr lang="zh-CN" altLang="en-US" sz="2000" dirty="0">
                    <a:solidFill>
                      <a:schemeClr val="tx1"/>
                    </a:solidFill>
                    <a:latin typeface="+mn-ea"/>
                    <a:cs typeface="Times New Roman" panose="02020603050405020304" pitchFamily="18" charset="0"/>
                  </a:rPr>
                  <a:t>信号</a:t>
                </a:r>
                <a14:m>
                  <m:oMath xmlns:m="http://schemas.openxmlformats.org/officeDocument/2006/math">
                    <m:r>
                      <a:rPr lang="en-US" altLang="zh-CN" sz="2000" b="0" i="1" smtClean="0">
                        <a:solidFill>
                          <a:schemeClr val="tx1"/>
                        </a:solidFill>
                        <a:latin typeface="Cambria Math" panose="02040503050406030204" pitchFamily="18" charset="0"/>
                        <a:cs typeface="Times New Roman" pitchFamily="18" charset="0"/>
                      </a:rPr>
                      <m:t>𝑥</m:t>
                    </m:r>
                    <m:r>
                      <a:rPr lang="en-US" altLang="zh-CN" sz="2000" b="0" i="1" smtClean="0">
                        <a:solidFill>
                          <a:schemeClr val="tx1"/>
                        </a:solidFill>
                        <a:latin typeface="Cambria Math" panose="02040503050406030204" pitchFamily="18" charset="0"/>
                        <a:cs typeface="Times New Roman" pitchFamily="18" charset="0"/>
                      </a:rPr>
                      <m:t>(</m:t>
                    </m:r>
                    <m:r>
                      <a:rPr lang="en-US" altLang="zh-CN" sz="2000" b="0" i="1" smtClean="0">
                        <a:solidFill>
                          <a:schemeClr val="tx1"/>
                        </a:solidFill>
                        <a:latin typeface="Cambria Math" panose="02040503050406030204" pitchFamily="18" charset="0"/>
                        <a:cs typeface="Times New Roman" pitchFamily="18" charset="0"/>
                      </a:rPr>
                      <m:t>𝑡</m:t>
                    </m:r>
                    <m:r>
                      <a:rPr lang="en-US" altLang="zh-CN" sz="2000" b="0" i="1" smtClean="0">
                        <a:solidFill>
                          <a:schemeClr val="tx1"/>
                        </a:solidFill>
                        <a:latin typeface="Cambria Math" panose="02040503050406030204" pitchFamily="18" charset="0"/>
                        <a:cs typeface="Times New Roman" pitchFamily="18" charset="0"/>
                      </a:rPr>
                      <m:t>)</m:t>
                    </m:r>
                  </m:oMath>
                </a14:m>
                <a:r>
                  <a:rPr lang="zh-CN" altLang="en-US" sz="2000" dirty="0">
                    <a:solidFill>
                      <a:schemeClr val="tx1"/>
                    </a:solidFill>
                    <a:latin typeface="+mn-ea"/>
                    <a:cs typeface="Times New Roman" panose="02020603050405020304" pitchFamily="18" charset="0"/>
                  </a:rPr>
                  <a:t>的奇信号部分：</a:t>
                </a:r>
                <a14:m>
                  <m:oMath xmlns:m="http://schemas.openxmlformats.org/officeDocument/2006/math">
                    <m:sSub>
                      <m:sSubPr>
                        <m:ctrlPr>
                          <a:rPr lang="en-US" altLang="zh-CN" sz="2000" i="1" smtClean="0">
                            <a:solidFill>
                              <a:schemeClr val="tx1"/>
                            </a:solidFill>
                            <a:latin typeface="Cambria Math" panose="02040503050406030204" pitchFamily="18" charset="0"/>
                            <a:cs typeface="Times New Roman" panose="02020603050405020304" pitchFamily="18" charset="0"/>
                          </a:rPr>
                        </m:ctrlPr>
                      </m:sSubPr>
                      <m:e>
                        <m:r>
                          <a:rPr lang="en-US" altLang="zh-CN" sz="2000" b="0" i="1" smtClean="0">
                            <a:solidFill>
                              <a:schemeClr val="tx1"/>
                            </a:solidFill>
                            <a:latin typeface="Cambria Math" panose="02040503050406030204" pitchFamily="18" charset="0"/>
                            <a:cs typeface="Times New Roman" panose="02020603050405020304" pitchFamily="18" charset="0"/>
                          </a:rPr>
                          <m:t>𝑥</m:t>
                        </m:r>
                      </m:e>
                      <m:sub>
                        <m:r>
                          <a:rPr lang="en-US" altLang="zh-CN" sz="2000" b="0" i="1" smtClean="0">
                            <a:solidFill>
                              <a:schemeClr val="tx1"/>
                            </a:solidFill>
                            <a:latin typeface="Cambria Math" panose="02040503050406030204" pitchFamily="18" charset="0"/>
                            <a:cs typeface="Times New Roman" panose="02020603050405020304" pitchFamily="18" charset="0"/>
                          </a:rPr>
                          <m:t>𝑜</m:t>
                        </m:r>
                      </m:sub>
                    </m:sSub>
                    <m:r>
                      <a:rPr lang="en-US" altLang="zh-CN" sz="2000" b="0" i="1" smtClean="0">
                        <a:solidFill>
                          <a:schemeClr val="tx1"/>
                        </a:solidFill>
                        <a:latin typeface="Cambria Math" panose="02040503050406030204" pitchFamily="18" charset="0"/>
                        <a:cs typeface="Times New Roman" panose="02020603050405020304" pitchFamily="18" charset="0"/>
                      </a:rPr>
                      <m:t>(</m:t>
                    </m:r>
                    <m:r>
                      <a:rPr lang="en-US" altLang="zh-CN" sz="2000" b="0" i="1" smtClean="0">
                        <a:solidFill>
                          <a:schemeClr val="tx1"/>
                        </a:solidFill>
                        <a:latin typeface="Cambria Math" panose="02040503050406030204" pitchFamily="18" charset="0"/>
                        <a:cs typeface="Times New Roman" panose="02020603050405020304" pitchFamily="18" charset="0"/>
                      </a:rPr>
                      <m:t>𝑡</m:t>
                    </m:r>
                    <m:r>
                      <a:rPr lang="en-US" altLang="zh-CN" sz="2000" b="0" i="1" smtClean="0">
                        <a:solidFill>
                          <a:schemeClr val="tx1"/>
                        </a:solidFill>
                        <a:latin typeface="Cambria Math" panose="02040503050406030204" pitchFamily="18" charset="0"/>
                        <a:cs typeface="Times New Roman" panose="02020603050405020304" pitchFamily="18" charset="0"/>
                      </a:rPr>
                      <m:t>)=</m:t>
                    </m:r>
                    <m:f>
                      <m:fPr>
                        <m:ctrlPr>
                          <a:rPr lang="en-US" altLang="zh-CN" sz="2000" b="0" i="1" smtClean="0">
                            <a:solidFill>
                              <a:schemeClr val="tx1"/>
                            </a:solidFill>
                            <a:latin typeface="Cambria Math" panose="02040503050406030204" pitchFamily="18" charset="0"/>
                            <a:cs typeface="Times New Roman" panose="02020603050405020304" pitchFamily="18" charset="0"/>
                          </a:rPr>
                        </m:ctrlPr>
                      </m:fPr>
                      <m:num>
                        <m:r>
                          <a:rPr lang="en-US" altLang="zh-CN" sz="2000" b="0" i="1" smtClean="0">
                            <a:solidFill>
                              <a:schemeClr val="tx1"/>
                            </a:solidFill>
                            <a:latin typeface="Cambria Math" panose="02040503050406030204" pitchFamily="18" charset="0"/>
                            <a:cs typeface="Times New Roman" panose="02020603050405020304" pitchFamily="18" charset="0"/>
                          </a:rPr>
                          <m:t>1</m:t>
                        </m:r>
                      </m:num>
                      <m:den>
                        <m:r>
                          <a:rPr lang="en-US" altLang="zh-CN" sz="2000" b="0" i="1" smtClean="0">
                            <a:solidFill>
                              <a:schemeClr val="tx1"/>
                            </a:solidFill>
                            <a:latin typeface="Cambria Math" panose="02040503050406030204" pitchFamily="18" charset="0"/>
                            <a:cs typeface="Times New Roman" panose="02020603050405020304" pitchFamily="18" charset="0"/>
                          </a:rPr>
                          <m:t>2</m:t>
                        </m:r>
                      </m:den>
                    </m:f>
                    <m:r>
                      <a:rPr lang="en-US" altLang="zh-CN" sz="2000" b="0" i="1" smtClean="0">
                        <a:solidFill>
                          <a:schemeClr val="tx1"/>
                        </a:solidFill>
                        <a:latin typeface="Cambria Math" panose="02040503050406030204" pitchFamily="18" charset="0"/>
                        <a:cs typeface="Times New Roman" panose="02020603050405020304" pitchFamily="18" charset="0"/>
                      </a:rPr>
                      <m:t>(</m:t>
                    </m:r>
                    <m:r>
                      <a:rPr lang="en-US" altLang="zh-CN" sz="2000" i="1">
                        <a:solidFill>
                          <a:schemeClr val="tx1"/>
                        </a:solidFill>
                        <a:latin typeface="Cambria Math" panose="02040503050406030204" pitchFamily="18" charset="0"/>
                        <a:cs typeface="Times New Roman" pitchFamily="18" charset="0"/>
                      </a:rPr>
                      <m:t>𝑥</m:t>
                    </m:r>
                    <m:d>
                      <m:dPr>
                        <m:ctrlPr>
                          <a:rPr lang="en-US" altLang="zh-CN" sz="2000" i="1">
                            <a:solidFill>
                              <a:schemeClr val="tx1"/>
                            </a:solidFill>
                            <a:latin typeface="Cambria Math" panose="02040503050406030204" pitchFamily="18" charset="0"/>
                            <a:cs typeface="Times New Roman" pitchFamily="18" charset="0"/>
                          </a:rPr>
                        </m:ctrlPr>
                      </m:dPr>
                      <m:e>
                        <m:r>
                          <a:rPr lang="en-US" altLang="zh-CN" sz="2000" i="1">
                            <a:solidFill>
                              <a:schemeClr val="tx1"/>
                            </a:solidFill>
                            <a:latin typeface="Cambria Math" panose="02040503050406030204" pitchFamily="18" charset="0"/>
                            <a:cs typeface="Times New Roman" pitchFamily="18" charset="0"/>
                          </a:rPr>
                          <m:t>𝑡</m:t>
                        </m:r>
                      </m:e>
                    </m:d>
                    <m:r>
                      <a:rPr lang="en-US" altLang="zh-CN" sz="2000" b="0" i="1" smtClean="0">
                        <a:solidFill>
                          <a:schemeClr val="tx1"/>
                        </a:solidFill>
                        <a:latin typeface="Cambria Math" panose="02040503050406030204" pitchFamily="18" charset="0"/>
                        <a:cs typeface="Times New Roman" pitchFamily="18" charset="0"/>
                      </a:rPr>
                      <m:t>−</m:t>
                    </m:r>
                    <m:r>
                      <a:rPr lang="en-US" altLang="zh-CN" sz="2000" i="1">
                        <a:solidFill>
                          <a:schemeClr val="tx1"/>
                        </a:solidFill>
                        <a:latin typeface="Cambria Math" panose="02040503050406030204" pitchFamily="18" charset="0"/>
                        <a:cs typeface="Times New Roman" pitchFamily="18" charset="0"/>
                      </a:rPr>
                      <m:t>𝑥</m:t>
                    </m:r>
                    <m:r>
                      <a:rPr lang="en-US" altLang="zh-CN" sz="2000" i="1">
                        <a:solidFill>
                          <a:schemeClr val="tx1"/>
                        </a:solidFill>
                        <a:latin typeface="Cambria Math" panose="02040503050406030204" pitchFamily="18" charset="0"/>
                        <a:cs typeface="Times New Roman" pitchFamily="18" charset="0"/>
                      </a:rPr>
                      <m:t>(−</m:t>
                    </m:r>
                    <m:r>
                      <a:rPr lang="en-US" altLang="zh-CN" sz="2000" i="1">
                        <a:solidFill>
                          <a:schemeClr val="tx1"/>
                        </a:solidFill>
                        <a:latin typeface="Cambria Math" panose="02040503050406030204" pitchFamily="18" charset="0"/>
                        <a:cs typeface="Times New Roman" pitchFamily="18" charset="0"/>
                      </a:rPr>
                      <m:t>𝑡</m:t>
                    </m:r>
                    <m:r>
                      <a:rPr lang="en-US" altLang="zh-CN" sz="2000" i="1">
                        <a:solidFill>
                          <a:schemeClr val="tx1"/>
                        </a:solidFill>
                        <a:latin typeface="Cambria Math" panose="02040503050406030204" pitchFamily="18" charset="0"/>
                        <a:cs typeface="Times New Roman" pitchFamily="18" charset="0"/>
                      </a:rPr>
                      <m:t>))</m:t>
                    </m:r>
                  </m:oMath>
                </a14:m>
                <a:endParaRPr lang="en-US" altLang="zh-CN" sz="2000" dirty="0">
                  <a:solidFill>
                    <a:schemeClr val="tx1"/>
                  </a:solidFill>
                  <a:latin typeface="+mn-ea"/>
                  <a:cs typeface="Times New Roman" panose="02020603050405020304" pitchFamily="18" charset="0"/>
                </a:endParaRPr>
              </a:p>
              <a:p>
                <a:pPr marL="215900" lvl="2" indent="0">
                  <a:buNone/>
                </a:pP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startAt="4"/>
                </a:pP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startAt="4"/>
                </a:pP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startAt="4"/>
                </a:pPr>
                <a:endParaRPr lang="en-US" altLang="zh-CN" sz="2175" dirty="0">
                  <a:solidFill>
                    <a:schemeClr val="tx1"/>
                  </a:solidFill>
                  <a:latin typeface="Times New Roman" panose="02020603050405020304" pitchFamily="18" charset="0"/>
                  <a:cs typeface="Times New Roman" panose="02020603050405020304" pitchFamily="18" charset="0"/>
                </a:endParaRPr>
              </a:p>
              <a:p>
                <a:pPr marL="111760" lvl="1" indent="0">
                  <a:buNone/>
                </a:pPr>
                <a:endParaRPr lang="en-GB" altLang="zh-CN" sz="1775" dirty="0">
                  <a:latin typeface="Times New Roman" panose="02020603050405020304" pitchFamily="18" charset="0"/>
                  <a:cs typeface="Times New Roman" panose="02020603050405020304" pitchFamily="18" charset="0"/>
                </a:endParaRPr>
              </a:p>
              <a:p>
                <a:pPr marL="111760" lvl="1" indent="0">
                  <a:buNone/>
                </a:pPr>
                <a:endParaRPr lang="en-GB" altLang="zh-CN" sz="2000" dirty="0">
                  <a:latin typeface="Times New Roman" panose="02020603050405020304" pitchFamily="18" charset="0"/>
                  <a:cs typeface="Times New Roman" panose="02020603050405020304" pitchFamily="18" charset="0"/>
                </a:endParaRPr>
              </a:p>
            </p:txBody>
          </p:sp>
        </mc:Choice>
        <mc:Fallback xmlns="">
          <p:sp>
            <p:nvSpPr>
              <p:cNvPr id="13" name="内容占位符 2">
                <a:extLst>
                  <a:ext uri="{FF2B5EF4-FFF2-40B4-BE49-F238E27FC236}">
                    <a16:creationId xmlns:a16="http://schemas.microsoft.com/office/drawing/2014/main" id="{47481AC8-4B19-4728-84FC-7567174785CB}"/>
                  </a:ext>
                </a:extLst>
              </p:cNvPr>
              <p:cNvSpPr>
                <a:spLocks noGrp="1" noRot="1" noChangeAspect="1" noMove="1" noResize="1" noEditPoints="1" noAdjustHandles="1" noChangeArrowheads="1" noChangeShapeType="1" noTextEdit="1"/>
              </p:cNvSpPr>
              <p:nvPr>
                <p:ph idx="1"/>
              </p:nvPr>
            </p:nvSpPr>
            <p:spPr>
              <a:xfrm>
                <a:off x="639762" y="1222375"/>
                <a:ext cx="11449897" cy="4775200"/>
              </a:xfrm>
              <a:blipFill>
                <a:blip r:embed="rId2"/>
                <a:stretch>
                  <a:fillRect l="-1544" t="-2171"/>
                </a:stretch>
              </a:blipFill>
            </p:spPr>
            <p:txBody>
              <a:bodyPr/>
              <a:lstStyle/>
              <a:p>
                <a:r>
                  <a:rPr lang="zh-CN" altLang="en-US">
                    <a:noFill/>
                  </a:rPr>
                  <a:t> </a:t>
                </a:r>
              </a:p>
            </p:txBody>
          </p:sp>
        </mc:Fallback>
      </mc:AlternateContent>
      <p:pic>
        <p:nvPicPr>
          <p:cNvPr id="14" name="object 6">
            <a:extLst>
              <a:ext uri="{FF2B5EF4-FFF2-40B4-BE49-F238E27FC236}">
                <a16:creationId xmlns:a16="http://schemas.microsoft.com/office/drawing/2014/main" id="{08149DAB-BA3A-43A4-A859-A56CDC1D348E}"/>
              </a:ext>
            </a:extLst>
          </p:cNvPr>
          <p:cNvPicPr/>
          <p:nvPr/>
        </p:nvPicPr>
        <p:blipFill>
          <a:blip r:embed="rId3" cstate="print"/>
          <a:stretch>
            <a:fillRect/>
          </a:stretch>
        </p:blipFill>
        <p:spPr>
          <a:xfrm>
            <a:off x="1347052" y="2343135"/>
            <a:ext cx="3107859" cy="1370574"/>
          </a:xfrm>
          <a:prstGeom prst="rect">
            <a:avLst/>
          </a:prstGeom>
        </p:spPr>
      </p:pic>
      <p:pic>
        <p:nvPicPr>
          <p:cNvPr id="15" name="object 5">
            <a:extLst>
              <a:ext uri="{FF2B5EF4-FFF2-40B4-BE49-F238E27FC236}">
                <a16:creationId xmlns:a16="http://schemas.microsoft.com/office/drawing/2014/main" id="{466A0427-703F-4C2C-A6E2-4B9D7721708A}"/>
              </a:ext>
            </a:extLst>
          </p:cNvPr>
          <p:cNvPicPr/>
          <p:nvPr/>
        </p:nvPicPr>
        <p:blipFill>
          <a:blip r:embed="rId4" cstate="print"/>
          <a:stretch>
            <a:fillRect/>
          </a:stretch>
        </p:blipFill>
        <p:spPr>
          <a:xfrm>
            <a:off x="5821170" y="2361657"/>
            <a:ext cx="3058058" cy="1014665"/>
          </a:xfrm>
          <a:prstGeom prst="rect">
            <a:avLst/>
          </a:prstGeom>
        </p:spPr>
      </p:pic>
    </p:spTree>
    <p:extLst>
      <p:ext uri="{BB962C8B-B14F-4D97-AF65-F5344CB8AC3E}">
        <p14:creationId xmlns:p14="http://schemas.microsoft.com/office/powerpoint/2010/main" val="908503848"/>
      </p:ext>
    </p:extLst>
  </p:cSld>
  <p:clrMapOvr>
    <a:masterClrMapping/>
  </p:clrMapOvr>
  <p:transition spd="med">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en-US" altLang="zh-CN" sz="3200" b="1" dirty="0">
                <a:solidFill>
                  <a:srgbClr val="000000"/>
                </a:solidFill>
                <a:latin typeface="Times New Roman" panose="02020603050405020304" pitchFamily="18" charset="0"/>
                <a:cs typeface="Times New Roman" panose="02020603050405020304" pitchFamily="18" charset="0"/>
              </a:rPr>
              <a:t>Lecture 1: Introduction</a:t>
            </a:r>
            <a:endParaRPr lang="zh-CN" altLang="en-US" sz="3200" dirty="0">
              <a:solidFill>
                <a:schemeClr val="tx1"/>
              </a:solidFill>
            </a:endParaRP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8</a:t>
            </a:fld>
            <a:endParaRPr lang="zh-CN" altLang="en-US" dirty="0"/>
          </a:p>
        </p:txBody>
      </p:sp>
      <mc:AlternateContent xmlns:mc="http://schemas.openxmlformats.org/markup-compatibility/2006">
        <mc:Choice xmlns:a14="http://schemas.microsoft.com/office/drawing/2010/main" Requires="a14">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639762" y="1222375"/>
                <a:ext cx="11449897" cy="4775200"/>
              </a:xfrm>
            </p:spPr>
            <p:txBody>
              <a:bodyPr/>
              <a:lstStyle/>
              <a:p>
                <a:pPr lvl="1">
                  <a:buFont typeface="Wingdings" panose="05000000000000000000" pitchFamily="2" charset="2"/>
                  <a:buChar char="l"/>
                </a:pPr>
                <a:r>
                  <a:rPr lang="en-GB" altLang="zh-CN" sz="2400" dirty="0">
                    <a:solidFill>
                      <a:schemeClr val="tx1"/>
                    </a:solidFill>
                    <a:latin typeface="Times New Roman" panose="02020603050405020304" pitchFamily="18" charset="0"/>
                    <a:cs typeface="Times New Roman" panose="02020603050405020304" pitchFamily="18" charset="0"/>
                  </a:rPr>
                  <a:t> </a:t>
                </a:r>
                <a:r>
                  <a:rPr lang="zh-CN" altLang="en-US" sz="2400" dirty="0">
                    <a:solidFill>
                      <a:schemeClr val="tx1"/>
                    </a:solidFill>
                    <a:latin typeface="Times New Roman" panose="02020603050405020304" pitchFamily="18" charset="0"/>
                    <a:cs typeface="Times New Roman" panose="02020603050405020304" pitchFamily="18" charset="0"/>
                  </a:rPr>
                  <a:t>信号的能量：</a:t>
                </a:r>
                <a:endParaRPr lang="en-US" altLang="zh-CN" sz="2400" dirty="0">
                  <a:solidFill>
                    <a:schemeClr val="tx1"/>
                  </a:solidFill>
                  <a:latin typeface="Times New Roman" panose="02020603050405020304" pitchFamily="18" charset="0"/>
                  <a:cs typeface="Times New Roman" panose="02020603050405020304" pitchFamily="18" charset="0"/>
                </a:endParaRPr>
              </a:p>
              <a:p>
                <a:pPr marL="111760" lvl="1" indent="0">
                  <a:buNone/>
                </a:pPr>
                <a14:m>
                  <m:oMathPara xmlns:m="http://schemas.openxmlformats.org/officeDocument/2006/math">
                    <m:oMathParaPr>
                      <m:jc m:val="centerGroup"/>
                    </m:oMathParaPr>
                    <m:oMath xmlns:m="http://schemas.openxmlformats.org/officeDocument/2006/math">
                      <m:sSub>
                        <m:sSubPr>
                          <m:ctrlPr>
                            <a:rPr lang="en-US" altLang="zh-TW" sz="2400" b="0" i="1" smtClean="0">
                              <a:solidFill>
                                <a:srgbClr val="000000"/>
                              </a:solidFill>
                              <a:latin typeface="Cambria Math" panose="02040503050406030204" pitchFamily="18" charset="0"/>
                              <a:cs typeface="Times New Roman" pitchFamily="18" charset="0"/>
                            </a:rPr>
                          </m:ctrlPr>
                        </m:sSubPr>
                        <m:e>
                          <m:r>
                            <a:rPr lang="en-US" altLang="zh-TW" sz="2400" b="0" i="1" smtClean="0">
                              <a:solidFill>
                                <a:srgbClr val="000000"/>
                              </a:solidFill>
                              <a:latin typeface="Cambria Math" panose="02040503050406030204" pitchFamily="18" charset="0"/>
                              <a:cs typeface="Times New Roman" pitchFamily="18" charset="0"/>
                            </a:rPr>
                            <m:t>𝐸</m:t>
                          </m:r>
                        </m:e>
                        <m:sub>
                          <m:r>
                            <a:rPr lang="en-US" altLang="zh-TW" sz="2400" b="0" i="1" smtClean="0">
                              <a:solidFill>
                                <a:srgbClr val="000000"/>
                              </a:solidFill>
                              <a:latin typeface="Cambria Math" panose="02040503050406030204" pitchFamily="18" charset="0"/>
                              <a:cs typeface="Times New Roman" pitchFamily="18" charset="0"/>
                            </a:rPr>
                            <m:t>𝑥</m:t>
                          </m:r>
                        </m:sub>
                      </m:sSub>
                      <m:r>
                        <a:rPr lang="en-US" altLang="zh-TW" sz="2400" b="0" i="1" smtClean="0">
                          <a:solidFill>
                            <a:srgbClr val="000000"/>
                          </a:solidFill>
                          <a:latin typeface="Cambria Math" panose="02040503050406030204" pitchFamily="18" charset="0"/>
                          <a:cs typeface="Times New Roman" pitchFamily="18" charset="0"/>
                        </a:rPr>
                        <m:t>=</m:t>
                      </m:r>
                      <m:nary>
                        <m:naryPr>
                          <m:ctrlPr>
                            <a:rPr lang="en-US" altLang="zh-TW" sz="2400" i="1" smtClean="0">
                              <a:solidFill>
                                <a:srgbClr val="000000"/>
                              </a:solidFill>
                              <a:latin typeface="Cambria Math" panose="02040503050406030204" pitchFamily="18" charset="0"/>
                              <a:cs typeface="Times New Roman" pitchFamily="18" charset="0"/>
                            </a:rPr>
                          </m:ctrlPr>
                        </m:naryPr>
                        <m:sub>
                          <m:r>
                            <m:rPr>
                              <m:brk m:alnAt="23"/>
                            </m:rPr>
                            <a:rPr lang="en-US" altLang="zh-TW" sz="2400" b="0" i="1" smtClean="0">
                              <a:solidFill>
                                <a:srgbClr val="000000"/>
                              </a:solidFill>
                              <a:latin typeface="Cambria Math" panose="02040503050406030204" pitchFamily="18" charset="0"/>
                              <a:cs typeface="Times New Roman" pitchFamily="18" charset="0"/>
                            </a:rPr>
                            <m:t>−</m:t>
                          </m:r>
                          <m:r>
                            <a:rPr lang="en-US" altLang="zh-TW" sz="2400" b="0" i="1" smtClean="0">
                              <a:solidFill>
                                <a:srgbClr val="000000"/>
                              </a:solidFill>
                              <a:latin typeface="Cambria Math" panose="02040503050406030204" pitchFamily="18" charset="0"/>
                              <a:ea typeface="Cambria Math" panose="02040503050406030204" pitchFamily="18" charset="0"/>
                              <a:cs typeface="Times New Roman" pitchFamily="18" charset="0"/>
                            </a:rPr>
                            <m:t>∞</m:t>
                          </m:r>
                        </m:sub>
                        <m:sup>
                          <m:r>
                            <a:rPr lang="en-US" altLang="zh-TW" sz="2400" b="0" i="1" smtClean="0">
                              <a:solidFill>
                                <a:srgbClr val="000000"/>
                              </a:solidFill>
                              <a:latin typeface="Cambria Math" panose="02040503050406030204" pitchFamily="18" charset="0"/>
                              <a:ea typeface="Cambria Math" panose="02040503050406030204" pitchFamily="18" charset="0"/>
                              <a:cs typeface="Times New Roman" pitchFamily="18" charset="0"/>
                            </a:rPr>
                            <m:t>∞</m:t>
                          </m:r>
                        </m:sup>
                        <m:e>
                          <m:sSup>
                            <m:sSupPr>
                              <m:ctrlPr>
                                <a:rPr lang="en-US" altLang="zh-TW" sz="2400" i="1">
                                  <a:solidFill>
                                    <a:srgbClr val="000000"/>
                                  </a:solidFill>
                                  <a:latin typeface="Cambria Math" panose="02040503050406030204" pitchFamily="18" charset="0"/>
                                  <a:cs typeface="Times New Roman" pitchFamily="18" charset="0"/>
                                </a:rPr>
                              </m:ctrlPr>
                            </m:sSupPr>
                            <m:e>
                              <m:r>
                                <a:rPr lang="en-US" altLang="zh-TW" sz="2400" i="1">
                                  <a:solidFill>
                                    <a:srgbClr val="000000"/>
                                  </a:solidFill>
                                  <a:latin typeface="Cambria Math" panose="02040503050406030204" pitchFamily="18" charset="0"/>
                                  <a:cs typeface="Times New Roman" pitchFamily="18" charset="0"/>
                                </a:rPr>
                                <m:t>|</m:t>
                              </m:r>
                              <m:r>
                                <a:rPr lang="en-US" altLang="zh-TW" sz="2400" b="0" i="1" smtClean="0">
                                  <a:solidFill>
                                    <a:srgbClr val="000000"/>
                                  </a:solidFill>
                                  <a:latin typeface="Cambria Math" panose="02040503050406030204" pitchFamily="18" charset="0"/>
                                  <a:cs typeface="Times New Roman" pitchFamily="18" charset="0"/>
                                </a:rPr>
                                <m:t>𝑥</m:t>
                              </m:r>
                              <m:d>
                                <m:dPr>
                                  <m:ctrlPr>
                                    <a:rPr lang="en-US" altLang="zh-TW" sz="2400" i="1">
                                      <a:solidFill>
                                        <a:srgbClr val="000000"/>
                                      </a:solidFill>
                                      <a:latin typeface="Cambria Math" panose="02040503050406030204" pitchFamily="18" charset="0"/>
                                      <a:cs typeface="Times New Roman" pitchFamily="18" charset="0"/>
                                    </a:rPr>
                                  </m:ctrlPr>
                                </m:dPr>
                                <m:e>
                                  <m:r>
                                    <a:rPr lang="en-US" altLang="zh-TW" sz="2400" i="1">
                                      <a:solidFill>
                                        <a:srgbClr val="000000"/>
                                      </a:solidFill>
                                      <a:latin typeface="Cambria Math" panose="02040503050406030204" pitchFamily="18" charset="0"/>
                                      <a:cs typeface="Times New Roman" pitchFamily="18" charset="0"/>
                                    </a:rPr>
                                    <m:t>𝑡</m:t>
                                  </m:r>
                                </m:e>
                              </m:d>
                              <m:r>
                                <a:rPr lang="en-US" altLang="zh-TW" sz="2400" i="1">
                                  <a:solidFill>
                                    <a:srgbClr val="000000"/>
                                  </a:solidFill>
                                  <a:latin typeface="Cambria Math" panose="02040503050406030204" pitchFamily="18" charset="0"/>
                                  <a:cs typeface="Times New Roman" pitchFamily="18" charset="0"/>
                                </a:rPr>
                                <m:t>|</m:t>
                              </m:r>
                            </m:e>
                            <m:sup>
                              <m:r>
                                <a:rPr lang="en-US" altLang="zh-TW" sz="2400" i="1">
                                  <a:solidFill>
                                    <a:srgbClr val="000000"/>
                                  </a:solidFill>
                                  <a:latin typeface="Cambria Math" panose="02040503050406030204" pitchFamily="18" charset="0"/>
                                  <a:cs typeface="Times New Roman" pitchFamily="18" charset="0"/>
                                </a:rPr>
                                <m:t>2</m:t>
                              </m:r>
                            </m:sup>
                          </m:sSup>
                          <m:r>
                            <a:rPr lang="en-US" altLang="zh-TW" sz="2400" i="1">
                              <a:solidFill>
                                <a:srgbClr val="000000"/>
                              </a:solidFill>
                              <a:latin typeface="Cambria Math" panose="02040503050406030204" pitchFamily="18" charset="0"/>
                              <a:cs typeface="Times New Roman" pitchFamily="18" charset="0"/>
                            </a:rPr>
                            <m:t>𝑑𝑡</m:t>
                          </m:r>
                        </m:e>
                      </m:nary>
                    </m:oMath>
                  </m:oMathPara>
                </a14:m>
                <a:endParaRPr lang="en-US" altLang="zh-CN" sz="2400" dirty="0">
                  <a:solidFill>
                    <a:schemeClr val="tx1"/>
                  </a:solidFill>
                  <a:latin typeface="Times New Roman" panose="02020603050405020304" pitchFamily="18" charset="0"/>
                  <a:cs typeface="Times New Roman" panose="02020603050405020304" pitchFamily="18" charset="0"/>
                </a:endParaRPr>
              </a:p>
              <a:p>
                <a:pPr marL="111760" lvl="1" indent="0">
                  <a:buNone/>
                </a:pPr>
                <a:endParaRPr lang="en-US" altLang="zh-CN" sz="24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r>
                  <a:rPr lang="en-US" altLang="zh-CN" sz="2400" dirty="0">
                    <a:solidFill>
                      <a:schemeClr val="tx1"/>
                    </a:solidFill>
                    <a:latin typeface="Times New Roman" panose="02020603050405020304" pitchFamily="18" charset="0"/>
                    <a:cs typeface="Times New Roman" panose="02020603050405020304" pitchFamily="18" charset="0"/>
                  </a:rPr>
                  <a:t> </a:t>
                </a:r>
                <a:r>
                  <a:rPr lang="zh-CN" altLang="en-US" sz="2400" dirty="0">
                    <a:solidFill>
                      <a:schemeClr val="tx1"/>
                    </a:solidFill>
                    <a:latin typeface="Times New Roman" panose="02020603050405020304" pitchFamily="18" charset="0"/>
                    <a:cs typeface="Times New Roman" panose="02020603050405020304" pitchFamily="18" charset="0"/>
                  </a:rPr>
                  <a:t>信号的功率：</a:t>
                </a:r>
                <a:endParaRPr lang="en-US" altLang="zh-CN" sz="2400" dirty="0">
                  <a:solidFill>
                    <a:schemeClr val="tx1"/>
                  </a:solidFill>
                  <a:latin typeface="Times New Roman" panose="02020603050405020304" pitchFamily="18" charset="0"/>
                  <a:cs typeface="Times New Roman" panose="02020603050405020304" pitchFamily="18" charset="0"/>
                </a:endParaRPr>
              </a:p>
              <a:p>
                <a:pPr marL="111760" lvl="1" indent="0">
                  <a:buNone/>
                </a:pPr>
                <a14:m>
                  <m:oMathPara xmlns:m="http://schemas.openxmlformats.org/officeDocument/2006/math">
                    <m:oMathParaPr>
                      <m:jc m:val="centerGroup"/>
                    </m:oMathParaPr>
                    <m:oMath xmlns:m="http://schemas.openxmlformats.org/officeDocument/2006/math">
                      <m:sSub>
                        <m:sSubPr>
                          <m:ctrlPr>
                            <a:rPr lang="en-US" altLang="zh-TW" sz="2400" i="1">
                              <a:solidFill>
                                <a:srgbClr val="000000"/>
                              </a:solidFill>
                              <a:latin typeface="Cambria Math" panose="02040503050406030204" pitchFamily="18" charset="0"/>
                              <a:cs typeface="Times New Roman" pitchFamily="18" charset="0"/>
                            </a:rPr>
                          </m:ctrlPr>
                        </m:sSubPr>
                        <m:e>
                          <m:r>
                            <a:rPr lang="en-US" altLang="zh-TW" sz="2400" b="0" i="1" smtClean="0">
                              <a:solidFill>
                                <a:srgbClr val="000000"/>
                              </a:solidFill>
                              <a:latin typeface="Cambria Math" panose="02040503050406030204" pitchFamily="18" charset="0"/>
                              <a:cs typeface="Times New Roman" pitchFamily="18" charset="0"/>
                            </a:rPr>
                            <m:t>𝑃</m:t>
                          </m:r>
                        </m:e>
                        <m:sub>
                          <m:r>
                            <a:rPr lang="en-US" altLang="zh-TW" sz="2400" i="1">
                              <a:solidFill>
                                <a:srgbClr val="000000"/>
                              </a:solidFill>
                              <a:latin typeface="Cambria Math" panose="02040503050406030204" pitchFamily="18" charset="0"/>
                              <a:cs typeface="Times New Roman" pitchFamily="18" charset="0"/>
                            </a:rPr>
                            <m:t>𝑥</m:t>
                          </m:r>
                        </m:sub>
                      </m:sSub>
                      <m:r>
                        <a:rPr lang="en-US" altLang="zh-CN" sz="2400" i="1" smtClean="0">
                          <a:solidFill>
                            <a:srgbClr val="000000"/>
                          </a:solidFill>
                          <a:latin typeface="Cambria Math" panose="02040503050406030204" pitchFamily="18" charset="0"/>
                          <a:cs typeface="Times New Roman" pitchFamily="18" charset="0"/>
                        </a:rPr>
                        <m:t>=</m:t>
                      </m:r>
                      <m:f>
                        <m:fPr>
                          <m:ctrlPr>
                            <a:rPr lang="en-US" altLang="zh-TW" sz="2400" i="1" smtClean="0">
                              <a:solidFill>
                                <a:srgbClr val="000000"/>
                              </a:solidFill>
                              <a:latin typeface="Cambria Math" panose="02040503050406030204" pitchFamily="18" charset="0"/>
                              <a:cs typeface="Times New Roman" pitchFamily="18" charset="0"/>
                            </a:rPr>
                          </m:ctrlPr>
                        </m:fPr>
                        <m:num>
                          <m:r>
                            <a:rPr lang="en-US" altLang="zh-TW" sz="2400" b="0" i="1" smtClean="0">
                              <a:solidFill>
                                <a:srgbClr val="000000"/>
                              </a:solidFill>
                              <a:latin typeface="Cambria Math" panose="02040503050406030204" pitchFamily="18" charset="0"/>
                              <a:cs typeface="Times New Roman" pitchFamily="18" charset="0"/>
                            </a:rPr>
                            <m:t>1</m:t>
                          </m:r>
                        </m:num>
                        <m:den>
                          <m:r>
                            <a:rPr lang="en-US" altLang="zh-TW" sz="2400" b="0" i="1" smtClean="0">
                              <a:solidFill>
                                <a:srgbClr val="000000"/>
                              </a:solidFill>
                              <a:latin typeface="Cambria Math" panose="02040503050406030204" pitchFamily="18" charset="0"/>
                              <a:cs typeface="Times New Roman" pitchFamily="18" charset="0"/>
                            </a:rPr>
                            <m:t>𝑇</m:t>
                          </m:r>
                        </m:den>
                      </m:f>
                      <m:nary>
                        <m:naryPr>
                          <m:ctrlPr>
                            <a:rPr lang="en-US" altLang="zh-TW" sz="2400" i="1" smtClean="0">
                              <a:solidFill>
                                <a:srgbClr val="000000"/>
                              </a:solidFill>
                              <a:latin typeface="Cambria Math" panose="02040503050406030204" pitchFamily="18" charset="0"/>
                              <a:cs typeface="Times New Roman" pitchFamily="18" charset="0"/>
                            </a:rPr>
                          </m:ctrlPr>
                        </m:naryPr>
                        <m:sub>
                          <m:r>
                            <m:rPr>
                              <m:brk m:alnAt="23"/>
                            </m:rPr>
                            <a:rPr lang="en-US" altLang="zh-TW" sz="2400" b="0" i="1" smtClean="0">
                              <a:solidFill>
                                <a:srgbClr val="000000"/>
                              </a:solidFill>
                              <a:latin typeface="Cambria Math" panose="02040503050406030204" pitchFamily="18" charset="0"/>
                              <a:cs typeface="Times New Roman" pitchFamily="18" charset="0"/>
                            </a:rPr>
                            <m:t>0</m:t>
                          </m:r>
                        </m:sub>
                        <m:sup>
                          <m:r>
                            <a:rPr lang="en-US" altLang="zh-TW" sz="2400" b="0" i="1" smtClean="0">
                              <a:solidFill>
                                <a:srgbClr val="000000"/>
                              </a:solidFill>
                              <a:latin typeface="Cambria Math" panose="02040503050406030204" pitchFamily="18" charset="0"/>
                              <a:cs typeface="Times New Roman" pitchFamily="18" charset="0"/>
                            </a:rPr>
                            <m:t>𝑇</m:t>
                          </m:r>
                        </m:sup>
                        <m:e>
                          <m:sSup>
                            <m:sSupPr>
                              <m:ctrlPr>
                                <a:rPr lang="en-US" altLang="zh-TW" sz="2400" i="1">
                                  <a:solidFill>
                                    <a:srgbClr val="000000"/>
                                  </a:solidFill>
                                  <a:latin typeface="Cambria Math" panose="02040503050406030204" pitchFamily="18" charset="0"/>
                                  <a:cs typeface="Times New Roman" pitchFamily="18" charset="0"/>
                                </a:rPr>
                              </m:ctrlPr>
                            </m:sSupPr>
                            <m:e>
                              <m:r>
                                <a:rPr lang="en-US" altLang="zh-TW" sz="2400" i="1">
                                  <a:solidFill>
                                    <a:srgbClr val="000000"/>
                                  </a:solidFill>
                                  <a:latin typeface="Cambria Math" panose="02040503050406030204" pitchFamily="18" charset="0"/>
                                  <a:cs typeface="Times New Roman" pitchFamily="18" charset="0"/>
                                </a:rPr>
                                <m:t>|</m:t>
                              </m:r>
                              <m:r>
                                <a:rPr lang="en-US" altLang="zh-TW" sz="2400" i="1">
                                  <a:solidFill>
                                    <a:srgbClr val="000000"/>
                                  </a:solidFill>
                                  <a:latin typeface="Cambria Math" panose="02040503050406030204" pitchFamily="18" charset="0"/>
                                  <a:cs typeface="Times New Roman" pitchFamily="18" charset="0"/>
                                </a:rPr>
                                <m:t>𝑥</m:t>
                              </m:r>
                              <m:d>
                                <m:dPr>
                                  <m:ctrlPr>
                                    <a:rPr lang="en-US" altLang="zh-TW" sz="2400" i="1">
                                      <a:solidFill>
                                        <a:srgbClr val="000000"/>
                                      </a:solidFill>
                                      <a:latin typeface="Cambria Math" panose="02040503050406030204" pitchFamily="18" charset="0"/>
                                      <a:cs typeface="Times New Roman" pitchFamily="18" charset="0"/>
                                    </a:rPr>
                                  </m:ctrlPr>
                                </m:dPr>
                                <m:e>
                                  <m:r>
                                    <a:rPr lang="en-US" altLang="zh-TW" sz="2400" i="1">
                                      <a:solidFill>
                                        <a:srgbClr val="000000"/>
                                      </a:solidFill>
                                      <a:latin typeface="Cambria Math" panose="02040503050406030204" pitchFamily="18" charset="0"/>
                                      <a:cs typeface="Times New Roman" pitchFamily="18" charset="0"/>
                                    </a:rPr>
                                    <m:t>𝑡</m:t>
                                  </m:r>
                                </m:e>
                              </m:d>
                              <m:r>
                                <a:rPr lang="en-US" altLang="zh-TW" sz="2400" i="1">
                                  <a:solidFill>
                                    <a:srgbClr val="000000"/>
                                  </a:solidFill>
                                  <a:latin typeface="Cambria Math" panose="02040503050406030204" pitchFamily="18" charset="0"/>
                                  <a:cs typeface="Times New Roman" pitchFamily="18" charset="0"/>
                                </a:rPr>
                                <m:t>|</m:t>
                              </m:r>
                            </m:e>
                            <m:sup>
                              <m:r>
                                <a:rPr lang="en-US" altLang="zh-TW" sz="2400" i="1">
                                  <a:solidFill>
                                    <a:srgbClr val="000000"/>
                                  </a:solidFill>
                                  <a:latin typeface="Cambria Math" panose="02040503050406030204" pitchFamily="18" charset="0"/>
                                  <a:cs typeface="Times New Roman" pitchFamily="18" charset="0"/>
                                </a:rPr>
                                <m:t>2</m:t>
                              </m:r>
                            </m:sup>
                          </m:sSup>
                          <m:r>
                            <a:rPr lang="en-US" altLang="zh-TW" sz="2400" i="1">
                              <a:solidFill>
                                <a:srgbClr val="000000"/>
                              </a:solidFill>
                              <a:latin typeface="Cambria Math" panose="02040503050406030204" pitchFamily="18" charset="0"/>
                              <a:cs typeface="Times New Roman" pitchFamily="18" charset="0"/>
                            </a:rPr>
                            <m:t>𝑑𝑡</m:t>
                          </m:r>
                        </m:e>
                      </m:nary>
                    </m:oMath>
                  </m:oMathPara>
                </a14:m>
                <a:endParaRPr lang="zh-CN" altLang="en-US" sz="2175" dirty="0">
                  <a:solidFill>
                    <a:schemeClr val="tx1"/>
                  </a:solidFill>
                  <a:latin typeface="Times New Roman" panose="02020603050405020304" pitchFamily="18" charset="0"/>
                  <a:cs typeface="Times New Roman" panose="02020603050405020304" pitchFamily="18" charset="0"/>
                </a:endParaRPr>
              </a:p>
              <a:p>
                <a:pPr marL="111760" lvl="1" indent="0">
                  <a:buNone/>
                </a:pPr>
                <a:endParaRPr lang="en-GB" altLang="zh-CN" sz="20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endParaRPr lang="en-GB" altLang="zh-CN" sz="24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r>
                  <a:rPr lang="zh-CN" altLang="en-US" sz="2400" dirty="0">
                    <a:solidFill>
                      <a:schemeClr val="tx1"/>
                    </a:solidFill>
                    <a:latin typeface="Times New Roman" panose="02020603050405020304" pitchFamily="18" charset="0"/>
                    <a:cs typeface="Times New Roman" panose="02020603050405020304" pitchFamily="18" charset="0"/>
                  </a:rPr>
                  <a:t>一般，我们对非周期信号求能量，对周期信号求功率</a:t>
                </a:r>
                <a:endParaRPr lang="en-US" altLang="zh-CN" sz="24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endParaRPr lang="en-US" altLang="zh-CN" sz="2400" dirty="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l"/>
                </a:pPr>
                <a:r>
                  <a:rPr lang="zh-CN" altLang="en-US" sz="2400" dirty="0">
                    <a:solidFill>
                      <a:schemeClr val="tx1"/>
                    </a:solidFill>
                    <a:latin typeface="Times New Roman" panose="02020603050405020304" pitchFamily="18" charset="0"/>
                    <a:cs typeface="Times New Roman" panose="02020603050405020304" pitchFamily="18" charset="0"/>
                  </a:rPr>
                  <a:t>能量信号表示能量有限的信号，功率信号表示功率有限且不为</a:t>
                </a:r>
                <a:r>
                  <a:rPr lang="en-US" altLang="zh-CN" sz="2400" dirty="0">
                    <a:solidFill>
                      <a:schemeClr val="tx1"/>
                    </a:solidFill>
                    <a:latin typeface="Times New Roman" panose="02020603050405020304" pitchFamily="18" charset="0"/>
                    <a:cs typeface="Times New Roman" panose="02020603050405020304" pitchFamily="18" charset="0"/>
                  </a:rPr>
                  <a:t>0</a:t>
                </a:r>
                <a:r>
                  <a:rPr lang="zh-CN" altLang="en-US" sz="2400" dirty="0">
                    <a:solidFill>
                      <a:schemeClr val="tx1"/>
                    </a:solidFill>
                    <a:latin typeface="Times New Roman" panose="02020603050405020304" pitchFamily="18" charset="0"/>
                    <a:cs typeface="Times New Roman" panose="02020603050405020304" pitchFamily="18" charset="0"/>
                  </a:rPr>
                  <a:t>的信号。能量信号的功率为</a:t>
                </a:r>
                <a:r>
                  <a:rPr lang="en-US" altLang="zh-CN" sz="2400" dirty="0">
                    <a:solidFill>
                      <a:schemeClr val="tx1"/>
                    </a:solidFill>
                    <a:latin typeface="Times New Roman" panose="02020603050405020304" pitchFamily="18" charset="0"/>
                    <a:cs typeface="Times New Roman" panose="02020603050405020304" pitchFamily="18" charset="0"/>
                  </a:rPr>
                  <a:t>0</a:t>
                </a:r>
                <a:r>
                  <a:rPr lang="zh-CN" altLang="en-US" sz="2400" dirty="0">
                    <a:solidFill>
                      <a:schemeClr val="tx1"/>
                    </a:solidFill>
                    <a:latin typeface="Times New Roman" panose="02020603050405020304" pitchFamily="18" charset="0"/>
                    <a:cs typeface="Times New Roman" panose="02020603050405020304" pitchFamily="18" charset="0"/>
                  </a:rPr>
                  <a:t>，一定不是功率信号；功率信号的能量为无穷大，一定不是能量信号。</a:t>
                </a:r>
                <a:endParaRPr lang="en-GB" altLang="zh-CN" sz="2400" dirty="0">
                  <a:solidFill>
                    <a:schemeClr val="tx1"/>
                  </a:solidFill>
                  <a:latin typeface="Times New Roman" panose="02020603050405020304" pitchFamily="18" charset="0"/>
                  <a:cs typeface="Times New Roman" panose="02020603050405020304" pitchFamily="18" charset="0"/>
                </a:endParaRPr>
              </a:p>
            </p:txBody>
          </p:sp>
        </mc:Choice>
        <mc:Fallback>
          <p:sp>
            <p:nvSpPr>
              <p:cNvPr id="13" name="内容占位符 2">
                <a:extLst>
                  <a:ext uri="{FF2B5EF4-FFF2-40B4-BE49-F238E27FC236}">
                    <a16:creationId xmlns:a16="http://schemas.microsoft.com/office/drawing/2014/main" id="{47481AC8-4B19-4728-84FC-7567174785CB}"/>
                  </a:ext>
                </a:extLst>
              </p:cNvPr>
              <p:cNvSpPr>
                <a:spLocks noGrp="1" noRot="1" noChangeAspect="1" noMove="1" noResize="1" noEditPoints="1" noAdjustHandles="1" noChangeArrowheads="1" noChangeShapeType="1" noTextEdit="1"/>
              </p:cNvSpPr>
              <p:nvPr>
                <p:ph idx="1"/>
              </p:nvPr>
            </p:nvSpPr>
            <p:spPr>
              <a:xfrm>
                <a:off x="639762" y="1222375"/>
                <a:ext cx="11449897" cy="4775200"/>
              </a:xfrm>
              <a:blipFill>
                <a:blip r:embed="rId2"/>
                <a:stretch>
                  <a:fillRect l="-586" t="-2171" b="-293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58500992"/>
      </p:ext>
    </p:extLst>
  </p:cSld>
  <p:clrMapOvr>
    <a:masterClrMapping/>
  </p:clrMapOvr>
  <p:transition spd="med">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8D87C-D4F1-4EB0-9244-48F8B1D4A1E7}"/>
              </a:ext>
            </a:extLst>
          </p:cNvPr>
          <p:cNvSpPr>
            <a:spLocks noGrp="1"/>
          </p:cNvSpPr>
          <p:nvPr>
            <p:ph type="title"/>
          </p:nvPr>
        </p:nvSpPr>
        <p:spPr/>
        <p:txBody>
          <a:bodyPr/>
          <a:lstStyle/>
          <a:p>
            <a:r>
              <a:rPr lang="en-US" altLang="zh-CN" sz="3200" b="1" dirty="0">
                <a:solidFill>
                  <a:srgbClr val="000000"/>
                </a:solidFill>
                <a:latin typeface="Times New Roman" panose="02020603050405020304" pitchFamily="18" charset="0"/>
                <a:cs typeface="Times New Roman" panose="02020603050405020304" pitchFamily="18" charset="0"/>
              </a:rPr>
              <a:t>Lecture 1: Introduction</a:t>
            </a:r>
            <a:endParaRPr lang="zh-CN" altLang="en-US" sz="3200" dirty="0">
              <a:solidFill>
                <a:schemeClr val="tx1"/>
              </a:solidFill>
            </a:endParaRPr>
          </a:p>
        </p:txBody>
      </p:sp>
      <p:sp>
        <p:nvSpPr>
          <p:cNvPr id="4" name="灯片编号占位符 3">
            <a:extLst>
              <a:ext uri="{FF2B5EF4-FFF2-40B4-BE49-F238E27FC236}">
                <a16:creationId xmlns:a16="http://schemas.microsoft.com/office/drawing/2014/main" id="{D1340702-1BA0-492D-90A7-F9713C3C7B9A}"/>
              </a:ext>
            </a:extLst>
          </p:cNvPr>
          <p:cNvSpPr>
            <a:spLocks noGrp="1"/>
          </p:cNvSpPr>
          <p:nvPr>
            <p:ph type="sldNum" sz="quarter" idx="12"/>
          </p:nvPr>
        </p:nvSpPr>
        <p:spPr/>
        <p:txBody>
          <a:bodyPr/>
          <a:lstStyle/>
          <a:p>
            <a:fld id="{89DB14B3-731A-4352-BC82-B1993596BD11}" type="slidenum">
              <a:rPr lang="zh-CN" altLang="en-US" smtClean="0"/>
              <a:pPr/>
              <a:t>9</a:t>
            </a:fld>
            <a:endParaRPr lang="zh-CN" altLang="en-US" dirty="0"/>
          </a:p>
        </p:txBody>
      </p:sp>
      <p:sp>
        <p:nvSpPr>
          <p:cNvPr id="13" name="内容占位符 2">
            <a:extLst>
              <a:ext uri="{FF2B5EF4-FFF2-40B4-BE49-F238E27FC236}">
                <a16:creationId xmlns:a16="http://schemas.microsoft.com/office/drawing/2014/main" id="{47481AC8-4B19-4728-84FC-7567174785CB}"/>
              </a:ext>
            </a:extLst>
          </p:cNvPr>
          <p:cNvSpPr>
            <a:spLocks noGrp="1"/>
          </p:cNvSpPr>
          <p:nvPr>
            <p:ph idx="1"/>
          </p:nvPr>
        </p:nvSpPr>
        <p:spPr>
          <a:xfrm>
            <a:off x="639762" y="1222375"/>
            <a:ext cx="11449897" cy="4775200"/>
          </a:xfrm>
        </p:spPr>
        <p:txBody>
          <a:bodyPr/>
          <a:lstStyle/>
          <a:p>
            <a:pPr lvl="1">
              <a:buFont typeface="Wingdings" panose="05000000000000000000" pitchFamily="2" charset="2"/>
              <a:buChar char="l"/>
            </a:pPr>
            <a:r>
              <a:rPr lang="en-GB" altLang="zh-CN" sz="2400" dirty="0">
                <a:solidFill>
                  <a:schemeClr val="tx1"/>
                </a:solidFill>
                <a:latin typeface="Times New Roman" panose="02020603050405020304" pitchFamily="18" charset="0"/>
                <a:cs typeface="Times New Roman" panose="02020603050405020304" pitchFamily="18" charset="0"/>
              </a:rPr>
              <a:t> </a:t>
            </a:r>
            <a:r>
              <a:rPr lang="zh-CN" altLang="en-US" sz="2400" dirty="0">
                <a:solidFill>
                  <a:schemeClr val="tx1"/>
                </a:solidFill>
                <a:latin typeface="Times New Roman" panose="02020603050405020304" pitchFamily="18" charset="0"/>
                <a:cs typeface="Times New Roman" panose="02020603050405020304" pitchFamily="18" charset="0"/>
              </a:rPr>
              <a:t>几种典型信号：</a:t>
            </a:r>
            <a:endParaRPr lang="en-US" altLang="zh-CN" sz="2400"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a:pPr>
            <a:r>
              <a:rPr lang="zh-CN" altLang="en-US" sz="2175" dirty="0">
                <a:solidFill>
                  <a:schemeClr val="tx1"/>
                </a:solidFill>
                <a:latin typeface="Times New Roman" panose="02020603050405020304" pitchFamily="18" charset="0"/>
                <a:cs typeface="Times New Roman" panose="02020603050405020304" pitchFamily="18" charset="0"/>
              </a:rPr>
              <a:t>单位阶跃信号</a:t>
            </a: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a:pP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a:pP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a:pP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a:pPr>
            <a:endParaRPr lang="en-US" altLang="zh-CN" sz="2175" dirty="0">
              <a:solidFill>
                <a:schemeClr val="tx1"/>
              </a:solidFill>
              <a:latin typeface="Times New Roman" panose="02020603050405020304" pitchFamily="18" charset="0"/>
              <a:cs typeface="Times New Roman" panose="02020603050405020304" pitchFamily="18" charset="0"/>
            </a:endParaRPr>
          </a:p>
          <a:p>
            <a:pPr marL="673100" lvl="2" indent="-457200">
              <a:buFont typeface="+mj-lt"/>
              <a:buAutoNum type="arabicPeriod"/>
            </a:pPr>
            <a:endParaRPr lang="en-US" altLang="zh-CN" sz="2175" dirty="0">
              <a:solidFill>
                <a:schemeClr val="tx1"/>
              </a:solidFill>
              <a:latin typeface="Times New Roman" panose="02020603050405020304" pitchFamily="18" charset="0"/>
              <a:cs typeface="Times New Roman" panose="02020603050405020304" pitchFamily="18" charset="0"/>
            </a:endParaRPr>
          </a:p>
          <a:p>
            <a:pPr marL="215900" lvl="2" indent="0">
              <a:buNone/>
            </a:pPr>
            <a:endParaRPr lang="en-US" altLang="zh-CN" sz="2175" dirty="0">
              <a:solidFill>
                <a:schemeClr val="tx1"/>
              </a:solidFill>
              <a:latin typeface="Times New Roman" panose="02020603050405020304" pitchFamily="18" charset="0"/>
              <a:cs typeface="Times New Roman" panose="02020603050405020304" pitchFamily="18" charset="0"/>
            </a:endParaRPr>
          </a:p>
          <a:p>
            <a:pPr marL="215900" lvl="2" indent="0">
              <a:buNone/>
            </a:pPr>
            <a:endParaRPr lang="en-US" altLang="zh-CN" sz="2175" dirty="0">
              <a:solidFill>
                <a:schemeClr val="tx1"/>
              </a:solidFill>
              <a:latin typeface="Times New Roman" panose="02020603050405020304" pitchFamily="18" charset="0"/>
              <a:cs typeface="Times New Roman" panose="02020603050405020304" pitchFamily="18" charset="0"/>
            </a:endParaRPr>
          </a:p>
          <a:p>
            <a:pPr marL="215900" lvl="2" indent="0">
              <a:buNone/>
            </a:pPr>
            <a:r>
              <a:rPr lang="zh-CN" altLang="en-US" sz="2175" dirty="0">
                <a:solidFill>
                  <a:srgbClr val="FF0000"/>
                </a:solidFill>
                <a:latin typeface="Times New Roman" panose="02020603050405020304" pitchFamily="18" charset="0"/>
                <a:cs typeface="Times New Roman" panose="02020603050405020304" pitchFamily="18" charset="0"/>
              </a:rPr>
              <a:t>易错点：</a:t>
            </a:r>
            <a:endParaRPr lang="en-US" altLang="zh-CN" sz="2175" dirty="0">
              <a:solidFill>
                <a:srgbClr val="FF0000"/>
              </a:solidFill>
              <a:latin typeface="Times New Roman" panose="02020603050405020304" pitchFamily="18" charset="0"/>
              <a:cs typeface="Times New Roman" panose="02020603050405020304" pitchFamily="18" charset="0"/>
            </a:endParaRPr>
          </a:p>
        </p:txBody>
      </p:sp>
      <p:grpSp>
        <p:nvGrpSpPr>
          <p:cNvPr id="3" name="组合 2">
            <a:extLst>
              <a:ext uri="{FF2B5EF4-FFF2-40B4-BE49-F238E27FC236}">
                <a16:creationId xmlns:a16="http://schemas.microsoft.com/office/drawing/2014/main" id="{D4517A5E-80A3-48D0-B0C1-8D57A9CAA3D5}"/>
              </a:ext>
            </a:extLst>
          </p:cNvPr>
          <p:cNvGrpSpPr/>
          <p:nvPr/>
        </p:nvGrpSpPr>
        <p:grpSpPr>
          <a:xfrm>
            <a:off x="1081824" y="2014455"/>
            <a:ext cx="4937400" cy="1652670"/>
            <a:chOff x="1262799" y="2359521"/>
            <a:chExt cx="4937400" cy="1652670"/>
          </a:xfrm>
        </p:grpSpPr>
        <p:pic>
          <p:nvPicPr>
            <p:cNvPr id="5" name="object 4">
              <a:extLst>
                <a:ext uri="{FF2B5EF4-FFF2-40B4-BE49-F238E27FC236}">
                  <a16:creationId xmlns:a16="http://schemas.microsoft.com/office/drawing/2014/main" id="{21CBF378-12C5-4DAD-8263-B5E14AB57B9E}"/>
                </a:ext>
              </a:extLst>
            </p:cNvPr>
            <p:cNvPicPr/>
            <p:nvPr/>
          </p:nvPicPr>
          <p:blipFill>
            <a:blip r:embed="rId2" cstate="print"/>
            <a:stretch>
              <a:fillRect/>
            </a:stretch>
          </p:blipFill>
          <p:spPr>
            <a:xfrm>
              <a:off x="1262799" y="2845808"/>
              <a:ext cx="4937400" cy="1166383"/>
            </a:xfrm>
            <a:prstGeom prst="rect">
              <a:avLst/>
            </a:prstGeom>
          </p:spPr>
        </p:pic>
        <p:sp>
          <p:nvSpPr>
            <p:cNvPr id="6" name="object 5">
              <a:extLst>
                <a:ext uri="{FF2B5EF4-FFF2-40B4-BE49-F238E27FC236}">
                  <a16:creationId xmlns:a16="http://schemas.microsoft.com/office/drawing/2014/main" id="{129E86B0-ED54-461B-85A9-18D0D3A43D6E}"/>
                </a:ext>
              </a:extLst>
            </p:cNvPr>
            <p:cNvSpPr txBox="1"/>
            <p:nvPr/>
          </p:nvSpPr>
          <p:spPr>
            <a:xfrm>
              <a:off x="1436503" y="2425796"/>
              <a:ext cx="299677" cy="235098"/>
            </a:xfrm>
            <a:prstGeom prst="rect">
              <a:avLst/>
            </a:prstGeom>
          </p:spPr>
          <p:txBody>
            <a:bodyPr vert="horz" wrap="square" lIns="0" tIns="11526" rIns="0" bIns="0" rtlCol="0">
              <a:spAutoFit/>
            </a:bodyPr>
            <a:lstStyle/>
            <a:p>
              <a:pPr marL="11527">
                <a:spcBef>
                  <a:spcPts val="91"/>
                </a:spcBef>
              </a:pPr>
              <a:r>
                <a:rPr sz="1452" dirty="0">
                  <a:latin typeface="Arial MT"/>
                  <a:cs typeface="Arial MT"/>
                </a:rPr>
                <a:t>u(</a:t>
              </a:r>
              <a:r>
                <a:rPr sz="1452" spc="-5" dirty="0">
                  <a:latin typeface="Arial MT"/>
                  <a:cs typeface="Arial MT"/>
                </a:rPr>
                <a:t>t</a:t>
              </a:r>
              <a:r>
                <a:rPr sz="1452" dirty="0">
                  <a:latin typeface="Arial MT"/>
                  <a:cs typeface="Arial MT"/>
                </a:rPr>
                <a:t>)</a:t>
              </a:r>
              <a:endParaRPr sz="1452">
                <a:latin typeface="Arial MT"/>
                <a:cs typeface="Arial MT"/>
              </a:endParaRPr>
            </a:p>
          </p:txBody>
        </p:sp>
        <p:sp>
          <p:nvSpPr>
            <p:cNvPr id="7" name="object 6">
              <a:extLst>
                <a:ext uri="{FF2B5EF4-FFF2-40B4-BE49-F238E27FC236}">
                  <a16:creationId xmlns:a16="http://schemas.microsoft.com/office/drawing/2014/main" id="{DC8E9571-39C7-4C18-8B32-67FE71E12B47}"/>
                </a:ext>
              </a:extLst>
            </p:cNvPr>
            <p:cNvSpPr txBox="1"/>
            <p:nvPr/>
          </p:nvSpPr>
          <p:spPr>
            <a:xfrm>
              <a:off x="4299285" y="2359521"/>
              <a:ext cx="320424" cy="235098"/>
            </a:xfrm>
            <a:prstGeom prst="rect">
              <a:avLst/>
            </a:prstGeom>
          </p:spPr>
          <p:txBody>
            <a:bodyPr vert="horz" wrap="square" lIns="0" tIns="11526" rIns="0" bIns="0" rtlCol="0">
              <a:spAutoFit/>
            </a:bodyPr>
            <a:lstStyle/>
            <a:p>
              <a:pPr marL="11527">
                <a:spcBef>
                  <a:spcPts val="91"/>
                </a:spcBef>
              </a:pPr>
              <a:r>
                <a:rPr sz="1452" dirty="0">
                  <a:latin typeface="Arial MT"/>
                  <a:cs typeface="Arial MT"/>
                </a:rPr>
                <a:t>u</a:t>
              </a:r>
              <a:r>
                <a:rPr sz="1452" spc="-5" dirty="0">
                  <a:latin typeface="Arial MT"/>
                  <a:cs typeface="Arial MT"/>
                </a:rPr>
                <a:t>[</a:t>
              </a:r>
              <a:r>
                <a:rPr lang="en-US" sz="1452" spc="-5" dirty="0">
                  <a:latin typeface="Arial MT"/>
                  <a:cs typeface="Arial MT"/>
                </a:rPr>
                <a:t>n</a:t>
              </a:r>
              <a:r>
                <a:rPr sz="1452" dirty="0">
                  <a:latin typeface="Arial MT"/>
                  <a:cs typeface="Arial MT"/>
                </a:rPr>
                <a:t>]</a:t>
              </a:r>
            </a:p>
          </p:txBody>
        </p:sp>
      </p:grpSp>
      <p:sp>
        <p:nvSpPr>
          <p:cNvPr id="30" name="object 9">
            <a:extLst>
              <a:ext uri="{FF2B5EF4-FFF2-40B4-BE49-F238E27FC236}">
                <a16:creationId xmlns:a16="http://schemas.microsoft.com/office/drawing/2014/main" id="{68D0AA8C-8490-4D72-9B4A-62158B738447}"/>
              </a:ext>
            </a:extLst>
          </p:cNvPr>
          <p:cNvSpPr txBox="1"/>
          <p:nvPr/>
        </p:nvSpPr>
        <p:spPr>
          <a:xfrm>
            <a:off x="2396766" y="4277993"/>
            <a:ext cx="2307515" cy="369571"/>
          </a:xfrm>
          <a:prstGeom prst="rect">
            <a:avLst/>
          </a:prstGeom>
        </p:spPr>
        <p:txBody>
          <a:bodyPr vert="horz" wrap="square" lIns="0" tIns="13254" rIns="0" bIns="0" rtlCol="0">
            <a:spAutoFit/>
          </a:bodyPr>
          <a:lstStyle/>
          <a:p>
            <a:pPr marL="11527">
              <a:spcBef>
                <a:spcPts val="103"/>
              </a:spcBef>
            </a:pPr>
            <a:r>
              <a:rPr sz="1861" i="1" spc="5" dirty="0">
                <a:latin typeface="Times New Roman"/>
                <a:cs typeface="Times New Roman"/>
              </a:rPr>
              <a:t>f</a:t>
            </a:r>
            <a:r>
              <a:rPr sz="1861" i="1" spc="123" dirty="0">
                <a:latin typeface="Times New Roman"/>
                <a:cs typeface="Times New Roman"/>
              </a:rPr>
              <a:t> </a:t>
            </a:r>
            <a:r>
              <a:rPr sz="3472" spc="-115" baseline="-2178" dirty="0">
                <a:latin typeface="Symbol"/>
                <a:cs typeface="Symbol"/>
              </a:rPr>
              <a:t></a:t>
            </a:r>
            <a:r>
              <a:rPr sz="1861" i="1" spc="5" dirty="0">
                <a:latin typeface="Times New Roman"/>
                <a:cs typeface="Times New Roman"/>
              </a:rPr>
              <a:t>t</a:t>
            </a:r>
            <a:r>
              <a:rPr sz="1861" i="1" spc="-263" dirty="0">
                <a:latin typeface="Times New Roman"/>
                <a:cs typeface="Times New Roman"/>
              </a:rPr>
              <a:t> </a:t>
            </a:r>
            <a:r>
              <a:rPr sz="3472" spc="-190" baseline="-2178" dirty="0">
                <a:latin typeface="Symbol"/>
                <a:cs typeface="Symbol"/>
              </a:rPr>
              <a:t></a:t>
            </a:r>
            <a:r>
              <a:rPr sz="3472" spc="-292" baseline="-2178" dirty="0">
                <a:latin typeface="Times New Roman"/>
                <a:cs typeface="Times New Roman"/>
              </a:rPr>
              <a:t> </a:t>
            </a:r>
            <a:r>
              <a:rPr sz="1861" spc="9" dirty="0">
                <a:latin typeface="Symbol"/>
                <a:cs typeface="Symbol"/>
              </a:rPr>
              <a:t></a:t>
            </a:r>
            <a:r>
              <a:rPr sz="1861" spc="-103" dirty="0">
                <a:latin typeface="Times New Roman"/>
                <a:cs typeface="Times New Roman"/>
              </a:rPr>
              <a:t> </a:t>
            </a:r>
            <a:r>
              <a:rPr sz="1861" i="1" spc="5" dirty="0">
                <a:latin typeface="Times New Roman"/>
                <a:cs typeface="Times New Roman"/>
              </a:rPr>
              <a:t>u</a:t>
            </a:r>
            <a:r>
              <a:rPr sz="1861" i="1" spc="-236" dirty="0">
                <a:latin typeface="Times New Roman"/>
                <a:cs typeface="Times New Roman"/>
              </a:rPr>
              <a:t> </a:t>
            </a:r>
            <a:r>
              <a:rPr sz="3472" spc="-123" baseline="-2178" dirty="0">
                <a:latin typeface="Symbol"/>
                <a:cs typeface="Symbol"/>
              </a:rPr>
              <a:t></a:t>
            </a:r>
            <a:r>
              <a:rPr sz="1861" i="1" spc="5" dirty="0">
                <a:latin typeface="Times New Roman"/>
                <a:cs typeface="Times New Roman"/>
              </a:rPr>
              <a:t>t</a:t>
            </a:r>
            <a:r>
              <a:rPr sz="1861" i="1" spc="-64" dirty="0">
                <a:latin typeface="Times New Roman"/>
                <a:cs typeface="Times New Roman"/>
              </a:rPr>
              <a:t> </a:t>
            </a:r>
            <a:r>
              <a:rPr sz="1861" spc="9" dirty="0">
                <a:latin typeface="Symbol"/>
                <a:cs typeface="Symbol"/>
              </a:rPr>
              <a:t></a:t>
            </a:r>
            <a:r>
              <a:rPr sz="1861" spc="-177" dirty="0">
                <a:latin typeface="Times New Roman"/>
                <a:cs typeface="Times New Roman"/>
              </a:rPr>
              <a:t> </a:t>
            </a:r>
            <a:r>
              <a:rPr sz="1861" spc="68" dirty="0">
                <a:latin typeface="Times New Roman"/>
                <a:cs typeface="Times New Roman"/>
              </a:rPr>
              <a:t>2</a:t>
            </a:r>
            <a:r>
              <a:rPr sz="3472" spc="-190" baseline="-2178" dirty="0">
                <a:latin typeface="Symbol"/>
                <a:cs typeface="Symbol"/>
              </a:rPr>
              <a:t></a:t>
            </a:r>
            <a:r>
              <a:rPr sz="3472" spc="-504" baseline="-2178" dirty="0">
                <a:latin typeface="Times New Roman"/>
                <a:cs typeface="Times New Roman"/>
              </a:rPr>
              <a:t> </a:t>
            </a:r>
            <a:r>
              <a:rPr sz="1861" spc="9" dirty="0">
                <a:latin typeface="Symbol"/>
                <a:cs typeface="Symbol"/>
              </a:rPr>
              <a:t></a:t>
            </a:r>
            <a:r>
              <a:rPr sz="1861" spc="-241" dirty="0">
                <a:latin typeface="Times New Roman"/>
                <a:cs typeface="Times New Roman"/>
              </a:rPr>
              <a:t> </a:t>
            </a:r>
            <a:r>
              <a:rPr sz="1861" i="1" spc="5" dirty="0">
                <a:latin typeface="Times New Roman"/>
                <a:cs typeface="Times New Roman"/>
              </a:rPr>
              <a:t>u</a:t>
            </a:r>
            <a:r>
              <a:rPr sz="1861" i="1" spc="-231" dirty="0">
                <a:latin typeface="Times New Roman"/>
                <a:cs typeface="Times New Roman"/>
              </a:rPr>
              <a:t> </a:t>
            </a:r>
            <a:r>
              <a:rPr sz="3472" spc="-129" baseline="-2178" dirty="0">
                <a:latin typeface="Symbol"/>
                <a:cs typeface="Symbol"/>
              </a:rPr>
              <a:t></a:t>
            </a:r>
            <a:r>
              <a:rPr sz="1861" i="1" spc="5" dirty="0">
                <a:latin typeface="Times New Roman"/>
                <a:cs typeface="Times New Roman"/>
              </a:rPr>
              <a:t>t</a:t>
            </a:r>
            <a:r>
              <a:rPr sz="1861" i="1" spc="-64" dirty="0">
                <a:latin typeface="Times New Roman"/>
                <a:cs typeface="Times New Roman"/>
              </a:rPr>
              <a:t> </a:t>
            </a:r>
            <a:r>
              <a:rPr sz="1861" spc="9" dirty="0">
                <a:latin typeface="Symbol"/>
                <a:cs typeface="Symbol"/>
              </a:rPr>
              <a:t></a:t>
            </a:r>
            <a:r>
              <a:rPr sz="1861" spc="-172" dirty="0">
                <a:latin typeface="Times New Roman"/>
                <a:cs typeface="Times New Roman"/>
              </a:rPr>
              <a:t> </a:t>
            </a:r>
            <a:r>
              <a:rPr sz="1861" spc="73" dirty="0">
                <a:latin typeface="Times New Roman"/>
                <a:cs typeface="Times New Roman"/>
              </a:rPr>
              <a:t>4</a:t>
            </a:r>
            <a:r>
              <a:rPr sz="3472" spc="-190" baseline="-2178" dirty="0">
                <a:latin typeface="Symbol"/>
                <a:cs typeface="Symbol"/>
              </a:rPr>
              <a:t></a:t>
            </a:r>
            <a:endParaRPr sz="3472" baseline="-2178" dirty="0">
              <a:latin typeface="Symbol"/>
              <a:cs typeface="Symbol"/>
            </a:endParaRPr>
          </a:p>
        </p:txBody>
      </p:sp>
      <p:pic>
        <p:nvPicPr>
          <p:cNvPr id="31" name="object 8">
            <a:extLst>
              <a:ext uri="{FF2B5EF4-FFF2-40B4-BE49-F238E27FC236}">
                <a16:creationId xmlns:a16="http://schemas.microsoft.com/office/drawing/2014/main" id="{6C2AEF64-6D63-4252-8A63-4F186776526D}"/>
              </a:ext>
            </a:extLst>
          </p:cNvPr>
          <p:cNvPicPr/>
          <p:nvPr/>
        </p:nvPicPr>
        <p:blipFill rotWithShape="1">
          <a:blip r:embed="rId3" cstate="print"/>
          <a:srcRect r="48439" b="28045"/>
          <a:stretch/>
        </p:blipFill>
        <p:spPr>
          <a:xfrm>
            <a:off x="2396766" y="4941738"/>
            <a:ext cx="2814970" cy="1387774"/>
          </a:xfrm>
          <a:prstGeom prst="rect">
            <a:avLst/>
          </a:prstGeom>
        </p:spPr>
      </p:pic>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4A2AA3CA-95F6-4C4F-A1FE-D118E468EB60}"/>
                  </a:ext>
                </a:extLst>
              </p:cNvPr>
              <p:cNvSpPr txBox="1"/>
              <p:nvPr/>
            </p:nvSpPr>
            <p:spPr>
              <a:xfrm>
                <a:off x="6461285" y="4277993"/>
                <a:ext cx="324865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𝑓</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𝑢</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−2</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−4]</m:t>
                      </m:r>
                    </m:oMath>
                  </m:oMathPara>
                </a14:m>
                <a:endParaRPr lang="zh-CN" altLang="en-US" dirty="0"/>
              </a:p>
            </p:txBody>
          </p:sp>
        </mc:Choice>
        <mc:Fallback xmlns="">
          <p:sp>
            <p:nvSpPr>
              <p:cNvPr id="33" name="文本框 32">
                <a:extLst>
                  <a:ext uri="{FF2B5EF4-FFF2-40B4-BE49-F238E27FC236}">
                    <a16:creationId xmlns:a16="http://schemas.microsoft.com/office/drawing/2014/main" id="{4A2AA3CA-95F6-4C4F-A1FE-D118E468EB60}"/>
                  </a:ext>
                </a:extLst>
              </p:cNvPr>
              <p:cNvSpPr txBox="1">
                <a:spLocks noRot="1" noChangeAspect="1" noMove="1" noResize="1" noEditPoints="1" noAdjustHandles="1" noChangeArrowheads="1" noChangeShapeType="1" noTextEdit="1"/>
              </p:cNvSpPr>
              <p:nvPr/>
            </p:nvSpPr>
            <p:spPr>
              <a:xfrm>
                <a:off x="6461285" y="4277993"/>
                <a:ext cx="3248658" cy="369332"/>
              </a:xfrm>
              <a:prstGeom prst="rect">
                <a:avLst/>
              </a:prstGeom>
              <a:blipFill>
                <a:blip r:embed="rId4"/>
                <a:stretch>
                  <a:fillRect b="-16667"/>
                </a:stretch>
              </a:blipFill>
            </p:spPr>
            <p:txBody>
              <a:bodyPr/>
              <a:lstStyle/>
              <a:p>
                <a:r>
                  <a:rPr lang="zh-CN" altLang="en-US">
                    <a:noFill/>
                  </a:rPr>
                  <a:t> </a:t>
                </a:r>
              </a:p>
            </p:txBody>
          </p:sp>
        </mc:Fallback>
      </mc:AlternateContent>
      <p:grpSp>
        <p:nvGrpSpPr>
          <p:cNvPr id="45" name="组合 44">
            <a:extLst>
              <a:ext uri="{FF2B5EF4-FFF2-40B4-BE49-F238E27FC236}">
                <a16:creationId xmlns:a16="http://schemas.microsoft.com/office/drawing/2014/main" id="{10C6F5BB-2178-49E5-A23D-CC8E708511C3}"/>
              </a:ext>
            </a:extLst>
          </p:cNvPr>
          <p:cNvGrpSpPr/>
          <p:nvPr/>
        </p:nvGrpSpPr>
        <p:grpSpPr>
          <a:xfrm>
            <a:off x="6914327" y="4726923"/>
            <a:ext cx="2342574" cy="1348168"/>
            <a:chOff x="6914327" y="5199363"/>
            <a:chExt cx="2342574" cy="1348168"/>
          </a:xfrm>
        </p:grpSpPr>
        <p:pic>
          <p:nvPicPr>
            <p:cNvPr id="35" name="object 4">
              <a:extLst>
                <a:ext uri="{FF2B5EF4-FFF2-40B4-BE49-F238E27FC236}">
                  <a16:creationId xmlns:a16="http://schemas.microsoft.com/office/drawing/2014/main" id="{B058309E-AB78-4D7C-8A54-A0B817009F85}"/>
                </a:ext>
              </a:extLst>
            </p:cNvPr>
            <p:cNvPicPr/>
            <p:nvPr/>
          </p:nvPicPr>
          <p:blipFill rotWithShape="1">
            <a:blip r:embed="rId2" cstate="print"/>
            <a:srcRect l="52554"/>
            <a:stretch/>
          </p:blipFill>
          <p:spPr>
            <a:xfrm>
              <a:off x="6914327" y="5199363"/>
              <a:ext cx="2342574" cy="1166383"/>
            </a:xfrm>
            <a:prstGeom prst="rect">
              <a:avLst/>
            </a:prstGeom>
          </p:spPr>
        </p:pic>
        <p:sp>
          <p:nvSpPr>
            <p:cNvPr id="38" name="矩形 37">
              <a:extLst>
                <a:ext uri="{FF2B5EF4-FFF2-40B4-BE49-F238E27FC236}">
                  <a16:creationId xmlns:a16="http://schemas.microsoft.com/office/drawing/2014/main" id="{663E6B4B-ED1C-47E1-B94D-8531EA5C173B}"/>
                </a:ext>
              </a:extLst>
            </p:cNvPr>
            <p:cNvSpPr/>
            <p:nvPr/>
          </p:nvSpPr>
          <p:spPr bwMode="auto">
            <a:xfrm>
              <a:off x="8420100" y="5471161"/>
              <a:ext cx="114300" cy="800463"/>
            </a:xfrm>
            <a:prstGeom prst="rect">
              <a:avLst/>
            </a:prstGeom>
            <a:solidFill>
              <a:schemeClr val="bg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Calibri" panose="020F0502020204030204" pitchFamily="34" charset="0"/>
              </a:endParaRPr>
            </a:p>
          </p:txBody>
        </p:sp>
        <p:sp>
          <p:nvSpPr>
            <p:cNvPr id="39" name="矩形 38">
              <a:extLst>
                <a:ext uri="{FF2B5EF4-FFF2-40B4-BE49-F238E27FC236}">
                  <a16:creationId xmlns:a16="http://schemas.microsoft.com/office/drawing/2014/main" id="{00B87525-4390-4203-8346-769019FDCEC6}"/>
                </a:ext>
              </a:extLst>
            </p:cNvPr>
            <p:cNvSpPr/>
            <p:nvPr/>
          </p:nvSpPr>
          <p:spPr bwMode="auto">
            <a:xfrm>
              <a:off x="7676411" y="5472005"/>
              <a:ext cx="114300" cy="800463"/>
            </a:xfrm>
            <a:prstGeom prst="rect">
              <a:avLst/>
            </a:prstGeom>
            <a:solidFill>
              <a:schemeClr val="bg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Calibri" panose="020F0502020204030204" pitchFamily="34" charset="0"/>
              </a:endParaRPr>
            </a:p>
          </p:txBody>
        </p:sp>
        <p:sp>
          <p:nvSpPr>
            <p:cNvPr id="41" name="矩形 40">
              <a:extLst>
                <a:ext uri="{FF2B5EF4-FFF2-40B4-BE49-F238E27FC236}">
                  <a16:creationId xmlns:a16="http://schemas.microsoft.com/office/drawing/2014/main" id="{B0F9BC62-F113-4DD3-9DA7-0DAD01C20830}"/>
                </a:ext>
              </a:extLst>
            </p:cNvPr>
            <p:cNvSpPr/>
            <p:nvPr/>
          </p:nvSpPr>
          <p:spPr bwMode="auto">
            <a:xfrm>
              <a:off x="7427835" y="5500212"/>
              <a:ext cx="114300" cy="766355"/>
            </a:xfrm>
            <a:prstGeom prst="rect">
              <a:avLst/>
            </a:prstGeom>
            <a:solidFill>
              <a:schemeClr val="bg1"/>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sym typeface="Calibri" panose="020F0502020204030204" pitchFamily="34" charset="0"/>
              </a:endParaRPr>
            </a:p>
          </p:txBody>
        </p:sp>
        <p:cxnSp>
          <p:nvCxnSpPr>
            <p:cNvPr id="43" name="直接连接符 42">
              <a:extLst>
                <a:ext uri="{FF2B5EF4-FFF2-40B4-BE49-F238E27FC236}">
                  <a16:creationId xmlns:a16="http://schemas.microsoft.com/office/drawing/2014/main" id="{4DF4C221-3D41-408D-A888-688A178D6969}"/>
                </a:ext>
              </a:extLst>
            </p:cNvPr>
            <p:cNvCxnSpPr/>
            <p:nvPr/>
          </p:nvCxnSpPr>
          <p:spPr bwMode="auto">
            <a:xfrm flipV="1">
              <a:off x="7473555" y="5471161"/>
              <a:ext cx="0" cy="795406"/>
            </a:xfrm>
            <a:prstGeom prst="line">
              <a:avLst/>
            </a:prstGeom>
            <a:solidFill>
              <a:schemeClr val="accent1"/>
            </a:solidFill>
            <a:ln w="19050" cap="flat" cmpd="sng" algn="ctr">
              <a:solidFill>
                <a:schemeClr val="tx1"/>
              </a:solidFill>
              <a:prstDash val="solid"/>
              <a:round/>
              <a:headEnd type="none" w="med" len="med"/>
              <a:tailEnd type="none" w="med" len="med"/>
            </a:ln>
          </p:spPr>
        </p:cxnSp>
        <p:sp>
          <p:nvSpPr>
            <p:cNvPr id="44" name="object 6">
              <a:extLst>
                <a:ext uri="{FF2B5EF4-FFF2-40B4-BE49-F238E27FC236}">
                  <a16:creationId xmlns:a16="http://schemas.microsoft.com/office/drawing/2014/main" id="{49CC78BC-C44F-4FCD-A1BF-1849F1E47D11}"/>
                </a:ext>
              </a:extLst>
            </p:cNvPr>
            <p:cNvSpPr txBox="1"/>
            <p:nvPr/>
          </p:nvSpPr>
          <p:spPr>
            <a:xfrm>
              <a:off x="7914219" y="6312433"/>
              <a:ext cx="585891" cy="235098"/>
            </a:xfrm>
            <a:prstGeom prst="rect">
              <a:avLst/>
            </a:prstGeom>
          </p:spPr>
          <p:txBody>
            <a:bodyPr vert="horz" wrap="square" lIns="0" tIns="11526" rIns="0" bIns="0" rtlCol="0">
              <a:spAutoFit/>
            </a:bodyPr>
            <a:lstStyle/>
            <a:p>
              <a:pPr marL="11527">
                <a:spcBef>
                  <a:spcPts val="91"/>
                </a:spcBef>
              </a:pPr>
              <a:r>
                <a:rPr lang="en-US" sz="1452" spc="-5" dirty="0">
                  <a:latin typeface="Arial MT"/>
                  <a:cs typeface="Arial MT"/>
                </a:rPr>
                <a:t>2   3</a:t>
              </a:r>
              <a:endParaRPr sz="1452" dirty="0">
                <a:latin typeface="Arial MT"/>
                <a:cs typeface="Arial MT"/>
              </a:endParaRPr>
            </a:p>
          </p:txBody>
        </p:sp>
      </p:grpSp>
      <p:sp>
        <p:nvSpPr>
          <p:cNvPr id="46" name="object 6">
            <a:extLst>
              <a:ext uri="{FF2B5EF4-FFF2-40B4-BE49-F238E27FC236}">
                <a16:creationId xmlns:a16="http://schemas.microsoft.com/office/drawing/2014/main" id="{42319934-5628-4C5B-B2E5-18BFF084F4C5}"/>
              </a:ext>
            </a:extLst>
          </p:cNvPr>
          <p:cNvSpPr txBox="1"/>
          <p:nvPr/>
        </p:nvSpPr>
        <p:spPr>
          <a:xfrm>
            <a:off x="9129500" y="5683686"/>
            <a:ext cx="271434" cy="235098"/>
          </a:xfrm>
          <a:prstGeom prst="rect">
            <a:avLst/>
          </a:prstGeom>
          <a:solidFill>
            <a:schemeClr val="bg1"/>
          </a:solidFill>
        </p:spPr>
        <p:txBody>
          <a:bodyPr vert="horz" wrap="square" lIns="0" tIns="11526" rIns="0" bIns="0" rtlCol="0">
            <a:spAutoFit/>
          </a:bodyPr>
          <a:lstStyle/>
          <a:p>
            <a:pPr marL="11527">
              <a:spcBef>
                <a:spcPts val="91"/>
              </a:spcBef>
            </a:pPr>
            <a:r>
              <a:rPr lang="en-US" sz="1452" dirty="0">
                <a:latin typeface="Arial MT"/>
                <a:cs typeface="Arial MT"/>
              </a:rPr>
              <a:t>n</a:t>
            </a:r>
            <a:endParaRPr sz="1452" dirty="0">
              <a:latin typeface="Arial MT"/>
              <a:cs typeface="Arial MT"/>
            </a:endParaRPr>
          </a:p>
        </p:txBody>
      </p:sp>
      <p:sp>
        <p:nvSpPr>
          <p:cNvPr id="47" name="object 6">
            <a:extLst>
              <a:ext uri="{FF2B5EF4-FFF2-40B4-BE49-F238E27FC236}">
                <a16:creationId xmlns:a16="http://schemas.microsoft.com/office/drawing/2014/main" id="{4ABAD072-391F-432A-A1A7-38D41097FA66}"/>
              </a:ext>
            </a:extLst>
          </p:cNvPr>
          <p:cNvSpPr txBox="1"/>
          <p:nvPr/>
        </p:nvSpPr>
        <p:spPr>
          <a:xfrm>
            <a:off x="5883507" y="3442346"/>
            <a:ext cx="271434" cy="235098"/>
          </a:xfrm>
          <a:prstGeom prst="rect">
            <a:avLst/>
          </a:prstGeom>
          <a:solidFill>
            <a:schemeClr val="bg1"/>
          </a:solidFill>
        </p:spPr>
        <p:txBody>
          <a:bodyPr vert="horz" wrap="square" lIns="0" tIns="11526" rIns="0" bIns="0" rtlCol="0">
            <a:spAutoFit/>
          </a:bodyPr>
          <a:lstStyle/>
          <a:p>
            <a:pPr marL="11527">
              <a:spcBef>
                <a:spcPts val="91"/>
              </a:spcBef>
            </a:pPr>
            <a:r>
              <a:rPr lang="en-US" sz="1452" dirty="0">
                <a:latin typeface="Arial MT"/>
                <a:cs typeface="Arial MT"/>
              </a:rPr>
              <a:t>n</a:t>
            </a:r>
            <a:endParaRPr sz="1452" dirty="0">
              <a:latin typeface="Arial MT"/>
              <a:cs typeface="Arial MT"/>
            </a:endParaRPr>
          </a:p>
        </p:txBody>
      </p:sp>
    </p:spTree>
    <p:extLst>
      <p:ext uri="{BB962C8B-B14F-4D97-AF65-F5344CB8AC3E}">
        <p14:creationId xmlns:p14="http://schemas.microsoft.com/office/powerpoint/2010/main" val="162322946"/>
      </p:ext>
    </p:extLst>
  </p:cSld>
  <p:clrMapOvr>
    <a:masterClrMapping/>
  </p:clrMapOvr>
  <p:transition spd="med">
    <p:cut/>
  </p:transition>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heme/theme1.xml><?xml version="1.0" encoding="utf-8"?>
<a:theme xmlns:a="http://schemas.openxmlformats.org/drawingml/2006/main" name="默认设计模板">
  <a:themeElements>
    <a:clrScheme name="自定义 8">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默认设计模板">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sym typeface="Calibri" panose="020F050202020403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rgbClr val="000000"/>
            </a:solidFill>
            <a:effectLst/>
            <a:latin typeface="Calibri" panose="020F0502020204030204" pitchFamily="34" charset="0"/>
            <a:ea typeface="宋体" panose="02010600030101010101" pitchFamily="2" charset="-122"/>
            <a:sym typeface="Calibri" panose="020F0502020204030204" pitchFamily="34" charset="0"/>
          </a:defRPr>
        </a:defPPr>
      </a:lstStyle>
    </a:lnDef>
  </a:objectDefaults>
  <a:extraClrSchemeLst>
    <a:extraClrScheme>
      <a:clrScheme name="默认设计模板 1">
        <a:dk1>
          <a:srgbClr val="000000"/>
        </a:dk1>
        <a:lt1>
          <a:srgbClr val="FFFFFF"/>
        </a:lt1>
        <a:dk2>
          <a:srgbClr val="0B4DA2"/>
        </a:dk2>
        <a:lt2>
          <a:srgbClr val="EEECE1"/>
        </a:lt2>
        <a:accent1>
          <a:srgbClr val="0B4DA2"/>
        </a:accent1>
        <a:accent2>
          <a:srgbClr val="AE1831"/>
        </a:accent2>
        <a:accent3>
          <a:srgbClr val="FFFFFF"/>
        </a:accent3>
        <a:accent4>
          <a:srgbClr val="000000"/>
        </a:accent4>
        <a:accent5>
          <a:srgbClr val="AAB2CE"/>
        </a:accent5>
        <a:accent6>
          <a:srgbClr val="9D152B"/>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10046</TotalTime>
  <Words>3308</Words>
  <Application>Microsoft Office PowerPoint</Application>
  <PresentationFormat>宽屏</PresentationFormat>
  <Paragraphs>607</Paragraphs>
  <Slides>41</Slides>
  <Notes>3</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2</vt:i4>
      </vt:variant>
      <vt:variant>
        <vt:lpstr>幻灯片标题</vt:lpstr>
      </vt:variant>
      <vt:variant>
        <vt:i4>41</vt:i4>
      </vt:variant>
    </vt:vector>
  </HeadingPairs>
  <TitlesOfParts>
    <vt:vector size="57" baseType="lpstr">
      <vt:lpstr>Arial MT</vt:lpstr>
      <vt:lpstr>华文中宋</vt:lpstr>
      <vt:lpstr>楷体</vt:lpstr>
      <vt:lpstr>宋体</vt:lpstr>
      <vt:lpstr>微软雅黑</vt:lpstr>
      <vt:lpstr>Arial</vt:lpstr>
      <vt:lpstr>Calibri</vt:lpstr>
      <vt:lpstr>Calibri Light</vt:lpstr>
      <vt:lpstr>Cambria Math</vt:lpstr>
      <vt:lpstr>Georgia</vt:lpstr>
      <vt:lpstr>Symbol</vt:lpstr>
      <vt:lpstr>Times New Roman</vt:lpstr>
      <vt:lpstr>Wingdings</vt:lpstr>
      <vt:lpstr>默认设计模板</vt:lpstr>
      <vt:lpstr>Equation</vt:lpstr>
      <vt:lpstr>方程式</vt:lpstr>
      <vt:lpstr>PowerPoint 演示文稿</vt:lpstr>
      <vt:lpstr>期末考试相关说明</vt:lpstr>
      <vt:lpstr>课程内容</vt:lpstr>
      <vt:lpstr>Lecture 1: Introduction</vt:lpstr>
      <vt:lpstr>Lecture 1: Introduction</vt:lpstr>
      <vt:lpstr>Lecture 1: Introduction</vt:lpstr>
      <vt:lpstr>Lecture 1: Introduction</vt:lpstr>
      <vt:lpstr>Lecture 1: Introduction</vt:lpstr>
      <vt:lpstr>Lecture 1: Introduction</vt:lpstr>
      <vt:lpstr>Lecture 1: Introduction</vt:lpstr>
      <vt:lpstr>Lecture 1: Introduction</vt:lpstr>
      <vt:lpstr>Lecture 1: Introduction</vt:lpstr>
      <vt:lpstr>Lecture 2: Complex Numbers &amp; Signal Property</vt:lpstr>
      <vt:lpstr>Lecture 2: Complex Numbers &amp; Signal Property</vt:lpstr>
      <vt:lpstr>Lecture 2: Complex Numbers &amp; Signal Property</vt:lpstr>
      <vt:lpstr>Lecture 2: Complex Numbers &amp; Signal Property</vt:lpstr>
      <vt:lpstr>Lecture 2: Complex Numbers &amp; Signal Property</vt:lpstr>
      <vt:lpstr>Lecture 3: Convolution and LTI Systems</vt:lpstr>
      <vt:lpstr>Lecture 3: Convolution and LTI Systems</vt:lpstr>
      <vt:lpstr>Lecture 3: Convolution and LTI Systems</vt:lpstr>
      <vt:lpstr>Lecture 3: Convolution and LTI Systems</vt:lpstr>
      <vt:lpstr>Lecture 4, 5, 7, 8: 傅里叶级数与傅里叶变换</vt:lpstr>
      <vt:lpstr>Lecture 4, 5, 7, 8: 傅里叶级数与傅里叶变换</vt:lpstr>
      <vt:lpstr>Lecture 4, 5, 7, 8: 傅里叶级数与傅里叶变换</vt:lpstr>
      <vt:lpstr>Lecture 4, 5, 7, 8: 傅里叶级数与傅里叶变换</vt:lpstr>
      <vt:lpstr>Lecture 4, 5, 7, 8: 傅里叶级数与傅里叶变换</vt:lpstr>
      <vt:lpstr>Lecture 4, 5, 7, 8: 傅里叶级数与傅里叶变换</vt:lpstr>
      <vt:lpstr>Lecture 4, 5, 7, 8: 傅里叶级数与傅里叶变换</vt:lpstr>
      <vt:lpstr>Lecture 4, 5, 7, 8: 傅里叶级数与傅里叶变换</vt:lpstr>
      <vt:lpstr>Lecture 4, 5, 7, 8: 傅里叶级数与傅里叶变换</vt:lpstr>
      <vt:lpstr>Lecture 4, 5, 7, 8: 傅里叶级数与傅里叶变换</vt:lpstr>
      <vt:lpstr>Lecture 4, 5, 7, 8: 傅里叶级数与傅里叶变换</vt:lpstr>
      <vt:lpstr>Lecture 4, 5, 7, 8: 傅里叶级数与傅里叶变换</vt:lpstr>
      <vt:lpstr>Lecture 4, 5, 7, 8: 傅里叶级数与傅里叶变换</vt:lpstr>
      <vt:lpstr>Lecture 4, 5, 7, 8: 傅里叶级数与傅里叶变换</vt:lpstr>
      <vt:lpstr>Lecture 6: Sampling</vt:lpstr>
      <vt:lpstr>Lecture 6: Sampling</vt:lpstr>
      <vt:lpstr>Lecture 6: Sampling</vt:lpstr>
      <vt:lpstr>总结</vt:lpstr>
      <vt:lpstr>总结</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知识工程与机器学习</dc:title>
  <dc:creator>biubiu</dc:creator>
  <cp:lastModifiedBy>Duan</cp:lastModifiedBy>
  <cp:revision>562</cp:revision>
  <dcterms:created xsi:type="dcterms:W3CDTF">2018-10-18T11:34:23Z</dcterms:created>
  <dcterms:modified xsi:type="dcterms:W3CDTF">2023-10-30T07:38:04Z</dcterms:modified>
</cp:coreProperties>
</file>