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7" r:id="rId3"/>
  </p:sldMasterIdLst>
  <p:notesMasterIdLst>
    <p:notesMasterId r:id="rId6"/>
  </p:notesMasterIdLst>
  <p:handoutMasterIdLst>
    <p:handoutMasterId r:id="rId7"/>
  </p:handoutMasterIdLst>
  <p:sldIdLst>
    <p:sldId id="1511" r:id="rId4"/>
    <p:sldId id="1510" r:id="rId5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2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9A"/>
    <a:srgbClr val="66FF33"/>
    <a:srgbClr val="66FF66"/>
    <a:srgbClr val="00FF99"/>
    <a:srgbClr val="03246D"/>
    <a:srgbClr val="D6EAF6"/>
    <a:srgbClr val="9900CC"/>
    <a:srgbClr val="99FFCC"/>
    <a:srgbClr val="FFEBEB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5229" autoAdjust="0"/>
  </p:normalViewPr>
  <p:slideViewPr>
    <p:cSldViewPr>
      <p:cViewPr varScale="1">
        <p:scale>
          <a:sx n="94" d="100"/>
          <a:sy n="94" d="100"/>
        </p:scale>
        <p:origin x="2238" y="78"/>
      </p:cViewPr>
      <p:guideLst>
        <p:guide orient="horz" pos="1755"/>
        <p:guide pos="2925"/>
        <p:guide orient="horz" pos="2106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60" d="100"/>
        <a:sy n="160" d="100"/>
      </p:scale>
      <p:origin x="0" y="33138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AB1812-BE1C-4C35-A4F2-82E5926EE9DD}" type="datetimeFigureOut">
              <a:rPr lang="zh-CN" altLang="en-US"/>
              <a:pPr>
                <a:defRPr/>
              </a:pPr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EF3CC8-3BCC-482D-90D4-F9ED2E95F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322C60-CE9B-44C0-99E3-5CBCEFDE5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588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封面底色16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白色logo中英文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148590"/>
            <a:ext cx="1227137" cy="240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17" y="2305288"/>
            <a:ext cx="7772400" cy="1208730"/>
          </a:xfrm>
          <a:prstGeom prst="rect">
            <a:avLst/>
          </a:prstGeom>
        </p:spPr>
        <p:txBody>
          <a:bodyPr anchor="ctr" anchorCtr="0"/>
          <a:lstStyle>
            <a:lvl1pPr>
              <a:defRPr sz="4000" b="1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6751" y="3886203"/>
            <a:ext cx="6400800" cy="20495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 anchorCtr="0"/>
          <a:lstStyle>
            <a:lvl1pPr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6A4B44B5-3798-4F6E-803A-E8DD17031E26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522720"/>
            <a:ext cx="2895600" cy="363856"/>
          </a:xfrm>
        </p:spPr>
        <p:txBody>
          <a:bodyPr anchor="ctr" anchorCtr="0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80300" y="6522720"/>
            <a:ext cx="2133600" cy="363856"/>
          </a:xfrm>
        </p:spPr>
        <p:txBody>
          <a:bodyPr anchor="ctr" anchorCtr="0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E445A5D2-16D7-4312-974F-21BEDE09E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E5E2-3B8C-4EBB-918F-9CBD242B5B6F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4AC7-B6B9-4FA4-8CB5-90DEC5433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ChangeArrowheads="1"/>
          </p:cNvSpPr>
          <p:nvPr userDrawn="1"/>
        </p:nvSpPr>
        <p:spPr bwMode="auto">
          <a:xfrm>
            <a:off x="6096000" y="6524626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>
                <a:ea typeface="Gulim" panose="020B0600000101010101" pitchFamily="34" charset="-127"/>
              </a:rPr>
              <a:t>International Office</a:t>
            </a:r>
          </a:p>
        </p:txBody>
      </p:sp>
      <p:sp>
        <p:nvSpPr>
          <p:cNvPr id="5" name="日期占位符 3"/>
          <p:cNvSpPr txBox="1">
            <a:spLocks noChangeArrowheads="1"/>
          </p:cNvSpPr>
          <p:nvPr userDrawn="1"/>
        </p:nvSpPr>
        <p:spPr bwMode="auto">
          <a:xfrm>
            <a:off x="6629400" y="0"/>
            <a:ext cx="2514600" cy="2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>
                <a:solidFill>
                  <a:schemeClr val="bg1"/>
                </a:solidFill>
                <a:ea typeface="Gulim" panose="020B0600000101010101" pitchFamily="34" charset="-127"/>
              </a:rPr>
              <a:t>www.shu.edu.cn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6"/>
            <a:ext cx="7848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81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0FBD2-CCBE-40F8-9BBD-0A8C7F23E7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日期占位符 3"/>
          <p:cNvSpPr>
            <a:spLocks noGrp="1"/>
          </p:cNvSpPr>
          <p:nvPr userDrawn="1">
            <p:ph type="dt" sz="half" idx="12"/>
          </p:nvPr>
        </p:nvSpPr>
        <p:spPr>
          <a:xfrm>
            <a:off x="6516688" y="0"/>
            <a:ext cx="2514600" cy="2609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45B9B-9CAF-40D7-96D2-5539D8A1A32E}" type="datetime1">
              <a:rPr lang="en-US" altLang="ko-KR" smtClean="0"/>
              <a:t>1/5/2023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9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C29AB7-1877-4F30-A96E-9A28AA7094ED}" type="datetime1">
              <a:rPr lang="en-US" altLang="zh-CN" smtClean="0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5B8BF5-1676-4244-92FB-9A3CEA9F15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43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8E4878-2B7E-4628-B700-60CAB9AEA2C5}" type="datetime1">
              <a:rPr lang="en-US" altLang="zh-CN" smtClean="0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5F04F1-ADC6-4050-A054-8CDD5B90F36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14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094" y="922252"/>
            <a:ext cx="8427861" cy="553213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"/>
              <a:defRPr sz="2400" b="1">
                <a:solidFill>
                  <a:srgbClr val="05329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 Unicode MS" panose="020B0604020202020204" pitchFamily="34" charset="-122"/>
              </a:defRPr>
            </a:lvl1pPr>
            <a:lvl2pPr marL="360045" indent="0" defTabSz="719455">
              <a:spcBef>
                <a:spcPts val="600"/>
              </a:spcBef>
              <a:buFont typeface="Wingdings" panose="05000000000000000000" pitchFamily="2" charset="2"/>
              <a:buChar char=""/>
              <a:tabLst>
                <a:tab pos="719455" algn="l"/>
              </a:tabLst>
              <a:defRPr sz="1800">
                <a:latin typeface="+mj-ea"/>
                <a:ea typeface="+mj-ea"/>
              </a:defRPr>
            </a:lvl2pPr>
            <a:lvl3pPr marL="756285" indent="0">
              <a:spcBef>
                <a:spcPts val="600"/>
              </a:spcBef>
              <a:buFont typeface="Wingdings" panose="05000000000000000000" pitchFamily="2" charset="2"/>
              <a:buChar char="ü"/>
              <a:defRPr sz="1800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 第二级</a:t>
            </a:r>
          </a:p>
          <a:p>
            <a:pPr lvl="2"/>
            <a:r>
              <a:rPr lang="zh-CN" altLang="en-US" noProof="1"/>
              <a:t> 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4D9463-2474-440C-93D5-5FC31F654663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2FC1DF-FA92-4247-8E53-C3C29520DC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157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0692FB-7B02-4CF3-AC23-35F819A92C2F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7A4639-C453-4833-B9B3-1D69822F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255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67A03F-ECF8-4A27-A1C7-EDE84E9A4067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E730C5-675F-49B8-9525-09842BC12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884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07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99" y="1599528"/>
            <a:ext cx="8230802" cy="4526375"/>
          </a:xfrm>
          <a:prstGeom prst="rect">
            <a:avLst/>
          </a:prstGeom>
        </p:spPr>
        <p:txBody>
          <a:bodyPr lIns="76700" tIns="38350" rIns="76700" bIns="3835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C2778-132A-4373-AD60-45DCC6F9F2A6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B45D5F-11D0-4D91-AFE3-A3A5A2886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8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70A750-3D06-4B1B-B68E-60BBBA61F724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1F3B2-7FAD-4D54-B0ED-4C76561D7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401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FEE48-17E8-4DBF-BECA-484B6416339C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8B56-843D-4866-90D8-E3940601A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09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E3486D-BAD0-41A5-A9B6-69782A894E28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CBE4BE-366A-406A-9BAD-F858C8C62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30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600" y="273751"/>
            <a:ext cx="3009282" cy="1161833"/>
          </a:xfrm>
          <a:prstGeom prst="rect">
            <a:avLst/>
          </a:prstGeom>
        </p:spPr>
        <p:txBody>
          <a:bodyPr lIns="76700" tIns="38350" rIns="76700" bIns="38350" anchor="b"/>
          <a:lstStyle>
            <a:lvl1pPr algn="l">
              <a:defRPr sz="17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359" y="273748"/>
            <a:ext cx="5112042" cy="5852138"/>
          </a:xfrm>
          <a:prstGeom prst="rect">
            <a:avLst/>
          </a:prstGeom>
        </p:spPr>
        <p:txBody>
          <a:bodyPr lIns="76700" tIns="38350" rIns="76700" bIns="3835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600" y="1435580"/>
            <a:ext cx="3009282" cy="4690306"/>
          </a:xfrm>
          <a:prstGeom prst="rect">
            <a:avLst/>
          </a:prstGeom>
        </p:spPr>
        <p:txBody>
          <a:bodyPr lIns="76700" tIns="38350" rIns="76700" bIns="38350"/>
          <a:lstStyle>
            <a:lvl1pPr marL="0" indent="0">
              <a:buNone/>
              <a:defRPr sz="1200"/>
            </a:lvl1pPr>
            <a:lvl2pPr marL="383540" indent="0">
              <a:buNone/>
              <a:defRPr sz="1000"/>
            </a:lvl2pPr>
            <a:lvl3pPr marL="767080" indent="0">
              <a:buNone/>
              <a:defRPr sz="800"/>
            </a:lvl3pPr>
            <a:lvl4pPr marL="1150620" indent="0">
              <a:buNone/>
              <a:defRPr sz="800"/>
            </a:lvl4pPr>
            <a:lvl5pPr marL="1534160" indent="0">
              <a:buNone/>
              <a:defRPr sz="800"/>
            </a:lvl5pPr>
            <a:lvl6pPr marL="1917700" indent="0">
              <a:buNone/>
              <a:defRPr sz="800"/>
            </a:lvl6pPr>
            <a:lvl7pPr marL="2301240" indent="0">
              <a:buNone/>
              <a:defRPr sz="800"/>
            </a:lvl7pPr>
            <a:lvl8pPr marL="2684780" indent="0">
              <a:buNone/>
              <a:defRPr sz="800"/>
            </a:lvl8pPr>
            <a:lvl9pPr marL="3067685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87865-6093-444B-9191-DC6E6E86BA68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9030E7-7577-4AB8-B396-2ADC0D3D0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410326"/>
            <a:ext cx="2895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77063" y="6410326"/>
            <a:ext cx="2133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fld id="{56487A6D-71FD-4651-BE3F-B3D32BD21230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21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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172272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m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5DA9-1EB4-49C4-BC72-F54DF42C7C22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0E50A-5A84-4873-B521-4E2C305A0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5249-F10C-471B-A613-B35A04858F33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4592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F528D-36C5-418C-BBF6-4DEEF333B1A6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00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6EDE-302D-4ECA-829F-CBC665A39B8E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E6621-9556-4715-BCDF-445F95D60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392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17586-746F-4D75-B848-54EC21D51A41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9C13-2B54-423F-ADE8-798E3A5F1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64CD-170F-4598-9560-776E59212FE2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811F-908F-4A2D-9AE8-82F66C4B0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3"/>
          <p:cNvSpPr>
            <a:spLocks noGrp="1"/>
          </p:cNvSpPr>
          <p:nvPr>
            <p:ph type="sldNum" sz="quarter" idx="10"/>
          </p:nvPr>
        </p:nvSpPr>
        <p:spPr>
          <a:xfrm>
            <a:off x="6251578" y="6356986"/>
            <a:ext cx="301625" cy="34671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3819-AC1E-4D4A-8E7E-ACCA0975BB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0467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theme" Target="../theme/theme3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/>
        </p:nvSpPr>
        <p:spPr bwMode="auto">
          <a:xfrm>
            <a:off x="5435600" y="864872"/>
            <a:ext cx="3673475" cy="584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9555FF-ACB5-4407-9FF6-39500FFCA1C4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algn="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A6E576-F182-45A1-8EC1-E82FD365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2" r:id="rId2"/>
    <p:sldLayoutId id="2147483750" r:id="rId3"/>
    <p:sldLayoutId id="2147483743" r:id="rId4"/>
    <p:sldLayoutId id="2147483751" r:id="rId5"/>
    <p:sldLayoutId id="2147483744" r:id="rId6"/>
    <p:sldLayoutId id="2147483745" r:id="rId7"/>
    <p:sldLayoutId id="2147483746" r:id="rId8"/>
    <p:sldLayoutId id="2147483752" r:id="rId9"/>
    <p:sldLayoutId id="2147483747" r:id="rId10"/>
    <p:sldLayoutId id="2147483753" r:id="rId11"/>
    <p:sldLayoutId id="2147483754" r:id="rId12"/>
    <p:sldLayoutId id="21474837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 descr="终稿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48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黑体" panose="02010609060101010101" pitchFamily="49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"/>
          <p:cNvSpPr>
            <a:spLocks noChangeArrowheads="1"/>
          </p:cNvSpPr>
          <p:nvPr/>
        </p:nvSpPr>
        <p:spPr bwMode="auto">
          <a:xfrm>
            <a:off x="0" y="2354582"/>
            <a:ext cx="9144000" cy="1504950"/>
          </a:xfrm>
          <a:prstGeom prst="rect">
            <a:avLst/>
          </a:prstGeom>
          <a:solidFill>
            <a:srgbClr val="376092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76700" tIns="38350" rIns="76700" bIns="383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defRPr/>
            </a:pPr>
            <a:endParaRPr lang="zh-CN" altLang="en-US" sz="20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0" y="2354582"/>
            <a:ext cx="9144000" cy="1504950"/>
            <a:chOff x="0" y="0"/>
            <a:chExt cx="10798858" cy="1500198"/>
          </a:xfrm>
        </p:grpSpPr>
        <p:pic>
          <p:nvPicPr>
            <p:cNvPr id="3081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611" y="0"/>
              <a:ext cx="165018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3" descr="C:\Users\huijielai\Desktop\2010上大宣传册\介绍册图片\Academic Degree Programs\DSC_2222.JP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595" y="0"/>
              <a:ext cx="2214578" cy="14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4" descr="C:\Users\huijielai\Desktop\2010上大宣传册\介绍册图片\Academic Degree Programs\_SC_0732.JP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5" descr="C:\Users\huijielai\Desktop\2010上大宣传册\介绍册图片\Academic Degree Programs\DSC_0043.JP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701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6" descr="C:\Users\huijielai\Desktop\2010上大宣传册\介绍册图片\Academic Degree Programs\7。延长校区第四教学楼。建筑面积：1100平方米。设计单位：上海大学建筑设计院。施工单位：江苏通州建总集团。获浦江杯。.jpg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123" y="0"/>
              <a:ext cx="214314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8" descr="http://www.shu.edu.cn/Portals/0/xiaobiao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3" y="4933950"/>
            <a:ext cx="555625" cy="85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9"/>
          <p:cNvSpPr txBox="1">
            <a:spLocks noChangeArrowheads="1"/>
          </p:cNvSpPr>
          <p:nvPr/>
        </p:nvSpPr>
        <p:spPr bwMode="auto">
          <a:xfrm>
            <a:off x="7516816" y="5720716"/>
            <a:ext cx="1627187" cy="69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00" tIns="38350" rIns="76700" bIns="383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SHANGHAI </a:t>
            </a:r>
          </a:p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UNIVERSITY</a:t>
            </a:r>
            <a:endParaRPr lang="zh-CN" altLang="en-US" sz="2000" b="1">
              <a:solidFill>
                <a:srgbClr val="00B0F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25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8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l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BF11FC6-524C-4CE8-B262-B63D8C1077C1}" type="datetime1">
              <a:rPr lang="en-US" altLang="zh-CN" smtClean="0"/>
              <a:t>1/5/2023</a:t>
            </a:fld>
            <a:endParaRPr lang="zh-CN" altLang="en-US"/>
          </a:p>
        </p:txBody>
      </p:sp>
      <p:sp>
        <p:nvSpPr>
          <p:cNvPr id="1025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2720"/>
            <a:ext cx="2895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72000" bIns="0" numCol="1" anchor="ctr" anchorCtr="0" compatLnSpc="1"/>
          <a:lstStyle>
            <a:lvl1pPr algn="ct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7063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E8BA62A-5E1E-4B86-9360-23A3EAFB4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8354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76708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15062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53416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381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41438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2561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10947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49301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87655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259455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5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0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62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16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770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2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47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7685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sun@t.shu.edu.cn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C1070-3E8A-46E8-B36F-FC8C16D1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8" y="982084"/>
            <a:ext cx="8984264" cy="575919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请每位同学在下周上机前，将本周的完整代码截图以及运行结果截图整理在一个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文档里，与所有相关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文件一同发至邮箱：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4329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yansun@t.shu.edu.cn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</a:t>
            </a:r>
            <a:r>
              <a:rPr lang="zh-CN" altLang="en-US" sz="2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分开发送即可，不要打包成一个压缩包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邮件标题格式：学号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周上机作业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E767F-3B59-4713-B99D-8CF160C9A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0FBD2-CCBE-40F8-9BBD-0A8C7F23E7BB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1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127832" y="6423497"/>
            <a:ext cx="2016168" cy="36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27216" y="249637"/>
            <a:ext cx="7245350" cy="51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kumimoji="1"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上机内容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652" y="1279919"/>
            <a:ext cx="8167988" cy="532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分支定界法求解（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包含一个单位矩阵）：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ct val="125000"/>
              </a:lnSpc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ct val="125000"/>
              </a:lnSpc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接口函数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xstar,fxstar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BranchBound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判断整数条件可用：</a:t>
            </a:r>
            <a:r>
              <a:rPr lang="en-US" altLang="zh-CN" sz="2800" b="1" dirty="0">
                <a:solidFill>
                  <a:srgbClr val="FF0000"/>
                </a:solidFill>
              </a:rPr>
              <a:t>abs(round(x) –x) &lt; 1e-3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</p:txBody>
      </p:sp>
      <p:sp>
        <p:nvSpPr>
          <p:cNvPr id="2" name="矩形 1"/>
          <p:cNvSpPr/>
          <p:nvPr/>
        </p:nvSpPr>
        <p:spPr>
          <a:xfrm>
            <a:off x="1219028" y="4318643"/>
            <a:ext cx="6084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3200" b="1" dirty="0"/>
              <a:t>A </a:t>
            </a:r>
            <a:r>
              <a:rPr lang="en-US" altLang="zh-CN" sz="3200" b="1" dirty="0"/>
              <a:t>= [</a:t>
            </a:r>
            <a:r>
              <a:rPr lang="pt-BR" altLang="zh-CN" sz="3200" b="1" dirty="0"/>
              <a:t>-1 3 1 0; 7 1 0 1]; </a:t>
            </a:r>
          </a:p>
          <a:p>
            <a:r>
              <a:rPr lang="pt-BR" altLang="zh-CN" sz="3200" b="1" dirty="0"/>
              <a:t>b = [6 35]'; </a:t>
            </a:r>
          </a:p>
          <a:p>
            <a:r>
              <a:rPr lang="pt-BR" altLang="zh-CN" sz="3200" b="1" dirty="0"/>
              <a:t>c = [7 9 0 0]';</a:t>
            </a:r>
            <a:endParaRPr lang="zh-CN" altLang="en-US" sz="32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003707"/>
              </p:ext>
            </p:extLst>
          </p:nvPr>
        </p:nvGraphicFramePr>
        <p:xfrm>
          <a:off x="2947172" y="1674563"/>
          <a:ext cx="4318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672840" progId="Equation.DSMT4">
                  <p:embed/>
                </p:oleObj>
              </mc:Choice>
              <mc:Fallback>
                <p:oleObj name="Equation" r:id="rId2" imgW="18414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172" y="1674563"/>
                        <a:ext cx="4318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5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14397</TotalTime>
  <Pages>0</Pages>
  <Words>154</Words>
  <Characters>0</Characters>
  <Application>Microsoft Office PowerPoint</Application>
  <PresentationFormat>全屏显示(4:3)</PresentationFormat>
  <Lines>0</Lines>
  <Paragraphs>14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仿宋</vt:lpstr>
      <vt:lpstr>黑体</vt:lpstr>
      <vt:lpstr>华文仿宋</vt:lpstr>
      <vt:lpstr>华文细黑</vt:lpstr>
      <vt:lpstr>楷体</vt:lpstr>
      <vt:lpstr>微软雅黑</vt:lpstr>
      <vt:lpstr>Arial</vt:lpstr>
      <vt:lpstr>Calibri</vt:lpstr>
      <vt:lpstr>Franklin Gothic Medium</vt:lpstr>
      <vt:lpstr>Times New Roman</vt:lpstr>
      <vt:lpstr>Wingdings</vt:lpstr>
      <vt:lpstr>默认设计模板</vt:lpstr>
      <vt:lpstr>8_Office 主题</vt:lpstr>
      <vt:lpstr>1_自定义设计方案</vt:lpstr>
      <vt:lpstr>Equation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Yan Sun</cp:lastModifiedBy>
  <cp:revision>2661</cp:revision>
  <cp:lastPrinted>2016-03-22T02:54:00Z</cp:lastPrinted>
  <dcterms:created xsi:type="dcterms:W3CDTF">2013-06-23T00:24:00Z</dcterms:created>
  <dcterms:modified xsi:type="dcterms:W3CDTF">2023-01-04T23:34:32Z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