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6"/>
  </p:notesMasterIdLst>
  <p:handoutMasterIdLst>
    <p:handoutMasterId r:id="rId7"/>
  </p:handoutMasterIdLst>
  <p:sldIdLst>
    <p:sldId id="1509" r:id="rId4"/>
    <p:sldId id="1510" r:id="rId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66FF66"/>
    <a:srgbClr val="00FF99"/>
    <a:srgbClr val="03246D"/>
    <a:srgbClr val="04329A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966" autoAdjust="0"/>
  </p:normalViewPr>
  <p:slideViewPr>
    <p:cSldViewPr>
      <p:cViewPr varScale="1">
        <p:scale>
          <a:sx n="87" d="100"/>
          <a:sy n="87" d="100"/>
        </p:scale>
        <p:origin x="1328" y="64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2024/5/10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5/10/2024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27832" y="6423497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216" y="249637"/>
            <a:ext cx="7245350" cy="4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kumimoji="1"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上机内容</a:t>
            </a:r>
            <a:endParaRPr kumimoji="1"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0278" y="1052801"/>
            <a:ext cx="8928100" cy="5730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利用最速梯度下降法求解：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函数接口：</a:t>
            </a:r>
            <a:r>
              <a:rPr lang="en-US" altLang="zh-CN" sz="2400" dirty="0"/>
              <a:t>[</a:t>
            </a:r>
            <a:r>
              <a:rPr lang="en-US" altLang="zh-CN" sz="2400" dirty="0" err="1"/>
              <a:t>xstar,fxstar,iter</a:t>
            </a:r>
            <a:r>
              <a:rPr lang="en-US" altLang="zh-CN" sz="2400" dirty="0"/>
              <a:t>] = </a:t>
            </a:r>
            <a:r>
              <a:rPr lang="en-US" altLang="zh-CN" sz="2400" dirty="0" err="1"/>
              <a:t>SteepDescent</a:t>
            </a:r>
            <a:r>
              <a:rPr lang="en-US" altLang="zh-CN" sz="2400" dirty="0"/>
              <a:t>(f_name,x0,eps)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err="1"/>
              <a:t>xstar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为最优解，</a:t>
            </a:r>
            <a:r>
              <a:rPr lang="en-US" altLang="zh-CN" sz="2400" dirty="0" err="1"/>
              <a:t>fxstar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为最优函数值，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为迭代次数。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2400" dirty="0" err="1"/>
              <a:t>f_name</a:t>
            </a:r>
            <a:r>
              <a:rPr lang="zh-CN" altLang="en-US" sz="2400" dirty="0"/>
              <a:t>为目标函数文件，可以用</a:t>
            </a:r>
            <a:r>
              <a:rPr lang="en-US" altLang="zh-CN" sz="2400" dirty="0" err="1"/>
              <a:t>feval</a:t>
            </a:r>
            <a:r>
              <a:rPr lang="zh-CN" altLang="en-US" sz="2400" dirty="0"/>
              <a:t>调用计算函数值及梯度；</a:t>
            </a:r>
            <a:endParaRPr lang="en-US" altLang="zh-CN" sz="2400" dirty="0"/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为初始值，可取</a:t>
            </a:r>
            <a:r>
              <a:rPr lang="en-US" altLang="zh-CN" sz="2400" dirty="0"/>
              <a:t>[1,1]‘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eps=1e-3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法搜索步长。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xstar,fxstar,iter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SteepDescent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(@Myexam1,[1,1]',1e-3)</a:t>
            </a:r>
          </a:p>
          <a:p>
            <a:r>
              <a:rPr lang="en-US" altLang="zh-CN" sz="2000" dirty="0"/>
              <a:t>function [</a:t>
            </a:r>
            <a:r>
              <a:rPr lang="en-US" altLang="zh-CN" sz="2000" dirty="0" err="1"/>
              <a:t>f,g</a:t>
            </a:r>
            <a:r>
              <a:rPr lang="en-US" altLang="zh-CN" sz="2000" dirty="0"/>
              <a:t>]=Myexam1(x)     %%%%</a:t>
            </a:r>
            <a:r>
              <a:rPr lang="zh-CN" altLang="en-US" sz="2000" dirty="0"/>
              <a:t>调用</a:t>
            </a:r>
            <a:r>
              <a:rPr lang="en-US" altLang="zh-CN" sz="2000" dirty="0"/>
              <a:t>[</a:t>
            </a:r>
            <a:r>
              <a:rPr lang="en-US" altLang="zh-CN" sz="2000" dirty="0" err="1"/>
              <a:t>f,g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feval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f_name,xk</a:t>
            </a:r>
            <a:r>
              <a:rPr lang="en-US" altLang="zh-CN" sz="2000" dirty="0"/>
              <a:t>);</a:t>
            </a:r>
          </a:p>
          <a:p>
            <a:r>
              <a:rPr lang="en-US" altLang="zh-CN" sz="2000" dirty="0"/>
              <a:t>f=x(1)^2+2*x(2)^2; g=[2*x(1);4*x(2)];</a:t>
            </a:r>
          </a:p>
          <a:p>
            <a:r>
              <a:rPr lang="en-US" altLang="zh-CN" sz="2000" dirty="0"/>
              <a:t>end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87690"/>
              </p:ext>
            </p:extLst>
          </p:nvPr>
        </p:nvGraphicFramePr>
        <p:xfrm>
          <a:off x="2555832" y="1556844"/>
          <a:ext cx="50323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241200" progId="Equation.DSMT4">
                  <p:embed/>
                </p:oleObj>
              </mc:Choice>
              <mc:Fallback>
                <p:oleObj name="Equation" r:id="rId2" imgW="21459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32" y="1556844"/>
                        <a:ext cx="50323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0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5" name="Picture 5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00" y="836784"/>
            <a:ext cx="7272606" cy="2880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77650" y="3717024"/>
            <a:ext cx="84607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步骤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       选择</a:t>
            </a:r>
            <a:r>
              <a:rPr lang="zh-CN" altLang="zh-CN" dirty="0"/>
              <a:t>一个初始的搜索空间</a:t>
            </a:r>
            <a:r>
              <a:rPr lang="en-US" altLang="zh-CN" dirty="0"/>
              <a:t>[a0,b0]</a:t>
            </a:r>
            <a:r>
              <a:rPr lang="zh-CN" altLang="zh-CN" dirty="0"/>
              <a:t>。首先判断初始值是在极值点的左边或者右边，根据函数在极值点左侧单调下降，在极值点右侧单调上升。实际上根据步长一定是大于</a:t>
            </a:r>
            <a:r>
              <a:rPr lang="en-US" altLang="zh-CN" dirty="0"/>
              <a:t>0</a:t>
            </a:r>
            <a:r>
              <a:rPr lang="zh-CN" altLang="zh-CN" dirty="0"/>
              <a:t>的条件，</a:t>
            </a:r>
            <a:r>
              <a:rPr lang="en-US" altLang="zh-CN" dirty="0"/>
              <a:t>alpha</a:t>
            </a:r>
            <a:r>
              <a:rPr lang="zh-CN" altLang="zh-CN" dirty="0"/>
              <a:t>初始值直接设置</a:t>
            </a:r>
            <a:r>
              <a:rPr lang="en-US" altLang="zh-CN" dirty="0"/>
              <a:t>0</a:t>
            </a:r>
            <a:r>
              <a:rPr lang="zh-CN" altLang="zh-CN" dirty="0"/>
              <a:t>就可以，这样搜索区间的左端点</a:t>
            </a:r>
            <a:r>
              <a:rPr lang="en-US" altLang="zh-CN" dirty="0"/>
              <a:t>a0=0</a:t>
            </a:r>
            <a:r>
              <a:rPr lang="zh-CN" altLang="zh-CN" dirty="0"/>
              <a:t>，只要在找到</a:t>
            </a:r>
            <a:r>
              <a:rPr lang="en-US" altLang="zh-CN" dirty="0"/>
              <a:t>b0</a:t>
            </a:r>
            <a:r>
              <a:rPr lang="zh-CN" altLang="zh-CN" dirty="0"/>
              <a:t>就可以了。</a:t>
            </a:r>
          </a:p>
          <a:p>
            <a:r>
              <a:rPr lang="en-US" altLang="zh-CN" dirty="0"/>
              <a:t>       </a:t>
            </a:r>
            <a:r>
              <a:rPr lang="zh-CN" altLang="zh-CN" dirty="0"/>
              <a:t>寻找</a:t>
            </a:r>
            <a:r>
              <a:rPr lang="en-US" altLang="zh-CN" dirty="0"/>
              <a:t>b0</a:t>
            </a:r>
            <a:r>
              <a:rPr lang="zh-CN" altLang="zh-CN" dirty="0"/>
              <a:t>，此时</a:t>
            </a:r>
            <a:r>
              <a:rPr lang="en-US" altLang="zh-CN" dirty="0"/>
              <a:t>f0=</a:t>
            </a:r>
            <a:r>
              <a:rPr lang="en-US" altLang="zh-CN" dirty="0" err="1"/>
              <a:t>feval</a:t>
            </a:r>
            <a:r>
              <a:rPr lang="en-US" altLang="zh-CN" dirty="0"/>
              <a:t>(f_name,xk+a0*</a:t>
            </a:r>
            <a:r>
              <a:rPr lang="en-US" altLang="zh-CN" dirty="0" err="1"/>
              <a:t>dk</a:t>
            </a:r>
            <a:r>
              <a:rPr lang="en-US" altLang="zh-CN" dirty="0"/>
              <a:t>);</a:t>
            </a:r>
            <a:r>
              <a:rPr lang="zh-CN" altLang="zh-CN" dirty="0"/>
              <a:t>让</a:t>
            </a:r>
            <a:r>
              <a:rPr lang="en-US" altLang="zh-CN" dirty="0"/>
              <a:t>a0</a:t>
            </a:r>
            <a:r>
              <a:rPr lang="zh-CN" altLang="zh-CN" dirty="0"/>
              <a:t>等长度增加，如</a:t>
            </a:r>
            <a:r>
              <a:rPr lang="en-US" altLang="zh-CN" dirty="0"/>
              <a:t>a1=a0+iter*h0; h0</a:t>
            </a:r>
            <a:r>
              <a:rPr lang="zh-CN" altLang="zh-CN" dirty="0"/>
              <a:t>为每次增加的长度，如</a:t>
            </a:r>
            <a:r>
              <a:rPr lang="en-US" altLang="zh-CN" dirty="0"/>
              <a:t>h0=0.1</a:t>
            </a:r>
            <a:r>
              <a:rPr lang="zh-CN" altLang="zh-CN" dirty="0"/>
              <a:t>；</a:t>
            </a:r>
            <a:r>
              <a:rPr lang="en-US" altLang="zh-CN" dirty="0" err="1"/>
              <a:t>iter</a:t>
            </a:r>
            <a:r>
              <a:rPr lang="zh-CN" altLang="zh-CN" dirty="0"/>
              <a:t>为迭代次数，</a:t>
            </a:r>
            <a:r>
              <a:rPr lang="en-US" altLang="zh-CN" dirty="0" err="1"/>
              <a:t>iter</a:t>
            </a:r>
            <a:r>
              <a:rPr lang="en-US" altLang="zh-CN" dirty="0"/>
              <a:t>=1</a:t>
            </a:r>
            <a:r>
              <a:rPr lang="zh-CN" altLang="zh-CN" dirty="0"/>
              <a:t>起始。计算</a:t>
            </a:r>
            <a:r>
              <a:rPr lang="en-US" altLang="zh-CN" dirty="0"/>
              <a:t>f1=</a:t>
            </a:r>
            <a:r>
              <a:rPr lang="en-US" altLang="zh-CN" dirty="0" err="1"/>
              <a:t>feval</a:t>
            </a:r>
            <a:r>
              <a:rPr lang="en-US" altLang="zh-CN" dirty="0"/>
              <a:t>(f_name,xk+a1*</a:t>
            </a:r>
            <a:r>
              <a:rPr lang="en-US" altLang="zh-CN" dirty="0" err="1"/>
              <a:t>dk</a:t>
            </a:r>
            <a:r>
              <a:rPr lang="en-US" altLang="zh-CN" dirty="0"/>
              <a:t>);</a:t>
            </a:r>
            <a:r>
              <a:rPr lang="zh-CN" altLang="zh-CN" dirty="0"/>
              <a:t>如果 </a:t>
            </a:r>
            <a:r>
              <a:rPr lang="en-US" altLang="zh-CN" dirty="0"/>
              <a:t>f1&gt;f0,</a:t>
            </a:r>
            <a:r>
              <a:rPr lang="zh-CN" altLang="zh-CN" dirty="0"/>
              <a:t>则</a:t>
            </a:r>
            <a:r>
              <a:rPr lang="en-US" altLang="zh-CN" dirty="0"/>
              <a:t>b0=a1;</a:t>
            </a:r>
            <a:r>
              <a:rPr lang="zh-CN" altLang="zh-CN" dirty="0"/>
              <a:t>否则</a:t>
            </a:r>
            <a:r>
              <a:rPr lang="en-US" altLang="zh-CN" dirty="0" err="1"/>
              <a:t>iter</a:t>
            </a:r>
            <a:r>
              <a:rPr lang="en-US" altLang="zh-CN" dirty="0"/>
              <a:t> = </a:t>
            </a:r>
            <a:r>
              <a:rPr lang="en-US" altLang="zh-CN" dirty="0" err="1"/>
              <a:t>iter</a:t>
            </a:r>
            <a:r>
              <a:rPr lang="en-US" altLang="zh-CN" dirty="0"/>
              <a:t> +1;</a:t>
            </a:r>
            <a:endParaRPr lang="zh-CN" altLang="zh-CN" dirty="0"/>
          </a:p>
          <a:p>
            <a:r>
              <a:rPr lang="en-US" altLang="zh-CN" dirty="0"/>
              <a:t>        </a:t>
            </a:r>
            <a:r>
              <a:rPr lang="zh-CN" altLang="zh-CN" dirty="0"/>
              <a:t>注意，为了防止数值误差引起的错误，可以加一个约束</a:t>
            </a:r>
            <a:r>
              <a:rPr lang="en-US" altLang="zh-CN" dirty="0"/>
              <a:t>abs(f1-f0)&gt;</a:t>
            </a:r>
            <a:r>
              <a:rPr lang="en-US" altLang="zh-CN" dirty="0" err="1"/>
              <a:t>eps</a:t>
            </a:r>
            <a:r>
              <a:rPr lang="zh-CN" altLang="zh-CN" dirty="0"/>
              <a:t>，</a:t>
            </a:r>
            <a:r>
              <a:rPr lang="en-US" altLang="zh-CN" dirty="0"/>
              <a:t>a0</a:t>
            </a:r>
            <a:r>
              <a:rPr lang="zh-CN" altLang="zh-CN" dirty="0"/>
              <a:t>和</a:t>
            </a:r>
            <a:r>
              <a:rPr lang="en-US" altLang="zh-CN" dirty="0"/>
              <a:t>b0</a:t>
            </a:r>
            <a:r>
              <a:rPr lang="zh-CN" altLang="zh-CN" dirty="0"/>
              <a:t>点处的函数值差异明显。</a:t>
            </a:r>
            <a:r>
              <a:rPr lang="zh-CN" altLang="en-US" dirty="0"/>
              <a:t>找到初始搜索空间之后利用</a:t>
            </a:r>
            <a:r>
              <a:rPr lang="en-US" altLang="zh-CN" dirty="0"/>
              <a:t>0.618</a:t>
            </a:r>
            <a:r>
              <a:rPr lang="zh-CN" altLang="en-US" dirty="0"/>
              <a:t>搜索方法。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8115127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14361</TotalTime>
  <Pages>0</Pages>
  <Words>359</Words>
  <Characters>0</Characters>
  <Application>Microsoft Office PowerPoint</Application>
  <PresentationFormat>全屏显示(4:3)</PresentationFormat>
  <Lines>0</Lines>
  <Paragraphs>16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Wingdings</vt:lpstr>
      <vt:lpstr>默认设计模板</vt:lpstr>
      <vt:lpstr>8_Office 主题</vt:lpstr>
      <vt:lpstr>1_自定义设计方案</vt:lpstr>
      <vt:lpstr>Equation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2667</cp:revision>
  <cp:lastPrinted>2016-03-22T02:54:00Z</cp:lastPrinted>
  <dcterms:created xsi:type="dcterms:W3CDTF">2013-06-23T00:24:00Z</dcterms:created>
  <dcterms:modified xsi:type="dcterms:W3CDTF">2024-05-10T06:36:33Z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