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3"/>
  </p:notesMasterIdLst>
  <p:sldIdLst>
    <p:sldId id="256" r:id="rId2"/>
    <p:sldId id="257" r:id="rId3"/>
    <p:sldId id="258" r:id="rId4"/>
    <p:sldId id="269" r:id="rId5"/>
    <p:sldId id="267" r:id="rId6"/>
    <p:sldId id="265" r:id="rId7"/>
    <p:sldId id="264" r:id="rId8"/>
    <p:sldId id="263" r:id="rId9"/>
    <p:sldId id="262"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498" autoAdjust="0"/>
  </p:normalViewPr>
  <p:slideViewPr>
    <p:cSldViewPr snapToGrid="0">
      <p:cViewPr varScale="1">
        <p:scale>
          <a:sx n="87" d="100"/>
          <a:sy n="87" d="100"/>
        </p:scale>
        <p:origin x="14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F415B-C534-447E-AD2E-DDE81F53C3F2}"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9451A-07B4-4E71-A66A-36C8445ED9A0}" type="slidenum">
              <a:rPr lang="en-US" smtClean="0"/>
              <a:t>‹#›</a:t>
            </a:fld>
            <a:endParaRPr lang="en-US"/>
          </a:p>
        </p:txBody>
      </p:sp>
    </p:spTree>
    <p:extLst>
      <p:ext uri="{BB962C8B-B14F-4D97-AF65-F5344CB8AC3E}">
        <p14:creationId xmlns:p14="http://schemas.microsoft.com/office/powerpoint/2010/main" val="406913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latin typeface="Times New Roman" panose="02020603050405020304" pitchFamily="18" charset="0"/>
                <a:ea typeface="SimHei" panose="020B0503020204020204" pitchFamily="49" charset="-122"/>
                <a:cs typeface="Times New Roman" panose="02020603050405020304" pitchFamily="18" charset="0"/>
              </a:rPr>
              <a:t>As the 10</a:t>
            </a:r>
            <a:r>
              <a:rPr lang="en-US" sz="1800" kern="1200" baseline="30000" dirty="0">
                <a:effectLst/>
                <a:latin typeface="Times New Roman" panose="02020603050405020304" pitchFamily="18" charset="0"/>
                <a:ea typeface="SimHei" panose="020B0503020204020204" pitchFamily="49" charset="-122"/>
                <a:cs typeface="Times New Roman" panose="02020603050405020304" pitchFamily="18" charset="0"/>
              </a:rPr>
              <a:t>th</a:t>
            </a:r>
            <a:r>
              <a:rPr lang="en-US" sz="1800" kern="1200" dirty="0">
                <a:effectLst/>
                <a:latin typeface="Times New Roman" panose="02020603050405020304" pitchFamily="18" charset="0"/>
                <a:ea typeface="SimHei" panose="020B0503020204020204" pitchFamily="49" charset="-122"/>
                <a:cs typeface="Times New Roman" panose="02020603050405020304" pitchFamily="18" charset="0"/>
              </a:rPr>
              <a:t> leading cause of death in the United States (Underlying cause of death, 2020), and 2</a:t>
            </a:r>
            <a:r>
              <a:rPr lang="en-US" sz="1800" kern="1200" baseline="30000" dirty="0">
                <a:effectLst/>
                <a:latin typeface="Times New Roman" panose="02020603050405020304" pitchFamily="18" charset="0"/>
                <a:ea typeface="SimHei" panose="020B0503020204020204" pitchFamily="49" charset="-122"/>
                <a:cs typeface="Times New Roman" panose="02020603050405020304" pitchFamily="18" charset="0"/>
              </a:rPr>
              <a:t>nd</a:t>
            </a:r>
            <a:r>
              <a:rPr lang="en-US" sz="1800" kern="1200" dirty="0">
                <a:effectLst/>
                <a:latin typeface="Times New Roman" panose="02020603050405020304" pitchFamily="18" charset="0"/>
                <a:ea typeface="SimHei" panose="020B0503020204020204" pitchFamily="49" charset="-122"/>
                <a:cs typeface="Times New Roman" panose="02020603050405020304" pitchFamily="18" charset="0"/>
              </a:rPr>
              <a:t> leading cause of death in the United States for ages 10-34 (Suicide, 2021) suicide is a preventable action, and tasked to organizations that historically have limited funding and resources.  Using data provided by mental health professionals on the best tools available for suicide prevention, organizations with limited resources stand to benefit from the development of a data-driven business model that will allow them focus resources on the development of the most effective tools in an effort to combat suicide rates.</a:t>
            </a:r>
          </a:p>
          <a:p>
            <a:endParaRPr lang="en-US" dirty="0"/>
          </a:p>
        </p:txBody>
      </p:sp>
      <p:sp>
        <p:nvSpPr>
          <p:cNvPr id="4" name="Slide Number Placeholder 3"/>
          <p:cNvSpPr>
            <a:spLocks noGrp="1"/>
          </p:cNvSpPr>
          <p:nvPr>
            <p:ph type="sldNum" sz="quarter" idx="5"/>
          </p:nvPr>
        </p:nvSpPr>
        <p:spPr/>
        <p:txBody>
          <a:bodyPr/>
          <a:lstStyle/>
          <a:p>
            <a:fld id="{2E59451A-07B4-4E71-A66A-36C8445ED9A0}" type="slidenum">
              <a:rPr lang="en-US" smtClean="0"/>
              <a:t>2</a:t>
            </a:fld>
            <a:endParaRPr lang="en-US"/>
          </a:p>
        </p:txBody>
      </p:sp>
    </p:spTree>
    <p:extLst>
      <p:ext uri="{BB962C8B-B14F-4D97-AF65-F5344CB8AC3E}">
        <p14:creationId xmlns:p14="http://schemas.microsoft.com/office/powerpoint/2010/main" val="181995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research has two main objectives:  The first objective is to collect and analyze the responses of mental health professionals regarding the best tools available for the job of preventing suicidal behavior from those who have experience with working with persons that show suicidal ideations.  The second objective of this research is the determine which of the tools, in the opinions of mental health professionals, are the most effective at combating suicidal behavior so that agencies with limited resources have a guideline for financial and personnel allocation when it comes to preventing suicidal behavior in their respective communities.</a:t>
            </a:r>
          </a:p>
        </p:txBody>
      </p:sp>
      <p:sp>
        <p:nvSpPr>
          <p:cNvPr id="4" name="Slide Number Placeholder 3"/>
          <p:cNvSpPr>
            <a:spLocks noGrp="1"/>
          </p:cNvSpPr>
          <p:nvPr>
            <p:ph type="sldNum" sz="quarter" idx="5"/>
          </p:nvPr>
        </p:nvSpPr>
        <p:spPr/>
        <p:txBody>
          <a:bodyPr/>
          <a:lstStyle/>
          <a:p>
            <a:fld id="{2E59451A-07B4-4E71-A66A-36C8445ED9A0}" type="slidenum">
              <a:rPr lang="en-US" smtClean="0"/>
              <a:t>3</a:t>
            </a:fld>
            <a:endParaRPr lang="en-US"/>
          </a:p>
        </p:txBody>
      </p:sp>
    </p:spTree>
    <p:extLst>
      <p:ext uri="{BB962C8B-B14F-4D97-AF65-F5344CB8AC3E}">
        <p14:creationId xmlns:p14="http://schemas.microsoft.com/office/powerpoint/2010/main" val="928440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200000"/>
              </a:lnSpc>
              <a:spcBef>
                <a:spcPts val="12000"/>
              </a:spcBef>
              <a:spcAft>
                <a:spcPts val="0"/>
              </a:spcAft>
            </a:pPr>
            <a:r>
              <a:rPr lang="en-US" sz="1800" kern="1200" dirty="0">
                <a:effectLst/>
                <a:latin typeface="Times New Roman" panose="02020603050405020304" pitchFamily="18" charset="0"/>
                <a:ea typeface="SimHei" panose="02010609060101010101" pitchFamily="49" charset="-122"/>
                <a:cs typeface="Times New Roman" panose="02020603050405020304" pitchFamily="18" charset="0"/>
              </a:rPr>
              <a:t>AID has been in operation since 1961 as a non-profit community-based organization that caters to the needs of people with “physical, developmental, intellectual, and mental health challenges” (Association for Individual Development, 2021).  Reaching over 5,600 individuals, this organization seeks to empower its clients to live their best possible lives.</a:t>
            </a:r>
          </a:p>
          <a:p>
            <a:pPr marL="0" marR="0" algn="l">
              <a:lnSpc>
                <a:spcPct val="200000"/>
              </a:lnSpc>
              <a:spcBef>
                <a:spcPts val="0"/>
              </a:spcBef>
              <a:spcAft>
                <a:spcPts val="0"/>
              </a:spcAft>
            </a:pPr>
            <a:r>
              <a:rPr lang="en-US" sz="1800" kern="1200" dirty="0">
                <a:effectLst/>
                <a:latin typeface="Times New Roman" panose="02020603050405020304" pitchFamily="18" charset="0"/>
                <a:ea typeface="SimHei" panose="02010609060101010101" pitchFamily="49" charset="-122"/>
                <a:cs typeface="Times New Roman" panose="02020603050405020304" pitchFamily="18" charset="0"/>
              </a:rPr>
              <a:t>	As a registered 501(c) non-profit, AID covers the majority of its operating expenses from the fees it charges from operating programs (AID Annual Report, 2020).  Grants and personal donations make-up the remainder of income generated by the organization.  AID offers services in a seven-county area in northeast Illinois, mainly focused on the suburbs of the city of Chicago.  The counties of Cook, DeKalb, DuPage, Kane, Kendall, McHenry, and Will all benefit from the services this organization offers.</a:t>
            </a:r>
          </a:p>
          <a:p>
            <a:pPr marL="0" marR="0" algn="l">
              <a:lnSpc>
                <a:spcPct val="200000"/>
              </a:lnSpc>
              <a:spcBef>
                <a:spcPts val="0"/>
              </a:spcBef>
              <a:spcAft>
                <a:spcPts val="0"/>
              </a:spcAft>
            </a:pPr>
            <a:r>
              <a:rPr lang="en-US" sz="1800" kern="1200" dirty="0">
                <a:effectLst/>
                <a:latin typeface="Times New Roman" panose="02020603050405020304" pitchFamily="18" charset="0"/>
                <a:ea typeface="SimHei" panose="02010609060101010101" pitchFamily="49" charset="-122"/>
                <a:cs typeface="Times New Roman" panose="02020603050405020304" pitchFamily="18" charset="0"/>
              </a:rPr>
              <a:t>	Speaking of services, AID offers numerous services to its clients.  These services include but are not limited to outpatient behavioral health, supportive housing, employment, crisis line, community support, nursing, health care, and psychiatric.  Additionally, the organization offers services to victims of crime, and offers its services to local law enforcement.  One service AID offers is the embedding of social workers in the local police departments for proactive policing when it comes to offenders with mental health issues.  The crisis line service offered by AID plays a key role in providing the community with free mental health counseling in the event of a personal crisis.</a:t>
            </a:r>
          </a:p>
          <a:p>
            <a:endParaRPr lang="en-US" dirty="0"/>
          </a:p>
        </p:txBody>
      </p:sp>
      <p:sp>
        <p:nvSpPr>
          <p:cNvPr id="4" name="Slide Number Placeholder 3"/>
          <p:cNvSpPr>
            <a:spLocks noGrp="1"/>
          </p:cNvSpPr>
          <p:nvPr>
            <p:ph type="sldNum" sz="quarter" idx="5"/>
          </p:nvPr>
        </p:nvSpPr>
        <p:spPr/>
        <p:txBody>
          <a:bodyPr/>
          <a:lstStyle/>
          <a:p>
            <a:fld id="{2E59451A-07B4-4E71-A66A-36C8445ED9A0}" type="slidenum">
              <a:rPr lang="en-US" smtClean="0"/>
              <a:t>4</a:t>
            </a:fld>
            <a:endParaRPr lang="en-US"/>
          </a:p>
        </p:txBody>
      </p:sp>
    </p:spTree>
    <p:extLst>
      <p:ext uri="{BB962C8B-B14F-4D97-AF65-F5344CB8AC3E}">
        <p14:creationId xmlns:p14="http://schemas.microsoft.com/office/powerpoint/2010/main" val="294805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200000"/>
              </a:lnSpc>
              <a:spcBef>
                <a:spcPts val="12000"/>
              </a:spcBef>
              <a:spcAft>
                <a:spcPts val="0"/>
              </a:spcAft>
            </a:pPr>
            <a:r>
              <a:rPr lang="en-US" sz="1800" kern="1200" dirty="0">
                <a:effectLst/>
                <a:latin typeface="Times New Roman" panose="02020603050405020304" pitchFamily="18" charset="0"/>
                <a:ea typeface="SimHei" panose="02010609060101010101" pitchFamily="49" charset="-122"/>
                <a:cs typeface="Times New Roman" panose="02020603050405020304" pitchFamily="18" charset="0"/>
              </a:rPr>
              <a:t>The research is designed to be exploratory in nature.  The objective of the research is to obtain clarification by analysis of survey responses of tool effectiveness and answering the *</a:t>
            </a:r>
            <a:r>
              <a:rPr lang="en-US" sz="1800" i="1" kern="1200" dirty="0">
                <a:effectLst/>
                <a:latin typeface="Times New Roman" panose="02020603050405020304" pitchFamily="18" charset="0"/>
                <a:ea typeface="SimHei" panose="02010609060101010101" pitchFamily="49" charset="-122"/>
                <a:cs typeface="Times New Roman" panose="02020603050405020304" pitchFamily="18" charset="0"/>
              </a:rPr>
              <a:t>what*</a:t>
            </a:r>
            <a:r>
              <a:rPr lang="en-US" sz="1800" kern="1200" dirty="0">
                <a:effectLst/>
                <a:latin typeface="Times New Roman" panose="02020603050405020304" pitchFamily="18" charset="0"/>
                <a:ea typeface="SimHei" panose="02010609060101010101" pitchFamily="49" charset="-122"/>
                <a:cs typeface="Times New Roman" panose="02020603050405020304" pitchFamily="18" charset="0"/>
              </a:rPr>
              <a:t> as the research hypothesis suggests.</a:t>
            </a:r>
          </a:p>
          <a:p>
            <a:pPr marL="0" marR="0" algn="l">
              <a:lnSpc>
                <a:spcPct val="200000"/>
              </a:lnSpc>
              <a:spcBef>
                <a:spcPts val="12000"/>
              </a:spcBef>
              <a:spcAft>
                <a:spcPts val="0"/>
              </a:spcAft>
            </a:pPr>
            <a:endParaRPr lang="en-US" sz="1800" kern="1200" dirty="0">
              <a:effectLst/>
              <a:latin typeface="Times New Roman" panose="02020603050405020304" pitchFamily="18" charset="0"/>
              <a:ea typeface="SimHei" panose="02010609060101010101" pitchFamily="49" charset="-122"/>
              <a:cs typeface="Times New Roman" panose="02020603050405020304" pitchFamily="18" charset="0"/>
            </a:endParaRPr>
          </a:p>
          <a:p>
            <a:pPr marL="0" marR="0" algn="l">
              <a:lnSpc>
                <a:spcPct val="200000"/>
              </a:lnSpc>
              <a:spcBef>
                <a:spcPts val="0"/>
              </a:spcBef>
              <a:spcAft>
                <a:spcPts val="0"/>
              </a:spcAft>
            </a:pPr>
            <a:r>
              <a:rPr lang="en-US" sz="1800" kern="1200" dirty="0">
                <a:effectLst/>
                <a:latin typeface="Times New Roman" panose="02020603050405020304" pitchFamily="18" charset="0"/>
                <a:ea typeface="SimHei" panose="02010609060101010101" pitchFamily="49" charset="-122"/>
                <a:cs typeface="Times New Roman" panose="02020603050405020304" pitchFamily="18" charset="0"/>
              </a:rPr>
              <a:t>The research methodology utilized in this project is evaluative in the sense that the project is an attempt to determine which type of professional tool, if any, is the most effective at providing a positive outcome when deployed to combat suicidal behavior.  This methodology selection seems to be especially important in the field of suicide prevention, or behavioral health in general, because it is important to take away lessons from the research to use as building blocks for future research, so as not to start from zero every time research conducted in the field is attempted (</a:t>
            </a:r>
            <a:r>
              <a:rPr lang="en-US" sz="1800" kern="1200" dirty="0" err="1">
                <a:effectLst/>
                <a:latin typeface="Times New Roman" panose="02020603050405020304" pitchFamily="18" charset="0"/>
                <a:ea typeface="SimHei" panose="02010609060101010101" pitchFamily="49" charset="-122"/>
                <a:cs typeface="Times New Roman" panose="02020603050405020304" pitchFamily="18" charset="0"/>
              </a:rPr>
              <a:t>Zbukvic</a:t>
            </a:r>
            <a:r>
              <a:rPr lang="en-US" sz="1800" kern="1200" dirty="0">
                <a:effectLst/>
                <a:latin typeface="Times New Roman" panose="02020603050405020304" pitchFamily="18" charset="0"/>
                <a:ea typeface="SimHei" panose="02010609060101010101" pitchFamily="49" charset="-122"/>
                <a:cs typeface="Times New Roman" panose="02020603050405020304" pitchFamily="18" charset="0"/>
              </a:rPr>
              <a:t>, et al., 2020).</a:t>
            </a:r>
          </a:p>
          <a:p>
            <a:pPr marL="0" marR="0" algn="l">
              <a:lnSpc>
                <a:spcPct val="200000"/>
              </a:lnSpc>
              <a:spcBef>
                <a:spcPts val="0"/>
              </a:spcBef>
              <a:spcAft>
                <a:spcPts val="0"/>
              </a:spcAft>
            </a:pPr>
            <a:endParaRPr lang="en-US" sz="1800" b="1" kern="1200" dirty="0">
              <a:effectLst/>
              <a:latin typeface="Times New Roman" panose="02020603050405020304" pitchFamily="18" charset="0"/>
              <a:ea typeface="SimHei" panose="02010609060101010101" pitchFamily="49" charset="-122"/>
              <a:cs typeface="Times New Roman" panose="02020603050405020304" pitchFamily="18" charset="0"/>
            </a:endParaRPr>
          </a:p>
          <a:p>
            <a:pPr marL="0" marR="0" algn="l">
              <a:lnSpc>
                <a:spcPct val="200000"/>
              </a:lnSpc>
              <a:spcBef>
                <a:spcPts val="0"/>
              </a:spcBef>
              <a:spcAft>
                <a:spcPts val="0"/>
              </a:spcAft>
            </a:pPr>
            <a:r>
              <a:rPr lang="en-US" sz="1800" kern="1200" dirty="0">
                <a:effectLst/>
                <a:latin typeface="Times New Roman" panose="02020603050405020304" pitchFamily="18" charset="0"/>
                <a:ea typeface="SimHei" panose="02010609060101010101" pitchFamily="49" charset="-122"/>
                <a:cs typeface="Times New Roman" panose="02020603050405020304" pitchFamily="18" charset="0"/>
              </a:rPr>
              <a:t>The primary method of research for this project will be driven by the collection of data from mental health professionals in the form of a questionnaire, details of which may be found in the full report. The questions on the survey will revolve around providing responses towards the </a:t>
            </a:r>
            <a:r>
              <a:rPr lang="en-US" sz="1800" i="1" kern="1200" dirty="0">
                <a:effectLst/>
                <a:latin typeface="Times New Roman" panose="02020603050405020304" pitchFamily="18" charset="0"/>
                <a:ea typeface="SimHei" panose="02010609060101010101" pitchFamily="49" charset="-122"/>
                <a:cs typeface="Times New Roman" panose="02020603050405020304" pitchFamily="18" charset="0"/>
              </a:rPr>
              <a:t>what</a:t>
            </a:r>
            <a:r>
              <a:rPr lang="en-US" sz="1800" kern="1200" dirty="0">
                <a:effectLst/>
                <a:latin typeface="Times New Roman" panose="02020603050405020304" pitchFamily="18" charset="0"/>
                <a:ea typeface="SimHei" panose="02010609060101010101" pitchFamily="49" charset="-122"/>
                <a:cs typeface="Times New Roman" panose="02020603050405020304" pitchFamily="18" charset="0"/>
              </a:rPr>
              <a:t> that the research intends on answering:  What tool is the most effective? </a:t>
            </a:r>
          </a:p>
          <a:p>
            <a:endParaRPr lang="en-US" dirty="0"/>
          </a:p>
        </p:txBody>
      </p:sp>
      <p:sp>
        <p:nvSpPr>
          <p:cNvPr id="4" name="Slide Number Placeholder 3"/>
          <p:cNvSpPr>
            <a:spLocks noGrp="1"/>
          </p:cNvSpPr>
          <p:nvPr>
            <p:ph type="sldNum" sz="quarter" idx="5"/>
          </p:nvPr>
        </p:nvSpPr>
        <p:spPr/>
        <p:txBody>
          <a:bodyPr/>
          <a:lstStyle/>
          <a:p>
            <a:fld id="{2E59451A-07B4-4E71-A66A-36C8445ED9A0}" type="slidenum">
              <a:rPr lang="en-US" smtClean="0"/>
              <a:t>5</a:t>
            </a:fld>
            <a:endParaRPr lang="en-US"/>
          </a:p>
        </p:txBody>
      </p:sp>
    </p:spTree>
    <p:extLst>
      <p:ext uri="{BB962C8B-B14F-4D97-AF65-F5344CB8AC3E}">
        <p14:creationId xmlns:p14="http://schemas.microsoft.com/office/powerpoint/2010/main" val="231231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ethical goal for this project was to complete the research and analysis in a competent manner following the scientific process the entire way and documenting every step taken.  This way the research is reproduceable and open for critique, allowing for it to be as accurate as possible so that it may be relied on for implementation in behavioral health organizations or used for further research.</a:t>
            </a:r>
          </a:p>
          <a:p>
            <a:endParaRPr lang="en-US" dirty="0"/>
          </a:p>
          <a:p>
            <a:r>
              <a:rPr lang="en-US" dirty="0"/>
              <a:t>Additionally, the topic of suicide is a sensitive one whose behaviors exhibited by individuals have an impact on those around them, and so the very nature of the research should be handled and discussed understanding this level of sensitivity and the need to treat the data, research, analysis and any contact with individuals affected by suicidal behavior with the highest regard and professionalism.</a:t>
            </a:r>
          </a:p>
          <a:p>
            <a:endParaRPr lang="en-US" dirty="0"/>
          </a:p>
          <a:p>
            <a:r>
              <a:rPr lang="en-US" dirty="0"/>
              <a:t>While the data collected for exploratory analysis was publicly available, the questionnaire developed for the collection of this research data is considered the private opinions of the professionals who provided the data.  Privacy was conveyed to participants to elicit honest responses.  Therefore, no personally identifiable data was collected or used in the research or analysis.</a:t>
            </a:r>
          </a:p>
        </p:txBody>
      </p:sp>
      <p:sp>
        <p:nvSpPr>
          <p:cNvPr id="4" name="Slide Number Placeholder 3"/>
          <p:cNvSpPr>
            <a:spLocks noGrp="1"/>
          </p:cNvSpPr>
          <p:nvPr>
            <p:ph type="sldNum" sz="quarter" idx="5"/>
          </p:nvPr>
        </p:nvSpPr>
        <p:spPr/>
        <p:txBody>
          <a:bodyPr/>
          <a:lstStyle/>
          <a:p>
            <a:fld id="{2E59451A-07B4-4E71-A66A-36C8445ED9A0}" type="slidenum">
              <a:rPr lang="en-US" smtClean="0"/>
              <a:t>6</a:t>
            </a:fld>
            <a:endParaRPr lang="en-US"/>
          </a:p>
        </p:txBody>
      </p:sp>
    </p:spTree>
    <p:extLst>
      <p:ext uri="{BB962C8B-B14F-4D97-AF65-F5344CB8AC3E}">
        <p14:creationId xmlns:p14="http://schemas.microsoft.com/office/powerpoint/2010/main" val="3828423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200000"/>
              </a:lnSpc>
              <a:spcBef>
                <a:spcPts val="12000"/>
              </a:spcBef>
              <a:spcAft>
                <a:spcPts val="0"/>
              </a:spcAft>
            </a:pPr>
            <a:r>
              <a:rPr lang="en-US" sz="1800" kern="1200" dirty="0">
                <a:effectLst/>
                <a:latin typeface="Times New Roman" panose="02020603050405020304" pitchFamily="18" charset="0"/>
                <a:ea typeface="SimHei" panose="02010609060101010101" pitchFamily="49" charset="-122"/>
                <a:cs typeface="Times New Roman" panose="02020603050405020304" pitchFamily="18" charset="0"/>
              </a:rPr>
              <a:t>The data used for analysis in this project centered around a survey that was sent out to mental health professionals in the community from multiple organizations, including non-profit workers, professional counselors, and members of the board of the local NAMI chapter (National Alliance on Mental Illness, 2021).  Responses from 37 recipients were captured in a Google form which can be found at the following link:  https://forms.gle/fHaE9mdMKD3qxP5G8</a:t>
            </a:r>
          </a:p>
          <a:p>
            <a:endParaRPr lang="en-US" sz="1800" kern="1200" dirty="0">
              <a:effectLst/>
              <a:latin typeface="Times New Roman" panose="02020603050405020304" pitchFamily="18" charset="0"/>
              <a:ea typeface="SimSun" panose="02010600030101010101" pitchFamily="2" charset="-122"/>
            </a:endParaRPr>
          </a:p>
          <a:p>
            <a:r>
              <a:rPr lang="en-US" sz="1800" kern="1200" dirty="0">
                <a:effectLst/>
                <a:latin typeface="Times New Roman" panose="02020603050405020304" pitchFamily="18" charset="0"/>
                <a:ea typeface="SimSun" panose="02010600030101010101" pitchFamily="2" charset="-122"/>
              </a:rPr>
              <a:t>The survey consisted of two multiple choice questions, seven rankings, one checkbox response (multiple answers), and two long answer questions.  The idea was to get different views of professional opinions regarding the effectiveness of crisis tools that were available to them, and how each respondent would rate their effectiveness.  It should be noted that the first question asked was to gage the respondent’s familiarity with suicidal behavior by asking whether or not the respondent had in fact had contact with persons that exhibited this type of behavior on either a personal or professional level.  78.4% of respondents revealed that they had experienced this on both levels, with 97.3% of respondents experiencing it on one level or another.</a:t>
            </a:r>
            <a:endParaRPr lang="en-US" dirty="0"/>
          </a:p>
        </p:txBody>
      </p:sp>
      <p:sp>
        <p:nvSpPr>
          <p:cNvPr id="4" name="Slide Number Placeholder 3"/>
          <p:cNvSpPr>
            <a:spLocks noGrp="1"/>
          </p:cNvSpPr>
          <p:nvPr>
            <p:ph type="sldNum" sz="quarter" idx="5"/>
          </p:nvPr>
        </p:nvSpPr>
        <p:spPr/>
        <p:txBody>
          <a:bodyPr/>
          <a:lstStyle/>
          <a:p>
            <a:fld id="{2E59451A-07B4-4E71-A66A-36C8445ED9A0}" type="slidenum">
              <a:rPr lang="en-US" smtClean="0"/>
              <a:t>7</a:t>
            </a:fld>
            <a:endParaRPr lang="en-US"/>
          </a:p>
        </p:txBody>
      </p:sp>
    </p:spTree>
    <p:extLst>
      <p:ext uri="{BB962C8B-B14F-4D97-AF65-F5344CB8AC3E}">
        <p14:creationId xmlns:p14="http://schemas.microsoft.com/office/powerpoint/2010/main" val="3060049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200" dirty="0">
                <a:effectLst/>
                <a:latin typeface="Times New Roman" panose="02020603050405020304" pitchFamily="18" charset="0"/>
                <a:ea typeface="SimSun" panose="02010600030101010101" pitchFamily="2" charset="-122"/>
              </a:rPr>
              <a:t>Word clouds were developed on Tableau Desktop using the data provided by the survey respondents for the two long answer questions.  This was done to create a visual tool to convey the story that was being told through these survey responses.  Disregarding commonly used words (crisis, tools, services, clients) that are obvious elements considering the questions asked, both word clouds reveal a set of words used by the respondents:  Family, Community, and Support</a:t>
            </a:r>
          </a:p>
          <a:p>
            <a:endParaRPr lang="en-US" sz="1800" kern="1200" dirty="0">
              <a:effectLst/>
              <a:latin typeface="Times New Roman" panose="02020603050405020304" pitchFamily="18" charset="0"/>
              <a:ea typeface="SimSun" panose="02010600030101010101" pitchFamily="2" charset="-122"/>
            </a:endParaRPr>
          </a:p>
          <a:p>
            <a:r>
              <a:rPr lang="en-US" sz="1800" kern="1200" dirty="0">
                <a:effectLst/>
                <a:latin typeface="Times New Roman" panose="02020603050405020304" pitchFamily="18" charset="0"/>
                <a:ea typeface="SimSun" panose="02010600030101010101" pitchFamily="2" charset="-122"/>
              </a:rPr>
              <a:t>The survey asked respondents directly which tool at their disposal they felt was the most effective at preventing suicidal behavior.  This question was as direct as possible by asking without reservation what survey respondents' thought was the best tool available.  This question allowed for respondents to choose an ‘Other’ response and fill in their own choice.  It was immediately clear that Family Engagement/Support was the most popular choice, with 32.4% of respondents choosing this tool, while the Mobile Crisis Response Teams came in second at 21.6%.  No other choice garnered more than 11% of the popular vote for this question.</a:t>
            </a:r>
            <a:endParaRPr lang="en-US" dirty="0"/>
          </a:p>
        </p:txBody>
      </p:sp>
      <p:sp>
        <p:nvSpPr>
          <p:cNvPr id="4" name="Slide Number Placeholder 3"/>
          <p:cNvSpPr>
            <a:spLocks noGrp="1"/>
          </p:cNvSpPr>
          <p:nvPr>
            <p:ph type="sldNum" sz="quarter" idx="5"/>
          </p:nvPr>
        </p:nvSpPr>
        <p:spPr/>
        <p:txBody>
          <a:bodyPr/>
          <a:lstStyle/>
          <a:p>
            <a:fld id="{2E59451A-07B4-4E71-A66A-36C8445ED9A0}" type="slidenum">
              <a:rPr lang="en-US" smtClean="0"/>
              <a:t>8</a:t>
            </a:fld>
            <a:endParaRPr lang="en-US"/>
          </a:p>
        </p:txBody>
      </p:sp>
    </p:spTree>
    <p:extLst>
      <p:ext uri="{BB962C8B-B14F-4D97-AF65-F5344CB8AC3E}">
        <p14:creationId xmlns:p14="http://schemas.microsoft.com/office/powerpoint/2010/main" val="2369362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200" dirty="0">
                <a:effectLst/>
                <a:latin typeface="Times New Roman" panose="02020603050405020304" pitchFamily="18" charset="0"/>
                <a:ea typeface="SimSun" panose="02010600030101010101" pitchFamily="2" charset="-122"/>
              </a:rPr>
              <a:t>The survey allowed respondents to rank their top three choices insofar as effective suicide prevention tools to further develop the initial single response question.  As shown in Figure 4, the leading choice for an effective prevention tool is Family Engagement/Support (chosen by 22 respondents), followed by Psychiatric Inpatient Services (chosen by 20 respondents), and finally a tie between Crisis Line Interaction/Hospital Emergency Room Services (each chosen by 19 respondents). </a:t>
            </a:r>
          </a:p>
          <a:p>
            <a:endParaRPr lang="en-US" sz="1800" kern="1200" dirty="0">
              <a:effectLst/>
              <a:latin typeface="Times New Roman" panose="02020603050405020304" pitchFamily="18" charset="0"/>
              <a:ea typeface="SimSun" panose="02010600030101010101" pitchFamily="2" charset="-122"/>
            </a:endParaRPr>
          </a:p>
          <a:p>
            <a:r>
              <a:rPr lang="en-US" sz="1800" kern="1200" dirty="0">
                <a:effectLst/>
                <a:latin typeface="Times New Roman" panose="02020603050405020304" pitchFamily="18" charset="0"/>
                <a:ea typeface="SimSun" panose="02010600030101010101" pitchFamily="2" charset="-122"/>
              </a:rPr>
              <a:t>Tool effectiveness analysis rankings were also conducted with each tool being ranked on a scale from 1 to 5 regarding its effectiveness.</a:t>
            </a:r>
            <a:endParaRPr lang="en-US" dirty="0"/>
          </a:p>
        </p:txBody>
      </p:sp>
      <p:sp>
        <p:nvSpPr>
          <p:cNvPr id="4" name="Slide Number Placeholder 3"/>
          <p:cNvSpPr>
            <a:spLocks noGrp="1"/>
          </p:cNvSpPr>
          <p:nvPr>
            <p:ph type="sldNum" sz="quarter" idx="5"/>
          </p:nvPr>
        </p:nvSpPr>
        <p:spPr/>
        <p:txBody>
          <a:bodyPr/>
          <a:lstStyle/>
          <a:p>
            <a:fld id="{2E59451A-07B4-4E71-A66A-36C8445ED9A0}" type="slidenum">
              <a:rPr lang="en-US" smtClean="0"/>
              <a:t>9</a:t>
            </a:fld>
            <a:endParaRPr lang="en-US"/>
          </a:p>
        </p:txBody>
      </p:sp>
    </p:spTree>
    <p:extLst>
      <p:ext uri="{BB962C8B-B14F-4D97-AF65-F5344CB8AC3E}">
        <p14:creationId xmlns:p14="http://schemas.microsoft.com/office/powerpoint/2010/main" val="3298711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b="0" kern="1200" dirty="0">
                <a:effectLst/>
                <a:latin typeface="Times New Roman" panose="02020603050405020304" pitchFamily="18" charset="0"/>
                <a:ea typeface="SimSun" panose="02010600030101010101" pitchFamily="2" charset="-122"/>
                <a:cs typeface="Times New Roman" panose="02020603050405020304" pitchFamily="18" charset="0"/>
              </a:rPr>
              <a:t>Behavioral health organizations have an array of tools at their disposal for response to persons with suicidal ideations, and in the opinions of the mental health professionals who utilize them, some are more effective than others at preventing this behavior.  Exploratory analysis of the data provided by the questionnaire in this project points overwhelmingly towards the engagement of family and the support provided by a family system as a key factor to the prevention of suicide.  All analysis done in this project supports this conclusion.  However, further analysis should be conducted to support this conclusion as family engagement is not so much a tool that can be deployed by organizations such as AID as it is a foundational cornerstone of knowledge that the presence of a family support system reduces suicidal behavior in the view of the professionals who deal with this type of behavior.  This points to community education as the underlying factor concerning these findings.</a:t>
            </a:r>
            <a:br>
              <a:rPr lang="en-US" sz="1800" b="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1800" b="1" kern="1200" dirty="0">
              <a:effectLst/>
              <a:latin typeface="Times New Roman" panose="02020603050405020304" pitchFamily="18" charset="0"/>
              <a:ea typeface="SimHei" panose="02010609060101010101" pitchFamily="49" charset="-122"/>
              <a:cs typeface="Times New Roman" panose="02020603050405020304" pitchFamily="18" charset="0"/>
            </a:endParaRPr>
          </a:p>
          <a:p>
            <a:pPr marL="0" marR="0">
              <a:lnSpc>
                <a:spcPct val="200000"/>
              </a:lnSpc>
              <a:spcBef>
                <a:spcPts val="0"/>
              </a:spcBef>
              <a:spcAft>
                <a:spcPts val="0"/>
              </a:spcAft>
            </a:pPr>
            <a:r>
              <a:rPr lang="en-US" sz="1800" b="0" kern="1200" dirty="0">
                <a:effectLst/>
                <a:latin typeface="Times New Roman" panose="02020603050405020304" pitchFamily="18" charset="0"/>
                <a:ea typeface="SimSun" panose="02010600030101010101" pitchFamily="2" charset="-122"/>
                <a:cs typeface="Times New Roman" panose="02020603050405020304" pitchFamily="18" charset="0"/>
              </a:rPr>
              <a:t>The project data analysis also supports the existence of crisis response, specifically mobile response as a key tool that can be deployed by these behavioral health organizations.  Again, further research should be conducted, but initial response seems to support the deployment of mobile crisis response, whether in the form of embedded social workers in a law enforcement capacity or stand-alone crisis response teams that respond to suicidal crisis instances through dispatch from crisis line workers, both of which are services already provided by organizations such as AID.  The most logical conclusion supported by the evidence provided in this project is the deployment of both crisis line services and mobile response teams as the most effective tool available to organizations such as AID in their mission to reduce suicidal behavior throughout local communities.</a:t>
            </a:r>
            <a:endParaRPr lang="en-US" dirty="0"/>
          </a:p>
        </p:txBody>
      </p:sp>
      <p:sp>
        <p:nvSpPr>
          <p:cNvPr id="4" name="Slide Number Placeholder 3"/>
          <p:cNvSpPr>
            <a:spLocks noGrp="1"/>
          </p:cNvSpPr>
          <p:nvPr>
            <p:ph type="sldNum" sz="quarter" idx="5"/>
          </p:nvPr>
        </p:nvSpPr>
        <p:spPr/>
        <p:txBody>
          <a:bodyPr/>
          <a:lstStyle/>
          <a:p>
            <a:fld id="{2E59451A-07B4-4E71-A66A-36C8445ED9A0}" type="slidenum">
              <a:rPr lang="en-US" smtClean="0"/>
              <a:t>10</a:t>
            </a:fld>
            <a:endParaRPr lang="en-US"/>
          </a:p>
        </p:txBody>
      </p:sp>
    </p:spTree>
    <p:extLst>
      <p:ext uri="{BB962C8B-B14F-4D97-AF65-F5344CB8AC3E}">
        <p14:creationId xmlns:p14="http://schemas.microsoft.com/office/powerpoint/2010/main" val="2346652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50066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3482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2691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9491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8670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9740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65006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6510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2030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850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9317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53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0328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964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3811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6/30/2021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62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2AC24A9-CCB6-4F8D-B8DB-C2F3692CFA5A}" type="datetimeFigureOut">
              <a:rPr lang="en-US" smtClean="0"/>
              <a:t>6/30/2021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155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2AC24A9-CCB6-4F8D-B8DB-C2F3692CFA5A}" type="datetimeFigureOut">
              <a:rPr lang="en-US" smtClean="0"/>
              <a:t>6/30/2021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4402737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BB911D-C7EF-4700-9640-C3B8D56C54F1}"/>
              </a:ext>
            </a:extLst>
          </p:cNvPr>
          <p:cNvPicPr>
            <a:picLocks noChangeAspect="1"/>
          </p:cNvPicPr>
          <p:nvPr/>
        </p:nvPicPr>
        <p:blipFill rotWithShape="1">
          <a:blip r:embed="rId2">
            <a:alphaModFix amt="60000"/>
          </a:blip>
          <a:srcRect t="15730"/>
          <a:stretch/>
        </p:blipFill>
        <p:spPr>
          <a:xfrm>
            <a:off x="21" y="11"/>
            <a:ext cx="12191979" cy="6857989"/>
          </a:xfrm>
          <a:prstGeom prst="rect">
            <a:avLst/>
          </a:prstGeom>
        </p:spPr>
      </p:pic>
      <p:sp>
        <p:nvSpPr>
          <p:cNvPr id="2" name="Title 1">
            <a:extLst>
              <a:ext uri="{FF2B5EF4-FFF2-40B4-BE49-F238E27FC236}">
                <a16:creationId xmlns:a16="http://schemas.microsoft.com/office/drawing/2014/main" id="{92647826-360E-4589-96C0-2E1949DACB09}"/>
              </a:ext>
            </a:extLst>
          </p:cNvPr>
          <p:cNvSpPr>
            <a:spLocks noGrp="1"/>
          </p:cNvSpPr>
          <p:nvPr>
            <p:ph type="ctrTitle"/>
          </p:nvPr>
        </p:nvSpPr>
        <p:spPr>
          <a:xfrm>
            <a:off x="1804988" y="1442172"/>
            <a:ext cx="8582025" cy="2177328"/>
          </a:xfrm>
        </p:spPr>
        <p:txBody>
          <a:bodyPr anchor="ctr">
            <a:normAutofit fontScale="90000"/>
          </a:bodyPr>
          <a:lstStyle/>
          <a:p>
            <a:pPr algn="ctr"/>
            <a:r>
              <a:rPr lang="en-US" sz="7200" dirty="0"/>
              <a:t>Suicide prevention	</a:t>
            </a:r>
          </a:p>
        </p:txBody>
      </p:sp>
      <p:sp>
        <p:nvSpPr>
          <p:cNvPr id="3" name="Subtitle 2">
            <a:extLst>
              <a:ext uri="{FF2B5EF4-FFF2-40B4-BE49-F238E27FC236}">
                <a16:creationId xmlns:a16="http://schemas.microsoft.com/office/drawing/2014/main" id="{E62D7545-7AD2-4E4F-AC15-94DF38021E63}"/>
              </a:ext>
            </a:extLst>
          </p:cNvPr>
          <p:cNvSpPr>
            <a:spLocks noGrp="1"/>
          </p:cNvSpPr>
          <p:nvPr>
            <p:ph type="subTitle" idx="1"/>
          </p:nvPr>
        </p:nvSpPr>
        <p:spPr>
          <a:xfrm>
            <a:off x="2566988" y="3962400"/>
            <a:ext cx="7058025" cy="581025"/>
          </a:xfrm>
        </p:spPr>
        <p:txBody>
          <a:bodyPr anchor="ctr">
            <a:normAutofit fontScale="85000" lnSpcReduction="20000"/>
          </a:bodyPr>
          <a:lstStyle/>
          <a:p>
            <a:pPr algn="ctr"/>
            <a:r>
              <a:rPr lang="en-US" dirty="0">
                <a:solidFill>
                  <a:srgbClr val="FFFFFF"/>
                </a:solidFill>
              </a:rPr>
              <a:t>A study of the tools available to mental health professionals for ideal resource allocation</a:t>
            </a:r>
          </a:p>
        </p:txBody>
      </p:sp>
      <p:sp>
        <p:nvSpPr>
          <p:cNvPr id="5" name="TextBox 4">
            <a:extLst>
              <a:ext uri="{FF2B5EF4-FFF2-40B4-BE49-F238E27FC236}">
                <a16:creationId xmlns:a16="http://schemas.microsoft.com/office/drawing/2014/main" id="{680A4154-9B3D-4572-8FA0-78D1D908A590}"/>
              </a:ext>
            </a:extLst>
          </p:cNvPr>
          <p:cNvSpPr txBox="1"/>
          <p:nvPr/>
        </p:nvSpPr>
        <p:spPr>
          <a:xfrm>
            <a:off x="2105637" y="5268286"/>
            <a:ext cx="7980726" cy="900246"/>
          </a:xfrm>
          <a:prstGeom prst="rect">
            <a:avLst/>
          </a:prstGeom>
          <a:noFill/>
        </p:spPr>
        <p:txBody>
          <a:bodyPr wrap="square" rtlCol="0">
            <a:spAutoFit/>
          </a:bodyPr>
          <a:lstStyle/>
          <a:p>
            <a:pPr algn="ctr"/>
            <a:r>
              <a:rPr lang="en-US" sz="1050" dirty="0"/>
              <a:t>CAPSTONE PROJECT - MIS581 – BUSINESS INTELLIGENCE AND DATA ANALYSIS</a:t>
            </a:r>
          </a:p>
          <a:p>
            <a:pPr algn="ctr"/>
            <a:r>
              <a:rPr lang="en-US" sz="1050" dirty="0"/>
              <a:t>PETER BUCKHEISTER</a:t>
            </a:r>
          </a:p>
          <a:p>
            <a:pPr algn="ctr"/>
            <a:r>
              <a:rPr lang="en-US" sz="1050" dirty="0"/>
              <a:t>COLORADO STATE UNIVERSITY GLOBAL</a:t>
            </a:r>
          </a:p>
          <a:p>
            <a:pPr algn="ctr"/>
            <a:r>
              <a:rPr lang="en-US" sz="1050" dirty="0"/>
              <a:t>DR. KIMBERLY FORD</a:t>
            </a:r>
          </a:p>
          <a:p>
            <a:pPr algn="ctr"/>
            <a:r>
              <a:rPr lang="en-US" sz="1050" dirty="0"/>
              <a:t>7/1/2021</a:t>
            </a:r>
          </a:p>
        </p:txBody>
      </p:sp>
    </p:spTree>
    <p:extLst>
      <p:ext uri="{BB962C8B-B14F-4D97-AF65-F5344CB8AC3E}">
        <p14:creationId xmlns:p14="http://schemas.microsoft.com/office/powerpoint/2010/main" val="3850370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7047-43C8-456B-A4B8-455253E95A3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0846B2A-84A4-4A90-8361-27D55E237884}"/>
              </a:ext>
            </a:extLst>
          </p:cNvPr>
          <p:cNvSpPr>
            <a:spLocks noGrp="1"/>
          </p:cNvSpPr>
          <p:nvPr>
            <p:ph idx="1"/>
          </p:nvPr>
        </p:nvSpPr>
        <p:spPr/>
        <p:txBody>
          <a:bodyPr/>
          <a:lstStyle/>
          <a:p>
            <a:r>
              <a:rPr lang="en-US" dirty="0"/>
              <a:t>Family engagement/Community support is suggested to be the most effective tool by the data collected.</a:t>
            </a:r>
          </a:p>
          <a:p>
            <a:pPr lvl="1"/>
            <a:r>
              <a:rPr lang="en-US" dirty="0"/>
              <a:t>This is less a tool and more of a foundation that proper behavioral health education can provide to a community</a:t>
            </a:r>
          </a:p>
          <a:p>
            <a:r>
              <a:rPr lang="en-US" dirty="0"/>
              <a:t>The data also suggests that a combination of tools, such as family engagement and the presence of some sort of crisis response team (whether mobile response or crisis line) would provide an ideally effective method of suicide prevention in a community.</a:t>
            </a:r>
          </a:p>
        </p:txBody>
      </p:sp>
    </p:spTree>
    <p:extLst>
      <p:ext uri="{BB962C8B-B14F-4D97-AF65-F5344CB8AC3E}">
        <p14:creationId xmlns:p14="http://schemas.microsoft.com/office/powerpoint/2010/main" val="250270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63E3-C0CD-42E9-88ED-467F5DAFD76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0A08F25-A267-4649-BB30-E9A2C0CA9D70}"/>
              </a:ext>
            </a:extLst>
          </p:cNvPr>
          <p:cNvSpPr>
            <a:spLocks noGrp="1"/>
          </p:cNvSpPr>
          <p:nvPr>
            <p:ph idx="1"/>
          </p:nvPr>
        </p:nvSpPr>
        <p:spPr/>
        <p:txBody>
          <a:bodyPr>
            <a:normAutofit fontScale="85000" lnSpcReduction="10000"/>
          </a:bodyPr>
          <a:lstStyle/>
          <a:p>
            <a:pPr marL="0" marR="0" indent="-457200" algn="l">
              <a:spcBef>
                <a:spcPts val="0"/>
              </a:spcBef>
              <a:spcAft>
                <a:spcPts val="0"/>
              </a:spcAft>
              <a:buNone/>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AID Annual Report 2020 (Rep.). (2020). Aurora, IL.</a:t>
            </a:r>
          </a:p>
          <a:p>
            <a:pPr marL="0" marR="0" indent="-457200" algn="l">
              <a:spcBef>
                <a:spcPts val="0"/>
              </a:spcBef>
              <a:spcAft>
                <a:spcPts val="0"/>
              </a:spcAft>
              <a:buNone/>
            </a:pP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457200" algn="l">
              <a:spcBef>
                <a:spcPts val="0"/>
              </a:spcBef>
              <a:spcAft>
                <a:spcPts val="0"/>
              </a:spcAft>
              <a:buNone/>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Association for Individual Development. (2021). Retrieved May 15, 2021, from https://www.aidcares.org/</a:t>
            </a:r>
          </a:p>
          <a:p>
            <a:pPr marL="0" marR="0" indent="-457200" algn="l">
              <a:spcBef>
                <a:spcPts val="0"/>
              </a:spcBef>
              <a:spcAft>
                <a:spcPts val="0"/>
              </a:spcAft>
              <a:buNone/>
            </a:pPr>
            <a:endParaRPr lang="en-US" sz="18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457200" algn="l">
              <a:spcBef>
                <a:spcPts val="0"/>
              </a:spcBef>
              <a:spcAft>
                <a:spcPts val="0"/>
              </a:spcAft>
              <a:buNone/>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National Alliance on Mental Illness. (2021). Retrieved June 18, 2021, from https://www.namikdk.org/</a:t>
            </a:r>
          </a:p>
          <a:p>
            <a:pPr marL="0" marR="0" indent="-457200" algn="l">
              <a:spcBef>
                <a:spcPts val="0"/>
              </a:spcBef>
              <a:spcAft>
                <a:spcPts val="0"/>
              </a:spcAft>
              <a:buNone/>
            </a:pPr>
            <a:endParaRPr lang="en-US" sz="18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457200" algn="l">
              <a:spcBef>
                <a:spcPts val="0"/>
              </a:spcBef>
              <a:spcAft>
                <a:spcPts val="0"/>
              </a:spcAft>
              <a:buNone/>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Suicide. (2021, January). Retrieved May 15, 2021, from https://www.nimh.nih.gov/health/statistics/suicide</a:t>
            </a:r>
          </a:p>
          <a:p>
            <a:pPr marL="0" marR="0" indent="-457200" algn="l">
              <a:spcBef>
                <a:spcPts val="0"/>
              </a:spcBef>
              <a:spcAft>
                <a:spcPts val="0"/>
              </a:spcAft>
              <a:buNone/>
            </a:pPr>
            <a:endParaRPr lang="en-US" sz="18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457200">
              <a:spcBef>
                <a:spcPts val="0"/>
              </a:spcBef>
              <a:spcAft>
                <a:spcPts val="0"/>
              </a:spcAft>
              <a:buNone/>
            </a:pPr>
            <a:r>
              <a:rPr lang="en-US" sz="1800" kern="1200" dirty="0">
                <a:effectLst/>
                <a:latin typeface="Times New Roman" panose="02020603050405020304" pitchFamily="18" charset="0"/>
                <a:ea typeface="SimSun" panose="02010600030101010101" pitchFamily="2" charset="-122"/>
              </a:rPr>
              <a:t>Underlying cause of death, 1999-2019 results. (2020). Retrieved May 15, 2021, from https://wonder.cdc.gov/controller/datarequest/D76;jsessionid=1C36118A3628252984B0903BC794</a:t>
            </a:r>
          </a:p>
          <a:p>
            <a:pPr marL="0" indent="-457200">
              <a:spcBef>
                <a:spcPts val="0"/>
              </a:spcBef>
              <a:spcAft>
                <a:spcPts val="0"/>
              </a:spcAft>
              <a:buNone/>
            </a:pPr>
            <a:endParaRPr lang="en-US" sz="1800" kern="1200" dirty="0">
              <a:effectLst/>
              <a:latin typeface="Times New Roman" panose="02020603050405020304" pitchFamily="18" charset="0"/>
              <a:ea typeface="SimSun" panose="02010600030101010101" pitchFamily="2" charset="-122"/>
            </a:endParaRPr>
          </a:p>
          <a:p>
            <a:pPr marL="0" indent="-457200">
              <a:spcBef>
                <a:spcPts val="0"/>
              </a:spcBef>
              <a:spcAft>
                <a:spcPts val="0"/>
              </a:spcAft>
              <a:buNone/>
            </a:pPr>
            <a:r>
              <a:rPr lang="en-US" sz="1800" dirty="0" err="1">
                <a:effectLst/>
                <a:latin typeface="Times New Roman" panose="02020603050405020304" pitchFamily="18" charset="0"/>
                <a:ea typeface="SimSun" panose="02010600030101010101" pitchFamily="2" charset="-122"/>
              </a:rPr>
              <a:t>Zbukvic</a:t>
            </a:r>
            <a:r>
              <a:rPr lang="en-US" sz="1800" dirty="0">
                <a:effectLst/>
                <a:latin typeface="Times New Roman" panose="02020603050405020304" pitchFamily="18" charset="0"/>
                <a:ea typeface="SimSun" panose="02010600030101010101" pitchFamily="2" charset="-122"/>
              </a:rPr>
              <a:t>, I. C., </a:t>
            </a:r>
            <a:r>
              <a:rPr lang="en-US" sz="1800" dirty="0" err="1">
                <a:effectLst/>
                <a:latin typeface="Times New Roman" panose="02020603050405020304" pitchFamily="18" charset="0"/>
                <a:ea typeface="SimSun" panose="02010600030101010101" pitchFamily="2" charset="-122"/>
              </a:rPr>
              <a:t>Mok</a:t>
            </a:r>
            <a:r>
              <a:rPr lang="en-US" sz="1800" dirty="0">
                <a:effectLst/>
                <a:latin typeface="Times New Roman" panose="02020603050405020304" pitchFamily="18" charset="0"/>
                <a:ea typeface="SimSun" panose="02010600030101010101" pitchFamily="2" charset="-122"/>
              </a:rPr>
              <a:t>, K., </a:t>
            </a:r>
            <a:r>
              <a:rPr lang="en-US" sz="1800" dirty="0" err="1">
                <a:effectLst/>
                <a:latin typeface="Times New Roman" panose="02020603050405020304" pitchFamily="18" charset="0"/>
                <a:ea typeface="SimSun" panose="02010600030101010101" pitchFamily="2" charset="-122"/>
              </a:rPr>
              <a:t>Mcgillivray</a:t>
            </a:r>
            <a:r>
              <a:rPr lang="en-US" sz="1800" dirty="0">
                <a:effectLst/>
                <a:latin typeface="Times New Roman" panose="02020603050405020304" pitchFamily="18" charset="0"/>
                <a:ea typeface="SimSun" panose="02010600030101010101" pitchFamily="2" charset="-122"/>
              </a:rPr>
              <a:t>, L., Chen, N. A., Shand, F. L., &amp; </a:t>
            </a:r>
            <a:r>
              <a:rPr lang="en-US" sz="1800" dirty="0" err="1">
                <a:effectLst/>
                <a:latin typeface="Times New Roman" panose="02020603050405020304" pitchFamily="18" charset="0"/>
                <a:ea typeface="SimSun" panose="02010600030101010101" pitchFamily="2" charset="-122"/>
              </a:rPr>
              <a:t>Torok</a:t>
            </a:r>
            <a:r>
              <a:rPr lang="en-US" sz="1800" dirty="0">
                <a:effectLst/>
                <a:latin typeface="Times New Roman" panose="02020603050405020304" pitchFamily="18" charset="0"/>
                <a:ea typeface="SimSun" panose="02010600030101010101" pitchFamily="2" charset="-122"/>
              </a:rPr>
              <a:t>, M. H. (2020). Short report: Understanding the process of multilevel suicide prevention research trials. Evaluation and Program Planning, 82, 101850. doi:10.1016/j.evalprogplan.2020.101850</a:t>
            </a:r>
          </a:p>
          <a:p>
            <a:pPr marL="0" indent="-457200">
              <a:buNone/>
            </a:pPr>
            <a:endParaRPr lang="en-US" dirty="0"/>
          </a:p>
        </p:txBody>
      </p:sp>
    </p:spTree>
    <p:extLst>
      <p:ext uri="{BB962C8B-B14F-4D97-AF65-F5344CB8AC3E}">
        <p14:creationId xmlns:p14="http://schemas.microsoft.com/office/powerpoint/2010/main" val="85061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B85-48FE-4CC4-9CA2-D50D87B4121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26AF5F5-D2D9-4C02-B885-DF35BFA215AD}"/>
              </a:ext>
            </a:extLst>
          </p:cNvPr>
          <p:cNvSpPr>
            <a:spLocks noGrp="1"/>
          </p:cNvSpPr>
          <p:nvPr>
            <p:ph idx="1"/>
          </p:nvPr>
        </p:nvSpPr>
        <p:spPr/>
        <p:txBody>
          <a:bodyPr/>
          <a:lstStyle/>
          <a:p>
            <a:r>
              <a:rPr lang="en-US" sz="1800" kern="1200" dirty="0">
                <a:effectLst/>
                <a:latin typeface="Times New Roman" panose="02020603050405020304" pitchFamily="18" charset="0"/>
                <a:ea typeface="SimSun" panose="02010600030101010101" pitchFamily="2" charset="-122"/>
              </a:rPr>
              <a:t>Suicide is the 10</a:t>
            </a:r>
            <a:r>
              <a:rPr lang="en-US" sz="1800" kern="1200" baseline="30000" dirty="0">
                <a:effectLst/>
                <a:latin typeface="Times New Roman" panose="02020603050405020304" pitchFamily="18" charset="0"/>
                <a:ea typeface="SimSun" panose="02010600030101010101" pitchFamily="2" charset="-122"/>
              </a:rPr>
              <a:t>th</a:t>
            </a:r>
            <a:r>
              <a:rPr lang="en-US" sz="1800" kern="1200" dirty="0">
                <a:effectLst/>
                <a:latin typeface="Times New Roman" panose="02020603050405020304" pitchFamily="18" charset="0"/>
                <a:ea typeface="SimSun" panose="02010600030101010101" pitchFamily="2" charset="-122"/>
              </a:rPr>
              <a:t> leading cause of death in the United States (Underlying cause of death, 2020), and 2</a:t>
            </a:r>
            <a:r>
              <a:rPr lang="en-US" sz="1800" kern="1200" baseline="30000" dirty="0">
                <a:effectLst/>
                <a:latin typeface="Times New Roman" panose="02020603050405020304" pitchFamily="18" charset="0"/>
                <a:ea typeface="SimSun" panose="02010600030101010101" pitchFamily="2" charset="-122"/>
              </a:rPr>
              <a:t>nd</a:t>
            </a:r>
            <a:r>
              <a:rPr lang="en-US" sz="1800" kern="1200" dirty="0">
                <a:effectLst/>
                <a:latin typeface="Times New Roman" panose="02020603050405020304" pitchFamily="18" charset="0"/>
                <a:ea typeface="SimSun" panose="02010600030101010101" pitchFamily="2" charset="-122"/>
              </a:rPr>
              <a:t> leading cause of death in the United States for ages 10-34 (Suicide, 2021)</a:t>
            </a:r>
          </a:p>
          <a:p>
            <a:r>
              <a:rPr lang="en-US" sz="1800" dirty="0">
                <a:effectLst/>
                <a:latin typeface="Times New Roman" panose="02020603050405020304" pitchFamily="18" charset="0"/>
                <a:ea typeface="SimSun" panose="02010600030101010101" pitchFamily="2" charset="-122"/>
              </a:rPr>
              <a:t>Suicide prevention is an action that is usually left to organizations and agencies with limited funding and resources</a:t>
            </a:r>
          </a:p>
          <a:p>
            <a:r>
              <a:rPr lang="en-US" sz="1800" dirty="0">
                <a:latin typeface="Times New Roman" panose="02020603050405020304" pitchFamily="18" charset="0"/>
                <a:cs typeface="Times New Roman" panose="02020603050405020304" pitchFamily="18" charset="0"/>
              </a:rPr>
              <a:t>These organizations stand to benefit from data-driven research into the best methods available to prevent suicides from occurring.</a:t>
            </a:r>
          </a:p>
        </p:txBody>
      </p:sp>
    </p:spTree>
    <p:extLst>
      <p:ext uri="{BB962C8B-B14F-4D97-AF65-F5344CB8AC3E}">
        <p14:creationId xmlns:p14="http://schemas.microsoft.com/office/powerpoint/2010/main" val="112197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D046-428C-41D6-A24F-CE33187DC26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D2332D34-D652-4259-B996-475D39A16C97}"/>
              </a:ext>
            </a:extLst>
          </p:cNvPr>
          <p:cNvSpPr>
            <a:spLocks noGrp="1"/>
          </p:cNvSpPr>
          <p:nvPr>
            <p:ph idx="1"/>
          </p:nvPr>
        </p:nvSpPr>
        <p:spPr/>
        <p:txBody>
          <a:bodyPr/>
          <a:lstStyle/>
          <a:p>
            <a:r>
              <a:rPr lang="en-US" sz="1800" kern="1200" dirty="0">
                <a:effectLst/>
                <a:latin typeface="Times New Roman" panose="02020603050405020304" pitchFamily="18" charset="0"/>
                <a:ea typeface="SimSun" panose="02010600030101010101" pitchFamily="2" charset="-122"/>
              </a:rPr>
              <a:t>analyze mental health professional’s responses to a questionnaire regarding the best tools for the job of suicide prevention</a:t>
            </a:r>
          </a:p>
          <a:p>
            <a:r>
              <a:rPr lang="en-US" sz="1800" kern="1200" dirty="0">
                <a:effectLst/>
                <a:latin typeface="Times New Roman" panose="02020603050405020304" pitchFamily="18" charset="0"/>
                <a:ea typeface="SimSun" panose="02010600030101010101" pitchFamily="2" charset="-122"/>
              </a:rPr>
              <a:t>determine which tool(s) is the most effective means by which a professional in this field can have an impact in the reduction of suicides</a:t>
            </a:r>
            <a:endParaRPr lang="en-US" dirty="0"/>
          </a:p>
        </p:txBody>
      </p:sp>
    </p:spTree>
    <p:extLst>
      <p:ext uri="{BB962C8B-B14F-4D97-AF65-F5344CB8AC3E}">
        <p14:creationId xmlns:p14="http://schemas.microsoft.com/office/powerpoint/2010/main" val="1829230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4579-57F0-4869-A1CC-62F066ACB773}"/>
              </a:ext>
            </a:extLst>
          </p:cNvPr>
          <p:cNvSpPr>
            <a:spLocks noGrp="1"/>
          </p:cNvSpPr>
          <p:nvPr>
            <p:ph type="title"/>
          </p:nvPr>
        </p:nvSpPr>
        <p:spPr/>
        <p:txBody>
          <a:bodyPr/>
          <a:lstStyle/>
          <a:p>
            <a:r>
              <a:rPr lang="en-US" dirty="0"/>
              <a:t>The organization</a:t>
            </a:r>
          </a:p>
        </p:txBody>
      </p:sp>
      <p:sp>
        <p:nvSpPr>
          <p:cNvPr id="3" name="Content Placeholder 2">
            <a:extLst>
              <a:ext uri="{FF2B5EF4-FFF2-40B4-BE49-F238E27FC236}">
                <a16:creationId xmlns:a16="http://schemas.microsoft.com/office/drawing/2014/main" id="{17763E2A-8424-467F-8705-6F74CB1B6B84}"/>
              </a:ext>
            </a:extLst>
          </p:cNvPr>
          <p:cNvSpPr>
            <a:spLocks noGrp="1"/>
          </p:cNvSpPr>
          <p:nvPr>
            <p:ph idx="1"/>
          </p:nvPr>
        </p:nvSpPr>
        <p:spPr/>
        <p:txBody>
          <a:bodyPr/>
          <a:lstStyle/>
          <a:p>
            <a:r>
              <a:rPr lang="en-US" dirty="0"/>
              <a:t>The Association for Individual Development (AID) was founded in 1961 and is a non-profit agency that specializes in working with community members struggling with behavioral health issues.</a:t>
            </a:r>
          </a:p>
          <a:p>
            <a:r>
              <a:rPr lang="en-US" dirty="0"/>
              <a:t>AID provides many services to their clients and the community:</a:t>
            </a:r>
          </a:p>
          <a:p>
            <a:pPr lvl="1"/>
            <a:r>
              <a:rPr lang="en-US" dirty="0"/>
              <a:t>Crisis line and Community Support Team (CST)</a:t>
            </a:r>
          </a:p>
          <a:p>
            <a:pPr lvl="1"/>
            <a:r>
              <a:rPr lang="en-US" dirty="0"/>
              <a:t>Health care</a:t>
            </a:r>
          </a:p>
          <a:p>
            <a:pPr lvl="1"/>
            <a:r>
              <a:rPr lang="en-US" dirty="0"/>
              <a:t>Supportive housing</a:t>
            </a:r>
          </a:p>
          <a:p>
            <a:r>
              <a:rPr lang="en-US" dirty="0"/>
              <a:t>AID provides services to a large part of northeastern Illinois.</a:t>
            </a:r>
          </a:p>
        </p:txBody>
      </p:sp>
    </p:spTree>
    <p:extLst>
      <p:ext uri="{BB962C8B-B14F-4D97-AF65-F5344CB8AC3E}">
        <p14:creationId xmlns:p14="http://schemas.microsoft.com/office/powerpoint/2010/main" val="272037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D9EB-DA76-4A87-A5BE-927260C8E858}"/>
              </a:ext>
            </a:extLst>
          </p:cNvPr>
          <p:cNvSpPr>
            <a:spLocks noGrp="1"/>
          </p:cNvSpPr>
          <p:nvPr>
            <p:ph type="title"/>
          </p:nvPr>
        </p:nvSpPr>
        <p:spPr/>
        <p:txBody>
          <a:bodyPr/>
          <a:lstStyle/>
          <a:p>
            <a:r>
              <a:rPr lang="en-US" dirty="0"/>
              <a:t>Research design and methodology</a:t>
            </a:r>
          </a:p>
        </p:txBody>
      </p:sp>
      <p:sp>
        <p:nvSpPr>
          <p:cNvPr id="3" name="Content Placeholder 2">
            <a:extLst>
              <a:ext uri="{FF2B5EF4-FFF2-40B4-BE49-F238E27FC236}">
                <a16:creationId xmlns:a16="http://schemas.microsoft.com/office/drawing/2014/main" id="{9EAB1729-753D-4730-A773-3EB8740D7379}"/>
              </a:ext>
            </a:extLst>
          </p:cNvPr>
          <p:cNvSpPr>
            <a:spLocks noGrp="1"/>
          </p:cNvSpPr>
          <p:nvPr>
            <p:ph idx="1"/>
          </p:nvPr>
        </p:nvSpPr>
        <p:spPr/>
        <p:txBody>
          <a:bodyPr/>
          <a:lstStyle/>
          <a:p>
            <a:r>
              <a:rPr lang="en-US" dirty="0"/>
              <a:t>Exploratory design with an evaluative methodology.</a:t>
            </a:r>
          </a:p>
          <a:p>
            <a:r>
              <a:rPr lang="en-US" dirty="0"/>
              <a:t>Research goals:</a:t>
            </a:r>
          </a:p>
          <a:p>
            <a:pPr lvl="1"/>
            <a:r>
              <a:rPr lang="en-US" dirty="0"/>
              <a:t>To explore possibilities in the data for evaluation of professional toolset</a:t>
            </a:r>
          </a:p>
          <a:p>
            <a:pPr lvl="1"/>
            <a:r>
              <a:rPr lang="en-US" dirty="0"/>
              <a:t>Provide foundational material for future research</a:t>
            </a:r>
          </a:p>
          <a:p>
            <a:pPr lvl="1"/>
            <a:endParaRPr lang="en-US" dirty="0"/>
          </a:p>
        </p:txBody>
      </p:sp>
    </p:spTree>
    <p:extLst>
      <p:ext uri="{BB962C8B-B14F-4D97-AF65-F5344CB8AC3E}">
        <p14:creationId xmlns:p14="http://schemas.microsoft.com/office/powerpoint/2010/main" val="332425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980E-1F6D-435C-8AAC-74C5DC5D49C9}"/>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F6AD8B55-FC60-4975-96D0-0CAF20E61E68}"/>
              </a:ext>
            </a:extLst>
          </p:cNvPr>
          <p:cNvSpPr>
            <a:spLocks noGrp="1"/>
          </p:cNvSpPr>
          <p:nvPr>
            <p:ph idx="1"/>
          </p:nvPr>
        </p:nvSpPr>
        <p:spPr/>
        <p:txBody>
          <a:bodyPr/>
          <a:lstStyle/>
          <a:p>
            <a:r>
              <a:rPr lang="en-US" dirty="0"/>
              <a:t>Performing competent and reliable research</a:t>
            </a:r>
          </a:p>
          <a:p>
            <a:r>
              <a:rPr lang="en-US" dirty="0"/>
              <a:t>Understanding of the topic's sensitivity</a:t>
            </a:r>
          </a:p>
          <a:p>
            <a:pPr lvl="1"/>
            <a:r>
              <a:rPr lang="en-US" dirty="0"/>
              <a:t>Many people have been touched by the issue of suicide</a:t>
            </a:r>
          </a:p>
          <a:p>
            <a:r>
              <a:rPr lang="en-US" dirty="0"/>
              <a:t>Keeping questionnaire responses anonymous</a:t>
            </a:r>
          </a:p>
        </p:txBody>
      </p:sp>
    </p:spTree>
    <p:extLst>
      <p:ext uri="{BB962C8B-B14F-4D97-AF65-F5344CB8AC3E}">
        <p14:creationId xmlns:p14="http://schemas.microsoft.com/office/powerpoint/2010/main" val="269516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F1BC8-7357-4C4F-8280-B3F0C46C1A8D}"/>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070F611B-BAAE-40C4-8937-EDAA3F369DCA}"/>
              </a:ext>
            </a:extLst>
          </p:cNvPr>
          <p:cNvSpPr>
            <a:spLocks noGrp="1"/>
          </p:cNvSpPr>
          <p:nvPr>
            <p:ph idx="1"/>
          </p:nvPr>
        </p:nvSpPr>
        <p:spPr>
          <a:xfrm>
            <a:off x="1141413" y="2258459"/>
            <a:ext cx="9905998" cy="815248"/>
          </a:xfrm>
        </p:spPr>
        <p:txBody>
          <a:bodyPr>
            <a:normAutofit fontScale="85000" lnSpcReduction="20000"/>
          </a:bodyPr>
          <a:lstStyle/>
          <a:p>
            <a:r>
              <a:rPr lang="en-US" dirty="0"/>
              <a:t>The analysis of data began with the collection of data in the form of a questionnaire using Google Forms</a:t>
            </a:r>
          </a:p>
          <a:p>
            <a:pPr lvl="1"/>
            <a:r>
              <a:rPr lang="en-US" dirty="0"/>
              <a:t>The questionnaire was sent to behavioral health professionals in the community</a:t>
            </a:r>
          </a:p>
        </p:txBody>
      </p:sp>
      <p:pic>
        <p:nvPicPr>
          <p:cNvPr id="5" name="Picture 4">
            <a:extLst>
              <a:ext uri="{FF2B5EF4-FFF2-40B4-BE49-F238E27FC236}">
                <a16:creationId xmlns:a16="http://schemas.microsoft.com/office/drawing/2014/main" id="{F4AD1284-47B4-4021-9537-1C8DC46B962D}"/>
              </a:ext>
            </a:extLst>
          </p:cNvPr>
          <p:cNvPicPr>
            <a:picLocks noChangeAspect="1"/>
          </p:cNvPicPr>
          <p:nvPr/>
        </p:nvPicPr>
        <p:blipFill>
          <a:blip r:embed="rId3"/>
          <a:stretch>
            <a:fillRect/>
          </a:stretch>
        </p:blipFill>
        <p:spPr>
          <a:xfrm>
            <a:off x="2388670" y="3264949"/>
            <a:ext cx="7411484" cy="3324689"/>
          </a:xfrm>
          <a:prstGeom prst="rect">
            <a:avLst/>
          </a:prstGeom>
        </p:spPr>
      </p:pic>
    </p:spTree>
    <p:extLst>
      <p:ext uri="{BB962C8B-B14F-4D97-AF65-F5344CB8AC3E}">
        <p14:creationId xmlns:p14="http://schemas.microsoft.com/office/powerpoint/2010/main" val="105991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3CA2-FBAD-4A2A-81BA-33695B789DE6}"/>
              </a:ext>
            </a:extLst>
          </p:cNvPr>
          <p:cNvSpPr>
            <a:spLocks noGrp="1"/>
          </p:cNvSpPr>
          <p:nvPr>
            <p:ph type="title"/>
          </p:nvPr>
        </p:nvSpPr>
        <p:spPr/>
        <p:txBody>
          <a:bodyPr/>
          <a:lstStyle/>
          <a:p>
            <a:r>
              <a:rPr lang="en-US" dirty="0"/>
              <a:t>Analysis (continued)</a:t>
            </a:r>
          </a:p>
        </p:txBody>
      </p:sp>
      <p:sp>
        <p:nvSpPr>
          <p:cNvPr id="3" name="Content Placeholder 2">
            <a:extLst>
              <a:ext uri="{FF2B5EF4-FFF2-40B4-BE49-F238E27FC236}">
                <a16:creationId xmlns:a16="http://schemas.microsoft.com/office/drawing/2014/main" id="{2AED0417-4246-4975-A8D9-6224B0ECCABD}"/>
              </a:ext>
            </a:extLst>
          </p:cNvPr>
          <p:cNvSpPr>
            <a:spLocks noGrp="1"/>
          </p:cNvSpPr>
          <p:nvPr>
            <p:ph idx="1"/>
          </p:nvPr>
        </p:nvSpPr>
        <p:spPr/>
        <p:txBody>
          <a:bodyPr/>
          <a:lstStyle/>
          <a:p>
            <a:r>
              <a:rPr lang="en-US" dirty="0"/>
              <a:t>Word Cloud</a:t>
            </a:r>
          </a:p>
          <a:p>
            <a:pPr lvl="1"/>
            <a:r>
              <a:rPr lang="en-US" dirty="0"/>
              <a:t>Word cloud analysis was performed on open-ended survey response data to determine the overall feel and opinion of the professional responses</a:t>
            </a:r>
          </a:p>
          <a:p>
            <a:r>
              <a:rPr lang="en-US" dirty="0"/>
              <a:t>Tool Evaluation</a:t>
            </a:r>
          </a:p>
          <a:p>
            <a:pPr lvl="1"/>
            <a:r>
              <a:rPr lang="en-US" dirty="0"/>
              <a:t>Participants were asked to perform a ranking of tools available to them</a:t>
            </a:r>
          </a:p>
        </p:txBody>
      </p:sp>
    </p:spTree>
    <p:extLst>
      <p:ext uri="{BB962C8B-B14F-4D97-AF65-F5344CB8AC3E}">
        <p14:creationId xmlns:p14="http://schemas.microsoft.com/office/powerpoint/2010/main" val="499465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D50B-87CA-4216-9EB7-3A7450B35A88}"/>
              </a:ext>
            </a:extLst>
          </p:cNvPr>
          <p:cNvSpPr>
            <a:spLocks noGrp="1"/>
          </p:cNvSpPr>
          <p:nvPr>
            <p:ph type="title"/>
          </p:nvPr>
        </p:nvSpPr>
        <p:spPr/>
        <p:txBody>
          <a:bodyPr/>
          <a:lstStyle/>
          <a:p>
            <a:r>
              <a:rPr lang="en-US" dirty="0"/>
              <a:t>Analysis (continued)</a:t>
            </a:r>
          </a:p>
        </p:txBody>
      </p:sp>
      <p:sp>
        <p:nvSpPr>
          <p:cNvPr id="3" name="Content Placeholder 2">
            <a:extLst>
              <a:ext uri="{FF2B5EF4-FFF2-40B4-BE49-F238E27FC236}">
                <a16:creationId xmlns:a16="http://schemas.microsoft.com/office/drawing/2014/main" id="{91781EAE-8CE3-49A0-822E-744DD5DAB92C}"/>
              </a:ext>
            </a:extLst>
          </p:cNvPr>
          <p:cNvSpPr>
            <a:spLocks noGrp="1"/>
          </p:cNvSpPr>
          <p:nvPr>
            <p:ph idx="1"/>
          </p:nvPr>
        </p:nvSpPr>
        <p:spPr/>
        <p:txBody>
          <a:bodyPr/>
          <a:lstStyle/>
          <a:p>
            <a:r>
              <a:rPr lang="en-US" dirty="0"/>
              <a:t>Ranking</a:t>
            </a:r>
          </a:p>
          <a:p>
            <a:pPr lvl="1"/>
            <a:r>
              <a:rPr lang="en-US" dirty="0"/>
              <a:t>A couple of different approaches to tool evaluation and ranking were utilized in the questionnaire.</a:t>
            </a:r>
          </a:p>
          <a:p>
            <a:pPr lvl="1"/>
            <a:r>
              <a:rPr lang="en-US" dirty="0"/>
              <a:t>Respondents were asked to rank their top 3 choices for tools.</a:t>
            </a:r>
          </a:p>
          <a:p>
            <a:pPr lvl="1"/>
            <a:r>
              <a:rPr lang="en-US" dirty="0"/>
              <a:t>Respondents were asked to rank each tool on an effectiveness scale from 1 to 5.</a:t>
            </a:r>
          </a:p>
        </p:txBody>
      </p:sp>
    </p:spTree>
    <p:extLst>
      <p:ext uri="{BB962C8B-B14F-4D97-AF65-F5344CB8AC3E}">
        <p14:creationId xmlns:p14="http://schemas.microsoft.com/office/powerpoint/2010/main" val="912859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4372</TotalTime>
  <Words>2404</Words>
  <Application>Microsoft Office PowerPoint</Application>
  <PresentationFormat>Widescreen</PresentationFormat>
  <Paragraphs>95</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Times New Roman</vt:lpstr>
      <vt:lpstr>Mesh</vt:lpstr>
      <vt:lpstr>Suicide prevention </vt:lpstr>
      <vt:lpstr>Introduction</vt:lpstr>
      <vt:lpstr>Objectives</vt:lpstr>
      <vt:lpstr>The organization</vt:lpstr>
      <vt:lpstr>Research design and methodology</vt:lpstr>
      <vt:lpstr>Ethical considerations</vt:lpstr>
      <vt:lpstr>analysis</vt:lpstr>
      <vt:lpstr>Analysis (continued)</vt:lpstr>
      <vt:lpstr>Analysis (continued)</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Jazyson Buckheister</dc:creator>
  <cp:lastModifiedBy>Jazyson Buckheister</cp:lastModifiedBy>
  <cp:revision>31</cp:revision>
  <dcterms:created xsi:type="dcterms:W3CDTF">2021-06-23T15:35:27Z</dcterms:created>
  <dcterms:modified xsi:type="dcterms:W3CDTF">2021-07-03T17:19:20Z</dcterms:modified>
</cp:coreProperties>
</file>