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oundzofstatic/cpsc_4345_project" TargetMode="External"/><Relationship Id="rId3" Type="http://schemas.openxmlformats.org/officeDocument/2006/relationships/hyperlink" Target="https://github.com/soundzofstatic/cpsc_4345_project/blob/master/ReadMe.md" TargetMode="External"/><Relationship Id="rId4" Type="http://schemas.openxmlformats.org/officeDocument/2006/relationships/hyperlink" Target="http://0.0.0.0:8090/"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b608b2d8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b608b2d8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 Query used to grab a roster for a specific course section.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b608b2d86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b608b2d8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 Display of roster for a specific section from previous query.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b608b2d86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b608b2d86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Query used to grab all of the questions for an exam in a specified course section.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b608b2d86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b608b2d86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Rendering of the query from previous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9107b61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9107b61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 One example of the 10+ tables used by the application.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9107b61be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9107b61b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code: </a:t>
            </a:r>
            <a:r>
              <a:rPr lang="en" u="sng">
                <a:solidFill>
                  <a:schemeClr val="hlink"/>
                </a:solidFill>
                <a:hlinkClick r:id="rId2"/>
              </a:rPr>
              <a:t>https://github.com/soundzofstatic/cpsc_4345_project</a:t>
            </a:r>
            <a:endParaRPr/>
          </a:p>
          <a:p>
            <a:pPr indent="0" lvl="0" marL="0" rtl="0" algn="l">
              <a:spcBef>
                <a:spcPts val="0"/>
              </a:spcBef>
              <a:spcAft>
                <a:spcPts val="0"/>
              </a:spcAft>
              <a:buNone/>
            </a:pPr>
            <a:r>
              <a:rPr lang="en"/>
              <a:t>ReadMe (documentation): </a:t>
            </a:r>
            <a:r>
              <a:rPr lang="en" u="sng">
                <a:solidFill>
                  <a:schemeClr val="hlink"/>
                </a:solidFill>
                <a:hlinkClick r:id="rId3"/>
              </a:rPr>
              <a:t>https://github.com/soundzofstatic/cpsc_4345_project/blob/master/ReadMe.md</a:t>
            </a:r>
            <a:endParaRPr/>
          </a:p>
          <a:p>
            <a:pPr indent="0" lvl="0" marL="0" rtl="0" algn="l">
              <a:spcBef>
                <a:spcPts val="0"/>
              </a:spcBef>
              <a:spcAft>
                <a:spcPts val="0"/>
              </a:spcAft>
              <a:buNone/>
            </a:pPr>
            <a:r>
              <a:rPr lang="en"/>
              <a:t>Demo: </a:t>
            </a:r>
            <a:r>
              <a:rPr lang="en" u="sng">
                <a:solidFill>
                  <a:schemeClr val="hlink"/>
                </a:solidFill>
                <a:hlinkClick r:id="rId4"/>
              </a:rPr>
              <a:t>http://0.0.0.0:8090/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b608b2d86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b608b2d86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a:t>
            </a:r>
            <a:r>
              <a:rPr lang="en"/>
              <a:t>In short</a:t>
            </a:r>
            <a:r>
              <a:rPr lang="en"/>
              <a:t>: Creating a system for Professors to assign the final course grade to students while preventing any </a:t>
            </a:r>
            <a:r>
              <a:rPr lang="en"/>
              <a:t>conscious</a:t>
            </a:r>
            <a:r>
              <a:rPr lang="en"/>
              <a:t> or </a:t>
            </a:r>
            <a:r>
              <a:rPr lang="en"/>
              <a:t>unconscious</a:t>
            </a:r>
            <a:r>
              <a:rPr lang="en"/>
              <a:t> bias based on student’s name.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b608b2d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b608b2d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 During conception we came up with a total to entities that needed to be created in order to support the system. The most important entities being Users, Person, and Anonymous IDs.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b608b2d8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b608b2d8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Gytis: From the entities, we generated a relational schema using ERDplus.com It was mostly good, but still required some additional cleanup. This table is the end result.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all starts with the user table, which has the account information for the user, and has a relationship with the Person Table User 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University ID has relationships with the Course Sections, Course registrations, anonymous ID’s and the Exam Attempts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Course Section Table contains all of the information for a specific course, at a specific term. And has a relationship with the exams that are related to the Course Section Number, as well as a relationship with the course registration, for when students are picking their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Moving on, the Exam Table has a Foreign Key for the course section number which is used to identify which courses exam the student is taking.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Question Table pulls the questions for the exam using the Exam ID Foreign Key, and the Question Choice table also pulls the answers by using the Question ID Foreign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the Question Attempt Answers Table is an intersection table, that joins all exam attempts with the answers chosen by the student on each exam.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9107b61b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9107b61b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Here is an example of creating a person, it starts with adding data on a form. On the back end an Insert query is made and then the record is confirmed by running a select query.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b608b2d8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b608b2d8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Query used to to display a student’s information.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b608b2d8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b608b2d8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Page Rendering of the student display information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b608b2d8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b608b2d8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Gytis: Query used to grab all </a:t>
            </a:r>
            <a:r>
              <a:rPr lang="en"/>
              <a:t>registrations</a:t>
            </a:r>
            <a:r>
              <a:rPr lang="en"/>
              <a:t> for a specific student ID.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b608b2d8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b608b2d8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Gytis: Display of student registrations from previous query.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soundzofstatic/cpsc_4345_project" TargetMode="External"/><Relationship Id="rId4" Type="http://schemas.openxmlformats.org/officeDocument/2006/relationships/hyperlink" Target="https://github.com/soundzofstatic/cpsc_4345_project/blob/master/ReadMe.md" TargetMode="External"/><Relationship Id="rId5" Type="http://schemas.openxmlformats.org/officeDocument/2006/relationships/hyperlink" Target="http://0.0.0.0:809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CPSC-4345 Database Systems Final Presentation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Colwell-Ongenae, Dan Paz, Gytis Grabauskas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7650" y="62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Faculty Roster</a:t>
            </a:r>
            <a:r>
              <a:rPr lang="en"/>
              <a:t> Query (mySQL View)</a:t>
            </a:r>
            <a:endParaRPr/>
          </a:p>
        </p:txBody>
      </p:sp>
      <p:pic>
        <p:nvPicPr>
          <p:cNvPr id="145" name="Google Shape;145;p22"/>
          <p:cNvPicPr preferRelativeResize="0"/>
          <p:nvPr/>
        </p:nvPicPr>
        <p:blipFill>
          <a:blip r:embed="rId3">
            <a:alphaModFix/>
          </a:blip>
          <a:stretch>
            <a:fillRect/>
          </a:stretch>
        </p:blipFill>
        <p:spPr>
          <a:xfrm>
            <a:off x="839850" y="1159550"/>
            <a:ext cx="7464312" cy="404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7650" y="62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Faculty Roster Query (Front End View)</a:t>
            </a:r>
            <a:endParaRPr/>
          </a:p>
          <a:p>
            <a:pPr indent="0" lvl="0" marL="0" rtl="0" algn="l">
              <a:spcBef>
                <a:spcPts val="0"/>
              </a:spcBef>
              <a:spcAft>
                <a:spcPts val="0"/>
              </a:spcAft>
              <a:buNone/>
            </a:pPr>
            <a:r>
              <a:t/>
            </a:r>
            <a:endParaRPr/>
          </a:p>
        </p:txBody>
      </p:sp>
      <p:pic>
        <p:nvPicPr>
          <p:cNvPr id="151" name="Google Shape;151;p23"/>
          <p:cNvPicPr preferRelativeResize="0"/>
          <p:nvPr/>
        </p:nvPicPr>
        <p:blipFill>
          <a:blip r:embed="rId3">
            <a:alphaModFix/>
          </a:blip>
          <a:stretch>
            <a:fillRect/>
          </a:stretch>
        </p:blipFill>
        <p:spPr>
          <a:xfrm>
            <a:off x="2461988" y="1159550"/>
            <a:ext cx="4220037" cy="398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7650" y="62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Mid Term Exam Query (mySQL View)</a:t>
            </a:r>
            <a:endParaRPr/>
          </a:p>
        </p:txBody>
      </p:sp>
      <p:pic>
        <p:nvPicPr>
          <p:cNvPr id="157" name="Google Shape;157;p24"/>
          <p:cNvPicPr preferRelativeResize="0"/>
          <p:nvPr/>
        </p:nvPicPr>
        <p:blipFill>
          <a:blip r:embed="rId3">
            <a:alphaModFix/>
          </a:blip>
          <a:stretch>
            <a:fillRect/>
          </a:stretch>
        </p:blipFill>
        <p:spPr>
          <a:xfrm>
            <a:off x="1629501" y="1159550"/>
            <a:ext cx="5884991" cy="404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7650" y="62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Mid Term Exam Query (Front End View)</a:t>
            </a:r>
            <a:endParaRPr/>
          </a:p>
        </p:txBody>
      </p:sp>
      <p:pic>
        <p:nvPicPr>
          <p:cNvPr id="163" name="Google Shape;163;p25"/>
          <p:cNvPicPr preferRelativeResize="0"/>
          <p:nvPr/>
        </p:nvPicPr>
        <p:blipFill>
          <a:blip r:embed="rId3">
            <a:alphaModFix/>
          </a:blip>
          <a:stretch>
            <a:fillRect/>
          </a:stretch>
        </p:blipFill>
        <p:spPr>
          <a:xfrm>
            <a:off x="2258401" y="1159550"/>
            <a:ext cx="4627187" cy="3983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7650" y="62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Profiles Table</a:t>
            </a:r>
            <a:endParaRPr/>
          </a:p>
        </p:txBody>
      </p:sp>
      <p:pic>
        <p:nvPicPr>
          <p:cNvPr id="169" name="Google Shape;169;p26"/>
          <p:cNvPicPr preferRelativeResize="0"/>
          <p:nvPr/>
        </p:nvPicPr>
        <p:blipFill>
          <a:blip r:embed="rId3">
            <a:alphaModFix/>
          </a:blip>
          <a:stretch>
            <a:fillRect/>
          </a:stretch>
        </p:blipFill>
        <p:spPr>
          <a:xfrm>
            <a:off x="1030713" y="1159550"/>
            <a:ext cx="7082566" cy="3983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7650" y="62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Documentation</a:t>
            </a:r>
            <a:endParaRPr/>
          </a:p>
        </p:txBody>
      </p:sp>
      <p:sp>
        <p:nvSpPr>
          <p:cNvPr id="175" name="Google Shape;175;p27"/>
          <p:cNvSpPr txBox="1"/>
          <p:nvPr/>
        </p:nvSpPr>
        <p:spPr>
          <a:xfrm>
            <a:off x="322850" y="1555525"/>
            <a:ext cx="80934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Source code: </a:t>
            </a:r>
            <a:r>
              <a:rPr lang="en" u="sng">
                <a:solidFill>
                  <a:schemeClr val="hlink"/>
                </a:solidFill>
                <a:latin typeface="Lato"/>
                <a:ea typeface="Lato"/>
                <a:cs typeface="Lato"/>
                <a:sym typeface="Lato"/>
                <a:hlinkClick r:id="rId3"/>
              </a:rPr>
              <a:t>https://github.com/soundzofstatic/cpsc_4345_project</a:t>
            </a:r>
            <a:endParaRPr>
              <a:latin typeface="Lato"/>
              <a:ea typeface="Lato"/>
              <a:cs typeface="Lato"/>
              <a:sym typeface="Lato"/>
            </a:endParaRPr>
          </a:p>
        </p:txBody>
      </p:sp>
      <p:sp>
        <p:nvSpPr>
          <p:cNvPr id="176" name="Google Shape;176;p27"/>
          <p:cNvSpPr txBox="1"/>
          <p:nvPr/>
        </p:nvSpPr>
        <p:spPr>
          <a:xfrm>
            <a:off x="322850" y="2142525"/>
            <a:ext cx="88209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ReadMe (documentation): </a:t>
            </a:r>
            <a:r>
              <a:rPr lang="en" u="sng">
                <a:solidFill>
                  <a:schemeClr val="hlink"/>
                </a:solidFill>
                <a:latin typeface="Lato"/>
                <a:ea typeface="Lato"/>
                <a:cs typeface="Lato"/>
                <a:sym typeface="Lato"/>
                <a:hlinkClick r:id="rId4"/>
              </a:rPr>
              <a:t>https://github.com/soundzofstatic/cpsc_4345_project/blob/master/ReadMe.md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7" name="Google Shape;177;p27"/>
          <p:cNvSpPr txBox="1"/>
          <p:nvPr/>
        </p:nvSpPr>
        <p:spPr>
          <a:xfrm>
            <a:off x="322850" y="2729525"/>
            <a:ext cx="46314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Demo: </a:t>
            </a:r>
            <a:r>
              <a:rPr lang="en" u="sng">
                <a:solidFill>
                  <a:schemeClr val="hlink"/>
                </a:solidFill>
                <a:latin typeface="Lato"/>
                <a:ea typeface="Lato"/>
                <a:cs typeface="Lato"/>
                <a:sym typeface="Lato"/>
                <a:hlinkClick r:id="rId5"/>
              </a:rPr>
              <a:t>http://0.0.0.0:8090/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Blind Grading System for Ethical Law School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Ethical Law School would like to remove all bias between professors and student exams. In order to achieve this there needs to be a layer of abstraction between exam attempts and the student name/ID numbers that took those exams. The faculty will then grade submissions not knowing who the student was and therefore be unable to channel any subconscious bias when grading. The database contains data about students, exams, and courses. The database used is MySQL and the application will be built on the Laravel framework for PHP.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2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a:p>
        </p:txBody>
      </p:sp>
      <p:pic>
        <p:nvPicPr>
          <p:cNvPr id="99" name="Google Shape;99;p15"/>
          <p:cNvPicPr preferRelativeResize="0"/>
          <p:nvPr/>
        </p:nvPicPr>
        <p:blipFill>
          <a:blip r:embed="rId3">
            <a:alphaModFix/>
          </a:blip>
          <a:stretch>
            <a:fillRect/>
          </a:stretch>
        </p:blipFill>
        <p:spPr>
          <a:xfrm>
            <a:off x="1101287" y="1238650"/>
            <a:ext cx="6941426" cy="3904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62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Schema</a:t>
            </a:r>
            <a:endParaRPr/>
          </a:p>
        </p:txBody>
      </p:sp>
      <p:pic>
        <p:nvPicPr>
          <p:cNvPr id="105" name="Google Shape;105;p16"/>
          <p:cNvPicPr preferRelativeResize="0"/>
          <p:nvPr/>
        </p:nvPicPr>
        <p:blipFill>
          <a:blip r:embed="rId3">
            <a:alphaModFix/>
          </a:blip>
          <a:stretch>
            <a:fillRect/>
          </a:stretch>
        </p:blipFill>
        <p:spPr>
          <a:xfrm>
            <a:off x="611450" y="1159550"/>
            <a:ext cx="7004116" cy="3679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62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Person</a:t>
            </a:r>
            <a:endParaRPr/>
          </a:p>
        </p:txBody>
      </p:sp>
      <p:pic>
        <p:nvPicPr>
          <p:cNvPr id="111" name="Google Shape;111;p17"/>
          <p:cNvPicPr preferRelativeResize="0"/>
          <p:nvPr/>
        </p:nvPicPr>
        <p:blipFill rotWithShape="1">
          <a:blip r:embed="rId3">
            <a:alphaModFix/>
          </a:blip>
          <a:srcRect b="5748" l="17708" r="17351" t="15832"/>
          <a:stretch/>
        </p:blipFill>
        <p:spPr>
          <a:xfrm>
            <a:off x="3830100" y="479700"/>
            <a:ext cx="3947527" cy="1832099"/>
          </a:xfrm>
          <a:prstGeom prst="rect">
            <a:avLst/>
          </a:prstGeom>
          <a:noFill/>
          <a:ln>
            <a:noFill/>
          </a:ln>
        </p:spPr>
      </p:pic>
      <p:pic>
        <p:nvPicPr>
          <p:cNvPr id="112" name="Google Shape;112;p17"/>
          <p:cNvPicPr preferRelativeResize="0"/>
          <p:nvPr/>
        </p:nvPicPr>
        <p:blipFill>
          <a:blip r:embed="rId4">
            <a:alphaModFix/>
          </a:blip>
          <a:stretch>
            <a:fillRect/>
          </a:stretch>
        </p:blipFill>
        <p:spPr>
          <a:xfrm>
            <a:off x="2285375" y="3834875"/>
            <a:ext cx="5492249" cy="1308623"/>
          </a:xfrm>
          <a:prstGeom prst="rect">
            <a:avLst/>
          </a:prstGeom>
          <a:noFill/>
          <a:ln>
            <a:noFill/>
          </a:ln>
        </p:spPr>
      </p:pic>
      <p:pic>
        <p:nvPicPr>
          <p:cNvPr id="113" name="Google Shape;113;p17"/>
          <p:cNvPicPr preferRelativeResize="0"/>
          <p:nvPr/>
        </p:nvPicPr>
        <p:blipFill>
          <a:blip r:embed="rId5">
            <a:alphaModFix/>
          </a:blip>
          <a:stretch>
            <a:fillRect/>
          </a:stretch>
        </p:blipFill>
        <p:spPr>
          <a:xfrm>
            <a:off x="2285375" y="2699261"/>
            <a:ext cx="5492251" cy="748144"/>
          </a:xfrm>
          <a:prstGeom prst="rect">
            <a:avLst/>
          </a:prstGeom>
          <a:noFill/>
          <a:ln>
            <a:noFill/>
          </a:ln>
        </p:spPr>
      </p:pic>
      <p:cxnSp>
        <p:nvCxnSpPr>
          <p:cNvPr id="114" name="Google Shape;114;p17"/>
          <p:cNvCxnSpPr>
            <a:stCxn id="111" idx="2"/>
            <a:endCxn id="113" idx="0"/>
          </p:cNvCxnSpPr>
          <p:nvPr/>
        </p:nvCxnSpPr>
        <p:spPr>
          <a:xfrm flipH="1">
            <a:off x="5031363" y="2311799"/>
            <a:ext cx="772500" cy="3876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7"/>
          <p:cNvCxnSpPr>
            <a:stCxn id="113" idx="2"/>
            <a:endCxn id="112" idx="0"/>
          </p:cNvCxnSpPr>
          <p:nvPr/>
        </p:nvCxnSpPr>
        <p:spPr>
          <a:xfrm>
            <a:off x="5031500" y="3447405"/>
            <a:ext cx="0" cy="387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7650" y="62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Profile Query (mySQL View)</a:t>
            </a:r>
            <a:endParaRPr/>
          </a:p>
        </p:txBody>
      </p:sp>
      <p:pic>
        <p:nvPicPr>
          <p:cNvPr id="121" name="Google Shape;121;p18"/>
          <p:cNvPicPr preferRelativeResize="0"/>
          <p:nvPr/>
        </p:nvPicPr>
        <p:blipFill>
          <a:blip r:embed="rId3">
            <a:alphaModFix/>
          </a:blip>
          <a:stretch>
            <a:fillRect/>
          </a:stretch>
        </p:blipFill>
        <p:spPr>
          <a:xfrm>
            <a:off x="1308463" y="1159550"/>
            <a:ext cx="6527075" cy="3960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62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Profile </a:t>
            </a:r>
            <a:r>
              <a:rPr lang="en"/>
              <a:t>Query </a:t>
            </a:r>
            <a:r>
              <a:rPr lang="en"/>
              <a:t>(Front End View)</a:t>
            </a:r>
            <a:endParaRPr/>
          </a:p>
        </p:txBody>
      </p:sp>
      <p:pic>
        <p:nvPicPr>
          <p:cNvPr id="127" name="Google Shape;127;p19"/>
          <p:cNvPicPr preferRelativeResize="0"/>
          <p:nvPr/>
        </p:nvPicPr>
        <p:blipFill>
          <a:blip r:embed="rId3">
            <a:alphaModFix/>
          </a:blip>
          <a:stretch>
            <a:fillRect/>
          </a:stretch>
        </p:blipFill>
        <p:spPr>
          <a:xfrm>
            <a:off x="1648088" y="1159550"/>
            <a:ext cx="5847825" cy="398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259200" y="624350"/>
            <a:ext cx="878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Registered Courses and Grades (mySQL View)</a:t>
            </a:r>
            <a:endParaRPr/>
          </a:p>
        </p:txBody>
      </p:sp>
      <p:pic>
        <p:nvPicPr>
          <p:cNvPr id="133" name="Google Shape;133;p20"/>
          <p:cNvPicPr preferRelativeResize="0"/>
          <p:nvPr/>
        </p:nvPicPr>
        <p:blipFill>
          <a:blip r:embed="rId3">
            <a:alphaModFix/>
          </a:blip>
          <a:stretch>
            <a:fillRect/>
          </a:stretch>
        </p:blipFill>
        <p:spPr>
          <a:xfrm>
            <a:off x="1562714" y="1159550"/>
            <a:ext cx="6018562" cy="398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0" y="624350"/>
            <a:ext cx="914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Registered Courses and Grades(Front End View)</a:t>
            </a:r>
            <a:endParaRPr/>
          </a:p>
        </p:txBody>
      </p:sp>
      <p:pic>
        <p:nvPicPr>
          <p:cNvPr id="139" name="Google Shape;139;p21"/>
          <p:cNvPicPr preferRelativeResize="0"/>
          <p:nvPr/>
        </p:nvPicPr>
        <p:blipFill>
          <a:blip r:embed="rId3">
            <a:alphaModFix/>
          </a:blip>
          <a:stretch>
            <a:fillRect/>
          </a:stretch>
        </p:blipFill>
        <p:spPr>
          <a:xfrm>
            <a:off x="2203651" y="1159550"/>
            <a:ext cx="4736690" cy="398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