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77" r:id="rId3"/>
    <p:sldId id="259" r:id="rId4"/>
    <p:sldId id="265" r:id="rId5"/>
    <p:sldId id="261" r:id="rId6"/>
    <p:sldId id="266" r:id="rId7"/>
    <p:sldId id="269" r:id="rId8"/>
    <p:sldId id="270" r:id="rId9"/>
    <p:sldId id="267" r:id="rId10"/>
    <p:sldId id="271" r:id="rId11"/>
    <p:sldId id="272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63" r:id="rId21"/>
  </p:sldIdLst>
  <p:sldSz cx="9144000" cy="6858000" type="screen4x3"/>
  <p:notesSz cx="6858000" cy="9144000"/>
  <p:embeddedFontLst>
    <p:embeddedFont>
      <p:font typeface="a파도소리" pitchFamily="18" charset="-127"/>
      <p:regular r:id="rId23"/>
    </p:embeddedFont>
    <p:embeddedFont>
      <p:font typeface="배달의민족 주아" pitchFamily="18" charset="-127"/>
      <p:regular r:id="rId24"/>
    </p:embeddedFont>
    <p:embeddedFont>
      <p:font typeface="맑은 고딕" pitchFamily="50" charset="-127"/>
      <p:regular r:id="rId25"/>
      <p:bold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-윤고딕330" charset="-127"/>
      <p:regular r:id="rId31"/>
    </p:embeddedFont>
    <p:embeddedFont>
      <p:font typeface="Calibri Light" charset="0"/>
      <p:regular r:id="rId32"/>
      <p:italic r:id="rId33"/>
    </p:embeddedFont>
    <p:embeddedFont>
      <p:font typeface="Arial Black" pitchFamily="34" charset="0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8" autoAdjust="0"/>
    <p:restoredTop sz="94660" autoAdjust="0"/>
  </p:normalViewPr>
  <p:slideViewPr>
    <p:cSldViewPr snapToGrid="0" showGuides="1">
      <p:cViewPr>
        <p:scale>
          <a:sx n="70" d="100"/>
          <a:sy n="70" d="100"/>
        </p:scale>
        <p:origin x="-66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en-US" altLang="ko-KR" sz="4000">
                <a:solidFill>
                  <a:srgbClr val="00B050"/>
                </a:solidFill>
                <a:latin typeface="a파도소리" pitchFamily="18" charset="-127"/>
                <a:ea typeface="a파도소리" pitchFamily="18" charset="-127"/>
              </a:rPr>
              <a:t>Forest</a:t>
            </a:r>
            <a:r>
              <a:rPr lang="en-US" altLang="ko-KR" sz="4000">
                <a:latin typeface="a파도소리" pitchFamily="18" charset="-127"/>
                <a:ea typeface="a파도소리" pitchFamily="18" charset="-127"/>
              </a:rPr>
              <a:t> de </a:t>
            </a:r>
            <a:r>
              <a:rPr lang="en-US" altLang="ko-KR" sz="4000">
                <a:solidFill>
                  <a:srgbClr val="00B0F0"/>
                </a:solidFill>
                <a:latin typeface="a파도소리" pitchFamily="18" charset="-127"/>
                <a:ea typeface="a파도소리" pitchFamily="18" charset="-127"/>
              </a:rPr>
              <a:t>Amigo</a:t>
            </a:r>
            <a:endParaRPr lang="ko-KR" altLang="en-US" sz="3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F0"/>
              </a:solidFill>
              <a:latin typeface="a파도소리" pitchFamily="18" charset="-127"/>
              <a:ea typeface="a파도소리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/>
          </a:bodyPr>
          <a:lstStyle/>
          <a:p>
            <a:pPr algn="r"/>
            <a:endParaRPr lang="ko-KR" altLang="en-US" sz="14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234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2012180026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유승현 </a:t>
            </a:r>
            <a:endParaRPr lang="en-US" altLang="ko-KR" sz="1400" b="1" smtClean="0">
              <a:solidFill>
                <a:schemeClr val="accent6">
                  <a:lumMod val="75000"/>
                </a:schemeClr>
              </a:solidFill>
              <a:latin typeface="10X10" charset="0"/>
              <a:ea typeface="10X10" charset="0"/>
            </a:endParaRPr>
          </a:p>
          <a:p>
            <a:pPr algn="r" eaLnBrk="0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b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2012182005 </a:t>
            </a:r>
            <a:r>
              <a:rPr lang="en-US" altLang="ko-KR" sz="1400" b="1" err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김원호</a:t>
            </a:r>
            <a:endParaRPr lang="en-US" altLang="ko-KR" sz="1400" b="1" smtClean="0">
              <a:solidFill>
                <a:schemeClr val="accent6">
                  <a:lumMod val="75000"/>
                </a:schemeClr>
              </a:solidFill>
              <a:latin typeface="10X10" charset="0"/>
              <a:ea typeface="10X10" charset="0"/>
            </a:endParaRPr>
          </a:p>
          <a:p>
            <a:pPr algn="r" eaLnBrk="0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b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2012182019 </a:t>
            </a:r>
            <a:r>
              <a:rPr lang="ko-KR" altLang="en-US" sz="1400" b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신원섭</a:t>
            </a:r>
            <a:endParaRPr lang="en-US" altLang="ko-KR" sz="1400" b="1" smtClean="0">
              <a:solidFill>
                <a:schemeClr val="accent6">
                  <a:lumMod val="75000"/>
                </a:schemeClr>
              </a:solidFill>
              <a:latin typeface="10X10" charset="0"/>
              <a:ea typeface="10X10" charset="0"/>
            </a:endParaRPr>
          </a:p>
          <a:p>
            <a:pPr algn="r" eaLnBrk="0">
              <a:lnSpc>
                <a:spcPct val="100000"/>
              </a:lnSpc>
              <a:spcBef>
                <a:spcPts val="600"/>
              </a:spcBef>
            </a:pPr>
            <a:r>
              <a:rPr lang="en-US" altLang="ko-KR" sz="1400" b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2012182034 </a:t>
            </a:r>
            <a:r>
              <a:rPr lang="ko-KR" altLang="en-US" sz="1400" b="1" smtClean="0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전상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10X10" charset="0"/>
                <a:ea typeface="10X10" charset="0"/>
              </a:rPr>
              <a:t>훈</a:t>
            </a:r>
            <a:endParaRPr lang="en-US" altLang="ko-KR" sz="1400" b="1" smtClean="0">
              <a:solidFill>
                <a:schemeClr val="accent6">
                  <a:lumMod val="75000"/>
                </a:schemeClr>
              </a:solidFill>
              <a:latin typeface="10X10" charset="0"/>
              <a:ea typeface="10X10" charset="0"/>
            </a:endParaRPr>
          </a:p>
          <a:p>
            <a:pPr algn="r" eaLnBrk="0">
              <a:lnSpc>
                <a:spcPct val="100000"/>
              </a:lnSpc>
              <a:spcBef>
                <a:spcPts val="600"/>
              </a:spcBef>
            </a:pPr>
            <a:endParaRPr lang="ko-KR" altLang="en-US" sz="1400" b="1">
              <a:solidFill>
                <a:schemeClr val="accent6">
                  <a:lumMod val="75000"/>
                </a:schemeClr>
              </a:solidFill>
              <a:latin typeface="10X10" charset="0"/>
              <a:ea typeface="10X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기믹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54171" y="2209072"/>
            <a:ext cx="7673896" cy="435165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092" y="2054227"/>
            <a:ext cx="7714237" cy="327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/>
              <a:t>언덕 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주변의 사물을 이용하여 지렛대를 만듦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토끼가 언덕을 올라가 지렛대로 떨어지며 비버를 언덕 위로 올려줌</a:t>
            </a:r>
            <a:endParaRPr lang="en-US" altLang="ko-KR" sz="1600" smtClean="0"/>
          </a:p>
          <a:p>
            <a:r>
              <a:rPr lang="ko-KR" altLang="en-US" sz="2000" smtClean="0"/>
              <a:t>늪 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캐릭터들로 나무들을 운반해 </a:t>
            </a:r>
            <a:r>
              <a:rPr lang="ko-KR" altLang="en-US" sz="1600"/>
              <a:t>뗏</a:t>
            </a:r>
            <a:r>
              <a:rPr lang="ko-KR" altLang="en-US" sz="1600" smtClean="0"/>
              <a:t>목을 만든다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플레이어는 헤드 </a:t>
            </a:r>
            <a:r>
              <a:rPr lang="ko-KR" altLang="en-US" sz="1600" err="1" smtClean="0"/>
              <a:t>트래킹으로</a:t>
            </a:r>
            <a:r>
              <a:rPr lang="ko-KR" altLang="en-US" sz="1600" smtClean="0"/>
              <a:t> 악어를 유인하고 캐릭터를 무사히 건너게 한다</a:t>
            </a:r>
            <a:r>
              <a:rPr lang="en-US" altLang="ko-KR" sz="1600" smtClean="0"/>
              <a:t>.</a:t>
            </a:r>
            <a:endParaRPr lang="en-US" altLang="ko-KR" sz="1200" smtClean="0"/>
          </a:p>
          <a:p>
            <a:r>
              <a:rPr lang="ko-KR" altLang="en-US" sz="2000" smtClean="0"/>
              <a:t>강 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비버는 강을 건너 건너편의 나무를 쓰러뜨림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토끼는 나무를 건넘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원숭이들이 사과를 던지면서 방해함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482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기믹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54171" y="2209072"/>
            <a:ext cx="7673896" cy="435165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092" y="2054227"/>
            <a:ext cx="7714237" cy="327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숲 </a:t>
            </a:r>
            <a:endParaRPr lang="en-US" altLang="ko-KR" sz="2000"/>
          </a:p>
          <a:p>
            <a:pPr lvl="1"/>
            <a:r>
              <a:rPr lang="ko-KR" altLang="en-US" sz="1600"/>
              <a:t>주변에 수풀이 무성하고 곳곳에 벌통이 숨겨져 있음</a:t>
            </a:r>
            <a:endParaRPr lang="en-US" altLang="ko-KR" sz="1600"/>
          </a:p>
          <a:p>
            <a:pPr lvl="1"/>
            <a:r>
              <a:rPr lang="ko-KR" altLang="en-US" sz="1600"/>
              <a:t>캐릭터가 벌통을 건드리고 가면 벌들이 나와 플레이어의 시야를 방해함</a:t>
            </a:r>
            <a:endParaRPr lang="en-US" altLang="ko-KR" sz="1600"/>
          </a:p>
          <a:p>
            <a:pPr lvl="1"/>
            <a:r>
              <a:rPr lang="ko-KR" altLang="en-US" sz="1600"/>
              <a:t>비버가 나무를 쓰러뜨려 방해를 막을 수 있다</a:t>
            </a:r>
            <a:endParaRPr lang="en-US" altLang="ko-KR" sz="1600"/>
          </a:p>
          <a:p>
            <a:r>
              <a:rPr lang="ko-KR" altLang="en-US" sz="2000"/>
              <a:t>협곡 </a:t>
            </a:r>
            <a:endParaRPr lang="en-US" altLang="ko-KR" sz="2000"/>
          </a:p>
          <a:p>
            <a:pPr lvl="1"/>
            <a:r>
              <a:rPr lang="ko-KR" altLang="en-US" sz="1600"/>
              <a:t>길이 큰 바위로 막혀있음</a:t>
            </a:r>
            <a:endParaRPr lang="en-US" altLang="ko-KR" sz="1600"/>
          </a:p>
          <a:p>
            <a:pPr lvl="1"/>
            <a:r>
              <a:rPr lang="ko-KR" altLang="en-US" sz="1600"/>
              <a:t>토끼가 위로 올라가 적당한 크기의 돌들을 아래로 </a:t>
            </a:r>
            <a:r>
              <a:rPr lang="ko-KR" altLang="en-US" sz="1600" smtClean="0"/>
              <a:t>떨어뜨림</a:t>
            </a:r>
            <a:endParaRPr lang="en-US" altLang="ko-KR" sz="1600"/>
          </a:p>
          <a:p>
            <a:pPr lvl="1"/>
            <a:r>
              <a:rPr lang="ko-KR" altLang="en-US" sz="1600"/>
              <a:t>비버가 떨어 진 돌들로 계단을 만들어 지나감</a:t>
            </a:r>
            <a:endParaRPr lang="en-US" altLang="ko-KR" sz="1600"/>
          </a:p>
          <a:p>
            <a:r>
              <a:rPr lang="ko-KR" altLang="en-US" sz="2000"/>
              <a:t>보스스테이지 </a:t>
            </a:r>
            <a:endParaRPr lang="en-US" altLang="ko-KR" sz="2000"/>
          </a:p>
          <a:p>
            <a:pPr lvl="1"/>
            <a:r>
              <a:rPr lang="ko-KR" altLang="en-US" sz="1600"/>
              <a:t>고릴라는 항상 토끼를 향해 돌진함</a:t>
            </a:r>
            <a:endParaRPr lang="en-US" altLang="ko-KR" sz="1600"/>
          </a:p>
          <a:p>
            <a:pPr lvl="1"/>
            <a:r>
              <a:rPr lang="ko-KR" altLang="en-US" sz="1600"/>
              <a:t>비버는 주위의 나무를 갉아 쓰러뜨려 고릴라를 넘어뜨림</a:t>
            </a:r>
            <a:endParaRPr lang="en-US" altLang="ko-KR" sz="1600"/>
          </a:p>
          <a:p>
            <a:pPr lvl="1"/>
            <a:r>
              <a:rPr lang="ko-KR" altLang="en-US" sz="1600"/>
              <a:t>토끼는 넘어진 고릴라에게 다가가 화살을 뽑음 </a:t>
            </a:r>
            <a:r>
              <a:rPr lang="en-US" altLang="ko-KR" sz="1600"/>
              <a:t>(3</a:t>
            </a:r>
            <a:r>
              <a:rPr lang="ko-KR" altLang="en-US" sz="1600"/>
              <a:t>회</a:t>
            </a:r>
            <a:r>
              <a:rPr lang="en-US" altLang="ko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5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맵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구조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35706"/>
              </p:ext>
            </p:extLst>
          </p:nvPr>
        </p:nvGraphicFramePr>
        <p:xfrm>
          <a:off x="663388" y="1746325"/>
          <a:ext cx="7646636" cy="4247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318"/>
                <a:gridCol w="3823318"/>
              </a:tblGrid>
              <a:tr h="3820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각 스테이지 별 씬 구분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     (</a:t>
                      </a:r>
                      <a:r>
                        <a:rPr lang="ko-KR" altLang="en-US" dirty="0" smtClean="0"/>
                        <a:t>포탈을 통한 이동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 </a:t>
                      </a:r>
                      <a:r>
                        <a:rPr lang="ko-KR" altLang="en-US" baseline="0" dirty="0" smtClean="0"/>
                        <a:t>각각의 </a:t>
                      </a:r>
                      <a:r>
                        <a:rPr lang="ko-KR" altLang="en-US" baseline="0" dirty="0" smtClean="0"/>
                        <a:t>씬 최대 크기 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en-US" altLang="ko-KR" baseline="0" dirty="0" err="1" smtClean="0"/>
                        <a:t>60x30x60</a:t>
                      </a:r>
                      <a:r>
                        <a:rPr lang="en-US" altLang="ko-KR" baseline="0" dirty="0" smtClean="0"/>
                        <a:t>(m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baseline="0" dirty="0" smtClean="0"/>
                        <a:t>기본 나무의 크기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en-US" altLang="ko-KR" baseline="0" dirty="0" smtClean="0"/>
                        <a:t>3(m)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233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그림</a:t>
                      </a:r>
                      <a:r>
                        <a:rPr lang="en-US" altLang="ko-KR" sz="1100" dirty="0" smtClean="0"/>
                        <a:t>12)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선형적 </a:t>
                      </a:r>
                      <a:r>
                        <a:rPr lang="ko-KR" altLang="en-US" sz="1100" baseline="0" dirty="0" err="1" smtClean="0"/>
                        <a:t>맵</a:t>
                      </a:r>
                      <a:r>
                        <a:rPr lang="ko-KR" altLang="en-US" sz="1100" baseline="0" dirty="0" smtClean="0"/>
                        <a:t> 구조 </a:t>
                      </a:r>
                      <a:endParaRPr lang="en-US" altLang="ko-KR" sz="11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블레이드앤소울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" y="1894546"/>
            <a:ext cx="3518921" cy="364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93024" y="1894546"/>
            <a:ext cx="39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4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</a:t>
            </a: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개발환경 및 기술적 요소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20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</a:t>
            </a:r>
            <a:r>
              <a:rPr lang="en-US" altLang="ko-KR" sz="20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개발환경 및 </a:t>
            </a:r>
            <a:r>
              <a:rPr lang="ko-KR" altLang="en-US" sz="2000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기술적요소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693" y="1946647"/>
            <a:ext cx="7886700" cy="3149788"/>
          </a:xfrm>
        </p:spPr>
        <p:txBody>
          <a:bodyPr/>
          <a:lstStyle/>
          <a:p>
            <a:r>
              <a:rPr lang="en-US" altLang="ko-KR"/>
              <a:t>Unity</a:t>
            </a:r>
            <a:r>
              <a:rPr lang="ko-KR" altLang="en-US"/>
              <a:t> </a:t>
            </a:r>
            <a:r>
              <a:rPr lang="en-US" altLang="ko-KR"/>
              <a:t>5.5</a:t>
            </a:r>
          </a:p>
          <a:p>
            <a:r>
              <a:rPr lang="en-US" altLang="ko-KR"/>
              <a:t>Visual Studio2015</a:t>
            </a:r>
          </a:p>
          <a:p>
            <a:r>
              <a:rPr lang="en-US" altLang="ko-KR"/>
              <a:t>3DMAX</a:t>
            </a:r>
          </a:p>
          <a:p>
            <a:r>
              <a:rPr lang="en-US" altLang="ko-KR" err="1"/>
              <a:t>zBrush</a:t>
            </a:r>
            <a:endParaRPr lang="en-US" altLang="ko-KR"/>
          </a:p>
          <a:p>
            <a:r>
              <a:rPr lang="en-US" altLang="ko-KR"/>
              <a:t>Oculus Rift SDK</a:t>
            </a:r>
          </a:p>
          <a:p>
            <a:r>
              <a:rPr lang="en-US" altLang="ko-KR"/>
              <a:t>Window 7, </a:t>
            </a:r>
            <a:r>
              <a:rPr lang="en-US" altLang="ko-KR" smtClean="0"/>
              <a:t>10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개발환경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3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4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</a:t>
            </a: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개발환경 및 기술적 요소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2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16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개발환경 및 </a:t>
            </a:r>
            <a:r>
              <a:rPr lang="ko-KR" altLang="en-US" sz="16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기술적요소</a:t>
            </a:r>
            <a:endParaRPr lang="ko-KR" altLang="en-US" sz="11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693" y="1946646"/>
            <a:ext cx="7886700" cy="359354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 lvl="1"/>
            <a:r>
              <a:rPr lang="ko-KR" altLang="en-US" dirty="0"/>
              <a:t>각 객체의 상황에 맞춘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 err="1"/>
              <a:t>멀미감을</a:t>
            </a:r>
            <a:r>
              <a:rPr lang="ko-KR" altLang="en-US" dirty="0"/>
              <a:t> 줄이기 위한 카메라 움직임 기법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ko-KR" altLang="en-US" dirty="0"/>
              <a:t>서버 매니저를 이용한 서버 구축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을 이용한 </a:t>
            </a:r>
            <a:r>
              <a:rPr lang="en-US" altLang="ko-KR" dirty="0"/>
              <a:t>DB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와 클라이언트간의 연동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그래픽</a:t>
            </a:r>
            <a:endParaRPr lang="en-US" altLang="ko-KR" dirty="0"/>
          </a:p>
          <a:p>
            <a:pPr lvl="1"/>
            <a:r>
              <a:rPr lang="en-US" altLang="ko-KR" dirty="0" err="1"/>
              <a:t>3dMax</a:t>
            </a:r>
            <a:r>
              <a:rPr lang="ko-KR" altLang="en-US" dirty="0"/>
              <a:t>를 이용한 모델링 구현</a:t>
            </a:r>
            <a:endParaRPr lang="en-US" altLang="ko-KR" dirty="0"/>
          </a:p>
          <a:p>
            <a:pPr lvl="1"/>
            <a:r>
              <a:rPr lang="en-US" altLang="ko-KR" dirty="0" err="1"/>
              <a:t>Zbrush</a:t>
            </a:r>
            <a:r>
              <a:rPr lang="ko-KR" altLang="en-US" dirty="0"/>
              <a:t>를 이용한 </a:t>
            </a:r>
            <a:r>
              <a:rPr lang="ko-KR" altLang="en-US" dirty="0" err="1"/>
              <a:t>맵소스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기술적 요소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4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</a:t>
            </a: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개발환경 및 기술적 요소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2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16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개발환경 및 </a:t>
            </a:r>
            <a:r>
              <a:rPr lang="ko-KR" altLang="en-US" sz="16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기술적요소</a:t>
            </a:r>
            <a:endParaRPr lang="ko-KR" altLang="en-US" sz="11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693" y="1946647"/>
            <a:ext cx="7886700" cy="320357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자신의 </a:t>
            </a:r>
            <a:r>
              <a:rPr lang="ko-KR" altLang="en-US" dirty="0"/>
              <a:t>상황에 맞는 목적을 이용한 </a:t>
            </a:r>
            <a:r>
              <a:rPr lang="en-US" altLang="ko-KR" dirty="0"/>
              <a:t>AI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멀미감을</a:t>
            </a:r>
            <a:r>
              <a:rPr lang="ko-KR" altLang="en-US" dirty="0"/>
              <a:t> 줄이기 위한 카메라 움직임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헤드트</a:t>
            </a:r>
            <a:r>
              <a:rPr lang="ko-KR" altLang="en-US" dirty="0" err="1"/>
              <a:t>래</a:t>
            </a:r>
            <a:r>
              <a:rPr lang="ko-KR" altLang="en-US" dirty="0" err="1" smtClean="0"/>
              <a:t>킹</a:t>
            </a:r>
            <a:r>
              <a:rPr lang="ko-KR" altLang="en-US" dirty="0" smtClean="0"/>
              <a:t> </a:t>
            </a:r>
            <a:r>
              <a:rPr lang="ko-KR" altLang="en-US" dirty="0"/>
              <a:t>기술 적용</a:t>
            </a:r>
            <a:endParaRPr lang="en-US" altLang="ko-KR" dirty="0"/>
          </a:p>
          <a:p>
            <a:pPr lvl="1"/>
            <a:r>
              <a:rPr lang="en-US" altLang="ko-KR" dirty="0"/>
              <a:t> VR</a:t>
            </a:r>
            <a:r>
              <a:rPr lang="ko-KR" altLang="en-US" dirty="0"/>
              <a:t>기기로 보는 기능 뿐만 아닌 플레이어와 객체 간의 상호작용할 수 있는 조작법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  <a:p>
            <a:pPr lvl="1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기술적 요소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클라이언트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4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</a:t>
            </a: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개발환경 및 기술적 요소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2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16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개발환경 및 </a:t>
            </a:r>
            <a:r>
              <a:rPr lang="ko-KR" altLang="en-US" sz="16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기술적요소</a:t>
            </a:r>
            <a:endParaRPr lang="ko-KR" altLang="en-US" sz="11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693" y="1946646"/>
            <a:ext cx="7886700" cy="35935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/>
              <a:t>스키마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장소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대사 텍스트</a:t>
            </a:r>
            <a:endParaRPr lang="en-US" altLang="ko-KR" dirty="0" smtClean="0"/>
          </a:p>
          <a:p>
            <a:r>
              <a:rPr lang="ko-KR" altLang="en-US" dirty="0"/>
              <a:t>서버 매니저 </a:t>
            </a:r>
            <a:r>
              <a:rPr lang="ko-KR" altLang="en-US" dirty="0" smtClean="0"/>
              <a:t>컴포넌</a:t>
            </a:r>
            <a:r>
              <a:rPr lang="ko-KR" altLang="en-US" dirty="0"/>
              <a:t>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동기화 </a:t>
            </a:r>
            <a:r>
              <a:rPr lang="ko-KR" altLang="en-US" dirty="0"/>
              <a:t>객체 설정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객체 내 동기화 변수 설정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기술적 요소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4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</a:t>
            </a: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개발환경 및 기술적 요소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2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16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개발환경 및 </a:t>
            </a:r>
            <a:r>
              <a:rPr lang="ko-KR" altLang="en-US" sz="16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기술적요소</a:t>
            </a:r>
            <a:endParaRPr lang="ko-KR" altLang="en-US" sz="11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693" y="2094563"/>
            <a:ext cx="7886700" cy="2813613"/>
          </a:xfrm>
        </p:spPr>
        <p:txBody>
          <a:bodyPr>
            <a:normAutofit/>
          </a:bodyPr>
          <a:lstStyle/>
          <a:p>
            <a:r>
              <a:rPr lang="ko-KR" altLang="en-US" err="1"/>
              <a:t>바이패드를</a:t>
            </a:r>
            <a:r>
              <a:rPr lang="ko-KR" altLang="en-US"/>
              <a:t> 이용한 애니메이션 제작</a:t>
            </a:r>
            <a:endParaRPr lang="en-US" altLang="ko-KR"/>
          </a:p>
          <a:p>
            <a:endParaRPr lang="en-US" altLang="ko-KR"/>
          </a:p>
          <a:p>
            <a:r>
              <a:rPr lang="en-US" altLang="ko-KR" err="1"/>
              <a:t>zBrush</a:t>
            </a:r>
            <a:r>
              <a:rPr lang="ko-KR" altLang="en-US"/>
              <a:t>를 이용한 </a:t>
            </a:r>
            <a:r>
              <a:rPr lang="ko-KR" altLang="en-US" err="1"/>
              <a:t>스컬핑</a:t>
            </a:r>
            <a:r>
              <a:rPr lang="en-US" altLang="ko-KR"/>
              <a:t>, </a:t>
            </a:r>
            <a:r>
              <a:rPr lang="ko-KR" altLang="en-US"/>
              <a:t>페인팅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기술적 요소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그래픽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5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 </a:t>
            </a:r>
            <a:r>
              <a:rPr lang="ko-KR" altLang="en-US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역할분담 및 개발일정</a:t>
            </a:r>
            <a:endParaRPr kumimoji="0" lang="ko-KR" altLang="en-US" sz="3000" b="1" i="0" u="none" strike="noStrike" kern="1200" cap="none" spc="0" normalizeH="0" baseline="3000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en-US" altLang="ko-KR" sz="20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</a:t>
            </a:r>
            <a:r>
              <a:rPr lang="en-US" altLang="ko-KR" sz="20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H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역할분담 및 개발일정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역할분담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1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744831"/>
              </p:ext>
            </p:extLst>
          </p:nvPr>
        </p:nvGraphicFramePr>
        <p:xfrm>
          <a:off x="628650" y="1825625"/>
          <a:ext cx="8159845" cy="388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35928"/>
                <a:gridCol w="5923917"/>
              </a:tblGrid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smtClean="0"/>
                        <a:t>유승현</a:t>
                      </a:r>
                      <a:endParaRPr lang="ko-KR" altLang="en-US" sz="2800" b="1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+mn-ea"/>
                          <a:ea typeface="+mn-ea"/>
                        </a:rPr>
                        <a:t>네트워크 프레임워크</a:t>
                      </a:r>
                      <a:r>
                        <a:rPr lang="en-US" altLang="ko-KR" sz="2000" b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smtClean="0">
                          <a:latin typeface="+mn-ea"/>
                          <a:ea typeface="+mn-ea"/>
                        </a:rPr>
                        <a:t>사운드</a:t>
                      </a:r>
                      <a:r>
                        <a:rPr lang="en-US" altLang="ko-KR" sz="2000" b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2000" b="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0" baseline="0" smtClean="0"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2000" b="0" baseline="0" smtClean="0">
                          <a:latin typeface="+mn-ea"/>
                          <a:ea typeface="+mn-ea"/>
                        </a:rPr>
                        <a:t>, </a:t>
                      </a:r>
                      <a:endParaRPr lang="ko-KR" altLang="en-US" sz="2000" b="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smtClean="0"/>
                        <a:t>김원호</a:t>
                      </a:r>
                      <a:endParaRPr lang="ko-KR" altLang="en-US" sz="2800" b="1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클라이언트 프레임워크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AI, </a:t>
                      </a: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카메라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smtClean="0"/>
                        <a:t>전상훈</a:t>
                      </a:r>
                      <a:endParaRPr lang="ko-KR" altLang="en-US" sz="2800" b="1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클라이언트 프레임워크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err="1" smtClean="0">
                          <a:latin typeface="+mn-ea"/>
                          <a:ea typeface="+mn-ea"/>
                        </a:rPr>
                        <a:t>기믹</a:t>
                      </a: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err="1" smtClean="0">
                          <a:latin typeface="+mn-ea"/>
                          <a:ea typeface="+mn-ea"/>
                        </a:rPr>
                        <a:t>트리거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err="1" smtClean="0">
                          <a:latin typeface="+mn-ea"/>
                          <a:ea typeface="+mn-ea"/>
                        </a:rPr>
                        <a:t>맵툴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smtClean="0"/>
                        <a:t>신원섭</a:t>
                      </a:r>
                      <a:endParaRPr lang="ko-KR" altLang="en-US" sz="2800" b="1"/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캐릭터 모델링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 소스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121904" marR="121904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5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TH </a:t>
            </a:r>
            <a:r>
              <a:rPr lang="ko-KR" altLang="en-US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역할분담 및 개발일정</a:t>
            </a:r>
            <a:endParaRPr kumimoji="0" lang="ko-KR" altLang="en-US" sz="3000" b="1" i="0" u="none" strike="noStrike" kern="1200" cap="none" spc="0" normalizeH="0" baseline="3000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2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en-US" altLang="ko-KR" sz="16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TH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역할분담 및 개발일정</a:t>
            </a:r>
            <a:endParaRPr lang="ko-KR" altLang="en-US" sz="11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개발일정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21772"/>
            <a:ext cx="7886700" cy="249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0" y="4712444"/>
            <a:ext cx="789236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5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815524" y="1720793"/>
            <a:ext cx="1757172" cy="2014596"/>
            <a:chOff x="1042665" y="2524798"/>
            <a:chExt cx="1757172" cy="2014596"/>
          </a:xfrm>
        </p:grpSpPr>
        <p:sp>
          <p:nvSpPr>
            <p:cNvPr id="89" name="타원 8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</a:t>
              </a:r>
              <a:endPara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99678" y="3454405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연구목적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301208" y="1720793"/>
            <a:ext cx="1863101" cy="2024987"/>
            <a:chOff x="4772211" y="2514407"/>
            <a:chExt cx="1863101" cy="2024987"/>
          </a:xfrm>
        </p:grpSpPr>
        <p:sp>
          <p:nvSpPr>
            <p:cNvPr id="93" name="타원 92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</a:t>
              </a:r>
              <a:endPara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72211" y="3546991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게임특징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535505" y="1720793"/>
            <a:ext cx="1863101" cy="2014596"/>
            <a:chOff x="2843127" y="2524798"/>
            <a:chExt cx="1863101" cy="2014596"/>
          </a:xfrm>
        </p:grpSpPr>
        <p:sp>
          <p:nvSpPr>
            <p:cNvPr id="97" name="타원 96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</a:t>
              </a:r>
              <a:endPara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43127" y="3493064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게임소개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025805" y="3718186"/>
            <a:ext cx="1863101" cy="2014596"/>
            <a:chOff x="6678272" y="2524798"/>
            <a:chExt cx="1863101" cy="2014596"/>
          </a:xfrm>
        </p:grpSpPr>
        <p:sp>
          <p:nvSpPr>
            <p:cNvPr id="101" name="타원 100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4</a:t>
              </a:r>
              <a:endPara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78272" y="3251157"/>
              <a:ext cx="1863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개발환경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및 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기술적 요소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908763" y="3760275"/>
            <a:ext cx="1863101" cy="2014596"/>
            <a:chOff x="6678272" y="2524798"/>
            <a:chExt cx="1863101" cy="2014596"/>
          </a:xfrm>
        </p:grpSpPr>
        <p:sp>
          <p:nvSpPr>
            <p:cNvPr id="105" name="타원 10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5</a:t>
              </a:r>
              <a:endParaRPr lang="ko-KR" altLang="en-US" sz="4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678272" y="3251157"/>
              <a:ext cx="1863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역할분담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및 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개발일정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6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1</a:t>
            </a:r>
            <a:r>
              <a:rPr kumimoji="0" lang="en-US" altLang="ko-KR" sz="4400" b="1" i="0" u="none" strike="noStrike" kern="1200" cap="none" spc="0" normalizeH="0" baseline="3000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ST</a:t>
            </a:r>
            <a:r>
              <a:rPr kumimoji="0" lang="en-US" altLang="ko-KR" sz="4400" b="1" i="0" u="none" strike="noStrike" kern="1200" cap="none" spc="0" normalizeH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연구목적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639709"/>
            <a:ext cx="808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최근 </a:t>
            </a:r>
            <a:r>
              <a:rPr lang="ko-KR" altLang="en-US" sz="2400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주목받고</a:t>
            </a:r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있는 </a:t>
            </a:r>
            <a:r>
              <a:rPr lang="en-US" altLang="ko-KR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VR</a:t>
            </a:r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게임을 만들기 위해 현재 대중화 되어있는 </a:t>
            </a:r>
            <a:r>
              <a:rPr lang="ko-KR" altLang="en-US" sz="2400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유니티</a:t>
            </a:r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엔진을 기반으로 구현</a:t>
            </a:r>
            <a:endParaRPr lang="ko-KR" altLang="en-US" sz="2400" b="1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en-US" altLang="ko-KR" sz="20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연구목적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5995" y="292887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+mn-ea"/>
              </a:rPr>
              <a:t>클라이언트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- AI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오브젝트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카메라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+mn-ea"/>
              </a:rPr>
              <a:t>서버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다중 </a:t>
            </a:r>
            <a:r>
              <a:rPr lang="ko-KR" altLang="en-US" sz="2000" dirty="0">
                <a:latin typeface="+mn-ea"/>
              </a:rPr>
              <a:t>접속</a:t>
            </a:r>
            <a:r>
              <a:rPr lang="en-US" altLang="ko-KR" sz="2000" dirty="0">
                <a:latin typeface="+mn-ea"/>
              </a:rPr>
              <a:t>(2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+mn-ea"/>
              </a:rPr>
              <a:t>그래픽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- </a:t>
            </a:r>
            <a:r>
              <a:rPr lang="ko-KR" altLang="en-US" sz="2000" dirty="0" smtClean="0">
                <a:latin typeface="+mn-ea"/>
              </a:rPr>
              <a:t>모델링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애니메이션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맵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소스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2</a:t>
            </a:r>
            <a:r>
              <a:rPr lang="en-US" altLang="ko-KR" sz="44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lang="ko-KR" altLang="en-US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게임소</a:t>
            </a:r>
            <a:r>
              <a:rPr lang="ko-KR" altLang="en-US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개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0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</a:t>
            </a:r>
            <a:r>
              <a:rPr lang="en-US" altLang="ko-KR" sz="2000" b="1" baseline="30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D</a:t>
            </a:r>
            <a:r>
              <a:rPr lang="en-US" altLang="ko-KR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게임소개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5995" y="16095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>
                <a:latin typeface="+mn-ea"/>
              </a:rPr>
              <a:t>장르 </a:t>
            </a:r>
            <a:r>
              <a:rPr lang="en-US" altLang="ko-KR" sz="2400" smtClean="0">
                <a:latin typeface="+mn-ea"/>
              </a:rPr>
              <a:t>: </a:t>
            </a:r>
            <a:r>
              <a:rPr lang="ko-KR" altLang="en-US" sz="2400" smtClean="0">
                <a:latin typeface="+mn-ea"/>
              </a:rPr>
              <a:t>어드벤처 게임</a:t>
            </a:r>
            <a:endParaRPr lang="en-US" altLang="ko-KR" sz="240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>
                <a:latin typeface="+mn-ea"/>
              </a:rPr>
              <a:t>플랫폼 </a:t>
            </a:r>
            <a:r>
              <a:rPr lang="en-US" altLang="ko-KR" sz="2400" smtClean="0">
                <a:latin typeface="+mn-ea"/>
              </a:rPr>
              <a:t>: PC &amp; Oculus Rift</a:t>
            </a: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>
                <a:latin typeface="+mn-ea"/>
              </a:rPr>
              <a:t>시점 </a:t>
            </a:r>
            <a:r>
              <a:rPr lang="en-US" altLang="ko-KR" sz="2400" smtClean="0">
                <a:latin typeface="+mn-ea"/>
              </a:rPr>
              <a:t>: 3</a:t>
            </a:r>
            <a:r>
              <a:rPr lang="ko-KR" altLang="en-US" sz="2400" smtClean="0">
                <a:latin typeface="+mn-ea"/>
              </a:rPr>
              <a:t>인칭 시점</a:t>
            </a:r>
            <a:r>
              <a:rPr lang="en-US" altLang="ko-KR" sz="2400" smtClean="0">
                <a:latin typeface="+mn-ea"/>
              </a:rPr>
              <a:t>(back</a:t>
            </a:r>
            <a:r>
              <a:rPr lang="ko-KR" altLang="en-US" sz="240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view)</a:t>
            </a: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>
                <a:latin typeface="+mn-ea"/>
              </a:rPr>
              <a:t>게임 진행 </a:t>
            </a:r>
            <a:r>
              <a:rPr lang="en-US" altLang="ko-KR" sz="2400" smtClean="0">
                <a:latin typeface="+mn-ea"/>
              </a:rPr>
              <a:t>:</a:t>
            </a:r>
            <a:endParaRPr lang="en-US" altLang="ko-KR" sz="2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5817" y="3727612"/>
            <a:ext cx="80316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alibri" pitchFamily="34" charset="0"/>
              <a:buChar char="−"/>
            </a:pPr>
            <a:r>
              <a:rPr lang="ko-KR" altLang="en-US" smtClean="0"/>
              <a:t>플레이어는 </a:t>
            </a:r>
            <a:r>
              <a:rPr lang="en-US" altLang="ko-KR"/>
              <a:t>1p</a:t>
            </a:r>
            <a:r>
              <a:rPr lang="ko-KR" altLang="en-US"/>
              <a:t>일 때는 캐릭터 </a:t>
            </a:r>
            <a:r>
              <a:rPr lang="en-US" altLang="ko-KR"/>
              <a:t>2</a:t>
            </a:r>
            <a:r>
              <a:rPr lang="ko-KR" altLang="en-US"/>
              <a:t>가지를 태그 버튼을 이용하여 둘 다 </a:t>
            </a:r>
            <a:r>
              <a:rPr lang="ko-KR" altLang="en-US" smtClean="0"/>
              <a:t>이용한다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Calibri" pitchFamily="34" charset="0"/>
              <a:buChar char="−"/>
            </a:pPr>
            <a:r>
              <a:rPr lang="ko-KR" altLang="en-US" smtClean="0"/>
              <a:t>플레이어가 </a:t>
            </a:r>
            <a:r>
              <a:rPr lang="en-US" altLang="ko-KR"/>
              <a:t>2p</a:t>
            </a:r>
            <a:r>
              <a:rPr lang="ko-KR" altLang="en-US"/>
              <a:t>일 때는 캐릭터를 각각 하나씩 </a:t>
            </a:r>
            <a:r>
              <a:rPr lang="ko-KR" altLang="en-US" smtClean="0"/>
              <a:t>이용한다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Calibri" pitchFamily="34" charset="0"/>
              <a:buChar char="−"/>
            </a:pPr>
            <a:r>
              <a:rPr lang="ko-KR" altLang="en-US" smtClean="0"/>
              <a:t>플레이어는 </a:t>
            </a:r>
            <a:r>
              <a:rPr lang="ko-KR" altLang="en-US"/>
              <a:t>모든 통로를 지나서 보스에게 도달한다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Calibri" pitchFamily="34" charset="0"/>
              <a:buChar char="−"/>
            </a:pPr>
            <a:r>
              <a:rPr lang="ko-KR" altLang="en-US" smtClean="0"/>
              <a:t>통로에 </a:t>
            </a:r>
            <a:r>
              <a:rPr lang="ko-KR" altLang="en-US"/>
              <a:t>있는 </a:t>
            </a:r>
            <a:r>
              <a:rPr lang="ko-KR" altLang="en-US" smtClean="0"/>
              <a:t>다양한 </a:t>
            </a:r>
            <a:r>
              <a:rPr lang="ko-KR" altLang="en-US" err="1" smtClean="0"/>
              <a:t>기믹을</a:t>
            </a:r>
            <a:r>
              <a:rPr lang="ko-KR" altLang="en-US" smtClean="0"/>
              <a:t> </a:t>
            </a:r>
            <a:r>
              <a:rPr lang="ko-KR" altLang="en-US"/>
              <a:t>컨트롤로 지나가거나 헤드 </a:t>
            </a:r>
            <a:r>
              <a:rPr lang="ko-KR" altLang="en-US" err="1" smtClean="0"/>
              <a:t>트래킹을</a:t>
            </a:r>
            <a:r>
              <a:rPr lang="ko-KR" altLang="en-US" smtClean="0"/>
              <a:t> </a:t>
            </a:r>
            <a:r>
              <a:rPr lang="ko-KR" altLang="en-US"/>
              <a:t>이용하여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 </a:t>
            </a:r>
            <a:r>
              <a:rPr lang="ko-KR" altLang="en-US" smtClean="0"/>
              <a:t>캐릭터를 </a:t>
            </a:r>
            <a:r>
              <a:rPr lang="ko-KR" altLang="en-US"/>
              <a:t>도와준다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6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캐릭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0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86617"/>
              </p:ext>
            </p:extLst>
          </p:nvPr>
        </p:nvGraphicFramePr>
        <p:xfrm>
          <a:off x="1037230" y="1894541"/>
          <a:ext cx="7141258" cy="37874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0629"/>
                <a:gridCol w="35706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비버</a:t>
                      </a:r>
                      <a:endParaRPr lang="ko-KR" altLang="en-US"/>
                    </a:p>
                  </a:txBody>
                  <a:tcPr/>
                </a:tc>
              </a:tr>
              <a:tr h="241580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215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</a:t>
                      </a:r>
                      <a:r>
                        <a:rPr lang="en-US" altLang="ko-KR" sz="1100" smtClean="0"/>
                        <a:t>1) </a:t>
                      </a:r>
                      <a:r>
                        <a:rPr lang="ko-KR" altLang="en-US" sz="1100" smtClean="0"/>
                        <a:t>만화 </a:t>
                      </a:r>
                      <a:r>
                        <a:rPr lang="ko-KR" altLang="en-US" sz="1100" err="1" smtClean="0"/>
                        <a:t>쥬얼펫의</a:t>
                      </a:r>
                      <a:r>
                        <a:rPr lang="ko-KR" altLang="en-US" sz="1100" smtClean="0"/>
                        <a:t> 루비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</a:t>
                      </a:r>
                      <a:r>
                        <a:rPr lang="en-US" altLang="ko-KR" sz="1100" smtClean="0"/>
                        <a:t>2) </a:t>
                      </a:r>
                      <a:r>
                        <a:rPr lang="en-US" altLang="ko-KR" sz="1100" err="1" smtClean="0">
                          <a:effectLst/>
                          <a:latin typeface="+mn-ea"/>
                          <a:ea typeface="+mn-ea"/>
                        </a:rPr>
                        <a:t>Julien</a:t>
                      </a:r>
                      <a:r>
                        <a:rPr lang="en-US" altLang="ko-KR" sz="1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err="1" smtClean="0">
                          <a:effectLst/>
                          <a:latin typeface="+mn-ea"/>
                          <a:ea typeface="+mn-ea"/>
                        </a:rPr>
                        <a:t>Tromeur</a:t>
                      </a:r>
                      <a:r>
                        <a:rPr lang="ko-KR" altLang="en-US" sz="1100" smtClean="0">
                          <a:effectLst/>
                        </a:rPr>
                        <a:t>아티스트의</a:t>
                      </a:r>
                      <a:r>
                        <a:rPr lang="ko-KR" altLang="en-US" sz="1100" smtClean="0"/>
                        <a:t> 비버</a:t>
                      </a:r>
                      <a:endParaRPr lang="ko-KR" alt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높은 점프력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빠른 이동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치료기술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물건제작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재료수급</a:t>
                      </a:r>
                      <a:r>
                        <a:rPr lang="en-US" altLang="ko-KR" baseline="0" smtClean="0"/>
                        <a:t>(</a:t>
                      </a:r>
                      <a:r>
                        <a:rPr lang="ko-KR" altLang="en-US" baseline="0" smtClean="0"/>
                        <a:t>나무</a:t>
                      </a:r>
                      <a:r>
                        <a:rPr lang="en-US" altLang="ko-KR" baseline="0" smtClean="0"/>
                        <a:t>), </a:t>
                      </a:r>
                      <a:r>
                        <a:rPr lang="ko-KR" altLang="en-US" smtClean="0"/>
                        <a:t>수영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크기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50x80x50</a:t>
                      </a:r>
                      <a:r>
                        <a:rPr lang="en-US" altLang="ko-KR" dirty="0" smtClean="0"/>
                        <a:t>(cm)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25" y="2359854"/>
            <a:ext cx="2269812" cy="218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72" y="2359854"/>
            <a:ext cx="2421628" cy="218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</a:t>
            </a:r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2220"/>
              </p:ext>
            </p:extLst>
          </p:nvPr>
        </p:nvGraphicFramePr>
        <p:xfrm>
          <a:off x="632012" y="2020346"/>
          <a:ext cx="7879976" cy="3957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9976"/>
              </a:tblGrid>
              <a:tr h="36274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그림</a:t>
                      </a:r>
                      <a:r>
                        <a:rPr lang="en-US" altLang="ko-KR" sz="1400" smtClean="0"/>
                        <a:t>3) Xbox one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패드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786970"/>
            <a:ext cx="70294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8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카메라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20873"/>
              </p:ext>
            </p:extLst>
          </p:nvPr>
        </p:nvGraphicFramePr>
        <p:xfrm>
          <a:off x="554038" y="2209800"/>
          <a:ext cx="7673976" cy="3259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6988"/>
                <a:gridCol w="3836988"/>
              </a:tblGrid>
              <a:tr h="1918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</a:t>
                      </a:r>
                      <a:r>
                        <a:rPr lang="en-US" altLang="ko-KR" sz="1100" smtClean="0"/>
                        <a:t>4)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시야확인 </a:t>
                      </a:r>
                      <a:endParaRPr lang="en-US" altLang="ko-KR" sz="1100" baseline="0" smtClean="0"/>
                    </a:p>
                    <a:p>
                      <a:pPr algn="ctr" latinLnBrk="1"/>
                      <a:r>
                        <a:rPr lang="en-US" altLang="ko-KR" sz="1100" baseline="0" smtClean="0"/>
                        <a:t>(PSVR - </a:t>
                      </a:r>
                      <a:r>
                        <a:rPr lang="en-US" altLang="ko-KR" sz="1100" smtClean="0"/>
                        <a:t>Robot Rescue)</a:t>
                      </a:r>
                      <a:endParaRPr lang="ko-KR" altLang="en-US" sz="11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</a:t>
                      </a:r>
                      <a:r>
                        <a:rPr lang="en-US" altLang="ko-KR" sz="1100" smtClean="0"/>
                        <a:t>5)</a:t>
                      </a:r>
                      <a:r>
                        <a:rPr lang="en-US" altLang="ko-KR" sz="1100" baseline="0" smtClean="0"/>
                        <a:t> </a:t>
                      </a:r>
                      <a:r>
                        <a:rPr lang="ko-KR" altLang="en-US" sz="1100" baseline="0" smtClean="0"/>
                        <a:t>플레이어</a:t>
                      </a:r>
                      <a:r>
                        <a:rPr lang="en-US" altLang="ko-KR" sz="1100" baseline="0" smtClean="0"/>
                        <a:t>(</a:t>
                      </a:r>
                      <a:r>
                        <a:rPr lang="ko-KR" altLang="en-US" sz="1100" baseline="0" smtClean="0"/>
                        <a:t>카메라</a:t>
                      </a:r>
                      <a:r>
                        <a:rPr lang="en-US" altLang="ko-KR" sz="1100" baseline="0" smtClean="0"/>
                        <a:t>)</a:t>
                      </a:r>
                      <a:r>
                        <a:rPr lang="ko-KR" altLang="en-US" sz="1100" baseline="0" smtClean="0"/>
                        <a:t>와 소통 </a:t>
                      </a:r>
                      <a:endParaRPr lang="en-US" altLang="ko-KR" sz="1100" baseline="0" smtClean="0"/>
                    </a:p>
                    <a:p>
                      <a:pPr algn="ctr" latinLnBrk="1"/>
                      <a:r>
                        <a:rPr lang="en-US" altLang="ko-KR" sz="1100" baseline="0" smtClean="0"/>
                        <a:t>(PSVR - </a:t>
                      </a:r>
                      <a:r>
                        <a:rPr lang="en-US" altLang="ko-KR" sz="1100" smtClean="0"/>
                        <a:t>Robot Rescue)</a:t>
                      </a:r>
                      <a:endParaRPr lang="ko-KR" altLang="en-US" sz="1100" b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mtClean="0"/>
                        <a:t>카메라 </a:t>
                      </a:r>
                      <a:r>
                        <a:rPr lang="ko-KR" altLang="en-US" err="1" smtClean="0"/>
                        <a:t>뷰를</a:t>
                      </a:r>
                      <a:r>
                        <a:rPr lang="ko-KR" altLang="en-US" smtClean="0"/>
                        <a:t> 통해 기존 게임 플레이에서 확인 불가능한 시야를 확인     가능하다</a:t>
                      </a:r>
                      <a:r>
                        <a:rPr lang="en-US" altLang="ko-KR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카메라</a:t>
                      </a:r>
                      <a:r>
                        <a:rPr lang="ko-KR" altLang="en-US" baseline="0" dirty="0" smtClean="0"/>
                        <a:t> 또한 캐릭터와 별개의 역할로 서로 </a:t>
                      </a:r>
                      <a:r>
                        <a:rPr lang="ko-KR" altLang="en-US" baseline="0" dirty="0" err="1" smtClean="0"/>
                        <a:t>의사소통을</a:t>
                      </a:r>
                      <a:r>
                        <a:rPr lang="ko-KR" altLang="en-US" baseline="0" dirty="0" smtClean="0"/>
                        <a:t> 하며 진행한다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47" y="2297295"/>
            <a:ext cx="3462334" cy="1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27" y="2297295"/>
            <a:ext cx="3458574" cy="1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헤드 </a:t>
            </a:r>
            <a:r>
              <a:rPr lang="ko-KR" altLang="en-US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트래킹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9658"/>
              </p:ext>
            </p:extLst>
          </p:nvPr>
        </p:nvGraphicFramePr>
        <p:xfrm>
          <a:off x="1223044" y="1801906"/>
          <a:ext cx="6527324" cy="3748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662"/>
                <a:gridCol w="3263662"/>
              </a:tblGrid>
              <a:tr h="26221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8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 </a:t>
                      </a:r>
                      <a:r>
                        <a:rPr lang="en-US" altLang="ko-KR" sz="1100" smtClean="0"/>
                        <a:t>6,7) </a:t>
                      </a:r>
                      <a:r>
                        <a:rPr lang="ko-KR" altLang="en-US" sz="1100" smtClean="0"/>
                        <a:t>헤드 </a:t>
                      </a:r>
                      <a:r>
                        <a:rPr lang="ko-KR" altLang="en-US" sz="1100" err="1" smtClean="0"/>
                        <a:t>트래킹을</a:t>
                      </a:r>
                      <a:r>
                        <a:rPr lang="ko-KR" altLang="en-US" sz="1100" smtClean="0"/>
                        <a:t> 통한 플레이어의 도움</a:t>
                      </a:r>
                      <a:endParaRPr lang="en-US" altLang="ko-KR" sz="110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smtClean="0"/>
                        <a:t>(PSVR - </a:t>
                      </a:r>
                      <a:r>
                        <a:rPr lang="en-US" altLang="ko-KR" sz="1100" b="0" smtClean="0">
                          <a:latin typeface="+mn-ea"/>
                          <a:ea typeface="+mn-ea"/>
                        </a:rPr>
                        <a:t>Robot Rescue)</a:t>
                      </a:r>
                      <a:endParaRPr lang="ko-KR" altLang="en-US" sz="1100" b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9924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헤드 </a:t>
                      </a:r>
                      <a:r>
                        <a:rPr lang="ko-KR" altLang="en-US" sz="1800" err="1" smtClean="0"/>
                        <a:t>트레킹을</a:t>
                      </a:r>
                      <a:r>
                        <a:rPr lang="ko-KR" altLang="en-US" sz="1800" smtClean="0"/>
                        <a:t> 이용하여 </a:t>
                      </a:r>
                      <a:r>
                        <a:rPr lang="ko-KR" altLang="en-US" sz="1800" err="1" smtClean="0"/>
                        <a:t>트리거를</a:t>
                      </a:r>
                      <a:r>
                        <a:rPr lang="ko-KR" altLang="en-US" sz="1800" smtClean="0"/>
                        <a:t> 작동하거나 </a:t>
                      </a:r>
                      <a:endParaRPr lang="en-US" altLang="ko-KR" sz="180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캐릭터들의 진행을 도와줄 수 있다</a:t>
                      </a:r>
                      <a:endParaRPr lang="en-US" altLang="ko-KR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3" y="2162239"/>
            <a:ext cx="3690199" cy="212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29" y="2162239"/>
            <a:ext cx="3856724" cy="212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+mj-cs"/>
              </a:rPr>
              <a:t>RD</a:t>
            </a:r>
            <a:r>
              <a:rPr kumimoji="0" lang="en-US" altLang="ko-KR" sz="4400" b="1" i="0" u="none" strike="noStrike" kern="1200" cap="none" spc="0" normalizeH="0" baseline="0" noProof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플레이 방식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b="1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기믹</a:t>
            </a:r>
            <a:r>
              <a: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b="1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RD</a:t>
            </a:r>
            <a:r>
              <a:rPr lang="en-US" altLang="ko-KR" sz="2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특징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54171" y="2209072"/>
            <a:ext cx="7673896" cy="435165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7666"/>
              </p:ext>
            </p:extLst>
          </p:nvPr>
        </p:nvGraphicFramePr>
        <p:xfrm>
          <a:off x="663388" y="1932692"/>
          <a:ext cx="7646636" cy="3561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318"/>
                <a:gridCol w="3823318"/>
              </a:tblGrid>
              <a:tr h="20879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3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그림 </a:t>
                      </a:r>
                      <a:r>
                        <a:rPr lang="en-US" altLang="ko-KR" sz="1100" smtClean="0"/>
                        <a:t>10,11) </a:t>
                      </a:r>
                      <a:r>
                        <a:rPr lang="ko-KR" altLang="en-US" sz="1100" err="1" smtClean="0"/>
                        <a:t>기믹을</a:t>
                      </a:r>
                      <a:r>
                        <a:rPr lang="ko-KR" altLang="en-US" sz="1100" smtClean="0"/>
                        <a:t> 이용한 플레이 </a:t>
                      </a:r>
                      <a:r>
                        <a:rPr lang="en-US" altLang="ko-KR" sz="1100" smtClean="0"/>
                        <a:t>(</a:t>
                      </a:r>
                      <a:r>
                        <a:rPr lang="ko-KR" altLang="en-US" sz="1100" err="1" smtClean="0"/>
                        <a:t>브라더스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915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각 캐릭터는 다양한 </a:t>
                      </a:r>
                      <a:r>
                        <a:rPr lang="ko-KR" altLang="en-US" sz="2400" dirty="0" err="1" smtClean="0"/>
                        <a:t>기믹을</a:t>
                      </a:r>
                      <a:r>
                        <a:rPr lang="ko-KR" altLang="en-US" sz="2400" dirty="0" smtClean="0"/>
                        <a:t> 활용하여 </a:t>
                      </a:r>
                      <a:r>
                        <a:rPr lang="ko-KR" altLang="en-US" sz="2400" dirty="0" err="1" smtClean="0"/>
                        <a:t>맵을</a:t>
                      </a:r>
                      <a:r>
                        <a:rPr lang="ko-KR" altLang="en-US" sz="2400" dirty="0" smtClean="0"/>
                        <a:t> 진행한다</a:t>
                      </a:r>
                      <a:r>
                        <a:rPr lang="en-US" altLang="ko-KR" sz="240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4" y="1990477"/>
            <a:ext cx="3534386" cy="198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62" y="1990477"/>
            <a:ext cx="3561172" cy="198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794</Words>
  <Application>Microsoft Office PowerPoint</Application>
  <PresentationFormat>화면 슬라이드 쇼(4:3)</PresentationFormat>
  <Paragraphs>204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굴림</vt:lpstr>
      <vt:lpstr>Arial</vt:lpstr>
      <vt:lpstr>a파도소리</vt:lpstr>
      <vt:lpstr>10X10</vt:lpstr>
      <vt:lpstr>배달의민족 주아</vt:lpstr>
      <vt:lpstr>맑은 고딕</vt:lpstr>
      <vt:lpstr>Calibri</vt:lpstr>
      <vt:lpstr>-윤고딕330</vt:lpstr>
      <vt:lpstr>Calibri Light</vt:lpstr>
      <vt:lpstr>Arial Black</vt:lpstr>
      <vt:lpstr>Sandoll 너랑나랑 03 Bold</vt:lpstr>
      <vt:lpstr>Office 테마</vt:lpstr>
      <vt:lpstr>Forest de Amigo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SeungHyen</cp:lastModifiedBy>
  <cp:revision>39</cp:revision>
  <dcterms:created xsi:type="dcterms:W3CDTF">2016-11-01T03:46:33Z</dcterms:created>
  <dcterms:modified xsi:type="dcterms:W3CDTF">2016-12-17T13:14:17Z</dcterms:modified>
</cp:coreProperties>
</file>