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106486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261260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10CF-E7F3-4589-AC69-76894438347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302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279649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10CF-E7F3-4589-AC69-76894438347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207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52460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143281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304861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363210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E5529-45AB-4690-AFD3-C3BF1D324E9B}"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254241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32357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E5529-45AB-4690-AFD3-C3BF1D324E9B}" type="datetimeFigureOut">
              <a:rPr lang="en-IN" smtClean="0"/>
              <a:t>01-11-2021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232520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7E5529-45AB-4690-AFD3-C3BF1D324E9B}" type="datetimeFigureOut">
              <a:rPr lang="en-IN" smtClean="0"/>
              <a:t>01-11-2021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104650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E5529-45AB-4690-AFD3-C3BF1D324E9B}" type="datetimeFigureOut">
              <a:rPr lang="en-IN" smtClean="0"/>
              <a:t>01-11-2021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303604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13821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7E5529-45AB-4690-AFD3-C3BF1D324E9B}"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10CF-E7F3-4589-AC69-768944383479}" type="slidenum">
              <a:rPr lang="en-IN" smtClean="0"/>
              <a:t>‹#›</a:t>
            </a:fld>
            <a:endParaRPr lang="en-IN"/>
          </a:p>
        </p:txBody>
      </p:sp>
    </p:spTree>
    <p:extLst>
      <p:ext uri="{BB962C8B-B14F-4D97-AF65-F5344CB8AC3E}">
        <p14:creationId xmlns:p14="http://schemas.microsoft.com/office/powerpoint/2010/main" val="258009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E5529-45AB-4690-AFD3-C3BF1D324E9B}" type="datetimeFigureOut">
              <a:rPr lang="en-IN" smtClean="0"/>
              <a:t>01-11-2021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6910CF-E7F3-4589-AC69-768944383479}" type="slidenum">
              <a:rPr lang="en-IN" smtClean="0"/>
              <a:t>‹#›</a:t>
            </a:fld>
            <a:endParaRPr lang="en-IN"/>
          </a:p>
        </p:txBody>
      </p:sp>
    </p:spTree>
    <p:extLst>
      <p:ext uri="{BB962C8B-B14F-4D97-AF65-F5344CB8AC3E}">
        <p14:creationId xmlns:p14="http://schemas.microsoft.com/office/powerpoint/2010/main" val="91083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5B6-A09D-4962-BC0B-95FFF7106D50}"/>
              </a:ext>
            </a:extLst>
          </p:cNvPr>
          <p:cNvSpPr>
            <a:spLocks noGrp="1"/>
          </p:cNvSpPr>
          <p:nvPr>
            <p:ph type="ctrTitle"/>
          </p:nvPr>
        </p:nvSpPr>
        <p:spPr/>
        <p:txBody>
          <a:bodyPr/>
          <a:lstStyle/>
          <a:p>
            <a:r>
              <a:rPr lang="en-US" dirty="0"/>
              <a:t>PRESENTATION ON SOLAR COOKER MODELLING</a:t>
            </a:r>
            <a:endParaRPr lang="en-IN" dirty="0"/>
          </a:p>
        </p:txBody>
      </p:sp>
      <p:sp>
        <p:nvSpPr>
          <p:cNvPr id="3" name="Subtitle 2">
            <a:extLst>
              <a:ext uri="{FF2B5EF4-FFF2-40B4-BE49-F238E27FC236}">
                <a16:creationId xmlns:a16="http://schemas.microsoft.com/office/drawing/2014/main" id="{1049C8DD-5F78-458A-8B61-3B8913944477}"/>
              </a:ext>
            </a:extLst>
          </p:cNvPr>
          <p:cNvSpPr>
            <a:spLocks noGrp="1"/>
          </p:cNvSpPr>
          <p:nvPr>
            <p:ph type="subTitle" idx="1"/>
          </p:nvPr>
        </p:nvSpPr>
        <p:spPr/>
        <p:txBody>
          <a:bodyPr>
            <a:normAutofit lnSpcReduction="10000"/>
          </a:bodyPr>
          <a:lstStyle/>
          <a:p>
            <a:r>
              <a:rPr lang="en-US" dirty="0"/>
              <a:t>NAME-ANSUMAN SADANGI(180301160029)</a:t>
            </a:r>
          </a:p>
          <a:p>
            <a:r>
              <a:rPr lang="en-US" dirty="0"/>
              <a:t>            SOUNG SAMPURNA SWAIN(180301160027)</a:t>
            </a:r>
          </a:p>
          <a:p>
            <a:r>
              <a:rPr lang="en-US" dirty="0"/>
              <a:t>B.TECH MECHANICAL</a:t>
            </a:r>
            <a:endParaRPr lang="en-IN" dirty="0"/>
          </a:p>
        </p:txBody>
      </p:sp>
    </p:spTree>
    <p:extLst>
      <p:ext uri="{BB962C8B-B14F-4D97-AF65-F5344CB8AC3E}">
        <p14:creationId xmlns:p14="http://schemas.microsoft.com/office/powerpoint/2010/main" val="2559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1D59-11FD-4C07-A2D6-2427289F6F15}"/>
              </a:ext>
            </a:extLst>
          </p:cNvPr>
          <p:cNvSpPr>
            <a:spLocks noGrp="1"/>
          </p:cNvSpPr>
          <p:nvPr>
            <p:ph type="title"/>
          </p:nvPr>
        </p:nvSpPr>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id="{F9951DB8-E668-434C-8FE1-2501C9E0238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 solar cooker is </a:t>
            </a:r>
            <a:r>
              <a:rPr lang="en-US" b="1" i="0" dirty="0">
                <a:solidFill>
                  <a:srgbClr val="202124"/>
                </a:solidFill>
                <a:effectLst/>
                <a:latin typeface="arial" panose="020B0604020202020204" pitchFamily="34" charset="0"/>
              </a:rPr>
              <a:t>a device in which heat energy from sunlight is trapped inside the cooker using</a:t>
            </a:r>
            <a:r>
              <a:rPr lang="en-US" b="0" i="0" dirty="0">
                <a:solidFill>
                  <a:srgbClr val="202124"/>
                </a:solidFill>
                <a:effectLst/>
                <a:latin typeface="arial" panose="020B0604020202020204" pitchFamily="34" charset="0"/>
              </a:rPr>
              <a:t> the phenomenon of the greenhouse effect. A solar heating device such as a solar cooker uses a reflector to reflect sunlight to a small area where the cooking container is placed.</a:t>
            </a:r>
            <a:endParaRPr lang="en-IN" dirty="0"/>
          </a:p>
        </p:txBody>
      </p:sp>
    </p:spTree>
    <p:extLst>
      <p:ext uri="{BB962C8B-B14F-4D97-AF65-F5344CB8AC3E}">
        <p14:creationId xmlns:p14="http://schemas.microsoft.com/office/powerpoint/2010/main" val="314577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299C-89C7-4381-AE14-0B8F16B90CE6}"/>
              </a:ext>
            </a:extLst>
          </p:cNvPr>
          <p:cNvSpPr>
            <a:spLocks noGrp="1"/>
          </p:cNvSpPr>
          <p:nvPr>
            <p:ph type="title"/>
          </p:nvPr>
        </p:nvSpPr>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66688935-B100-4C7C-98B3-E30C3BAACF38}"/>
              </a:ext>
            </a:extLst>
          </p:cNvPr>
          <p:cNvSpPr>
            <a:spLocks noGrp="1"/>
          </p:cNvSpPr>
          <p:nvPr>
            <p:ph idx="1"/>
          </p:nvPr>
        </p:nvSpPr>
        <p:spPr/>
        <p:txBody>
          <a:bodyPr>
            <a:normAutofit/>
          </a:bodyPr>
          <a:lstStyle/>
          <a:p>
            <a:r>
              <a:rPr lang="en-US" b="0" i="0" dirty="0">
                <a:solidFill>
                  <a:srgbClr val="333333"/>
                </a:solidFill>
                <a:effectLst/>
                <a:latin typeface="Georgia" panose="02040502050405020303" pitchFamily="18" charset="0"/>
              </a:rPr>
              <a:t>Incident sunlight reaching the parabolic dish is concentrated on the glass cover at the front face of the receiver. A first part of the concentrated solar radiation is reflected to the ambient, the glass absorbs a second part, and a third part is transmitted through the glass cover. The latter part is absorbed by the receiver plate. A small part is reflected back to the glass cover. Heat is transmitted to the fluid via the black-painted metal absorber. The selective coating layer has a high absorptance and a low emittance in order to reduce thermal radiation losses. Figure  shows a cross section of the receiver and all heat transfer processes involved. The absorber is considered to be very rigid, and its properties are not affected by temperature.</a:t>
            </a:r>
          </a:p>
        </p:txBody>
      </p:sp>
    </p:spTree>
    <p:extLst>
      <p:ext uri="{BB962C8B-B14F-4D97-AF65-F5344CB8AC3E}">
        <p14:creationId xmlns:p14="http://schemas.microsoft.com/office/powerpoint/2010/main" val="25968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DF64-F023-40FB-AC96-CDD85224FD83}"/>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B308E281-96DE-4CB3-9082-930F592944F3}"/>
              </a:ext>
            </a:extLst>
          </p:cNvPr>
          <p:cNvSpPr>
            <a:spLocks noGrp="1"/>
          </p:cNvSpPr>
          <p:nvPr>
            <p:ph idx="1"/>
          </p:nvPr>
        </p:nvSpPr>
        <p:spPr/>
        <p:txBody>
          <a:bodyPr/>
          <a:lstStyle/>
          <a:p>
            <a:r>
              <a:rPr lang="en-US" b="0" i="0" dirty="0">
                <a:solidFill>
                  <a:srgbClr val="333333"/>
                </a:solidFill>
                <a:effectLst/>
                <a:latin typeface="Georgia" panose="02040502050405020303" pitchFamily="18" charset="0"/>
              </a:rPr>
              <a:t>The present model of the PSCS considers all the abovementioned heat transfer processes, takes into account the presence of the glazing on the receiver, and assumes one-dimensional variations of the temperature along the receiver and the storage tank. The first law of thermodynamics is applied between times </a:t>
            </a:r>
            <a:r>
              <a:rPr lang="en-US" b="0" i="1" dirty="0">
                <a:solidFill>
                  <a:srgbClr val="333333"/>
                </a:solidFill>
                <a:effectLst/>
                <a:latin typeface="Georgia" panose="02040502050405020303" pitchFamily="18" charset="0"/>
              </a:rPr>
              <a:t>t</a:t>
            </a:r>
            <a:r>
              <a:rPr lang="en-US" b="0" i="0" dirty="0">
                <a:solidFill>
                  <a:srgbClr val="333333"/>
                </a:solidFill>
                <a:effectLst/>
                <a:latin typeface="Georgia" panose="02040502050405020303" pitchFamily="18" charset="0"/>
              </a:rPr>
              <a:t> and </a:t>
            </a:r>
            <a:r>
              <a:rPr lang="en-US" b="0" i="1" dirty="0">
                <a:solidFill>
                  <a:srgbClr val="333333"/>
                </a:solidFill>
                <a:effectLst/>
                <a:latin typeface="Georgia" panose="02040502050405020303" pitchFamily="18" charset="0"/>
              </a:rPr>
              <a:t>t</a:t>
            </a:r>
            <a:r>
              <a:rPr lang="en-US" b="0" i="0" dirty="0">
                <a:solidFill>
                  <a:srgbClr val="333333"/>
                </a:solidFill>
                <a:effectLst/>
                <a:latin typeface="Georgia" panose="02040502050405020303" pitchFamily="18" charset="0"/>
              </a:rPr>
              <a:t> + </a:t>
            </a:r>
            <a:r>
              <a:rPr lang="en-US" b="0" i="0" dirty="0" err="1">
                <a:solidFill>
                  <a:srgbClr val="333333"/>
                </a:solidFill>
                <a:effectLst/>
                <a:latin typeface="Georgia" panose="02040502050405020303" pitchFamily="18" charset="0"/>
              </a:rPr>
              <a:t>Δ</a:t>
            </a:r>
            <a:r>
              <a:rPr lang="en-US" b="0" i="1" dirty="0" err="1">
                <a:solidFill>
                  <a:srgbClr val="333333"/>
                </a:solidFill>
                <a:effectLst/>
                <a:latin typeface="Georgia" panose="02040502050405020303" pitchFamily="18" charset="0"/>
              </a:rPr>
              <a:t>t</a:t>
            </a:r>
            <a:r>
              <a:rPr lang="en-US" b="0" i="0" dirty="0">
                <a:solidFill>
                  <a:srgbClr val="333333"/>
                </a:solidFill>
                <a:effectLst/>
                <a:latin typeface="Georgia" panose="02040502050405020303" pitchFamily="18" charset="0"/>
              </a:rPr>
              <a:t> to various system components to obtain the governing energy balance equations in a convenient explicit finite difference form ready for numerical solution.</a:t>
            </a:r>
            <a:endParaRPr lang="en-IN" dirty="0"/>
          </a:p>
        </p:txBody>
      </p:sp>
    </p:spTree>
    <p:extLst>
      <p:ext uri="{BB962C8B-B14F-4D97-AF65-F5344CB8AC3E}">
        <p14:creationId xmlns:p14="http://schemas.microsoft.com/office/powerpoint/2010/main" val="28314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28EC-9C25-4CA6-A0CA-5E1A839FE38C}"/>
              </a:ext>
            </a:extLst>
          </p:cNvPr>
          <p:cNvSpPr>
            <a:spLocks noGrp="1"/>
          </p:cNvSpPr>
          <p:nvPr>
            <p:ph type="title"/>
          </p:nvPr>
        </p:nvSpPr>
        <p:spPr/>
        <p:txBody>
          <a:bodyPr/>
          <a:lstStyle/>
          <a:p>
            <a:r>
              <a:rPr lang="en-US" dirty="0"/>
              <a:t>EFFECT OF INSULATION THICKNESS</a:t>
            </a:r>
            <a:endParaRPr lang="en-IN" dirty="0"/>
          </a:p>
        </p:txBody>
      </p:sp>
      <p:sp>
        <p:nvSpPr>
          <p:cNvPr id="3" name="Content Placeholder 2">
            <a:extLst>
              <a:ext uri="{FF2B5EF4-FFF2-40B4-BE49-F238E27FC236}">
                <a16:creationId xmlns:a16="http://schemas.microsoft.com/office/drawing/2014/main" id="{8035904A-EE02-4EA9-A479-9064E2778F63}"/>
              </a:ext>
            </a:extLst>
          </p:cNvPr>
          <p:cNvSpPr>
            <a:spLocks noGrp="1"/>
          </p:cNvSpPr>
          <p:nvPr>
            <p:ph idx="1"/>
          </p:nvPr>
        </p:nvSpPr>
        <p:spPr/>
        <p:txBody>
          <a:bodyPr/>
          <a:lstStyle/>
          <a:p>
            <a:pPr algn="l"/>
            <a:r>
              <a:rPr lang="en-US" b="0" i="0" dirty="0">
                <a:solidFill>
                  <a:srgbClr val="333333"/>
                </a:solidFill>
                <a:effectLst/>
                <a:latin typeface="Georgia" panose="02040502050405020303" pitchFamily="18" charset="0"/>
              </a:rPr>
              <a:t>Heat losses must be carefully analyzed as their assessment can significantly affect the overall system performance accuracy. Thermal insulation of the receiver deserves a careful analysis as a thicker receiver wall reduces thermal losses but it increases the shadow area on the solar concentrator, as well as the receiver weight and system cost.</a:t>
            </a:r>
          </a:p>
          <a:p>
            <a:pPr algn="l"/>
            <a:r>
              <a:rPr lang="en-US" b="0" i="0" dirty="0">
                <a:solidFill>
                  <a:srgbClr val="333333"/>
                </a:solidFill>
                <a:effectLst/>
                <a:latin typeface="Georgia" panose="02040502050405020303" pitchFamily="18" charset="0"/>
              </a:rPr>
              <a:t>The receiver wall thermal resistance is the inverse of the global heat transfer coefficient resulting from conduction through the receiver and convection heat transfer on the interior and the exterior of the receiver.</a:t>
            </a:r>
          </a:p>
          <a:p>
            <a:endParaRPr lang="en-IN" dirty="0"/>
          </a:p>
        </p:txBody>
      </p:sp>
    </p:spTree>
    <p:extLst>
      <p:ext uri="{BB962C8B-B14F-4D97-AF65-F5344CB8AC3E}">
        <p14:creationId xmlns:p14="http://schemas.microsoft.com/office/powerpoint/2010/main" val="42538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63E-7965-4965-A872-9F99CA33F04A}"/>
              </a:ext>
            </a:extLst>
          </p:cNvPr>
          <p:cNvSpPr>
            <a:spLocks noGrp="1"/>
          </p:cNvSpPr>
          <p:nvPr>
            <p:ph type="title"/>
          </p:nvPr>
        </p:nvSpPr>
        <p:spPr/>
        <p:txBody>
          <a:bodyPr/>
          <a:lstStyle/>
          <a:p>
            <a:r>
              <a:rPr lang="en-US" dirty="0"/>
              <a:t>TYPES OF SOLAR COOKER</a:t>
            </a:r>
            <a:endParaRPr lang="en-IN" dirty="0"/>
          </a:p>
        </p:txBody>
      </p:sp>
      <p:sp>
        <p:nvSpPr>
          <p:cNvPr id="3" name="Content Placeholder 2">
            <a:extLst>
              <a:ext uri="{FF2B5EF4-FFF2-40B4-BE49-F238E27FC236}">
                <a16:creationId xmlns:a16="http://schemas.microsoft.com/office/drawing/2014/main" id="{B41063AA-DAB2-4B76-A6C9-26CA301F5D92}"/>
              </a:ext>
            </a:extLst>
          </p:cNvPr>
          <p:cNvSpPr>
            <a:spLocks noGrp="1"/>
          </p:cNvSpPr>
          <p:nvPr>
            <p:ph idx="1"/>
          </p:nvPr>
        </p:nvSpPr>
        <p:spPr/>
        <p:txBody>
          <a:bodyPr/>
          <a:lstStyle/>
          <a:p>
            <a:r>
              <a:rPr lang="en-US" dirty="0"/>
              <a:t>PANEL SOLAR COOKER</a:t>
            </a:r>
          </a:p>
          <a:p>
            <a:r>
              <a:rPr lang="en-US" dirty="0"/>
              <a:t>THE BOX SOLAR COOKER</a:t>
            </a:r>
          </a:p>
          <a:p>
            <a:r>
              <a:rPr lang="en-US" dirty="0"/>
              <a:t>PARABOLIC SOLAR COOKER</a:t>
            </a:r>
          </a:p>
          <a:p>
            <a:r>
              <a:rPr lang="en-US" dirty="0"/>
              <a:t>GOSUN SOLAR COOKER</a:t>
            </a:r>
            <a:endParaRPr lang="en-IN" dirty="0"/>
          </a:p>
        </p:txBody>
      </p:sp>
    </p:spTree>
    <p:extLst>
      <p:ext uri="{BB962C8B-B14F-4D97-AF65-F5344CB8AC3E}">
        <p14:creationId xmlns:p14="http://schemas.microsoft.com/office/powerpoint/2010/main" val="135241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CDD9-24A2-44FC-B6A1-83DBFC8F6352}"/>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EF52D8D-DA8A-45BC-A688-3C95527DB013}"/>
              </a:ext>
            </a:extLst>
          </p:cNvPr>
          <p:cNvSpPr>
            <a:spLocks noGrp="1"/>
          </p:cNvSpPr>
          <p:nvPr>
            <p:ph idx="1"/>
          </p:nvPr>
        </p:nvSpPr>
        <p:spPr/>
        <p:txBody>
          <a:bodyPr>
            <a:normAutofit lnSpcReduction="10000"/>
          </a:bodyPr>
          <a:lstStyle/>
          <a:p>
            <a:r>
              <a:rPr lang="en-US" b="0" i="0" dirty="0">
                <a:solidFill>
                  <a:srgbClr val="333333"/>
                </a:solidFill>
                <a:effectLst/>
                <a:latin typeface="Roboto"/>
              </a:rPr>
              <a:t>Several researchers have touched upon many aspects of the box cooker, but unfortunately an integrated image of the cooker has not emerged. The best example is the vessel, which hardly finds a mention in the entire literature. The performance of the conventional box-type solar cookers is appreciably improved, when detailed analysis of the heat transfer processes in a box cooker is identified and studied. This paper presents a mathematical model for a double-glazed hot-box type solar cooker loaded with conventional vessel on floor and another vessel having depressed lid on lugs, which enables to find the temperatures of various components of the cooker with time including vessel and its contents. The cooking vessel with depressed lid provides direct contact of the lid with the food and hence making the heat transfer more effective. This results in higher temperature of water/contents of cooking vessel in the cooking vessel with depressed lid compared to conventional vessel at the same time. The same trend is observed from the results.</a:t>
            </a:r>
            <a:endParaRPr lang="en-IN" dirty="0"/>
          </a:p>
        </p:txBody>
      </p:sp>
    </p:spTree>
    <p:extLst>
      <p:ext uri="{BB962C8B-B14F-4D97-AF65-F5344CB8AC3E}">
        <p14:creationId xmlns:p14="http://schemas.microsoft.com/office/powerpoint/2010/main" val="117963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295D-323A-42F0-A127-24DD0AE5F71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DD46415-9739-45E2-8E50-48EADFB51127}"/>
              </a:ext>
            </a:extLst>
          </p:cNvPr>
          <p:cNvSpPr>
            <a:spLocks noGrp="1"/>
          </p:cNvSpPr>
          <p:nvPr>
            <p:ph idx="1"/>
          </p:nvPr>
        </p:nvSpPr>
        <p:spPr/>
        <p:txBody>
          <a:bodyPr/>
          <a:lstStyle/>
          <a:p>
            <a:pPr algn="l"/>
            <a:r>
              <a:rPr lang="en-US" b="0" i="0" dirty="0">
                <a:solidFill>
                  <a:srgbClr val="333333"/>
                </a:solidFill>
                <a:effectLst/>
                <a:latin typeface="Georgia" panose="02040502050405020303" pitchFamily="18" charset="0"/>
              </a:rPr>
              <a:t>Heat losses must be carefully analyzed as their assessment can significantly affect the overall system performance accuracy. Thermal insulation of the receiver deserves a careful analysis as a thicker receiver wall reduces thermal losses but it increases the shadow area on the solar concentrator, as well as the receiver weight and system cost.</a:t>
            </a:r>
          </a:p>
          <a:p>
            <a:pPr algn="l"/>
            <a:r>
              <a:rPr lang="en-US" b="0" i="0" dirty="0">
                <a:solidFill>
                  <a:srgbClr val="333333"/>
                </a:solidFill>
                <a:effectLst/>
                <a:latin typeface="Georgia" panose="02040502050405020303" pitchFamily="18" charset="0"/>
              </a:rPr>
              <a:t>The receiver wall thermal resistance is the inverse of the global heat transfer coefficient resulting from conduction through the receiver and convection heat transfer on the interior and the exterior of the receiver.</a:t>
            </a:r>
          </a:p>
          <a:p>
            <a:endParaRPr lang="en-IN" dirty="0"/>
          </a:p>
        </p:txBody>
      </p:sp>
    </p:spTree>
    <p:extLst>
      <p:ext uri="{BB962C8B-B14F-4D97-AF65-F5344CB8AC3E}">
        <p14:creationId xmlns:p14="http://schemas.microsoft.com/office/powerpoint/2010/main" val="351203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A94E26-D7A9-4AD0-95B1-72AD8BE5C303}"/>
              </a:ext>
            </a:extLst>
          </p:cNvPr>
          <p:cNvSpPr>
            <a:spLocks noGrp="1"/>
          </p:cNvSpPr>
          <p:nvPr>
            <p:ph type="title"/>
          </p:nvPr>
        </p:nvSpPr>
        <p:spPr>
          <a:xfrm>
            <a:off x="621437" y="2273824"/>
            <a:ext cx="10865528" cy="2679916"/>
          </a:xfrm>
        </p:spPr>
        <p:txBody>
          <a:bodyPr>
            <a:normAutofit/>
          </a:bodyPr>
          <a:lstStyle/>
          <a:p>
            <a:r>
              <a:rPr lang="en-US" sz="6600" dirty="0"/>
              <a:t>           THANK YOU</a:t>
            </a:r>
            <a:endParaRPr lang="en-IN" sz="6600" dirty="0"/>
          </a:p>
        </p:txBody>
      </p:sp>
    </p:spTree>
    <p:extLst>
      <p:ext uri="{BB962C8B-B14F-4D97-AF65-F5344CB8AC3E}">
        <p14:creationId xmlns:p14="http://schemas.microsoft.com/office/powerpoint/2010/main" val="20913347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TotalTime>
  <Words>677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Century Gothic</vt:lpstr>
      <vt:lpstr>Georgia</vt:lpstr>
      <vt:lpstr>Roboto</vt:lpstr>
      <vt:lpstr>Wingdings 3</vt:lpstr>
      <vt:lpstr>Wisp</vt:lpstr>
      <vt:lpstr>PRESENTATION ON SOLAR COOKER MODELLING</vt:lpstr>
      <vt:lpstr>INTRODUCTION</vt:lpstr>
      <vt:lpstr>METHOD-</vt:lpstr>
      <vt:lpstr>RESULTS-</vt:lpstr>
      <vt:lpstr>EFFECT OF INSULATION THICKNESS</vt:lpstr>
      <vt:lpstr>TYPES OF SOLAR COOKER</vt:lpstr>
      <vt:lpstr>ABSTRACT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SOLAR COOKER MODELLING</dc:title>
  <dc:creator>abinash senapati</dc:creator>
  <cp:lastModifiedBy>Abinash senapati</cp:lastModifiedBy>
  <cp:revision>2</cp:revision>
  <dcterms:created xsi:type="dcterms:W3CDTF">2021-11-02T00:59:46Z</dcterms:created>
  <dcterms:modified xsi:type="dcterms:W3CDTF">2021-11-02T01:33:29Z</dcterms:modified>
</cp:coreProperties>
</file>