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5" r:id="rId8"/>
    <p:sldId id="2146847056" r:id="rId9"/>
    <p:sldId id="2146847057" r:id="rId10"/>
    <p:sldId id="266" r:id="rId11"/>
    <p:sldId id="2146847058" r:id="rId12"/>
    <p:sldId id="267" r:id="rId13"/>
    <p:sldId id="2146847059" r:id="rId14"/>
    <p:sldId id="2146847060" r:id="rId15"/>
    <p:sldId id="2146847061" r:id="rId16"/>
    <p:sldId id="2146847062" r:id="rId17"/>
    <p:sldId id="2146847063" r:id="rId18"/>
    <p:sldId id="2146847064"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48" d="100"/>
          <a:sy n="48" d="100"/>
        </p:scale>
        <p:origin x="67" y="7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2000" b="1" kern="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 FRAMEWORK FOR REVERSE ENGINEERED ANDROID APPLICATIONS THROUGH MACHINE LEARNING ALGORITHMS</a:t>
            </a:r>
            <a:endParaRPr lang="en-US" sz="20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kern="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MALWARE DETECTION</a:t>
            </a:r>
            <a:endParaRPr lang="en-US" sz="3200" b="1" dirty="0">
              <a:solidFill>
                <a:schemeClr val="accent1"/>
              </a:solidFill>
              <a:latin typeface="Arial"/>
              <a:cs typeface="Arial"/>
            </a:endParaRP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Kamble</a:t>
            </a:r>
            <a:r>
              <a:rPr lang="en-US" sz="2000" b="1" dirty="0">
                <a:solidFill>
                  <a:schemeClr val="accent1">
                    <a:lumMod val="75000"/>
                  </a:schemeClr>
                </a:solidFill>
                <a:latin typeface="Arial"/>
                <a:cs typeface="Arial"/>
              </a:rPr>
              <a:t> Pallavi-CMRTC-CSE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C836-9FB4-270A-34CA-FA770F1959E1}"/>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FF74B1E9-B072-6745-F319-88D34113147B}"/>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B141B617-EB2B-4A22-D9B0-3019E13B32A4}"/>
              </a:ext>
            </a:extLst>
          </p:cNvPr>
          <p:cNvPicPr>
            <a:picLocks noChangeAspect="1"/>
          </p:cNvPicPr>
          <p:nvPr/>
        </p:nvPicPr>
        <p:blipFill rotWithShape="1">
          <a:blip r:embed="rId2"/>
          <a:srcRect b="5051"/>
          <a:stretch/>
        </p:blipFill>
        <p:spPr>
          <a:xfrm>
            <a:off x="2308313" y="1302026"/>
            <a:ext cx="7151511" cy="4803499"/>
          </a:xfrm>
          <a:prstGeom prst="rect">
            <a:avLst/>
          </a:prstGeom>
        </p:spPr>
      </p:pic>
    </p:spTree>
    <p:extLst>
      <p:ext uri="{BB962C8B-B14F-4D97-AF65-F5344CB8AC3E}">
        <p14:creationId xmlns:p14="http://schemas.microsoft.com/office/powerpoint/2010/main" val="56440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CD81-D21E-5161-7972-999B89E6DBA0}"/>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8D455F5C-356D-1BFA-C705-6D984F422F8C}"/>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3AFF003C-B374-A366-7503-B21726D63CB1}"/>
              </a:ext>
            </a:extLst>
          </p:cNvPr>
          <p:cNvPicPr>
            <a:picLocks noChangeAspect="1"/>
          </p:cNvPicPr>
          <p:nvPr/>
        </p:nvPicPr>
        <p:blipFill rotWithShape="1">
          <a:blip r:embed="rId2"/>
          <a:srcRect b="5762"/>
          <a:stretch/>
        </p:blipFill>
        <p:spPr>
          <a:xfrm>
            <a:off x="2308313" y="1302026"/>
            <a:ext cx="7151511" cy="4774925"/>
          </a:xfrm>
          <a:prstGeom prst="rect">
            <a:avLst/>
          </a:prstGeom>
        </p:spPr>
      </p:pic>
    </p:spTree>
    <p:extLst>
      <p:ext uri="{BB962C8B-B14F-4D97-AF65-F5344CB8AC3E}">
        <p14:creationId xmlns:p14="http://schemas.microsoft.com/office/powerpoint/2010/main" val="2964804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4971-EB3E-739A-0D03-B07AEDCD045A}"/>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4" name="Content Placeholder 4">
            <a:extLst>
              <a:ext uri="{FF2B5EF4-FFF2-40B4-BE49-F238E27FC236}">
                <a16:creationId xmlns:a16="http://schemas.microsoft.com/office/drawing/2014/main" id="{0D12CAA7-45AB-AD23-7842-93A8F20AC382}"/>
              </a:ext>
            </a:extLst>
          </p:cNvPr>
          <p:cNvPicPr>
            <a:picLocks noGrp="1" noChangeAspect="1"/>
          </p:cNvPicPr>
          <p:nvPr>
            <p:ph idx="1"/>
          </p:nvPr>
        </p:nvPicPr>
        <p:blipFill rotWithShape="1">
          <a:blip r:embed="rId2"/>
          <a:srcRect b="5525"/>
          <a:stretch/>
        </p:blipFill>
        <p:spPr>
          <a:xfrm>
            <a:off x="1698740" y="1301750"/>
            <a:ext cx="8794519" cy="4673600"/>
          </a:xfrm>
        </p:spPr>
      </p:pic>
    </p:spTree>
    <p:extLst>
      <p:ext uri="{BB962C8B-B14F-4D97-AF65-F5344CB8AC3E}">
        <p14:creationId xmlns:p14="http://schemas.microsoft.com/office/powerpoint/2010/main" val="2464345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2CAC-DFFD-59A7-FE28-EB9C691F092F}"/>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E92C28C5-7761-A6FC-CCB8-8B47956125DE}"/>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454DF771-404E-7C24-518B-015E372BF942}"/>
              </a:ext>
            </a:extLst>
          </p:cNvPr>
          <p:cNvPicPr>
            <a:picLocks noChangeAspect="1"/>
          </p:cNvPicPr>
          <p:nvPr/>
        </p:nvPicPr>
        <p:blipFill rotWithShape="1">
          <a:blip r:embed="rId2"/>
          <a:srcRect b="5051"/>
          <a:stretch/>
        </p:blipFill>
        <p:spPr>
          <a:xfrm>
            <a:off x="2308313" y="1302026"/>
            <a:ext cx="7151511" cy="5211069"/>
          </a:xfrm>
          <a:prstGeom prst="rect">
            <a:avLst/>
          </a:prstGeom>
        </p:spPr>
      </p:pic>
    </p:spTree>
    <p:extLst>
      <p:ext uri="{BB962C8B-B14F-4D97-AF65-F5344CB8AC3E}">
        <p14:creationId xmlns:p14="http://schemas.microsoft.com/office/powerpoint/2010/main" val="151979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D1EC-D272-3122-B1CE-79FBE2E34DE9}"/>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148EA1DD-E3A8-2A8E-E28E-2766EC0BCA42}"/>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94B4CBDA-8D08-CCC4-C1A7-A953C3E68E06}"/>
              </a:ext>
            </a:extLst>
          </p:cNvPr>
          <p:cNvPicPr>
            <a:picLocks noChangeAspect="1"/>
          </p:cNvPicPr>
          <p:nvPr/>
        </p:nvPicPr>
        <p:blipFill rotWithShape="1">
          <a:blip r:embed="rId2"/>
          <a:srcRect b="5051"/>
          <a:stretch/>
        </p:blipFill>
        <p:spPr>
          <a:xfrm>
            <a:off x="2308313" y="1432201"/>
            <a:ext cx="7151511" cy="5177145"/>
          </a:xfrm>
          <a:prstGeom prst="rect">
            <a:avLst/>
          </a:prstGeom>
        </p:spPr>
      </p:pic>
    </p:spTree>
    <p:extLst>
      <p:ext uri="{BB962C8B-B14F-4D97-AF65-F5344CB8AC3E}">
        <p14:creationId xmlns:p14="http://schemas.microsoft.com/office/powerpoint/2010/main" val="70282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6221-A291-698F-4746-9F60BE9E9E20}"/>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4" name="Content Placeholder 4">
            <a:extLst>
              <a:ext uri="{FF2B5EF4-FFF2-40B4-BE49-F238E27FC236}">
                <a16:creationId xmlns:a16="http://schemas.microsoft.com/office/drawing/2014/main" id="{BF17686C-A40F-2137-92EE-02B0F63F7107}"/>
              </a:ext>
            </a:extLst>
          </p:cNvPr>
          <p:cNvPicPr>
            <a:picLocks noGrp="1" noChangeAspect="1"/>
          </p:cNvPicPr>
          <p:nvPr>
            <p:ph idx="1"/>
          </p:nvPr>
        </p:nvPicPr>
        <p:blipFill rotWithShape="1">
          <a:blip r:embed="rId2"/>
          <a:srcRect b="5525"/>
          <a:stretch/>
        </p:blipFill>
        <p:spPr>
          <a:xfrm>
            <a:off x="1698740" y="1301749"/>
            <a:ext cx="8794519" cy="5259471"/>
          </a:xfrm>
        </p:spPr>
      </p:pic>
    </p:spTree>
    <p:extLst>
      <p:ext uri="{BB962C8B-B14F-4D97-AF65-F5344CB8AC3E}">
        <p14:creationId xmlns:p14="http://schemas.microsoft.com/office/powerpoint/2010/main" val="1949928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85000" lnSpcReduction="20000"/>
          </a:bodyPr>
          <a:lstStyle/>
          <a:p>
            <a:pPr algn="just">
              <a:lnSpc>
                <a:spcPct val="15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In conclusion, our framework represents a significant step towards combating Android malware through the fusion of reverse engineering and machine learning, offering a promising avenue for enhancing mobile security and protecting users from emerging threats.</a:t>
            </a:r>
          </a:p>
          <a:p>
            <a:pPr algn="just">
              <a:lnSpc>
                <a:spcPct val="15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The proposed framework offers several advantages, including scalability, adaptability to evolving malware threats, and the ability to handle real-world Android applications effectively. By combining the strengths of reverse engineering and machine learning, our framework provides a holistic approach to Android malware detection, contributing to the overall security and privacy of mobile users.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622868"/>
            <a:ext cx="11029615" cy="4673324"/>
          </a:xfrm>
        </p:spPr>
        <p:txBody>
          <a:bodyPr>
            <a:normAutofit fontScale="92500" lnSpcReduction="20000"/>
          </a:bodyPr>
          <a:lstStyle/>
          <a:p>
            <a:pPr algn="just">
              <a:lnSpc>
                <a:spcPct val="150000"/>
              </a:lnSpc>
            </a:pPr>
            <a:r>
              <a:rPr lang="en-US" sz="2000" b="1" dirty="0">
                <a:solidFill>
                  <a:srgbClr val="0D0D0D"/>
                </a:solidFill>
                <a:effectLst/>
                <a:latin typeface="Times New Roman" panose="02020603050405020304" pitchFamily="18" charset="0"/>
                <a:cs typeface="Times New Roman" panose="02020603050405020304" pitchFamily="18" charset="0"/>
              </a:rPr>
              <a:t>Privacy-Preserving Techniques</a:t>
            </a:r>
            <a:r>
              <a:rPr lang="en-US" sz="2000" b="0" dirty="0">
                <a:solidFill>
                  <a:srgbClr val="0D0D0D"/>
                </a:solidFill>
                <a:effectLst/>
                <a:latin typeface="Times New Roman" panose="02020603050405020304" pitchFamily="18" charset="0"/>
                <a:cs typeface="Times New Roman" panose="02020603050405020304" pitchFamily="18" charset="0"/>
              </a:rPr>
              <a:t>: With increasing concerns about data privacy, future frameworks may incorporate privacy-preserving techniques to ensure that sensitive user data is adequately protected during the malware detection process.</a:t>
            </a:r>
          </a:p>
          <a:p>
            <a:pPr algn="just">
              <a:lnSpc>
                <a:spcPct val="150000"/>
              </a:lnSpc>
            </a:pPr>
            <a:r>
              <a:rPr lang="en-US" sz="2000" b="1" dirty="0">
                <a:solidFill>
                  <a:srgbClr val="0D0D0D"/>
                </a:solidFill>
                <a:effectLst/>
                <a:latin typeface="Times New Roman" panose="02020603050405020304" pitchFamily="18" charset="0"/>
                <a:cs typeface="Times New Roman" panose="02020603050405020304" pitchFamily="18" charset="0"/>
              </a:rPr>
              <a:t>Integration with Security Ecosystems</a:t>
            </a:r>
            <a:r>
              <a:rPr lang="en-US" sz="2000" b="0" dirty="0">
                <a:solidFill>
                  <a:srgbClr val="0D0D0D"/>
                </a:solidFill>
                <a:effectLst/>
                <a:latin typeface="Times New Roman" panose="02020603050405020304" pitchFamily="18" charset="0"/>
                <a:cs typeface="Times New Roman" panose="02020603050405020304" pitchFamily="18" charset="0"/>
              </a:rPr>
              <a:t>: Future frameworks may be designed to seamlessly integrate with existing security ecosystems, including antivirus software, intrusion detection systems, and security information and event management (SIEM) platforms. This integration would enable comprehensive threat detection and response capabilities.</a:t>
            </a:r>
            <a:endParaRPr lang="en-US" sz="2000" dirty="0">
              <a:solidFill>
                <a:srgbClr val="0D0D0D"/>
              </a:solidFill>
              <a:latin typeface="Times New Roman" panose="02020603050405020304" pitchFamily="18" charset="0"/>
              <a:cs typeface="Times New Roman" panose="02020603050405020304" pitchFamily="18" charset="0"/>
            </a:endParaRPr>
          </a:p>
          <a:p>
            <a:pPr algn="just">
              <a:lnSpc>
                <a:spcPct val="150000"/>
              </a:lnSpc>
            </a:pPr>
            <a:r>
              <a:rPr lang="en-US" sz="2000" b="1" dirty="0">
                <a:solidFill>
                  <a:srgbClr val="0D0D0D"/>
                </a:solidFill>
                <a:effectLst/>
                <a:latin typeface="Times New Roman" panose="02020603050405020304" pitchFamily="18" charset="0"/>
                <a:cs typeface="Times New Roman" panose="02020603050405020304" pitchFamily="18" charset="0"/>
              </a:rPr>
              <a:t>User Education and Awareness</a:t>
            </a:r>
            <a:r>
              <a:rPr lang="en-US" sz="2000" b="0" dirty="0">
                <a:solidFill>
                  <a:srgbClr val="0D0D0D"/>
                </a:solidFill>
                <a:effectLst/>
                <a:latin typeface="Times New Roman" panose="02020603050405020304" pitchFamily="18" charset="0"/>
                <a:cs typeface="Times New Roman" panose="02020603050405020304" pitchFamily="18" charset="0"/>
              </a:rPr>
              <a:t>: Finally, alongside technological advancements, there will be a continued need for user education and awareness regarding the risks associated with Android malware. Future frameworks could incorporate features to educate users about safe browsing habits and best practices for app installation and security.</a:t>
            </a:r>
            <a:endParaRPr lang="en-IN" sz="2000" dirty="0">
              <a:latin typeface="Times New Roman" panose="02020603050405020304" pitchFamily="18" charset="0"/>
              <a:cs typeface="Times New Roman" panose="02020603050405020304" pitchFamily="18" charset="0"/>
            </a:endParaRPr>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70000" lnSpcReduction="20000"/>
          </a:bodyPr>
          <a:lstStyle/>
          <a:p>
            <a:pPr algn="l"/>
            <a:r>
              <a:rPr lang="en-US" sz="2800" b="0" i="0" u="none" strike="noStrike" baseline="0" dirty="0">
                <a:latin typeface="Times New Roman" panose="02020603050405020304" pitchFamily="18" charset="0"/>
                <a:cs typeface="Times New Roman" panose="02020603050405020304" pitchFamily="18" charset="0"/>
              </a:rPr>
              <a:t>[1] </a:t>
            </a:r>
            <a:r>
              <a:rPr lang="en-US" sz="2800" b="0" strike="noStrike" baseline="0" dirty="0">
                <a:latin typeface="Times New Roman" panose="02020603050405020304" pitchFamily="18" charset="0"/>
                <a:cs typeface="Times New Roman" panose="02020603050405020304" pitchFamily="18" charset="0"/>
              </a:rPr>
              <a:t>Android (GOOG) Just Hit a Record 88% Market Share of All </a:t>
            </a:r>
            <a:r>
              <a:rPr lang="en-US" sz="2800" b="0" strike="noStrike" baseline="0" dirty="0" err="1">
                <a:latin typeface="Times New Roman" panose="02020603050405020304" pitchFamily="18" charset="0"/>
                <a:cs typeface="Times New Roman" panose="02020603050405020304" pitchFamily="18" charset="0"/>
              </a:rPr>
              <a:t>SmartphonesQuartz</a:t>
            </a:r>
            <a:r>
              <a:rPr lang="en-US" sz="2800" b="0" strike="noStrike" baseline="0" dirty="0">
                <a:latin typeface="Times New Roman" panose="02020603050405020304" pitchFamily="18" charset="0"/>
                <a:cs typeface="Times New Roman" panose="02020603050405020304" pitchFamily="18" charset="0"/>
              </a:rPr>
              <a:t>. Accessed: Jan. 	28, 2022. </a:t>
            </a:r>
          </a:p>
          <a:p>
            <a:pPr algn="l"/>
            <a:r>
              <a:rPr lang="en-US" sz="2800" dirty="0">
                <a:latin typeface="Times New Roman" panose="02020603050405020304" pitchFamily="18" charset="0"/>
                <a:cs typeface="Times New Roman" panose="02020603050405020304" pitchFamily="18" charset="0"/>
              </a:rPr>
              <a:t>[2] </a:t>
            </a:r>
            <a:r>
              <a:rPr lang="en-US" sz="2800" b="0" strike="noStrike" baseline="0" dirty="0">
                <a:latin typeface="Times New Roman" panose="02020603050405020304" pitchFamily="18" charset="0"/>
                <a:cs typeface="Times New Roman" panose="02020603050405020304" pitchFamily="18" charset="0"/>
              </a:rPr>
              <a:t>A. O. Christiana, B. A. </a:t>
            </a:r>
            <a:r>
              <a:rPr lang="en-US" sz="2800" b="0" strike="noStrike" baseline="0" dirty="0" err="1">
                <a:latin typeface="Times New Roman" panose="02020603050405020304" pitchFamily="18" charset="0"/>
                <a:cs typeface="Times New Roman" panose="02020603050405020304" pitchFamily="18" charset="0"/>
              </a:rPr>
              <a:t>Gyunka</a:t>
            </a:r>
            <a:r>
              <a:rPr lang="en-US" sz="2800" b="0" strike="noStrike" baseline="0" dirty="0">
                <a:latin typeface="Times New Roman" panose="02020603050405020304" pitchFamily="18" charset="0"/>
                <a:cs typeface="Times New Roman" panose="02020603050405020304" pitchFamily="18" charset="0"/>
              </a:rPr>
              <a:t>, and A. Noah, ``Android malware detection through machine 	learning 	techniques: A review,'' Int. J. Online Biomed. </a:t>
            </a:r>
            <a:r>
              <a:rPr lang="nn-NO" sz="2800" b="0" strike="noStrike" baseline="0" dirty="0">
                <a:latin typeface="Times New Roman" panose="02020603050405020304" pitchFamily="18" charset="0"/>
                <a:cs typeface="Times New Roman" panose="02020603050405020304" pitchFamily="18" charset="0"/>
              </a:rPr>
              <a:t>Eng., vol. 16, no. 2, p. 14, Feb. 2020</a:t>
            </a:r>
          </a:p>
          <a:p>
            <a:pPr algn="l"/>
            <a:r>
              <a:rPr lang="en-US" sz="2800" b="0" strike="noStrike" baseline="0" dirty="0">
                <a:latin typeface="Times New Roman" panose="02020603050405020304" pitchFamily="18" charset="0"/>
                <a:cs typeface="Times New Roman" panose="02020603050405020304" pitchFamily="18" charset="0"/>
              </a:rPr>
              <a:t>[3] D. Ghimire and J. Lee, ``Geometric feature-based facial expression recognition in image sequences 	using multi-class </a:t>
            </a:r>
            <a:r>
              <a:rPr lang="en-US" sz="2800" b="0" strike="noStrike" baseline="0" dirty="0" err="1">
                <a:latin typeface="Times New Roman" panose="02020603050405020304" pitchFamily="18" charset="0"/>
                <a:cs typeface="Times New Roman" panose="02020603050405020304" pitchFamily="18" charset="0"/>
              </a:rPr>
              <a:t>AdaBoostand</a:t>
            </a:r>
            <a:r>
              <a:rPr lang="en-US" sz="2800" b="0" strike="noStrike" baseline="0" dirty="0">
                <a:latin typeface="Times New Roman" panose="02020603050405020304" pitchFamily="18" charset="0"/>
                <a:cs typeface="Times New Roman" panose="02020603050405020304" pitchFamily="18" charset="0"/>
              </a:rPr>
              <a:t> support vector machines,'' Sensors, vol. 13, no. 6, pp. 	77147734, Jun. 2013</a:t>
            </a:r>
          </a:p>
          <a:p>
            <a:pPr algn="l"/>
            <a:r>
              <a:rPr lang="en-US" sz="2800" b="0" strike="noStrike" baseline="0" dirty="0">
                <a:latin typeface="Times New Roman" panose="02020603050405020304" pitchFamily="18" charset="0"/>
                <a:cs typeface="Times New Roman" panose="02020603050405020304" pitchFamily="18" charset="0"/>
              </a:rPr>
              <a:t>[4] R. Wang, ``AdaBoost for feature selection, classification and its relationship with SVM, a review,‘’ 	Phys. Proc., vol. 25, pp. 800807, Jan. 2012</a:t>
            </a:r>
          </a:p>
          <a:p>
            <a:pPr algn="l"/>
            <a:r>
              <a:rPr lang="en-US" sz="2800" b="0" strike="noStrike" baseline="0" dirty="0">
                <a:latin typeface="Times New Roman" panose="02020603050405020304" pitchFamily="18" charset="0"/>
                <a:cs typeface="Times New Roman" panose="02020603050405020304" pitchFamily="18" charset="0"/>
              </a:rPr>
              <a:t>[5] J. Sun, H. Fujita, P. Chen, and H. Li, ``Dynamic </a:t>
            </a:r>
            <a:r>
              <a:rPr lang="en-US" sz="2800" b="0" strike="noStrike" baseline="0" dirty="0" err="1">
                <a:latin typeface="Times New Roman" panose="02020603050405020304" pitchFamily="18" charset="0"/>
                <a:cs typeface="Times New Roman" panose="02020603050405020304" pitchFamily="18" charset="0"/>
              </a:rPr>
              <a:t>nancial</a:t>
            </a:r>
            <a:r>
              <a:rPr lang="en-US" sz="2800" b="0" strike="noStrike" baseline="0" dirty="0">
                <a:latin typeface="Times New Roman" panose="02020603050405020304" pitchFamily="18" charset="0"/>
                <a:cs typeface="Times New Roman" panose="02020603050405020304" pitchFamily="18" charset="0"/>
              </a:rPr>
              <a:t> distress prediction with concept drift based 	on time 	weighting combined with </a:t>
            </a:r>
            <a:r>
              <a:rPr lang="en-US" sz="2800" b="0" strike="noStrike" baseline="0" dirty="0" err="1">
                <a:latin typeface="Times New Roman" panose="02020603050405020304" pitchFamily="18" charset="0"/>
                <a:cs typeface="Times New Roman" panose="02020603050405020304" pitchFamily="18" charset="0"/>
              </a:rPr>
              <a:t>Adaboost</a:t>
            </a:r>
            <a:r>
              <a:rPr lang="en-US" sz="2800" b="0" strike="noStrike" baseline="0" dirty="0">
                <a:latin typeface="Times New Roman" panose="02020603050405020304" pitchFamily="18" charset="0"/>
                <a:cs typeface="Times New Roman" panose="02020603050405020304" pitchFamily="18" charset="0"/>
              </a:rPr>
              <a:t> support vector machine ensemble,'' </a:t>
            </a:r>
            <a:r>
              <a:rPr lang="en-US" sz="2800" b="0" strike="noStrike" baseline="0" dirty="0" err="1">
                <a:latin typeface="Times New Roman" panose="02020603050405020304" pitchFamily="18" charset="0"/>
                <a:cs typeface="Times New Roman" panose="02020603050405020304" pitchFamily="18" charset="0"/>
              </a:rPr>
              <a:t>Knowl</a:t>
            </a:r>
            <a:r>
              <a:rPr lang="en-US" sz="2800" b="0" strike="noStrike" baseline="0" dirty="0">
                <a:latin typeface="Times New Roman" panose="02020603050405020304" pitchFamily="18" charset="0"/>
                <a:cs typeface="Times New Roman" panose="02020603050405020304" pitchFamily="18" charset="0"/>
              </a:rPr>
              <a:t>.-	Based Syst., vol. 120, pp. 414, </a:t>
            </a:r>
            <a:r>
              <a:rPr lang="en-IN" sz="2800" b="0" strike="noStrike" baseline="0" dirty="0">
                <a:latin typeface="Times New Roman" panose="02020603050405020304" pitchFamily="18" charset="0"/>
                <a:cs typeface="Times New Roman" panose="02020603050405020304" pitchFamily="18" charset="0"/>
              </a:rPr>
              <a:t>Mar. 2017,</a:t>
            </a:r>
          </a:p>
          <a:p>
            <a:pPr algn="l"/>
            <a:r>
              <a:rPr lang="en-US" sz="2800" b="0" i="0" u="none" strike="noStrike" baseline="0" dirty="0">
                <a:latin typeface="Times New Roman" panose="02020603050405020304" pitchFamily="18" charset="0"/>
                <a:cs typeface="Times New Roman" panose="02020603050405020304" pitchFamily="18" charset="0"/>
              </a:rPr>
              <a:t>[</a:t>
            </a:r>
            <a:r>
              <a:rPr lang="en-US" sz="2800" b="0" u="none" strike="noStrike" baseline="0" dirty="0">
                <a:latin typeface="Times New Roman" panose="02020603050405020304" pitchFamily="18" charset="0"/>
                <a:cs typeface="Times New Roman" panose="02020603050405020304" pitchFamily="18" charset="0"/>
              </a:rPr>
              <a:t>6] H. Cai, ``Assessing and improving malware detection sustainability through app evolution studies,‘’ 	</a:t>
            </a:r>
            <a:r>
              <a:rPr lang="en-US" sz="2800" b="0" u="none" strike="noStrike" baseline="0" dirty="0" err="1">
                <a:latin typeface="Times New Roman" panose="02020603050405020304" pitchFamily="18" charset="0"/>
                <a:cs typeface="Times New Roman" panose="02020603050405020304" pitchFamily="18" charset="0"/>
              </a:rPr>
              <a:t>ACMTrans</a:t>
            </a:r>
            <a:r>
              <a:rPr lang="en-US" sz="2800" b="0" u="none" strike="noStrike" baseline="0" dirty="0">
                <a:latin typeface="Times New Roman" panose="02020603050405020304" pitchFamily="18" charset="0"/>
                <a:cs typeface="Times New Roman" panose="02020603050405020304" pitchFamily="18" charset="0"/>
              </a:rPr>
              <a:t>. </a:t>
            </a:r>
            <a:r>
              <a:rPr lang="en-US" sz="2800" b="0" u="none" strike="noStrike" baseline="0" dirty="0" err="1">
                <a:latin typeface="Times New Roman" panose="02020603050405020304" pitchFamily="18" charset="0"/>
                <a:cs typeface="Times New Roman" panose="02020603050405020304" pitchFamily="18" charset="0"/>
              </a:rPr>
              <a:t>Softw</a:t>
            </a:r>
            <a:r>
              <a:rPr lang="en-US" sz="2800" b="0" u="none" strike="noStrike" baseline="0" dirty="0">
                <a:latin typeface="Times New Roman" panose="02020603050405020304" pitchFamily="18" charset="0"/>
                <a:cs typeface="Times New Roman" panose="02020603050405020304" pitchFamily="18" charset="0"/>
              </a:rPr>
              <a:t>. Eng. </a:t>
            </a:r>
            <a:r>
              <a:rPr lang="en-US" sz="2800" b="0" u="none" strike="noStrike" baseline="0" dirty="0" err="1">
                <a:latin typeface="Times New Roman" panose="02020603050405020304" pitchFamily="18" charset="0"/>
                <a:cs typeface="Times New Roman" panose="02020603050405020304" pitchFamily="18" charset="0"/>
              </a:rPr>
              <a:t>Methodol</a:t>
            </a:r>
            <a:r>
              <a:rPr lang="en-US" sz="2800" b="0" u="none" strike="noStrike" baseline="0" dirty="0">
                <a:latin typeface="Times New Roman" panose="02020603050405020304" pitchFamily="18" charset="0"/>
                <a:cs typeface="Times New Roman" panose="02020603050405020304" pitchFamily="18" charset="0"/>
              </a:rPr>
              <a:t>., vol. 29, </a:t>
            </a:r>
            <a:r>
              <a:rPr lang="pt-BR" sz="2800" b="0" u="none" strike="noStrike" baseline="0" dirty="0">
                <a:latin typeface="Times New Roman" panose="02020603050405020304" pitchFamily="18" charset="0"/>
                <a:cs typeface="Times New Roman" panose="02020603050405020304" pitchFamily="18" charset="0"/>
              </a:rPr>
              <a:t>no. 2, pp. 128, Apr. 2020</a:t>
            </a:r>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Calibri"/>
              </a:rPr>
              <a:t>System </a:t>
            </a:r>
            <a:r>
              <a:rPr lang="en-US" sz="2000" b="1" dirty="0">
                <a:latin typeface="Arial"/>
                <a:ea typeface="+mn-lt"/>
                <a:cs typeface="+mn-lt"/>
              </a:rPr>
              <a:t>Development Approach </a:t>
            </a: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20000"/>
          </a:bodyPr>
          <a:lstStyle/>
          <a:p>
            <a:pPr marL="305435" indent="-305435"/>
            <a:r>
              <a:rPr lang="en-US" sz="2800" dirty="0"/>
              <a:t>The framework aims to analyze reverse-engineered Android applications using machine learning algorithms to detect vulnerabilities, tampering, and unauthorized modifications.</a:t>
            </a:r>
          </a:p>
          <a:p>
            <a:pPr marL="305435" indent="-305435"/>
            <a:r>
              <a:rPr lang="en-US" sz="2800" dirty="0"/>
              <a:t>By leveraging machine learning models, the system identifies patterns, anomalies, and behaviors within reverse-engineered applications.</a:t>
            </a:r>
          </a:p>
          <a:p>
            <a:pPr marL="305435" indent="-305435"/>
            <a:r>
              <a:rPr lang="en-US" sz="2800" dirty="0"/>
              <a:t>The framework efficiently detects malware, security breaches, and code manipulation, enhancing overall app security.</a:t>
            </a:r>
          </a:p>
          <a:p>
            <a:pPr marL="305435" indent="-305435"/>
            <a:r>
              <a:rPr lang="en-US" sz="2800" dirty="0"/>
              <a:t>It automates the process of analyzing large numbers of Android applications, improving accuracy and reducing manual effort.</a:t>
            </a:r>
          </a:p>
          <a:p>
            <a:pPr marL="305435" indent="-305435"/>
            <a:r>
              <a:rPr lang="en-US" sz="2800" dirty="0"/>
              <a:t>This framework supports developers, researchers, and security professionals in safeguarding Android apps from reverse engineering threats.</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800" b="1" dirty="0">
                <a:solidFill>
                  <a:srgbClr val="0F0F0F"/>
                </a:solidFill>
                <a:ea typeface="+mn-lt"/>
                <a:cs typeface="+mn-lt"/>
              </a:rPr>
              <a:t>The "System Approach" section outlines the overall strategy and methodology for developing and implementing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 FRAMEWORK FOR REVERSE ENGINEERED ANDROID APPLICATIONS THROUGH MACHINE LEARNING ALGORITHMS </a:t>
            </a:r>
            <a:r>
              <a:rPr lang="en-IN" sz="2800" b="1" dirty="0">
                <a:solidFill>
                  <a:srgbClr val="0F0F0F"/>
                </a:solidFill>
                <a:ea typeface="+mn-lt"/>
                <a:cs typeface="+mn-lt"/>
              </a:rPr>
              <a:t>:</a:t>
            </a:r>
            <a:endParaRPr lang="en-US" sz="2800" dirty="0"/>
          </a:p>
          <a:p>
            <a:pPr marL="305435" indent="-305435"/>
            <a:r>
              <a:rPr lang="en-IN" sz="2800" b="1" dirty="0">
                <a:solidFill>
                  <a:srgbClr val="0F0F0F"/>
                </a:solidFill>
              </a:rPr>
              <a:t>System requirements</a:t>
            </a:r>
          </a:p>
          <a:p>
            <a:pPr marL="305435" indent="-305435"/>
            <a:r>
              <a:rPr lang="en-IN" sz="2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230E-9380-9C27-E7D6-D0FAE8778199}"/>
              </a:ext>
            </a:extLst>
          </p:cNvPr>
          <p:cNvSpPr>
            <a:spLocks noGrp="1"/>
          </p:cNvSpPr>
          <p:nvPr>
            <p:ph type="title"/>
          </p:nvPr>
        </p:nvSpPr>
        <p:spPr/>
        <p:txBody>
          <a:bodyPr>
            <a:noAutofit/>
          </a:bodyPr>
          <a:lstStyle/>
          <a:p>
            <a:r>
              <a:rPr lang="en-IN" sz="4000" b="1" dirty="0">
                <a:solidFill>
                  <a:schemeClr val="accent1"/>
                </a:solidFill>
              </a:rPr>
              <a:t>System requirements</a:t>
            </a:r>
            <a:endParaRPr lang="en-IN" sz="4000" dirty="0">
              <a:solidFill>
                <a:schemeClr val="accent1"/>
              </a:solidFill>
            </a:endParaRPr>
          </a:p>
        </p:txBody>
      </p:sp>
      <p:sp>
        <p:nvSpPr>
          <p:cNvPr id="3" name="Content Placeholder 2">
            <a:extLst>
              <a:ext uri="{FF2B5EF4-FFF2-40B4-BE49-F238E27FC236}">
                <a16:creationId xmlns:a16="http://schemas.microsoft.com/office/drawing/2014/main" id="{B9F6C261-5C03-5726-F849-1BE3D0567E0B}"/>
              </a:ext>
            </a:extLst>
          </p:cNvPr>
          <p:cNvSpPr>
            <a:spLocks noGrp="1"/>
          </p:cNvSpPr>
          <p:nvPr>
            <p:ph idx="1"/>
          </p:nvPr>
        </p:nvSpPr>
        <p:spPr/>
        <p:txBody>
          <a:bodyPr>
            <a:normAutofit lnSpcReduction="10000"/>
          </a:bodyPr>
          <a:lstStyle/>
          <a:p>
            <a:pPr marL="0" indent="0">
              <a:buNone/>
            </a:pPr>
            <a:r>
              <a:rPr lang="en-IN" sz="2800" b="1" dirty="0">
                <a:latin typeface="Times New Roman" panose="02020603050405020304" pitchFamily="18" charset="0"/>
                <a:cs typeface="Times New Roman" panose="02020603050405020304" pitchFamily="18" charset="0"/>
              </a:rPr>
              <a:t>Software Requirements</a:t>
            </a:r>
          </a:p>
          <a:p>
            <a:pPr marL="0" indent="0">
              <a:buNone/>
            </a:pPr>
            <a:r>
              <a:rPr lang="en-IN" sz="2800" dirty="0">
                <a:latin typeface="Times New Roman" panose="02020603050405020304" pitchFamily="18" charset="0"/>
                <a:cs typeface="Times New Roman" panose="02020603050405020304" pitchFamily="18" charset="0"/>
              </a:rPr>
              <a:t>For developing the application, the following are the Software Requirements:</a:t>
            </a:r>
          </a:p>
          <a:p>
            <a:pPr lv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Python</a:t>
            </a:r>
          </a:p>
          <a:p>
            <a:pPr lv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Django</a:t>
            </a:r>
          </a:p>
          <a:p>
            <a:pPr lv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MySQL</a:t>
            </a:r>
          </a:p>
          <a:p>
            <a:pPr lv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Wamp Server</a:t>
            </a:r>
          </a:p>
          <a:p>
            <a:pPr lv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HTML,CSS,JAVASCRIPT</a:t>
            </a:r>
            <a:r>
              <a:rPr lang="en-IN" sz="2800" dirty="0"/>
              <a:t>.</a:t>
            </a:r>
          </a:p>
          <a:p>
            <a:endParaRPr lang="en-IN" dirty="0"/>
          </a:p>
        </p:txBody>
      </p:sp>
    </p:spTree>
    <p:extLst>
      <p:ext uri="{BB962C8B-B14F-4D97-AF65-F5344CB8AC3E}">
        <p14:creationId xmlns:p14="http://schemas.microsoft.com/office/powerpoint/2010/main" val="289967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6D6B-4D0A-8026-BA42-56C4E576E5CA}"/>
              </a:ext>
            </a:extLst>
          </p:cNvPr>
          <p:cNvSpPr>
            <a:spLocks noGrp="1"/>
          </p:cNvSpPr>
          <p:nvPr>
            <p:ph type="title"/>
          </p:nvPr>
        </p:nvSpPr>
        <p:spPr/>
        <p:txBody>
          <a:bodyPr>
            <a:noAutofit/>
          </a:bodyPr>
          <a:lstStyle/>
          <a:p>
            <a:r>
              <a:rPr lang="en-IN" sz="4000" b="1" dirty="0">
                <a:solidFill>
                  <a:schemeClr val="accent1"/>
                </a:solidFill>
              </a:rPr>
              <a:t>System requirements</a:t>
            </a:r>
            <a:endParaRPr lang="en-IN" sz="4000" dirty="0"/>
          </a:p>
        </p:txBody>
      </p:sp>
      <p:sp>
        <p:nvSpPr>
          <p:cNvPr id="3" name="Content Placeholder 2">
            <a:extLst>
              <a:ext uri="{FF2B5EF4-FFF2-40B4-BE49-F238E27FC236}">
                <a16:creationId xmlns:a16="http://schemas.microsoft.com/office/drawing/2014/main" id="{55C06D52-DC08-51C3-73A6-7FC79EC4C303}"/>
              </a:ext>
            </a:extLst>
          </p:cNvPr>
          <p:cNvSpPr>
            <a:spLocks noGrp="1"/>
          </p:cNvSpPr>
          <p:nvPr>
            <p:ph idx="1"/>
          </p:nvPr>
        </p:nvSpPr>
        <p:spPr/>
        <p:txBody>
          <a:bodyPr>
            <a:normAutofit/>
          </a:bodyPr>
          <a:lstStyle/>
          <a:p>
            <a:pPr marL="0" indent="0">
              <a:buNone/>
            </a:pPr>
            <a:r>
              <a:rPr lang="en-IN" sz="2800" b="1" dirty="0">
                <a:latin typeface="Times New Roman" panose="02020603050405020304" pitchFamily="18" charset="0"/>
                <a:cs typeface="Times New Roman" panose="02020603050405020304" pitchFamily="18" charset="0"/>
              </a:rPr>
              <a:t>Hardware Requirements</a:t>
            </a: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For developing the application, the following are the Hardware Requirements:</a:t>
            </a:r>
          </a:p>
          <a:p>
            <a:pPr lv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Processor: i3 or more</a:t>
            </a:r>
          </a:p>
          <a:p>
            <a:pPr lv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RAM: 4GB</a:t>
            </a:r>
          </a:p>
          <a:p>
            <a:pPr lv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Space on Hard Disk: minimum 20GB</a:t>
            </a:r>
          </a:p>
        </p:txBody>
      </p:sp>
    </p:spTree>
    <p:extLst>
      <p:ext uri="{BB962C8B-B14F-4D97-AF65-F5344CB8AC3E}">
        <p14:creationId xmlns:p14="http://schemas.microsoft.com/office/powerpoint/2010/main" val="424081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3" name="Content Placeholder 4" descr="A diagram of a data analysis process&#10;&#10;Description automatically generated">
            <a:extLst>
              <a:ext uri="{FF2B5EF4-FFF2-40B4-BE49-F238E27FC236}">
                <a16:creationId xmlns:a16="http://schemas.microsoft.com/office/drawing/2014/main" id="{56C19F8F-215A-F30C-4AD7-8C71DC1009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358" y="1301750"/>
            <a:ext cx="9519394" cy="5556250"/>
          </a:xfrm>
        </p:spPr>
      </p:pic>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7AF2-F7FD-0917-A20A-EAABECA478E1}"/>
              </a:ext>
            </a:extLst>
          </p:cNvPr>
          <p:cNvSpPr>
            <a:spLocks noGrp="1"/>
          </p:cNvSpPr>
          <p:nvPr>
            <p:ph type="title"/>
          </p:nvPr>
        </p:nvSpPr>
        <p:spPr/>
        <p:txBody>
          <a:bodyPr>
            <a:noAutofit/>
          </a:bodyPr>
          <a:lstStyle/>
          <a:p>
            <a:r>
              <a:rPr lang="en-IN" sz="4000" b="1" dirty="0">
                <a:solidFill>
                  <a:schemeClr val="accent1"/>
                </a:solidFill>
                <a:latin typeface="Times New Roman" panose="02020603050405020304" pitchFamily="18" charset="0"/>
                <a:cs typeface="Times New Roman" panose="02020603050405020304" pitchFamily="18" charset="0"/>
              </a:rPr>
              <a:t>architecture</a:t>
            </a:r>
            <a:endParaRPr lang="en-IN" sz="4000" dirty="0">
              <a:solidFill>
                <a:schemeClr val="accent1"/>
              </a:solidFill>
            </a:endParaRPr>
          </a:p>
        </p:txBody>
      </p:sp>
      <p:pic>
        <p:nvPicPr>
          <p:cNvPr id="4" name="Content Placeholder 6">
            <a:extLst>
              <a:ext uri="{FF2B5EF4-FFF2-40B4-BE49-F238E27FC236}">
                <a16:creationId xmlns:a16="http://schemas.microsoft.com/office/drawing/2014/main" id="{BA2BF08B-FC18-F4B8-E9DF-C06E58201E23}"/>
              </a:ext>
            </a:extLst>
          </p:cNvPr>
          <p:cNvPicPr>
            <a:picLocks noGrp="1" noChangeAspect="1"/>
          </p:cNvPicPr>
          <p:nvPr>
            <p:ph idx="1"/>
          </p:nvPr>
        </p:nvPicPr>
        <p:blipFill>
          <a:blip r:embed="rId2"/>
          <a:stretch>
            <a:fillRect/>
          </a:stretch>
        </p:blipFill>
        <p:spPr>
          <a:xfrm>
            <a:off x="1155032" y="1232453"/>
            <a:ext cx="10186736" cy="5425022"/>
          </a:xfrm>
        </p:spPr>
      </p:pic>
    </p:spTree>
    <p:extLst>
      <p:ext uri="{BB962C8B-B14F-4D97-AF65-F5344CB8AC3E}">
        <p14:creationId xmlns:p14="http://schemas.microsoft.com/office/powerpoint/2010/main" val="45537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Content Placeholder 4">
            <a:extLst>
              <a:ext uri="{FF2B5EF4-FFF2-40B4-BE49-F238E27FC236}">
                <a16:creationId xmlns:a16="http://schemas.microsoft.com/office/drawing/2014/main" id="{007B7C06-A95D-F16E-4D91-D4A79C78CB5A}"/>
              </a:ext>
            </a:extLst>
          </p:cNvPr>
          <p:cNvPicPr>
            <a:picLocks noGrp="1" noChangeAspect="1"/>
          </p:cNvPicPr>
          <p:nvPr>
            <p:ph idx="1"/>
          </p:nvPr>
        </p:nvPicPr>
        <p:blipFill rotWithShape="1">
          <a:blip r:embed="rId2"/>
          <a:srcRect b="5881"/>
          <a:stretch/>
        </p:blipFill>
        <p:spPr>
          <a:xfrm>
            <a:off x="1537729" y="1783013"/>
            <a:ext cx="8827783" cy="4673600"/>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30</TotalTime>
  <Words>749</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Times New Roman</vt:lpstr>
      <vt:lpstr>Wingdings 2</vt:lpstr>
      <vt:lpstr>DividendVTI</vt:lpstr>
      <vt:lpstr>A FRAMEWORK FOR REVERSE ENGINEERED ANDROID APPLICATIONS THROUGH MACHINE LEARNING ALGORITHMS</vt:lpstr>
      <vt:lpstr>OUTLINE</vt:lpstr>
      <vt:lpstr>Problem Statement</vt:lpstr>
      <vt:lpstr>System  Approach</vt:lpstr>
      <vt:lpstr>System requirements</vt:lpstr>
      <vt:lpstr>System requirements</vt:lpstr>
      <vt:lpstr>Algorithm &amp; Deployment</vt:lpstr>
      <vt:lpstr>architecture</vt:lpstr>
      <vt:lpstr>Result</vt:lpstr>
      <vt:lpstr>Result</vt:lpstr>
      <vt:lpstr>Result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MD ABDUL WAHAB</cp:lastModifiedBy>
  <cp:revision>23</cp:revision>
  <dcterms:created xsi:type="dcterms:W3CDTF">2021-05-26T16:50:10Z</dcterms:created>
  <dcterms:modified xsi:type="dcterms:W3CDTF">2024-12-18T12:11:37Z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