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3" r:id="rId2"/>
    <p:sldId id="258" r:id="rId3"/>
    <p:sldId id="314" r:id="rId4"/>
    <p:sldId id="315" r:id="rId5"/>
  </p:sldIdLst>
  <p:sldSz cx="9144000" cy="6858000" type="screen4x3"/>
  <p:notesSz cx="6797675" cy="9926638"/>
  <p:embeddedFontLst>
    <p:embeddedFont>
      <p:font typeface="D2Coding" panose="020B0600000101010101" charset="-127"/>
      <p:regular r:id="rId8"/>
      <p:bold r:id="rId9"/>
    </p:embeddedFont>
    <p:embeddedFont>
      <p:font typeface="D2Coding ligature" panose="020B0600000101010101" charset="-127"/>
      <p:regular r:id="rId10"/>
      <p:bold r:id="rId11"/>
    </p:embeddedFont>
    <p:embeddedFont>
      <p:font typeface="HY헤드라인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1731" autoAdjust="0"/>
  </p:normalViewPr>
  <p:slideViewPr>
    <p:cSldViewPr snapToGrid="0">
      <p:cViewPr varScale="1">
        <p:scale>
          <a:sx n="66" d="100"/>
          <a:sy n="66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C217-0959-4735-87C6-DE47C29E7088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D887E-6647-4AE9-B5B9-1A85BA880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598D-38E5-4A90-AC0A-795B5335FE59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4056-FEEA-449A-A858-C857478B1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"/>
            <a:ext cx="9144000" cy="4672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4299" y="1122363"/>
            <a:ext cx="7935402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121473-299D-4597-BF39-6EF4E3BC9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43000" y="4672013"/>
            <a:ext cx="6858000" cy="1504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 algn="ctr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46523" indent="-260741" algn="ctr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273937" indent="-245263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610876" indent="-239310" algn="ctr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</p:spTree>
    <p:extLst>
      <p:ext uri="{BB962C8B-B14F-4D97-AF65-F5344CB8AC3E}">
        <p14:creationId xmlns:p14="http://schemas.microsoft.com/office/powerpoint/2010/main" val="383648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1" y="841829"/>
            <a:ext cx="7886700" cy="5335134"/>
          </a:xfrm>
          <a:prstGeom prst="rect">
            <a:avLst/>
          </a:prstGeom>
        </p:spPr>
        <p:txBody>
          <a:bodyPr>
            <a:normAutofit/>
          </a:bodyPr>
          <a:lstStyle>
            <a:lvl1pPr marL="272648" indent="-272648">
              <a:lnSpc>
                <a:spcPct val="150000"/>
              </a:lnSpc>
              <a:defRPr sz="2100" b="1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 marL="609585" indent="-266693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2pPr>
            <a:lvl3pPr marL="946523" indent="-260741">
              <a:lnSpc>
                <a:spcPct val="150000"/>
              </a:lnSpc>
              <a:buFont typeface="Wingdings" panose="05000000000000000000" pitchFamily="2" charset="2"/>
              <a:buChar char="§"/>
              <a:defRPr sz="150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3pPr>
            <a:lvl4pPr marL="1273937" indent="-245263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4pPr>
            <a:lvl5pPr marL="1610876" indent="-239310">
              <a:lnSpc>
                <a:spcPct val="150000"/>
              </a:lnSpc>
              <a:buFont typeface="Wingdings" panose="05000000000000000000" pitchFamily="2" charset="2"/>
              <a:buChar char="§"/>
              <a:defRPr sz="1350"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319" y="47713"/>
            <a:ext cx="8921364" cy="614722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>
              <a:def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79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5635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076A05-C95E-4B58-AA49-524FD583D2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0" y="3"/>
            <a:ext cx="9144004" cy="739468"/>
          </a:xfrm>
          <a:prstGeom prst="rect">
            <a:avLst/>
          </a:prstGeom>
          <a:solidFill>
            <a:srgbClr val="0070C0"/>
          </a:solidFill>
        </p:spPr>
        <p:txBody>
          <a:bodyPr lIns="360000" anchor="ctr" anchorCtr="0">
            <a:normAutofit/>
          </a:bodyPr>
          <a:lstStyle>
            <a:lvl1pPr marL="0" indent="0" algn="l" defTabSz="685783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1433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F316C-F17F-42CC-978D-036CC9F94689}"/>
              </a:ext>
            </a:extLst>
          </p:cNvPr>
          <p:cNvSpPr txBox="1"/>
          <p:nvPr userDrawn="1"/>
        </p:nvSpPr>
        <p:spPr>
          <a:xfrm>
            <a:off x="7737232" y="6368053"/>
            <a:ext cx="14067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www.aesllab.com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F81CA3-B695-4E35-82A1-CC7043D58D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5335" y="6642057"/>
            <a:ext cx="2238665" cy="2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FC1D4-8BF8-480F-ACF9-FD369A42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AIOT Autonomous Driving (ROS)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4435607"/>
            <a:ext cx="9144000" cy="1920752"/>
          </a:xfrm>
        </p:spPr>
        <p:txBody>
          <a:bodyPr>
            <a:normAutofit/>
          </a:bodyPr>
          <a:lstStyle/>
          <a:p>
            <a:r>
              <a:rPr lang="en-US" altLang="ko-KR" sz="1400" b="0" dirty="0"/>
              <a:t>Map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Server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SLAM</a:t>
            </a:r>
            <a:r>
              <a:rPr lang="ko-KR" altLang="en-US" sz="1400" b="0" dirty="0"/>
              <a:t>으로 작성한 </a:t>
            </a:r>
            <a:r>
              <a:rPr lang="en-US" altLang="ko-KR" sz="1400" b="0" dirty="0"/>
              <a:t>MAP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AMCL</a:t>
            </a:r>
            <a:r>
              <a:rPr lang="ko-KR" altLang="en-US" sz="1400" b="0" dirty="0"/>
              <a:t>에 제공</a:t>
            </a:r>
            <a:endParaRPr lang="en-US" altLang="ko-KR" sz="1400" b="0" dirty="0"/>
          </a:p>
          <a:p>
            <a:r>
              <a:rPr lang="en-US" altLang="ko-KR" sz="1400" b="0" dirty="0" err="1"/>
              <a:t>RplidarNode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AMCL</a:t>
            </a:r>
            <a:r>
              <a:rPr lang="ko-KR" altLang="en-US" sz="1400" b="0" dirty="0"/>
              <a:t>에 레이저 스캔정보 제공</a:t>
            </a:r>
            <a:endParaRPr lang="en-US" altLang="ko-KR" sz="1400" b="0" dirty="0"/>
          </a:p>
          <a:p>
            <a:r>
              <a:rPr lang="en-US" altLang="ko-KR" sz="1400" b="0" dirty="0"/>
              <a:t>AMCL</a:t>
            </a:r>
            <a:r>
              <a:rPr lang="ko-KR" altLang="en-US" sz="1400" b="0" dirty="0"/>
              <a:t>에서 제공하는 </a:t>
            </a:r>
            <a:r>
              <a:rPr lang="en-US" altLang="ko-KR" sz="1400" b="0" dirty="0"/>
              <a:t>TF</a:t>
            </a:r>
            <a:r>
              <a:rPr lang="ko-KR" altLang="en-US" sz="1400" b="0" dirty="0"/>
              <a:t>를 토대로 </a:t>
            </a:r>
            <a:r>
              <a:rPr lang="en-US" altLang="ko-KR" sz="1400" b="0" dirty="0"/>
              <a:t>laser scan matcher node</a:t>
            </a:r>
            <a:r>
              <a:rPr lang="ko-KR" altLang="en-US" sz="1400" b="0" dirty="0"/>
              <a:t>에서 미리 저장된 </a:t>
            </a:r>
            <a:r>
              <a:rPr lang="en-US" altLang="ko-KR" sz="1400" b="0" dirty="0"/>
              <a:t>Map</a:t>
            </a:r>
            <a:r>
              <a:rPr lang="ko-KR" altLang="en-US" sz="1400" b="0" dirty="0"/>
              <a:t>과 현재 </a:t>
            </a:r>
            <a:r>
              <a:rPr lang="en-US" altLang="ko-KR" sz="1400" b="0" dirty="0"/>
              <a:t>Scan</a:t>
            </a:r>
            <a:r>
              <a:rPr lang="ko-KR" altLang="en-US" sz="1400" b="0" dirty="0"/>
              <a:t>정보를 비교</a:t>
            </a:r>
            <a:endParaRPr lang="en-US" altLang="ko-KR" sz="1400" b="0" dirty="0"/>
          </a:p>
          <a:p>
            <a:r>
              <a:rPr lang="en-US" altLang="ko-KR" sz="1400" b="0" dirty="0" err="1"/>
              <a:t>Move_base</a:t>
            </a:r>
            <a:r>
              <a:rPr lang="ko-KR" altLang="en-US" sz="1400" b="0" dirty="0"/>
              <a:t>는 이 데이터를 통합하여 속도 명령을 </a:t>
            </a:r>
            <a:r>
              <a:rPr lang="en-US" altLang="ko-KR" sz="1400" b="0" dirty="0" err="1"/>
              <a:t>Serbot</a:t>
            </a:r>
            <a:r>
              <a:rPr lang="ko-KR" altLang="en-US" sz="1400" b="0" dirty="0"/>
              <a:t>에 내리게 됨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전체 구성도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1D95D-5471-49D2-996C-F8297C6C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257"/>
            <a:ext cx="9144000" cy="36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AC9F98-A8BF-4CEE-8B2F-9E30A917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DEF6E-B673-43B2-9773-17A30AEB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FE102-D45F-4E99-973E-A2DDA22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178302"/>
            <a:ext cx="7886700" cy="1819264"/>
          </a:xfrm>
        </p:spPr>
        <p:txBody>
          <a:bodyPr>
            <a:normAutofit/>
          </a:bodyPr>
          <a:lstStyle/>
          <a:p>
            <a:r>
              <a:rPr lang="ko-KR" altLang="en-US" sz="1400" b="0" dirty="0"/>
              <a:t>흰색 정사각형은 </a:t>
            </a:r>
            <a:r>
              <a:rPr lang="en-US" altLang="ko-KR" sz="1400" b="0" dirty="0"/>
              <a:t>Cost Map</a:t>
            </a:r>
            <a:r>
              <a:rPr lang="ko-KR" altLang="en-US" sz="1400" b="0" dirty="0"/>
              <a:t>을 나타내며 실시간 센서 데이터와 정적 </a:t>
            </a:r>
            <a:r>
              <a:rPr lang="ko-KR" altLang="en-US" sz="1400" b="0" dirty="0" err="1"/>
              <a:t>맵의</a:t>
            </a:r>
            <a:r>
              <a:rPr lang="ko-KR" altLang="en-US" sz="1400" b="0" dirty="0"/>
              <a:t> 정보를 사용하여 정적 </a:t>
            </a:r>
            <a:r>
              <a:rPr lang="ko-KR" altLang="en-US" sz="1400" b="0" dirty="0" err="1"/>
              <a:t>맵의</a:t>
            </a:r>
            <a:r>
              <a:rPr lang="ko-KR" altLang="en-US" sz="1400" b="0" dirty="0"/>
              <a:t> 장애물에 대한 정보를 업데이트</a:t>
            </a:r>
            <a:endParaRPr lang="en-US" altLang="ko-KR" sz="1400" b="0" dirty="0"/>
          </a:p>
          <a:p>
            <a:r>
              <a:rPr lang="ko-KR" altLang="en-US" sz="1400" b="0" dirty="0"/>
              <a:t>좌측의 빨간색 화살표는 목적지를 나타냄</a:t>
            </a:r>
            <a:endParaRPr lang="en-US" altLang="ko-KR" sz="1400" b="0" dirty="0"/>
          </a:p>
          <a:p>
            <a:endParaRPr lang="en-US" altLang="ko-KR" sz="1400" b="0" dirty="0"/>
          </a:p>
          <a:p>
            <a:endParaRPr lang="en-US" altLang="ko-KR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67824-77E5-431E-90CC-064E8CC6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55" y="767605"/>
            <a:ext cx="5662890" cy="34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AB490D-3B1B-47C6-9F0E-E2431A1E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6A05-C95E-4B58-AA49-524FD583D2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A8D3-8A68-4979-AEDB-1332EFB4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모터 </a:t>
            </a:r>
            <a:r>
              <a:rPr lang="ko-KR" altLang="en-US" dirty="0" err="1"/>
              <a:t>엔코더가</a:t>
            </a:r>
            <a:r>
              <a:rPr lang="ko-KR" altLang="en-US" dirty="0"/>
              <a:t> 장착되지 않아 라이더에 매우 의존적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이로인해</a:t>
            </a:r>
            <a:r>
              <a:rPr lang="ko-KR" altLang="en-US" dirty="0"/>
              <a:t> 로봇이 이동할 경우 현재 위치 추정치가 발산하여 </a:t>
            </a:r>
            <a:r>
              <a:rPr lang="en-US" altLang="ko-KR" dirty="0"/>
              <a:t>Localization</a:t>
            </a:r>
            <a:r>
              <a:rPr lang="ko-KR" altLang="en-US" dirty="0"/>
              <a:t>결과와 실제 위치와 큰 오차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AMCL</a:t>
            </a:r>
            <a:r>
              <a:rPr lang="ko-KR" altLang="en-US" dirty="0"/>
              <a:t>은 </a:t>
            </a:r>
            <a:r>
              <a:rPr lang="en-US" altLang="ko-KR" dirty="0"/>
              <a:t>Depth Camera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모터 </a:t>
            </a:r>
            <a:r>
              <a:rPr lang="ko-KR" altLang="en-US" dirty="0" err="1"/>
              <a:t>엔코더와</a:t>
            </a:r>
            <a:r>
              <a:rPr lang="ko-KR" altLang="en-US" dirty="0"/>
              <a:t> 같이 사용할 경우 정확한 </a:t>
            </a:r>
            <a:r>
              <a:rPr lang="en-US" altLang="ko-KR" dirty="0"/>
              <a:t>Localization</a:t>
            </a:r>
            <a:r>
              <a:rPr lang="ko-KR" altLang="en-US" dirty="0"/>
              <a:t>이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40D2FE-4E30-40EC-BC7F-129C5CA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개선점</a:t>
            </a:r>
          </a:p>
        </p:txBody>
      </p:sp>
    </p:spTree>
    <p:extLst>
      <p:ext uri="{BB962C8B-B14F-4D97-AF65-F5344CB8AC3E}">
        <p14:creationId xmlns:p14="http://schemas.microsoft.com/office/powerpoint/2010/main" val="233023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D2Coding ligature"/>
        <a:ea typeface="HY헤드라인M"/>
        <a:cs typeface=""/>
      </a:majorFont>
      <a:minorFont>
        <a:latin typeface="D2Coding ligature"/>
        <a:ea typeface="D2Coding ligatur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5276</TotalTime>
  <Words>131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Arial</vt:lpstr>
      <vt:lpstr>D2Coding</vt:lpstr>
      <vt:lpstr>D2Coding ligature</vt:lpstr>
      <vt:lpstr>Wingdings</vt:lpstr>
      <vt:lpstr>맑은 고딕</vt:lpstr>
      <vt:lpstr>Office 테마</vt:lpstr>
      <vt:lpstr>AIOT Autonomous Driving (ROS)</vt:lpstr>
      <vt:lpstr>I. 전체 구성도</vt:lpstr>
      <vt:lpstr>II. 결과</vt:lpstr>
      <vt:lpstr>III. 개선점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shseo</dc:creator>
  <cp:lastModifiedBy>조현습(2017200039)</cp:lastModifiedBy>
  <cp:revision>290</cp:revision>
  <dcterms:created xsi:type="dcterms:W3CDTF">2016-06-15T22:49:44Z</dcterms:created>
  <dcterms:modified xsi:type="dcterms:W3CDTF">2021-12-29T08:57:25Z</dcterms:modified>
</cp:coreProperties>
</file>