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61" r:id="rId5"/>
    <p:sldId id="262" r:id="rId6"/>
    <p:sldId id="263" r:id="rId7"/>
    <p:sldId id="266" r:id="rId8"/>
    <p:sldId id="267" r:id="rId9"/>
    <p:sldId id="268" r:id="rId10"/>
    <p:sldId id="269" r:id="rId11"/>
    <p:sldId id="270"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22246A-D551-4A50-8073-60A70D6A0E56}" type="datetimeFigureOut">
              <a:rPr lang="en-IN" smtClean="0"/>
              <a:t>10-04-2021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9255346" y="2750337"/>
            <a:ext cx="1171888" cy="1356442"/>
          </a:xfrm>
        </p:spPr>
        <p:txBody>
          <a:bodyPr/>
          <a:lstStyle/>
          <a:p>
            <a:fld id="{D97089A7-3BA9-468E-BCB6-BF38EAF882B9}" type="slidenum">
              <a:rPr lang="en-IN" smtClean="0"/>
              <a:t>‹#›</a:t>
            </a:fld>
            <a:endParaRPr lang="en-IN" dirty="0"/>
          </a:p>
        </p:txBody>
      </p:sp>
    </p:spTree>
    <p:extLst>
      <p:ext uri="{BB962C8B-B14F-4D97-AF65-F5344CB8AC3E}">
        <p14:creationId xmlns:p14="http://schemas.microsoft.com/office/powerpoint/2010/main" val="1733414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22246A-D551-4A50-8073-60A70D6A0E56}" type="datetimeFigureOut">
              <a:rPr lang="en-IN" smtClean="0"/>
              <a:t>10-04-2021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29455" y="4711309"/>
            <a:ext cx="1154151" cy="1090789"/>
          </a:xfrm>
        </p:spPr>
        <p:txBody>
          <a:bodyPr/>
          <a:lstStyle/>
          <a:p>
            <a:fld id="{D97089A7-3BA9-468E-BCB6-BF38EAF882B9}" type="slidenum">
              <a:rPr lang="en-IN" smtClean="0"/>
              <a:t>‹#›</a:t>
            </a:fld>
            <a:endParaRPr lang="en-IN" dirty="0"/>
          </a:p>
        </p:txBody>
      </p:sp>
    </p:spTree>
    <p:extLst>
      <p:ext uri="{BB962C8B-B14F-4D97-AF65-F5344CB8AC3E}">
        <p14:creationId xmlns:p14="http://schemas.microsoft.com/office/powerpoint/2010/main" val="250819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22246A-D551-4A50-8073-60A70D6A0E56}" type="datetimeFigureOut">
              <a:rPr lang="en-IN" smtClean="0"/>
              <a:t>10-04-2021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29455" y="4711615"/>
            <a:ext cx="1154151" cy="1090789"/>
          </a:xfrm>
        </p:spPr>
        <p:txBody>
          <a:bodyPr/>
          <a:lstStyle/>
          <a:p>
            <a:fld id="{D97089A7-3BA9-468E-BCB6-BF38EAF882B9}" type="slidenum">
              <a:rPr lang="en-IN" smtClean="0"/>
              <a:t>‹#›</a:t>
            </a:fld>
            <a:endParaRPr lang="en-IN" dirty="0"/>
          </a:p>
        </p:txBody>
      </p:sp>
    </p:spTree>
    <p:extLst>
      <p:ext uri="{BB962C8B-B14F-4D97-AF65-F5344CB8AC3E}">
        <p14:creationId xmlns:p14="http://schemas.microsoft.com/office/powerpoint/2010/main" val="2015246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22246A-D551-4A50-8073-60A70D6A0E56}" type="datetimeFigureOut">
              <a:rPr lang="en-IN" smtClean="0"/>
              <a:t>10-04-2021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29455" y="4709925"/>
            <a:ext cx="1154151" cy="1090789"/>
          </a:xfrm>
        </p:spPr>
        <p:txBody>
          <a:bodyPr/>
          <a:lstStyle/>
          <a:p>
            <a:fld id="{D97089A7-3BA9-468E-BCB6-BF38EAF882B9}" type="slidenum">
              <a:rPr lang="en-IN" smtClean="0"/>
              <a:t>‹#›</a:t>
            </a:fld>
            <a:endParaRPr lang="en-IN"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55282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22246A-D551-4A50-8073-60A70D6A0E56}" type="datetimeFigureOut">
              <a:rPr lang="en-IN" smtClean="0"/>
              <a:t>10-04-2021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29455" y="4709925"/>
            <a:ext cx="1154151" cy="1090789"/>
          </a:xfrm>
        </p:spPr>
        <p:txBody>
          <a:bodyPr/>
          <a:lstStyle/>
          <a:p>
            <a:fld id="{D97089A7-3BA9-468E-BCB6-BF38EAF882B9}" type="slidenum">
              <a:rPr lang="en-IN" smtClean="0"/>
              <a:t>‹#›</a:t>
            </a:fld>
            <a:endParaRPr lang="en-IN" dirty="0"/>
          </a:p>
        </p:txBody>
      </p:sp>
    </p:spTree>
    <p:extLst>
      <p:ext uri="{BB962C8B-B14F-4D97-AF65-F5344CB8AC3E}">
        <p14:creationId xmlns:p14="http://schemas.microsoft.com/office/powerpoint/2010/main" val="4286771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122246A-D551-4A50-8073-60A70D6A0E56}" type="datetimeFigureOut">
              <a:rPr lang="en-IN" smtClean="0"/>
              <a:t>10-04-2021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97089A7-3BA9-468E-BCB6-BF38EAF882B9}" type="slidenum">
              <a:rPr lang="en-IN" smtClean="0"/>
              <a:t>‹#›</a:t>
            </a:fld>
            <a:endParaRPr lang="en-IN" dirty="0"/>
          </a:p>
        </p:txBody>
      </p:sp>
    </p:spTree>
    <p:extLst>
      <p:ext uri="{BB962C8B-B14F-4D97-AF65-F5344CB8AC3E}">
        <p14:creationId xmlns:p14="http://schemas.microsoft.com/office/powerpoint/2010/main" val="122764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122246A-D551-4A50-8073-60A70D6A0E56}" type="datetimeFigureOut">
              <a:rPr lang="en-IN" smtClean="0"/>
              <a:t>10-04-2021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97089A7-3BA9-468E-BCB6-BF38EAF882B9}" type="slidenum">
              <a:rPr lang="en-IN" smtClean="0"/>
              <a:t>‹#›</a:t>
            </a:fld>
            <a:endParaRPr lang="en-IN" dirty="0"/>
          </a:p>
        </p:txBody>
      </p:sp>
    </p:spTree>
    <p:extLst>
      <p:ext uri="{BB962C8B-B14F-4D97-AF65-F5344CB8AC3E}">
        <p14:creationId xmlns:p14="http://schemas.microsoft.com/office/powerpoint/2010/main" val="1597785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22246A-D551-4A50-8073-60A70D6A0E56}" type="datetimeFigureOut">
              <a:rPr lang="en-IN" smtClean="0"/>
              <a:t>10-04-2021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7089A7-3BA9-468E-BCB6-BF38EAF882B9}" type="slidenum">
              <a:rPr lang="en-IN" smtClean="0"/>
              <a:t>‹#›</a:t>
            </a:fld>
            <a:endParaRPr lang="en-IN" dirty="0"/>
          </a:p>
        </p:txBody>
      </p:sp>
    </p:spTree>
    <p:extLst>
      <p:ext uri="{BB962C8B-B14F-4D97-AF65-F5344CB8AC3E}">
        <p14:creationId xmlns:p14="http://schemas.microsoft.com/office/powerpoint/2010/main" val="556750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122246A-D551-4A50-8073-60A70D6A0E56}" type="datetimeFigureOut">
              <a:rPr lang="en-IN" smtClean="0"/>
              <a:t>10-04-2021</a:t>
            </a:fld>
            <a:endParaRPr lang="en-IN" dirty="0"/>
          </a:p>
        </p:txBody>
      </p:sp>
      <p:sp>
        <p:nvSpPr>
          <p:cNvPr id="5" name="Footer Placeholder 4"/>
          <p:cNvSpPr>
            <a:spLocks noGrp="1"/>
          </p:cNvSpPr>
          <p:nvPr>
            <p:ph type="ftr" sz="quarter" idx="11"/>
          </p:nvPr>
        </p:nvSpPr>
        <p:spPr>
          <a:xfrm>
            <a:off x="680321" y="5936188"/>
            <a:ext cx="6126805" cy="365125"/>
          </a:xfrm>
        </p:spPr>
        <p:txBody>
          <a:bodyPr/>
          <a:lstStyle/>
          <a:p>
            <a:endParaRPr lang="en-IN"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97089A7-3BA9-468E-BCB6-BF38EAF882B9}" type="slidenum">
              <a:rPr lang="en-IN" smtClean="0"/>
              <a:t>‹#›</a:t>
            </a:fld>
            <a:endParaRPr lang="en-IN" dirty="0"/>
          </a:p>
        </p:txBody>
      </p:sp>
    </p:spTree>
    <p:extLst>
      <p:ext uri="{BB962C8B-B14F-4D97-AF65-F5344CB8AC3E}">
        <p14:creationId xmlns:p14="http://schemas.microsoft.com/office/powerpoint/2010/main" val="1190330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22246A-D551-4A50-8073-60A70D6A0E56}" type="datetimeFigureOut">
              <a:rPr lang="en-IN" smtClean="0"/>
              <a:t>10-04-2021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7089A7-3BA9-468E-BCB6-BF38EAF882B9}" type="slidenum">
              <a:rPr lang="en-IN" smtClean="0"/>
              <a:t>‹#›</a:t>
            </a:fld>
            <a:endParaRPr lang="en-IN" dirty="0"/>
          </a:p>
        </p:txBody>
      </p:sp>
    </p:spTree>
    <p:extLst>
      <p:ext uri="{BB962C8B-B14F-4D97-AF65-F5344CB8AC3E}">
        <p14:creationId xmlns:p14="http://schemas.microsoft.com/office/powerpoint/2010/main" val="3513181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22246A-D551-4A50-8073-60A70D6A0E56}" type="datetimeFigureOut">
              <a:rPr lang="en-IN" smtClean="0"/>
              <a:t>10-04-2021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729455" y="2869895"/>
            <a:ext cx="1154151" cy="1090789"/>
          </a:xfrm>
        </p:spPr>
        <p:txBody>
          <a:bodyPr/>
          <a:lstStyle/>
          <a:p>
            <a:fld id="{D97089A7-3BA9-468E-BCB6-BF38EAF882B9}" type="slidenum">
              <a:rPr lang="en-IN" smtClean="0"/>
              <a:t>‹#›</a:t>
            </a:fld>
            <a:endParaRPr lang="en-IN" dirty="0"/>
          </a:p>
        </p:txBody>
      </p:sp>
    </p:spTree>
    <p:extLst>
      <p:ext uri="{BB962C8B-B14F-4D97-AF65-F5344CB8AC3E}">
        <p14:creationId xmlns:p14="http://schemas.microsoft.com/office/powerpoint/2010/main" val="2728923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22246A-D551-4A50-8073-60A70D6A0E56}" type="datetimeFigureOut">
              <a:rPr lang="en-IN" smtClean="0"/>
              <a:t>10-04-2021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97089A7-3BA9-468E-BCB6-BF38EAF882B9}" type="slidenum">
              <a:rPr lang="en-IN" smtClean="0"/>
              <a:t>‹#›</a:t>
            </a:fld>
            <a:endParaRPr lang="en-IN" dirty="0"/>
          </a:p>
        </p:txBody>
      </p:sp>
    </p:spTree>
    <p:extLst>
      <p:ext uri="{BB962C8B-B14F-4D97-AF65-F5344CB8AC3E}">
        <p14:creationId xmlns:p14="http://schemas.microsoft.com/office/powerpoint/2010/main" val="4283269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22246A-D551-4A50-8073-60A70D6A0E56}" type="datetimeFigureOut">
              <a:rPr lang="en-IN" smtClean="0"/>
              <a:t>10-04-2021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97089A7-3BA9-468E-BCB6-BF38EAF882B9}" type="slidenum">
              <a:rPr lang="en-IN" smtClean="0"/>
              <a:t>‹#›</a:t>
            </a:fld>
            <a:endParaRPr lang="en-IN" dirty="0"/>
          </a:p>
        </p:txBody>
      </p:sp>
    </p:spTree>
    <p:extLst>
      <p:ext uri="{BB962C8B-B14F-4D97-AF65-F5344CB8AC3E}">
        <p14:creationId xmlns:p14="http://schemas.microsoft.com/office/powerpoint/2010/main" val="2979663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22246A-D551-4A50-8073-60A70D6A0E56}" type="datetimeFigureOut">
              <a:rPr lang="en-IN" smtClean="0"/>
              <a:t>10-04-2021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97089A7-3BA9-468E-BCB6-BF38EAF882B9}" type="slidenum">
              <a:rPr lang="en-IN" smtClean="0"/>
              <a:t>‹#›</a:t>
            </a:fld>
            <a:endParaRPr lang="en-IN" dirty="0"/>
          </a:p>
        </p:txBody>
      </p:sp>
    </p:spTree>
    <p:extLst>
      <p:ext uri="{BB962C8B-B14F-4D97-AF65-F5344CB8AC3E}">
        <p14:creationId xmlns:p14="http://schemas.microsoft.com/office/powerpoint/2010/main" val="3521067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122246A-D551-4A50-8073-60A70D6A0E56}" type="datetimeFigureOut">
              <a:rPr lang="en-IN" smtClean="0"/>
              <a:t>10-04-2021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97089A7-3BA9-468E-BCB6-BF38EAF882B9}" type="slidenum">
              <a:rPr lang="en-IN" smtClean="0"/>
              <a:t>‹#›</a:t>
            </a:fld>
            <a:endParaRPr lang="en-IN" dirty="0"/>
          </a:p>
        </p:txBody>
      </p:sp>
    </p:spTree>
    <p:extLst>
      <p:ext uri="{BB962C8B-B14F-4D97-AF65-F5344CB8AC3E}">
        <p14:creationId xmlns:p14="http://schemas.microsoft.com/office/powerpoint/2010/main" val="1473416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22246A-D551-4A50-8073-60A70D6A0E56}" type="datetimeFigureOut">
              <a:rPr lang="en-IN" smtClean="0"/>
              <a:t>10-04-2021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97089A7-3BA9-468E-BCB6-BF38EAF882B9}" type="slidenum">
              <a:rPr lang="en-IN" smtClean="0"/>
              <a:t>‹#›</a:t>
            </a:fld>
            <a:endParaRPr lang="en-IN" dirty="0"/>
          </a:p>
        </p:txBody>
      </p:sp>
    </p:spTree>
    <p:extLst>
      <p:ext uri="{BB962C8B-B14F-4D97-AF65-F5344CB8AC3E}">
        <p14:creationId xmlns:p14="http://schemas.microsoft.com/office/powerpoint/2010/main" val="123625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22246A-D551-4A50-8073-60A70D6A0E56}" type="datetimeFigureOut">
              <a:rPr lang="en-IN" smtClean="0"/>
              <a:t>10-04-2021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97089A7-3BA9-468E-BCB6-BF38EAF882B9}" type="slidenum">
              <a:rPr lang="en-IN" smtClean="0"/>
              <a:t>‹#›</a:t>
            </a:fld>
            <a:endParaRPr lang="en-IN" dirty="0"/>
          </a:p>
        </p:txBody>
      </p:sp>
    </p:spTree>
    <p:extLst>
      <p:ext uri="{BB962C8B-B14F-4D97-AF65-F5344CB8AC3E}">
        <p14:creationId xmlns:p14="http://schemas.microsoft.com/office/powerpoint/2010/main" val="813653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22246A-D551-4A50-8073-60A70D6A0E56}" type="datetimeFigureOut">
              <a:rPr lang="en-IN" smtClean="0"/>
              <a:t>10-04-2021</a:t>
            </a:fld>
            <a:endParaRPr lang="en-IN"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97089A7-3BA9-468E-BCB6-BF38EAF882B9}" type="slidenum">
              <a:rPr lang="en-IN" smtClean="0"/>
              <a:t>‹#›</a:t>
            </a:fld>
            <a:endParaRPr lang="en-IN" dirty="0"/>
          </a:p>
        </p:txBody>
      </p:sp>
    </p:spTree>
    <p:extLst>
      <p:ext uri="{BB962C8B-B14F-4D97-AF65-F5344CB8AC3E}">
        <p14:creationId xmlns:p14="http://schemas.microsoft.com/office/powerpoint/2010/main" val="191401275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ithub.com/souparnabose99/SpamDetectionMLMode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910" y="2733709"/>
            <a:ext cx="8708546" cy="1373070"/>
          </a:xfrm>
        </p:spPr>
        <p:txBody>
          <a:bodyPr/>
          <a:lstStyle/>
          <a:p>
            <a:r>
              <a:rPr lang="en-GB" sz="4000" dirty="0" smtClean="0"/>
              <a:t>Spam detection filter using Machine Learning</a:t>
            </a:r>
            <a:endParaRPr lang="en-IN" sz="4000" dirty="0"/>
          </a:p>
        </p:txBody>
      </p:sp>
      <p:sp>
        <p:nvSpPr>
          <p:cNvPr id="3" name="Subtitle 2"/>
          <p:cNvSpPr>
            <a:spLocks noGrp="1"/>
          </p:cNvSpPr>
          <p:nvPr>
            <p:ph type="subTitle" idx="1"/>
          </p:nvPr>
        </p:nvSpPr>
        <p:spPr/>
        <p:txBody>
          <a:bodyPr>
            <a:normAutofit/>
          </a:bodyPr>
          <a:lstStyle/>
          <a:p>
            <a:r>
              <a:rPr lang="en-GB" sz="2400" i="1" dirty="0" smtClean="0"/>
              <a:t>Souparna Bose</a:t>
            </a:r>
            <a:endParaRPr lang="en-IN" sz="2400" i="1" dirty="0"/>
          </a:p>
        </p:txBody>
      </p:sp>
    </p:spTree>
    <p:extLst>
      <p:ext uri="{BB962C8B-B14F-4D97-AF65-F5344CB8AC3E}">
        <p14:creationId xmlns:p14="http://schemas.microsoft.com/office/powerpoint/2010/main" val="57189413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Intuition behind Naïve Bayes:</a:t>
            </a:r>
            <a:endParaRPr lang="en-IN" dirty="0"/>
          </a:p>
        </p:txBody>
      </p:sp>
      <p:sp>
        <p:nvSpPr>
          <p:cNvPr id="3" name="Content Placeholder 2"/>
          <p:cNvSpPr>
            <a:spLocks noGrp="1"/>
          </p:cNvSpPr>
          <p:nvPr>
            <p:ph idx="1"/>
          </p:nvPr>
        </p:nvSpPr>
        <p:spPr>
          <a:xfrm>
            <a:off x="680320" y="1834166"/>
            <a:ext cx="9613861" cy="5208079"/>
          </a:xfrm>
        </p:spPr>
        <p:txBody>
          <a:bodyPr>
            <a:normAutofit/>
          </a:bodyPr>
          <a:lstStyle/>
          <a:p>
            <a:pPr marL="0" indent="0">
              <a:buNone/>
            </a:pPr>
            <a:endParaRPr lang="en-GB" dirty="0" smtClean="0"/>
          </a:p>
          <a:p>
            <a:r>
              <a:rPr lang="en-GB" dirty="0" smtClean="0"/>
              <a:t>Being Naïve: </a:t>
            </a:r>
            <a:r>
              <a:rPr lang="en-GB" dirty="0"/>
              <a:t>we assume that every word in a sentence is </a:t>
            </a:r>
            <a:r>
              <a:rPr lang="en-GB" b="1" dirty="0"/>
              <a:t>independent</a:t>
            </a:r>
            <a:r>
              <a:rPr lang="en-GB" dirty="0"/>
              <a:t> of the other </a:t>
            </a:r>
            <a:r>
              <a:rPr lang="en-GB" dirty="0" smtClean="0"/>
              <a:t>ones</a:t>
            </a:r>
          </a:p>
          <a:p>
            <a:r>
              <a:rPr lang="en-GB" dirty="0"/>
              <a:t>This means that we’re no longer looking at entire sentences, but rather at individual </a:t>
            </a:r>
            <a:r>
              <a:rPr lang="en-GB" dirty="0" smtClean="0"/>
              <a:t>words</a:t>
            </a:r>
          </a:p>
          <a:p>
            <a:r>
              <a:rPr lang="en-GB" dirty="0"/>
              <a:t>So the equation becomes:</a:t>
            </a:r>
            <a:br>
              <a:rPr lang="en-GB" dirty="0"/>
            </a:br>
            <a:r>
              <a:rPr lang="en-GB" dirty="0"/>
              <a:t>P(a very close game) = P(a).P(very).P(close).P(game)</a:t>
            </a:r>
          </a:p>
          <a:p>
            <a:r>
              <a:rPr lang="en-GB" dirty="0"/>
              <a:t>This assumption makes this model work well with little data or data that may be mislabelled. The next step is just applying this to what we had before:</a:t>
            </a:r>
            <a:br>
              <a:rPr lang="en-GB" dirty="0"/>
            </a:br>
            <a:r>
              <a:rPr lang="en-GB" dirty="0"/>
              <a:t>P(a very close game|sports) = P(a|sports).P(very|sports).P(close|sports).P(game|sports</a:t>
            </a:r>
            <a:r>
              <a:rPr lang="en-GB" dirty="0" smtClean="0"/>
              <a:t>)</a:t>
            </a:r>
            <a:br>
              <a:rPr lang="en-GB" dirty="0" smtClean="0"/>
            </a:br>
            <a:endParaRPr lang="en-GB" dirty="0" smtClean="0"/>
          </a:p>
        </p:txBody>
      </p:sp>
    </p:spTree>
    <p:extLst>
      <p:ext uri="{BB962C8B-B14F-4D97-AF65-F5344CB8AC3E}">
        <p14:creationId xmlns:p14="http://schemas.microsoft.com/office/powerpoint/2010/main" val="29825134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8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8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8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8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Intuition behind Naïve Bayes:</a:t>
            </a:r>
            <a:endParaRPr lang="en-IN" dirty="0"/>
          </a:p>
        </p:txBody>
      </p:sp>
      <p:sp>
        <p:nvSpPr>
          <p:cNvPr id="3" name="Content Placeholder 2"/>
          <p:cNvSpPr>
            <a:spLocks noGrp="1"/>
          </p:cNvSpPr>
          <p:nvPr>
            <p:ph idx="1"/>
          </p:nvPr>
        </p:nvSpPr>
        <p:spPr>
          <a:xfrm>
            <a:off x="680320" y="1629449"/>
            <a:ext cx="9613861" cy="5644807"/>
          </a:xfrm>
        </p:spPr>
        <p:txBody>
          <a:bodyPr>
            <a:normAutofit/>
          </a:bodyPr>
          <a:lstStyle/>
          <a:p>
            <a:pPr marL="0" indent="0">
              <a:buNone/>
            </a:pPr>
            <a:endParaRPr lang="en-GB" dirty="0" smtClean="0"/>
          </a:p>
          <a:p>
            <a:r>
              <a:rPr lang="en-GB" dirty="0"/>
              <a:t>The final step is just to calculate every probability and see which one turns out to be </a:t>
            </a:r>
            <a:r>
              <a:rPr lang="en-GB" dirty="0" smtClean="0"/>
              <a:t>larger</a:t>
            </a:r>
          </a:p>
          <a:p>
            <a:r>
              <a:rPr lang="en-GB" dirty="0" smtClean="0"/>
              <a:t>First</a:t>
            </a:r>
            <a:r>
              <a:rPr lang="en-GB" dirty="0"/>
              <a:t>, we calculate the</a:t>
            </a:r>
            <a:r>
              <a:rPr lang="en-GB" i="1" dirty="0"/>
              <a:t> priori</a:t>
            </a:r>
            <a:r>
              <a:rPr lang="en-GB" dirty="0"/>
              <a:t> probability of each tag: for a given sentence in our training data, the probability that it is </a:t>
            </a:r>
            <a:r>
              <a:rPr lang="en-GB" i="1" dirty="0"/>
              <a:t>Sports</a:t>
            </a:r>
            <a:r>
              <a:rPr lang="en-GB" dirty="0"/>
              <a:t> P (Sports) is ⅗. Then, P (Not Sports) is ⅖. </a:t>
            </a:r>
          </a:p>
          <a:p>
            <a:r>
              <a:rPr lang="en-GB" dirty="0"/>
              <a:t>Then, calculating P (game | Sports) means counting how many times the word “game” appears in </a:t>
            </a:r>
            <a:r>
              <a:rPr lang="en-GB" i="1" dirty="0"/>
              <a:t>Sports</a:t>
            </a:r>
            <a:r>
              <a:rPr lang="en-GB" dirty="0"/>
              <a:t> texts (2) divided by the total number of words in </a:t>
            </a:r>
            <a:r>
              <a:rPr lang="en-GB" i="1" dirty="0"/>
              <a:t>sports</a:t>
            </a:r>
            <a:r>
              <a:rPr lang="en-GB" dirty="0"/>
              <a:t> (11):</a:t>
            </a:r>
            <a:br>
              <a:rPr lang="en-GB" dirty="0"/>
            </a:br>
            <a:r>
              <a:rPr lang="en-GB" dirty="0"/>
              <a:t>P(game|sports) = </a:t>
            </a:r>
            <a:r>
              <a:rPr lang="en-GB" dirty="0" smtClean="0"/>
              <a:t>2/11</a:t>
            </a:r>
          </a:p>
          <a:p>
            <a:r>
              <a:rPr lang="en-GB" dirty="0" smtClean="0"/>
              <a:t>However, we have 1 more problem: </a:t>
            </a:r>
            <a:r>
              <a:rPr lang="en-GB" dirty="0"/>
              <a:t>“close” doesn’t appear in any </a:t>
            </a:r>
            <a:r>
              <a:rPr lang="en-GB" i="1" dirty="0"/>
              <a:t>Sports</a:t>
            </a:r>
            <a:r>
              <a:rPr lang="en-GB" dirty="0"/>
              <a:t> text! That means that P (close | Sports) = 0</a:t>
            </a:r>
            <a:r>
              <a:rPr lang="en-GB" dirty="0" smtClean="0"/>
              <a:t>.</a:t>
            </a:r>
            <a:r>
              <a:rPr lang="en-GB" dirty="0"/>
              <a:t> This is rather inconvenient since we are going to be multiplying it with the other probabilities, so we'll end up </a:t>
            </a:r>
            <a:r>
              <a:rPr lang="en-GB" dirty="0" smtClean="0"/>
              <a:t>with 0</a:t>
            </a:r>
            <a:br>
              <a:rPr lang="en-GB" dirty="0" smtClean="0"/>
            </a:br>
            <a:endParaRPr lang="en-GB" dirty="0" smtClean="0"/>
          </a:p>
        </p:txBody>
      </p:sp>
    </p:spTree>
    <p:extLst>
      <p:ext uri="{BB962C8B-B14F-4D97-AF65-F5344CB8AC3E}">
        <p14:creationId xmlns:p14="http://schemas.microsoft.com/office/powerpoint/2010/main" val="281751684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8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8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8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8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Intuition behind Naïve Bayes:</a:t>
            </a:r>
            <a:endParaRPr lang="en-IN" dirty="0"/>
          </a:p>
        </p:txBody>
      </p:sp>
      <p:sp>
        <p:nvSpPr>
          <p:cNvPr id="3" name="Content Placeholder 2"/>
          <p:cNvSpPr>
            <a:spLocks noGrp="1"/>
          </p:cNvSpPr>
          <p:nvPr>
            <p:ph idx="1"/>
          </p:nvPr>
        </p:nvSpPr>
        <p:spPr>
          <a:xfrm>
            <a:off x="680320" y="1703130"/>
            <a:ext cx="9613861" cy="5284524"/>
          </a:xfrm>
        </p:spPr>
        <p:txBody>
          <a:bodyPr>
            <a:normAutofit/>
          </a:bodyPr>
          <a:lstStyle/>
          <a:p>
            <a:pPr marL="0" indent="0">
              <a:buNone/>
            </a:pPr>
            <a:endParaRPr lang="en-GB" dirty="0" smtClean="0"/>
          </a:p>
          <a:p>
            <a:r>
              <a:rPr lang="en-GB" dirty="0"/>
              <a:t>P(a|sports).P(very|sports</a:t>
            </a:r>
            <a:r>
              <a:rPr lang="en-GB" dirty="0" smtClean="0"/>
              <a:t>).0.P(game|sports) = 0</a:t>
            </a:r>
          </a:p>
          <a:p>
            <a:r>
              <a:rPr lang="en-GB" dirty="0" smtClean="0"/>
              <a:t>In order to fix this issue, we use Laplace smoothing</a:t>
            </a:r>
          </a:p>
          <a:p>
            <a:r>
              <a:rPr lang="en-GB" dirty="0"/>
              <a:t>W</a:t>
            </a:r>
            <a:r>
              <a:rPr lang="en-GB" dirty="0" smtClean="0"/>
              <a:t>e </a:t>
            </a:r>
            <a:r>
              <a:rPr lang="en-GB" dirty="0"/>
              <a:t>add 1 to every count so it’s never </a:t>
            </a:r>
            <a:r>
              <a:rPr lang="en-GB" dirty="0" smtClean="0"/>
              <a:t>zero</a:t>
            </a:r>
          </a:p>
          <a:p>
            <a:r>
              <a:rPr lang="en-GB" dirty="0"/>
              <a:t>To balance this, we add the number of possible words to the divisor, so the division will never be greater than 1</a:t>
            </a:r>
            <a:endParaRPr lang="en-GB" dirty="0" smtClean="0"/>
          </a:p>
          <a:p>
            <a:r>
              <a:rPr lang="en-GB" dirty="0"/>
              <a:t>In our case, the possible words are ['a', 'great', 'very', 'over', 'it', 'but', 'game', 'election', 'clean', 'close', 'the', 'was', 'forgettable', 'match</a:t>
            </a:r>
            <a:r>
              <a:rPr lang="en-GB" dirty="0" smtClean="0"/>
              <a:t>']</a:t>
            </a:r>
          </a:p>
          <a:p>
            <a:r>
              <a:rPr lang="en-GB" dirty="0"/>
              <a:t>Since the number of possible words is </a:t>
            </a:r>
            <a:r>
              <a:rPr lang="en-GB" dirty="0" smtClean="0"/>
              <a:t>14, </a:t>
            </a:r>
            <a:r>
              <a:rPr lang="en-GB" dirty="0"/>
              <a:t>applying smoothing we </a:t>
            </a:r>
            <a:r>
              <a:rPr lang="en-GB" dirty="0" smtClean="0"/>
              <a:t>get: P(game|sports) = (2+1)/(11+14)</a:t>
            </a:r>
          </a:p>
        </p:txBody>
      </p:sp>
    </p:spTree>
    <p:extLst>
      <p:ext uri="{BB962C8B-B14F-4D97-AF65-F5344CB8AC3E}">
        <p14:creationId xmlns:p14="http://schemas.microsoft.com/office/powerpoint/2010/main" val="23054734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8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8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8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8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8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ircle(in)">
                                      <p:cBhvr>
                                        <p:cTn id="32" dur="8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Intuition behind Naïve Bayes:</a:t>
            </a:r>
            <a:endParaRPr lang="en-IN" dirty="0"/>
          </a:p>
        </p:txBody>
      </p:sp>
      <p:sp>
        <p:nvSpPr>
          <p:cNvPr id="3" name="Content Placeholder 2"/>
          <p:cNvSpPr>
            <a:spLocks noGrp="1"/>
          </p:cNvSpPr>
          <p:nvPr>
            <p:ph idx="1"/>
          </p:nvPr>
        </p:nvSpPr>
        <p:spPr>
          <a:xfrm>
            <a:off x="680321" y="1536129"/>
            <a:ext cx="9613861" cy="5755447"/>
          </a:xfrm>
        </p:spPr>
        <p:txBody>
          <a:bodyPr>
            <a:normAutofit/>
          </a:bodyPr>
          <a:lstStyle/>
          <a:p>
            <a:pPr marL="0" indent="0">
              <a:buNone/>
            </a:pPr>
            <a:endParaRPr lang="en-GB" dirty="0" smtClean="0"/>
          </a:p>
          <a:p>
            <a:r>
              <a:rPr lang="en-GB" dirty="0" smtClean="0"/>
              <a:t>The final results are:</a:t>
            </a:r>
            <a:r>
              <a:rPr lang="en-GB" dirty="0"/>
              <a:t/>
            </a:r>
            <a:br>
              <a:rPr lang="en-GB" dirty="0"/>
            </a:br>
            <a:r>
              <a:rPr lang="en-GB" dirty="0" smtClean="0"/>
              <a:t/>
            </a:r>
            <a:br>
              <a:rPr lang="en-GB" dirty="0" smtClean="0"/>
            </a:br>
            <a:endParaRPr lang="en-GB" dirty="0"/>
          </a:p>
          <a:p>
            <a:endParaRPr lang="en-GB" dirty="0" smtClean="0"/>
          </a:p>
          <a:p>
            <a:endParaRPr lang="en-GB" dirty="0"/>
          </a:p>
          <a:p>
            <a:pPr marL="0" indent="0">
              <a:buNone/>
            </a:pPr>
            <a:endParaRPr lang="en-GB" dirty="0"/>
          </a:p>
          <a:p>
            <a:r>
              <a:rPr lang="en-GB" dirty="0"/>
              <a:t>Now we just multiply all the probabilities, and see who is bigger</a:t>
            </a:r>
            <a:r>
              <a:rPr lang="en-GB" dirty="0" smtClean="0"/>
              <a:t>:</a:t>
            </a:r>
            <a:br>
              <a:rPr lang="en-GB" dirty="0" smtClean="0"/>
            </a:br>
            <a:r>
              <a:rPr lang="en-GB" dirty="0" smtClean="0"/>
              <a:t>P(a very close game|sports).P(sports) = 0.0000276</a:t>
            </a:r>
            <a:br>
              <a:rPr lang="en-GB" dirty="0" smtClean="0"/>
            </a:br>
            <a:r>
              <a:rPr lang="en-GB" dirty="0"/>
              <a:t>P(a very close </a:t>
            </a:r>
            <a:r>
              <a:rPr lang="en-GB" dirty="0" smtClean="0"/>
              <a:t>game|not sports</a:t>
            </a:r>
            <a:r>
              <a:rPr lang="en-GB" dirty="0"/>
              <a:t>).</a:t>
            </a:r>
            <a:r>
              <a:rPr lang="en-GB" dirty="0" smtClean="0"/>
              <a:t>P(not sports</a:t>
            </a:r>
            <a:r>
              <a:rPr lang="en-GB" dirty="0"/>
              <a:t>) = </a:t>
            </a:r>
            <a:r>
              <a:rPr lang="en-GB" dirty="0" smtClean="0"/>
              <a:t>0.00000572</a:t>
            </a:r>
          </a:p>
          <a:p>
            <a:r>
              <a:rPr lang="en-GB" dirty="0" smtClean="0"/>
              <a:t>So our classifier successfully predicts the sentence as “Sports”</a:t>
            </a:r>
          </a:p>
          <a:p>
            <a:r>
              <a:rPr lang="en-GB" dirty="0" smtClean="0"/>
              <a:t>This is the logic and mechanism of working of this algorithm.</a:t>
            </a:r>
            <a:br>
              <a:rPr lang="en-GB" dirty="0" smtClean="0"/>
            </a:br>
            <a:r>
              <a:rPr lang="en-GB" dirty="0" smtClean="0"/>
              <a:t>Now we will move on to the coding section and create our model.</a:t>
            </a:r>
          </a:p>
        </p:txBody>
      </p:sp>
      <p:graphicFrame>
        <p:nvGraphicFramePr>
          <p:cNvPr id="4" name="Table 3"/>
          <p:cNvGraphicFramePr>
            <a:graphicFrameLocks noGrp="1"/>
          </p:cNvGraphicFramePr>
          <p:nvPr>
            <p:extLst>
              <p:ext uri="{D42A27DB-BD31-4B8C-83A1-F6EECF244321}">
                <p14:modId xmlns:p14="http://schemas.microsoft.com/office/powerpoint/2010/main" val="2364720435"/>
              </p:ext>
            </p:extLst>
          </p:nvPr>
        </p:nvGraphicFramePr>
        <p:xfrm>
          <a:off x="2292825" y="2568509"/>
          <a:ext cx="5431807" cy="1845344"/>
        </p:xfrm>
        <a:graphic>
          <a:graphicData uri="http://schemas.openxmlformats.org/drawingml/2006/table">
            <a:tbl>
              <a:tblPr firstRow="1" bandRow="1">
                <a:tableStyleId>{5C22544A-7EE6-4342-B048-85BDC9FD1C3A}</a:tableStyleId>
              </a:tblPr>
              <a:tblGrid>
                <a:gridCol w="1297147"/>
                <a:gridCol w="1824115"/>
                <a:gridCol w="2310545"/>
              </a:tblGrid>
              <a:tr h="351094">
                <a:tc>
                  <a:txBody>
                    <a:bodyPr/>
                    <a:lstStyle/>
                    <a:p>
                      <a:r>
                        <a:rPr lang="en-GB" dirty="0" smtClean="0"/>
                        <a:t>Word</a:t>
                      </a:r>
                      <a:endParaRPr lang="en-IN" dirty="0"/>
                    </a:p>
                  </a:txBody>
                  <a:tcPr/>
                </a:tc>
                <a:tc>
                  <a:txBody>
                    <a:bodyPr/>
                    <a:lstStyle/>
                    <a:p>
                      <a:r>
                        <a:rPr lang="en-GB" dirty="0" smtClean="0"/>
                        <a:t>P(</a:t>
                      </a:r>
                      <a:r>
                        <a:rPr lang="en-GB" dirty="0" err="1" smtClean="0"/>
                        <a:t>word|sports</a:t>
                      </a:r>
                      <a:r>
                        <a:rPr lang="en-GB" dirty="0" smtClean="0"/>
                        <a:t>)</a:t>
                      </a:r>
                      <a:endParaRPr lang="en-IN" dirty="0"/>
                    </a:p>
                  </a:txBody>
                  <a:tcPr/>
                </a:tc>
                <a:tc>
                  <a:txBody>
                    <a:bodyPr/>
                    <a:lstStyle/>
                    <a:p>
                      <a:r>
                        <a:rPr lang="en-GB" dirty="0" smtClean="0"/>
                        <a:t>P(</a:t>
                      </a:r>
                      <a:r>
                        <a:rPr lang="en-GB" dirty="0" err="1" smtClean="0"/>
                        <a:t>word|not</a:t>
                      </a:r>
                      <a:r>
                        <a:rPr lang="en-GB" dirty="0" smtClean="0"/>
                        <a:t> sports)</a:t>
                      </a:r>
                      <a:endParaRPr lang="en-IN" dirty="0"/>
                    </a:p>
                  </a:txBody>
                  <a:tcPr/>
                </a:tc>
              </a:tr>
              <a:tr h="351094">
                <a:tc>
                  <a:txBody>
                    <a:bodyPr/>
                    <a:lstStyle/>
                    <a:p>
                      <a:r>
                        <a:rPr lang="en-GB" dirty="0" smtClean="0"/>
                        <a:t>a</a:t>
                      </a:r>
                      <a:endParaRPr lang="en-IN" dirty="0"/>
                    </a:p>
                  </a:txBody>
                  <a:tcPr/>
                </a:tc>
                <a:tc>
                  <a:txBody>
                    <a:bodyPr/>
                    <a:lstStyle/>
                    <a:p>
                      <a:r>
                        <a:rPr lang="en-IN" sz="1800" b="0" i="0" kern="1200" dirty="0" smtClean="0">
                          <a:solidFill>
                            <a:schemeClr val="dk1"/>
                          </a:solidFill>
                          <a:effectLst/>
                          <a:latin typeface="+mn-lt"/>
                          <a:ea typeface="+mn-ea"/>
                          <a:cs typeface="+mn-cs"/>
                        </a:rPr>
                        <a:t>(2+1)/(11+14)</a:t>
                      </a:r>
                      <a:endParaRPr lang="en-IN" dirty="0"/>
                    </a:p>
                  </a:txBody>
                  <a:tcPr/>
                </a:tc>
                <a:tc>
                  <a:txBody>
                    <a:bodyPr/>
                    <a:lstStyle/>
                    <a:p>
                      <a:r>
                        <a:rPr lang="en-IN" dirty="0" smtClean="0">
                          <a:effectLst/>
                        </a:rPr>
                        <a:t>(1+1)/(9+14)</a:t>
                      </a:r>
                      <a:endParaRPr lang="en-IN" dirty="0">
                        <a:effectLst/>
                      </a:endParaRPr>
                    </a:p>
                  </a:txBody>
                  <a:tcPr anchor="ctr"/>
                </a:tc>
              </a:tr>
              <a:tr h="363190">
                <a:tc>
                  <a:txBody>
                    <a:bodyPr/>
                    <a:lstStyle/>
                    <a:p>
                      <a:r>
                        <a:rPr lang="en-GB" dirty="0" smtClean="0"/>
                        <a:t>very</a:t>
                      </a:r>
                      <a:endParaRPr lang="en-IN" dirty="0"/>
                    </a:p>
                  </a:txBody>
                  <a:tcPr/>
                </a:tc>
                <a:tc>
                  <a:txBody>
                    <a:bodyPr/>
                    <a:lstStyle/>
                    <a:p>
                      <a:r>
                        <a:rPr lang="en-IN" sz="1800" b="0" i="0" kern="1200" dirty="0" smtClean="0">
                          <a:solidFill>
                            <a:schemeClr val="dk1"/>
                          </a:solidFill>
                          <a:effectLst/>
                          <a:latin typeface="+mn-lt"/>
                          <a:ea typeface="+mn-ea"/>
                          <a:cs typeface="+mn-cs"/>
                        </a:rPr>
                        <a:t>(1+1)/(11+14)</a:t>
                      </a:r>
                      <a:endParaRPr lang="en-IN" dirty="0"/>
                    </a:p>
                  </a:txBody>
                  <a:tcPr/>
                </a:tc>
                <a:tc>
                  <a:txBody>
                    <a:bodyPr/>
                    <a:lstStyle/>
                    <a:p>
                      <a:r>
                        <a:rPr lang="en-IN" dirty="0" smtClean="0">
                          <a:effectLst/>
                        </a:rPr>
                        <a:t>(0+1)/(9+14)</a:t>
                      </a:r>
                      <a:endParaRPr lang="en-IN" dirty="0">
                        <a:effectLst/>
                      </a:endParaRPr>
                    </a:p>
                  </a:txBody>
                  <a:tcPr/>
                </a:tc>
              </a:tr>
              <a:tr h="382304">
                <a:tc>
                  <a:txBody>
                    <a:bodyPr/>
                    <a:lstStyle/>
                    <a:p>
                      <a:r>
                        <a:rPr lang="en-GB" dirty="0" smtClean="0"/>
                        <a:t>close</a:t>
                      </a:r>
                      <a:endParaRPr lang="en-IN" dirty="0"/>
                    </a:p>
                  </a:txBody>
                  <a:tcPr/>
                </a:tc>
                <a:tc>
                  <a:txBody>
                    <a:bodyPr/>
                    <a:lstStyle/>
                    <a:p>
                      <a:r>
                        <a:rPr lang="en-IN" sz="1800" b="0" i="0" kern="1200" dirty="0" smtClean="0">
                          <a:solidFill>
                            <a:schemeClr val="dk1"/>
                          </a:solidFill>
                          <a:effectLst/>
                          <a:latin typeface="+mn-lt"/>
                          <a:ea typeface="+mn-ea"/>
                          <a:cs typeface="+mn-cs"/>
                        </a:rPr>
                        <a:t>(0+1)/(11+14)</a:t>
                      </a:r>
                      <a:endParaRPr lang="en-IN" dirty="0"/>
                    </a:p>
                  </a:txBody>
                  <a:tcPr/>
                </a:tc>
                <a:tc>
                  <a:txBody>
                    <a:bodyPr/>
                    <a:lstStyle/>
                    <a:p>
                      <a:r>
                        <a:rPr lang="en-IN" dirty="0" smtClean="0">
                          <a:effectLst/>
                        </a:rPr>
                        <a:t>(1+1)/(9+14)</a:t>
                      </a:r>
                      <a:endParaRPr lang="en-IN" dirty="0">
                        <a:effectLst/>
                      </a:endParaRPr>
                    </a:p>
                  </a:txBody>
                  <a:tcPr/>
                </a:tc>
              </a:tr>
              <a:tr h="351094">
                <a:tc>
                  <a:txBody>
                    <a:bodyPr/>
                    <a:lstStyle/>
                    <a:p>
                      <a:r>
                        <a:rPr lang="en-GB" dirty="0" smtClean="0"/>
                        <a:t>game</a:t>
                      </a:r>
                      <a:endParaRPr lang="en-IN" dirty="0"/>
                    </a:p>
                  </a:txBody>
                  <a:tcPr/>
                </a:tc>
                <a:tc>
                  <a:txBody>
                    <a:bodyPr/>
                    <a:lstStyle/>
                    <a:p>
                      <a:r>
                        <a:rPr lang="en-IN" sz="1800" b="0" i="0" kern="1200" dirty="0" smtClean="0">
                          <a:solidFill>
                            <a:schemeClr val="dk1"/>
                          </a:solidFill>
                          <a:effectLst/>
                          <a:latin typeface="+mn-lt"/>
                          <a:ea typeface="+mn-ea"/>
                          <a:cs typeface="+mn-cs"/>
                        </a:rPr>
                        <a:t>(2+1)/(11+14)</a:t>
                      </a:r>
                      <a:endParaRPr lang="en-IN" dirty="0"/>
                    </a:p>
                  </a:txBody>
                  <a:tcPr/>
                </a:tc>
                <a:tc>
                  <a:txBody>
                    <a:bodyPr/>
                    <a:lstStyle/>
                    <a:p>
                      <a:r>
                        <a:rPr lang="en-IN" dirty="0" smtClean="0">
                          <a:effectLst/>
                        </a:rPr>
                        <a:t>(0+1)/(9+14)</a:t>
                      </a:r>
                      <a:endParaRPr lang="en-IN" dirty="0">
                        <a:effectLst/>
                      </a:endParaRPr>
                    </a:p>
                  </a:txBody>
                  <a:tcPr/>
                </a:tc>
              </a:tr>
            </a:tbl>
          </a:graphicData>
        </a:graphic>
      </p:graphicFrame>
    </p:spTree>
    <p:extLst>
      <p:ext uri="{BB962C8B-B14F-4D97-AF65-F5344CB8AC3E}">
        <p14:creationId xmlns:p14="http://schemas.microsoft.com/office/powerpoint/2010/main" val="2292555716"/>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8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125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ircle(in)">
                                      <p:cBhvr>
                                        <p:cTn id="17" dur="8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8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ircle(in)">
                                      <p:cBhvr>
                                        <p:cTn id="27" dur="8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Spam Statistics:</a:t>
            </a:r>
            <a:endParaRPr lang="en-IN" dirty="0"/>
          </a:p>
        </p:txBody>
      </p:sp>
      <p:sp>
        <p:nvSpPr>
          <p:cNvPr id="3" name="Content Placeholder 2"/>
          <p:cNvSpPr>
            <a:spLocks noGrp="1"/>
          </p:cNvSpPr>
          <p:nvPr>
            <p:ph idx="1"/>
          </p:nvPr>
        </p:nvSpPr>
        <p:spPr>
          <a:xfrm>
            <a:off x="680320" y="1834166"/>
            <a:ext cx="9613861" cy="4507605"/>
          </a:xfrm>
        </p:spPr>
        <p:txBody>
          <a:bodyPr>
            <a:normAutofit/>
          </a:bodyPr>
          <a:lstStyle/>
          <a:p>
            <a:pPr marL="0" indent="0">
              <a:buNone/>
            </a:pPr>
            <a:endParaRPr lang="en-GB" dirty="0" smtClean="0"/>
          </a:p>
          <a:p>
            <a:r>
              <a:rPr lang="en-GB" dirty="0" smtClean="0"/>
              <a:t>What is Spam?</a:t>
            </a:r>
          </a:p>
          <a:p>
            <a:r>
              <a:rPr lang="en-GB" dirty="0" smtClean="0"/>
              <a:t>Spam in computing terms means something unwanted</a:t>
            </a:r>
          </a:p>
          <a:p>
            <a:r>
              <a:rPr lang="en-GB" dirty="0" smtClean="0"/>
              <a:t>Content may be anything like a sales promotion/email virus/Trojan horses/Malicious software</a:t>
            </a:r>
          </a:p>
          <a:p>
            <a:r>
              <a:rPr lang="en-GB" dirty="0" smtClean="0"/>
              <a:t>Spam costs</a:t>
            </a:r>
          </a:p>
          <a:p>
            <a:r>
              <a:rPr lang="en-GB" dirty="0" smtClean="0"/>
              <a:t>Internet connection, Software, Mailing list, Web Server</a:t>
            </a:r>
          </a:p>
          <a:p>
            <a:r>
              <a:rPr lang="en-GB" dirty="0" smtClean="0"/>
              <a:t>Cost to Business</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997" y="1998617"/>
            <a:ext cx="8291403" cy="4859383"/>
          </a:xfrm>
          <a:prstGeom prst="rect">
            <a:avLst/>
          </a:prstGeom>
        </p:spPr>
      </p:pic>
    </p:spTree>
    <p:extLst>
      <p:ext uri="{BB962C8B-B14F-4D97-AF65-F5344CB8AC3E}">
        <p14:creationId xmlns:p14="http://schemas.microsoft.com/office/powerpoint/2010/main" val="224111060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8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8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8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8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8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ircle(in)">
                                      <p:cBhvr>
                                        <p:cTn id="32" dur="8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circle(in)">
                                      <p:cBhvr>
                                        <p:cTn id="37" dur="125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xit" presetSubtype="32" fill="hold" nodeType="clickEffect">
                                  <p:stCondLst>
                                    <p:cond delay="0"/>
                                  </p:stCondLst>
                                  <p:childTnLst>
                                    <p:animEffect transition="out" filter="circle(out)">
                                      <p:cBhvr>
                                        <p:cTn id="41" dur="1250"/>
                                        <p:tgtEl>
                                          <p:spTgt spid="4"/>
                                        </p:tgtEl>
                                      </p:cBhvr>
                                    </p:animEffect>
                                    <p:set>
                                      <p:cBhvr>
                                        <p:cTn id="42" dur="1" fill="hold">
                                          <p:stCondLst>
                                            <p:cond delay="124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Machine Learning Intuition:</a:t>
            </a:r>
            <a:endParaRPr lang="en-IN" dirty="0"/>
          </a:p>
        </p:txBody>
      </p:sp>
      <p:sp>
        <p:nvSpPr>
          <p:cNvPr id="3" name="Content Placeholder 2"/>
          <p:cNvSpPr>
            <a:spLocks noGrp="1"/>
          </p:cNvSpPr>
          <p:nvPr>
            <p:ph idx="1"/>
          </p:nvPr>
        </p:nvSpPr>
        <p:spPr>
          <a:xfrm>
            <a:off x="680320" y="1834166"/>
            <a:ext cx="9613861" cy="4507605"/>
          </a:xfrm>
        </p:spPr>
        <p:txBody>
          <a:bodyPr>
            <a:normAutofit/>
          </a:bodyPr>
          <a:lstStyle/>
          <a:p>
            <a:pPr marL="0" indent="0">
              <a:buNone/>
            </a:pPr>
            <a:endParaRPr lang="en-GB" dirty="0" smtClean="0"/>
          </a:p>
          <a:p>
            <a:r>
              <a:rPr lang="en-GB" dirty="0" smtClean="0"/>
              <a:t>Problem Statement : Classification of Spam vs Ham</a:t>
            </a:r>
          </a:p>
          <a:p>
            <a:r>
              <a:rPr lang="en-GB" dirty="0" smtClean="0"/>
              <a:t>Ham : Email/SMS that is not Spam</a:t>
            </a:r>
          </a:p>
          <a:p>
            <a:r>
              <a:rPr lang="en-GB" dirty="0" smtClean="0"/>
              <a:t>Solution:</a:t>
            </a:r>
            <a:br>
              <a:rPr lang="en-GB" dirty="0" smtClean="0"/>
            </a:br>
            <a:r>
              <a:rPr lang="en-GB" dirty="0" smtClean="0"/>
              <a:t>1. Natural Language Processing</a:t>
            </a:r>
            <a:br>
              <a:rPr lang="en-GB" dirty="0" smtClean="0"/>
            </a:br>
            <a:r>
              <a:rPr lang="en-GB" dirty="0" smtClean="0"/>
              <a:t>2. Machine Learning Algorithm</a:t>
            </a:r>
          </a:p>
          <a:p>
            <a:r>
              <a:rPr lang="en-GB" dirty="0" smtClean="0"/>
              <a:t>Individual topics to be discussed in </a:t>
            </a:r>
            <a:r>
              <a:rPr lang="en-GB" dirty="0" smtClean="0"/>
              <a:t>detail</a:t>
            </a:r>
          </a:p>
          <a:p>
            <a:r>
              <a:rPr lang="en-GB" dirty="0" smtClean="0"/>
              <a:t>Code Link: </a:t>
            </a:r>
            <a:r>
              <a:rPr lang="en-GB" dirty="0" smtClean="0">
                <a:hlinkClick r:id="rId2"/>
              </a:rPr>
              <a:t>https</a:t>
            </a:r>
            <a:r>
              <a:rPr lang="en-GB" smtClean="0">
                <a:hlinkClick r:id="rId2"/>
              </a:rPr>
              <a:t>://www.github.com/souparnabose99/SpamDetectionMLModel</a:t>
            </a:r>
            <a:endParaRPr lang="en-GB" dirty="0" smtClean="0"/>
          </a:p>
          <a:p>
            <a:endParaRPr lang="en-GB" dirty="0" smtClean="0"/>
          </a:p>
          <a:p>
            <a:endParaRPr lang="en-GB" dirty="0"/>
          </a:p>
        </p:txBody>
      </p:sp>
    </p:spTree>
    <p:extLst>
      <p:ext uri="{BB962C8B-B14F-4D97-AF65-F5344CB8AC3E}">
        <p14:creationId xmlns:p14="http://schemas.microsoft.com/office/powerpoint/2010/main" val="184054485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8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8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8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8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Natural Language Processing (NLP) :</a:t>
            </a:r>
            <a:endParaRPr lang="en-IN" dirty="0"/>
          </a:p>
        </p:txBody>
      </p:sp>
      <p:sp>
        <p:nvSpPr>
          <p:cNvPr id="3" name="Content Placeholder 2"/>
          <p:cNvSpPr>
            <a:spLocks noGrp="1"/>
          </p:cNvSpPr>
          <p:nvPr>
            <p:ph idx="1"/>
          </p:nvPr>
        </p:nvSpPr>
        <p:spPr>
          <a:xfrm>
            <a:off x="680321" y="1630527"/>
            <a:ext cx="9613861" cy="5272028"/>
          </a:xfrm>
        </p:spPr>
        <p:txBody>
          <a:bodyPr>
            <a:normAutofit/>
          </a:bodyPr>
          <a:lstStyle/>
          <a:p>
            <a:pPr marL="0" indent="0">
              <a:buNone/>
            </a:pPr>
            <a:endParaRPr lang="en-GB" dirty="0" smtClean="0"/>
          </a:p>
          <a:p>
            <a:r>
              <a:rPr lang="en-GB" dirty="0" smtClean="0"/>
              <a:t>NLP </a:t>
            </a:r>
            <a:r>
              <a:rPr lang="en-GB" dirty="0"/>
              <a:t>helps machines </a:t>
            </a:r>
            <a:r>
              <a:rPr lang="en-GB" dirty="0" smtClean="0"/>
              <a:t>read </a:t>
            </a:r>
            <a:r>
              <a:rPr lang="en-GB" dirty="0"/>
              <a:t>text by simulating the human ability to understand </a:t>
            </a:r>
            <a:r>
              <a:rPr lang="en-GB" dirty="0" smtClean="0"/>
              <a:t>language</a:t>
            </a:r>
          </a:p>
          <a:p>
            <a:r>
              <a:rPr lang="en-GB" dirty="0" smtClean="0"/>
              <a:t>Solution comprises of popular NLP libraries in python like NLTK/Spacy</a:t>
            </a:r>
          </a:p>
          <a:p>
            <a:r>
              <a:rPr lang="en-GB" dirty="0" smtClean="0"/>
              <a:t>Preparing a dataset with correct labels for training the model</a:t>
            </a:r>
          </a:p>
          <a:p>
            <a:r>
              <a:rPr lang="en-GB" dirty="0" smtClean="0"/>
              <a:t>Punctuation removal</a:t>
            </a:r>
          </a:p>
          <a:p>
            <a:r>
              <a:rPr lang="en-GB" dirty="0" smtClean="0"/>
              <a:t>Stop word removal</a:t>
            </a:r>
          </a:p>
          <a:p>
            <a:r>
              <a:rPr lang="en-GB" dirty="0" smtClean="0"/>
              <a:t>Bag of words creation</a:t>
            </a:r>
          </a:p>
          <a:p>
            <a:r>
              <a:rPr lang="en-GB" dirty="0" smtClean="0"/>
              <a:t>TF-IDF transformation of vectorised text</a:t>
            </a:r>
          </a:p>
          <a:p>
            <a:r>
              <a:rPr lang="en-GB" dirty="0" smtClean="0"/>
              <a:t>Final processed dataset split into Train &amp; Test set for training and validation</a:t>
            </a:r>
          </a:p>
          <a:p>
            <a:endParaRPr lang="en-GB" dirty="0" smtClean="0"/>
          </a:p>
          <a:p>
            <a:endParaRPr lang="en-GB"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722" y="2815968"/>
            <a:ext cx="6524964" cy="24225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199" y="2028018"/>
            <a:ext cx="6234010" cy="468068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5160" y="2101112"/>
            <a:ext cx="7982087" cy="453449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0698" y="2069062"/>
            <a:ext cx="5293106" cy="459859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824" y="2069062"/>
            <a:ext cx="10253290" cy="4639643"/>
          </a:xfrm>
          <a:prstGeom prst="rect">
            <a:avLst/>
          </a:prstGeom>
        </p:spPr>
      </p:pic>
    </p:spTree>
    <p:extLst>
      <p:ext uri="{BB962C8B-B14F-4D97-AF65-F5344CB8AC3E}">
        <p14:creationId xmlns:p14="http://schemas.microsoft.com/office/powerpoint/2010/main" val="428080923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8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8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8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8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8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ircle(in)">
                                      <p:cBhvr>
                                        <p:cTn id="32" dur="8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circle(in)">
                                      <p:cBhvr>
                                        <p:cTn id="37" dur="125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xit" presetSubtype="32" fill="hold" nodeType="clickEffect">
                                  <p:stCondLst>
                                    <p:cond delay="0"/>
                                  </p:stCondLst>
                                  <p:childTnLst>
                                    <p:animEffect transition="out" filter="circle(out)">
                                      <p:cBhvr>
                                        <p:cTn id="41" dur="1250"/>
                                        <p:tgtEl>
                                          <p:spTgt spid="4"/>
                                        </p:tgtEl>
                                      </p:cBhvr>
                                    </p:animEffect>
                                    <p:set>
                                      <p:cBhvr>
                                        <p:cTn id="42" dur="1" fill="hold">
                                          <p:stCondLst>
                                            <p:cond delay="1249"/>
                                          </p:stCondLst>
                                        </p:cTn>
                                        <p:tgtEl>
                                          <p:spTgt spid="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circle(in)">
                                      <p:cBhvr>
                                        <p:cTn id="47" dur="125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xit" presetSubtype="32" fill="hold" nodeType="clickEffect">
                                  <p:stCondLst>
                                    <p:cond delay="0"/>
                                  </p:stCondLst>
                                  <p:childTnLst>
                                    <p:animEffect transition="out" filter="circle(out)">
                                      <p:cBhvr>
                                        <p:cTn id="51" dur="1250"/>
                                        <p:tgtEl>
                                          <p:spTgt spid="5"/>
                                        </p:tgtEl>
                                      </p:cBhvr>
                                    </p:animEffect>
                                    <p:set>
                                      <p:cBhvr>
                                        <p:cTn id="52" dur="1" fill="hold">
                                          <p:stCondLst>
                                            <p:cond delay="1249"/>
                                          </p:stCondLst>
                                        </p:cTn>
                                        <p:tgtEl>
                                          <p:spTgt spid="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circle(in)">
                                      <p:cBhvr>
                                        <p:cTn id="57" dur="125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xit" presetSubtype="32" fill="hold" nodeType="clickEffect">
                                  <p:stCondLst>
                                    <p:cond delay="0"/>
                                  </p:stCondLst>
                                  <p:childTnLst>
                                    <p:animEffect transition="out" filter="circle(out)">
                                      <p:cBhvr>
                                        <p:cTn id="61" dur="1250"/>
                                        <p:tgtEl>
                                          <p:spTgt spid="6"/>
                                        </p:tgtEl>
                                      </p:cBhvr>
                                    </p:animEffect>
                                    <p:set>
                                      <p:cBhvr>
                                        <p:cTn id="62" dur="1" fill="hold">
                                          <p:stCondLst>
                                            <p:cond delay="1249"/>
                                          </p:stCondLst>
                                        </p:cTn>
                                        <p:tgtEl>
                                          <p:spTgt spid="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animEffect transition="in" filter="circle(in)">
                                      <p:cBhvr>
                                        <p:cTn id="67" dur="800"/>
                                        <p:tgtEl>
                                          <p:spTgt spid="3">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circle(in)">
                                      <p:cBhvr>
                                        <p:cTn id="72" dur="1250"/>
                                        <p:tgtEl>
                                          <p:spTgt spid="7"/>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xit" presetSubtype="32" fill="hold" nodeType="clickEffect">
                                  <p:stCondLst>
                                    <p:cond delay="0"/>
                                  </p:stCondLst>
                                  <p:childTnLst>
                                    <p:animEffect transition="out" filter="circle(out)">
                                      <p:cBhvr>
                                        <p:cTn id="76" dur="1250"/>
                                        <p:tgtEl>
                                          <p:spTgt spid="7"/>
                                        </p:tgtEl>
                                      </p:cBhvr>
                                    </p:animEffect>
                                    <p:set>
                                      <p:cBhvr>
                                        <p:cTn id="77" dur="1" fill="hold">
                                          <p:stCondLst>
                                            <p:cond delay="1249"/>
                                          </p:stCondLst>
                                        </p:cTn>
                                        <p:tgtEl>
                                          <p:spTgt spid="7"/>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nodeType="click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circle(in)">
                                      <p:cBhvr>
                                        <p:cTn id="82" dur="1250"/>
                                        <p:tgtEl>
                                          <p:spTgt spid="8"/>
                                        </p:tgtEl>
                                      </p:cBhvr>
                                    </p:animEffect>
                                  </p:childTnLst>
                                </p:cTn>
                              </p:par>
                            </p:childTnLst>
                          </p:cTn>
                        </p:par>
                      </p:childTnLst>
                    </p:cTn>
                  </p:par>
                  <p:par>
                    <p:cTn id="83" fill="hold">
                      <p:stCondLst>
                        <p:cond delay="indefinite"/>
                      </p:stCondLst>
                      <p:childTnLst>
                        <p:par>
                          <p:cTn id="84" fill="hold">
                            <p:stCondLst>
                              <p:cond delay="0"/>
                            </p:stCondLst>
                            <p:childTnLst>
                              <p:par>
                                <p:cTn id="85" presetID="6" presetClass="exit" presetSubtype="32" fill="hold" nodeType="clickEffect">
                                  <p:stCondLst>
                                    <p:cond delay="0"/>
                                  </p:stCondLst>
                                  <p:childTnLst>
                                    <p:animEffect transition="out" filter="circle(out)">
                                      <p:cBhvr>
                                        <p:cTn id="86" dur="1250"/>
                                        <p:tgtEl>
                                          <p:spTgt spid="8"/>
                                        </p:tgtEl>
                                      </p:cBhvr>
                                    </p:animEffect>
                                    <p:set>
                                      <p:cBhvr>
                                        <p:cTn id="87" dur="1" fill="hold">
                                          <p:stCondLst>
                                            <p:cond delay="1249"/>
                                          </p:stCondLst>
                                        </p:cTn>
                                        <p:tgtEl>
                                          <p:spTgt spid="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6" presetClass="entr" presetSubtype="16" fill="hold" grpId="0" nodeType="clickEffect">
                                  <p:stCondLst>
                                    <p:cond delay="0"/>
                                  </p:stCondLst>
                                  <p:childTnLst>
                                    <p:set>
                                      <p:cBhvr>
                                        <p:cTn id="91" dur="1" fill="hold">
                                          <p:stCondLst>
                                            <p:cond delay="0"/>
                                          </p:stCondLst>
                                        </p:cTn>
                                        <p:tgtEl>
                                          <p:spTgt spid="3">
                                            <p:txEl>
                                              <p:pRg st="8" end="8"/>
                                            </p:txEl>
                                          </p:spTgt>
                                        </p:tgtEl>
                                        <p:attrNameLst>
                                          <p:attrName>style.visibility</p:attrName>
                                        </p:attrNameLst>
                                      </p:cBhvr>
                                      <p:to>
                                        <p:strVal val="visible"/>
                                      </p:to>
                                    </p:set>
                                    <p:animEffect transition="in" filter="circle(in)">
                                      <p:cBhvr>
                                        <p:cTn id="92" dur="8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Classification using Machine Learning Algorithm:</a:t>
            </a:r>
            <a:endParaRPr lang="en-IN" dirty="0"/>
          </a:p>
        </p:txBody>
      </p:sp>
      <p:sp>
        <p:nvSpPr>
          <p:cNvPr id="3" name="Content Placeholder 2"/>
          <p:cNvSpPr>
            <a:spLocks noGrp="1"/>
          </p:cNvSpPr>
          <p:nvPr>
            <p:ph idx="1"/>
          </p:nvPr>
        </p:nvSpPr>
        <p:spPr>
          <a:xfrm>
            <a:off x="680320" y="1834166"/>
            <a:ext cx="9613861" cy="5494097"/>
          </a:xfrm>
        </p:spPr>
        <p:txBody>
          <a:bodyPr>
            <a:normAutofit/>
          </a:bodyPr>
          <a:lstStyle/>
          <a:p>
            <a:pPr marL="0" indent="0">
              <a:buNone/>
            </a:pPr>
            <a:endParaRPr lang="en-GB" dirty="0" smtClean="0"/>
          </a:p>
          <a:p>
            <a:r>
              <a:rPr lang="en-GB" dirty="0" smtClean="0"/>
              <a:t>Naïve Bayes Classifier for text classification</a:t>
            </a:r>
          </a:p>
          <a:p>
            <a:r>
              <a:rPr lang="en-GB" dirty="0" smtClean="0"/>
              <a:t>Few topics before explaining Naïve Bayes: </a:t>
            </a:r>
          </a:p>
          <a:p>
            <a:r>
              <a:rPr lang="en-GB" dirty="0" smtClean="0"/>
              <a:t>Probability</a:t>
            </a:r>
          </a:p>
          <a:p>
            <a:r>
              <a:rPr lang="en-GB" dirty="0" smtClean="0"/>
              <a:t>Conditional probability</a:t>
            </a:r>
          </a:p>
          <a:p>
            <a:r>
              <a:rPr lang="en-GB" dirty="0" smtClean="0"/>
              <a:t>Bayes Theorem</a:t>
            </a:r>
          </a:p>
          <a:p>
            <a:pPr marL="0" indent="0">
              <a:buNone/>
            </a:pPr>
            <a:endParaRPr lang="en-GB"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418" y="2741493"/>
            <a:ext cx="4662985" cy="267666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7540" y="2167474"/>
            <a:ext cx="6680827" cy="4152946"/>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r="407" b="13885"/>
          <a:stretch/>
        </p:blipFill>
        <p:spPr>
          <a:xfrm>
            <a:off x="680319" y="1985749"/>
            <a:ext cx="10017457" cy="487225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7539" y="2344239"/>
            <a:ext cx="5985382" cy="379941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2366" y="2026399"/>
            <a:ext cx="8293361" cy="4790949"/>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3949" y="1985749"/>
            <a:ext cx="7746530" cy="4872251"/>
          </a:xfrm>
          <a:prstGeom prst="rect">
            <a:avLst/>
          </a:prstGeom>
        </p:spPr>
      </p:pic>
    </p:spTree>
    <p:extLst>
      <p:ext uri="{BB962C8B-B14F-4D97-AF65-F5344CB8AC3E}">
        <p14:creationId xmlns:p14="http://schemas.microsoft.com/office/powerpoint/2010/main" val="113461176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8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8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8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125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xit" presetSubtype="32" fill="hold" nodeType="clickEffect">
                                  <p:stCondLst>
                                    <p:cond delay="0"/>
                                  </p:stCondLst>
                                  <p:childTnLst>
                                    <p:animEffect transition="out" filter="circle(out)">
                                      <p:cBhvr>
                                        <p:cTn id="26" dur="1250"/>
                                        <p:tgtEl>
                                          <p:spTgt spid="4"/>
                                        </p:tgtEl>
                                      </p:cBhvr>
                                    </p:animEffect>
                                    <p:set>
                                      <p:cBhvr>
                                        <p:cTn id="27" dur="1" fill="hold">
                                          <p:stCondLst>
                                            <p:cond delay="1249"/>
                                          </p:stCondLst>
                                        </p:cTn>
                                        <p:tgtEl>
                                          <p:spTgt spid="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circle(in)">
                                      <p:cBhvr>
                                        <p:cTn id="32" dur="125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xit" presetSubtype="32" fill="hold" nodeType="clickEffect">
                                  <p:stCondLst>
                                    <p:cond delay="0"/>
                                  </p:stCondLst>
                                  <p:childTnLst>
                                    <p:animEffect transition="out" filter="circle(out)">
                                      <p:cBhvr>
                                        <p:cTn id="36" dur="1250"/>
                                        <p:tgtEl>
                                          <p:spTgt spid="5"/>
                                        </p:tgtEl>
                                      </p:cBhvr>
                                    </p:animEffect>
                                    <p:set>
                                      <p:cBhvr>
                                        <p:cTn id="37" dur="1" fill="hold">
                                          <p:stCondLst>
                                            <p:cond delay="1249"/>
                                          </p:stCondLst>
                                        </p:cTn>
                                        <p:tgtEl>
                                          <p:spTgt spid="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circle(in)">
                                      <p:cBhvr>
                                        <p:cTn id="42" dur="8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circle(in)">
                                      <p:cBhvr>
                                        <p:cTn id="47" dur="125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xit" presetSubtype="32" fill="hold" nodeType="clickEffect">
                                  <p:stCondLst>
                                    <p:cond delay="0"/>
                                  </p:stCondLst>
                                  <p:childTnLst>
                                    <p:animEffect transition="out" filter="circle(out)">
                                      <p:cBhvr>
                                        <p:cTn id="51" dur="1250"/>
                                        <p:tgtEl>
                                          <p:spTgt spid="7"/>
                                        </p:tgtEl>
                                      </p:cBhvr>
                                    </p:animEffect>
                                    <p:set>
                                      <p:cBhvr>
                                        <p:cTn id="52" dur="1" fill="hold">
                                          <p:stCondLst>
                                            <p:cond delay="1249"/>
                                          </p:stCondLst>
                                        </p:cTn>
                                        <p:tgtEl>
                                          <p:spTgt spid="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circle(in)">
                                      <p:cBhvr>
                                        <p:cTn id="57" dur="125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xit" presetSubtype="32" fill="hold" nodeType="clickEffect">
                                  <p:stCondLst>
                                    <p:cond delay="0"/>
                                  </p:stCondLst>
                                  <p:childTnLst>
                                    <p:animEffect transition="out" filter="circle(out)">
                                      <p:cBhvr>
                                        <p:cTn id="61" dur="1250"/>
                                        <p:tgtEl>
                                          <p:spTgt spid="8"/>
                                        </p:tgtEl>
                                      </p:cBhvr>
                                    </p:animEffect>
                                    <p:set>
                                      <p:cBhvr>
                                        <p:cTn id="62" dur="1" fill="hold">
                                          <p:stCondLst>
                                            <p:cond delay="1249"/>
                                          </p:stCondLst>
                                        </p:cTn>
                                        <p:tgtEl>
                                          <p:spTgt spid="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animEffect transition="in" filter="circle(in)">
                                      <p:cBhvr>
                                        <p:cTn id="67" dur="800"/>
                                        <p:tgtEl>
                                          <p:spTgt spid="3">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circle(in)">
                                      <p:cBhvr>
                                        <p:cTn id="72" dur="125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xit" presetSubtype="32" fill="hold" nodeType="clickEffect">
                                  <p:stCondLst>
                                    <p:cond delay="0"/>
                                  </p:stCondLst>
                                  <p:childTnLst>
                                    <p:animEffect transition="out" filter="circle(out)">
                                      <p:cBhvr>
                                        <p:cTn id="76" dur="1250"/>
                                        <p:tgtEl>
                                          <p:spTgt spid="10"/>
                                        </p:tgtEl>
                                      </p:cBhvr>
                                    </p:animEffect>
                                    <p:set>
                                      <p:cBhvr>
                                        <p:cTn id="77" dur="1" fill="hold">
                                          <p:stCondLst>
                                            <p:cond delay="1249"/>
                                          </p:stCondLst>
                                        </p:cTn>
                                        <p:tgtEl>
                                          <p:spTgt spid="10"/>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nodeType="click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circle(in)">
                                      <p:cBhvr>
                                        <p:cTn id="82" dur="1250"/>
                                        <p:tgtEl>
                                          <p:spTgt spid="11"/>
                                        </p:tgtEl>
                                      </p:cBhvr>
                                    </p:animEffect>
                                  </p:childTnLst>
                                </p:cTn>
                              </p:par>
                            </p:childTnLst>
                          </p:cTn>
                        </p:par>
                      </p:childTnLst>
                    </p:cTn>
                  </p:par>
                  <p:par>
                    <p:cTn id="83" fill="hold">
                      <p:stCondLst>
                        <p:cond delay="indefinite"/>
                      </p:stCondLst>
                      <p:childTnLst>
                        <p:par>
                          <p:cTn id="84" fill="hold">
                            <p:stCondLst>
                              <p:cond delay="0"/>
                            </p:stCondLst>
                            <p:childTnLst>
                              <p:par>
                                <p:cTn id="85" presetID="6" presetClass="exit" presetSubtype="32" fill="hold" nodeType="clickEffect">
                                  <p:stCondLst>
                                    <p:cond delay="0"/>
                                  </p:stCondLst>
                                  <p:childTnLst>
                                    <p:animEffect transition="out" filter="circle(out)">
                                      <p:cBhvr>
                                        <p:cTn id="86" dur="1250"/>
                                        <p:tgtEl>
                                          <p:spTgt spid="11"/>
                                        </p:tgtEl>
                                      </p:cBhvr>
                                    </p:animEffect>
                                    <p:set>
                                      <p:cBhvr>
                                        <p:cTn id="87" dur="1" fill="hold">
                                          <p:stCondLst>
                                            <p:cond delay="124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Intuition behind Naïve Bayes:</a:t>
            </a:r>
            <a:endParaRPr lang="en-IN" dirty="0"/>
          </a:p>
        </p:txBody>
      </p:sp>
      <p:sp>
        <p:nvSpPr>
          <p:cNvPr id="3" name="Content Placeholder 2"/>
          <p:cNvSpPr>
            <a:spLocks noGrp="1"/>
          </p:cNvSpPr>
          <p:nvPr>
            <p:ph idx="1"/>
          </p:nvPr>
        </p:nvSpPr>
        <p:spPr>
          <a:xfrm>
            <a:off x="680321" y="1668935"/>
            <a:ext cx="9613861" cy="5208079"/>
          </a:xfrm>
        </p:spPr>
        <p:txBody>
          <a:bodyPr>
            <a:normAutofit/>
          </a:bodyPr>
          <a:lstStyle/>
          <a:p>
            <a:pPr marL="0" indent="0">
              <a:buNone/>
            </a:pPr>
            <a:endParaRPr lang="en-GB" dirty="0" smtClean="0"/>
          </a:p>
          <a:p>
            <a:r>
              <a:rPr lang="en-GB" dirty="0"/>
              <a:t>Suppose we are building a classifier that says whether a text is about sports or not. Our training data has 5 sentences</a:t>
            </a:r>
            <a:r>
              <a:rPr lang="en-GB" dirty="0" smtClean="0"/>
              <a:t>:</a:t>
            </a:r>
          </a:p>
          <a:p>
            <a:endParaRPr lang="en-GB" dirty="0"/>
          </a:p>
          <a:p>
            <a:endParaRPr lang="en-GB" dirty="0" smtClean="0"/>
          </a:p>
          <a:p>
            <a:endParaRPr lang="en-GB" dirty="0"/>
          </a:p>
          <a:p>
            <a:endParaRPr lang="en-GB" dirty="0" smtClean="0"/>
          </a:p>
          <a:p>
            <a:endParaRPr lang="en-GB" dirty="0"/>
          </a:p>
          <a:p>
            <a:r>
              <a:rPr lang="en-GB" dirty="0"/>
              <a:t>Now, </a:t>
            </a:r>
            <a:r>
              <a:rPr lang="en-GB" dirty="0" smtClean="0"/>
              <a:t>which </a:t>
            </a:r>
            <a:r>
              <a:rPr lang="en-GB" dirty="0"/>
              <a:t>tag does the </a:t>
            </a:r>
            <a:r>
              <a:rPr lang="en-GB" dirty="0" smtClean="0"/>
              <a:t>sentence "</a:t>
            </a:r>
            <a:r>
              <a:rPr lang="en-GB" i="1" dirty="0" smtClean="0"/>
              <a:t>A </a:t>
            </a:r>
            <a:r>
              <a:rPr lang="en-GB" i="1" dirty="0"/>
              <a:t>very close </a:t>
            </a:r>
            <a:r>
              <a:rPr lang="en-GB" i="1" dirty="0" smtClean="0"/>
              <a:t>game</a:t>
            </a:r>
            <a:r>
              <a:rPr lang="en-GB" dirty="0" smtClean="0"/>
              <a:t>"</a:t>
            </a:r>
            <a:r>
              <a:rPr lang="en-GB" dirty="0"/>
              <a:t> belong to</a:t>
            </a:r>
            <a:r>
              <a:rPr lang="en-GB" dirty="0" smtClean="0"/>
              <a:t>?</a:t>
            </a:r>
          </a:p>
          <a:p>
            <a:r>
              <a:rPr lang="en-GB" dirty="0"/>
              <a:t>Since Naive Bayes is a probabilistic classifier, we want to calculate the probability that the sentence "A very close game" is Sports and the probability that it’s </a:t>
            </a:r>
            <a:r>
              <a:rPr lang="en-GB" i="1" dirty="0"/>
              <a:t>Not Sports</a:t>
            </a:r>
            <a:r>
              <a:rPr lang="en-GB" dirty="0" smtClean="0"/>
              <a:t>. And we take the largest one.</a:t>
            </a:r>
          </a:p>
        </p:txBody>
      </p:sp>
      <p:graphicFrame>
        <p:nvGraphicFramePr>
          <p:cNvPr id="4" name="Table 3"/>
          <p:cNvGraphicFramePr>
            <a:graphicFrameLocks noGrp="1"/>
          </p:cNvGraphicFramePr>
          <p:nvPr>
            <p:extLst>
              <p:ext uri="{D42A27DB-BD31-4B8C-83A1-F6EECF244321}">
                <p14:modId xmlns:p14="http://schemas.microsoft.com/office/powerpoint/2010/main" val="3178603608"/>
              </p:ext>
            </p:extLst>
          </p:nvPr>
        </p:nvGraphicFramePr>
        <p:xfrm>
          <a:off x="1497592" y="2934268"/>
          <a:ext cx="6863806" cy="2194560"/>
        </p:xfrm>
        <a:graphic>
          <a:graphicData uri="http://schemas.openxmlformats.org/drawingml/2006/table">
            <a:tbl>
              <a:tblPr firstRow="1" bandRow="1">
                <a:tableStyleId>{5C22544A-7EE6-4342-B048-85BDC9FD1C3A}</a:tableStyleId>
              </a:tblPr>
              <a:tblGrid>
                <a:gridCol w="3431903"/>
                <a:gridCol w="3431903"/>
              </a:tblGrid>
              <a:tr h="347810">
                <a:tc>
                  <a:txBody>
                    <a:bodyPr/>
                    <a:lstStyle/>
                    <a:p>
                      <a:r>
                        <a:rPr lang="en-GB" dirty="0" smtClean="0"/>
                        <a:t>Text</a:t>
                      </a:r>
                      <a:endParaRPr lang="en-IN" dirty="0"/>
                    </a:p>
                  </a:txBody>
                  <a:tcPr/>
                </a:tc>
                <a:tc>
                  <a:txBody>
                    <a:bodyPr/>
                    <a:lstStyle/>
                    <a:p>
                      <a:r>
                        <a:rPr lang="en-GB" dirty="0" smtClean="0"/>
                        <a:t>Tag</a:t>
                      </a:r>
                      <a:endParaRPr lang="en-IN" dirty="0"/>
                    </a:p>
                  </a:txBody>
                  <a:tcPr/>
                </a:tc>
              </a:tr>
              <a:tr h="340022">
                <a:tc>
                  <a:txBody>
                    <a:bodyPr/>
                    <a:lstStyle/>
                    <a:p>
                      <a:r>
                        <a:rPr lang="en-IN" sz="1800" b="0" i="0" kern="1200" dirty="0" smtClean="0">
                          <a:solidFill>
                            <a:schemeClr val="dk1"/>
                          </a:solidFill>
                          <a:effectLst/>
                          <a:latin typeface="+mn-lt"/>
                          <a:ea typeface="+mn-ea"/>
                          <a:cs typeface="+mn-cs"/>
                        </a:rPr>
                        <a:t>"A great game"</a:t>
                      </a:r>
                      <a:endParaRPr lang="en-IN" dirty="0"/>
                    </a:p>
                  </a:txBody>
                  <a:tcPr/>
                </a:tc>
                <a:tc>
                  <a:txBody>
                    <a:bodyPr/>
                    <a:lstStyle/>
                    <a:p>
                      <a:r>
                        <a:rPr lang="en-IN" dirty="0" smtClean="0">
                          <a:effectLst/>
                        </a:rPr>
                        <a:t>Sports</a:t>
                      </a:r>
                      <a:endParaRPr lang="en-IN" dirty="0">
                        <a:effectLst/>
                      </a:endParaRPr>
                    </a:p>
                  </a:txBody>
                  <a:tcPr anchor="ctr"/>
                </a:tc>
              </a:tr>
              <a:tr h="340022">
                <a:tc>
                  <a:txBody>
                    <a:bodyPr/>
                    <a:lstStyle/>
                    <a:p>
                      <a:r>
                        <a:rPr lang="en-IN" sz="1800" b="0" i="0" kern="1200" dirty="0" smtClean="0">
                          <a:solidFill>
                            <a:schemeClr val="dk1"/>
                          </a:solidFill>
                          <a:effectLst/>
                          <a:latin typeface="+mn-lt"/>
                          <a:ea typeface="+mn-ea"/>
                          <a:cs typeface="+mn-cs"/>
                        </a:rPr>
                        <a:t>"The election was over"</a:t>
                      </a:r>
                      <a:endParaRPr lang="en-IN" dirty="0"/>
                    </a:p>
                  </a:txBody>
                  <a:tcPr/>
                </a:tc>
                <a:tc>
                  <a:txBody>
                    <a:bodyPr/>
                    <a:lstStyle/>
                    <a:p>
                      <a:r>
                        <a:rPr lang="en-GB" dirty="0" smtClean="0"/>
                        <a:t>Not sports</a:t>
                      </a:r>
                      <a:endParaRPr lang="en-IN" dirty="0"/>
                    </a:p>
                  </a:txBody>
                  <a:tcPr/>
                </a:tc>
              </a:tr>
              <a:tr h="340022">
                <a:tc>
                  <a:txBody>
                    <a:bodyPr/>
                    <a:lstStyle/>
                    <a:p>
                      <a:r>
                        <a:rPr lang="en-IN" sz="1800" b="0" i="0" kern="1200" dirty="0" smtClean="0">
                          <a:solidFill>
                            <a:schemeClr val="dk1"/>
                          </a:solidFill>
                          <a:effectLst/>
                          <a:latin typeface="+mn-lt"/>
                          <a:ea typeface="+mn-ea"/>
                          <a:cs typeface="+mn-cs"/>
                        </a:rPr>
                        <a:t>"Very clean match"</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effectLst/>
                        </a:rPr>
                        <a:t>Sports</a:t>
                      </a:r>
                    </a:p>
                  </a:txBody>
                  <a:tcPr/>
                </a:tc>
              </a:tr>
              <a:tr h="340022">
                <a:tc>
                  <a:txBody>
                    <a:bodyPr/>
                    <a:lstStyle/>
                    <a:p>
                      <a:r>
                        <a:rPr lang="en-GB" sz="1800" b="0" i="0" kern="1200" dirty="0" smtClean="0">
                          <a:solidFill>
                            <a:schemeClr val="dk1"/>
                          </a:solidFill>
                          <a:effectLst/>
                          <a:latin typeface="+mn-lt"/>
                          <a:ea typeface="+mn-ea"/>
                          <a:cs typeface="+mn-cs"/>
                        </a:rPr>
                        <a:t>"A clean but forgettable game"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effectLst/>
                        </a:rPr>
                        <a:t>Sports</a:t>
                      </a:r>
                    </a:p>
                  </a:txBody>
                  <a:tcPr/>
                </a:tc>
              </a:tr>
              <a:tr h="340022">
                <a:tc>
                  <a:txBody>
                    <a:bodyPr/>
                    <a:lstStyle/>
                    <a:p>
                      <a:r>
                        <a:rPr lang="en-GB" sz="1800" b="0" i="0" kern="1200" dirty="0" smtClean="0">
                          <a:solidFill>
                            <a:schemeClr val="dk1"/>
                          </a:solidFill>
                          <a:effectLst/>
                          <a:latin typeface="+mn-lt"/>
                          <a:ea typeface="+mn-ea"/>
                          <a:cs typeface="+mn-cs"/>
                        </a:rPr>
                        <a:t>"It was a close election"</a:t>
                      </a:r>
                      <a:endParaRPr lang="en-IN" dirty="0"/>
                    </a:p>
                  </a:txBody>
                  <a:tcPr/>
                </a:tc>
                <a:tc>
                  <a:txBody>
                    <a:bodyPr/>
                    <a:lstStyle/>
                    <a:p>
                      <a:r>
                        <a:rPr lang="en-GB" dirty="0" smtClean="0"/>
                        <a:t>Not sports</a:t>
                      </a:r>
                      <a:endParaRPr lang="en-IN" dirty="0"/>
                    </a:p>
                  </a:txBody>
                  <a:tcPr/>
                </a:tc>
              </a:tr>
            </a:tbl>
          </a:graphicData>
        </a:graphic>
      </p:graphicFrame>
    </p:spTree>
    <p:extLst>
      <p:ext uri="{BB962C8B-B14F-4D97-AF65-F5344CB8AC3E}">
        <p14:creationId xmlns:p14="http://schemas.microsoft.com/office/powerpoint/2010/main" val="400086685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8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125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circle(in)">
                                      <p:cBhvr>
                                        <p:cTn id="17" dur="8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circle(in)">
                                      <p:cBhvr>
                                        <p:cTn id="22" dur="8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Intuition behind Naïve Bayes:</a:t>
            </a:r>
            <a:endParaRPr lang="en-IN" dirty="0"/>
          </a:p>
        </p:txBody>
      </p:sp>
      <p:sp>
        <p:nvSpPr>
          <p:cNvPr id="3" name="Content Placeholder 2"/>
          <p:cNvSpPr>
            <a:spLocks noGrp="1"/>
          </p:cNvSpPr>
          <p:nvPr>
            <p:ph idx="1"/>
          </p:nvPr>
        </p:nvSpPr>
        <p:spPr>
          <a:xfrm>
            <a:off x="680320" y="1834166"/>
            <a:ext cx="9613861" cy="5208079"/>
          </a:xfrm>
        </p:spPr>
        <p:txBody>
          <a:bodyPr>
            <a:normAutofit lnSpcReduction="10000"/>
          </a:bodyPr>
          <a:lstStyle/>
          <a:p>
            <a:pPr marL="0" indent="0">
              <a:buNone/>
            </a:pPr>
            <a:endParaRPr lang="en-GB" dirty="0" smtClean="0"/>
          </a:p>
          <a:p>
            <a:r>
              <a:rPr lang="en-GB" dirty="0"/>
              <a:t>Written mathematically, what we want is P (Sports | a very close game) — the probability that the tag of a sentence is </a:t>
            </a:r>
            <a:r>
              <a:rPr lang="en-GB" i="1" dirty="0"/>
              <a:t>Sports</a:t>
            </a:r>
            <a:r>
              <a:rPr lang="en-GB" dirty="0"/>
              <a:t> given that the sentence is “A very close game</a:t>
            </a:r>
            <a:r>
              <a:rPr lang="en-GB" dirty="0" smtClean="0"/>
              <a:t>”</a:t>
            </a:r>
          </a:p>
          <a:p>
            <a:r>
              <a:rPr lang="en-GB" dirty="0"/>
              <a:t>That’s great, but how do we calculate these probabilities</a:t>
            </a:r>
            <a:r>
              <a:rPr lang="en-GB" dirty="0" smtClean="0"/>
              <a:t>?</a:t>
            </a:r>
          </a:p>
          <a:p>
            <a:r>
              <a:rPr lang="en-IN" dirty="0"/>
              <a:t>Let’s dig in</a:t>
            </a:r>
            <a:r>
              <a:rPr lang="en-IN" dirty="0" smtClean="0"/>
              <a:t>!</a:t>
            </a:r>
          </a:p>
          <a:p>
            <a:r>
              <a:rPr lang="en-GB" dirty="0" smtClean="0"/>
              <a:t>Feature Engineering</a:t>
            </a:r>
          </a:p>
          <a:p>
            <a:r>
              <a:rPr lang="en-GB" dirty="0"/>
              <a:t>Need to convert text data into numerical representation for machine to </a:t>
            </a:r>
            <a:r>
              <a:rPr lang="en-GB" dirty="0" smtClean="0"/>
              <a:t>understand</a:t>
            </a:r>
            <a:endParaRPr lang="en-GB" dirty="0"/>
          </a:p>
          <a:p>
            <a:r>
              <a:rPr lang="en-GB" dirty="0"/>
              <a:t>We use </a:t>
            </a:r>
            <a:r>
              <a:rPr lang="en-GB" b="1" dirty="0"/>
              <a:t>word frequencies</a:t>
            </a:r>
            <a:r>
              <a:rPr lang="en-GB" dirty="0"/>
              <a:t>. That is, we ignore word order and sentence construction, treating every document as a set of the words it contains. Our features will be the </a:t>
            </a:r>
            <a:r>
              <a:rPr lang="en-GB" dirty="0" smtClean="0"/>
              <a:t>count </a:t>
            </a:r>
            <a:r>
              <a:rPr lang="en-GB" dirty="0"/>
              <a:t>of each of these words</a:t>
            </a:r>
            <a:r>
              <a:rPr lang="en-GB" dirty="0" smtClean="0"/>
              <a:t/>
            </a:r>
            <a:br>
              <a:rPr lang="en-GB" dirty="0" smtClean="0"/>
            </a:br>
            <a:endParaRPr lang="en-GB" dirty="0" smtClean="0"/>
          </a:p>
        </p:txBody>
      </p:sp>
    </p:spTree>
    <p:extLst>
      <p:ext uri="{BB962C8B-B14F-4D97-AF65-F5344CB8AC3E}">
        <p14:creationId xmlns:p14="http://schemas.microsoft.com/office/powerpoint/2010/main" val="270573015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8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8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8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8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8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ircle(in)">
                                      <p:cBhvr>
                                        <p:cTn id="32" dur="8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Intuition behind Naïve Bayes:</a:t>
            </a:r>
            <a:endParaRPr lang="en-IN" dirty="0"/>
          </a:p>
        </p:txBody>
      </p:sp>
      <p:sp>
        <p:nvSpPr>
          <p:cNvPr id="3" name="Content Placeholder 2"/>
          <p:cNvSpPr>
            <a:spLocks noGrp="1"/>
          </p:cNvSpPr>
          <p:nvPr>
            <p:ph idx="1"/>
          </p:nvPr>
        </p:nvSpPr>
        <p:spPr>
          <a:xfrm>
            <a:off x="680320" y="1834166"/>
            <a:ext cx="9613861" cy="5208079"/>
          </a:xfrm>
        </p:spPr>
        <p:txBody>
          <a:bodyPr>
            <a:normAutofit/>
          </a:bodyPr>
          <a:lstStyle/>
          <a:p>
            <a:pPr marL="0" indent="0">
              <a:buNone/>
            </a:pPr>
            <a:endParaRPr lang="en-GB" dirty="0" smtClean="0"/>
          </a:p>
          <a:p>
            <a:r>
              <a:rPr lang="en-GB" dirty="0"/>
              <a:t>Now we need to transform the probability we want to calculate into something that can be calculated using word frequencies. For this, we will use some basic properties of probabilities, and Bayes’ Theorem. </a:t>
            </a:r>
            <a:endParaRPr lang="en-GB" dirty="0" smtClean="0"/>
          </a:p>
          <a:p>
            <a:r>
              <a:rPr lang="en-GB" dirty="0"/>
              <a:t>Bayes' Theorem is useful when working with conditional probabilities </a:t>
            </a:r>
            <a:r>
              <a:rPr lang="en-GB" dirty="0" smtClean="0"/>
              <a:t>because </a:t>
            </a:r>
            <a:r>
              <a:rPr lang="en-GB" dirty="0"/>
              <a:t>it provides us with a way to reverse them</a:t>
            </a:r>
            <a:r>
              <a:rPr lang="en-GB" dirty="0" smtClean="0"/>
              <a:t>:</a:t>
            </a:r>
            <a:br>
              <a:rPr lang="en-GB" dirty="0" smtClean="0"/>
            </a:br>
            <a:r>
              <a:rPr lang="en-GB" dirty="0" smtClean="0"/>
              <a:t>P(A|B) = [P(B|A).P(A)]/P(B)</a:t>
            </a:r>
          </a:p>
          <a:p>
            <a:r>
              <a:rPr lang="en-GB" dirty="0"/>
              <a:t>In our case, we have P (Sports | a very close game), so using this theorem we can reverse the conditional probability</a:t>
            </a:r>
            <a:r>
              <a:rPr lang="en-GB" dirty="0" smtClean="0"/>
              <a:t>:</a:t>
            </a:r>
            <a:br>
              <a:rPr lang="en-GB" dirty="0" smtClean="0"/>
            </a:br>
            <a:r>
              <a:rPr lang="en-GB" dirty="0" smtClean="0"/>
              <a:t/>
            </a:r>
            <a:br>
              <a:rPr lang="en-GB" dirty="0" smtClean="0"/>
            </a:br>
            <a:r>
              <a:rPr lang="en-GB" dirty="0"/>
              <a:t>P(sports|a very close game) = [P(a very close game |sports).P(sports)]/P(a very close game)</a:t>
            </a:r>
            <a:r>
              <a:rPr lang="en-GB" dirty="0" smtClean="0"/>
              <a:t/>
            </a:r>
            <a:br>
              <a:rPr lang="en-GB" dirty="0" smtClean="0"/>
            </a:br>
            <a:endParaRPr lang="en-GB" dirty="0" smtClean="0"/>
          </a:p>
        </p:txBody>
      </p:sp>
    </p:spTree>
    <p:extLst>
      <p:ext uri="{BB962C8B-B14F-4D97-AF65-F5344CB8AC3E}">
        <p14:creationId xmlns:p14="http://schemas.microsoft.com/office/powerpoint/2010/main" val="4176114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8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8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8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Intuition behind Naïve Bayes:</a:t>
            </a:r>
            <a:endParaRPr lang="en-IN" dirty="0"/>
          </a:p>
        </p:txBody>
      </p:sp>
      <p:sp>
        <p:nvSpPr>
          <p:cNvPr id="3" name="Content Placeholder 2"/>
          <p:cNvSpPr>
            <a:spLocks noGrp="1"/>
          </p:cNvSpPr>
          <p:nvPr>
            <p:ph idx="1"/>
          </p:nvPr>
        </p:nvSpPr>
        <p:spPr>
          <a:xfrm>
            <a:off x="680320" y="1834166"/>
            <a:ext cx="9613861" cy="5208079"/>
          </a:xfrm>
        </p:spPr>
        <p:txBody>
          <a:bodyPr>
            <a:normAutofit/>
          </a:bodyPr>
          <a:lstStyle/>
          <a:p>
            <a:pPr marL="0" indent="0">
              <a:buNone/>
            </a:pPr>
            <a:endParaRPr lang="en-GB" dirty="0" smtClean="0"/>
          </a:p>
          <a:p>
            <a:r>
              <a:rPr lang="en-GB" dirty="0" smtClean="0"/>
              <a:t>We can compare the bigger one among the 2:</a:t>
            </a:r>
            <a:br>
              <a:rPr lang="en-GB" dirty="0" smtClean="0"/>
            </a:br>
            <a:r>
              <a:rPr lang="en-GB" dirty="0" smtClean="0"/>
              <a:t>P(a very close game| sports).P(sports)</a:t>
            </a:r>
            <a:br>
              <a:rPr lang="en-GB" dirty="0" smtClean="0"/>
            </a:br>
            <a:r>
              <a:rPr lang="en-GB" dirty="0" smtClean="0"/>
              <a:t>                          vs</a:t>
            </a:r>
            <a:br>
              <a:rPr lang="en-GB" dirty="0" smtClean="0"/>
            </a:br>
            <a:r>
              <a:rPr lang="en-GB" dirty="0"/>
              <a:t>P(a very close </a:t>
            </a:r>
            <a:r>
              <a:rPr lang="en-GB" dirty="0" smtClean="0"/>
              <a:t>game|not </a:t>
            </a:r>
            <a:r>
              <a:rPr lang="en-GB" dirty="0"/>
              <a:t>sports).</a:t>
            </a:r>
            <a:r>
              <a:rPr lang="en-GB" dirty="0" smtClean="0"/>
              <a:t>P(not sports)</a:t>
            </a:r>
          </a:p>
          <a:p>
            <a:r>
              <a:rPr lang="en-GB" dirty="0" smtClean="0"/>
              <a:t>However, there is a problem</a:t>
            </a:r>
          </a:p>
          <a:p>
            <a:r>
              <a:rPr lang="en-GB" dirty="0"/>
              <a:t>“A very close game” doesn’t appear in our training data, so this probability is </a:t>
            </a:r>
            <a:r>
              <a:rPr lang="en-GB" dirty="0" smtClean="0"/>
              <a:t>zero</a:t>
            </a:r>
          </a:p>
          <a:p>
            <a:r>
              <a:rPr lang="en-GB" dirty="0"/>
              <a:t>Unless every sentence that we want to classify appears in our training data, the model won’t be very </a:t>
            </a:r>
            <a:r>
              <a:rPr lang="en-GB" dirty="0" smtClean="0"/>
              <a:t>useful</a:t>
            </a:r>
          </a:p>
          <a:p>
            <a:r>
              <a:rPr lang="en-GB" dirty="0" smtClean="0"/>
              <a:t>So what is the solution to this?</a:t>
            </a:r>
            <a:br>
              <a:rPr lang="en-GB" dirty="0" smtClean="0"/>
            </a:br>
            <a:endParaRPr lang="en-GB" dirty="0" smtClean="0"/>
          </a:p>
        </p:txBody>
      </p:sp>
    </p:spTree>
    <p:extLst>
      <p:ext uri="{BB962C8B-B14F-4D97-AF65-F5344CB8AC3E}">
        <p14:creationId xmlns:p14="http://schemas.microsoft.com/office/powerpoint/2010/main" val="137232547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8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8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8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8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8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1836</TotalTime>
  <Words>574</Words>
  <Application>Microsoft Office PowerPoint</Application>
  <PresentationFormat>Widescreen</PresentationFormat>
  <Paragraphs>121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Trebuchet MS</vt:lpstr>
      <vt:lpstr>Berlin</vt:lpstr>
      <vt:lpstr>Spam detection filter using Machine Learning</vt:lpstr>
      <vt:lpstr>Spam Statistics:</vt:lpstr>
      <vt:lpstr>Machine Learning Intuition:</vt:lpstr>
      <vt:lpstr>Natural Language Processing (NLP) :</vt:lpstr>
      <vt:lpstr>Classification using Machine Learning Algorithm:</vt:lpstr>
      <vt:lpstr>Intuition behind Naïve Bayes:</vt:lpstr>
      <vt:lpstr>Intuition behind Naïve Bayes:</vt:lpstr>
      <vt:lpstr>Intuition behind Naïve Bayes:</vt:lpstr>
      <vt:lpstr>Intuition behind Naïve Bayes:</vt:lpstr>
      <vt:lpstr>Intuition behind Naïve Bayes:</vt:lpstr>
      <vt:lpstr>Intuition behind Naïve Bayes:</vt:lpstr>
      <vt:lpstr>Intuition behind Naïve Bayes:</vt:lpstr>
      <vt:lpstr>Intuition behind Naïve Bayes: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Email/SMS Spam detection using Machine Learning</dc:title>
  <dc:creator>SOUPARNA BOSE</dc:creator>
  <cp:lastModifiedBy>SOUPARNA BOSE</cp:lastModifiedBy>
  <cp:revision>100</cp:revision>
  <dcterms:created xsi:type="dcterms:W3CDTF">2021-04-04T06:19:01Z</dcterms:created>
  <dcterms:modified xsi:type="dcterms:W3CDTF">2021-04-10T11:33:22Z</dcterms:modified>
</cp:coreProperties>
</file>