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69" r:id="rId5"/>
    <p:sldId id="259" r:id="rId6"/>
    <p:sldId id="260" r:id="rId7"/>
    <p:sldId id="261" r:id="rId8"/>
    <p:sldId id="262" r:id="rId9"/>
    <p:sldId id="263" r:id="rId10"/>
    <p:sldId id="264" r:id="rId11"/>
    <p:sldId id="265" r:id="rId12"/>
    <p:sldId id="266" r:id="rId13"/>
    <p:sldId id="267" r:id="rId14"/>
    <p:sldId id="268" r:id="rId15"/>
  </p:sldIdLst>
  <p:sldSz cx="9144000" cy="5143500" type="screen16x9"/>
  <p:notesSz cx="6858000" cy="9144000"/>
  <p:embeddedFontLst>
    <p:embeddedFont>
      <p:font typeface="Arial Black" panose="020B0A04020102020204" pitchFamily="34" charset="0"/>
      <p:bold r:id="rId17"/>
    </p:embeddedFon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iOZNdZEY7/euMCErPDan9bbRlMi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F18AA20-CD45-4B10-921F-ABF2E42C8ED4}">
  <a:tblStyle styleId="{FF18AA20-CD45-4B10-921F-ABF2E42C8ED4}"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17FD25C-D075-4BA5-94E6-B28010BB41C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282701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f53bcc64c0_3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f53bcc64c0_3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f53bcc64c0_3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gf53bcc64c0_3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5"/>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15"/>
          <p:cNvSpPr/>
          <p:nvPr/>
        </p:nvSpPr>
        <p:spPr>
          <a:xfrm flipH="1">
            <a:off x="8246400" y="4245875"/>
            <a:ext cx="897600" cy="897600"/>
          </a:xfrm>
          <a:prstGeom prst="round1Rect">
            <a:avLst>
              <a:gd name="adj" fmla="val 16667"/>
            </a:avLst>
          </a:prstGeom>
          <a:solidFill>
            <a:schemeClr val="lt1">
              <a:alpha val="6745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5"/>
          <p:cNvSpPr txBox="1">
            <a:spLocks noGrp="1"/>
          </p:cNvSpPr>
          <p:nvPr>
            <p:ph type="ctrTitle"/>
          </p:nvPr>
        </p:nvSpPr>
        <p:spPr>
          <a:xfrm>
            <a:off x="390525" y="1819275"/>
            <a:ext cx="8222100" cy="933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3" name="Google Shape;13;p15"/>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15"/>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24"/>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24"/>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4"/>
          <p:cNvSpPr txBox="1">
            <a:spLocks noGrp="1"/>
          </p:cNvSpPr>
          <p:nvPr>
            <p:ph type="body" idx="1"/>
          </p:nvPr>
        </p:nvSpPr>
        <p:spPr>
          <a:xfrm>
            <a:off x="57150" y="4696825"/>
            <a:ext cx="8382000" cy="4467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8" name="Google Shape;58;p2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9"/>
        <p:cNvGrpSpPr/>
        <p:nvPr/>
      </p:nvGrpSpPr>
      <p:grpSpPr>
        <a:xfrm>
          <a:off x="0" y="0"/>
          <a:ext cx="0" cy="0"/>
          <a:chOff x="0" y="0"/>
          <a:chExt cx="0" cy="0"/>
        </a:xfrm>
      </p:grpSpPr>
      <p:sp>
        <p:nvSpPr>
          <p:cNvPr id="60" name="Google Shape;60;p25"/>
          <p:cNvSpPr txBox="1">
            <a:spLocks noGrp="1"/>
          </p:cNvSpPr>
          <p:nvPr>
            <p:ph type="title" hasCustomPrompt="1"/>
          </p:nvPr>
        </p:nvSpPr>
        <p:spPr>
          <a:xfrm>
            <a:off x="475500" y="1258525"/>
            <a:ext cx="82221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61" name="Google Shape;61;p25"/>
          <p:cNvSpPr txBox="1">
            <a:spLocks noGrp="1"/>
          </p:cNvSpPr>
          <p:nvPr>
            <p:ph type="body" idx="1"/>
          </p:nvPr>
        </p:nvSpPr>
        <p:spPr>
          <a:xfrm>
            <a:off x="475500" y="3304625"/>
            <a:ext cx="82221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62" name="Google Shape;62;p25"/>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1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
        <p:cNvGrpSpPr/>
        <p:nvPr/>
      </p:nvGrpSpPr>
      <p:grpSpPr>
        <a:xfrm>
          <a:off x="0" y="0"/>
          <a:ext cx="0" cy="0"/>
          <a:chOff x="0" y="0"/>
          <a:chExt cx="0" cy="0"/>
        </a:xfrm>
      </p:grpSpPr>
      <p:sp>
        <p:nvSpPr>
          <p:cNvPr id="18" name="Google Shape;18;p17"/>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17"/>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17"/>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21" name="Google Shape;21;p1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18"/>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24" name="Google Shape;24;p1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19"/>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19"/>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19"/>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9" name="Google Shape;29;p19"/>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0" name="Google Shape;30;p19"/>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20"/>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0"/>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35" name="Google Shape;35;p20"/>
          <p:cNvSpPr txBox="1">
            <a:spLocks noGrp="1"/>
          </p:cNvSpPr>
          <p:nvPr>
            <p:ph type="body" idx="1"/>
          </p:nvPr>
        </p:nvSpPr>
        <p:spPr>
          <a:xfrm>
            <a:off x="471900" y="1919075"/>
            <a:ext cx="3999900" cy="2710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6" name="Google Shape;36;p20"/>
          <p:cNvSpPr txBox="1">
            <a:spLocks noGrp="1"/>
          </p:cNvSpPr>
          <p:nvPr>
            <p:ph type="body" idx="2"/>
          </p:nvPr>
        </p:nvSpPr>
        <p:spPr>
          <a:xfrm>
            <a:off x="4694250" y="1919075"/>
            <a:ext cx="3999900" cy="2710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 name="Google Shape;37;p2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21"/>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1"/>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1"/>
          <p:cNvSpPr txBox="1">
            <a:spLocks noGrp="1"/>
          </p:cNvSpPr>
          <p:nvPr>
            <p:ph type="title"/>
          </p:nvPr>
        </p:nvSpPr>
        <p:spPr>
          <a:xfrm>
            <a:off x="226078" y="357800"/>
            <a:ext cx="2808000" cy="953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2" name="Google Shape;42;p21"/>
          <p:cNvSpPr txBox="1">
            <a:spLocks noGrp="1"/>
          </p:cNvSpPr>
          <p:nvPr>
            <p:ph type="body" idx="1"/>
          </p:nvPr>
        </p:nvSpPr>
        <p:spPr>
          <a:xfrm>
            <a:off x="226075" y="1465800"/>
            <a:ext cx="2704500" cy="3163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Clr>
                <a:schemeClr val="lt1"/>
              </a:buClr>
              <a:buSzPts val="1200"/>
              <a:buChar char="●"/>
              <a:defRPr sz="1600">
                <a:solidFill>
                  <a:schemeClr val="lt1"/>
                </a:solidFill>
              </a:defRPr>
            </a:lvl1pPr>
            <a:lvl2pPr marL="914400" lvl="1" indent="-304800" algn="l">
              <a:lnSpc>
                <a:spcPct val="115000"/>
              </a:lnSpc>
              <a:spcBef>
                <a:spcPts val="1600"/>
              </a:spcBef>
              <a:spcAft>
                <a:spcPts val="0"/>
              </a:spcAft>
              <a:buClr>
                <a:schemeClr val="lt1"/>
              </a:buClr>
              <a:buSzPts val="1200"/>
              <a:buChar char="○"/>
              <a:defRPr sz="1200">
                <a:solidFill>
                  <a:schemeClr val="lt1"/>
                </a:solidFill>
              </a:defRPr>
            </a:lvl2pPr>
            <a:lvl3pPr marL="1371600" lvl="2" indent="-304800" algn="l">
              <a:lnSpc>
                <a:spcPct val="115000"/>
              </a:lnSpc>
              <a:spcBef>
                <a:spcPts val="1600"/>
              </a:spcBef>
              <a:spcAft>
                <a:spcPts val="0"/>
              </a:spcAft>
              <a:buClr>
                <a:schemeClr val="lt1"/>
              </a:buClr>
              <a:buSzPts val="1200"/>
              <a:buChar char="■"/>
              <a:defRPr sz="1200">
                <a:solidFill>
                  <a:schemeClr val="lt1"/>
                </a:solidFill>
              </a:defRPr>
            </a:lvl3pPr>
            <a:lvl4pPr marL="1828800" lvl="3" indent="-304800" algn="l">
              <a:lnSpc>
                <a:spcPct val="115000"/>
              </a:lnSpc>
              <a:spcBef>
                <a:spcPts val="1600"/>
              </a:spcBef>
              <a:spcAft>
                <a:spcPts val="0"/>
              </a:spcAft>
              <a:buClr>
                <a:schemeClr val="lt1"/>
              </a:buClr>
              <a:buSzPts val="1200"/>
              <a:buChar char="●"/>
              <a:defRPr sz="1200">
                <a:solidFill>
                  <a:schemeClr val="lt1"/>
                </a:solidFill>
              </a:defRPr>
            </a:lvl4pPr>
            <a:lvl5pPr marL="2286000" lvl="4" indent="-304800" algn="l">
              <a:lnSpc>
                <a:spcPct val="115000"/>
              </a:lnSpc>
              <a:spcBef>
                <a:spcPts val="1600"/>
              </a:spcBef>
              <a:spcAft>
                <a:spcPts val="0"/>
              </a:spcAft>
              <a:buClr>
                <a:schemeClr val="lt1"/>
              </a:buClr>
              <a:buSzPts val="1200"/>
              <a:buChar char="○"/>
              <a:defRPr sz="1200">
                <a:solidFill>
                  <a:schemeClr val="lt1"/>
                </a:solidFill>
              </a:defRPr>
            </a:lvl5pPr>
            <a:lvl6pPr marL="2743200" lvl="5" indent="-304800" algn="l">
              <a:lnSpc>
                <a:spcPct val="115000"/>
              </a:lnSpc>
              <a:spcBef>
                <a:spcPts val="1600"/>
              </a:spcBef>
              <a:spcAft>
                <a:spcPts val="0"/>
              </a:spcAft>
              <a:buClr>
                <a:schemeClr val="lt1"/>
              </a:buClr>
              <a:buSzPts val="1200"/>
              <a:buChar char="■"/>
              <a:defRPr sz="1200">
                <a:solidFill>
                  <a:schemeClr val="lt1"/>
                </a:solidFill>
              </a:defRPr>
            </a:lvl6pPr>
            <a:lvl7pPr marL="3200400" lvl="6" indent="-304800" algn="l">
              <a:lnSpc>
                <a:spcPct val="115000"/>
              </a:lnSpc>
              <a:spcBef>
                <a:spcPts val="1600"/>
              </a:spcBef>
              <a:spcAft>
                <a:spcPts val="0"/>
              </a:spcAft>
              <a:buClr>
                <a:schemeClr val="lt1"/>
              </a:buClr>
              <a:buSzPts val="1200"/>
              <a:buChar char="●"/>
              <a:defRPr sz="1200">
                <a:solidFill>
                  <a:schemeClr val="lt1"/>
                </a:solidFill>
              </a:defRPr>
            </a:lvl7pPr>
            <a:lvl8pPr marL="3657600" lvl="7" indent="-304800" algn="l">
              <a:lnSpc>
                <a:spcPct val="115000"/>
              </a:lnSpc>
              <a:spcBef>
                <a:spcPts val="1600"/>
              </a:spcBef>
              <a:spcAft>
                <a:spcPts val="0"/>
              </a:spcAft>
              <a:buClr>
                <a:schemeClr val="lt1"/>
              </a:buClr>
              <a:buSzPts val="1200"/>
              <a:buChar char="○"/>
              <a:defRPr sz="1200">
                <a:solidFill>
                  <a:schemeClr val="lt1"/>
                </a:solidFill>
              </a:defRPr>
            </a:lvl8pPr>
            <a:lvl9pPr marL="4114800" lvl="8" indent="-304800" algn="l">
              <a:lnSpc>
                <a:spcPct val="115000"/>
              </a:lnSpc>
              <a:spcBef>
                <a:spcPts val="1600"/>
              </a:spcBef>
              <a:spcAft>
                <a:spcPts val="1600"/>
              </a:spcAft>
              <a:buClr>
                <a:schemeClr val="lt1"/>
              </a:buClr>
              <a:buSzPts val="1200"/>
              <a:buChar char="■"/>
              <a:defRPr sz="1200">
                <a:solidFill>
                  <a:schemeClr val="lt1"/>
                </a:solidFill>
              </a:defRPr>
            </a:lvl9pPr>
          </a:lstStyle>
          <a:p>
            <a:endParaRPr/>
          </a:p>
        </p:txBody>
      </p:sp>
      <p:sp>
        <p:nvSpPr>
          <p:cNvPr id="43" name="Google Shape;43;p2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sp>
        <p:nvSpPr>
          <p:cNvPr id="45" name="Google Shape;45;p22"/>
          <p:cNvSpPr txBox="1">
            <a:spLocks noGrp="1"/>
          </p:cNvSpPr>
          <p:nvPr>
            <p:ph type="title"/>
          </p:nvPr>
        </p:nvSpPr>
        <p:spPr>
          <a:xfrm>
            <a:off x="490250" y="488250"/>
            <a:ext cx="62271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
        <p:nvSpPr>
          <p:cNvPr id="46" name="Google Shape;46;p2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
        <p:cNvGrpSpPr/>
        <p:nvPr/>
      </p:nvGrpSpPr>
      <p:grpSpPr>
        <a:xfrm>
          <a:off x="0" y="0"/>
          <a:ext cx="0" cy="0"/>
          <a:chOff x="0" y="0"/>
          <a:chExt cx="0" cy="0"/>
        </a:xfrm>
      </p:grpSpPr>
      <p:sp>
        <p:nvSpPr>
          <p:cNvPr id="48" name="Google Shape;48;p23"/>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3"/>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51" name="Google Shape;51;p23"/>
          <p:cNvSpPr txBox="1">
            <a:spLocks noGrp="1"/>
          </p:cNvSpPr>
          <p:nvPr>
            <p:ph type="subTitle" idx="1"/>
          </p:nvPr>
        </p:nvSpPr>
        <p:spPr>
          <a:xfrm>
            <a:off x="265500" y="2779467"/>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2" name="Google Shape;52;p23"/>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53" name="Google Shape;53;p2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6B9FF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7" name="Google Shape;7;p14"/>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endParaRPr/>
          </a:p>
        </p:txBody>
      </p:sp>
      <p:sp>
        <p:nvSpPr>
          <p:cNvPr id="8" name="Google Shape;8;p1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
        <p:cNvGrpSpPr/>
        <p:nvPr/>
      </p:nvGrpSpPr>
      <p:grpSpPr>
        <a:xfrm>
          <a:off x="0" y="0"/>
          <a:ext cx="0" cy="0"/>
          <a:chOff x="0" y="0"/>
          <a:chExt cx="0" cy="0"/>
        </a:xfrm>
      </p:grpSpPr>
      <p:sp>
        <p:nvSpPr>
          <p:cNvPr id="67" name="Google Shape;67;p1"/>
          <p:cNvSpPr/>
          <p:nvPr/>
        </p:nvSpPr>
        <p:spPr>
          <a:xfrm rot="10800000" flipH="1">
            <a:off x="-8550" y="3639000"/>
            <a:ext cx="9161100" cy="1504500"/>
          </a:xfrm>
          <a:prstGeom prst="rect">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
          <p:cNvSpPr txBox="1"/>
          <p:nvPr/>
        </p:nvSpPr>
        <p:spPr>
          <a:xfrm>
            <a:off x="6549425" y="4668875"/>
            <a:ext cx="2134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b="1">
                <a:solidFill>
                  <a:srgbClr val="FFFFFF"/>
                </a:solidFill>
                <a:latin typeface="Roboto"/>
                <a:ea typeface="Roboto"/>
                <a:cs typeface="Roboto"/>
                <a:sym typeface="Roboto"/>
              </a:rPr>
              <a:t>DEVANSH MOHATA</a:t>
            </a:r>
            <a:endParaRPr sz="1400" b="1" i="0" u="none" strike="noStrike" cap="none">
              <a:solidFill>
                <a:srgbClr val="FFFFFF"/>
              </a:solidFill>
              <a:latin typeface="Roboto"/>
              <a:ea typeface="Roboto"/>
              <a:cs typeface="Roboto"/>
              <a:sym typeface="Roboto"/>
            </a:endParaRPr>
          </a:p>
        </p:txBody>
      </p:sp>
      <p:sp>
        <p:nvSpPr>
          <p:cNvPr id="69" name="Google Shape;69;p1"/>
          <p:cNvSpPr txBox="1"/>
          <p:nvPr/>
        </p:nvSpPr>
        <p:spPr>
          <a:xfrm>
            <a:off x="3838300" y="4668875"/>
            <a:ext cx="2134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b="1">
                <a:solidFill>
                  <a:srgbClr val="FFFFFF"/>
                </a:solidFill>
                <a:latin typeface="Roboto"/>
                <a:ea typeface="Roboto"/>
                <a:cs typeface="Roboto"/>
                <a:sym typeface="Roboto"/>
              </a:rPr>
              <a:t>ARYAN PRASAD</a:t>
            </a:r>
            <a:endParaRPr sz="1400" b="1" i="0" u="none" strike="noStrike" cap="none">
              <a:solidFill>
                <a:srgbClr val="FFFFFF"/>
              </a:solidFill>
              <a:latin typeface="Roboto"/>
              <a:ea typeface="Roboto"/>
              <a:cs typeface="Roboto"/>
              <a:sym typeface="Roboto"/>
            </a:endParaRPr>
          </a:p>
        </p:txBody>
      </p:sp>
      <p:sp>
        <p:nvSpPr>
          <p:cNvPr id="70" name="Google Shape;70;p1"/>
          <p:cNvSpPr txBox="1"/>
          <p:nvPr/>
        </p:nvSpPr>
        <p:spPr>
          <a:xfrm>
            <a:off x="938063" y="4668875"/>
            <a:ext cx="1830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b="1">
                <a:solidFill>
                  <a:srgbClr val="FFFFFF"/>
                </a:solidFill>
                <a:latin typeface="Roboto"/>
                <a:ea typeface="Roboto"/>
                <a:cs typeface="Roboto"/>
                <a:sym typeface="Roboto"/>
              </a:rPr>
              <a:t>SOUPARNA DUTTA</a:t>
            </a:r>
            <a:endParaRPr sz="1400" b="1" i="0" u="none" strike="noStrike" cap="none">
              <a:solidFill>
                <a:srgbClr val="FFFFFF"/>
              </a:solidFill>
              <a:latin typeface="Roboto"/>
              <a:ea typeface="Roboto"/>
              <a:cs typeface="Roboto"/>
              <a:sym typeface="Roboto"/>
            </a:endParaRPr>
          </a:p>
        </p:txBody>
      </p:sp>
      <p:pic>
        <p:nvPicPr>
          <p:cNvPr id="71" name="Google Shape;71;p1"/>
          <p:cNvPicPr preferRelativeResize="0"/>
          <p:nvPr/>
        </p:nvPicPr>
        <p:blipFill>
          <a:blip r:embed="rId4">
            <a:alphaModFix/>
          </a:blip>
          <a:stretch>
            <a:fillRect/>
          </a:stretch>
        </p:blipFill>
        <p:spPr>
          <a:xfrm>
            <a:off x="998375" y="2749725"/>
            <a:ext cx="1770000" cy="1741200"/>
          </a:xfrm>
          <a:prstGeom prst="ellipse">
            <a:avLst/>
          </a:prstGeom>
          <a:noFill/>
          <a:ln>
            <a:noFill/>
          </a:ln>
          <a:effectLst>
            <a:outerShdw blurRad="57150" dist="19050" dir="5400000" algn="bl" rotWithShape="0">
              <a:srgbClr val="000000">
                <a:alpha val="50000"/>
              </a:srgbClr>
            </a:outerShdw>
          </a:effectLst>
        </p:spPr>
      </p:pic>
      <p:pic>
        <p:nvPicPr>
          <p:cNvPr id="72" name="Google Shape;72;p1"/>
          <p:cNvPicPr preferRelativeResize="0"/>
          <p:nvPr/>
        </p:nvPicPr>
        <p:blipFill rotWithShape="1">
          <a:blip r:embed="rId5">
            <a:alphaModFix/>
          </a:blip>
          <a:srcRect l="7084" t="9186" r="8469" b="4472"/>
          <a:stretch/>
        </p:blipFill>
        <p:spPr>
          <a:xfrm>
            <a:off x="6788825" y="2824388"/>
            <a:ext cx="1655700" cy="1643400"/>
          </a:xfrm>
          <a:prstGeom prst="ellipse">
            <a:avLst/>
          </a:prstGeom>
          <a:noFill/>
          <a:ln>
            <a:noFill/>
          </a:ln>
        </p:spPr>
      </p:pic>
      <p:pic>
        <p:nvPicPr>
          <p:cNvPr id="73" name="Google Shape;73;p1"/>
          <p:cNvPicPr preferRelativeResize="0"/>
          <p:nvPr/>
        </p:nvPicPr>
        <p:blipFill>
          <a:blip r:embed="rId6">
            <a:alphaModFix/>
          </a:blip>
          <a:stretch>
            <a:fillRect/>
          </a:stretch>
        </p:blipFill>
        <p:spPr>
          <a:xfrm>
            <a:off x="3838300" y="2749713"/>
            <a:ext cx="1770000" cy="1741200"/>
          </a:xfrm>
          <a:prstGeom prst="ellipse">
            <a:avLst/>
          </a:prstGeom>
          <a:noFill/>
          <a:ln>
            <a:noFill/>
          </a:ln>
        </p:spPr>
      </p:pic>
      <p:sp>
        <p:nvSpPr>
          <p:cNvPr id="74" name="Google Shape;74;p1"/>
          <p:cNvSpPr/>
          <p:nvPr/>
        </p:nvSpPr>
        <p:spPr>
          <a:xfrm>
            <a:off x="617455" y="429842"/>
            <a:ext cx="7909089" cy="1218978"/>
          </a:xfrm>
          <a:prstGeom prst="rect">
            <a:avLst/>
          </a:prstGeom>
        </p:spPr>
        <p:txBody>
          <a:bodyPr>
            <a:prstTxWarp prst="textPlain">
              <a:avLst/>
            </a:prstTxWarp>
          </a:bodyPr>
          <a:lstStyle/>
          <a:p>
            <a:pPr algn="ctr"/>
            <a:r>
              <a:rPr lang="en-US" sz="1400" b="1" cap="none" spc="0" dirty="0">
                <a:ln w="17780" cmpd="sng">
                  <a:solidFill>
                    <a:schemeClr val="accent1">
                      <a:tint val="3000"/>
                    </a:schemeClr>
                  </a:solidFill>
                  <a:prstDash val="solid"/>
                  <a:miter lim="800000"/>
                </a:ln>
                <a:solidFill>
                  <a:schemeClr val="bg2"/>
                </a:solidFill>
                <a:effectLst>
                  <a:outerShdw blurRad="55000" dist="50800" dir="5400000" algn="tl">
                    <a:srgbClr val="000000">
                      <a:alpha val="33000"/>
                    </a:srgbClr>
                  </a:outerShdw>
                </a:effectLst>
                <a:latin typeface="Arial Black" pitchFamily="34" charset="0"/>
              </a:rPr>
              <a:t>ACCS</a:t>
            </a:r>
          </a:p>
          <a:p>
            <a:pPr algn="ctr"/>
            <a:r>
              <a:rPr lang="en-US" sz="1400" b="1" cap="none" spc="0" dirty="0">
                <a:ln w="17780" cmpd="sng">
                  <a:solidFill>
                    <a:schemeClr val="accent1">
                      <a:tint val="3000"/>
                    </a:schemeClr>
                  </a:solidFill>
                  <a:prstDash val="solid"/>
                  <a:miter lim="800000"/>
                </a:ln>
                <a:solidFill>
                  <a:schemeClr val="bg2"/>
                </a:solidFill>
                <a:effectLst>
                  <a:outerShdw blurRad="55000" dist="50800" dir="5400000" algn="tl">
                    <a:srgbClr val="000000">
                      <a:alpha val="33000"/>
                    </a:srgbClr>
                  </a:outerShdw>
                </a:effectLst>
                <a:latin typeface="Arial Black" pitchFamily="34" charset="0"/>
              </a:rPr>
              <a:t>The Data Analytics Competition</a:t>
            </a:r>
          </a:p>
        </p:txBody>
      </p:sp>
      <p:sp>
        <p:nvSpPr>
          <p:cNvPr id="75" name="Google Shape;75;p1"/>
          <p:cNvSpPr/>
          <p:nvPr/>
        </p:nvSpPr>
        <p:spPr>
          <a:xfrm>
            <a:off x="1321594" y="2070807"/>
            <a:ext cx="6500812" cy="327938"/>
          </a:xfrm>
          <a:prstGeom prst="rect">
            <a:avLst/>
          </a:prstGeom>
        </p:spPr>
        <p:txBody>
          <a:bodyPr>
            <a:prstTxWarp prst="textPlain">
              <a:avLst/>
            </a:prstTxWarp>
          </a:bodyPr>
          <a:lstStyle/>
          <a:p>
            <a:pPr algn="ctr"/>
            <a:r>
              <a:rPr lang="en-US" sz="1400" b="1" cap="none" spc="0" dirty="0">
                <a:ln w="17780" cmpd="sng">
                  <a:solidFill>
                    <a:schemeClr val="accent1">
                      <a:tint val="3000"/>
                    </a:schemeClr>
                  </a:solidFill>
                  <a:prstDash val="solid"/>
                  <a:miter lim="800000"/>
                </a:ln>
                <a:solidFill>
                  <a:schemeClr val="bg2"/>
                </a:solidFill>
                <a:effectLst>
                  <a:outerShdw blurRad="55000" dist="50800" dir="5400000" algn="tl">
                    <a:srgbClr val="000000">
                      <a:alpha val="33000"/>
                    </a:srgbClr>
                  </a:outerShdw>
                </a:effectLst>
                <a:latin typeface="Arial Black" pitchFamily="34" charset="0"/>
              </a:rPr>
              <a:t>Team Name: miscellaneous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9"/>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b="1" dirty="0"/>
              <a:t>MARKET PERFORMANCE</a:t>
            </a:r>
            <a:endParaRPr b="1" dirty="0"/>
          </a:p>
        </p:txBody>
      </p:sp>
      <p:pic>
        <p:nvPicPr>
          <p:cNvPr id="131" name="Google Shape;131;p9" descr="This Graph shows changes in regional sales over the years&#10;" title="Year wise Region Sales"/>
          <p:cNvPicPr preferRelativeResize="0"/>
          <p:nvPr/>
        </p:nvPicPr>
        <p:blipFill>
          <a:blip r:embed="rId3">
            <a:alphaModFix/>
          </a:blip>
          <a:stretch>
            <a:fillRect/>
          </a:stretch>
        </p:blipFill>
        <p:spPr>
          <a:xfrm>
            <a:off x="1965100" y="781650"/>
            <a:ext cx="5213809" cy="4219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0"/>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b="1" dirty="0"/>
              <a:t>MARKET PERFORMANCE</a:t>
            </a:r>
            <a:endParaRPr b="1" dirty="0"/>
          </a:p>
        </p:txBody>
      </p:sp>
      <p:sp>
        <p:nvSpPr>
          <p:cNvPr id="137" name="Google Shape;137;p10"/>
          <p:cNvSpPr txBox="1"/>
          <p:nvPr/>
        </p:nvSpPr>
        <p:spPr>
          <a:xfrm>
            <a:off x="229625" y="3168775"/>
            <a:ext cx="8618400" cy="1592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38" name="Google Shape;138;p10"/>
          <p:cNvSpPr txBox="1"/>
          <p:nvPr/>
        </p:nvSpPr>
        <p:spPr>
          <a:xfrm>
            <a:off x="4699550" y="826625"/>
            <a:ext cx="4332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39" name="Google Shape;139;p10"/>
          <p:cNvSpPr txBox="1"/>
          <p:nvPr/>
        </p:nvSpPr>
        <p:spPr>
          <a:xfrm>
            <a:off x="229625" y="959975"/>
            <a:ext cx="8618400" cy="3801000"/>
          </a:xfrm>
          <a:prstGeom prst="rect">
            <a:avLst/>
          </a:prstGeom>
          <a:noFill/>
          <a:ln>
            <a:noFill/>
          </a:ln>
        </p:spPr>
        <p:txBody>
          <a:bodyPr spcFirstLastPara="1" wrap="square" lIns="91425" tIns="91425" rIns="91425" bIns="91425" anchor="t" anchorCtr="0">
            <a:normAutofit fontScale="92500" lnSpcReduction="20000"/>
          </a:bodyPr>
          <a:lstStyle/>
          <a:p>
            <a:pPr marL="457200" marR="0" lvl="0" indent="-336550" algn="just" rtl="0">
              <a:lnSpc>
                <a:spcPct val="100000"/>
              </a:lnSpc>
              <a:spcBef>
                <a:spcPts val="0"/>
              </a:spcBef>
              <a:spcAft>
                <a:spcPts val="0"/>
              </a:spcAft>
              <a:buClr>
                <a:schemeClr val="dk2"/>
              </a:buClr>
              <a:buSzPts val="1700"/>
              <a:buFont typeface="Roboto"/>
              <a:buChar char="●"/>
            </a:pPr>
            <a:r>
              <a:rPr lang="en" sz="1500" dirty="0">
                <a:solidFill>
                  <a:schemeClr val="dk2"/>
                </a:solidFill>
                <a:latin typeface="Roboto"/>
                <a:ea typeface="Roboto"/>
                <a:cs typeface="Roboto"/>
                <a:sym typeface="Roboto"/>
              </a:rPr>
              <a:t>For the ease of understanding, we divided all the states of India into regions like Central India, East India, West India, North India, South India, and North East India.</a:t>
            </a:r>
          </a:p>
          <a:p>
            <a:pPr marL="120650" marR="0" lvl="0" algn="just" rtl="0">
              <a:lnSpc>
                <a:spcPct val="100000"/>
              </a:lnSpc>
              <a:spcBef>
                <a:spcPts val="0"/>
              </a:spcBef>
              <a:spcAft>
                <a:spcPts val="0"/>
              </a:spcAft>
              <a:buClr>
                <a:schemeClr val="dk2"/>
              </a:buClr>
              <a:buSzPts val="1700"/>
            </a:pPr>
            <a:endParaRPr sz="1700" i="0" u="none" strike="noStrike" cap="none" dirty="0">
              <a:solidFill>
                <a:schemeClr val="dk2"/>
              </a:solidFill>
              <a:latin typeface="Roboto"/>
              <a:ea typeface="Roboto"/>
              <a:cs typeface="Roboto"/>
              <a:sym typeface="Roboto"/>
            </a:endParaRPr>
          </a:p>
          <a:p>
            <a:pPr marL="457200" marR="0" lvl="0" indent="-336550" algn="just" rtl="0">
              <a:lnSpc>
                <a:spcPct val="100000"/>
              </a:lnSpc>
              <a:spcBef>
                <a:spcPts val="0"/>
              </a:spcBef>
              <a:spcAft>
                <a:spcPts val="0"/>
              </a:spcAft>
              <a:buClr>
                <a:schemeClr val="dk2"/>
              </a:buClr>
              <a:buSzPts val="1700"/>
              <a:buFont typeface="Roboto"/>
              <a:buChar char="●"/>
            </a:pPr>
            <a:r>
              <a:rPr lang="en" sz="1500" dirty="0">
                <a:solidFill>
                  <a:schemeClr val="dk2"/>
                </a:solidFill>
                <a:latin typeface="Roboto"/>
                <a:ea typeface="Roboto"/>
                <a:cs typeface="Roboto"/>
                <a:sym typeface="Roboto"/>
              </a:rPr>
              <a:t>South India region has the highest total sales of approximately 3.4 Million from 2012 - 2015. Whereas, Central India region has the lowest total sales of just 812K from 2012 - 2015.</a:t>
            </a:r>
          </a:p>
          <a:p>
            <a:pPr marL="120650" marR="0" lvl="0" algn="just" rtl="0">
              <a:lnSpc>
                <a:spcPct val="100000"/>
              </a:lnSpc>
              <a:spcBef>
                <a:spcPts val="0"/>
              </a:spcBef>
              <a:spcAft>
                <a:spcPts val="0"/>
              </a:spcAft>
              <a:buClr>
                <a:schemeClr val="dk2"/>
              </a:buClr>
              <a:buSzPts val="1700"/>
            </a:pPr>
            <a:endParaRPr sz="1700" i="0" u="none" strike="noStrike" cap="none" dirty="0">
              <a:solidFill>
                <a:schemeClr val="dk2"/>
              </a:solidFill>
              <a:latin typeface="Roboto"/>
              <a:ea typeface="Roboto"/>
              <a:cs typeface="Roboto"/>
              <a:sym typeface="Roboto"/>
            </a:endParaRPr>
          </a:p>
          <a:p>
            <a:pPr marL="457200" marR="0" lvl="0" indent="-336550" algn="just" rtl="0">
              <a:lnSpc>
                <a:spcPct val="100000"/>
              </a:lnSpc>
              <a:spcBef>
                <a:spcPts val="0"/>
              </a:spcBef>
              <a:spcAft>
                <a:spcPts val="0"/>
              </a:spcAft>
              <a:buClr>
                <a:schemeClr val="dk2"/>
              </a:buClr>
              <a:buSzPts val="1700"/>
              <a:buFont typeface="Roboto"/>
              <a:buChar char="●"/>
            </a:pPr>
            <a:r>
              <a:rPr lang="en" sz="1500" dirty="0">
                <a:solidFill>
                  <a:schemeClr val="dk2"/>
                </a:solidFill>
                <a:latin typeface="Roboto"/>
                <a:ea typeface="Roboto"/>
                <a:cs typeface="Roboto"/>
                <a:sym typeface="Roboto"/>
              </a:rPr>
              <a:t>All market regions have shown an overall increase in sales from 2012 to 2015.</a:t>
            </a:r>
          </a:p>
          <a:p>
            <a:pPr marL="120650" marR="0" lvl="0" algn="just" rtl="0">
              <a:lnSpc>
                <a:spcPct val="100000"/>
              </a:lnSpc>
              <a:spcBef>
                <a:spcPts val="0"/>
              </a:spcBef>
              <a:spcAft>
                <a:spcPts val="0"/>
              </a:spcAft>
              <a:buClr>
                <a:schemeClr val="dk2"/>
              </a:buClr>
              <a:buSzPts val="1700"/>
            </a:pPr>
            <a:endParaRPr sz="1700" i="0" u="none" strike="noStrike" cap="none" dirty="0">
              <a:solidFill>
                <a:schemeClr val="dk2"/>
              </a:solidFill>
              <a:latin typeface="Roboto"/>
              <a:ea typeface="Roboto"/>
              <a:cs typeface="Roboto"/>
              <a:sym typeface="Roboto"/>
            </a:endParaRPr>
          </a:p>
          <a:p>
            <a:pPr marL="457200" marR="0" lvl="0" indent="-336550" algn="just" rtl="0">
              <a:lnSpc>
                <a:spcPct val="100000"/>
              </a:lnSpc>
              <a:spcBef>
                <a:spcPts val="0"/>
              </a:spcBef>
              <a:spcAft>
                <a:spcPts val="0"/>
              </a:spcAft>
              <a:buClr>
                <a:schemeClr val="dk2"/>
              </a:buClr>
              <a:buSzPts val="1700"/>
              <a:buFont typeface="Roboto"/>
              <a:buChar char="●"/>
            </a:pPr>
            <a:r>
              <a:rPr lang="en" sz="1500" dirty="0">
                <a:solidFill>
                  <a:schemeClr val="dk2"/>
                </a:solidFill>
                <a:latin typeface="Roboto"/>
                <a:ea typeface="Roboto"/>
                <a:cs typeface="Roboto"/>
                <a:sym typeface="Roboto"/>
              </a:rPr>
              <a:t>North India and South India market regions shows a constant rate of increase in sales from 2012 - 2013 and then a surge in sales post 2013.</a:t>
            </a:r>
          </a:p>
          <a:p>
            <a:pPr marL="120650" marR="0" lvl="0" algn="just" rtl="0">
              <a:lnSpc>
                <a:spcPct val="100000"/>
              </a:lnSpc>
              <a:spcBef>
                <a:spcPts val="0"/>
              </a:spcBef>
              <a:spcAft>
                <a:spcPts val="0"/>
              </a:spcAft>
              <a:buClr>
                <a:schemeClr val="dk2"/>
              </a:buClr>
              <a:buSzPts val="1700"/>
            </a:pPr>
            <a:endParaRPr sz="1700" i="0" u="none" strike="noStrike" cap="none" dirty="0">
              <a:solidFill>
                <a:schemeClr val="dk2"/>
              </a:solidFill>
              <a:latin typeface="Roboto"/>
              <a:ea typeface="Roboto"/>
              <a:cs typeface="Roboto"/>
              <a:sym typeface="Roboto"/>
            </a:endParaRPr>
          </a:p>
          <a:p>
            <a:pPr marL="457200" marR="0" lvl="0" indent="-336550" algn="just" rtl="0">
              <a:lnSpc>
                <a:spcPct val="100000"/>
              </a:lnSpc>
              <a:spcBef>
                <a:spcPts val="0"/>
              </a:spcBef>
              <a:spcAft>
                <a:spcPts val="0"/>
              </a:spcAft>
              <a:buClr>
                <a:schemeClr val="dk2"/>
              </a:buClr>
              <a:buSzPts val="1700"/>
              <a:buFont typeface="Roboto"/>
              <a:buChar char="●"/>
            </a:pPr>
            <a:r>
              <a:rPr lang="en" sz="1500" dirty="0">
                <a:solidFill>
                  <a:schemeClr val="dk2"/>
                </a:solidFill>
                <a:latin typeface="Roboto"/>
                <a:ea typeface="Roboto"/>
                <a:cs typeface="Roboto"/>
                <a:sym typeface="Roboto"/>
              </a:rPr>
              <a:t>East India and West India market regions shows a constant rate of increase in sales from 2012 - 2014, and then shows a gradual rate of increase in sales post 2014.</a:t>
            </a:r>
          </a:p>
          <a:p>
            <a:pPr marL="120650" marR="0" lvl="0" algn="just" rtl="0">
              <a:lnSpc>
                <a:spcPct val="100000"/>
              </a:lnSpc>
              <a:spcBef>
                <a:spcPts val="0"/>
              </a:spcBef>
              <a:spcAft>
                <a:spcPts val="0"/>
              </a:spcAft>
              <a:buClr>
                <a:schemeClr val="dk2"/>
              </a:buClr>
              <a:buSzPts val="1700"/>
            </a:pPr>
            <a:endParaRPr sz="1700" i="0" u="none" strike="noStrike" cap="none" dirty="0">
              <a:solidFill>
                <a:schemeClr val="dk2"/>
              </a:solidFill>
              <a:latin typeface="Roboto"/>
              <a:ea typeface="Roboto"/>
              <a:cs typeface="Roboto"/>
              <a:sym typeface="Roboto"/>
            </a:endParaRPr>
          </a:p>
          <a:p>
            <a:pPr marL="457200" marR="0" lvl="0" indent="-336550" algn="just" rtl="0">
              <a:lnSpc>
                <a:spcPct val="100000"/>
              </a:lnSpc>
              <a:spcBef>
                <a:spcPts val="0"/>
              </a:spcBef>
              <a:spcAft>
                <a:spcPts val="0"/>
              </a:spcAft>
              <a:buClr>
                <a:schemeClr val="dk2"/>
              </a:buClr>
              <a:buSzPts val="1700"/>
              <a:buFont typeface="Roboto"/>
              <a:buChar char="●"/>
            </a:pPr>
            <a:r>
              <a:rPr lang="en" sz="1500" dirty="0">
                <a:solidFill>
                  <a:schemeClr val="dk2"/>
                </a:solidFill>
                <a:latin typeface="Roboto"/>
                <a:ea typeface="Roboto"/>
                <a:cs typeface="Roboto"/>
                <a:sym typeface="Roboto"/>
              </a:rPr>
              <a:t>In case of North East India market region, we see a constant rate of increase in sales from 2012 - 2013, then a steep increase post 2013 till 2014, and then a decrease in rate of sales post 2014 till 2015.</a:t>
            </a:r>
          </a:p>
          <a:p>
            <a:pPr marL="120650" marR="0" lvl="0" algn="just" rtl="0">
              <a:lnSpc>
                <a:spcPct val="100000"/>
              </a:lnSpc>
              <a:spcBef>
                <a:spcPts val="0"/>
              </a:spcBef>
              <a:spcAft>
                <a:spcPts val="0"/>
              </a:spcAft>
              <a:buClr>
                <a:schemeClr val="dk2"/>
              </a:buClr>
              <a:buSzPts val="1700"/>
            </a:pPr>
            <a:endParaRPr sz="1500" dirty="0">
              <a:solidFill>
                <a:schemeClr val="dk2"/>
              </a:solidFill>
              <a:latin typeface="Roboto"/>
              <a:ea typeface="Roboto"/>
              <a:cs typeface="Roboto"/>
              <a:sym typeface="Roboto"/>
            </a:endParaRPr>
          </a:p>
          <a:p>
            <a:pPr marL="457200" marR="0" lvl="0" indent="-323850" algn="just" rtl="0">
              <a:lnSpc>
                <a:spcPct val="100000"/>
              </a:lnSpc>
              <a:spcBef>
                <a:spcPts val="0"/>
              </a:spcBef>
              <a:spcAft>
                <a:spcPts val="0"/>
              </a:spcAft>
              <a:buClr>
                <a:schemeClr val="dk2"/>
              </a:buClr>
              <a:buSzPts val="1500"/>
              <a:buFont typeface="Roboto"/>
              <a:buChar char="●"/>
            </a:pPr>
            <a:r>
              <a:rPr lang="en" sz="1500" dirty="0">
                <a:solidFill>
                  <a:schemeClr val="dk2"/>
                </a:solidFill>
                <a:latin typeface="Roboto"/>
                <a:ea typeface="Roboto"/>
                <a:cs typeface="Roboto"/>
                <a:sym typeface="Roboto"/>
              </a:rPr>
              <a:t>For Central India market region, there exist a small yet constant rate of increase of sales from 2012 - 2014, but post 2014, we see a gradual rate of increase till 2015.</a:t>
            </a:r>
            <a:endParaRPr sz="1500" dirty="0">
              <a:solidFill>
                <a:schemeClr val="dk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1"/>
          <p:cNvSpPr/>
          <p:nvPr/>
        </p:nvSpPr>
        <p:spPr>
          <a:xfrm>
            <a:off x="6049500" y="711775"/>
            <a:ext cx="3038100" cy="4431600"/>
          </a:xfrm>
          <a:prstGeom prst="rect">
            <a:avLst/>
          </a:prstGeom>
          <a:solidFill>
            <a:schemeClr val="accent4"/>
          </a:solidFill>
          <a:ln w="38100"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1"/>
          <p:cNvSpPr/>
          <p:nvPr/>
        </p:nvSpPr>
        <p:spPr>
          <a:xfrm>
            <a:off x="3038250" y="711775"/>
            <a:ext cx="2932200" cy="4431600"/>
          </a:xfrm>
          <a:prstGeom prst="rect">
            <a:avLst/>
          </a:prstGeom>
          <a:solidFill>
            <a:schemeClr val="accent4"/>
          </a:solidFill>
          <a:ln w="38100"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1"/>
          <p:cNvSpPr txBox="1">
            <a:spLocks noGrp="1"/>
          </p:cNvSpPr>
          <p:nvPr>
            <p:ph type="title"/>
          </p:nvPr>
        </p:nvSpPr>
        <p:spPr>
          <a:xfrm>
            <a:off x="158700" y="350044"/>
            <a:ext cx="8826600" cy="252656"/>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dirty="0"/>
              <a:t>                                        </a:t>
            </a:r>
            <a:r>
              <a:rPr lang="en" b="1" dirty="0"/>
              <a:t>SEASONALITY  OF  MARKETS</a:t>
            </a:r>
            <a:r>
              <a:rPr lang="en" dirty="0"/>
              <a:t>						</a:t>
            </a:r>
            <a:endParaRPr dirty="0"/>
          </a:p>
        </p:txBody>
      </p:sp>
      <p:sp>
        <p:nvSpPr>
          <p:cNvPr id="147" name="Google Shape;147;p11"/>
          <p:cNvSpPr/>
          <p:nvPr/>
        </p:nvSpPr>
        <p:spPr>
          <a:xfrm>
            <a:off x="26850" y="711775"/>
            <a:ext cx="2932200" cy="4431600"/>
          </a:xfrm>
          <a:prstGeom prst="rect">
            <a:avLst/>
          </a:prstGeom>
          <a:solidFill>
            <a:schemeClr val="accent4"/>
          </a:solidFill>
          <a:ln w="38100"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8" name="Google Shape;148;p11"/>
          <p:cNvPicPr preferRelativeResize="0"/>
          <p:nvPr/>
        </p:nvPicPr>
        <p:blipFill rotWithShape="1">
          <a:blip r:embed="rId3">
            <a:alphaModFix/>
          </a:blip>
          <a:srcRect t="3942" b="143"/>
          <a:stretch/>
        </p:blipFill>
        <p:spPr>
          <a:xfrm>
            <a:off x="6155800" y="807125"/>
            <a:ext cx="2825499" cy="1908600"/>
          </a:xfrm>
          <a:prstGeom prst="rect">
            <a:avLst/>
          </a:prstGeom>
          <a:noFill/>
          <a:ln w="9525" cap="flat" cmpd="sng">
            <a:solidFill>
              <a:srgbClr val="202124"/>
            </a:solidFill>
            <a:prstDash val="solid"/>
            <a:round/>
            <a:headEnd type="none" w="sm" len="sm"/>
            <a:tailEnd type="none" w="sm" len="sm"/>
          </a:ln>
        </p:spPr>
      </p:pic>
      <p:sp>
        <p:nvSpPr>
          <p:cNvPr id="149" name="Google Shape;149;p11"/>
          <p:cNvSpPr txBox="1"/>
          <p:nvPr/>
        </p:nvSpPr>
        <p:spPr>
          <a:xfrm>
            <a:off x="58200" y="2705025"/>
            <a:ext cx="2901000" cy="19086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 b="1">
                <a:latin typeface="Roboto"/>
                <a:ea typeface="Roboto"/>
                <a:cs typeface="Roboto"/>
                <a:sym typeface="Roboto"/>
              </a:rPr>
              <a:t>Central India</a:t>
            </a:r>
            <a:r>
              <a:rPr lang="en" sz="1400" b="1" i="0" u="none" strike="noStrike" cap="none">
                <a:solidFill>
                  <a:srgbClr val="000000"/>
                </a:solidFill>
                <a:latin typeface="Roboto"/>
                <a:ea typeface="Roboto"/>
                <a:cs typeface="Roboto"/>
                <a:sym typeface="Roboto"/>
              </a:rPr>
              <a:t>:</a:t>
            </a:r>
            <a:r>
              <a:rPr lang="en" b="1">
                <a:latin typeface="Roboto"/>
                <a:ea typeface="Roboto"/>
                <a:cs typeface="Roboto"/>
                <a:sym typeface="Roboto"/>
              </a:rPr>
              <a:t> </a:t>
            </a:r>
            <a:r>
              <a:rPr lang="en">
                <a:latin typeface="Roboto"/>
                <a:ea typeface="Roboto"/>
                <a:cs typeface="Roboto"/>
                <a:sym typeface="Roboto"/>
              </a:rPr>
              <a:t>In this region, there has always been a sharp increase and decrease in sales from 2012 - 2014, like, majorly in period of April to July but this improved in the year 2015, where there was a gradual increase or decrease during these months.</a:t>
            </a:r>
            <a:endParaRPr sz="1400" i="0" u="none" strike="noStrike" cap="none">
              <a:solidFill>
                <a:srgbClr val="000000"/>
              </a:solidFill>
              <a:latin typeface="Roboto"/>
              <a:ea typeface="Roboto"/>
              <a:cs typeface="Roboto"/>
              <a:sym typeface="Roboto"/>
            </a:endParaRPr>
          </a:p>
        </p:txBody>
      </p:sp>
      <p:sp>
        <p:nvSpPr>
          <p:cNvPr id="150" name="Google Shape;150;p11"/>
          <p:cNvSpPr txBox="1"/>
          <p:nvPr/>
        </p:nvSpPr>
        <p:spPr>
          <a:xfrm>
            <a:off x="3073850" y="763975"/>
            <a:ext cx="2820900" cy="16932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 b="1">
                <a:latin typeface="Roboto"/>
                <a:ea typeface="Roboto"/>
                <a:cs typeface="Roboto"/>
                <a:sym typeface="Roboto"/>
              </a:rPr>
              <a:t>North East</a:t>
            </a:r>
            <a:r>
              <a:rPr lang="en" sz="1400" b="1" i="0" u="none" strike="noStrike" cap="none">
                <a:solidFill>
                  <a:srgbClr val="000000"/>
                </a:solidFill>
                <a:latin typeface="Roboto"/>
                <a:ea typeface="Roboto"/>
                <a:cs typeface="Roboto"/>
                <a:sym typeface="Roboto"/>
              </a:rPr>
              <a:t> : </a:t>
            </a:r>
            <a:r>
              <a:rPr lang="en">
                <a:latin typeface="Roboto"/>
                <a:ea typeface="Roboto"/>
                <a:cs typeface="Roboto"/>
                <a:sym typeface="Roboto"/>
              </a:rPr>
              <a:t>This region shows a significant increase in sales from April to June, and then a significant dip in July. Then we also notice that post July, there is a gradual increase in sales again with few fluctuations.</a:t>
            </a:r>
            <a:endParaRPr sz="1400" b="0" i="0" u="none" strike="noStrike" cap="none">
              <a:solidFill>
                <a:srgbClr val="000000"/>
              </a:solidFill>
              <a:latin typeface="Roboto"/>
              <a:ea typeface="Roboto"/>
              <a:cs typeface="Roboto"/>
              <a:sym typeface="Roboto"/>
            </a:endParaRPr>
          </a:p>
        </p:txBody>
      </p:sp>
      <p:sp>
        <p:nvSpPr>
          <p:cNvPr id="151" name="Google Shape;151;p11"/>
          <p:cNvSpPr txBox="1"/>
          <p:nvPr/>
        </p:nvSpPr>
        <p:spPr>
          <a:xfrm>
            <a:off x="6058700" y="2826025"/>
            <a:ext cx="3038100" cy="16932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 b="1">
                <a:latin typeface="Roboto"/>
                <a:ea typeface="Roboto"/>
                <a:cs typeface="Roboto"/>
                <a:sym typeface="Roboto"/>
              </a:rPr>
              <a:t>North</a:t>
            </a:r>
            <a:r>
              <a:rPr lang="en" sz="1400" b="1" i="0" u="none" strike="noStrike" cap="none">
                <a:solidFill>
                  <a:srgbClr val="000000"/>
                </a:solidFill>
                <a:latin typeface="Roboto"/>
                <a:ea typeface="Roboto"/>
                <a:cs typeface="Roboto"/>
                <a:sym typeface="Roboto"/>
              </a:rPr>
              <a:t>:</a:t>
            </a:r>
            <a:r>
              <a:rPr lang="en">
                <a:latin typeface="Roboto"/>
                <a:ea typeface="Roboto"/>
                <a:cs typeface="Roboto"/>
                <a:sym typeface="Roboto"/>
              </a:rPr>
              <a:t> This region shows certain fluctuations in sales from Jan to May, and then a significant increase again till June. Then again we see a significant dip in sales in July, but then post July there is a significant increase in sales till August.</a:t>
            </a:r>
            <a:endParaRPr sz="1400" b="0" i="0" u="none" strike="noStrike" cap="none">
              <a:solidFill>
                <a:srgbClr val="000000"/>
              </a:solidFill>
              <a:latin typeface="Roboto"/>
              <a:ea typeface="Roboto"/>
              <a:cs typeface="Roboto"/>
              <a:sym typeface="Roboto"/>
            </a:endParaRPr>
          </a:p>
        </p:txBody>
      </p:sp>
      <p:pic>
        <p:nvPicPr>
          <p:cNvPr id="152" name="Google Shape;152;p11"/>
          <p:cNvPicPr preferRelativeResize="0"/>
          <p:nvPr/>
        </p:nvPicPr>
        <p:blipFill>
          <a:blip r:embed="rId4">
            <a:alphaModFix/>
          </a:blip>
          <a:stretch>
            <a:fillRect/>
          </a:stretch>
        </p:blipFill>
        <p:spPr>
          <a:xfrm>
            <a:off x="8504550" y="2248125"/>
            <a:ext cx="480750" cy="392208"/>
          </a:xfrm>
          <a:prstGeom prst="rect">
            <a:avLst/>
          </a:prstGeom>
          <a:noFill/>
          <a:ln>
            <a:noFill/>
          </a:ln>
        </p:spPr>
      </p:pic>
      <p:pic>
        <p:nvPicPr>
          <p:cNvPr id="153" name="Google Shape;153;p11"/>
          <p:cNvPicPr preferRelativeResize="0"/>
          <p:nvPr/>
        </p:nvPicPr>
        <p:blipFill>
          <a:blip r:embed="rId5">
            <a:alphaModFix/>
          </a:blip>
          <a:stretch>
            <a:fillRect/>
          </a:stretch>
        </p:blipFill>
        <p:spPr>
          <a:xfrm>
            <a:off x="3163675" y="3049250"/>
            <a:ext cx="2690551" cy="1884002"/>
          </a:xfrm>
          <a:prstGeom prst="rect">
            <a:avLst/>
          </a:prstGeom>
          <a:noFill/>
          <a:ln>
            <a:noFill/>
          </a:ln>
        </p:spPr>
      </p:pic>
      <p:pic>
        <p:nvPicPr>
          <p:cNvPr id="154" name="Google Shape;154;p11"/>
          <p:cNvPicPr preferRelativeResize="0"/>
          <p:nvPr/>
        </p:nvPicPr>
        <p:blipFill>
          <a:blip r:embed="rId6">
            <a:alphaModFix/>
          </a:blip>
          <a:stretch>
            <a:fillRect/>
          </a:stretch>
        </p:blipFill>
        <p:spPr>
          <a:xfrm>
            <a:off x="158700" y="807125"/>
            <a:ext cx="2690550" cy="1927075"/>
          </a:xfrm>
          <a:prstGeom prst="rect">
            <a:avLst/>
          </a:prstGeom>
          <a:noFill/>
          <a:ln>
            <a:noFill/>
          </a:ln>
        </p:spPr>
      </p:pic>
      <p:pic>
        <p:nvPicPr>
          <p:cNvPr id="155" name="Google Shape;155;p11"/>
          <p:cNvPicPr preferRelativeResize="0"/>
          <p:nvPr/>
        </p:nvPicPr>
        <p:blipFill>
          <a:blip r:embed="rId4">
            <a:alphaModFix/>
          </a:blip>
          <a:stretch>
            <a:fillRect/>
          </a:stretch>
        </p:blipFill>
        <p:spPr>
          <a:xfrm>
            <a:off x="415900" y="807125"/>
            <a:ext cx="480750" cy="39219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2"/>
          <p:cNvSpPr/>
          <p:nvPr/>
        </p:nvSpPr>
        <p:spPr>
          <a:xfrm>
            <a:off x="6118150" y="711775"/>
            <a:ext cx="3025800" cy="4431600"/>
          </a:xfrm>
          <a:prstGeom prst="rect">
            <a:avLst/>
          </a:prstGeom>
          <a:solidFill>
            <a:schemeClr val="accent4"/>
          </a:solidFill>
          <a:ln w="38100"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2"/>
          <p:cNvSpPr/>
          <p:nvPr/>
        </p:nvSpPr>
        <p:spPr>
          <a:xfrm>
            <a:off x="3023075" y="711775"/>
            <a:ext cx="3025800" cy="4431600"/>
          </a:xfrm>
          <a:prstGeom prst="rect">
            <a:avLst/>
          </a:prstGeom>
          <a:solidFill>
            <a:schemeClr val="accent4"/>
          </a:solidFill>
          <a:ln w="38100"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2"/>
          <p:cNvSpPr/>
          <p:nvPr/>
        </p:nvSpPr>
        <p:spPr>
          <a:xfrm>
            <a:off x="26850" y="711775"/>
            <a:ext cx="2932200" cy="4431600"/>
          </a:xfrm>
          <a:prstGeom prst="rect">
            <a:avLst/>
          </a:prstGeom>
          <a:solidFill>
            <a:schemeClr val="accent4"/>
          </a:solidFill>
          <a:ln w="38100"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3" name="Google Shape;163;p12"/>
          <p:cNvPicPr preferRelativeResize="0"/>
          <p:nvPr/>
        </p:nvPicPr>
        <p:blipFill rotWithShape="1">
          <a:blip r:embed="rId3">
            <a:alphaModFix/>
          </a:blip>
          <a:srcRect t="6559" b="-140"/>
          <a:stretch/>
        </p:blipFill>
        <p:spPr>
          <a:xfrm>
            <a:off x="125700" y="799800"/>
            <a:ext cx="2734475" cy="1908600"/>
          </a:xfrm>
          <a:prstGeom prst="rect">
            <a:avLst/>
          </a:prstGeom>
          <a:noFill/>
          <a:ln w="9525" cap="flat" cmpd="sng">
            <a:solidFill>
              <a:schemeClr val="dk2"/>
            </a:solidFill>
            <a:prstDash val="solid"/>
            <a:round/>
            <a:headEnd type="none" w="sm" len="sm"/>
            <a:tailEnd type="none" w="sm" len="sm"/>
          </a:ln>
        </p:spPr>
      </p:pic>
      <p:pic>
        <p:nvPicPr>
          <p:cNvPr id="164" name="Google Shape;164;p12"/>
          <p:cNvPicPr preferRelativeResize="0"/>
          <p:nvPr/>
        </p:nvPicPr>
        <p:blipFill rotWithShape="1">
          <a:blip r:embed="rId4">
            <a:alphaModFix/>
          </a:blip>
          <a:srcRect t="3984"/>
          <a:stretch/>
        </p:blipFill>
        <p:spPr>
          <a:xfrm>
            <a:off x="3178950" y="3041275"/>
            <a:ext cx="2734475" cy="1974575"/>
          </a:xfrm>
          <a:prstGeom prst="rect">
            <a:avLst/>
          </a:prstGeom>
          <a:noFill/>
          <a:ln w="9525" cap="flat" cmpd="sng">
            <a:solidFill>
              <a:srgbClr val="202124"/>
            </a:solidFill>
            <a:prstDash val="solid"/>
            <a:round/>
            <a:headEnd type="none" w="sm" len="sm"/>
            <a:tailEnd type="none" w="sm" len="sm"/>
          </a:ln>
        </p:spPr>
      </p:pic>
      <p:pic>
        <p:nvPicPr>
          <p:cNvPr id="165" name="Google Shape;165;p12"/>
          <p:cNvPicPr preferRelativeResize="0"/>
          <p:nvPr/>
        </p:nvPicPr>
        <p:blipFill rotWithShape="1">
          <a:blip r:embed="rId5">
            <a:alphaModFix/>
          </a:blip>
          <a:srcRect t="3275" b="-760"/>
          <a:stretch/>
        </p:blipFill>
        <p:spPr>
          <a:xfrm>
            <a:off x="6217013" y="766813"/>
            <a:ext cx="2734474" cy="1974575"/>
          </a:xfrm>
          <a:prstGeom prst="rect">
            <a:avLst/>
          </a:prstGeom>
          <a:noFill/>
          <a:ln w="9525" cap="flat" cmpd="sng">
            <a:solidFill>
              <a:srgbClr val="202124"/>
            </a:solidFill>
            <a:prstDash val="solid"/>
            <a:round/>
            <a:headEnd type="none" w="sm" len="sm"/>
            <a:tailEnd type="none" w="sm" len="sm"/>
          </a:ln>
        </p:spPr>
      </p:pic>
      <p:sp>
        <p:nvSpPr>
          <p:cNvPr id="166" name="Google Shape;166;p12"/>
          <p:cNvSpPr txBox="1"/>
          <p:nvPr/>
        </p:nvSpPr>
        <p:spPr>
          <a:xfrm>
            <a:off x="94350" y="2763550"/>
            <a:ext cx="2825400" cy="23397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 b="1">
                <a:latin typeface="Roboto"/>
                <a:ea typeface="Roboto"/>
                <a:cs typeface="Roboto"/>
                <a:sym typeface="Roboto"/>
              </a:rPr>
              <a:t>South</a:t>
            </a:r>
            <a:r>
              <a:rPr lang="en" sz="1400" b="1" i="0" u="none" strike="noStrike" cap="none">
                <a:solidFill>
                  <a:srgbClr val="000000"/>
                </a:solidFill>
                <a:latin typeface="Roboto"/>
                <a:ea typeface="Roboto"/>
                <a:cs typeface="Roboto"/>
                <a:sym typeface="Roboto"/>
              </a:rPr>
              <a:t>: </a:t>
            </a:r>
            <a:r>
              <a:rPr lang="en">
                <a:latin typeface="Roboto"/>
                <a:ea typeface="Roboto"/>
                <a:cs typeface="Roboto"/>
                <a:sym typeface="Roboto"/>
              </a:rPr>
              <a:t>In this region, the sales are full of significant highs and lows. Like, from Feb to March, and then a significant dip again till April, then again a increase till June and then again a dip in July, and then a significant increase again post July which continues with gradual increase over the months.</a:t>
            </a:r>
            <a:endParaRPr sz="1400" b="0" i="0" u="none" strike="noStrike" cap="none">
              <a:solidFill>
                <a:srgbClr val="000000"/>
              </a:solidFill>
              <a:latin typeface="Roboto"/>
              <a:ea typeface="Roboto"/>
              <a:cs typeface="Roboto"/>
              <a:sym typeface="Roboto"/>
            </a:endParaRPr>
          </a:p>
        </p:txBody>
      </p:sp>
      <p:sp>
        <p:nvSpPr>
          <p:cNvPr id="167" name="Google Shape;167;p12"/>
          <p:cNvSpPr txBox="1"/>
          <p:nvPr/>
        </p:nvSpPr>
        <p:spPr>
          <a:xfrm>
            <a:off x="3125900" y="781075"/>
            <a:ext cx="2825400" cy="19086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 b="1">
                <a:latin typeface="Roboto"/>
                <a:ea typeface="Roboto"/>
                <a:cs typeface="Roboto"/>
                <a:sym typeface="Roboto"/>
              </a:rPr>
              <a:t>West</a:t>
            </a:r>
            <a:r>
              <a:rPr lang="en" sz="1400" b="1" i="0" u="none" strike="noStrike" cap="none">
                <a:solidFill>
                  <a:srgbClr val="000000"/>
                </a:solidFill>
                <a:latin typeface="Roboto"/>
                <a:ea typeface="Roboto"/>
                <a:cs typeface="Roboto"/>
                <a:sym typeface="Roboto"/>
              </a:rPr>
              <a:t> </a:t>
            </a:r>
            <a:r>
              <a:rPr lang="en" sz="1400" b="0" i="0" u="none" strike="noStrike" cap="none">
                <a:solidFill>
                  <a:srgbClr val="000000"/>
                </a:solidFill>
                <a:latin typeface="Roboto"/>
                <a:ea typeface="Roboto"/>
                <a:cs typeface="Roboto"/>
                <a:sym typeface="Roboto"/>
              </a:rPr>
              <a:t>: </a:t>
            </a:r>
            <a:r>
              <a:rPr lang="en">
                <a:latin typeface="Roboto"/>
                <a:ea typeface="Roboto"/>
                <a:cs typeface="Roboto"/>
                <a:sym typeface="Roboto"/>
              </a:rPr>
              <a:t>In this region, there is a significant increase in sales post April till June, then a significant dip in July. Then again the sales start taking a increase post July, but the sales go through certain fluctuations in the second half of the year.</a:t>
            </a:r>
            <a:endParaRPr sz="1400" b="0" i="0" u="none" strike="noStrike" cap="none">
              <a:solidFill>
                <a:srgbClr val="000000"/>
              </a:solidFill>
              <a:latin typeface="Roboto"/>
              <a:ea typeface="Roboto"/>
              <a:cs typeface="Roboto"/>
              <a:sym typeface="Roboto"/>
            </a:endParaRPr>
          </a:p>
        </p:txBody>
      </p:sp>
      <p:sp>
        <p:nvSpPr>
          <p:cNvPr id="168" name="Google Shape;168;p12"/>
          <p:cNvSpPr txBox="1"/>
          <p:nvPr/>
        </p:nvSpPr>
        <p:spPr>
          <a:xfrm>
            <a:off x="6211775" y="2655850"/>
            <a:ext cx="2825400" cy="25551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 b="1">
                <a:latin typeface="Roboto"/>
                <a:ea typeface="Roboto"/>
                <a:cs typeface="Roboto"/>
                <a:sym typeface="Roboto"/>
              </a:rPr>
              <a:t>East</a:t>
            </a:r>
            <a:r>
              <a:rPr lang="en" sz="1400" b="1" i="0" u="none" strike="noStrike" cap="none">
                <a:solidFill>
                  <a:srgbClr val="000000"/>
                </a:solidFill>
                <a:latin typeface="Roboto"/>
                <a:ea typeface="Roboto"/>
                <a:cs typeface="Roboto"/>
                <a:sym typeface="Roboto"/>
              </a:rPr>
              <a:t>: </a:t>
            </a:r>
            <a:r>
              <a:rPr lang="en" sz="1400" i="0" u="none" strike="noStrike" cap="none">
                <a:solidFill>
                  <a:srgbClr val="000000"/>
                </a:solidFill>
                <a:latin typeface="Roboto"/>
                <a:ea typeface="Roboto"/>
                <a:cs typeface="Roboto"/>
                <a:sym typeface="Roboto"/>
              </a:rPr>
              <a:t>In this region</a:t>
            </a:r>
            <a:r>
              <a:rPr lang="en">
                <a:latin typeface="Roboto"/>
                <a:ea typeface="Roboto"/>
                <a:cs typeface="Roboto"/>
                <a:sym typeface="Roboto"/>
              </a:rPr>
              <a:t>, the sales are again full of significant highs and lows. In year 2014 &amp; 2015, the month of April to June sees a steep increase in sales and then a major dip till July, but the same doesn’t take place in 2012 &amp; 2013. After this, the second half of the year is full major fluctuations in sales full of highs and lows.</a:t>
            </a:r>
            <a:endParaRPr sz="1400" i="0" u="none" strike="noStrike" cap="none">
              <a:solidFill>
                <a:srgbClr val="000000"/>
              </a:solidFill>
              <a:latin typeface="Roboto"/>
              <a:ea typeface="Roboto"/>
              <a:cs typeface="Roboto"/>
              <a:sym typeface="Roboto"/>
            </a:endParaRPr>
          </a:p>
        </p:txBody>
      </p:sp>
      <p:sp>
        <p:nvSpPr>
          <p:cNvPr id="169" name="Google Shape;169;p12"/>
          <p:cNvSpPr txBox="1">
            <a:spLocks noGrp="1"/>
          </p:cNvSpPr>
          <p:nvPr>
            <p:ph type="title"/>
          </p:nvPr>
        </p:nvSpPr>
        <p:spPr>
          <a:xfrm>
            <a:off x="158700" y="360174"/>
            <a:ext cx="8826600" cy="242525"/>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dirty="0"/>
              <a:t>                                       </a:t>
            </a:r>
            <a:r>
              <a:rPr lang="en" b="1" dirty="0"/>
              <a:t> SEASONALITY  OF  MARKETS</a:t>
            </a:r>
            <a:r>
              <a:rPr lang="en" dirty="0"/>
              <a:t>						</a:t>
            </a:r>
            <a:endParaRPr dirty="0"/>
          </a:p>
        </p:txBody>
      </p:sp>
      <p:pic>
        <p:nvPicPr>
          <p:cNvPr id="170" name="Google Shape;170;p12"/>
          <p:cNvPicPr preferRelativeResize="0"/>
          <p:nvPr/>
        </p:nvPicPr>
        <p:blipFill>
          <a:blip r:embed="rId6">
            <a:alphaModFix/>
          </a:blip>
          <a:stretch>
            <a:fillRect/>
          </a:stretch>
        </p:blipFill>
        <p:spPr>
          <a:xfrm>
            <a:off x="2332050" y="2145175"/>
            <a:ext cx="522875" cy="426575"/>
          </a:xfrm>
          <a:prstGeom prst="rect">
            <a:avLst/>
          </a:prstGeom>
          <a:noFill/>
          <a:ln>
            <a:noFill/>
          </a:ln>
        </p:spPr>
      </p:pic>
      <p:pic>
        <p:nvPicPr>
          <p:cNvPr id="171" name="Google Shape;171;p12"/>
          <p:cNvPicPr preferRelativeResize="0"/>
          <p:nvPr/>
        </p:nvPicPr>
        <p:blipFill>
          <a:blip r:embed="rId6">
            <a:alphaModFix/>
          </a:blip>
          <a:stretch>
            <a:fillRect/>
          </a:stretch>
        </p:blipFill>
        <p:spPr>
          <a:xfrm>
            <a:off x="5390550" y="4507500"/>
            <a:ext cx="522875" cy="426575"/>
          </a:xfrm>
          <a:prstGeom prst="rect">
            <a:avLst/>
          </a:prstGeom>
          <a:noFill/>
          <a:ln>
            <a:noFill/>
          </a:ln>
        </p:spPr>
      </p:pic>
      <p:pic>
        <p:nvPicPr>
          <p:cNvPr id="172" name="Google Shape;172;p12"/>
          <p:cNvPicPr preferRelativeResize="0"/>
          <p:nvPr/>
        </p:nvPicPr>
        <p:blipFill>
          <a:blip r:embed="rId6">
            <a:alphaModFix/>
          </a:blip>
          <a:stretch>
            <a:fillRect/>
          </a:stretch>
        </p:blipFill>
        <p:spPr>
          <a:xfrm>
            <a:off x="6504100" y="799800"/>
            <a:ext cx="522875" cy="426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3"/>
          <p:cNvSpPr txBox="1">
            <a:spLocks noGrp="1"/>
          </p:cNvSpPr>
          <p:nvPr>
            <p:ph type="ctrTitle"/>
          </p:nvPr>
        </p:nvSpPr>
        <p:spPr>
          <a:xfrm>
            <a:off x="390525" y="1819275"/>
            <a:ext cx="8222100" cy="933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 b="1"/>
              <a:t>THANK YOU</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D9EEB"/>
        </a:solidFill>
        <a:effectLst/>
      </p:bgPr>
    </p:bg>
    <p:spTree>
      <p:nvGrpSpPr>
        <p:cNvPr id="1" name="Shape 79"/>
        <p:cNvGrpSpPr/>
        <p:nvPr/>
      </p:nvGrpSpPr>
      <p:grpSpPr>
        <a:xfrm>
          <a:off x="0" y="0"/>
          <a:ext cx="0" cy="0"/>
          <a:chOff x="0" y="0"/>
          <a:chExt cx="0" cy="0"/>
        </a:xfrm>
      </p:grpSpPr>
      <p:sp>
        <p:nvSpPr>
          <p:cNvPr id="80" name="Google Shape;80;p2"/>
          <p:cNvSpPr/>
          <p:nvPr/>
        </p:nvSpPr>
        <p:spPr>
          <a:xfrm>
            <a:off x="12400" y="0"/>
            <a:ext cx="9144000" cy="1004100"/>
          </a:xfrm>
          <a:prstGeom prst="rect">
            <a:avLst/>
          </a:prstGeom>
          <a:solidFill>
            <a:schemeClr val="dk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
          <p:cNvSpPr txBox="1"/>
          <p:nvPr/>
        </p:nvSpPr>
        <p:spPr>
          <a:xfrm>
            <a:off x="103950" y="152750"/>
            <a:ext cx="8936100" cy="723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500"/>
              <a:buFont typeface="Arial"/>
              <a:buNone/>
            </a:pPr>
            <a:r>
              <a:rPr lang="en" sz="3500" b="0" i="0" u="none" strike="noStrike" cap="none">
                <a:solidFill>
                  <a:srgbClr val="FFFFFF"/>
                </a:solidFill>
                <a:latin typeface="Roboto"/>
                <a:ea typeface="Roboto"/>
                <a:cs typeface="Roboto"/>
                <a:sym typeface="Roboto"/>
              </a:rPr>
              <a:t>APPENDIX</a:t>
            </a:r>
            <a:endParaRPr sz="3500" b="0" i="0" u="none" strike="noStrike" cap="none">
              <a:solidFill>
                <a:srgbClr val="FFFFFF"/>
              </a:solidFill>
              <a:latin typeface="Roboto"/>
              <a:ea typeface="Roboto"/>
              <a:cs typeface="Roboto"/>
              <a:sym typeface="Roboto"/>
            </a:endParaRPr>
          </a:p>
        </p:txBody>
      </p:sp>
      <p:graphicFrame>
        <p:nvGraphicFramePr>
          <p:cNvPr id="82" name="Google Shape;82;p2"/>
          <p:cNvGraphicFramePr/>
          <p:nvPr>
            <p:extLst>
              <p:ext uri="{D42A27DB-BD31-4B8C-83A1-F6EECF244321}">
                <p14:modId xmlns:p14="http://schemas.microsoft.com/office/powerpoint/2010/main" val="1118925093"/>
              </p:ext>
            </p:extLst>
          </p:nvPr>
        </p:nvGraphicFramePr>
        <p:xfrm>
          <a:off x="289650" y="1376794"/>
          <a:ext cx="8589500" cy="3373545"/>
        </p:xfrm>
        <a:graphic>
          <a:graphicData uri="http://schemas.openxmlformats.org/drawingml/2006/table">
            <a:tbl>
              <a:tblPr>
                <a:noFill/>
                <a:tableStyleId>{FF18AA20-CD45-4B10-921F-ABF2E42C8ED4}</a:tableStyleId>
              </a:tblPr>
              <a:tblGrid>
                <a:gridCol w="796350">
                  <a:extLst>
                    <a:ext uri="{9D8B030D-6E8A-4147-A177-3AD203B41FA5}">
                      <a16:colId xmlns:a16="http://schemas.microsoft.com/office/drawing/2014/main" val="20000"/>
                    </a:ext>
                  </a:extLst>
                </a:gridCol>
                <a:gridCol w="6665300">
                  <a:extLst>
                    <a:ext uri="{9D8B030D-6E8A-4147-A177-3AD203B41FA5}">
                      <a16:colId xmlns:a16="http://schemas.microsoft.com/office/drawing/2014/main" val="20001"/>
                    </a:ext>
                  </a:extLst>
                </a:gridCol>
                <a:gridCol w="1127850">
                  <a:extLst>
                    <a:ext uri="{9D8B030D-6E8A-4147-A177-3AD203B41FA5}">
                      <a16:colId xmlns:a16="http://schemas.microsoft.com/office/drawing/2014/main" val="20002"/>
                    </a:ext>
                  </a:extLst>
                </a:gridCol>
              </a:tblGrid>
              <a:tr h="609575">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solidFill>
                            <a:srgbClr val="FFFFFF"/>
                          </a:solidFill>
                        </a:rPr>
                        <a:t>SR NO</a:t>
                      </a:r>
                      <a:endParaRPr sz="1400" b="1" u="none" strike="noStrike" cap="none">
                        <a:solidFill>
                          <a:srgbClr val="FFFFFF"/>
                        </a:solidFill>
                      </a:endParaRPr>
                    </a:p>
                  </a:txBody>
                  <a:tcPr marL="91425" marR="91425" marT="91425" marB="91425">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solidFill>
                            <a:srgbClr val="FFFFFF"/>
                          </a:solidFill>
                        </a:rPr>
                        <a:t>TOPIC</a:t>
                      </a:r>
                      <a:endParaRPr sz="1400" b="1" u="none" strike="noStrike" cap="none">
                        <a:solidFill>
                          <a:srgbClr val="FFFFFF"/>
                        </a:solidFill>
                      </a:endParaRPr>
                    </a:p>
                  </a:txBody>
                  <a:tcPr marL="91425" marR="91425" marT="91425" marB="91425">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solidFill>
                            <a:srgbClr val="FFFFFF"/>
                          </a:solidFill>
                        </a:rPr>
                        <a:t>SLIDE NO</a:t>
                      </a:r>
                      <a:endParaRPr sz="1400" b="1" u="none" strike="noStrike" cap="none">
                        <a:solidFill>
                          <a:srgbClr val="FFFFFF"/>
                        </a:solidFill>
                      </a:endParaRPr>
                    </a:p>
                  </a:txBody>
                  <a:tcPr marL="91425" marR="91425" marT="91425" marB="91425">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tcPr>
                </a:tc>
                <a:extLst>
                  <a:ext uri="{0D108BD9-81ED-4DB2-BD59-A6C34878D82A}">
                    <a16:rowId xmlns:a16="http://schemas.microsoft.com/office/drawing/2014/main" val="10000"/>
                  </a:ext>
                </a:extLst>
              </a:tr>
              <a:tr h="609575">
                <a:tc>
                  <a:txBody>
                    <a:bodyPr/>
                    <a:lstStyle/>
                    <a:p>
                      <a:pPr marL="0" marR="0" lvl="0" indent="0" algn="ctr" rtl="0">
                        <a:lnSpc>
                          <a:spcPct val="100000"/>
                        </a:lnSpc>
                        <a:spcBef>
                          <a:spcPts val="0"/>
                        </a:spcBef>
                        <a:spcAft>
                          <a:spcPts val="0"/>
                        </a:spcAft>
                        <a:buClr>
                          <a:srgbClr val="000000"/>
                        </a:buClr>
                        <a:buSzPts val="1400"/>
                        <a:buFont typeface="Arial"/>
                        <a:buNone/>
                      </a:pPr>
                      <a:r>
                        <a:rPr lang="en-IN" sz="1400" b="1" u="none" strike="noStrike" cap="none" dirty="0">
                          <a:solidFill>
                            <a:srgbClr val="FFFFFF"/>
                          </a:solidFill>
                        </a:rPr>
                        <a:t>1</a:t>
                      </a:r>
                      <a:endParaRPr sz="1400" b="1" u="none" strike="noStrike" cap="none" dirty="0">
                        <a:solidFill>
                          <a:srgbClr val="FFFFFF"/>
                        </a:solidFill>
                      </a:endParaRPr>
                    </a:p>
                  </a:txBody>
                  <a:tcPr marL="91425" marR="91425" marT="91425" marB="91425">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b="1" u="none" strike="noStrike" cap="none" dirty="0">
                          <a:solidFill>
                            <a:srgbClr val="FFFFFF"/>
                          </a:solidFill>
                        </a:rPr>
                        <a:t>Assumptions</a:t>
                      </a:r>
                    </a:p>
                  </a:txBody>
                  <a:tcPr marL="91425" marR="91425" marT="91425" marB="91425">
                    <a:lnL w="28575" cap="flat" cmpd="sng" algn="ctr">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b="1" u="none" strike="noStrike" cap="none" dirty="0">
                          <a:solidFill>
                            <a:srgbClr val="FFFFFF"/>
                          </a:solidFill>
                        </a:rPr>
                        <a:t>3</a:t>
                      </a:r>
                      <a:endParaRPr sz="1400" b="1" u="none" strike="noStrike" cap="none" dirty="0">
                        <a:solidFill>
                          <a:srgbClr val="FFFFFF"/>
                        </a:solidFill>
                      </a:endParaRPr>
                    </a:p>
                  </a:txBody>
                  <a:tcPr marL="91425" marR="91425" marT="91425" marB="91425">
                    <a:lnL w="28575" cap="flat" cmpd="sng" algn="ctr">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tcPr>
                </a:tc>
                <a:extLst>
                  <a:ext uri="{0D108BD9-81ED-4DB2-BD59-A6C34878D82A}">
                    <a16:rowId xmlns:a16="http://schemas.microsoft.com/office/drawing/2014/main" val="1734146727"/>
                  </a:ext>
                </a:extLst>
              </a:tr>
              <a:tr h="609575">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dirty="0">
                          <a:solidFill>
                            <a:srgbClr val="FFFFFF"/>
                          </a:solidFill>
                        </a:rPr>
                        <a:t>2</a:t>
                      </a:r>
                      <a:endParaRPr sz="1400" b="1" u="none" strike="noStrike" cap="none" dirty="0">
                        <a:solidFill>
                          <a:srgbClr val="FFFFFF"/>
                        </a:solidFill>
                      </a:endParaRPr>
                    </a:p>
                  </a:txBody>
                  <a:tcPr marL="91425" marR="91425" marT="91425" marB="91425">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dirty="0">
                          <a:solidFill>
                            <a:srgbClr val="FFFFFF"/>
                          </a:solidFill>
                        </a:rPr>
                        <a:t>RFM Analysis : Recency | Frequency | Monetary Value Analysis</a:t>
                      </a:r>
                      <a:endParaRPr sz="1400" b="1" u="none" strike="noStrike" cap="none" dirty="0">
                        <a:solidFill>
                          <a:srgbClr val="FFFFFF"/>
                        </a:solidFill>
                      </a:endParaRPr>
                    </a:p>
                    <a:p>
                      <a:pPr marL="0" marR="0" lvl="0" indent="0" algn="ctr" rtl="0">
                        <a:lnSpc>
                          <a:spcPct val="100000"/>
                        </a:lnSpc>
                        <a:spcBef>
                          <a:spcPts val="0"/>
                        </a:spcBef>
                        <a:spcAft>
                          <a:spcPts val="0"/>
                        </a:spcAft>
                        <a:buClr>
                          <a:srgbClr val="000000"/>
                        </a:buClr>
                        <a:buSzPts val="1400"/>
                        <a:buFont typeface="Arial"/>
                        <a:buNone/>
                      </a:pPr>
                      <a:endParaRPr lang="en-IN" sz="1400" b="1" u="none" strike="noStrike" cap="none" dirty="0">
                        <a:solidFill>
                          <a:srgbClr val="FFFFFF"/>
                        </a:solidFill>
                      </a:endParaRPr>
                    </a:p>
                  </a:txBody>
                  <a:tcPr marL="91425" marR="91425" marT="91425" marB="91425">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dirty="0">
                          <a:solidFill>
                            <a:srgbClr val="FFFFFF"/>
                          </a:solidFill>
                        </a:rPr>
                        <a:t>4-5</a:t>
                      </a:r>
                      <a:endParaRPr sz="1400" b="1" u="none" strike="noStrike" cap="none" dirty="0">
                        <a:solidFill>
                          <a:srgbClr val="FFFFFF"/>
                        </a:solidFill>
                      </a:endParaRPr>
                    </a:p>
                  </a:txBody>
                  <a:tcPr marL="91425" marR="91425" marT="91425" marB="91425">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484600">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dirty="0">
                          <a:solidFill>
                            <a:srgbClr val="FFFFFF"/>
                          </a:solidFill>
                        </a:rPr>
                        <a:t>3</a:t>
                      </a:r>
                      <a:endParaRPr sz="1400" b="1" u="none" strike="noStrike" cap="none" dirty="0">
                        <a:solidFill>
                          <a:srgbClr val="FFFFFF"/>
                        </a:solidFill>
                      </a:endParaRPr>
                    </a:p>
                  </a:txBody>
                  <a:tcPr marL="91425" marR="91425" marT="91425" marB="91425">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dirty="0">
                          <a:solidFill>
                            <a:srgbClr val="FFFFFF"/>
                          </a:solidFill>
                        </a:rPr>
                        <a:t>Customer Loyalty And Retention</a:t>
                      </a:r>
                      <a:endParaRPr sz="1400" b="1" u="none" strike="noStrike" cap="none" dirty="0">
                        <a:solidFill>
                          <a:srgbClr val="FFFFFF"/>
                        </a:solidFill>
                      </a:endParaRPr>
                    </a:p>
                    <a:p>
                      <a:pPr marL="0" marR="0" lvl="0" indent="0" algn="ctr" rtl="0">
                        <a:lnSpc>
                          <a:spcPct val="100000"/>
                        </a:lnSpc>
                        <a:spcBef>
                          <a:spcPts val="0"/>
                        </a:spcBef>
                        <a:spcAft>
                          <a:spcPts val="0"/>
                        </a:spcAft>
                        <a:buClr>
                          <a:srgbClr val="000000"/>
                        </a:buClr>
                        <a:buSzPts val="1400"/>
                        <a:buFont typeface="Arial"/>
                        <a:buNone/>
                      </a:pPr>
                      <a:endParaRPr sz="1400" b="1" u="none" strike="noStrike" cap="none" dirty="0">
                        <a:solidFill>
                          <a:srgbClr val="FFFFFF"/>
                        </a:solidFill>
                      </a:endParaRPr>
                    </a:p>
                  </a:txBody>
                  <a:tcPr marL="91425" marR="91425" marT="91425" marB="91425">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b="1" dirty="0">
                          <a:solidFill>
                            <a:srgbClr val="FFFFFF"/>
                          </a:solidFill>
                        </a:rPr>
                        <a:t>6-7</a:t>
                      </a:r>
                      <a:endParaRPr sz="1400" b="1" u="none" strike="noStrike" cap="none" dirty="0">
                        <a:solidFill>
                          <a:srgbClr val="FFFFFF"/>
                        </a:solidFill>
                      </a:endParaRPr>
                    </a:p>
                  </a:txBody>
                  <a:tcPr marL="91425" marR="91425" marT="91425" marB="91425">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467625">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dirty="0">
                          <a:solidFill>
                            <a:srgbClr val="FFFFFF"/>
                          </a:solidFill>
                        </a:rPr>
                        <a:t>4</a:t>
                      </a:r>
                      <a:endParaRPr sz="1400" b="1" u="none" strike="noStrike" cap="none" dirty="0">
                        <a:solidFill>
                          <a:srgbClr val="FFFFFF"/>
                        </a:solidFill>
                      </a:endParaRPr>
                    </a:p>
                  </a:txBody>
                  <a:tcPr marL="91425" marR="91425" marT="91425" marB="91425">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b="1">
                          <a:solidFill>
                            <a:srgbClr val="FFFFFF"/>
                          </a:solidFill>
                        </a:rPr>
                        <a:t>Segment Analysis &amp; </a:t>
                      </a:r>
                      <a:r>
                        <a:rPr lang="en" sz="1400" b="1" u="none" strike="noStrike" cap="none">
                          <a:solidFill>
                            <a:srgbClr val="FFFFFF"/>
                          </a:solidFill>
                        </a:rPr>
                        <a:t>Market Performance</a:t>
                      </a:r>
                      <a:endParaRPr sz="1400" b="1" u="none" strike="noStrike" cap="none">
                        <a:solidFill>
                          <a:srgbClr val="FFFFFF"/>
                        </a:solidFill>
                      </a:endParaRPr>
                    </a:p>
                  </a:txBody>
                  <a:tcPr marL="91425" marR="91425" marT="91425" marB="91425">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b="1" dirty="0">
                          <a:solidFill>
                            <a:srgbClr val="FFFFFF"/>
                          </a:solidFill>
                        </a:rPr>
                        <a:t>8-11</a:t>
                      </a:r>
                      <a:endParaRPr sz="1400" b="1" u="none" strike="noStrike" cap="none" dirty="0">
                        <a:solidFill>
                          <a:srgbClr val="FFFFFF"/>
                        </a:solidFill>
                      </a:endParaRPr>
                    </a:p>
                  </a:txBody>
                  <a:tcPr marL="91425" marR="91425" marT="91425" marB="91425">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467625">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dirty="0">
                          <a:solidFill>
                            <a:srgbClr val="FFFFFF"/>
                          </a:solidFill>
                        </a:rPr>
                        <a:t>5</a:t>
                      </a:r>
                      <a:endParaRPr sz="1400" b="1" u="none" strike="noStrike" cap="none" dirty="0">
                        <a:solidFill>
                          <a:srgbClr val="FFFFFF"/>
                        </a:solidFill>
                      </a:endParaRPr>
                    </a:p>
                  </a:txBody>
                  <a:tcPr marL="91425" marR="91425" marT="91425" marB="91425">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dirty="0">
                          <a:solidFill>
                            <a:srgbClr val="FFFFFF"/>
                          </a:solidFill>
                        </a:rPr>
                        <a:t>Seasonality Of Markets</a:t>
                      </a:r>
                      <a:endParaRPr sz="1400" b="1" u="none" strike="noStrike" cap="none" dirty="0">
                        <a:solidFill>
                          <a:srgbClr val="FFFFFF"/>
                        </a:solidFill>
                      </a:endParaRPr>
                    </a:p>
                  </a:txBody>
                  <a:tcPr marL="91425" marR="91425" marT="91425" marB="91425">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dirty="0">
                          <a:solidFill>
                            <a:srgbClr val="FFFFFF"/>
                          </a:solidFill>
                        </a:rPr>
                        <a:t>12-13</a:t>
                      </a:r>
                      <a:endParaRPr sz="1400" b="1" u="none" strike="noStrike" cap="none" dirty="0">
                        <a:solidFill>
                          <a:srgbClr val="FFFFFF"/>
                        </a:solidFill>
                      </a:endParaRPr>
                    </a:p>
                  </a:txBody>
                  <a:tcPr marL="91425" marR="91425" marT="91425" marB="91425">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3"/>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IN" sz="2800" b="1" dirty="0"/>
              <a:t>ASSUMPTIONS</a:t>
            </a:r>
            <a:endParaRPr sz="2800" b="1" dirty="0"/>
          </a:p>
        </p:txBody>
      </p:sp>
      <p:sp>
        <p:nvSpPr>
          <p:cNvPr id="88" name="Google Shape;88;p3"/>
          <p:cNvSpPr txBox="1"/>
          <p:nvPr/>
        </p:nvSpPr>
        <p:spPr>
          <a:xfrm>
            <a:off x="98250" y="707232"/>
            <a:ext cx="6664987" cy="400049"/>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dirty="0">
                <a:solidFill>
                  <a:srgbClr val="000000"/>
                </a:solidFill>
                <a:latin typeface="Roboto"/>
                <a:ea typeface="Roboto"/>
                <a:cs typeface="Roboto"/>
                <a:sym typeface="Roboto"/>
              </a:rPr>
              <a:t>We made an assumption and  divided the states into following regions:</a:t>
            </a:r>
            <a:endParaRPr sz="1400" b="0" i="0" u="none" strike="noStrike" cap="none" dirty="0">
              <a:solidFill>
                <a:srgbClr val="000000"/>
              </a:solidFill>
              <a:latin typeface="Roboto"/>
              <a:ea typeface="Roboto"/>
              <a:cs typeface="Roboto"/>
              <a:sym typeface="Roboto"/>
            </a:endParaRPr>
          </a:p>
        </p:txBody>
      </p:sp>
      <p:pic>
        <p:nvPicPr>
          <p:cNvPr id="1026" name="Picture 2">
            <a:extLst>
              <a:ext uri="{FF2B5EF4-FFF2-40B4-BE49-F238E27FC236}">
                <a16:creationId xmlns:a16="http://schemas.microsoft.com/office/drawing/2014/main" id="{7F7F9EFC-B21F-476B-BD0E-930D6FD357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1326356"/>
            <a:ext cx="6934200" cy="2933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3"/>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endParaRPr sz="2200">
              <a:solidFill>
                <a:srgbClr val="000000"/>
              </a:solidFill>
              <a:latin typeface="Arial"/>
              <a:ea typeface="Arial"/>
              <a:cs typeface="Arial"/>
              <a:sym typeface="Arial"/>
            </a:endParaRPr>
          </a:p>
          <a:p>
            <a:pPr marL="0" lvl="0" indent="0" algn="ctr" rtl="0">
              <a:lnSpc>
                <a:spcPct val="100000"/>
              </a:lnSpc>
              <a:spcBef>
                <a:spcPts val="0"/>
              </a:spcBef>
              <a:spcAft>
                <a:spcPts val="0"/>
              </a:spcAft>
              <a:buSzPts val="1800"/>
              <a:buNone/>
            </a:pPr>
            <a:r>
              <a:rPr lang="en" sz="2200" b="1">
                <a:solidFill>
                  <a:srgbClr val="FFFFFF"/>
                </a:solidFill>
                <a:latin typeface="Arial"/>
                <a:ea typeface="Arial"/>
                <a:cs typeface="Arial"/>
                <a:sym typeface="Arial"/>
              </a:rPr>
              <a:t>RFM ANALYSIS : Recency | Frequency | Monetary Analysis</a:t>
            </a:r>
            <a:endParaRPr sz="2200" b="1">
              <a:solidFill>
                <a:srgbClr val="FFFFFF"/>
              </a:solidFill>
              <a:latin typeface="Arial"/>
              <a:ea typeface="Arial"/>
              <a:cs typeface="Arial"/>
              <a:sym typeface="Arial"/>
            </a:endParaRPr>
          </a:p>
          <a:p>
            <a:pPr marL="0" lvl="0" indent="0" algn="l" rtl="0">
              <a:lnSpc>
                <a:spcPct val="100000"/>
              </a:lnSpc>
              <a:spcBef>
                <a:spcPts val="0"/>
              </a:spcBef>
              <a:spcAft>
                <a:spcPts val="0"/>
              </a:spcAft>
              <a:buSzPts val="1800"/>
              <a:buNone/>
            </a:pPr>
            <a:endParaRPr sz="2800"/>
          </a:p>
        </p:txBody>
      </p:sp>
      <p:sp>
        <p:nvSpPr>
          <p:cNvPr id="88" name="Google Shape;88;p3"/>
          <p:cNvSpPr txBox="1"/>
          <p:nvPr/>
        </p:nvSpPr>
        <p:spPr>
          <a:xfrm>
            <a:off x="4322100" y="481275"/>
            <a:ext cx="4686000" cy="5679900"/>
          </a:xfrm>
          <a:prstGeom prst="rect">
            <a:avLst/>
          </a:prstGeom>
          <a:noFill/>
          <a:ln>
            <a:noFill/>
          </a:ln>
        </p:spPr>
        <p:txBody>
          <a:bodyPr spcFirstLastPara="1" wrap="square" lIns="91425" tIns="91425" rIns="91425" bIns="91425" anchor="t" anchorCtr="0">
            <a:norm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oboto"/>
              <a:ea typeface="Roboto"/>
              <a:cs typeface="Roboto"/>
              <a:sym typeface="Roboto"/>
            </a:endParaRPr>
          </a:p>
          <a:p>
            <a:pPr marL="457200" marR="0" lvl="0" indent="-317500" algn="just" rtl="0">
              <a:lnSpc>
                <a:spcPct val="115000"/>
              </a:lnSpc>
              <a:spcBef>
                <a:spcPts val="0"/>
              </a:spcBef>
              <a:spcAft>
                <a:spcPts val="0"/>
              </a:spcAft>
              <a:buClr>
                <a:srgbClr val="000000"/>
              </a:buClr>
              <a:buSzPts val="1400"/>
              <a:buFont typeface="Roboto"/>
              <a:buChar char="●"/>
            </a:pPr>
            <a:r>
              <a:rPr lang="en" sz="1400" b="0" i="0" u="none" strike="noStrike" cap="none" dirty="0">
                <a:solidFill>
                  <a:srgbClr val="000000"/>
                </a:solidFill>
                <a:latin typeface="Roboto"/>
                <a:ea typeface="Roboto"/>
                <a:cs typeface="Roboto"/>
                <a:sym typeface="Roboto"/>
              </a:rPr>
              <a:t>Recency, Frequency and Monetary Performance was evaluated in the range of 1-</a:t>
            </a:r>
            <a:r>
              <a:rPr lang="en" dirty="0">
                <a:latin typeface="Roboto"/>
                <a:ea typeface="Roboto"/>
                <a:cs typeface="Roboto"/>
                <a:sym typeface="Roboto"/>
              </a:rPr>
              <a:t>5</a:t>
            </a:r>
            <a:r>
              <a:rPr lang="en" sz="1400" b="0" i="0" u="none" strike="noStrike" cap="none" dirty="0">
                <a:solidFill>
                  <a:srgbClr val="000000"/>
                </a:solidFill>
                <a:latin typeface="Roboto"/>
                <a:ea typeface="Roboto"/>
                <a:cs typeface="Roboto"/>
                <a:sym typeface="Roboto"/>
              </a:rPr>
              <a:t> where  more recent, more frequent and higher sales were awarded </a:t>
            </a:r>
            <a:r>
              <a:rPr lang="en" dirty="0">
                <a:latin typeface="Roboto"/>
                <a:ea typeface="Roboto"/>
                <a:cs typeface="Roboto"/>
                <a:sym typeface="Roboto"/>
              </a:rPr>
              <a:t>5</a:t>
            </a:r>
            <a:r>
              <a:rPr lang="en" sz="1400" b="0" i="0" u="none" strike="noStrike" cap="none" dirty="0">
                <a:solidFill>
                  <a:srgbClr val="000000"/>
                </a:solidFill>
                <a:latin typeface="Roboto"/>
                <a:ea typeface="Roboto"/>
                <a:cs typeface="Roboto"/>
                <a:sym typeface="Roboto"/>
              </a:rPr>
              <a:t> each as the RFM Score. </a:t>
            </a:r>
            <a:endParaRPr sz="1400" b="0" i="0" u="none" strike="noStrike" cap="none" dirty="0">
              <a:solidFill>
                <a:srgbClr val="000000"/>
              </a:solidFill>
              <a:latin typeface="Roboto"/>
              <a:ea typeface="Roboto"/>
              <a:cs typeface="Roboto"/>
              <a:sym typeface="Roboto"/>
            </a:endParaRPr>
          </a:p>
          <a:p>
            <a:pPr marL="457200" marR="0" lvl="0" indent="0" algn="just" rtl="0">
              <a:lnSpc>
                <a:spcPct val="115000"/>
              </a:lnSpc>
              <a:spcBef>
                <a:spcPts val="0"/>
              </a:spcBef>
              <a:spcAft>
                <a:spcPts val="0"/>
              </a:spcAft>
              <a:buClr>
                <a:srgbClr val="000000"/>
              </a:buClr>
              <a:buSzPts val="1400"/>
              <a:buFont typeface="Arial"/>
              <a:buNone/>
            </a:pPr>
            <a:endParaRPr sz="1400" b="0" i="0" u="none" strike="noStrike" cap="none" dirty="0">
              <a:solidFill>
                <a:srgbClr val="000000"/>
              </a:solidFill>
              <a:latin typeface="Roboto"/>
              <a:ea typeface="Roboto"/>
              <a:cs typeface="Roboto"/>
              <a:sym typeface="Roboto"/>
            </a:endParaRPr>
          </a:p>
          <a:p>
            <a:pPr marL="457200" marR="0" lvl="0" indent="-317500" algn="just" rtl="0">
              <a:lnSpc>
                <a:spcPct val="115000"/>
              </a:lnSpc>
              <a:spcBef>
                <a:spcPts val="0"/>
              </a:spcBef>
              <a:spcAft>
                <a:spcPts val="0"/>
              </a:spcAft>
              <a:buClr>
                <a:srgbClr val="000000"/>
              </a:buClr>
              <a:buSzPts val="1400"/>
              <a:buFont typeface="Roboto"/>
              <a:buChar char="●"/>
            </a:pPr>
            <a:r>
              <a:rPr lang="en" sz="1400" b="0" i="0" u="none" strike="noStrike" cap="none" dirty="0">
                <a:solidFill>
                  <a:srgbClr val="000000"/>
                </a:solidFill>
                <a:latin typeface="Roboto"/>
                <a:ea typeface="Roboto"/>
                <a:cs typeface="Roboto"/>
                <a:sym typeface="Roboto"/>
              </a:rPr>
              <a:t>RFM score was calculated</a:t>
            </a:r>
            <a:r>
              <a:rPr lang="en" dirty="0">
                <a:latin typeface="Roboto"/>
                <a:ea typeface="Roboto"/>
                <a:cs typeface="Roboto"/>
                <a:sym typeface="Roboto"/>
              </a:rPr>
              <a:t> </a:t>
            </a:r>
            <a:r>
              <a:rPr lang="en" sz="1400" b="0" i="0" u="none" strike="noStrike" cap="none" dirty="0">
                <a:solidFill>
                  <a:srgbClr val="000000"/>
                </a:solidFill>
                <a:latin typeface="Roboto"/>
                <a:ea typeface="Roboto"/>
                <a:cs typeface="Roboto"/>
                <a:sym typeface="Roboto"/>
              </a:rPr>
              <a:t>by </a:t>
            </a:r>
            <a:r>
              <a:rPr lang="en" dirty="0">
                <a:latin typeface="Roboto"/>
                <a:ea typeface="Roboto"/>
                <a:cs typeface="Roboto"/>
                <a:sym typeface="Roboto"/>
              </a:rPr>
              <a:t>concatenating</a:t>
            </a:r>
            <a:r>
              <a:rPr lang="en" sz="1400" b="0" i="0" u="none" strike="noStrike" cap="none" dirty="0">
                <a:solidFill>
                  <a:srgbClr val="000000"/>
                </a:solidFill>
                <a:latin typeface="Roboto"/>
                <a:ea typeface="Roboto"/>
                <a:cs typeface="Roboto"/>
                <a:sym typeface="Roboto"/>
              </a:rPr>
              <a:t> individual digits of the R</a:t>
            </a:r>
            <a:r>
              <a:rPr lang="en" dirty="0">
                <a:latin typeface="Roboto"/>
                <a:ea typeface="Roboto"/>
                <a:cs typeface="Roboto"/>
                <a:sym typeface="Roboto"/>
              </a:rPr>
              <a:t>ecency Score, Frequency Score and Monetary Score</a:t>
            </a:r>
            <a:r>
              <a:rPr lang="en" sz="1400" b="0" i="0" u="none" strike="noStrike" cap="none" dirty="0">
                <a:solidFill>
                  <a:srgbClr val="000000"/>
                </a:solidFill>
                <a:latin typeface="Roboto"/>
                <a:ea typeface="Roboto"/>
                <a:cs typeface="Roboto"/>
                <a:sym typeface="Roboto"/>
              </a:rPr>
              <a:t>.</a:t>
            </a:r>
            <a:endParaRPr sz="1400" b="0" i="0" u="none" strike="noStrike" cap="none" dirty="0">
              <a:solidFill>
                <a:srgbClr val="000000"/>
              </a:solidFill>
              <a:latin typeface="Roboto"/>
              <a:ea typeface="Roboto"/>
              <a:cs typeface="Roboto"/>
              <a:sym typeface="Roboto"/>
            </a:endParaRPr>
          </a:p>
          <a:p>
            <a:pPr marL="457200" marR="0" lvl="0" indent="0" algn="just" rtl="0">
              <a:lnSpc>
                <a:spcPct val="115000"/>
              </a:lnSpc>
              <a:spcBef>
                <a:spcPts val="0"/>
              </a:spcBef>
              <a:spcAft>
                <a:spcPts val="0"/>
              </a:spcAft>
              <a:buClr>
                <a:srgbClr val="000000"/>
              </a:buClr>
              <a:buSzPts val="1400"/>
              <a:buFont typeface="Arial"/>
              <a:buNone/>
            </a:pPr>
            <a:endParaRPr sz="1400" b="0" i="0" u="none" strike="noStrike" cap="none" dirty="0">
              <a:solidFill>
                <a:srgbClr val="000000"/>
              </a:solidFill>
              <a:latin typeface="Roboto"/>
              <a:ea typeface="Roboto"/>
              <a:cs typeface="Roboto"/>
              <a:sym typeface="Roboto"/>
            </a:endParaRPr>
          </a:p>
          <a:p>
            <a:pPr marL="457200" marR="0" lvl="0" indent="-317500" algn="just" rtl="0">
              <a:lnSpc>
                <a:spcPct val="115000"/>
              </a:lnSpc>
              <a:spcBef>
                <a:spcPts val="0"/>
              </a:spcBef>
              <a:spcAft>
                <a:spcPts val="0"/>
              </a:spcAft>
              <a:buClr>
                <a:srgbClr val="000000"/>
              </a:buClr>
              <a:buSzPts val="1400"/>
              <a:buFont typeface="Roboto"/>
              <a:buChar char="●"/>
            </a:pPr>
            <a:r>
              <a:rPr lang="en" sz="1400" b="0" i="0" u="none" strike="noStrike" cap="none" dirty="0">
                <a:solidFill>
                  <a:srgbClr val="000000"/>
                </a:solidFill>
                <a:latin typeface="Roboto"/>
                <a:ea typeface="Roboto"/>
                <a:cs typeface="Roboto"/>
                <a:sym typeface="Roboto"/>
              </a:rPr>
              <a:t>The RFM  score  was categorised into the following </a:t>
            </a:r>
            <a:r>
              <a:rPr lang="en" dirty="0">
                <a:latin typeface="Roboto"/>
                <a:ea typeface="Roboto"/>
                <a:cs typeface="Roboto"/>
                <a:sym typeface="Roboto"/>
              </a:rPr>
              <a:t>10</a:t>
            </a:r>
            <a:r>
              <a:rPr lang="en" sz="1400" b="0" i="0" u="none" strike="noStrike" cap="none" dirty="0">
                <a:solidFill>
                  <a:srgbClr val="000000"/>
                </a:solidFill>
                <a:latin typeface="Roboto"/>
                <a:ea typeface="Roboto"/>
                <a:cs typeface="Roboto"/>
                <a:sym typeface="Roboto"/>
              </a:rPr>
              <a:t> segments :</a:t>
            </a:r>
            <a:endParaRPr sz="1400" b="0" i="0" u="none" strike="noStrike" cap="none" dirty="0">
              <a:solidFill>
                <a:srgbClr val="000000"/>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oboto"/>
              <a:ea typeface="Roboto"/>
              <a:cs typeface="Roboto"/>
              <a:sym typeface="Roboto"/>
            </a:endParaRPr>
          </a:p>
          <a:p>
            <a:pPr marL="457200" marR="0" lvl="0" indent="0" algn="just" rtl="0">
              <a:lnSpc>
                <a:spcPct val="100000"/>
              </a:lnSpc>
              <a:spcBef>
                <a:spcPts val="0"/>
              </a:spcBef>
              <a:spcAft>
                <a:spcPts val="0"/>
              </a:spcAft>
              <a:buNone/>
            </a:pPr>
            <a:endParaRPr sz="14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oboto"/>
              <a:ea typeface="Roboto"/>
              <a:cs typeface="Roboto"/>
              <a:sym typeface="Roboto"/>
            </a:endParaRPr>
          </a:p>
        </p:txBody>
      </p:sp>
      <p:pic>
        <p:nvPicPr>
          <p:cNvPr id="89" name="Google Shape;89;p3"/>
          <p:cNvPicPr preferRelativeResize="0"/>
          <p:nvPr/>
        </p:nvPicPr>
        <p:blipFill>
          <a:blip r:embed="rId3">
            <a:alphaModFix/>
          </a:blip>
          <a:stretch>
            <a:fillRect/>
          </a:stretch>
        </p:blipFill>
        <p:spPr>
          <a:xfrm>
            <a:off x="215850" y="837625"/>
            <a:ext cx="4013099" cy="2131936"/>
          </a:xfrm>
          <a:prstGeom prst="rect">
            <a:avLst/>
          </a:prstGeom>
          <a:noFill/>
          <a:ln>
            <a:noFill/>
          </a:ln>
          <a:effectLst>
            <a:outerShdw blurRad="57150" dist="19050" dir="5400000" algn="bl" rotWithShape="0">
              <a:srgbClr val="000000">
                <a:alpha val="50000"/>
              </a:srgbClr>
            </a:outerShdw>
          </a:effectLst>
        </p:spPr>
      </p:pic>
      <p:pic>
        <p:nvPicPr>
          <p:cNvPr id="90" name="Google Shape;90;p3"/>
          <p:cNvPicPr preferRelativeResize="0"/>
          <p:nvPr/>
        </p:nvPicPr>
        <p:blipFill>
          <a:blip r:embed="rId4">
            <a:alphaModFix/>
          </a:blip>
          <a:stretch>
            <a:fillRect/>
          </a:stretch>
        </p:blipFill>
        <p:spPr>
          <a:xfrm>
            <a:off x="244713" y="3098750"/>
            <a:ext cx="3984249" cy="1950150"/>
          </a:xfrm>
          <a:prstGeom prst="rect">
            <a:avLst/>
          </a:prstGeom>
          <a:noFill/>
          <a:ln>
            <a:noFill/>
          </a:ln>
          <a:effectLst>
            <a:outerShdw blurRad="57150" dist="19050" dir="5400000" algn="bl" rotWithShape="0">
              <a:srgbClr val="000000">
                <a:alpha val="50000"/>
              </a:srgbClr>
            </a:outerShdw>
          </a:effectLst>
        </p:spPr>
      </p:pic>
      <p:pic>
        <p:nvPicPr>
          <p:cNvPr id="91" name="Google Shape;91;p3"/>
          <p:cNvPicPr preferRelativeResize="0"/>
          <p:nvPr/>
        </p:nvPicPr>
        <p:blipFill>
          <a:blip r:embed="rId5">
            <a:alphaModFix/>
          </a:blip>
          <a:stretch>
            <a:fillRect/>
          </a:stretch>
        </p:blipFill>
        <p:spPr>
          <a:xfrm>
            <a:off x="4819675" y="3509450"/>
            <a:ext cx="3939800" cy="1504925"/>
          </a:xfrm>
          <a:prstGeom prst="rect">
            <a:avLst/>
          </a:prstGeom>
          <a:noFill/>
          <a:ln>
            <a:noFill/>
          </a:ln>
        </p:spPr>
      </p:pic>
    </p:spTree>
    <p:extLst>
      <p:ext uri="{BB962C8B-B14F-4D97-AF65-F5344CB8AC3E}">
        <p14:creationId xmlns:p14="http://schemas.microsoft.com/office/powerpoint/2010/main" val="2318553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4"/>
          <p:cNvSpPr txBox="1">
            <a:spLocks noGrp="1"/>
          </p:cNvSpPr>
          <p:nvPr>
            <p:ph type="title"/>
          </p:nvPr>
        </p:nvSpPr>
        <p:spPr>
          <a:xfrm>
            <a:off x="98250" y="116200"/>
            <a:ext cx="8826600" cy="629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2200" b="1">
                <a:latin typeface="Arial"/>
                <a:ea typeface="Arial"/>
                <a:cs typeface="Arial"/>
                <a:sym typeface="Arial"/>
              </a:rPr>
              <a:t>RFM ANALYSIS : Recency | Frequency | Monetary Analysis</a:t>
            </a:r>
            <a:endParaRPr sz="2200" b="1">
              <a:latin typeface="Arial"/>
              <a:ea typeface="Arial"/>
              <a:cs typeface="Arial"/>
              <a:sym typeface="Arial"/>
            </a:endParaRPr>
          </a:p>
          <a:p>
            <a:pPr marL="0" lvl="0" indent="0" algn="l" rtl="0">
              <a:lnSpc>
                <a:spcPct val="100000"/>
              </a:lnSpc>
              <a:spcBef>
                <a:spcPts val="0"/>
              </a:spcBef>
              <a:spcAft>
                <a:spcPts val="0"/>
              </a:spcAft>
              <a:buSzPts val="1800"/>
              <a:buNone/>
            </a:pPr>
            <a:endParaRPr/>
          </a:p>
        </p:txBody>
      </p:sp>
      <p:pic>
        <p:nvPicPr>
          <p:cNvPr id="1026" name="Picture 2">
            <a:extLst>
              <a:ext uri="{FF2B5EF4-FFF2-40B4-BE49-F238E27FC236}">
                <a16:creationId xmlns:a16="http://schemas.microsoft.com/office/drawing/2014/main" id="{948A124C-2E68-4865-AD26-EE237AD914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88" y="745300"/>
            <a:ext cx="7894637" cy="4226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7"/>
          <p:cNvSpPr txBox="1">
            <a:spLocks noGrp="1"/>
          </p:cNvSpPr>
          <p:nvPr>
            <p:ph type="title"/>
          </p:nvPr>
        </p:nvSpPr>
        <p:spPr>
          <a:xfrm>
            <a:off x="158700" y="0"/>
            <a:ext cx="8826600" cy="60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t>                                        </a:t>
            </a:r>
            <a:r>
              <a:rPr lang="en" b="1"/>
              <a:t>CUSTOMER LOYALTY AND RETENTION</a:t>
            </a:r>
            <a:endParaRPr b="1"/>
          </a:p>
        </p:txBody>
      </p:sp>
      <p:graphicFrame>
        <p:nvGraphicFramePr>
          <p:cNvPr id="102" name="Google Shape;102;p7"/>
          <p:cNvGraphicFramePr/>
          <p:nvPr/>
        </p:nvGraphicFramePr>
        <p:xfrm>
          <a:off x="952500" y="745000"/>
          <a:ext cx="7239000" cy="1234350"/>
        </p:xfrm>
        <a:graphic>
          <a:graphicData uri="http://schemas.openxmlformats.org/drawingml/2006/table">
            <a:tbl>
              <a:tblPr>
                <a:noFill/>
                <a:tableStyleId>{517FD25C-D075-4BA5-94E6-B28010BB41C7}</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gridSpan="4">
                  <a:txBody>
                    <a:bodyPr/>
                    <a:lstStyle/>
                    <a:p>
                      <a:pPr marL="0" lvl="0" indent="0" algn="ctr" rtl="0">
                        <a:spcBef>
                          <a:spcPts val="0"/>
                        </a:spcBef>
                        <a:spcAft>
                          <a:spcPts val="0"/>
                        </a:spcAft>
                        <a:buNone/>
                      </a:pPr>
                      <a:r>
                        <a:rPr lang="en" sz="1700" b="1">
                          <a:latin typeface="Courier New"/>
                          <a:ea typeface="Courier New"/>
                          <a:cs typeface="Courier New"/>
                          <a:sym typeface="Courier New"/>
                        </a:rPr>
                        <a:t>Number Of Unique Customers</a:t>
                      </a:r>
                      <a:endParaRPr sz="1700" b="1">
                        <a:latin typeface="Courier New"/>
                        <a:ea typeface="Courier New"/>
                        <a:cs typeface="Courier New"/>
                        <a:sym typeface="Courier New"/>
                      </a:endParaRPr>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t>2012</a:t>
                      </a:r>
                      <a:endParaRPr/>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tc>
                  <a:txBody>
                    <a:bodyPr/>
                    <a:lstStyle/>
                    <a:p>
                      <a:pPr marL="0" lvl="0" indent="0" algn="ctr" rtl="0">
                        <a:spcBef>
                          <a:spcPts val="0"/>
                        </a:spcBef>
                        <a:spcAft>
                          <a:spcPts val="0"/>
                        </a:spcAft>
                        <a:buNone/>
                      </a:pPr>
                      <a:r>
                        <a:rPr lang="en"/>
                        <a:t>2013</a:t>
                      </a:r>
                      <a:endParaRPr/>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tc>
                  <a:txBody>
                    <a:bodyPr/>
                    <a:lstStyle/>
                    <a:p>
                      <a:pPr marL="0" lvl="0" indent="0" algn="ctr" rtl="0">
                        <a:spcBef>
                          <a:spcPts val="0"/>
                        </a:spcBef>
                        <a:spcAft>
                          <a:spcPts val="0"/>
                        </a:spcAft>
                        <a:buNone/>
                      </a:pPr>
                      <a:r>
                        <a:rPr lang="en"/>
                        <a:t>2014</a:t>
                      </a:r>
                      <a:endParaRPr/>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tc>
                  <a:txBody>
                    <a:bodyPr/>
                    <a:lstStyle/>
                    <a:p>
                      <a:pPr marL="0" lvl="0" indent="0" algn="ctr" rtl="0">
                        <a:spcBef>
                          <a:spcPts val="0"/>
                        </a:spcBef>
                        <a:spcAft>
                          <a:spcPts val="0"/>
                        </a:spcAft>
                        <a:buNone/>
                      </a:pPr>
                      <a:r>
                        <a:rPr lang="en"/>
                        <a:t>2015</a:t>
                      </a:r>
                      <a:endParaRPr/>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a:t>795</a:t>
                      </a:r>
                      <a:endParaRPr/>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tc>
                  <a:txBody>
                    <a:bodyPr/>
                    <a:lstStyle/>
                    <a:p>
                      <a:pPr marL="0" lvl="0" indent="0" algn="ctr" rtl="0">
                        <a:spcBef>
                          <a:spcPts val="0"/>
                        </a:spcBef>
                        <a:spcAft>
                          <a:spcPts val="0"/>
                        </a:spcAft>
                        <a:buNone/>
                      </a:pPr>
                      <a:r>
                        <a:rPr lang="en"/>
                        <a:t>795</a:t>
                      </a:r>
                      <a:endParaRPr/>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tc>
                  <a:txBody>
                    <a:bodyPr/>
                    <a:lstStyle/>
                    <a:p>
                      <a:pPr marL="0" lvl="0" indent="0" algn="ctr" rtl="0">
                        <a:spcBef>
                          <a:spcPts val="0"/>
                        </a:spcBef>
                        <a:spcAft>
                          <a:spcPts val="0"/>
                        </a:spcAft>
                        <a:buNone/>
                      </a:pPr>
                      <a:r>
                        <a:rPr lang="en"/>
                        <a:t>796</a:t>
                      </a:r>
                      <a:endParaRPr/>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tc>
                  <a:txBody>
                    <a:bodyPr/>
                    <a:lstStyle/>
                    <a:p>
                      <a:pPr marL="0" lvl="0" indent="0" algn="ctr" rtl="0">
                        <a:spcBef>
                          <a:spcPts val="0"/>
                        </a:spcBef>
                        <a:spcAft>
                          <a:spcPts val="0"/>
                        </a:spcAft>
                        <a:buNone/>
                      </a:pPr>
                      <a:r>
                        <a:rPr lang="en"/>
                        <a:t>794</a:t>
                      </a:r>
                      <a:endParaRPr/>
                    </a:p>
                  </a:txBody>
                  <a:tcPr marL="91425" marR="91425" marT="91425" marB="91425" anchor="ctr">
                    <a:lnL w="9525" cap="flat" cmpd="sng">
                      <a:solidFill>
                        <a:srgbClr val="202124"/>
                      </a:solidFill>
                      <a:prstDash val="solid"/>
                      <a:round/>
                      <a:headEnd type="none" w="sm" len="sm"/>
                      <a:tailEnd type="none" w="sm" len="sm"/>
                    </a:lnL>
                    <a:lnR w="9525" cap="flat" cmpd="sng">
                      <a:solidFill>
                        <a:srgbClr val="202124"/>
                      </a:solidFill>
                      <a:prstDash val="solid"/>
                      <a:round/>
                      <a:headEnd type="none" w="sm" len="sm"/>
                      <a:tailEnd type="none" w="sm" len="sm"/>
                    </a:lnR>
                    <a:lnT w="9525" cap="flat" cmpd="sng">
                      <a:solidFill>
                        <a:srgbClr val="202124"/>
                      </a:solidFill>
                      <a:prstDash val="solid"/>
                      <a:round/>
                      <a:headEnd type="none" w="sm" len="sm"/>
                      <a:tailEnd type="none" w="sm" len="sm"/>
                    </a:lnT>
                    <a:lnB w="9525" cap="flat" cmpd="sng">
                      <a:solidFill>
                        <a:srgbClr val="202124"/>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03" name="Google Shape;103;p7"/>
          <p:cNvSpPr txBox="1"/>
          <p:nvPr/>
        </p:nvSpPr>
        <p:spPr>
          <a:xfrm>
            <a:off x="952500" y="2296225"/>
            <a:ext cx="7239000" cy="264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Roboto"/>
                <a:ea typeface="Roboto"/>
                <a:cs typeface="Roboto"/>
                <a:sym typeface="Roboto"/>
              </a:rPr>
              <a:t>• After evaluating the data we can see that from 2012 to 2014 there is 100% customer retention.</a:t>
            </a:r>
            <a:endParaRPr sz="1600">
              <a:latin typeface="Roboto"/>
              <a:ea typeface="Roboto"/>
              <a:cs typeface="Roboto"/>
              <a:sym typeface="Roboto"/>
            </a:endParaRPr>
          </a:p>
          <a:p>
            <a:pPr marL="0" lvl="0" indent="0" algn="l" rtl="0">
              <a:spcBef>
                <a:spcPts val="0"/>
              </a:spcBef>
              <a:spcAft>
                <a:spcPts val="0"/>
              </a:spcAft>
              <a:buNone/>
            </a:pPr>
            <a:endParaRPr sz="1600">
              <a:latin typeface="Roboto"/>
              <a:ea typeface="Roboto"/>
              <a:cs typeface="Roboto"/>
              <a:sym typeface="Roboto"/>
            </a:endParaRPr>
          </a:p>
          <a:p>
            <a:pPr marL="0" lvl="0" indent="0" algn="l" rtl="0">
              <a:spcBef>
                <a:spcPts val="0"/>
              </a:spcBef>
              <a:spcAft>
                <a:spcPts val="0"/>
              </a:spcAft>
              <a:buNone/>
            </a:pPr>
            <a:r>
              <a:rPr lang="en" sz="1600">
                <a:latin typeface="Roboto"/>
                <a:ea typeface="Roboto"/>
                <a:cs typeface="Roboto"/>
                <a:sym typeface="Roboto"/>
              </a:rPr>
              <a:t>• In the period of 2014 - 2015, there is a small dip in retention of customers resulting in.</a:t>
            </a:r>
            <a:endParaRPr sz="1600">
              <a:latin typeface="Roboto"/>
              <a:ea typeface="Roboto"/>
              <a:cs typeface="Roboto"/>
              <a:sym typeface="Roboto"/>
            </a:endParaRPr>
          </a:p>
          <a:p>
            <a:pPr marL="0" lvl="0" indent="0" algn="l" rtl="0">
              <a:spcBef>
                <a:spcPts val="0"/>
              </a:spcBef>
              <a:spcAft>
                <a:spcPts val="0"/>
              </a:spcAft>
              <a:buNone/>
            </a:pPr>
            <a:endParaRPr sz="1600">
              <a:latin typeface="Roboto"/>
              <a:ea typeface="Roboto"/>
              <a:cs typeface="Roboto"/>
              <a:sym typeface="Roboto"/>
            </a:endParaRPr>
          </a:p>
          <a:p>
            <a:pPr marL="0" lvl="0" indent="0" algn="l" rtl="0">
              <a:spcBef>
                <a:spcPts val="0"/>
              </a:spcBef>
              <a:spcAft>
                <a:spcPts val="0"/>
              </a:spcAft>
              <a:buNone/>
            </a:pPr>
            <a:r>
              <a:rPr lang="en" sz="1600">
                <a:latin typeface="Roboto"/>
                <a:ea typeface="Roboto"/>
                <a:cs typeface="Roboto"/>
                <a:sym typeface="Roboto"/>
              </a:rPr>
              <a:t>• It is also evident that even though the company's customer retention capability is good, the company lack in customers acquisition as out of all the years in the given time frame, only one new customer comes in the year 2014.</a:t>
            </a:r>
            <a:endParaRPr sz="1600">
              <a:latin typeface="Roboto"/>
              <a:ea typeface="Roboto"/>
              <a:cs typeface="Roboto"/>
              <a:sym typeface="Roboto"/>
            </a:endParaRPr>
          </a:p>
          <a:p>
            <a:pPr marL="0" lvl="0" indent="0" algn="l" rtl="0">
              <a:spcBef>
                <a:spcPts val="0"/>
              </a:spcBef>
              <a:spcAft>
                <a:spcPts val="0"/>
              </a:spcAft>
              <a:buNone/>
            </a:pPr>
            <a:endParaRPr sz="16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B9FF1"/>
        </a:solidFill>
        <a:effectLst/>
      </p:bgPr>
    </p:bg>
    <p:spTree>
      <p:nvGrpSpPr>
        <p:cNvPr id="1" name="Shape 107"/>
        <p:cNvGrpSpPr/>
        <p:nvPr/>
      </p:nvGrpSpPr>
      <p:grpSpPr>
        <a:xfrm>
          <a:off x="0" y="0"/>
          <a:ext cx="0" cy="0"/>
          <a:chOff x="0" y="0"/>
          <a:chExt cx="0" cy="0"/>
        </a:xfrm>
      </p:grpSpPr>
      <p:sp>
        <p:nvSpPr>
          <p:cNvPr id="108" name="Google Shape;108;p8"/>
          <p:cNvSpPr txBox="1">
            <a:spLocks noGrp="1"/>
          </p:cNvSpPr>
          <p:nvPr>
            <p:ph type="title"/>
          </p:nvPr>
        </p:nvSpPr>
        <p:spPr>
          <a:xfrm>
            <a:off x="83850" y="0"/>
            <a:ext cx="8826600" cy="60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b="1" dirty="0"/>
              <a:t>CUSTOMER LOYALTY AND RETENTION</a:t>
            </a:r>
            <a:endParaRPr b="1" dirty="0"/>
          </a:p>
        </p:txBody>
      </p:sp>
      <p:sp>
        <p:nvSpPr>
          <p:cNvPr id="109" name="Google Shape;109;p8"/>
          <p:cNvSpPr txBox="1"/>
          <p:nvPr/>
        </p:nvSpPr>
        <p:spPr>
          <a:xfrm>
            <a:off x="534625" y="2415050"/>
            <a:ext cx="4830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pic>
        <p:nvPicPr>
          <p:cNvPr id="110" name="Google Shape;110;p8"/>
          <p:cNvPicPr preferRelativeResize="0"/>
          <p:nvPr/>
        </p:nvPicPr>
        <p:blipFill>
          <a:blip r:embed="rId3">
            <a:alphaModFix/>
          </a:blip>
          <a:stretch>
            <a:fillRect/>
          </a:stretch>
        </p:blipFill>
        <p:spPr>
          <a:xfrm>
            <a:off x="2505750" y="832650"/>
            <a:ext cx="3982809" cy="2023450"/>
          </a:xfrm>
          <a:prstGeom prst="rect">
            <a:avLst/>
          </a:prstGeom>
          <a:noFill/>
          <a:ln>
            <a:noFill/>
          </a:ln>
        </p:spPr>
      </p:pic>
      <p:sp>
        <p:nvSpPr>
          <p:cNvPr id="111" name="Google Shape;111;p8"/>
          <p:cNvSpPr txBox="1"/>
          <p:nvPr/>
        </p:nvSpPr>
        <p:spPr>
          <a:xfrm>
            <a:off x="353825" y="3086050"/>
            <a:ext cx="8163900" cy="178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202124"/>
                </a:solidFill>
                <a:latin typeface="Roboto"/>
                <a:ea typeface="Roboto"/>
                <a:cs typeface="Roboto"/>
                <a:sym typeface="Roboto"/>
              </a:rPr>
              <a:t>• The company needs to invest in new strategies for the acquisition of customers. </a:t>
            </a:r>
            <a:endParaRPr sz="1300">
              <a:solidFill>
                <a:srgbClr val="202124"/>
              </a:solidFill>
              <a:latin typeface="Roboto"/>
              <a:ea typeface="Roboto"/>
              <a:cs typeface="Roboto"/>
              <a:sym typeface="Roboto"/>
            </a:endParaRPr>
          </a:p>
          <a:p>
            <a:pPr marL="0" lvl="0" indent="0" algn="l" rtl="0">
              <a:spcBef>
                <a:spcPts val="0"/>
              </a:spcBef>
              <a:spcAft>
                <a:spcPts val="0"/>
              </a:spcAft>
              <a:buNone/>
            </a:pPr>
            <a:endParaRPr sz="1300">
              <a:solidFill>
                <a:srgbClr val="202124"/>
              </a:solidFill>
              <a:latin typeface="Roboto"/>
              <a:ea typeface="Roboto"/>
              <a:cs typeface="Roboto"/>
              <a:sym typeface="Roboto"/>
            </a:endParaRPr>
          </a:p>
          <a:p>
            <a:pPr marL="0" lvl="0" indent="0" algn="l" rtl="0">
              <a:spcBef>
                <a:spcPts val="0"/>
              </a:spcBef>
              <a:spcAft>
                <a:spcPts val="0"/>
              </a:spcAft>
              <a:buNone/>
            </a:pPr>
            <a:r>
              <a:rPr lang="en" sz="1300">
                <a:solidFill>
                  <a:srgbClr val="202124"/>
                </a:solidFill>
                <a:latin typeface="Roboto"/>
                <a:ea typeface="Roboto"/>
                <a:cs typeface="Roboto"/>
                <a:sym typeface="Roboto"/>
              </a:rPr>
              <a:t>• To set a certain priority, we should first consider Central India region as it has always seen stagnant sales in this region, so the company should first invest to acquire more customers in this region using certain marketing strategies.</a:t>
            </a:r>
            <a:endParaRPr sz="1300">
              <a:solidFill>
                <a:srgbClr val="202124"/>
              </a:solidFill>
              <a:latin typeface="Roboto"/>
              <a:ea typeface="Roboto"/>
              <a:cs typeface="Roboto"/>
              <a:sym typeface="Roboto"/>
            </a:endParaRPr>
          </a:p>
          <a:p>
            <a:pPr marL="0" lvl="0" indent="0" algn="l" rtl="0">
              <a:spcBef>
                <a:spcPts val="0"/>
              </a:spcBef>
              <a:spcAft>
                <a:spcPts val="0"/>
              </a:spcAft>
              <a:buNone/>
            </a:pPr>
            <a:endParaRPr sz="1300">
              <a:solidFill>
                <a:srgbClr val="202124"/>
              </a:solidFill>
              <a:latin typeface="Roboto"/>
              <a:ea typeface="Roboto"/>
              <a:cs typeface="Roboto"/>
              <a:sym typeface="Roboto"/>
            </a:endParaRPr>
          </a:p>
          <a:p>
            <a:pPr marL="0" lvl="0" indent="0" algn="l" rtl="0">
              <a:spcBef>
                <a:spcPts val="0"/>
              </a:spcBef>
              <a:spcAft>
                <a:spcPts val="0"/>
              </a:spcAft>
              <a:buNone/>
            </a:pPr>
            <a:r>
              <a:rPr lang="en" sz="1300">
                <a:solidFill>
                  <a:srgbClr val="202124"/>
                </a:solidFill>
                <a:latin typeface="Roboto"/>
                <a:ea typeface="Roboto"/>
                <a:cs typeface="Roboto"/>
                <a:sym typeface="Roboto"/>
              </a:rPr>
              <a:t> • Then we can move onto other market regions first such as West India, East, North East India, as these have lesser sales as compared to North and South regions.</a:t>
            </a:r>
            <a:endParaRPr sz="1500">
              <a:solidFill>
                <a:srgbClr val="202124"/>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f53bcc64c0_3_15"/>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SzPts val="1800"/>
              <a:buNone/>
            </a:pPr>
            <a:r>
              <a:rPr lang="en" b="1" dirty="0"/>
              <a:t>SEGMENT ANALYSIS</a:t>
            </a:r>
            <a:endParaRPr b="1" dirty="0"/>
          </a:p>
        </p:txBody>
      </p:sp>
      <p:pic>
        <p:nvPicPr>
          <p:cNvPr id="117" name="Google Shape;117;gf53bcc64c0_3_15"/>
          <p:cNvPicPr preferRelativeResize="0"/>
          <p:nvPr/>
        </p:nvPicPr>
        <p:blipFill>
          <a:blip r:embed="rId3">
            <a:alphaModFix/>
          </a:blip>
          <a:stretch>
            <a:fillRect/>
          </a:stretch>
        </p:blipFill>
        <p:spPr>
          <a:xfrm>
            <a:off x="273763" y="771450"/>
            <a:ext cx="8475587" cy="4219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f53bcc64c0_3_7"/>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b="1" dirty="0"/>
              <a:t>SEGMENT ANALYSIS</a:t>
            </a:r>
            <a:endParaRPr b="1" dirty="0"/>
          </a:p>
        </p:txBody>
      </p:sp>
      <p:sp>
        <p:nvSpPr>
          <p:cNvPr id="123" name="Google Shape;123;gf53bcc64c0_3_7"/>
          <p:cNvSpPr txBox="1"/>
          <p:nvPr/>
        </p:nvSpPr>
        <p:spPr>
          <a:xfrm>
            <a:off x="229625" y="3168775"/>
            <a:ext cx="8618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4" name="Google Shape;124;gf53bcc64c0_3_7"/>
          <p:cNvSpPr txBox="1"/>
          <p:nvPr/>
        </p:nvSpPr>
        <p:spPr>
          <a:xfrm>
            <a:off x="4699550" y="826625"/>
            <a:ext cx="4332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5" name="Google Shape;125;gf53bcc64c0_3_7"/>
          <p:cNvSpPr txBox="1"/>
          <p:nvPr/>
        </p:nvSpPr>
        <p:spPr>
          <a:xfrm>
            <a:off x="229625" y="959975"/>
            <a:ext cx="8618400" cy="3801000"/>
          </a:xfrm>
          <a:prstGeom prst="rect">
            <a:avLst/>
          </a:prstGeom>
          <a:noFill/>
          <a:ln>
            <a:noFill/>
          </a:ln>
        </p:spPr>
        <p:txBody>
          <a:bodyPr spcFirstLastPara="1" wrap="square" lIns="91425" tIns="91425" rIns="91425" bIns="91425" anchor="t" anchorCtr="0">
            <a:normAutofit/>
          </a:bodyPr>
          <a:lstStyle/>
          <a:p>
            <a:pPr marL="457200" lvl="0" indent="0" algn="l" rtl="0">
              <a:lnSpc>
                <a:spcPct val="95000"/>
              </a:lnSpc>
              <a:spcBef>
                <a:spcPts val="0"/>
              </a:spcBef>
              <a:spcAft>
                <a:spcPts val="0"/>
              </a:spcAft>
              <a:buNone/>
            </a:pPr>
            <a:r>
              <a:rPr lang="en" sz="1800">
                <a:solidFill>
                  <a:schemeClr val="dk2"/>
                </a:solidFill>
                <a:highlight>
                  <a:srgbClr val="F9F9F9"/>
                </a:highlight>
                <a:latin typeface="Roboto"/>
                <a:ea typeface="Roboto"/>
                <a:cs typeface="Roboto"/>
                <a:sym typeface="Roboto"/>
              </a:rPr>
              <a:t>• There are mainly segments: Consumers, Corporate, and Home Office.</a:t>
            </a:r>
            <a:endParaRPr sz="1800">
              <a:solidFill>
                <a:schemeClr val="dk2"/>
              </a:solidFill>
              <a:highlight>
                <a:srgbClr val="F9F9F9"/>
              </a:highlight>
              <a:latin typeface="Roboto"/>
              <a:ea typeface="Roboto"/>
              <a:cs typeface="Roboto"/>
              <a:sym typeface="Roboto"/>
            </a:endParaRPr>
          </a:p>
          <a:p>
            <a:pPr marL="457200" lvl="0" indent="0" algn="l" rtl="0">
              <a:lnSpc>
                <a:spcPct val="95000"/>
              </a:lnSpc>
              <a:spcBef>
                <a:spcPts val="0"/>
              </a:spcBef>
              <a:spcAft>
                <a:spcPts val="0"/>
              </a:spcAft>
              <a:buNone/>
            </a:pPr>
            <a:endParaRPr sz="1800">
              <a:solidFill>
                <a:schemeClr val="dk2"/>
              </a:solidFill>
              <a:highlight>
                <a:srgbClr val="F9F9F9"/>
              </a:highlight>
              <a:latin typeface="Roboto"/>
              <a:ea typeface="Roboto"/>
              <a:cs typeface="Roboto"/>
              <a:sym typeface="Roboto"/>
            </a:endParaRPr>
          </a:p>
          <a:p>
            <a:pPr marL="457200" lvl="0" indent="0" algn="l" rtl="0">
              <a:lnSpc>
                <a:spcPct val="95000"/>
              </a:lnSpc>
              <a:spcBef>
                <a:spcPts val="0"/>
              </a:spcBef>
              <a:spcAft>
                <a:spcPts val="0"/>
              </a:spcAft>
              <a:buNone/>
            </a:pPr>
            <a:r>
              <a:rPr lang="en" sz="1800">
                <a:solidFill>
                  <a:schemeClr val="dk2"/>
                </a:solidFill>
                <a:highlight>
                  <a:srgbClr val="F9F9F9"/>
                </a:highlight>
                <a:latin typeface="Roboto"/>
                <a:ea typeface="Roboto"/>
                <a:cs typeface="Roboto"/>
                <a:sym typeface="Roboto"/>
              </a:rPr>
              <a:t>• Consumer segment is the main source of revenue for this company followed by Corporate and Home Office. </a:t>
            </a:r>
            <a:endParaRPr sz="1800">
              <a:solidFill>
                <a:schemeClr val="dk2"/>
              </a:solidFill>
              <a:highlight>
                <a:srgbClr val="F9F9F9"/>
              </a:highlight>
              <a:latin typeface="Roboto"/>
              <a:ea typeface="Roboto"/>
              <a:cs typeface="Roboto"/>
              <a:sym typeface="Roboto"/>
            </a:endParaRPr>
          </a:p>
          <a:p>
            <a:pPr marL="457200" lvl="0" indent="0" algn="l" rtl="0">
              <a:lnSpc>
                <a:spcPct val="95000"/>
              </a:lnSpc>
              <a:spcBef>
                <a:spcPts val="0"/>
              </a:spcBef>
              <a:spcAft>
                <a:spcPts val="0"/>
              </a:spcAft>
              <a:buNone/>
            </a:pPr>
            <a:endParaRPr sz="1800">
              <a:solidFill>
                <a:schemeClr val="dk2"/>
              </a:solidFill>
              <a:highlight>
                <a:srgbClr val="F9F9F9"/>
              </a:highlight>
              <a:latin typeface="Roboto"/>
              <a:ea typeface="Roboto"/>
              <a:cs typeface="Roboto"/>
              <a:sym typeface="Roboto"/>
            </a:endParaRPr>
          </a:p>
          <a:p>
            <a:pPr marL="457200" lvl="0" indent="0" algn="l" rtl="0">
              <a:lnSpc>
                <a:spcPct val="95000"/>
              </a:lnSpc>
              <a:spcBef>
                <a:spcPts val="0"/>
              </a:spcBef>
              <a:spcAft>
                <a:spcPts val="0"/>
              </a:spcAft>
              <a:buNone/>
            </a:pPr>
            <a:r>
              <a:rPr lang="en" sz="1800">
                <a:solidFill>
                  <a:schemeClr val="dk2"/>
                </a:solidFill>
                <a:highlight>
                  <a:srgbClr val="F9F9F9"/>
                </a:highlight>
                <a:latin typeface="Roboto"/>
                <a:ea typeface="Roboto"/>
                <a:cs typeface="Roboto"/>
                <a:sym typeface="Roboto"/>
              </a:rPr>
              <a:t>• In all the three segments, there is high sales of technology products followed by Furniture and then at the end office supplies.</a:t>
            </a:r>
            <a:endParaRPr sz="1800">
              <a:solidFill>
                <a:schemeClr val="dk2"/>
              </a:solidFill>
              <a:highlight>
                <a:srgbClr val="F9F9F9"/>
              </a:highlight>
              <a:latin typeface="Roboto"/>
              <a:ea typeface="Roboto"/>
              <a:cs typeface="Roboto"/>
              <a:sym typeface="Roboto"/>
            </a:endParaRPr>
          </a:p>
          <a:p>
            <a:pPr marL="457200" lvl="0" indent="0" algn="l" rtl="0">
              <a:lnSpc>
                <a:spcPct val="95000"/>
              </a:lnSpc>
              <a:spcBef>
                <a:spcPts val="0"/>
              </a:spcBef>
              <a:spcAft>
                <a:spcPts val="0"/>
              </a:spcAft>
              <a:buNone/>
            </a:pPr>
            <a:endParaRPr sz="1800">
              <a:solidFill>
                <a:schemeClr val="dk2"/>
              </a:solidFill>
              <a:highlight>
                <a:srgbClr val="F9F9F9"/>
              </a:highlight>
              <a:latin typeface="Roboto"/>
              <a:ea typeface="Roboto"/>
              <a:cs typeface="Roboto"/>
              <a:sym typeface="Roboto"/>
            </a:endParaRPr>
          </a:p>
          <a:p>
            <a:pPr marL="457200" lvl="0" indent="0" algn="l" rtl="0">
              <a:lnSpc>
                <a:spcPct val="95000"/>
              </a:lnSpc>
              <a:spcBef>
                <a:spcPts val="0"/>
              </a:spcBef>
              <a:spcAft>
                <a:spcPts val="0"/>
              </a:spcAft>
              <a:buNone/>
            </a:pPr>
            <a:r>
              <a:rPr lang="en" sz="1800">
                <a:solidFill>
                  <a:schemeClr val="dk2"/>
                </a:solidFill>
                <a:highlight>
                  <a:srgbClr val="F9F9F9"/>
                </a:highlight>
                <a:latin typeface="Roboto"/>
                <a:ea typeface="Roboto"/>
                <a:cs typeface="Roboto"/>
                <a:sym typeface="Roboto"/>
              </a:rPr>
              <a:t> • With this, we also observe a common trend which is very low profits made in all these types of products, under all the three segments, and this is something the company should focus on again.</a:t>
            </a:r>
            <a:endParaRPr sz="1800">
              <a:solidFill>
                <a:schemeClr val="dk2"/>
              </a:solidFill>
              <a:highlight>
                <a:srgbClr val="F9F9F9"/>
              </a:highlight>
              <a:latin typeface="Roboto"/>
              <a:ea typeface="Roboto"/>
              <a:cs typeface="Roboto"/>
              <a:sym typeface="Roboto"/>
            </a:endParaRPr>
          </a:p>
          <a:p>
            <a:pPr marL="457200" marR="0" lvl="0" indent="0" algn="l" rtl="0">
              <a:lnSpc>
                <a:spcPct val="80000"/>
              </a:lnSpc>
              <a:spcBef>
                <a:spcPts val="0"/>
              </a:spcBef>
              <a:spcAft>
                <a:spcPts val="0"/>
              </a:spcAft>
              <a:buNone/>
            </a:pPr>
            <a:endParaRPr sz="2100">
              <a:solidFill>
                <a:schemeClr val="dk2"/>
              </a:solidFill>
              <a:highlight>
                <a:srgbClr val="F9F9F9"/>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1036</Words>
  <Application>Microsoft Office PowerPoint</Application>
  <PresentationFormat>On-screen Show (16:9)</PresentationFormat>
  <Paragraphs>95</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Courier New</vt:lpstr>
      <vt:lpstr>Arial</vt:lpstr>
      <vt:lpstr>Arial Black</vt:lpstr>
      <vt:lpstr>Roboto</vt:lpstr>
      <vt:lpstr>Material</vt:lpstr>
      <vt:lpstr>PowerPoint Presentation</vt:lpstr>
      <vt:lpstr>PowerPoint Presentation</vt:lpstr>
      <vt:lpstr>ASSUMPTIONS</vt:lpstr>
      <vt:lpstr> RFM ANALYSIS : Recency | Frequency | Monetary Analysis </vt:lpstr>
      <vt:lpstr>RFM ANALYSIS : Recency | Frequency | Monetary Analysis </vt:lpstr>
      <vt:lpstr>                                        CUSTOMER LOYALTY AND RETENTION</vt:lpstr>
      <vt:lpstr>CUSTOMER LOYALTY AND RETENTION</vt:lpstr>
      <vt:lpstr>SEGMENT ANALYSIS</vt:lpstr>
      <vt:lpstr>SEGMENT ANALYSIS</vt:lpstr>
      <vt:lpstr>MARKET PERFORMANCE</vt:lpstr>
      <vt:lpstr>MARKET PERFORMANCE</vt:lpstr>
      <vt:lpstr>                                        SEASONALITY  OF  MARKETS      </vt:lpstr>
      <vt:lpstr>                                        SEASONALITY  OF  MARKETS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Devansh Mohata</cp:lastModifiedBy>
  <cp:revision>8</cp:revision>
  <dcterms:modified xsi:type="dcterms:W3CDTF">2021-10-01T15:52:35Z</dcterms:modified>
</cp:coreProperties>
</file>