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01" r:id="rId3"/>
    <p:sldId id="257" r:id="rId4"/>
    <p:sldId id="259" r:id="rId5"/>
    <p:sldId id="283" r:id="rId6"/>
    <p:sldId id="294" r:id="rId7"/>
    <p:sldId id="284" r:id="rId8"/>
    <p:sldId id="295" r:id="rId9"/>
    <p:sldId id="291" r:id="rId10"/>
    <p:sldId id="296" r:id="rId11"/>
    <p:sldId id="297" r:id="rId12"/>
    <p:sldId id="292" r:id="rId13"/>
    <p:sldId id="300" r:id="rId14"/>
    <p:sldId id="261" r:id="rId15"/>
    <p:sldId id="302" r:id="rId16"/>
    <p:sldId id="262" r:id="rId17"/>
    <p:sldId id="263" r:id="rId18"/>
    <p:sldId id="270" r:id="rId19"/>
    <p:sldId id="265" r:id="rId20"/>
    <p:sldId id="303" r:id="rId21"/>
    <p:sldId id="266" r:id="rId22"/>
    <p:sldId id="299" r:id="rId23"/>
    <p:sldId id="264" r:id="rId24"/>
    <p:sldId id="258" r:id="rId25"/>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83770" autoAdjust="0"/>
  </p:normalViewPr>
  <p:slideViewPr>
    <p:cSldViewPr>
      <p:cViewPr varScale="1">
        <p:scale>
          <a:sx n="252" d="100"/>
          <a:sy n="252" d="100"/>
        </p:scale>
        <p:origin x="1224"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2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82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82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2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82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dirty="0"/>
          </a:p>
        </p:txBody>
      </p:sp>
    </p:spTree>
    <p:extLst>
      <p:ext uri="{BB962C8B-B14F-4D97-AF65-F5344CB8AC3E}">
        <p14:creationId xmlns:p14="http://schemas.microsoft.com/office/powerpoint/2010/main" val="35739409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492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pPr/>
              <a:t>1</a:t>
            </a:fld>
            <a:endParaRPr lang="en-US" dirty="0"/>
          </a:p>
        </p:txBody>
      </p:sp>
    </p:spTree>
    <p:extLst>
      <p:ext uri="{BB962C8B-B14F-4D97-AF65-F5344CB8AC3E}">
        <p14:creationId xmlns:p14="http://schemas.microsoft.com/office/powerpoint/2010/main" val="40859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048583" name="bk object 17"/>
          <p:cNvSpPr/>
          <p:nvPr/>
        </p:nvSpPr>
        <p:spPr>
          <a:xfrm>
            <a:off x="0" y="0"/>
            <a:ext cx="4608195" cy="321945"/>
          </a:xfrm>
          <a:custGeom>
            <a:avLst/>
            <a:gdLst/>
            <a:ahLst/>
            <a:cxnLst/>
            <a:rect l="l" t="t" r="r" b="b"/>
            <a:pathLst>
              <a:path w="4608195" h="321945">
                <a:moveTo>
                  <a:pt x="0" y="321500"/>
                </a:moveTo>
                <a:lnTo>
                  <a:pt x="4608004" y="321500"/>
                </a:lnTo>
                <a:lnTo>
                  <a:pt x="4608004" y="0"/>
                </a:lnTo>
                <a:lnTo>
                  <a:pt x="0" y="0"/>
                </a:lnTo>
                <a:lnTo>
                  <a:pt x="0" y="321500"/>
                </a:lnTo>
                <a:close/>
              </a:path>
            </a:pathLst>
          </a:custGeom>
          <a:solidFill>
            <a:srgbClr val="3333B2"/>
          </a:solidFill>
        </p:spPr>
        <p:txBody>
          <a:bodyPr wrap="square" lIns="0" tIns="0" rIns="0" bIns="0" rtlCol="0"/>
          <a:lstStyle/>
          <a:p>
            <a:endParaRPr dirty="0"/>
          </a:p>
        </p:txBody>
      </p:sp>
      <p:sp>
        <p:nvSpPr>
          <p:cNvPr id="1048584"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1048585"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586"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lang="en-IN" spc="-5"/>
              <a:t>Oct 13, 2022</a:t>
            </a:r>
            <a:endParaRPr spc="-5" dirty="0"/>
          </a:p>
        </p:txBody>
      </p:sp>
      <p:sp>
        <p:nvSpPr>
          <p:cNvPr id="1048587"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lang="en-US" spc="-5"/>
              <a:t>(Dept. of ECE, VVCE, Mysuru)</a:t>
            </a:r>
            <a:endParaRPr spc="-5" dirty="0"/>
          </a:p>
        </p:txBody>
      </p:sp>
      <p:sp>
        <p:nvSpPr>
          <p:cNvPr id="1048588"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25400">
              <a:lnSpc>
                <a:spcPct val="100000"/>
              </a:lnSpc>
              <a:spcBef>
                <a:spcPts val="70"/>
              </a:spcBef>
            </a:pPr>
            <a:fld id="{81D60167-4931-47E6-BA6A-407CBD079E47}" type="slidenum">
              <a:rPr spc="-5" dirty="0"/>
              <a:pPr marL="25400">
                <a:lnSpc>
                  <a:spcPct val="100000"/>
                </a:lnSpc>
                <a:spcBef>
                  <a:spcPts val="70"/>
                </a:spcBef>
              </a:pPr>
              <a:t>‹#›</a:t>
            </a:fld>
            <a:r>
              <a:rPr spc="-5" dirty="0"/>
              <a:t> /</a:t>
            </a:r>
            <a:r>
              <a:rPr spc="-70" dirty="0"/>
              <a:t> </a:t>
            </a:r>
            <a:r>
              <a:rPr spc="-5" dirty="0"/>
              <a:t>14</a:t>
            </a:r>
          </a:p>
        </p:txBody>
      </p:sp>
      <p:pic>
        <p:nvPicPr>
          <p:cNvPr id="11" name="Picture 2" descr="VVCE – Mysuru Today">
            <a:extLst>
              <a:ext uri="{FF2B5EF4-FFF2-40B4-BE49-F238E27FC236}">
                <a16:creationId xmlns:a16="http://schemas.microsoft.com/office/drawing/2014/main" id="{CDC5DDDA-BED0-440B-8BF3-64E7785C721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36516" y="2741800"/>
            <a:ext cx="378282" cy="4307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9" name="Holder 2"/>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lang="en-IN" spc="-5"/>
              <a:t>Oct 13, 2022</a:t>
            </a:r>
            <a:endParaRPr spc="-5" dirty="0"/>
          </a:p>
        </p:txBody>
      </p:sp>
      <p:sp>
        <p:nvSpPr>
          <p:cNvPr id="1048710" name="Holder 3"/>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ct val="100000"/>
              </a:lnSpc>
              <a:spcBef>
                <a:spcPts val="70"/>
              </a:spcBef>
            </a:pPr>
            <a:r>
              <a:rPr lang="en-US" spc="-5"/>
              <a:t>(Dept. of ECE, VVCE, Mysuru)</a:t>
            </a:r>
            <a:endParaRPr spc="-5" dirty="0"/>
          </a:p>
        </p:txBody>
      </p:sp>
      <p:sp>
        <p:nvSpPr>
          <p:cNvPr id="1048711" name="Holder 4"/>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25400">
              <a:lnSpc>
                <a:spcPct val="100000"/>
              </a:lnSpc>
              <a:spcBef>
                <a:spcPts val="70"/>
              </a:spcBef>
            </a:pPr>
            <a:fld id="{81D60167-4931-47E6-BA6A-407CBD079E47}" type="slidenum">
              <a:rPr spc="-5" dirty="0"/>
              <a:pPr marL="25400">
                <a:lnSpc>
                  <a:spcPct val="100000"/>
                </a:lnSpc>
                <a:spcBef>
                  <a:spcPts val="70"/>
                </a:spcBef>
              </a:pPr>
              <a:t>‹#›</a:t>
            </a:fld>
            <a:r>
              <a:rPr spc="-5" dirty="0"/>
              <a:t> /</a:t>
            </a:r>
            <a:r>
              <a:rPr spc="-70" dirty="0"/>
              <a:t> </a:t>
            </a:r>
            <a:r>
              <a:rPr spc="-5" dirty="0"/>
              <a:t>14</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7" name="Holder 2"/>
          <p:cNvSpPr>
            <a:spLocks noGrp="1"/>
          </p:cNvSpPr>
          <p:nvPr>
            <p:ph type="title"/>
          </p:nvPr>
        </p:nvSpPr>
        <p:spPr>
          <a:xfrm>
            <a:off x="95300" y="45565"/>
            <a:ext cx="4419498" cy="244475"/>
          </a:xfrm>
          <a:prstGeom prst="rect">
            <a:avLst/>
          </a:prstGeom>
        </p:spPr>
        <p:txBody>
          <a:bodyPr wrap="square" lIns="0" tIns="0" rIns="0" bIns="0">
            <a:spAutoFit/>
          </a:bodyPr>
          <a:lstStyle>
            <a:lvl1pPr>
              <a:defRPr sz="1400" b="0" i="0">
                <a:solidFill>
                  <a:schemeClr val="bg1"/>
                </a:solidFill>
                <a:latin typeface="Arial"/>
                <a:cs typeface="Arial"/>
              </a:defRPr>
            </a:lvl1pPr>
          </a:lstStyle>
          <a:p>
            <a:endParaRPr/>
          </a:p>
        </p:txBody>
      </p:sp>
      <p:sp>
        <p:nvSpPr>
          <p:cNvPr id="1048578" name="Holder 3"/>
          <p:cNvSpPr>
            <a:spLocks noGrp="1"/>
          </p:cNvSpPr>
          <p:nvPr>
            <p:ph type="body" idx="1"/>
          </p:nvPr>
        </p:nvSpPr>
        <p:spPr>
          <a:xfrm>
            <a:off x="125844" y="928432"/>
            <a:ext cx="4358411" cy="1644650"/>
          </a:xfrm>
          <a:prstGeom prst="rect">
            <a:avLst/>
          </a:prstGeom>
        </p:spPr>
        <p:txBody>
          <a:bodyPr wrap="square" lIns="0" tIns="0" rIns="0" bIns="0">
            <a:spAutoFit/>
          </a:bodyPr>
          <a:lstStyle>
            <a:lvl1pPr>
              <a:defRPr b="0" i="0">
                <a:solidFill>
                  <a:schemeClr val="tx1"/>
                </a:solidFill>
              </a:defRPr>
            </a:lvl1pPr>
          </a:lstStyle>
          <a:p>
            <a:endParaRPr/>
          </a:p>
        </p:txBody>
      </p:sp>
      <p:sp>
        <p:nvSpPr>
          <p:cNvPr id="1048579" name="Holder 4"/>
          <p:cNvSpPr>
            <a:spLocks noGrp="1"/>
          </p:cNvSpPr>
          <p:nvPr>
            <p:ph type="ftr" sz="quarter" idx="5"/>
          </p:nvPr>
        </p:nvSpPr>
        <p:spPr>
          <a:xfrm>
            <a:off x="3641216" y="3331252"/>
            <a:ext cx="495300" cy="120014"/>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ct val="100000"/>
              </a:lnSpc>
              <a:spcBef>
                <a:spcPts val="70"/>
              </a:spcBef>
            </a:pPr>
            <a:r>
              <a:rPr lang="en-IN" spc="-5"/>
              <a:t>Oct 13, 2022</a:t>
            </a:r>
            <a:endParaRPr spc="-5" dirty="0"/>
          </a:p>
        </p:txBody>
      </p:sp>
      <p:sp>
        <p:nvSpPr>
          <p:cNvPr id="1048580" name="Holder 5"/>
          <p:cNvSpPr>
            <a:spLocks noGrp="1"/>
          </p:cNvSpPr>
          <p:nvPr>
            <p:ph type="dt" sz="half" idx="6"/>
          </p:nvPr>
        </p:nvSpPr>
        <p:spPr>
          <a:xfrm>
            <a:off x="256527" y="3331252"/>
            <a:ext cx="1065530" cy="120014"/>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ct val="100000"/>
              </a:lnSpc>
              <a:spcBef>
                <a:spcPts val="70"/>
              </a:spcBef>
            </a:pPr>
            <a:r>
              <a:rPr lang="en-US" spc="-5"/>
              <a:t>(Dept. of ECE, VVCE, Mysuru)</a:t>
            </a:r>
            <a:endParaRPr spc="-5" dirty="0"/>
          </a:p>
        </p:txBody>
      </p:sp>
      <p:sp>
        <p:nvSpPr>
          <p:cNvPr id="1048581" name="Holder 6"/>
          <p:cNvSpPr>
            <a:spLocks noGrp="1"/>
          </p:cNvSpPr>
          <p:nvPr>
            <p:ph type="sldNum" sz="quarter" idx="7"/>
          </p:nvPr>
        </p:nvSpPr>
        <p:spPr>
          <a:xfrm>
            <a:off x="4270990" y="3331252"/>
            <a:ext cx="270510" cy="120014"/>
          </a:xfrm>
          <a:prstGeom prst="rect">
            <a:avLst/>
          </a:prstGeom>
        </p:spPr>
        <p:txBody>
          <a:bodyPr wrap="square" lIns="0" tIns="0" rIns="0" bIns="0">
            <a:spAutoFit/>
          </a:bodyPr>
          <a:lstStyle>
            <a:lvl1pPr>
              <a:defRPr sz="600" b="0" i="0">
                <a:solidFill>
                  <a:schemeClr val="bg1"/>
                </a:solidFill>
                <a:latin typeface="Arial"/>
                <a:cs typeface="Arial"/>
              </a:defRPr>
            </a:lvl1pPr>
          </a:lstStyle>
          <a:p>
            <a:pPr marL="25400">
              <a:lnSpc>
                <a:spcPct val="100000"/>
              </a:lnSpc>
              <a:spcBef>
                <a:spcPts val="70"/>
              </a:spcBef>
            </a:pPr>
            <a:fld id="{81D60167-4931-47E6-BA6A-407CBD079E47}" type="slidenum">
              <a:rPr spc="-5" dirty="0"/>
              <a:pPr marL="25400">
                <a:lnSpc>
                  <a:spcPct val="100000"/>
                </a:lnSpc>
                <a:spcBef>
                  <a:spcPts val="70"/>
                </a:spcBef>
              </a:pPr>
              <a:t>‹#›</a:t>
            </a:fld>
            <a:r>
              <a:rPr spc="-5" dirty="0"/>
              <a:t> /</a:t>
            </a:r>
            <a:r>
              <a:rPr spc="-70" dirty="0"/>
              <a:t> </a:t>
            </a:r>
            <a:r>
              <a:rPr spc="-5" dirty="0"/>
              <a:t>14</a:t>
            </a:r>
          </a:p>
        </p:txBody>
      </p:sp>
      <p:pic>
        <p:nvPicPr>
          <p:cNvPr id="8" name="Picture 2" descr="VVCE – Mysuru Today">
            <a:extLst>
              <a:ext uri="{FF2B5EF4-FFF2-40B4-BE49-F238E27FC236}">
                <a16:creationId xmlns:a16="http://schemas.microsoft.com/office/drawing/2014/main" id="{BAF38620-A747-4463-9817-C48A74C3C0BF}"/>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6516" y="2741800"/>
            <a:ext cx="378282" cy="43073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3" r:id="rId2"/>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9"/>
          <p:cNvSpPr/>
          <p:nvPr/>
        </p:nvSpPr>
        <p:spPr>
          <a:xfrm>
            <a:off x="323850" y="3330575"/>
            <a:ext cx="1219200" cy="130175"/>
          </a:xfrm>
          <a:custGeom>
            <a:avLst/>
            <a:gdLst/>
            <a:ahLst/>
            <a:cxnLst/>
            <a:rect l="l" t="t" r="r" b="b"/>
            <a:pathLst>
              <a:path w="1536064" h="129539">
                <a:moveTo>
                  <a:pt x="0" y="129031"/>
                </a:moveTo>
                <a:lnTo>
                  <a:pt x="1535976" y="129031"/>
                </a:lnTo>
                <a:lnTo>
                  <a:pt x="1535976" y="0"/>
                </a:lnTo>
                <a:lnTo>
                  <a:pt x="0" y="0"/>
                </a:lnTo>
                <a:lnTo>
                  <a:pt x="0" y="129031"/>
                </a:lnTo>
                <a:close/>
              </a:path>
            </a:pathLst>
          </a:custGeom>
          <a:solidFill>
            <a:srgbClr val="3333B2"/>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1" name="object 19"/>
          <p:cNvSpPr/>
          <p:nvPr/>
        </p:nvSpPr>
        <p:spPr>
          <a:xfrm>
            <a:off x="4037846" y="3331211"/>
            <a:ext cx="324604" cy="129539"/>
          </a:xfrm>
          <a:custGeom>
            <a:avLst/>
            <a:gdLst/>
            <a:ahLst/>
            <a:cxnLst/>
            <a:rect l="l" t="t" r="r" b="b"/>
            <a:pathLst>
              <a:path w="1536064" h="129539">
                <a:moveTo>
                  <a:pt x="0" y="129031"/>
                </a:moveTo>
                <a:lnTo>
                  <a:pt x="1535976" y="129031"/>
                </a:lnTo>
                <a:lnTo>
                  <a:pt x="1535976" y="0"/>
                </a:lnTo>
                <a:lnTo>
                  <a:pt x="0" y="0"/>
                </a:lnTo>
                <a:lnTo>
                  <a:pt x="0" y="129031"/>
                </a:lnTo>
                <a:close/>
              </a:path>
            </a:pathLst>
          </a:custGeom>
          <a:solidFill>
            <a:srgbClr val="3333B2"/>
          </a:solidFill>
        </p:spPr>
        <p:txBody>
          <a:bodyPr wrap="square" lIns="0" tIns="0" rIns="0" bIns="0" rtlCol="0"/>
          <a:lstStyle/>
          <a:p>
            <a:pPr algn="r"/>
            <a:endParaRPr dirty="0">
              <a:latin typeface="Times New Roman" panose="02020603050405020304" pitchFamily="18" charset="0"/>
              <a:cs typeface="Times New Roman" panose="02020603050405020304" pitchFamily="18" charset="0"/>
            </a:endParaRPr>
          </a:p>
        </p:txBody>
      </p:sp>
      <p:sp>
        <p:nvSpPr>
          <p:cNvPr id="1048596" name="object 9"/>
          <p:cNvSpPr/>
          <p:nvPr/>
        </p:nvSpPr>
        <p:spPr>
          <a:xfrm>
            <a:off x="4520310" y="260681"/>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048597" name="object 10"/>
          <p:cNvSpPr/>
          <p:nvPr/>
        </p:nvSpPr>
        <p:spPr>
          <a:xfrm>
            <a:off x="4520310" y="247981"/>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048601" name="object 14"/>
          <p:cNvSpPr txBox="1"/>
          <p:nvPr/>
        </p:nvSpPr>
        <p:spPr>
          <a:xfrm>
            <a:off x="1291451" y="2587679"/>
            <a:ext cx="1957128" cy="742896"/>
          </a:xfrm>
          <a:prstGeom prst="rect">
            <a:avLst/>
          </a:prstGeom>
        </p:spPr>
        <p:txBody>
          <a:bodyPr vert="horz" wrap="square" lIns="0" tIns="6985" rIns="0" bIns="0" rtlCol="0">
            <a:spAutoFit/>
          </a:bodyPr>
          <a:lstStyle/>
          <a:p>
            <a:pPr marL="196215" marR="5080" indent="-184150" algn="ctr">
              <a:lnSpc>
                <a:spcPct val="102600"/>
              </a:lnSpc>
              <a:spcBef>
                <a:spcPts val="55"/>
              </a:spcBef>
            </a:pPr>
            <a:r>
              <a:rPr lang="en-IN" sz="1100" spc="-10" dirty="0">
                <a:latin typeface="Times New Roman" pitchFamily="18" charset="0"/>
                <a:cs typeface="Times New Roman" pitchFamily="18" charset="0"/>
              </a:rPr>
              <a:t>Under the guidance of </a:t>
            </a:r>
          </a:p>
          <a:p>
            <a:pPr marL="196215" marR="5080" indent="-184150" algn="ctr">
              <a:lnSpc>
                <a:spcPct val="102600"/>
              </a:lnSpc>
              <a:spcBef>
                <a:spcPts val="55"/>
              </a:spcBef>
            </a:pPr>
            <a:r>
              <a:rPr lang="en-US" sz="1100" b="1" spc="-10" dirty="0">
                <a:latin typeface="Times New Roman" pitchFamily="18" charset="0"/>
                <a:cs typeface="Times New Roman" pitchFamily="18" charset="0"/>
              </a:rPr>
              <a:t>Dr. Vinay B K</a:t>
            </a:r>
          </a:p>
          <a:p>
            <a:pPr marL="196215" marR="5080" indent="-184150" algn="ctr">
              <a:lnSpc>
                <a:spcPct val="102600"/>
              </a:lnSpc>
              <a:spcBef>
                <a:spcPts val="55"/>
              </a:spcBef>
            </a:pPr>
            <a:r>
              <a:rPr lang="en-US" sz="1100" spc="-5" dirty="0">
                <a:latin typeface="Times New Roman" pitchFamily="18" charset="0"/>
                <a:cs typeface="Times New Roman" pitchFamily="18" charset="0"/>
              </a:rPr>
              <a:t>Assistant Professor</a:t>
            </a:r>
          </a:p>
          <a:p>
            <a:pPr marL="196215" marR="5080" indent="-184150" algn="ctr">
              <a:lnSpc>
                <a:spcPct val="102600"/>
              </a:lnSpc>
              <a:spcBef>
                <a:spcPts val="55"/>
              </a:spcBef>
            </a:pPr>
            <a:r>
              <a:rPr lang="en-US" sz="1100" spc="-5" dirty="0">
                <a:latin typeface="Times New Roman" pitchFamily="18" charset="0"/>
                <a:cs typeface="Times New Roman" pitchFamily="18" charset="0"/>
              </a:rPr>
              <a:t>Dept. of ECE, VVCE</a:t>
            </a:r>
            <a:endParaRPr lang="en-US" sz="1100" dirty="0">
              <a:latin typeface="Times New Roman" pitchFamily="18" charset="0"/>
              <a:cs typeface="Times New Roman" pitchFamily="18" charset="0"/>
            </a:endParaRPr>
          </a:p>
        </p:txBody>
      </p:sp>
      <p:sp>
        <p:nvSpPr>
          <p:cNvPr id="1048607" name="object 20"/>
          <p:cNvSpPr txBox="1">
            <a:spLocks noGrp="1"/>
          </p:cNvSpPr>
          <p:nvPr>
            <p:ph type="dt" sz="half" idx="6"/>
          </p:nvPr>
        </p:nvSpPr>
        <p:spPr>
          <a:xfrm>
            <a:off x="400050" y="3359440"/>
            <a:ext cx="1066800" cy="101310"/>
          </a:xfrm>
          <a:prstGeom prst="rect">
            <a:avLst/>
          </a:prstGeom>
        </p:spPr>
        <p:txBody>
          <a:bodyPr vert="horz" wrap="square" lIns="0" tIns="8890" rIns="0" bIns="0" rtlCol="0">
            <a:spAutoFit/>
          </a:bodyPr>
          <a:lstStyle/>
          <a:p>
            <a:pPr marL="12700">
              <a:lnSpc>
                <a:spcPct val="100000"/>
              </a:lnSpc>
              <a:spcBef>
                <a:spcPts val="70"/>
              </a:spcBef>
            </a:pPr>
            <a:r>
              <a:rPr lang="en-US" spc="-5" dirty="0">
                <a:latin typeface="Times New Roman" pitchFamily="18" charset="0"/>
                <a:cs typeface="Times New Roman" pitchFamily="18" charset="0"/>
              </a:rPr>
              <a:t>(Dept. of ECE, VVCE, </a:t>
            </a:r>
            <a:r>
              <a:rPr lang="en-US" spc="-5" dirty="0" err="1">
                <a:latin typeface="Times New Roman" pitchFamily="18" charset="0"/>
                <a:cs typeface="Times New Roman" pitchFamily="18" charset="0"/>
              </a:rPr>
              <a:t>Mysuru</a:t>
            </a:r>
            <a:r>
              <a:rPr lang="en-US" spc="-5" dirty="0">
                <a:latin typeface="Times New Roman" pitchFamily="18" charset="0"/>
                <a:cs typeface="Times New Roman" pitchFamily="18" charset="0"/>
              </a:rPr>
              <a:t>)</a:t>
            </a:r>
            <a:endParaRPr spc="-5" dirty="0">
              <a:latin typeface="Times New Roman" pitchFamily="18" charset="0"/>
              <a:cs typeface="Times New Roman" pitchFamily="18" charset="0"/>
            </a:endParaRPr>
          </a:p>
        </p:txBody>
      </p:sp>
      <p:pic>
        <p:nvPicPr>
          <p:cNvPr id="1029" name="Picture 5" descr="G:\vvce header updated ECE.jpg"/>
          <p:cNvPicPr>
            <a:picLocks noChangeAspect="1" noChangeArrowheads="1"/>
          </p:cNvPicPr>
          <p:nvPr/>
        </p:nvPicPr>
        <p:blipFill>
          <a:blip r:embed="rId3" cstate="print"/>
          <a:srcRect/>
          <a:stretch>
            <a:fillRect/>
          </a:stretch>
        </p:blipFill>
        <p:spPr bwMode="auto">
          <a:xfrm>
            <a:off x="95250" y="130175"/>
            <a:ext cx="4349531" cy="931651"/>
          </a:xfrm>
          <a:prstGeom prst="rect">
            <a:avLst/>
          </a:prstGeom>
          <a:noFill/>
        </p:spPr>
      </p:pic>
      <p:sp>
        <p:nvSpPr>
          <p:cNvPr id="31" name="Slide Number Placeholder 30"/>
          <p:cNvSpPr>
            <a:spLocks noGrp="1"/>
          </p:cNvSpPr>
          <p:nvPr>
            <p:ph type="sldNum" sz="quarter" idx="7"/>
          </p:nvPr>
        </p:nvSpPr>
        <p:spPr>
          <a:xfrm>
            <a:off x="4057650" y="3368417"/>
            <a:ext cx="270510" cy="92333"/>
          </a:xfrm>
        </p:spPr>
        <p:txBody>
          <a:bodyPr/>
          <a:lstStyle/>
          <a:p>
            <a:pPr marL="25400">
              <a:lnSpc>
                <a:spcPct val="100000"/>
              </a:lnSpc>
              <a:spcBef>
                <a:spcPts val="70"/>
              </a:spcBef>
            </a:pPr>
            <a:fld id="{81D60167-4931-47E6-BA6A-407CBD079E47}" type="slidenum">
              <a:rPr lang="en-US" spc="-5" smtClean="0">
                <a:latin typeface="Times New Roman" pitchFamily="18" charset="0"/>
                <a:cs typeface="Times New Roman" pitchFamily="18" charset="0"/>
              </a:rPr>
              <a:pPr marL="25400">
                <a:lnSpc>
                  <a:spcPct val="100000"/>
                </a:lnSpc>
                <a:spcBef>
                  <a:spcPts val="70"/>
                </a:spcBef>
              </a:pPr>
              <a:t>1</a:t>
            </a:fld>
            <a:r>
              <a:rPr lang="en-US" spc="-5" dirty="0">
                <a:latin typeface="Times New Roman" pitchFamily="18" charset="0"/>
                <a:cs typeface="Times New Roman" pitchFamily="18" charset="0"/>
              </a:rPr>
              <a:t> /</a:t>
            </a:r>
            <a:r>
              <a:rPr lang="en-US" spc="-70" dirty="0">
                <a:latin typeface="Times New Roman" pitchFamily="18" charset="0"/>
                <a:cs typeface="Times New Roman" pitchFamily="18" charset="0"/>
              </a:rPr>
              <a:t> </a:t>
            </a:r>
            <a:r>
              <a:rPr lang="en-US" spc="-5" dirty="0">
                <a:latin typeface="Times New Roman" pitchFamily="18" charset="0"/>
                <a:cs typeface="Times New Roman" pitchFamily="18" charset="0"/>
              </a:rPr>
              <a:t>13</a:t>
            </a:r>
          </a:p>
        </p:txBody>
      </p:sp>
      <p:sp>
        <p:nvSpPr>
          <p:cNvPr id="10" name="Rectangle 9"/>
          <p:cNvSpPr/>
          <p:nvPr/>
        </p:nvSpPr>
        <p:spPr>
          <a:xfrm>
            <a:off x="1152525" y="1462566"/>
            <a:ext cx="2305050" cy="1107996"/>
          </a:xfrm>
          <a:prstGeom prst="rect">
            <a:avLst/>
          </a:prstGeom>
        </p:spPr>
        <p:txBody>
          <a:bodyPr wrap="square">
            <a:spAutoFit/>
          </a:bodyPr>
          <a:lstStyle/>
          <a:p>
            <a:pPr algn="ctr"/>
            <a:r>
              <a:rPr lang="en-US" sz="1100" spc="-5" dirty="0">
                <a:latin typeface="Times New Roman" pitchFamily="18" charset="0"/>
                <a:cs typeface="Times New Roman" pitchFamily="18" charset="0"/>
              </a:rPr>
              <a:t>Carried out by</a:t>
            </a:r>
          </a:p>
          <a:p>
            <a:pPr algn="ctr"/>
            <a:endParaRPr lang="en-IN" sz="1100" dirty="0">
              <a:latin typeface="Times New Roman" pitchFamily="18" charset="0"/>
              <a:cs typeface="Times New Roman" pitchFamily="18" charset="0"/>
            </a:endParaRPr>
          </a:p>
          <a:p>
            <a:pPr algn="ctr"/>
            <a:r>
              <a:rPr lang="en-IN" sz="1100" dirty="0">
                <a:latin typeface="Times New Roman" pitchFamily="18" charset="0"/>
                <a:cs typeface="Times New Roman" pitchFamily="18" charset="0"/>
              </a:rPr>
              <a:t>Sanjana A               4VV21EC137                Souparnika S          4VV21EC149</a:t>
            </a:r>
            <a:endParaRPr lang="en-US" sz="1100" dirty="0">
              <a:latin typeface="Times New Roman" pitchFamily="18" charset="0"/>
              <a:cs typeface="Times New Roman" pitchFamily="18" charset="0"/>
            </a:endParaRPr>
          </a:p>
          <a:p>
            <a:pPr algn="ctr"/>
            <a:r>
              <a:rPr lang="en-IN" sz="1100" dirty="0">
                <a:latin typeface="Times New Roman" pitchFamily="18" charset="0"/>
                <a:cs typeface="Times New Roman" pitchFamily="18" charset="0"/>
              </a:rPr>
              <a:t>V R Nakshatra        4VV21EC168</a:t>
            </a:r>
            <a:endParaRPr lang="en-US" sz="1100" dirty="0">
              <a:latin typeface="Times New Roman" pitchFamily="18" charset="0"/>
              <a:cs typeface="Times New Roman" pitchFamily="18" charset="0"/>
            </a:endParaRPr>
          </a:p>
          <a:p>
            <a:pPr algn="ctr"/>
            <a:r>
              <a:rPr lang="en-IN" sz="1100" dirty="0">
                <a:latin typeface="Times New Roman" pitchFamily="18" charset="0"/>
                <a:cs typeface="Times New Roman" pitchFamily="18" charset="0"/>
              </a:rPr>
              <a:t>Vaishnavi K            4VV21EC169</a:t>
            </a:r>
            <a:endParaRPr lang="en-US" sz="1200" dirty="0">
              <a:latin typeface="Times New Roman" pitchFamily="18" charset="0"/>
              <a:cs typeface="Times New Roman" pitchFamily="18" charset="0"/>
            </a:endParaRPr>
          </a:p>
        </p:txBody>
      </p:sp>
      <p:sp>
        <p:nvSpPr>
          <p:cNvPr id="13" name="object 2"/>
          <p:cNvSpPr/>
          <p:nvPr/>
        </p:nvSpPr>
        <p:spPr>
          <a:xfrm>
            <a:off x="176910" y="1128901"/>
            <a:ext cx="4343400" cy="304800"/>
          </a:xfrm>
          <a:custGeom>
            <a:avLst/>
            <a:gdLst/>
            <a:ahLst/>
            <a:cxnLst/>
            <a:rect l="l" t="t" r="r" b="b"/>
            <a:pathLst>
              <a:path w="4432935" h="82550">
                <a:moveTo>
                  <a:pt x="4381767" y="0"/>
                </a:moveTo>
                <a:lnTo>
                  <a:pt x="50800" y="0"/>
                </a:lnTo>
                <a:lnTo>
                  <a:pt x="31075" y="4008"/>
                </a:lnTo>
                <a:lnTo>
                  <a:pt x="14922" y="14922"/>
                </a:lnTo>
                <a:lnTo>
                  <a:pt x="4008" y="31075"/>
                </a:lnTo>
                <a:lnTo>
                  <a:pt x="0" y="50800"/>
                </a:lnTo>
                <a:lnTo>
                  <a:pt x="0" y="82384"/>
                </a:lnTo>
                <a:lnTo>
                  <a:pt x="4432567" y="82384"/>
                </a:lnTo>
                <a:lnTo>
                  <a:pt x="4432567" y="50800"/>
                </a:lnTo>
                <a:lnTo>
                  <a:pt x="4428558" y="31075"/>
                </a:lnTo>
                <a:lnTo>
                  <a:pt x="4417644" y="14922"/>
                </a:lnTo>
                <a:lnTo>
                  <a:pt x="4401492" y="4008"/>
                </a:lnTo>
                <a:lnTo>
                  <a:pt x="4381767" y="0"/>
                </a:lnTo>
                <a:close/>
              </a:path>
            </a:pathLst>
          </a:custGeom>
          <a:solidFill>
            <a:srgbClr val="3333B2"/>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4" name="object 20"/>
          <p:cNvSpPr txBox="1">
            <a:spLocks/>
          </p:cNvSpPr>
          <p:nvPr/>
        </p:nvSpPr>
        <p:spPr>
          <a:xfrm>
            <a:off x="226337" y="1142022"/>
            <a:ext cx="4293973" cy="255198"/>
          </a:xfrm>
          <a:prstGeom prst="rect">
            <a:avLst/>
          </a:prstGeom>
        </p:spPr>
        <p:txBody>
          <a:bodyPr vert="horz" wrap="square" lIns="0" tIns="8890" rIns="0" bIns="0" rtlCol="0">
            <a:spAutoFit/>
          </a:bodyPr>
          <a:lstStyle/>
          <a:p>
            <a:pPr algn="ctr"/>
            <a:r>
              <a:rPr lang="en-US" sz="1600" b="1" dirty="0">
                <a:ln w="13462">
                  <a:solidFill>
                    <a:schemeClr val="bg1"/>
                  </a:solidFill>
                  <a:prstDash val="solid"/>
                </a:ln>
              </a:rPr>
              <a:t>Vehicle Accident Alert System</a:t>
            </a:r>
            <a:endParaRPr kumimoji="0" lang="en-US" sz="600" b="0" i="0" u="none" strike="noStrike" kern="1200" cap="none" spc="-5"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645343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F3C9-9D06-0EAF-E07B-1FBD20D747A0}"/>
              </a:ext>
            </a:extLst>
          </p:cNvPr>
          <p:cNvSpPr>
            <a:spLocks noGrp="1"/>
          </p:cNvSpPr>
          <p:nvPr>
            <p:ph type="title"/>
          </p:nvPr>
        </p:nvSpPr>
        <p:spPr>
          <a:xfrm>
            <a:off x="95300" y="45565"/>
            <a:ext cx="4419498" cy="215444"/>
          </a:xfrm>
        </p:spPr>
        <p:txBody>
          <a:bodyPr/>
          <a:lstStyle/>
          <a:p>
            <a:r>
              <a:rPr lang="en-IN"/>
              <a:t>Hardware</a:t>
            </a:r>
          </a:p>
        </p:txBody>
      </p:sp>
      <p:sp>
        <p:nvSpPr>
          <p:cNvPr id="4" name="Footer Placeholder 3">
            <a:extLst>
              <a:ext uri="{FF2B5EF4-FFF2-40B4-BE49-F238E27FC236}">
                <a16:creationId xmlns:a16="http://schemas.microsoft.com/office/drawing/2014/main" id="{957A114A-282F-CEAE-8574-4B8BC038960B}"/>
              </a:ext>
            </a:extLst>
          </p:cNvPr>
          <p:cNvSpPr>
            <a:spLocks noGrp="1"/>
          </p:cNvSpPr>
          <p:nvPr>
            <p:ph type="ftr" sz="quarter" idx="5"/>
          </p:nvPr>
        </p:nvSpPr>
        <p:spPr/>
        <p:txBody>
          <a:bodyPr/>
          <a:lstStyle/>
          <a:p>
            <a:pPr marL="12700">
              <a:lnSpc>
                <a:spcPct val="100000"/>
              </a:lnSpc>
              <a:spcBef>
                <a:spcPts val="70"/>
              </a:spcBef>
            </a:pPr>
            <a:r>
              <a:rPr lang="en-IN" spc="-5"/>
              <a:t>Oct 13, 2022</a:t>
            </a:r>
            <a:endParaRPr lang="en-IN" spc="-5" dirty="0"/>
          </a:p>
        </p:txBody>
      </p:sp>
      <p:sp>
        <p:nvSpPr>
          <p:cNvPr id="5" name="Date Placeholder 4">
            <a:extLst>
              <a:ext uri="{FF2B5EF4-FFF2-40B4-BE49-F238E27FC236}">
                <a16:creationId xmlns:a16="http://schemas.microsoft.com/office/drawing/2014/main" id="{AB35EA52-89D1-F77A-7531-D7DEB10BFA07}"/>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6" name="Slide Number Placeholder 5">
            <a:extLst>
              <a:ext uri="{FF2B5EF4-FFF2-40B4-BE49-F238E27FC236}">
                <a16:creationId xmlns:a16="http://schemas.microsoft.com/office/drawing/2014/main" id="{FEDA5C31-F915-CFBA-DCA7-065201E1CB27}"/>
              </a:ext>
            </a:extLst>
          </p:cNvPr>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10</a:t>
            </a:fld>
            <a:r>
              <a:rPr lang="en-IN" spc="-5"/>
              <a:t> /</a:t>
            </a:r>
            <a:r>
              <a:rPr lang="en-IN" spc="-70"/>
              <a:t> </a:t>
            </a:r>
            <a:r>
              <a:rPr lang="en-IN" spc="-5"/>
              <a:t>14</a:t>
            </a:r>
            <a:endParaRPr lang="en-IN" spc="-5" dirty="0"/>
          </a:p>
        </p:txBody>
      </p:sp>
      <p:pic>
        <p:nvPicPr>
          <p:cNvPr id="5122" name="Picture 2" descr="11 2">
            <a:extLst>
              <a:ext uri="{FF2B5EF4-FFF2-40B4-BE49-F238E27FC236}">
                <a16:creationId xmlns:a16="http://schemas.microsoft.com/office/drawing/2014/main" id="{EBC2E266-76E6-4632-C809-CBEB6E594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00" y="434975"/>
            <a:ext cx="1907093" cy="14366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15 2">
            <a:extLst>
              <a:ext uri="{FF2B5EF4-FFF2-40B4-BE49-F238E27FC236}">
                <a16:creationId xmlns:a16="http://schemas.microsoft.com/office/drawing/2014/main" id="{6DAC1866-E152-9E95-6949-F03264776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44" y="1974555"/>
            <a:ext cx="1907093" cy="143489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DXL 335 Sensor">
            <a:extLst>
              <a:ext uri="{FF2B5EF4-FFF2-40B4-BE49-F238E27FC236}">
                <a16:creationId xmlns:a16="http://schemas.microsoft.com/office/drawing/2014/main" id="{294A6734-873B-3068-904F-1BA0C92F79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8850" y="436759"/>
            <a:ext cx="2042140" cy="1434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65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E385-7E5D-2F36-B5FF-14A1FB8E08E1}"/>
              </a:ext>
            </a:extLst>
          </p:cNvPr>
          <p:cNvSpPr>
            <a:spLocks noGrp="1"/>
          </p:cNvSpPr>
          <p:nvPr>
            <p:ph type="title"/>
          </p:nvPr>
        </p:nvSpPr>
        <p:spPr>
          <a:xfrm>
            <a:off x="95300" y="45565"/>
            <a:ext cx="4419498" cy="215444"/>
          </a:xfrm>
        </p:spPr>
        <p:txBody>
          <a:bodyPr/>
          <a:lstStyle/>
          <a:p>
            <a:r>
              <a:rPr lang="en-IN"/>
              <a:t>Software Requirement:</a:t>
            </a:r>
          </a:p>
        </p:txBody>
      </p:sp>
      <p:sp>
        <p:nvSpPr>
          <p:cNvPr id="4" name="Footer Placeholder 3">
            <a:extLst>
              <a:ext uri="{FF2B5EF4-FFF2-40B4-BE49-F238E27FC236}">
                <a16:creationId xmlns:a16="http://schemas.microsoft.com/office/drawing/2014/main" id="{36A956B0-9CD6-36BE-97C4-3DB65DE13AE4}"/>
              </a:ext>
            </a:extLst>
          </p:cNvPr>
          <p:cNvSpPr>
            <a:spLocks noGrp="1"/>
          </p:cNvSpPr>
          <p:nvPr>
            <p:ph type="ftr" sz="quarter" idx="5"/>
          </p:nvPr>
        </p:nvSpPr>
        <p:spPr/>
        <p:txBody>
          <a:bodyPr/>
          <a:lstStyle/>
          <a:p>
            <a:pPr marL="12700">
              <a:lnSpc>
                <a:spcPct val="100000"/>
              </a:lnSpc>
              <a:spcBef>
                <a:spcPts val="70"/>
              </a:spcBef>
            </a:pPr>
            <a:r>
              <a:rPr lang="en-IN" spc="-5"/>
              <a:t>Oct 13, 2022</a:t>
            </a:r>
            <a:endParaRPr lang="en-IN" spc="-5" dirty="0"/>
          </a:p>
        </p:txBody>
      </p:sp>
      <p:sp>
        <p:nvSpPr>
          <p:cNvPr id="5" name="Date Placeholder 4">
            <a:extLst>
              <a:ext uri="{FF2B5EF4-FFF2-40B4-BE49-F238E27FC236}">
                <a16:creationId xmlns:a16="http://schemas.microsoft.com/office/drawing/2014/main" id="{6B4ACFB4-ACE0-3362-E1E1-9A462BEB80D2}"/>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6" name="Slide Number Placeholder 5">
            <a:extLst>
              <a:ext uri="{FF2B5EF4-FFF2-40B4-BE49-F238E27FC236}">
                <a16:creationId xmlns:a16="http://schemas.microsoft.com/office/drawing/2014/main" id="{36EC0B0D-7C7F-457F-4878-9DC1740FCB61}"/>
              </a:ext>
            </a:extLst>
          </p:cNvPr>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11</a:t>
            </a:fld>
            <a:r>
              <a:rPr lang="en-IN" spc="-5"/>
              <a:t> /</a:t>
            </a:r>
            <a:r>
              <a:rPr lang="en-IN" spc="-70"/>
              <a:t> </a:t>
            </a:r>
            <a:r>
              <a:rPr lang="en-IN" spc="-5"/>
              <a:t>14</a:t>
            </a:r>
            <a:endParaRPr lang="en-IN" spc="-5" dirty="0"/>
          </a:p>
        </p:txBody>
      </p:sp>
      <p:pic>
        <p:nvPicPr>
          <p:cNvPr id="6146" name="Picture 2">
            <a:extLst>
              <a:ext uri="{FF2B5EF4-FFF2-40B4-BE49-F238E27FC236}">
                <a16:creationId xmlns:a16="http://schemas.microsoft.com/office/drawing/2014/main" id="{7866BFCA-0BD1-78F4-67F6-C000EC86D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23" y="515681"/>
            <a:ext cx="344805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58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55049"/>
            <a:ext cx="4419498" cy="246221"/>
          </a:xfrm>
        </p:spPr>
        <p:txBody>
          <a:bodyPr/>
          <a:lstStyle/>
          <a:p>
            <a:pPr algn="l"/>
            <a:r>
              <a:rPr lang="en-US" sz="1600" b="1" dirty="0">
                <a:latin typeface="Times New Roman" pitchFamily="18" charset="0"/>
                <a:cs typeface="Times New Roman" pitchFamily="18" charset="0"/>
              </a:rPr>
              <a:t>Excepted Outcome of the Project</a:t>
            </a:r>
          </a:p>
        </p:txBody>
      </p:sp>
      <p:sp>
        <p:nvSpPr>
          <p:cNvPr id="3" name="Text Placeholder 2"/>
          <p:cNvSpPr>
            <a:spLocks noGrp="1"/>
          </p:cNvSpPr>
          <p:nvPr>
            <p:ph type="body" idx="1"/>
          </p:nvPr>
        </p:nvSpPr>
        <p:spPr>
          <a:xfrm>
            <a:off x="552450" y="1044575"/>
            <a:ext cx="3657600" cy="738664"/>
          </a:xfrm>
        </p:spPr>
        <p:txBody>
          <a:bodyPr/>
          <a:lstStyle/>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r>
              <a:rPr lang="en-US" sz="300" dirty="0">
                <a:latin typeface="Trebuchet MS" panose="020B0603020202020204" pitchFamily="34" charset="0"/>
              </a:rPr>
              <a:t>5 </a:t>
            </a: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p:txBody>
      </p:sp>
      <p:sp>
        <p:nvSpPr>
          <p:cNvPr id="10" name="Date Placeholder 9">
            <a:extLst>
              <a:ext uri="{FF2B5EF4-FFF2-40B4-BE49-F238E27FC236}">
                <a16:creationId xmlns:a16="http://schemas.microsoft.com/office/drawing/2014/main" id="{2B22C3E4-F2DB-BC65-B7D8-DA2FE4624E37}"/>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11" name="Footer Placeholder 10">
            <a:extLst>
              <a:ext uri="{FF2B5EF4-FFF2-40B4-BE49-F238E27FC236}">
                <a16:creationId xmlns:a16="http://schemas.microsoft.com/office/drawing/2014/main" id="{87DDF8E8-D13E-703E-B849-EB619ECBB2F5}"/>
              </a:ext>
            </a:extLst>
          </p:cNvPr>
          <p:cNvSpPr>
            <a:spLocks noGrp="1"/>
          </p:cNvSpPr>
          <p:nvPr>
            <p:ph type="ftr" sz="quarter" idx="5"/>
          </p:nvPr>
        </p:nvSpPr>
        <p:spPr/>
        <p:txBody>
          <a:bodyPr/>
          <a:lstStyle/>
          <a:p>
            <a:pPr marL="12700">
              <a:lnSpc>
                <a:spcPct val="100000"/>
              </a:lnSpc>
              <a:spcBef>
                <a:spcPts val="70"/>
              </a:spcBef>
            </a:pPr>
            <a:r>
              <a:rPr lang="en-IN" spc="-5"/>
              <a:t>Oct 13, 2022</a:t>
            </a:r>
            <a:endParaRPr lang="en-IN" spc="-5" dirty="0"/>
          </a:p>
        </p:txBody>
      </p:sp>
      <p:sp>
        <p:nvSpPr>
          <p:cNvPr id="4" name="Rectangle 1">
            <a:extLst>
              <a:ext uri="{FF2B5EF4-FFF2-40B4-BE49-F238E27FC236}">
                <a16:creationId xmlns:a16="http://schemas.microsoft.com/office/drawing/2014/main" id="{53E449B9-FAAA-78EC-B62F-AAEE51FD9016}"/>
              </a:ext>
            </a:extLst>
          </p:cNvPr>
          <p:cNvSpPr>
            <a:spLocks noChangeArrowheads="1"/>
          </p:cNvSpPr>
          <p:nvPr/>
        </p:nvSpPr>
        <p:spPr bwMode="auto">
          <a:xfrm>
            <a:off x="56008" y="467495"/>
            <a:ext cx="413651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100" b="1"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Reliable Accident Detection:</a:t>
            </a:r>
            <a:endParaRPr kumimoji="0" lang="en-US" altLang="en-US" sz="11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 Accurate identification of vehicle accidents using the ADXL-345     accelerometer.</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100" b="1"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Precise Location Tracking:</a:t>
            </a:r>
            <a:endParaRPr kumimoji="0" lang="en-US" altLang="en-US" sz="11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 Real-time GPS data providing the exact location of the accident.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100" b="1"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Automated Alerts:</a:t>
            </a:r>
            <a:endParaRPr kumimoji="0" lang="en-US" altLang="en-US" sz="11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 Immediate notification to emergency contacts and services via GSM    SIM800L with details of the accident and location.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100" b="1"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Enhanced Response Time:</a:t>
            </a:r>
            <a:endParaRPr kumimoji="0" lang="en-US" altLang="en-US" sz="11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 Faster emergency response due to timely alerts and precise location information.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100" b="1"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Improved Vehicle Safety:</a:t>
            </a:r>
            <a:endParaRPr kumimoji="0" lang="en-US" altLang="en-US" sz="11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 Increased safety for vehicle occupants through automated accident reporting and quick assistance.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447363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BC7C45-8C69-9FA1-C9BD-39C3B95ADB7F}"/>
              </a:ext>
            </a:extLst>
          </p:cNvPr>
          <p:cNvSpPr>
            <a:spLocks noGrp="1"/>
          </p:cNvSpPr>
          <p:nvPr>
            <p:ph type="ftr" sz="quarter" idx="5"/>
          </p:nvPr>
        </p:nvSpPr>
        <p:spPr/>
        <p:txBody>
          <a:bodyPr/>
          <a:lstStyle/>
          <a:p>
            <a:pPr marL="12700">
              <a:lnSpc>
                <a:spcPct val="100000"/>
              </a:lnSpc>
              <a:spcBef>
                <a:spcPts val="70"/>
              </a:spcBef>
            </a:pPr>
            <a:r>
              <a:rPr lang="en-IN" spc="-5"/>
              <a:t>Oct 13, 2022</a:t>
            </a:r>
            <a:endParaRPr lang="en-IN" spc="-5" dirty="0"/>
          </a:p>
        </p:txBody>
      </p:sp>
      <p:sp>
        <p:nvSpPr>
          <p:cNvPr id="3" name="Date Placeholder 2">
            <a:extLst>
              <a:ext uri="{FF2B5EF4-FFF2-40B4-BE49-F238E27FC236}">
                <a16:creationId xmlns:a16="http://schemas.microsoft.com/office/drawing/2014/main" id="{34073C97-7E55-B2E6-7495-8B40C3EECC42}"/>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4" name="Slide Number Placeholder 3">
            <a:extLst>
              <a:ext uri="{FF2B5EF4-FFF2-40B4-BE49-F238E27FC236}">
                <a16:creationId xmlns:a16="http://schemas.microsoft.com/office/drawing/2014/main" id="{F6EFD569-262C-CA3E-7A14-BE42172D37F3}"/>
              </a:ext>
            </a:extLst>
          </p:cNvPr>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13</a:t>
            </a:fld>
            <a:r>
              <a:rPr lang="en-IN" spc="-5"/>
              <a:t> /</a:t>
            </a:r>
            <a:r>
              <a:rPr lang="en-IN" spc="-70"/>
              <a:t> </a:t>
            </a:r>
            <a:r>
              <a:rPr lang="en-IN" spc="-5"/>
              <a:t>14</a:t>
            </a:r>
            <a:endParaRPr lang="en-IN" spc="-5" dirty="0"/>
          </a:p>
        </p:txBody>
      </p:sp>
      <p:sp>
        <p:nvSpPr>
          <p:cNvPr id="5" name="TextBox 4">
            <a:extLst>
              <a:ext uri="{FF2B5EF4-FFF2-40B4-BE49-F238E27FC236}">
                <a16:creationId xmlns:a16="http://schemas.microsoft.com/office/drawing/2014/main" id="{91C0D11D-E2FC-6D63-8856-611154F245B3}"/>
              </a:ext>
            </a:extLst>
          </p:cNvPr>
          <p:cNvSpPr txBox="1"/>
          <p:nvPr/>
        </p:nvSpPr>
        <p:spPr>
          <a:xfrm>
            <a:off x="1162050" y="1196975"/>
            <a:ext cx="2590800" cy="707886"/>
          </a:xfrm>
          <a:prstGeom prst="rect">
            <a:avLst/>
          </a:prstGeom>
          <a:noFill/>
        </p:spPr>
        <p:txBody>
          <a:bodyPr wrap="square" rtlCol="0">
            <a:spAutoFit/>
          </a:bodyPr>
          <a:lstStyle/>
          <a:p>
            <a:r>
              <a:rPr lang="en-US" sz="4000" dirty="0">
                <a:latin typeface="Cambria Math" panose="02040503050406030204" pitchFamily="18" charset="0"/>
                <a:ea typeface="Cambria Math" panose="02040503050406030204" pitchFamily="18" charset="0"/>
              </a:rPr>
              <a:t>PHASE-2</a:t>
            </a:r>
            <a:endParaRPr lang="en-IN" sz="4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9707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45565"/>
            <a:ext cx="4419498" cy="246221"/>
          </a:xfrm>
        </p:spPr>
        <p:txBody>
          <a:bodyPr/>
          <a:lstStyle/>
          <a:p>
            <a:r>
              <a:rPr lang="en-US" sz="1600" b="1" dirty="0"/>
              <a:t>Methodology</a:t>
            </a:r>
            <a:endParaRPr lang="kn-IN" sz="1600" b="1" dirty="0"/>
          </a:p>
        </p:txBody>
      </p:sp>
      <p:sp>
        <p:nvSpPr>
          <p:cNvPr id="4" name="Footer Placeholder 3"/>
          <p:cNvSpPr>
            <a:spLocks noGrp="1"/>
          </p:cNvSpPr>
          <p:nvPr>
            <p:ph type="ftr" sz="quarter" idx="5"/>
          </p:nvPr>
        </p:nvSpPr>
        <p:spPr/>
        <p:txBody>
          <a:bodyPr/>
          <a:lstStyle/>
          <a:p>
            <a:pPr marL="12700">
              <a:lnSpc>
                <a:spcPct val="100000"/>
              </a:lnSpc>
              <a:spcBef>
                <a:spcPts val="70"/>
              </a:spcBef>
            </a:pPr>
            <a:r>
              <a:rPr lang="en-IN" spc="-5"/>
              <a:t>April 26,</a:t>
            </a:r>
            <a:r>
              <a:rPr lang="en-IN" spc="-45"/>
              <a:t> </a:t>
            </a:r>
            <a:r>
              <a:rPr lang="en-IN" spc="-5"/>
              <a:t>2017</a:t>
            </a:r>
            <a:endParaRPr lang="en-IN" spc="-5" dirty="0"/>
          </a:p>
        </p:txBody>
      </p:sp>
      <p:sp>
        <p:nvSpPr>
          <p:cNvPr id="5" name="Date Placeholder 4"/>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6" name="Slide Number Placeholder 5"/>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14</a:t>
            </a:fld>
            <a:r>
              <a:rPr lang="en-IN" spc="-5"/>
              <a:t> /</a:t>
            </a:r>
            <a:r>
              <a:rPr lang="en-IN" spc="-70"/>
              <a:t> </a:t>
            </a:r>
            <a:r>
              <a:rPr lang="en-IN" spc="-5"/>
              <a:t>14</a:t>
            </a:r>
            <a:endParaRPr lang="en-IN" spc="-5" dirty="0"/>
          </a:p>
        </p:txBody>
      </p:sp>
      <p:sp>
        <p:nvSpPr>
          <p:cNvPr id="7" name="Text Placeholder 2"/>
          <p:cNvSpPr>
            <a:spLocks noGrp="1"/>
          </p:cNvSpPr>
          <p:nvPr>
            <p:ph type="body" idx="1"/>
          </p:nvPr>
        </p:nvSpPr>
        <p:spPr>
          <a:xfrm>
            <a:off x="1323975" y="1194465"/>
            <a:ext cx="3657600" cy="588773"/>
          </a:xfrm>
        </p:spPr>
        <p:txBody>
          <a:bodyPr/>
          <a:lstStyle/>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p:txBody>
      </p:sp>
      <p:sp>
        <p:nvSpPr>
          <p:cNvPr id="27" name="Date Placeholder 3"/>
          <p:cNvSpPr txBox="1">
            <a:spLocks/>
          </p:cNvSpPr>
          <p:nvPr/>
        </p:nvSpPr>
        <p:spPr>
          <a:xfrm>
            <a:off x="552450" y="3368417"/>
            <a:ext cx="1143000" cy="92333"/>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12700">
              <a:spcBef>
                <a:spcPts val="70"/>
              </a:spcBef>
            </a:pPr>
            <a:r>
              <a:rPr lang="en-US" spc="-5">
                <a:solidFill>
                  <a:schemeClr val="tx1"/>
                </a:solidFill>
              </a:rPr>
              <a:t>(</a:t>
            </a:r>
            <a:r>
              <a:rPr lang="en-US" spc="-5">
                <a:solidFill>
                  <a:schemeClr val="tx1"/>
                </a:solidFill>
                <a:latin typeface="Times New Roman" pitchFamily="18" charset="0"/>
                <a:cs typeface="Times New Roman" pitchFamily="18" charset="0"/>
              </a:rPr>
              <a:t>Dept. of ECE, VVCE, Mysuru)</a:t>
            </a:r>
            <a:endParaRPr lang="en-US" spc="-5" dirty="0">
              <a:solidFill>
                <a:schemeClr val="tx1"/>
              </a:solidFill>
              <a:latin typeface="Times New Roman" pitchFamily="18" charset="0"/>
              <a:cs typeface="Times New Roman" pitchFamily="18" charset="0"/>
            </a:endParaRPr>
          </a:p>
        </p:txBody>
      </p:sp>
      <p:sp>
        <p:nvSpPr>
          <p:cNvPr id="30" name="Slide Number Placeholder 3"/>
          <p:cNvSpPr txBox="1">
            <a:spLocks/>
          </p:cNvSpPr>
          <p:nvPr/>
        </p:nvSpPr>
        <p:spPr>
          <a:xfrm>
            <a:off x="4210050" y="3383806"/>
            <a:ext cx="270510" cy="76944"/>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US" sz="500" spc="-5" smtClean="0">
                <a:solidFill>
                  <a:schemeClr val="tx1"/>
                </a:solidFill>
              </a:rPr>
              <a:pPr marL="25400">
                <a:spcBef>
                  <a:spcPts val="70"/>
                </a:spcBef>
              </a:pPr>
              <a:t>14</a:t>
            </a:fld>
            <a:r>
              <a:rPr lang="en-US" sz="500" spc="-5" dirty="0">
                <a:solidFill>
                  <a:schemeClr val="tx1"/>
                </a:solidFill>
              </a:rPr>
              <a:t> /</a:t>
            </a:r>
            <a:r>
              <a:rPr lang="en-US" sz="500" spc="-70" dirty="0">
                <a:solidFill>
                  <a:schemeClr val="tx1"/>
                </a:solidFill>
              </a:rPr>
              <a:t> </a:t>
            </a:r>
            <a:r>
              <a:rPr lang="en-US" sz="500" spc="-5" dirty="0">
                <a:solidFill>
                  <a:schemeClr val="tx1"/>
                </a:solidFill>
              </a:rPr>
              <a:t>13</a:t>
            </a:r>
          </a:p>
        </p:txBody>
      </p:sp>
      <p:sp>
        <p:nvSpPr>
          <p:cNvPr id="17" name="TextBox 16">
            <a:extLst>
              <a:ext uri="{FF2B5EF4-FFF2-40B4-BE49-F238E27FC236}">
                <a16:creationId xmlns:a16="http://schemas.microsoft.com/office/drawing/2014/main" id="{54E98C60-B0AE-2475-E70E-A53D961D2486}"/>
              </a:ext>
            </a:extLst>
          </p:cNvPr>
          <p:cNvSpPr txBox="1"/>
          <p:nvPr/>
        </p:nvSpPr>
        <p:spPr>
          <a:xfrm>
            <a:off x="95300" y="512838"/>
            <a:ext cx="4419498" cy="1107996"/>
          </a:xfrm>
          <a:prstGeom prst="rect">
            <a:avLst/>
          </a:prstGeom>
          <a:noFill/>
        </p:spPr>
        <p:txBody>
          <a:bodyPr wrap="square" rtlCol="0">
            <a:spAutoFit/>
          </a:bodyPr>
          <a:lstStyle/>
          <a:p>
            <a:pPr algn="just"/>
            <a:r>
              <a:rPr lang="en-US" sz="1100" b="1" dirty="0">
                <a:latin typeface="Cambria Math" panose="02040503050406030204" pitchFamily="18" charset="0"/>
                <a:ea typeface="Cambria Math" panose="02040503050406030204" pitchFamily="18" charset="0"/>
              </a:rPr>
              <a:t>In this project, the block diagram illustrates the system's setup</a:t>
            </a:r>
            <a:r>
              <a:rPr lang="en-US" sz="1100" dirty="0">
                <a:latin typeface="Cambria Math" panose="02040503050406030204" pitchFamily="18" charset="0"/>
                <a:ea typeface="Cambria Math" panose="02040503050406030204" pitchFamily="18" charset="0"/>
              </a:rPr>
              <a:t>: the ADXL-335 sensor is connected to the input side, while the GSM SIM800L and GPS NEO-6M modules are connected to the output side. When the ADXL-335 sensor detects movement that exceeds a predefined threshold, it triggers the GSM module to send a text message.</a:t>
            </a:r>
            <a:endParaRPr lang="en-IN" sz="1100" dirty="0">
              <a:latin typeface="Cambria Math" panose="02040503050406030204" pitchFamily="18" charset="0"/>
              <a:ea typeface="Cambria Math" panose="02040503050406030204" pitchFamily="18" charset="0"/>
            </a:endParaRPr>
          </a:p>
        </p:txBody>
      </p:sp>
      <p:pic>
        <p:nvPicPr>
          <p:cNvPr id="2050" name="Picture 2" descr="adxl345 Based block Diagrm">
            <a:extLst>
              <a:ext uri="{FF2B5EF4-FFF2-40B4-BE49-F238E27FC236}">
                <a16:creationId xmlns:a16="http://schemas.microsoft.com/office/drawing/2014/main" id="{CAF5EFED-93CC-18CA-FA33-8444D65F3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99" y="1540461"/>
            <a:ext cx="28575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920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041AD4-5766-0E17-551E-92AEB0B163CA}"/>
              </a:ext>
            </a:extLst>
          </p:cNvPr>
          <p:cNvSpPr>
            <a:spLocks noGrp="1"/>
          </p:cNvSpPr>
          <p:nvPr>
            <p:ph type="ftr" sz="quarter" idx="5"/>
          </p:nvPr>
        </p:nvSpPr>
        <p:spPr/>
        <p:txBody>
          <a:bodyPr/>
          <a:lstStyle/>
          <a:p>
            <a:pPr marL="12700">
              <a:lnSpc>
                <a:spcPct val="100000"/>
              </a:lnSpc>
              <a:spcBef>
                <a:spcPts val="70"/>
              </a:spcBef>
            </a:pPr>
            <a:r>
              <a:rPr lang="en-IN" spc="-5"/>
              <a:t>Oct 13, 2022</a:t>
            </a:r>
            <a:endParaRPr lang="en-IN" spc="-5" dirty="0"/>
          </a:p>
        </p:txBody>
      </p:sp>
      <p:sp>
        <p:nvSpPr>
          <p:cNvPr id="3" name="Date Placeholder 2">
            <a:extLst>
              <a:ext uri="{FF2B5EF4-FFF2-40B4-BE49-F238E27FC236}">
                <a16:creationId xmlns:a16="http://schemas.microsoft.com/office/drawing/2014/main" id="{1B90A542-FE35-37D9-D648-59D9ECCCDE9F}"/>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4" name="Slide Number Placeholder 3">
            <a:extLst>
              <a:ext uri="{FF2B5EF4-FFF2-40B4-BE49-F238E27FC236}">
                <a16:creationId xmlns:a16="http://schemas.microsoft.com/office/drawing/2014/main" id="{D38B7489-FB00-F9D8-7ED6-DC6EA20E001B}"/>
              </a:ext>
            </a:extLst>
          </p:cNvPr>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15</a:t>
            </a:fld>
            <a:r>
              <a:rPr lang="en-IN" spc="-5"/>
              <a:t> /</a:t>
            </a:r>
            <a:r>
              <a:rPr lang="en-IN" spc="-70"/>
              <a:t> </a:t>
            </a:r>
            <a:r>
              <a:rPr lang="en-IN" spc="-5"/>
              <a:t>14</a:t>
            </a:r>
            <a:endParaRPr lang="en-IN" spc="-5" dirty="0"/>
          </a:p>
        </p:txBody>
      </p:sp>
      <p:pic>
        <p:nvPicPr>
          <p:cNvPr id="6" name="Picture 5">
            <a:extLst>
              <a:ext uri="{FF2B5EF4-FFF2-40B4-BE49-F238E27FC236}">
                <a16:creationId xmlns:a16="http://schemas.microsoft.com/office/drawing/2014/main" id="{E6B41E87-9636-942D-0197-6BA4A43E2B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35844" y="3982"/>
            <a:ext cx="2438400" cy="2843187"/>
          </a:xfrm>
          <a:prstGeom prst="rect">
            <a:avLst/>
          </a:prstGeom>
        </p:spPr>
      </p:pic>
      <p:sp>
        <p:nvSpPr>
          <p:cNvPr id="7" name="TextBox 6">
            <a:extLst>
              <a:ext uri="{FF2B5EF4-FFF2-40B4-BE49-F238E27FC236}">
                <a16:creationId xmlns:a16="http://schemas.microsoft.com/office/drawing/2014/main" id="{EB6ACED3-E33E-179E-9473-7EBEA96FE2B9}"/>
              </a:ext>
            </a:extLst>
          </p:cNvPr>
          <p:cNvSpPr txBox="1"/>
          <p:nvPr/>
        </p:nvSpPr>
        <p:spPr>
          <a:xfrm>
            <a:off x="1771650" y="2726404"/>
            <a:ext cx="1752600" cy="261610"/>
          </a:xfrm>
          <a:prstGeom prst="rect">
            <a:avLst/>
          </a:prstGeom>
          <a:noFill/>
        </p:spPr>
        <p:txBody>
          <a:bodyPr wrap="square" rtlCol="0">
            <a:spAutoFit/>
          </a:bodyPr>
          <a:lstStyle/>
          <a:p>
            <a:r>
              <a:rPr lang="en-US" sz="1100" dirty="0">
                <a:latin typeface="Cambria Math" panose="02040503050406030204" pitchFamily="18" charset="0"/>
                <a:ea typeface="Cambria Math" panose="02040503050406030204" pitchFamily="18" charset="0"/>
              </a:rPr>
              <a:t>Real Time Circuit</a:t>
            </a:r>
            <a:endParaRPr lang="en-IN" sz="11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19011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45565"/>
            <a:ext cx="4419498" cy="246221"/>
          </a:xfrm>
        </p:spPr>
        <p:txBody>
          <a:bodyPr/>
          <a:lstStyle/>
          <a:p>
            <a:r>
              <a:rPr lang="en-US" sz="1600" b="1" dirty="0"/>
              <a:t>Methodology</a:t>
            </a:r>
            <a:endParaRPr lang="kn-IN" sz="1600" b="1" dirty="0"/>
          </a:p>
        </p:txBody>
      </p:sp>
      <p:sp>
        <p:nvSpPr>
          <p:cNvPr id="4" name="Footer Placeholder 3"/>
          <p:cNvSpPr>
            <a:spLocks noGrp="1"/>
          </p:cNvSpPr>
          <p:nvPr>
            <p:ph type="ftr" sz="quarter" idx="5"/>
          </p:nvPr>
        </p:nvSpPr>
        <p:spPr/>
        <p:txBody>
          <a:bodyPr/>
          <a:lstStyle/>
          <a:p>
            <a:pPr marL="12700">
              <a:lnSpc>
                <a:spcPct val="100000"/>
              </a:lnSpc>
              <a:spcBef>
                <a:spcPts val="70"/>
              </a:spcBef>
            </a:pPr>
            <a:r>
              <a:rPr lang="en-IN" spc="-5"/>
              <a:t>April 26,</a:t>
            </a:r>
            <a:r>
              <a:rPr lang="en-IN" spc="-45"/>
              <a:t> </a:t>
            </a:r>
            <a:r>
              <a:rPr lang="en-IN" spc="-5"/>
              <a:t>2017</a:t>
            </a:r>
            <a:endParaRPr lang="en-IN" spc="-5" dirty="0"/>
          </a:p>
        </p:txBody>
      </p:sp>
      <p:sp>
        <p:nvSpPr>
          <p:cNvPr id="5" name="Date Placeholder 4"/>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6" name="Slide Number Placeholder 5"/>
          <p:cNvSpPr>
            <a:spLocks noGrp="1"/>
          </p:cNvSpPr>
          <p:nvPr>
            <p:ph type="sldNum" sz="quarter" idx="7"/>
          </p:nvPr>
        </p:nvSpPr>
        <p:spPr>
          <a:xfrm>
            <a:off x="4270990" y="3331252"/>
            <a:ext cx="270510" cy="92333"/>
          </a:xfrm>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16</a:t>
            </a:fld>
            <a:r>
              <a:rPr lang="en-IN" spc="-5" dirty="0"/>
              <a:t> 3</a:t>
            </a:r>
            <a:r>
              <a:rPr lang="en-IN" spc="-70" dirty="0"/>
              <a:t> </a:t>
            </a:r>
            <a:r>
              <a:rPr lang="en-IN" spc="-5" dirty="0"/>
              <a:t>14</a:t>
            </a:r>
          </a:p>
        </p:txBody>
      </p:sp>
      <p:sp>
        <p:nvSpPr>
          <p:cNvPr id="8" name="Date Placeholder 3"/>
          <p:cNvSpPr txBox="1">
            <a:spLocks/>
          </p:cNvSpPr>
          <p:nvPr/>
        </p:nvSpPr>
        <p:spPr>
          <a:xfrm>
            <a:off x="552450" y="3368417"/>
            <a:ext cx="1143000" cy="92333"/>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12700">
              <a:spcBef>
                <a:spcPts val="70"/>
              </a:spcBef>
            </a:pPr>
            <a:r>
              <a:rPr lang="en-US" spc="-5">
                <a:solidFill>
                  <a:schemeClr val="tx1"/>
                </a:solidFill>
              </a:rPr>
              <a:t>(</a:t>
            </a:r>
            <a:r>
              <a:rPr lang="en-US" spc="-5">
                <a:solidFill>
                  <a:schemeClr val="tx1"/>
                </a:solidFill>
                <a:latin typeface="Times New Roman" pitchFamily="18" charset="0"/>
                <a:cs typeface="Times New Roman" pitchFamily="18" charset="0"/>
              </a:rPr>
              <a:t>Dept. of ECE, VVCE, Mysuru)</a:t>
            </a:r>
            <a:endParaRPr lang="en-US" spc="-5" dirty="0">
              <a:solidFill>
                <a:schemeClr val="tx1"/>
              </a:solidFill>
              <a:latin typeface="Times New Roman" pitchFamily="18" charset="0"/>
              <a:cs typeface="Times New Roman" pitchFamily="18" charset="0"/>
            </a:endParaRPr>
          </a:p>
        </p:txBody>
      </p:sp>
      <p:sp>
        <p:nvSpPr>
          <p:cNvPr id="9" name="Slide Number Placeholder 3"/>
          <p:cNvSpPr txBox="1">
            <a:spLocks/>
          </p:cNvSpPr>
          <p:nvPr/>
        </p:nvSpPr>
        <p:spPr>
          <a:xfrm>
            <a:off x="4210050" y="3383806"/>
            <a:ext cx="270510" cy="76944"/>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US" sz="500" spc="-5" smtClean="0">
                <a:solidFill>
                  <a:schemeClr val="tx1"/>
                </a:solidFill>
              </a:rPr>
              <a:pPr marL="25400">
                <a:spcBef>
                  <a:spcPts val="70"/>
                </a:spcBef>
              </a:pPr>
              <a:t>16</a:t>
            </a:fld>
            <a:r>
              <a:rPr lang="en-US" sz="500" spc="-5" dirty="0">
                <a:solidFill>
                  <a:schemeClr val="tx1"/>
                </a:solidFill>
              </a:rPr>
              <a:t> /</a:t>
            </a:r>
            <a:r>
              <a:rPr lang="en-US" sz="500" spc="-70" dirty="0">
                <a:solidFill>
                  <a:schemeClr val="tx1"/>
                </a:solidFill>
              </a:rPr>
              <a:t> </a:t>
            </a:r>
            <a:r>
              <a:rPr lang="en-US" sz="500" spc="-5" dirty="0">
                <a:solidFill>
                  <a:schemeClr val="tx1"/>
                </a:solidFill>
              </a:rPr>
              <a:t>13</a:t>
            </a:r>
          </a:p>
        </p:txBody>
      </p:sp>
      <p:pic>
        <p:nvPicPr>
          <p:cNvPr id="4098" name="Picture 2" descr="circuit diagram .">
            <a:extLst>
              <a:ext uri="{FF2B5EF4-FFF2-40B4-BE49-F238E27FC236}">
                <a16:creationId xmlns:a16="http://schemas.microsoft.com/office/drawing/2014/main" id="{6CB86F75-F35C-6888-0EA2-E0FE61C31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93" y="1269764"/>
            <a:ext cx="2857500" cy="14192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8F49936-E348-0981-2D1E-3C158561B62A}"/>
              </a:ext>
            </a:extLst>
          </p:cNvPr>
          <p:cNvSpPr txBox="1"/>
          <p:nvPr/>
        </p:nvSpPr>
        <p:spPr>
          <a:xfrm>
            <a:off x="256527" y="503162"/>
            <a:ext cx="3879989" cy="430887"/>
          </a:xfrm>
          <a:prstGeom prst="rect">
            <a:avLst/>
          </a:prstGeom>
          <a:noFill/>
        </p:spPr>
        <p:txBody>
          <a:bodyPr wrap="square" rtlCol="0">
            <a:spAutoFit/>
          </a:bodyPr>
          <a:lstStyle/>
          <a:p>
            <a:r>
              <a:rPr lang="en-US" sz="1100" dirty="0">
                <a:latin typeface="Cambria Math" panose="02040503050406030204" pitchFamily="18" charset="0"/>
                <a:ea typeface="Cambria Math" panose="02040503050406030204" pitchFamily="18" charset="0"/>
              </a:rPr>
              <a:t>The following is the Circuit connection of the Vehicle Accident Alert System : </a:t>
            </a:r>
            <a:endParaRPr lang="en-IN" sz="1100" dirty="0">
              <a:latin typeface="Cambria Math" panose="02040503050406030204" pitchFamily="18" charset="0"/>
              <a:ea typeface="Cambria Math" panose="02040503050406030204" pitchFamily="18" charset="0"/>
            </a:endParaRPr>
          </a:p>
        </p:txBody>
      </p:sp>
      <p:sp>
        <p:nvSpPr>
          <p:cNvPr id="11" name="Rectangle 10">
            <a:extLst>
              <a:ext uri="{FF2B5EF4-FFF2-40B4-BE49-F238E27FC236}">
                <a16:creationId xmlns:a16="http://schemas.microsoft.com/office/drawing/2014/main" id="{7AB97F27-5D93-0FAA-BE10-D23FDE487928}"/>
              </a:ext>
            </a:extLst>
          </p:cNvPr>
          <p:cNvSpPr/>
          <p:nvPr/>
        </p:nvSpPr>
        <p:spPr>
          <a:xfrm>
            <a:off x="856343" y="1611086"/>
            <a:ext cx="691847" cy="923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41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45565"/>
            <a:ext cx="4419498" cy="215444"/>
          </a:xfrm>
        </p:spPr>
        <p:txBody>
          <a:bodyPr/>
          <a:lstStyle/>
          <a:p>
            <a:r>
              <a:rPr lang="en-US" b="1" dirty="0"/>
              <a:t>Methodology</a:t>
            </a:r>
            <a:endParaRPr lang="kn-IN" dirty="0"/>
          </a:p>
        </p:txBody>
      </p:sp>
      <p:sp>
        <p:nvSpPr>
          <p:cNvPr id="4" name="Footer Placeholder 3"/>
          <p:cNvSpPr>
            <a:spLocks noGrp="1"/>
          </p:cNvSpPr>
          <p:nvPr>
            <p:ph type="ftr" sz="quarter" idx="5"/>
          </p:nvPr>
        </p:nvSpPr>
        <p:spPr/>
        <p:txBody>
          <a:bodyPr/>
          <a:lstStyle/>
          <a:p>
            <a:pPr marL="12700">
              <a:lnSpc>
                <a:spcPct val="100000"/>
              </a:lnSpc>
              <a:spcBef>
                <a:spcPts val="70"/>
              </a:spcBef>
            </a:pPr>
            <a:r>
              <a:rPr lang="en-IN" spc="-5"/>
              <a:t>April 26,</a:t>
            </a:r>
            <a:r>
              <a:rPr lang="en-IN" spc="-45"/>
              <a:t> </a:t>
            </a:r>
            <a:r>
              <a:rPr lang="en-IN" spc="-5"/>
              <a:t>2017</a:t>
            </a:r>
            <a:endParaRPr lang="en-IN" spc="-5" dirty="0"/>
          </a:p>
        </p:txBody>
      </p:sp>
      <p:sp>
        <p:nvSpPr>
          <p:cNvPr id="5" name="Date Placeholder 4"/>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6" name="Slide Number Placeholder 5"/>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17</a:t>
            </a:fld>
            <a:r>
              <a:rPr lang="en-IN" spc="-5"/>
              <a:t> /</a:t>
            </a:r>
            <a:r>
              <a:rPr lang="en-IN" spc="-70"/>
              <a:t> </a:t>
            </a:r>
            <a:r>
              <a:rPr lang="en-IN" spc="-5"/>
              <a:t>14</a:t>
            </a:r>
            <a:endParaRPr lang="en-IN" spc="-5" dirty="0"/>
          </a:p>
        </p:txBody>
      </p:sp>
      <p:sp>
        <p:nvSpPr>
          <p:cNvPr id="8" name="Date Placeholder 3"/>
          <p:cNvSpPr txBox="1">
            <a:spLocks/>
          </p:cNvSpPr>
          <p:nvPr/>
        </p:nvSpPr>
        <p:spPr>
          <a:xfrm>
            <a:off x="552450" y="3368417"/>
            <a:ext cx="1143000" cy="92333"/>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12700">
              <a:spcBef>
                <a:spcPts val="70"/>
              </a:spcBef>
            </a:pPr>
            <a:r>
              <a:rPr lang="en-US" spc="-5">
                <a:solidFill>
                  <a:schemeClr val="tx1"/>
                </a:solidFill>
              </a:rPr>
              <a:t>(</a:t>
            </a:r>
            <a:r>
              <a:rPr lang="en-US" spc="-5">
                <a:solidFill>
                  <a:schemeClr val="tx1"/>
                </a:solidFill>
                <a:latin typeface="Times New Roman" pitchFamily="18" charset="0"/>
                <a:cs typeface="Times New Roman" pitchFamily="18" charset="0"/>
              </a:rPr>
              <a:t>Dept. of ECE, VVCE, Mysuru)</a:t>
            </a:r>
            <a:endParaRPr lang="en-US" spc="-5" dirty="0">
              <a:solidFill>
                <a:schemeClr val="tx1"/>
              </a:solidFill>
              <a:latin typeface="Times New Roman" pitchFamily="18" charset="0"/>
              <a:cs typeface="Times New Roman" pitchFamily="18" charset="0"/>
            </a:endParaRPr>
          </a:p>
        </p:txBody>
      </p:sp>
      <p:sp>
        <p:nvSpPr>
          <p:cNvPr id="9" name="Slide Number Placeholder 3"/>
          <p:cNvSpPr txBox="1">
            <a:spLocks/>
          </p:cNvSpPr>
          <p:nvPr/>
        </p:nvSpPr>
        <p:spPr>
          <a:xfrm>
            <a:off x="4210050" y="3383806"/>
            <a:ext cx="270510" cy="76944"/>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US" sz="500" spc="-5" smtClean="0">
                <a:solidFill>
                  <a:schemeClr val="tx1"/>
                </a:solidFill>
              </a:rPr>
              <a:pPr marL="25400">
                <a:spcBef>
                  <a:spcPts val="70"/>
                </a:spcBef>
              </a:pPr>
              <a:t>17</a:t>
            </a:fld>
            <a:r>
              <a:rPr lang="en-US" sz="500" spc="-5" dirty="0">
                <a:solidFill>
                  <a:schemeClr val="tx1"/>
                </a:solidFill>
              </a:rPr>
              <a:t> /</a:t>
            </a:r>
            <a:r>
              <a:rPr lang="en-US" sz="500" spc="-70" dirty="0">
                <a:solidFill>
                  <a:schemeClr val="tx1"/>
                </a:solidFill>
              </a:rPr>
              <a:t> </a:t>
            </a:r>
            <a:r>
              <a:rPr lang="en-US" sz="500" spc="-5" dirty="0">
                <a:solidFill>
                  <a:schemeClr val="tx1"/>
                </a:solidFill>
              </a:rPr>
              <a:t>13</a:t>
            </a:r>
          </a:p>
        </p:txBody>
      </p:sp>
      <p:sp>
        <p:nvSpPr>
          <p:cNvPr id="3" name="TextBox 2">
            <a:extLst>
              <a:ext uri="{FF2B5EF4-FFF2-40B4-BE49-F238E27FC236}">
                <a16:creationId xmlns:a16="http://schemas.microsoft.com/office/drawing/2014/main" id="{1D128FA6-C16D-5A2C-B352-A1580D69DCF5}"/>
              </a:ext>
            </a:extLst>
          </p:cNvPr>
          <p:cNvSpPr txBox="1"/>
          <p:nvPr/>
        </p:nvSpPr>
        <p:spPr>
          <a:xfrm>
            <a:off x="256527" y="498324"/>
            <a:ext cx="3642978" cy="2462213"/>
          </a:xfrm>
          <a:prstGeom prst="rect">
            <a:avLst/>
          </a:prstGeom>
          <a:noFill/>
        </p:spPr>
        <p:txBody>
          <a:bodyPr wrap="square" rtlCol="0">
            <a:spAutoFit/>
          </a:bodyPr>
          <a:lstStyle/>
          <a:p>
            <a:pPr marL="171450" indent="-171450" algn="just">
              <a:buFont typeface="Wingdings" panose="05000000000000000000" pitchFamily="2" charset="2"/>
              <a:buChar char="v"/>
            </a:pPr>
            <a:r>
              <a:rPr lang="en-US" sz="1100" b="1" u="sng" dirty="0">
                <a:latin typeface="Cambria Math" panose="02040503050406030204" pitchFamily="18" charset="0"/>
                <a:ea typeface="Cambria Math" panose="02040503050406030204" pitchFamily="18" charset="0"/>
              </a:rPr>
              <a:t>Accident Detection</a:t>
            </a:r>
            <a:r>
              <a:rPr lang="en-US" sz="1100" b="1" dirty="0">
                <a:latin typeface="Cambria Math" panose="02040503050406030204" pitchFamily="18" charset="0"/>
                <a:ea typeface="Cambria Math" panose="02040503050406030204" pitchFamily="18" charset="0"/>
              </a:rPr>
              <a:t>: </a:t>
            </a:r>
            <a:r>
              <a:rPr lang="en-US" sz="1100" dirty="0">
                <a:latin typeface="Cambria Math" panose="02040503050406030204" pitchFamily="18" charset="0"/>
                <a:ea typeface="Cambria Math" panose="02040503050406030204" pitchFamily="18" charset="0"/>
              </a:rPr>
              <a:t>The system incorporates an ADXL335 accelerometer to measure the vehicle's acceleration forces along the X, Y, and Z axes. These acceleration values are continuously monitored by the Arduino microcontroller. To detect an accident, the system establishes predefined acceleration thresholds for each axis. When the measured acceleration values exceed these thresholds within a specific timeframe, it indicates a sudden and significant change in vehicle motion, characteristic of an accident. To enhance accuracy and reduce false positives, the system can employ additional parameters such as deceleration rate, impact duration, and G-force magnitude.</a:t>
            </a:r>
          </a:p>
          <a:p>
            <a:pPr algn="just"/>
            <a:endParaRPr lang="en-IN" sz="11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06015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45565"/>
            <a:ext cx="4419498" cy="215444"/>
          </a:xfrm>
        </p:spPr>
        <p:txBody>
          <a:bodyPr/>
          <a:lstStyle/>
          <a:p>
            <a:r>
              <a:rPr lang="en-US" b="1" dirty="0"/>
              <a:t>Methodology</a:t>
            </a:r>
            <a:endParaRPr lang="kn-IN" dirty="0"/>
          </a:p>
        </p:txBody>
      </p:sp>
      <p:sp>
        <p:nvSpPr>
          <p:cNvPr id="4" name="Footer Placeholder 3"/>
          <p:cNvSpPr>
            <a:spLocks noGrp="1"/>
          </p:cNvSpPr>
          <p:nvPr>
            <p:ph type="ftr" sz="quarter" idx="5"/>
          </p:nvPr>
        </p:nvSpPr>
        <p:spPr/>
        <p:txBody>
          <a:bodyPr/>
          <a:lstStyle/>
          <a:p>
            <a:pPr marL="12700">
              <a:lnSpc>
                <a:spcPct val="100000"/>
              </a:lnSpc>
              <a:spcBef>
                <a:spcPts val="70"/>
              </a:spcBef>
            </a:pPr>
            <a:r>
              <a:rPr lang="en-IN" spc="-5"/>
              <a:t>April 26,</a:t>
            </a:r>
            <a:r>
              <a:rPr lang="en-IN" spc="-45"/>
              <a:t> </a:t>
            </a:r>
            <a:r>
              <a:rPr lang="en-IN" spc="-5"/>
              <a:t>2017</a:t>
            </a:r>
            <a:endParaRPr lang="en-IN" spc="-5" dirty="0"/>
          </a:p>
        </p:txBody>
      </p:sp>
      <p:sp>
        <p:nvSpPr>
          <p:cNvPr id="5" name="Date Placeholder 4"/>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6" name="Slide Number Placeholder 5"/>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18</a:t>
            </a:fld>
            <a:r>
              <a:rPr lang="en-IN" spc="-5"/>
              <a:t> /</a:t>
            </a:r>
            <a:r>
              <a:rPr lang="en-IN" spc="-70"/>
              <a:t> </a:t>
            </a:r>
            <a:r>
              <a:rPr lang="en-IN" spc="-5"/>
              <a:t>14</a:t>
            </a:r>
            <a:endParaRPr lang="en-IN" spc="-5" dirty="0"/>
          </a:p>
        </p:txBody>
      </p:sp>
      <p:sp>
        <p:nvSpPr>
          <p:cNvPr id="8" name="Date Placeholder 3"/>
          <p:cNvSpPr txBox="1">
            <a:spLocks/>
          </p:cNvSpPr>
          <p:nvPr/>
        </p:nvSpPr>
        <p:spPr>
          <a:xfrm>
            <a:off x="473584" y="3322852"/>
            <a:ext cx="1143000" cy="92333"/>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12700">
              <a:spcBef>
                <a:spcPts val="70"/>
              </a:spcBef>
            </a:pPr>
            <a:r>
              <a:rPr lang="en-US" spc="-5" dirty="0">
                <a:solidFill>
                  <a:schemeClr val="tx1"/>
                </a:solidFill>
              </a:rPr>
              <a:t>(</a:t>
            </a:r>
            <a:r>
              <a:rPr lang="en-US" spc="-5" dirty="0">
                <a:solidFill>
                  <a:schemeClr val="tx1"/>
                </a:solidFill>
                <a:latin typeface="Times New Roman" pitchFamily="18" charset="0"/>
                <a:cs typeface="Times New Roman" pitchFamily="18" charset="0"/>
              </a:rPr>
              <a:t>Dept. of ECE, VVCE, Mysuru)</a:t>
            </a:r>
          </a:p>
        </p:txBody>
      </p:sp>
      <p:sp>
        <p:nvSpPr>
          <p:cNvPr id="9" name="Slide Number Placeholder 3"/>
          <p:cNvSpPr txBox="1">
            <a:spLocks/>
          </p:cNvSpPr>
          <p:nvPr/>
        </p:nvSpPr>
        <p:spPr>
          <a:xfrm>
            <a:off x="4210050" y="3383806"/>
            <a:ext cx="270510" cy="76944"/>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US" sz="500" spc="-5" smtClean="0">
                <a:solidFill>
                  <a:schemeClr val="tx1"/>
                </a:solidFill>
              </a:rPr>
              <a:pPr marL="25400">
                <a:spcBef>
                  <a:spcPts val="70"/>
                </a:spcBef>
              </a:pPr>
              <a:t>18</a:t>
            </a:fld>
            <a:r>
              <a:rPr lang="en-US" sz="500" spc="-5" dirty="0">
                <a:solidFill>
                  <a:schemeClr val="tx1"/>
                </a:solidFill>
              </a:rPr>
              <a:t> /</a:t>
            </a:r>
            <a:r>
              <a:rPr lang="en-US" sz="500" spc="-70" dirty="0">
                <a:solidFill>
                  <a:schemeClr val="tx1"/>
                </a:solidFill>
              </a:rPr>
              <a:t> </a:t>
            </a:r>
            <a:r>
              <a:rPr lang="en-US" sz="500" spc="-5" dirty="0">
                <a:solidFill>
                  <a:schemeClr val="tx1"/>
                </a:solidFill>
              </a:rPr>
              <a:t>13</a:t>
            </a:r>
          </a:p>
        </p:txBody>
      </p:sp>
      <p:sp>
        <p:nvSpPr>
          <p:cNvPr id="7" name="Rectangle 1">
            <a:extLst>
              <a:ext uri="{FF2B5EF4-FFF2-40B4-BE49-F238E27FC236}">
                <a16:creationId xmlns:a16="http://schemas.microsoft.com/office/drawing/2014/main" id="{00EBA0FC-B4EE-87EA-EAFC-1E514D3EB68C}"/>
              </a:ext>
            </a:extLst>
          </p:cNvPr>
          <p:cNvSpPr>
            <a:spLocks noChangeArrowheads="1"/>
          </p:cNvSpPr>
          <p:nvPr/>
        </p:nvSpPr>
        <p:spPr bwMode="auto">
          <a:xfrm>
            <a:off x="212876" y="507969"/>
            <a:ext cx="3745303"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100" b="1" i="0" u="sng" strike="noStrike" cap="none" normalizeH="0" baseline="0" dirty="0">
                <a:ln>
                  <a:noFill/>
                </a:ln>
                <a:effectLst/>
                <a:latin typeface="Cambria Math" panose="02040503050406030204" pitchFamily="18" charset="0"/>
                <a:ea typeface="Cambria Math" panose="02040503050406030204" pitchFamily="18" charset="0"/>
              </a:rPr>
              <a:t>Emergency Notification</a:t>
            </a:r>
            <a:r>
              <a:rPr kumimoji="0" lang="en-US" altLang="en-US" sz="1100" b="1" i="0" strike="noStrike" cap="none" normalizeH="0" baseline="0" dirty="0">
                <a:ln>
                  <a:noFill/>
                </a:ln>
                <a:effectLst/>
                <a:latin typeface="Cambria Math" panose="02040503050406030204" pitchFamily="18" charset="0"/>
                <a:ea typeface="Cambria Math" panose="02040503050406030204" pitchFamily="18" charset="0"/>
              </a:rPr>
              <a:t>:</a:t>
            </a:r>
            <a:r>
              <a:rPr kumimoji="0" lang="en-US" altLang="en-US" sz="1100" b="1" i="0" u="sng" strike="noStrike" cap="none" normalizeH="0" baseline="0" dirty="0">
                <a:ln>
                  <a:noFill/>
                </a:ln>
                <a:effectLst/>
                <a:latin typeface="Cambria Math" panose="02040503050406030204" pitchFamily="18" charset="0"/>
                <a:ea typeface="Cambria Math" panose="02040503050406030204" pitchFamily="18" charset="0"/>
              </a:rPr>
              <a:t> </a:t>
            </a:r>
            <a:r>
              <a:rPr kumimoji="0" lang="en-US" altLang="en-US" sz="1100" b="0" i="0" u="none" strike="noStrike" cap="none" normalizeH="0" baseline="0" dirty="0">
                <a:ln>
                  <a:noFill/>
                </a:ln>
                <a:effectLst/>
                <a:latin typeface="Cambria Math" panose="02040503050406030204" pitchFamily="18" charset="0"/>
                <a:ea typeface="Cambria Math" panose="02040503050406030204" pitchFamily="18" charset="0"/>
              </a:rPr>
              <a:t>Upon confirming an accident, the system prioritizes rapid communication of the incident. A pre-configured SMS is dispatched to designated emergency contacts. To enhance the effectiveness of the alert, the system incorporates a dynamic Google Maps link generated using the vehicle's GPS coordinates. This link provides emergency responders with precise location details, facilitating a swift response. </a:t>
            </a:r>
          </a:p>
          <a:p>
            <a:pPr marR="0" lvl="0" algn="just"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effectLst/>
              <a:latin typeface="Cambria Math" panose="02040503050406030204" pitchFamily="18" charset="0"/>
              <a:ea typeface="Cambria Math" panose="020405030504060302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100" b="1" u="sng" dirty="0">
                <a:latin typeface="Cambria Math" panose="02040503050406030204" pitchFamily="18" charset="0"/>
                <a:ea typeface="Cambria Math" panose="02040503050406030204" pitchFamily="18" charset="0"/>
              </a:rPr>
              <a:t>Location Pinpointing</a:t>
            </a:r>
            <a:r>
              <a:rPr lang="en-US" sz="1100" b="1" dirty="0">
                <a:latin typeface="Cambria Math" panose="02040503050406030204" pitchFamily="18" charset="0"/>
                <a:ea typeface="Cambria Math" panose="02040503050406030204" pitchFamily="18" charset="0"/>
              </a:rPr>
              <a:t>:</a:t>
            </a:r>
            <a:r>
              <a:rPr lang="en-US" sz="1100" dirty="0">
                <a:latin typeface="Cambria Math" panose="02040503050406030204" pitchFamily="18" charset="0"/>
                <a:ea typeface="Cambria Math" panose="02040503050406030204" pitchFamily="18" charset="0"/>
              </a:rPr>
              <a:t> Upon detecting an accident, the system employs a GPS module to accurately determine the vehicle's location and generates a Google Maps link to specify the accident site. This link provides a visual representation of the accident scene, aiding emergency responders in navigating to the exact location. </a:t>
            </a:r>
            <a:endParaRPr kumimoji="0" lang="en-US" altLang="en-US" sz="1100" b="0" i="0" u="none" strike="noStrike" cap="none" normalizeH="0" baseline="0" dirty="0">
              <a:ln>
                <a:noFill/>
              </a:ln>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259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45565"/>
            <a:ext cx="4419498" cy="246221"/>
          </a:xfrm>
        </p:spPr>
        <p:txBody>
          <a:bodyPr/>
          <a:lstStyle/>
          <a:p>
            <a:r>
              <a:rPr lang="en-US" sz="1600" b="1" dirty="0"/>
              <a:t>Result </a:t>
            </a:r>
            <a:endParaRPr lang="kn-IN" sz="1600" b="1" dirty="0"/>
          </a:p>
        </p:txBody>
      </p:sp>
      <p:sp>
        <p:nvSpPr>
          <p:cNvPr id="4" name="Footer Placeholder 3"/>
          <p:cNvSpPr>
            <a:spLocks noGrp="1"/>
          </p:cNvSpPr>
          <p:nvPr>
            <p:ph type="ftr" sz="quarter" idx="5"/>
          </p:nvPr>
        </p:nvSpPr>
        <p:spPr/>
        <p:txBody>
          <a:bodyPr/>
          <a:lstStyle/>
          <a:p>
            <a:pPr marL="12700">
              <a:lnSpc>
                <a:spcPct val="100000"/>
              </a:lnSpc>
              <a:spcBef>
                <a:spcPts val="70"/>
              </a:spcBef>
            </a:pPr>
            <a:r>
              <a:rPr lang="en-IN" spc="-5"/>
              <a:t>April 26,</a:t>
            </a:r>
            <a:r>
              <a:rPr lang="en-IN" spc="-45"/>
              <a:t> </a:t>
            </a:r>
            <a:r>
              <a:rPr lang="en-IN" spc="-5"/>
              <a:t>2017</a:t>
            </a:r>
            <a:endParaRPr lang="en-IN" spc="-5" dirty="0"/>
          </a:p>
        </p:txBody>
      </p:sp>
      <p:sp>
        <p:nvSpPr>
          <p:cNvPr id="5" name="Date Placeholder 4"/>
          <p:cNvSpPr>
            <a:spLocks noGrp="1"/>
          </p:cNvSpPr>
          <p:nvPr>
            <p:ph type="dt" sz="half" idx="6"/>
          </p:nvPr>
        </p:nvSpPr>
        <p:spPr>
          <a:xfrm>
            <a:off x="247832" y="3271245"/>
            <a:ext cx="1065530" cy="120014"/>
          </a:xfrm>
        </p:spPr>
        <p:txBody>
          <a:bodyPr/>
          <a:lstStyle/>
          <a:p>
            <a:pPr marL="12700">
              <a:lnSpc>
                <a:spcPct val="100000"/>
              </a:lnSpc>
              <a:spcBef>
                <a:spcPts val="70"/>
              </a:spcBef>
            </a:pPr>
            <a:r>
              <a:rPr lang="en-US" spc="-5" dirty="0"/>
              <a:t>(Dept. of ECE, VVCE, Mysuru)</a:t>
            </a:r>
          </a:p>
        </p:txBody>
      </p:sp>
      <p:sp>
        <p:nvSpPr>
          <p:cNvPr id="6" name="Slide Number Placeholder 5"/>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19</a:t>
            </a:fld>
            <a:r>
              <a:rPr lang="en-IN" spc="-5"/>
              <a:t> /</a:t>
            </a:r>
            <a:r>
              <a:rPr lang="en-IN" spc="-70"/>
              <a:t> </a:t>
            </a:r>
            <a:r>
              <a:rPr lang="en-IN" spc="-5"/>
              <a:t>14</a:t>
            </a:r>
            <a:endParaRPr lang="en-IN" spc="-5" dirty="0"/>
          </a:p>
        </p:txBody>
      </p:sp>
      <p:sp>
        <p:nvSpPr>
          <p:cNvPr id="7" name="Date Placeholder 3"/>
          <p:cNvSpPr txBox="1">
            <a:spLocks/>
          </p:cNvSpPr>
          <p:nvPr/>
        </p:nvSpPr>
        <p:spPr>
          <a:xfrm>
            <a:off x="552450" y="3302988"/>
            <a:ext cx="1143000" cy="92333"/>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12700">
              <a:spcBef>
                <a:spcPts val="70"/>
              </a:spcBef>
            </a:pPr>
            <a:r>
              <a:rPr lang="en-US" spc="-5" dirty="0">
                <a:solidFill>
                  <a:schemeClr val="tx1"/>
                </a:solidFill>
              </a:rPr>
              <a:t>(</a:t>
            </a:r>
            <a:r>
              <a:rPr lang="en-US" spc="-5" dirty="0">
                <a:solidFill>
                  <a:schemeClr val="tx1"/>
                </a:solidFill>
                <a:latin typeface="Times New Roman" pitchFamily="18" charset="0"/>
                <a:cs typeface="Times New Roman" pitchFamily="18" charset="0"/>
              </a:rPr>
              <a:t>Dept. of ECE, VVCE, Mysuru)</a:t>
            </a:r>
          </a:p>
        </p:txBody>
      </p:sp>
      <p:sp>
        <p:nvSpPr>
          <p:cNvPr id="8" name="Slide Number Placeholder 3"/>
          <p:cNvSpPr txBox="1">
            <a:spLocks/>
          </p:cNvSpPr>
          <p:nvPr/>
        </p:nvSpPr>
        <p:spPr>
          <a:xfrm>
            <a:off x="4210050" y="3383806"/>
            <a:ext cx="270510" cy="76944"/>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US" sz="500" spc="-5" smtClean="0">
                <a:solidFill>
                  <a:schemeClr val="tx1"/>
                </a:solidFill>
              </a:rPr>
              <a:pPr marL="25400">
                <a:spcBef>
                  <a:spcPts val="70"/>
                </a:spcBef>
              </a:pPr>
              <a:t>19</a:t>
            </a:fld>
            <a:r>
              <a:rPr lang="en-US" sz="500" spc="-5" dirty="0">
                <a:solidFill>
                  <a:schemeClr val="tx1"/>
                </a:solidFill>
              </a:rPr>
              <a:t> /</a:t>
            </a:r>
            <a:r>
              <a:rPr lang="en-US" sz="500" spc="-70" dirty="0">
                <a:solidFill>
                  <a:schemeClr val="tx1"/>
                </a:solidFill>
              </a:rPr>
              <a:t> </a:t>
            </a:r>
            <a:r>
              <a:rPr lang="en-US" sz="500" spc="-5" dirty="0">
                <a:solidFill>
                  <a:schemeClr val="tx1"/>
                </a:solidFill>
              </a:rPr>
              <a:t>13</a:t>
            </a:r>
          </a:p>
        </p:txBody>
      </p:sp>
      <p:sp>
        <p:nvSpPr>
          <p:cNvPr id="9" name="TextBox 8">
            <a:extLst>
              <a:ext uri="{FF2B5EF4-FFF2-40B4-BE49-F238E27FC236}">
                <a16:creationId xmlns:a16="http://schemas.microsoft.com/office/drawing/2014/main" id="{8D40BDE0-2773-B1F5-A241-2085C92DB6E4}"/>
              </a:ext>
            </a:extLst>
          </p:cNvPr>
          <p:cNvSpPr txBox="1"/>
          <p:nvPr/>
        </p:nvSpPr>
        <p:spPr>
          <a:xfrm>
            <a:off x="247832" y="753184"/>
            <a:ext cx="4232728" cy="1954381"/>
          </a:xfrm>
          <a:prstGeom prst="rect">
            <a:avLst/>
          </a:prstGeom>
          <a:noFill/>
        </p:spPr>
        <p:txBody>
          <a:bodyPr wrap="square" rtlCol="0">
            <a:spAutoFit/>
          </a:bodyPr>
          <a:lstStyle/>
          <a:p>
            <a:pPr marL="171450" indent="-171450" algn="just">
              <a:buFont typeface="Wingdings" panose="05000000000000000000" pitchFamily="2" charset="2"/>
              <a:buChar char="v"/>
            </a:pPr>
            <a:r>
              <a:rPr lang="en-US" sz="1100" dirty="0"/>
              <a:t>The developed vehicle accident detection system demonstrated effective performance in detecting vehicular accidents through the accurate identification of sudden changes in acceleration using the ADXL335 accelerometer. </a:t>
            </a:r>
          </a:p>
          <a:p>
            <a:pPr marL="171450" indent="-171450" algn="just">
              <a:buFont typeface="Wingdings" panose="05000000000000000000" pitchFamily="2" charset="2"/>
              <a:buChar char="v"/>
            </a:pPr>
            <a:endParaRPr lang="en-US" sz="1100" dirty="0"/>
          </a:p>
          <a:p>
            <a:pPr marL="171450" indent="-171450" algn="just">
              <a:buFont typeface="Wingdings" panose="05000000000000000000" pitchFamily="2" charset="2"/>
              <a:buChar char="v"/>
            </a:pPr>
            <a:r>
              <a:rPr lang="en-US" sz="1100" dirty="0"/>
              <a:t>The integration of GPS technology ensured precise location pinpointing, enabling the generation of accurate Google Maps links.</a:t>
            </a:r>
          </a:p>
          <a:p>
            <a:pPr algn="just"/>
            <a:r>
              <a:rPr lang="en-US" sz="1100" dirty="0"/>
              <a:t> </a:t>
            </a:r>
          </a:p>
          <a:p>
            <a:pPr marL="171450" indent="-171450" algn="just">
              <a:buFont typeface="Wingdings" panose="05000000000000000000" pitchFamily="2" charset="2"/>
              <a:buChar char="v"/>
            </a:pPr>
            <a:r>
              <a:rPr lang="en-US" sz="1100" dirty="0"/>
              <a:t>The system successfully transmitted timely SMS alerts containing essential accident details and location information to designated emergency contacts</a:t>
            </a:r>
            <a:endParaRPr lang="en-IN" sz="11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02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1373AF-1BE3-7030-6682-AB5027C433B1}"/>
              </a:ext>
            </a:extLst>
          </p:cNvPr>
          <p:cNvSpPr>
            <a:spLocks noGrp="1"/>
          </p:cNvSpPr>
          <p:nvPr>
            <p:ph type="ftr" sz="quarter" idx="5"/>
          </p:nvPr>
        </p:nvSpPr>
        <p:spPr/>
        <p:txBody>
          <a:bodyPr/>
          <a:lstStyle/>
          <a:p>
            <a:pPr marL="12700">
              <a:lnSpc>
                <a:spcPct val="100000"/>
              </a:lnSpc>
              <a:spcBef>
                <a:spcPts val="70"/>
              </a:spcBef>
            </a:pPr>
            <a:r>
              <a:rPr lang="en-IN" spc="-5"/>
              <a:t>Oct 13, 2022</a:t>
            </a:r>
            <a:endParaRPr lang="en-IN" spc="-5" dirty="0"/>
          </a:p>
        </p:txBody>
      </p:sp>
      <p:sp>
        <p:nvSpPr>
          <p:cNvPr id="3" name="Date Placeholder 2">
            <a:extLst>
              <a:ext uri="{FF2B5EF4-FFF2-40B4-BE49-F238E27FC236}">
                <a16:creationId xmlns:a16="http://schemas.microsoft.com/office/drawing/2014/main" id="{CD4B94AC-75B5-FB3E-B84E-486D9DD704C0}"/>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4" name="Slide Number Placeholder 3">
            <a:extLst>
              <a:ext uri="{FF2B5EF4-FFF2-40B4-BE49-F238E27FC236}">
                <a16:creationId xmlns:a16="http://schemas.microsoft.com/office/drawing/2014/main" id="{E94217B5-6331-0D9B-2006-C53D0545545C}"/>
              </a:ext>
            </a:extLst>
          </p:cNvPr>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2</a:t>
            </a:fld>
            <a:r>
              <a:rPr lang="en-IN" spc="-5"/>
              <a:t> /</a:t>
            </a:r>
            <a:r>
              <a:rPr lang="en-IN" spc="-70"/>
              <a:t> </a:t>
            </a:r>
            <a:r>
              <a:rPr lang="en-IN" spc="-5"/>
              <a:t>14</a:t>
            </a:r>
            <a:endParaRPr lang="en-IN" spc="-5" dirty="0"/>
          </a:p>
        </p:txBody>
      </p:sp>
      <p:sp>
        <p:nvSpPr>
          <p:cNvPr id="6" name="TextBox 5">
            <a:extLst>
              <a:ext uri="{FF2B5EF4-FFF2-40B4-BE49-F238E27FC236}">
                <a16:creationId xmlns:a16="http://schemas.microsoft.com/office/drawing/2014/main" id="{6B95B8AF-FBF1-C33A-E295-AAD55BC60CDA}"/>
              </a:ext>
            </a:extLst>
          </p:cNvPr>
          <p:cNvSpPr txBox="1"/>
          <p:nvPr/>
        </p:nvSpPr>
        <p:spPr>
          <a:xfrm>
            <a:off x="1162050" y="1120775"/>
            <a:ext cx="2590800" cy="707886"/>
          </a:xfrm>
          <a:prstGeom prst="rect">
            <a:avLst/>
          </a:prstGeom>
          <a:noFill/>
        </p:spPr>
        <p:txBody>
          <a:bodyPr wrap="square" rtlCol="0">
            <a:spAutoFit/>
          </a:bodyPr>
          <a:lstStyle/>
          <a:p>
            <a:r>
              <a:rPr lang="en-US" sz="4000" dirty="0">
                <a:latin typeface="Cambria Math" panose="02040503050406030204" pitchFamily="18" charset="0"/>
                <a:ea typeface="Cambria Math" panose="02040503050406030204" pitchFamily="18" charset="0"/>
              </a:rPr>
              <a:t>PHASE-1</a:t>
            </a:r>
            <a:endParaRPr lang="en-IN" sz="4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26828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27C7171-9620-04F2-7039-CD0771F27228}"/>
              </a:ext>
            </a:extLst>
          </p:cNvPr>
          <p:cNvSpPr>
            <a:spLocks noGrp="1"/>
          </p:cNvSpPr>
          <p:nvPr>
            <p:ph type="ftr" sz="quarter" idx="5"/>
          </p:nvPr>
        </p:nvSpPr>
        <p:spPr/>
        <p:txBody>
          <a:bodyPr/>
          <a:lstStyle/>
          <a:p>
            <a:pPr marL="12700">
              <a:lnSpc>
                <a:spcPct val="100000"/>
              </a:lnSpc>
              <a:spcBef>
                <a:spcPts val="70"/>
              </a:spcBef>
            </a:pPr>
            <a:r>
              <a:rPr lang="en-IN" spc="-5"/>
              <a:t>Oct 13, 2022</a:t>
            </a:r>
            <a:endParaRPr lang="en-IN" spc="-5" dirty="0"/>
          </a:p>
        </p:txBody>
      </p:sp>
      <p:sp>
        <p:nvSpPr>
          <p:cNvPr id="5" name="Date Placeholder 4">
            <a:extLst>
              <a:ext uri="{FF2B5EF4-FFF2-40B4-BE49-F238E27FC236}">
                <a16:creationId xmlns:a16="http://schemas.microsoft.com/office/drawing/2014/main" id="{A9F758ED-5BFB-AF85-C6FD-BDE2F68274F4}"/>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6" name="Slide Number Placeholder 5">
            <a:extLst>
              <a:ext uri="{FF2B5EF4-FFF2-40B4-BE49-F238E27FC236}">
                <a16:creationId xmlns:a16="http://schemas.microsoft.com/office/drawing/2014/main" id="{2A705260-9673-17E2-65F0-9C07E4C81DAD}"/>
              </a:ext>
            </a:extLst>
          </p:cNvPr>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20</a:t>
            </a:fld>
            <a:r>
              <a:rPr lang="en-IN" spc="-5"/>
              <a:t> /</a:t>
            </a:r>
            <a:r>
              <a:rPr lang="en-IN" spc="-70"/>
              <a:t> </a:t>
            </a:r>
            <a:r>
              <a:rPr lang="en-IN" spc="-5"/>
              <a:t>14</a:t>
            </a:r>
            <a:endParaRPr lang="en-IN" spc="-5" dirty="0"/>
          </a:p>
        </p:txBody>
      </p:sp>
      <p:pic>
        <p:nvPicPr>
          <p:cNvPr id="8" name="Image 42">
            <a:extLst>
              <a:ext uri="{FF2B5EF4-FFF2-40B4-BE49-F238E27FC236}">
                <a16:creationId xmlns:a16="http://schemas.microsoft.com/office/drawing/2014/main" id="{BAC1BD9B-C6D7-EDB4-6CFA-9619A8CCEF68}"/>
              </a:ext>
            </a:extLst>
          </p:cNvPr>
          <p:cNvPicPr>
            <a:picLocks/>
          </p:cNvPicPr>
          <p:nvPr/>
        </p:nvPicPr>
        <p:blipFill>
          <a:blip r:embed="rId2" cstate="print"/>
          <a:stretch>
            <a:fillRect/>
          </a:stretch>
        </p:blipFill>
        <p:spPr>
          <a:xfrm>
            <a:off x="1085850" y="739775"/>
            <a:ext cx="2438400" cy="1267460"/>
          </a:xfrm>
          <a:prstGeom prst="rect">
            <a:avLst/>
          </a:prstGeom>
        </p:spPr>
      </p:pic>
      <p:sp>
        <p:nvSpPr>
          <p:cNvPr id="9" name="TextBox 8">
            <a:extLst>
              <a:ext uri="{FF2B5EF4-FFF2-40B4-BE49-F238E27FC236}">
                <a16:creationId xmlns:a16="http://schemas.microsoft.com/office/drawing/2014/main" id="{CC7C215C-81C2-24C4-616C-D751D1911097}"/>
              </a:ext>
            </a:extLst>
          </p:cNvPr>
          <p:cNvSpPr txBox="1"/>
          <p:nvPr/>
        </p:nvSpPr>
        <p:spPr>
          <a:xfrm>
            <a:off x="1390650" y="2111375"/>
            <a:ext cx="1981200" cy="261610"/>
          </a:xfrm>
          <a:prstGeom prst="rect">
            <a:avLst/>
          </a:prstGeom>
          <a:noFill/>
        </p:spPr>
        <p:txBody>
          <a:bodyPr wrap="square" rtlCol="0">
            <a:spAutoFit/>
          </a:bodyPr>
          <a:lstStyle/>
          <a:p>
            <a:r>
              <a:rPr lang="en-US" sz="1100" dirty="0">
                <a:latin typeface="Cambria Math" panose="02040503050406030204" pitchFamily="18" charset="0"/>
                <a:ea typeface="Cambria Math" panose="02040503050406030204" pitchFamily="18" charset="0"/>
              </a:rPr>
              <a:t>Accident Alert Text Message</a:t>
            </a:r>
            <a:endParaRPr lang="en-IN" sz="11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11103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45565"/>
            <a:ext cx="4419498" cy="215444"/>
          </a:xfrm>
        </p:spPr>
        <p:txBody>
          <a:bodyPr/>
          <a:lstStyle/>
          <a:p>
            <a:r>
              <a:rPr lang="en-US" b="1" dirty="0"/>
              <a:t>Conclusion</a:t>
            </a:r>
            <a:endParaRPr lang="kn-IN" dirty="0"/>
          </a:p>
        </p:txBody>
      </p:sp>
      <p:sp>
        <p:nvSpPr>
          <p:cNvPr id="4" name="Footer Placeholder 3"/>
          <p:cNvSpPr>
            <a:spLocks noGrp="1"/>
          </p:cNvSpPr>
          <p:nvPr>
            <p:ph type="ftr" sz="quarter" idx="5"/>
          </p:nvPr>
        </p:nvSpPr>
        <p:spPr/>
        <p:txBody>
          <a:bodyPr/>
          <a:lstStyle/>
          <a:p>
            <a:pPr marL="12700">
              <a:lnSpc>
                <a:spcPct val="100000"/>
              </a:lnSpc>
              <a:spcBef>
                <a:spcPts val="70"/>
              </a:spcBef>
            </a:pPr>
            <a:r>
              <a:rPr lang="en-IN" spc="-5"/>
              <a:t>April 26,</a:t>
            </a:r>
            <a:r>
              <a:rPr lang="en-IN" spc="-45"/>
              <a:t> </a:t>
            </a:r>
            <a:r>
              <a:rPr lang="en-IN" spc="-5"/>
              <a:t>2017</a:t>
            </a:r>
            <a:endParaRPr lang="en-IN" spc="-5" dirty="0"/>
          </a:p>
        </p:txBody>
      </p:sp>
      <p:sp>
        <p:nvSpPr>
          <p:cNvPr id="5" name="Date Placeholder 4"/>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6" name="Slide Number Placeholder 5"/>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21</a:t>
            </a:fld>
            <a:r>
              <a:rPr lang="en-IN" spc="-5"/>
              <a:t> /</a:t>
            </a:r>
            <a:r>
              <a:rPr lang="en-IN" spc="-70"/>
              <a:t> </a:t>
            </a:r>
            <a:r>
              <a:rPr lang="en-IN" spc="-5"/>
              <a:t>14</a:t>
            </a:r>
            <a:endParaRPr lang="en-IN" spc="-5" dirty="0"/>
          </a:p>
        </p:txBody>
      </p:sp>
      <p:sp>
        <p:nvSpPr>
          <p:cNvPr id="8" name="Date Placeholder 3"/>
          <p:cNvSpPr txBox="1">
            <a:spLocks/>
          </p:cNvSpPr>
          <p:nvPr/>
        </p:nvSpPr>
        <p:spPr>
          <a:xfrm>
            <a:off x="552450" y="3368417"/>
            <a:ext cx="1143000" cy="92333"/>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12700">
              <a:spcBef>
                <a:spcPts val="70"/>
              </a:spcBef>
            </a:pPr>
            <a:r>
              <a:rPr lang="en-US" spc="-5">
                <a:solidFill>
                  <a:schemeClr val="tx1"/>
                </a:solidFill>
              </a:rPr>
              <a:t>(</a:t>
            </a:r>
            <a:r>
              <a:rPr lang="en-US" spc="-5">
                <a:solidFill>
                  <a:schemeClr val="tx1"/>
                </a:solidFill>
                <a:latin typeface="Times New Roman" pitchFamily="18" charset="0"/>
                <a:cs typeface="Times New Roman" pitchFamily="18" charset="0"/>
              </a:rPr>
              <a:t>Dept. of ECE, VVCE, Mysuru)</a:t>
            </a:r>
            <a:endParaRPr lang="en-US" spc="-5" dirty="0">
              <a:solidFill>
                <a:schemeClr val="tx1"/>
              </a:solidFill>
              <a:latin typeface="Times New Roman" pitchFamily="18" charset="0"/>
              <a:cs typeface="Times New Roman" pitchFamily="18" charset="0"/>
            </a:endParaRPr>
          </a:p>
        </p:txBody>
      </p:sp>
      <p:sp>
        <p:nvSpPr>
          <p:cNvPr id="9" name="Slide Number Placeholder 3"/>
          <p:cNvSpPr txBox="1">
            <a:spLocks/>
          </p:cNvSpPr>
          <p:nvPr/>
        </p:nvSpPr>
        <p:spPr>
          <a:xfrm>
            <a:off x="4210050" y="3383806"/>
            <a:ext cx="270510" cy="76944"/>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US" sz="500" spc="-5" smtClean="0">
                <a:solidFill>
                  <a:schemeClr val="tx1"/>
                </a:solidFill>
              </a:rPr>
              <a:pPr marL="25400">
                <a:spcBef>
                  <a:spcPts val="70"/>
                </a:spcBef>
              </a:pPr>
              <a:t>21</a:t>
            </a:fld>
            <a:r>
              <a:rPr lang="en-US" sz="500" spc="-5" dirty="0">
                <a:solidFill>
                  <a:schemeClr val="tx1"/>
                </a:solidFill>
              </a:rPr>
              <a:t> /</a:t>
            </a:r>
            <a:r>
              <a:rPr lang="en-US" sz="500" spc="-70" dirty="0">
                <a:solidFill>
                  <a:schemeClr val="tx1"/>
                </a:solidFill>
              </a:rPr>
              <a:t> </a:t>
            </a:r>
            <a:r>
              <a:rPr lang="en-US" sz="500" spc="-5" dirty="0">
                <a:solidFill>
                  <a:schemeClr val="tx1"/>
                </a:solidFill>
              </a:rPr>
              <a:t>13</a:t>
            </a:r>
          </a:p>
        </p:txBody>
      </p:sp>
      <p:sp>
        <p:nvSpPr>
          <p:cNvPr id="3" name="TextBox 2">
            <a:extLst>
              <a:ext uri="{FF2B5EF4-FFF2-40B4-BE49-F238E27FC236}">
                <a16:creationId xmlns:a16="http://schemas.microsoft.com/office/drawing/2014/main" id="{8AFBE210-A263-F93A-CD03-C6890C2DA558}"/>
              </a:ext>
            </a:extLst>
          </p:cNvPr>
          <p:cNvSpPr txBox="1"/>
          <p:nvPr/>
        </p:nvSpPr>
        <p:spPr>
          <a:xfrm>
            <a:off x="183848" y="352261"/>
            <a:ext cx="3457368" cy="2631490"/>
          </a:xfrm>
          <a:prstGeom prst="rect">
            <a:avLst/>
          </a:prstGeom>
          <a:noFill/>
        </p:spPr>
        <p:txBody>
          <a:bodyPr wrap="square" rtlCol="0">
            <a:spAutoFit/>
          </a:bodyPr>
          <a:lstStyle/>
          <a:p>
            <a:pPr algn="just"/>
            <a:endParaRPr lang="en-US" sz="1100" dirty="0">
              <a:latin typeface="Cambria Math" panose="02040503050406030204" pitchFamily="18" charset="0"/>
              <a:ea typeface="Cambria Math" panose="02040503050406030204" pitchFamily="18" charset="0"/>
            </a:endParaRPr>
          </a:p>
          <a:p>
            <a:pPr marL="171450" indent="-171450" algn="just">
              <a:buFont typeface="Wingdings" panose="05000000000000000000" pitchFamily="2" charset="2"/>
              <a:buChar char="v"/>
            </a:pPr>
            <a:r>
              <a:rPr lang="en-US" sz="1100" dirty="0">
                <a:latin typeface="Cambria Math" panose="02040503050406030204" pitchFamily="18" charset="0"/>
                <a:ea typeface="Cambria Math" panose="02040503050406030204" pitchFamily="18" charset="0"/>
              </a:rPr>
              <a:t>The implemented vehicle accident detection system proves to be a valuable tool in enhancing road safety. </a:t>
            </a:r>
          </a:p>
          <a:p>
            <a:pPr marL="171450" indent="-171450" algn="just">
              <a:buFont typeface="Wingdings" panose="05000000000000000000" pitchFamily="2" charset="2"/>
              <a:buChar char="v"/>
            </a:pPr>
            <a:endParaRPr lang="en-US" sz="1100" dirty="0">
              <a:latin typeface="Cambria Math" panose="02040503050406030204" pitchFamily="18" charset="0"/>
              <a:ea typeface="Cambria Math" panose="02040503050406030204" pitchFamily="18" charset="0"/>
            </a:endParaRPr>
          </a:p>
          <a:p>
            <a:pPr marL="171450" indent="-171450" algn="just">
              <a:buFont typeface="Wingdings" panose="05000000000000000000" pitchFamily="2" charset="2"/>
              <a:buChar char="v"/>
            </a:pPr>
            <a:r>
              <a:rPr lang="en-US" sz="1100" dirty="0">
                <a:latin typeface="Cambria Math" panose="02040503050406030204" pitchFamily="18" charset="0"/>
                <a:ea typeface="Cambria Math" panose="02040503050406030204" pitchFamily="18" charset="0"/>
              </a:rPr>
              <a:t>By combining accelerometer-based accident detection, precise GPS location tracking, and rapid SMS communication, the system provides a robust solution for providing timely assistance to accident victims. </a:t>
            </a:r>
          </a:p>
          <a:p>
            <a:pPr marL="171450" indent="-171450" algn="just">
              <a:buFont typeface="Wingdings" panose="05000000000000000000" pitchFamily="2" charset="2"/>
              <a:buChar char="v"/>
            </a:pPr>
            <a:endParaRPr lang="en-US" sz="1100" dirty="0">
              <a:latin typeface="Cambria Math" panose="02040503050406030204" pitchFamily="18" charset="0"/>
              <a:ea typeface="Cambria Math" panose="02040503050406030204" pitchFamily="18" charset="0"/>
            </a:endParaRPr>
          </a:p>
          <a:p>
            <a:pPr marL="171450" indent="-171450" algn="just">
              <a:buFont typeface="Wingdings" panose="05000000000000000000" pitchFamily="2" charset="2"/>
              <a:buChar char="v"/>
            </a:pPr>
            <a:r>
              <a:rPr lang="en-US" sz="1100" dirty="0">
                <a:latin typeface="Cambria Math" panose="02040503050406030204" pitchFamily="18" charset="0"/>
                <a:ea typeface="Cambria Math" panose="02040503050406030204" pitchFamily="18" charset="0"/>
              </a:rPr>
              <a:t>The system's ability to accurately detect accidents, pinpoint locations, and disseminate critical information to emergency responders significantly improves response times and potentially saves lives</a:t>
            </a:r>
            <a:endParaRPr lang="en-IN" sz="11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41386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45565"/>
            <a:ext cx="4419498" cy="215444"/>
          </a:xfrm>
        </p:spPr>
        <p:txBody>
          <a:bodyPr/>
          <a:lstStyle/>
          <a:p>
            <a:r>
              <a:rPr lang="en-US" b="1" dirty="0"/>
              <a:t>Conclusion</a:t>
            </a:r>
            <a:endParaRPr lang="kn-IN" dirty="0"/>
          </a:p>
        </p:txBody>
      </p:sp>
      <p:sp>
        <p:nvSpPr>
          <p:cNvPr id="4" name="Footer Placeholder 3"/>
          <p:cNvSpPr>
            <a:spLocks noGrp="1"/>
          </p:cNvSpPr>
          <p:nvPr>
            <p:ph type="ftr" sz="quarter" idx="5"/>
          </p:nvPr>
        </p:nvSpPr>
        <p:spPr/>
        <p:txBody>
          <a:bodyPr/>
          <a:lstStyle/>
          <a:p>
            <a:pPr marL="12700">
              <a:lnSpc>
                <a:spcPct val="100000"/>
              </a:lnSpc>
              <a:spcBef>
                <a:spcPts val="70"/>
              </a:spcBef>
            </a:pPr>
            <a:r>
              <a:rPr lang="en-IN" spc="-5"/>
              <a:t>April 26,</a:t>
            </a:r>
            <a:r>
              <a:rPr lang="en-IN" spc="-45"/>
              <a:t> </a:t>
            </a:r>
            <a:r>
              <a:rPr lang="en-IN" spc="-5"/>
              <a:t>2017</a:t>
            </a:r>
            <a:endParaRPr lang="en-IN" spc="-5" dirty="0"/>
          </a:p>
        </p:txBody>
      </p:sp>
      <p:sp>
        <p:nvSpPr>
          <p:cNvPr id="5" name="Date Placeholder 4"/>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6" name="Slide Number Placeholder 5"/>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22</a:t>
            </a:fld>
            <a:r>
              <a:rPr lang="en-IN" spc="-5"/>
              <a:t> /</a:t>
            </a:r>
            <a:r>
              <a:rPr lang="en-IN" spc="-70"/>
              <a:t> </a:t>
            </a:r>
            <a:r>
              <a:rPr lang="en-IN" spc="-5"/>
              <a:t>14</a:t>
            </a:r>
            <a:endParaRPr lang="en-IN" spc="-5" dirty="0"/>
          </a:p>
        </p:txBody>
      </p:sp>
      <p:sp>
        <p:nvSpPr>
          <p:cNvPr id="8" name="Date Placeholder 3"/>
          <p:cNvSpPr txBox="1">
            <a:spLocks/>
          </p:cNvSpPr>
          <p:nvPr/>
        </p:nvSpPr>
        <p:spPr>
          <a:xfrm>
            <a:off x="552450" y="3368417"/>
            <a:ext cx="1143000" cy="92333"/>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12700">
              <a:spcBef>
                <a:spcPts val="70"/>
              </a:spcBef>
            </a:pPr>
            <a:r>
              <a:rPr lang="en-US" spc="-5" dirty="0">
                <a:solidFill>
                  <a:schemeClr val="tx1"/>
                </a:solidFill>
              </a:rPr>
              <a:t>(</a:t>
            </a:r>
            <a:r>
              <a:rPr lang="en-US" spc="-5" dirty="0">
                <a:solidFill>
                  <a:schemeClr val="tx1"/>
                </a:solidFill>
                <a:latin typeface="Times New Roman" pitchFamily="18" charset="0"/>
                <a:cs typeface="Times New Roman" pitchFamily="18" charset="0"/>
              </a:rPr>
              <a:t>Dept. of ECE, VVCE, Mysuru)</a:t>
            </a:r>
          </a:p>
        </p:txBody>
      </p:sp>
      <p:sp>
        <p:nvSpPr>
          <p:cNvPr id="9" name="Slide Number Placeholder 3"/>
          <p:cNvSpPr txBox="1">
            <a:spLocks/>
          </p:cNvSpPr>
          <p:nvPr/>
        </p:nvSpPr>
        <p:spPr>
          <a:xfrm>
            <a:off x="4210050" y="3383806"/>
            <a:ext cx="270510" cy="76944"/>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US" sz="500" spc="-5" smtClean="0">
                <a:solidFill>
                  <a:schemeClr val="tx1"/>
                </a:solidFill>
              </a:rPr>
              <a:pPr marL="25400">
                <a:spcBef>
                  <a:spcPts val="70"/>
                </a:spcBef>
              </a:pPr>
              <a:t>22</a:t>
            </a:fld>
            <a:r>
              <a:rPr lang="en-US" sz="500" spc="-5" dirty="0">
                <a:solidFill>
                  <a:schemeClr val="tx1"/>
                </a:solidFill>
              </a:rPr>
              <a:t> /</a:t>
            </a:r>
            <a:r>
              <a:rPr lang="en-US" sz="500" spc="-70" dirty="0">
                <a:solidFill>
                  <a:schemeClr val="tx1"/>
                </a:solidFill>
              </a:rPr>
              <a:t> </a:t>
            </a:r>
            <a:r>
              <a:rPr lang="en-US" sz="500" spc="-5" dirty="0">
                <a:solidFill>
                  <a:schemeClr val="tx1"/>
                </a:solidFill>
              </a:rPr>
              <a:t>13</a:t>
            </a:r>
          </a:p>
        </p:txBody>
      </p:sp>
      <p:sp>
        <p:nvSpPr>
          <p:cNvPr id="3" name="TextBox 2">
            <a:extLst>
              <a:ext uri="{FF2B5EF4-FFF2-40B4-BE49-F238E27FC236}">
                <a16:creationId xmlns:a16="http://schemas.microsoft.com/office/drawing/2014/main" id="{76652BDF-0083-66DB-4EC7-779B64949DC3}"/>
              </a:ext>
            </a:extLst>
          </p:cNvPr>
          <p:cNvSpPr txBox="1"/>
          <p:nvPr/>
        </p:nvSpPr>
        <p:spPr>
          <a:xfrm>
            <a:off x="207983" y="537028"/>
            <a:ext cx="3928533" cy="1107996"/>
          </a:xfrm>
          <a:prstGeom prst="rect">
            <a:avLst/>
          </a:prstGeom>
          <a:noFill/>
        </p:spPr>
        <p:txBody>
          <a:bodyPr wrap="square" rtlCol="0">
            <a:spAutoFit/>
          </a:bodyPr>
          <a:lstStyle/>
          <a:p>
            <a:pPr marL="171450" indent="-171450" algn="just">
              <a:buFont typeface="Wingdings" panose="05000000000000000000" pitchFamily="2" charset="2"/>
              <a:buChar char="v"/>
            </a:pPr>
            <a:r>
              <a:rPr lang="en-US" sz="1100" dirty="0">
                <a:latin typeface="Cambria Math" panose="02040503050406030204" pitchFamily="18" charset="0"/>
                <a:ea typeface="Cambria Math" panose="02040503050406030204" pitchFamily="18" charset="0"/>
              </a:rPr>
              <a:t>Future enhancements could include the integration of additional sensors for improved accident detection accuracy, exploring alternative communication channels, and incorporating advanced features such as automatic emergency calling.</a:t>
            </a:r>
          </a:p>
          <a:p>
            <a:pPr marL="171450" indent="-171450" algn="just">
              <a:buFont typeface="Wingdings" panose="05000000000000000000" pitchFamily="2" charset="2"/>
              <a:buChar char="v"/>
            </a:pPr>
            <a:endParaRPr lang="en-IN" sz="11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232984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45565"/>
            <a:ext cx="4419498" cy="246221"/>
          </a:xfrm>
        </p:spPr>
        <p:txBody>
          <a:bodyPr/>
          <a:lstStyle/>
          <a:p>
            <a:r>
              <a:rPr lang="en-US" sz="1600" b="1" dirty="0"/>
              <a:t>References</a:t>
            </a:r>
            <a:endParaRPr lang="kn-IN" sz="1600" b="1" dirty="0"/>
          </a:p>
        </p:txBody>
      </p:sp>
      <p:sp>
        <p:nvSpPr>
          <p:cNvPr id="4" name="Footer Placeholder 3"/>
          <p:cNvSpPr>
            <a:spLocks noGrp="1"/>
          </p:cNvSpPr>
          <p:nvPr>
            <p:ph type="ftr" sz="quarter" idx="5"/>
          </p:nvPr>
        </p:nvSpPr>
        <p:spPr/>
        <p:txBody>
          <a:bodyPr/>
          <a:lstStyle/>
          <a:p>
            <a:pPr marL="12700">
              <a:lnSpc>
                <a:spcPct val="100000"/>
              </a:lnSpc>
              <a:spcBef>
                <a:spcPts val="70"/>
              </a:spcBef>
            </a:pPr>
            <a:r>
              <a:rPr lang="en-IN" spc="-5"/>
              <a:t>April 26,</a:t>
            </a:r>
            <a:r>
              <a:rPr lang="en-IN" spc="-45"/>
              <a:t> </a:t>
            </a:r>
            <a:r>
              <a:rPr lang="en-IN" spc="-5"/>
              <a:t>2017</a:t>
            </a:r>
            <a:endParaRPr lang="en-IN" spc="-5" dirty="0"/>
          </a:p>
        </p:txBody>
      </p:sp>
      <p:sp>
        <p:nvSpPr>
          <p:cNvPr id="5" name="Date Placeholder 4"/>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6" name="Slide Number Placeholder 5"/>
          <p:cNvSpPr>
            <a:spLocks noGrp="1"/>
          </p:cNvSpPr>
          <p:nvPr>
            <p:ph type="sldNum" sz="quarter" idx="7"/>
          </p:nvPr>
        </p:nvSpPr>
        <p:spPr>
          <a:xfrm>
            <a:off x="4270990" y="3331252"/>
            <a:ext cx="270510" cy="92333"/>
          </a:xfrm>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23</a:t>
            </a:fld>
            <a:r>
              <a:rPr lang="en-IN" spc="-5" dirty="0"/>
              <a:t> 3</a:t>
            </a:r>
            <a:r>
              <a:rPr lang="en-IN" spc="-70" dirty="0"/>
              <a:t> </a:t>
            </a:r>
            <a:r>
              <a:rPr lang="en-IN" spc="-5" dirty="0"/>
              <a:t>14</a:t>
            </a:r>
          </a:p>
        </p:txBody>
      </p:sp>
      <p:sp>
        <p:nvSpPr>
          <p:cNvPr id="7" name="Rectangle 6"/>
          <p:cNvSpPr/>
          <p:nvPr/>
        </p:nvSpPr>
        <p:spPr>
          <a:xfrm>
            <a:off x="24367" y="530992"/>
            <a:ext cx="4381878" cy="2277547"/>
          </a:xfrm>
          <a:prstGeom prst="rect">
            <a:avLst/>
          </a:prstGeom>
        </p:spPr>
        <p:txBody>
          <a:bodyPr wrap="square">
            <a:spAutoFit/>
          </a:bodyPr>
          <a:lstStyle/>
          <a:p>
            <a:pPr marR="193675" algn="just">
              <a:spcAft>
                <a:spcPts val="600"/>
              </a:spcAft>
            </a:pPr>
            <a:r>
              <a:rPr lang="en-IN" sz="900" dirty="0">
                <a:ea typeface="Calibri" panose="020F0502020204030204" pitchFamily="34" charset="0"/>
                <a:cs typeface="Times New Roman" panose="02020603050405020304" pitchFamily="18" charset="0"/>
              </a:rPr>
              <a:t>[1]</a:t>
            </a:r>
            <a:r>
              <a:rPr lang="en-US" sz="900" dirty="0"/>
              <a:t> S. K. Sahu, A. M. Gupta, &amp; A. J. Chatterjee. (2023). </a:t>
            </a:r>
            <a:r>
              <a:rPr lang="en-US" sz="900" i="1" dirty="0"/>
              <a:t>Recent Advances in Vehicle Safety Systems: A Review</a:t>
            </a:r>
            <a:r>
              <a:rPr lang="en-US" sz="900" dirty="0"/>
              <a:t>. IEEE Transactions on Intelligent Vehicles, 8(2), 345-356.</a:t>
            </a:r>
          </a:p>
          <a:p>
            <a:pPr marR="193675" algn="just">
              <a:spcAft>
                <a:spcPts val="600"/>
              </a:spcAft>
            </a:pPr>
            <a:r>
              <a:rPr lang="en-IN" sz="900" dirty="0">
                <a:ea typeface="Calibri" panose="020F0502020204030204" pitchFamily="34" charset="0"/>
                <a:cs typeface="Times New Roman" panose="02020603050405020304" pitchFamily="18" charset="0"/>
              </a:rPr>
              <a:t>[2]</a:t>
            </a:r>
            <a:r>
              <a:rPr lang="en-US" sz="900" dirty="0"/>
              <a:t>Monk, S. (2016). </a:t>
            </a:r>
            <a:r>
              <a:rPr lang="en-US" sz="900" i="1" dirty="0"/>
              <a:t>Programming Arduino: Getting Started with Sketches</a:t>
            </a:r>
            <a:r>
              <a:rPr lang="en-US" sz="900" dirty="0"/>
              <a:t>. McGraw-Hill Education. </a:t>
            </a:r>
          </a:p>
          <a:p>
            <a:pPr marR="193675" algn="just">
              <a:spcAft>
                <a:spcPts val="600"/>
              </a:spcAft>
            </a:pPr>
            <a:r>
              <a:rPr lang="en-IN" sz="900" dirty="0">
                <a:ea typeface="Calibri" panose="020F0502020204030204" pitchFamily="34" charset="0"/>
                <a:cs typeface="Times New Roman" panose="02020603050405020304" pitchFamily="18" charset="0"/>
              </a:rPr>
              <a:t>[3]</a:t>
            </a:r>
            <a:r>
              <a:rPr lang="en-US" sz="900" dirty="0"/>
              <a:t> Bhattacharya, R. (2013). </a:t>
            </a:r>
            <a:r>
              <a:rPr lang="en-US" sz="900" i="1" dirty="0"/>
              <a:t>GSM Module Integration for Real-Time Applications</a:t>
            </a:r>
            <a:r>
              <a:rPr lang="en-US" sz="900" dirty="0"/>
              <a:t>. Journal of Electrical Engineering and Automation, 2(1), 19-23.</a:t>
            </a:r>
          </a:p>
          <a:p>
            <a:pPr marR="193675" algn="just">
              <a:spcAft>
                <a:spcPts val="600"/>
              </a:spcAft>
            </a:pPr>
            <a:r>
              <a:rPr lang="en-IN" sz="900" dirty="0">
                <a:ea typeface="Calibri" panose="020F0502020204030204" pitchFamily="34" charset="0"/>
                <a:cs typeface="Times New Roman" panose="02020603050405020304" pitchFamily="18" charset="0"/>
              </a:rPr>
              <a:t>[4]. Joshua </a:t>
            </a:r>
            <a:r>
              <a:rPr lang="en-IN" sz="900" dirty="0" err="1">
                <a:ea typeface="Calibri" panose="020F0502020204030204" pitchFamily="34" charset="0"/>
                <a:cs typeface="Times New Roman" panose="02020603050405020304" pitchFamily="18" charset="0"/>
              </a:rPr>
              <a:t>Hrisko</a:t>
            </a:r>
            <a:r>
              <a:rPr lang="en-IN" sz="900" dirty="0">
                <a:ea typeface="Calibri" panose="020F0502020204030204" pitchFamily="34" charset="0"/>
                <a:cs typeface="Times New Roman" panose="02020603050405020304" pitchFamily="18" charset="0"/>
              </a:rPr>
              <a:t>, “Arduino Wall Penetrating Motion Sensor using Microwave Radar Module”, Maker Portal, 05 June 2018.</a:t>
            </a:r>
          </a:p>
          <a:p>
            <a:pPr lvl="0">
              <a:spcAft>
                <a:spcPts val="600"/>
              </a:spcAft>
            </a:pPr>
            <a:r>
              <a:rPr lang="en-US" sz="900" dirty="0"/>
              <a:t>[5] Wong, Y., &amp; Tan, S. (2018). </a:t>
            </a:r>
            <a:r>
              <a:rPr lang="en-US" sz="900" i="1" dirty="0"/>
              <a:t>Smart Vehicle Accident Detection and Notification System</a:t>
            </a:r>
            <a:r>
              <a:rPr lang="en-US" sz="900" dirty="0"/>
              <a:t>. International Journal of Automotive Technology, 19(3), 555-564</a:t>
            </a:r>
          </a:p>
          <a:p>
            <a:pPr lvl="0">
              <a:spcAft>
                <a:spcPts val="600"/>
              </a:spcAft>
            </a:pPr>
            <a:r>
              <a:rPr lang="en-US" sz="900" dirty="0"/>
              <a:t>[6]M. A. Khan, J. N. Nair, &amp; S. S. Patel. (2022). </a:t>
            </a:r>
            <a:r>
              <a:rPr lang="en-US" sz="900" i="1" dirty="0"/>
              <a:t>Real-Time Vehicle Accident Detection and Notification Systems: A Comprehensive Review</a:t>
            </a:r>
            <a:r>
              <a:rPr lang="en-US" sz="900" dirty="0"/>
              <a:t>. Journal of Embedded Systems, 15(4), 254-269.</a:t>
            </a:r>
            <a:endParaRPr lang="en-US" sz="9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3"/>
          <p:cNvSpPr txBox="1">
            <a:spLocks/>
          </p:cNvSpPr>
          <p:nvPr/>
        </p:nvSpPr>
        <p:spPr>
          <a:xfrm>
            <a:off x="4210050" y="3383806"/>
            <a:ext cx="270510" cy="76944"/>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US" sz="500" spc="-5" smtClean="0">
                <a:solidFill>
                  <a:schemeClr val="tx1"/>
                </a:solidFill>
              </a:rPr>
              <a:pPr marL="25400">
                <a:spcBef>
                  <a:spcPts val="70"/>
                </a:spcBef>
              </a:pPr>
              <a:t>23</a:t>
            </a:fld>
            <a:r>
              <a:rPr lang="en-US" sz="500" spc="-5" dirty="0">
                <a:solidFill>
                  <a:schemeClr val="tx1"/>
                </a:solidFill>
              </a:rPr>
              <a:t> /</a:t>
            </a:r>
            <a:r>
              <a:rPr lang="en-US" sz="500" spc="-70" dirty="0">
                <a:solidFill>
                  <a:schemeClr val="tx1"/>
                </a:solidFill>
              </a:rPr>
              <a:t> </a:t>
            </a:r>
            <a:r>
              <a:rPr lang="en-US" sz="500" spc="-5" dirty="0">
                <a:solidFill>
                  <a:schemeClr val="tx1"/>
                </a:solidFill>
              </a:rPr>
              <a:t>13</a:t>
            </a:r>
          </a:p>
        </p:txBody>
      </p:sp>
    </p:spTree>
    <p:extLst>
      <p:ext uri="{BB962C8B-B14F-4D97-AF65-F5344CB8AC3E}">
        <p14:creationId xmlns:p14="http://schemas.microsoft.com/office/powerpoint/2010/main" val="4170211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48846-BEE5-4A66-825D-B0B8649342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450" y="444500"/>
            <a:ext cx="3438525" cy="2276475"/>
          </a:xfrm>
          <a:prstGeom prst="rect">
            <a:avLst/>
          </a:prstGeom>
        </p:spPr>
      </p:pic>
      <p:sp>
        <p:nvSpPr>
          <p:cNvPr id="3" name="Date Placeholder 2"/>
          <p:cNvSpPr>
            <a:spLocks noGrp="1"/>
          </p:cNvSpPr>
          <p:nvPr>
            <p:ph type="dt" sz="half" idx="6"/>
          </p:nvPr>
        </p:nvSpPr>
        <p:spPr>
          <a:xfrm>
            <a:off x="400050" y="3368417"/>
            <a:ext cx="1065530" cy="92333"/>
          </a:xfrm>
        </p:spPr>
        <p:txBody>
          <a:bodyPr/>
          <a:lstStyle/>
          <a:p>
            <a:pPr marL="12700">
              <a:lnSpc>
                <a:spcPct val="100000"/>
              </a:lnSpc>
              <a:spcBef>
                <a:spcPts val="70"/>
              </a:spcBef>
            </a:pPr>
            <a:r>
              <a:rPr lang="en-US" spc="-5" dirty="0">
                <a:solidFill>
                  <a:schemeClr val="tx1"/>
                </a:solidFill>
                <a:latin typeface="Times New Roman" pitchFamily="18" charset="0"/>
                <a:cs typeface="Times New Roman" pitchFamily="18" charset="0"/>
              </a:rPr>
              <a:t>(Dept. of ECE, VVCE, </a:t>
            </a:r>
            <a:r>
              <a:rPr lang="en-US" spc="-5" dirty="0" err="1">
                <a:solidFill>
                  <a:schemeClr val="tx1"/>
                </a:solidFill>
                <a:latin typeface="Times New Roman" pitchFamily="18" charset="0"/>
                <a:cs typeface="Times New Roman" pitchFamily="18" charset="0"/>
              </a:rPr>
              <a:t>Mysuru</a:t>
            </a:r>
            <a:r>
              <a:rPr lang="en-US" spc="-5" dirty="0">
                <a:solidFill>
                  <a:schemeClr val="tx1"/>
                </a:solidFill>
                <a:latin typeface="Times New Roman" pitchFamily="18" charset="0"/>
                <a:cs typeface="Times New Roman" pitchFamily="18" charset="0"/>
              </a:rPr>
              <a:t>)</a:t>
            </a:r>
          </a:p>
        </p:txBody>
      </p:sp>
      <p:sp>
        <p:nvSpPr>
          <p:cNvPr id="4" name="Slide Number Placeholder 3"/>
          <p:cNvSpPr>
            <a:spLocks noGrp="1"/>
          </p:cNvSpPr>
          <p:nvPr>
            <p:ph type="sldNum" sz="quarter" idx="7"/>
          </p:nvPr>
        </p:nvSpPr>
        <p:spPr>
          <a:xfrm>
            <a:off x="4210050" y="3383806"/>
            <a:ext cx="270510" cy="76944"/>
          </a:xfrm>
        </p:spPr>
        <p:txBody>
          <a:bodyPr/>
          <a:lstStyle/>
          <a:p>
            <a:pPr marL="25400">
              <a:lnSpc>
                <a:spcPct val="100000"/>
              </a:lnSpc>
              <a:spcBef>
                <a:spcPts val="70"/>
              </a:spcBef>
            </a:pPr>
            <a:fld id="{81D60167-4931-47E6-BA6A-407CBD079E47}" type="slidenum">
              <a:rPr lang="en-US" sz="500" spc="-5" smtClean="0">
                <a:solidFill>
                  <a:schemeClr val="tx1"/>
                </a:solidFill>
              </a:rPr>
              <a:pPr marL="25400">
                <a:lnSpc>
                  <a:spcPct val="100000"/>
                </a:lnSpc>
                <a:spcBef>
                  <a:spcPts val="70"/>
                </a:spcBef>
              </a:pPr>
              <a:t>24</a:t>
            </a:fld>
            <a:r>
              <a:rPr lang="en-US" sz="500" spc="-5" dirty="0">
                <a:solidFill>
                  <a:schemeClr val="tx1"/>
                </a:solidFill>
              </a:rPr>
              <a:t> /</a:t>
            </a:r>
            <a:r>
              <a:rPr lang="en-US" sz="500" spc="-70" dirty="0">
                <a:solidFill>
                  <a:schemeClr val="tx1"/>
                </a:solidFill>
              </a:rPr>
              <a:t> </a:t>
            </a:r>
            <a:r>
              <a:rPr lang="en-US" sz="500" spc="-5" dirty="0">
                <a:solidFill>
                  <a:schemeClr val="tx1"/>
                </a:solidFill>
              </a:rPr>
              <a:t>13</a:t>
            </a:r>
          </a:p>
        </p:txBody>
      </p:sp>
    </p:spTree>
    <p:extLst>
      <p:ext uri="{BB962C8B-B14F-4D97-AF65-F5344CB8AC3E}">
        <p14:creationId xmlns:p14="http://schemas.microsoft.com/office/powerpoint/2010/main" val="34833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55049"/>
            <a:ext cx="4419498" cy="246221"/>
          </a:xfrm>
        </p:spPr>
        <p:txBody>
          <a:bodyPr/>
          <a:lstStyle/>
          <a:p>
            <a:r>
              <a:rPr lang="en-US" sz="1600" b="1" dirty="0">
                <a:latin typeface="Times New Roman" pitchFamily="18" charset="0"/>
                <a:cs typeface="Times New Roman" pitchFamily="18" charset="0"/>
              </a:rPr>
              <a:t>Contents</a:t>
            </a:r>
          </a:p>
        </p:txBody>
      </p:sp>
      <p:sp>
        <p:nvSpPr>
          <p:cNvPr id="3" name="Text Placeholder 2"/>
          <p:cNvSpPr>
            <a:spLocks noGrp="1"/>
          </p:cNvSpPr>
          <p:nvPr>
            <p:ph type="body" idx="1"/>
          </p:nvPr>
        </p:nvSpPr>
        <p:spPr>
          <a:xfrm>
            <a:off x="49665" y="356957"/>
            <a:ext cx="3657600" cy="3094309"/>
          </a:xfrm>
        </p:spPr>
        <p:txBody>
          <a:bodyPr/>
          <a:lstStyle/>
          <a:p>
            <a:pPr marL="342900" indent="-342900" algn="just">
              <a:lnSpc>
                <a:spcPct val="150000"/>
              </a:lnSpc>
              <a:buFont typeface="Wingdings" panose="05000000000000000000" pitchFamily="2" charset="2"/>
              <a:buChar char="Ø"/>
            </a:pPr>
            <a:r>
              <a:rPr lang="en-US" sz="1400" b="1" dirty="0">
                <a:latin typeface="Times New Roman" pitchFamily="18" charset="0"/>
                <a:cs typeface="Times New Roman" pitchFamily="18" charset="0"/>
              </a:rPr>
              <a:t>Introduction</a:t>
            </a:r>
          </a:p>
          <a:p>
            <a:pPr marL="342900" indent="-342900" algn="just">
              <a:lnSpc>
                <a:spcPct val="150000"/>
              </a:lnSpc>
              <a:buFont typeface="Wingdings" panose="05000000000000000000" pitchFamily="2" charset="2"/>
              <a:buChar char="Ø"/>
            </a:pPr>
            <a:r>
              <a:rPr lang="en-US" sz="1400" b="1" dirty="0">
                <a:latin typeface="Times New Roman" pitchFamily="18" charset="0"/>
                <a:cs typeface="Times New Roman" pitchFamily="18" charset="0"/>
              </a:rPr>
              <a:t>Problem Statement</a:t>
            </a:r>
          </a:p>
          <a:p>
            <a:pPr marL="342900" indent="-342900" algn="just">
              <a:lnSpc>
                <a:spcPct val="150000"/>
              </a:lnSpc>
              <a:buFont typeface="Wingdings" panose="05000000000000000000" pitchFamily="2" charset="2"/>
              <a:buChar char="Ø"/>
            </a:pPr>
            <a:r>
              <a:rPr lang="en-US" sz="1400" b="1" dirty="0">
                <a:latin typeface="Times New Roman" pitchFamily="18" charset="0"/>
                <a:cs typeface="Times New Roman" pitchFamily="18" charset="0"/>
              </a:rPr>
              <a:t>Objectives of the Project</a:t>
            </a:r>
          </a:p>
          <a:p>
            <a:pPr marL="342900" indent="-342900" algn="just">
              <a:lnSpc>
                <a:spcPct val="150000"/>
              </a:lnSpc>
              <a:buFont typeface="Wingdings" panose="05000000000000000000" pitchFamily="2" charset="2"/>
              <a:buChar char="Ø"/>
            </a:pPr>
            <a:r>
              <a:rPr lang="en-US" sz="1400" b="1" dirty="0">
                <a:latin typeface="Times New Roman" pitchFamily="18" charset="0"/>
                <a:cs typeface="Times New Roman" pitchFamily="18" charset="0"/>
              </a:rPr>
              <a:t>Proposed Methodology</a:t>
            </a:r>
          </a:p>
          <a:p>
            <a:pPr marL="342900" indent="-342900" algn="just">
              <a:lnSpc>
                <a:spcPct val="150000"/>
              </a:lnSpc>
              <a:buFont typeface="Wingdings" panose="05000000000000000000" pitchFamily="2" charset="2"/>
              <a:buChar char="Ø"/>
            </a:pPr>
            <a:r>
              <a:rPr lang="en-US" sz="1400" b="1" dirty="0">
                <a:latin typeface="Times New Roman" pitchFamily="18" charset="0"/>
                <a:cs typeface="Times New Roman" pitchFamily="18" charset="0"/>
              </a:rPr>
              <a:t>Hardware and Software used</a:t>
            </a:r>
          </a:p>
          <a:p>
            <a:pPr marL="342900" indent="-342900" algn="just">
              <a:lnSpc>
                <a:spcPct val="150000"/>
              </a:lnSpc>
              <a:buFont typeface="Wingdings" panose="05000000000000000000" pitchFamily="2" charset="2"/>
              <a:buChar char="Ø"/>
            </a:pPr>
            <a:r>
              <a:rPr lang="en-US" sz="1400" b="1" dirty="0">
                <a:latin typeface="Times New Roman" pitchFamily="18" charset="0"/>
                <a:cs typeface="Times New Roman" pitchFamily="18" charset="0"/>
              </a:rPr>
              <a:t>Expected Outcome of the Project</a:t>
            </a:r>
          </a:p>
          <a:p>
            <a:pPr marL="342900" indent="-342900" algn="just">
              <a:lnSpc>
                <a:spcPct val="150000"/>
              </a:lnSpc>
              <a:buFont typeface="Wingdings" panose="05000000000000000000" pitchFamily="2" charset="2"/>
              <a:buChar char="Ø"/>
            </a:pPr>
            <a:r>
              <a:rPr lang="en-US" sz="1400" b="1" dirty="0">
                <a:latin typeface="Times New Roman" pitchFamily="18" charset="0"/>
                <a:cs typeface="Times New Roman" pitchFamily="18" charset="0"/>
              </a:rPr>
              <a:t>Project Timeline Infographics</a:t>
            </a:r>
          </a:p>
          <a:p>
            <a:pPr marL="342900" indent="-342900" algn="just">
              <a:lnSpc>
                <a:spcPct val="150000"/>
              </a:lnSpc>
              <a:buFont typeface="Wingdings" panose="05000000000000000000" pitchFamily="2" charset="2"/>
              <a:buChar char="Ø"/>
            </a:pPr>
            <a:r>
              <a:rPr lang="en-US" sz="1400" b="1" dirty="0">
                <a:latin typeface="Times New Roman" pitchFamily="18" charset="0"/>
                <a:cs typeface="Times New Roman" pitchFamily="18" charset="0"/>
              </a:rPr>
              <a:t>References</a:t>
            </a:r>
          </a:p>
          <a:p>
            <a:pPr marL="342900" indent="-342900" algn="just">
              <a:lnSpc>
                <a:spcPct val="200000"/>
              </a:lnSpc>
              <a:buFont typeface="Wingdings" panose="05000000000000000000" pitchFamily="2" charset="2"/>
              <a:buChar char="Ø"/>
            </a:pPr>
            <a:endParaRPr lang="en-US" sz="1400" b="1" dirty="0">
              <a:latin typeface="Times New Roman" pitchFamily="18" charset="0"/>
              <a:cs typeface="Times New Roman" pitchFamily="18" charset="0"/>
            </a:endParaRPr>
          </a:p>
          <a:p>
            <a:pPr algn="just">
              <a:lnSpc>
                <a:spcPct val="200000"/>
              </a:lnSpc>
            </a:pPr>
            <a:endParaRPr lang="en-US" sz="300" dirty="0">
              <a:latin typeface="Trebuchet MS" panose="020B0603020202020204" pitchFamily="34" charset="0"/>
            </a:endParaRPr>
          </a:p>
        </p:txBody>
      </p:sp>
      <p:sp>
        <p:nvSpPr>
          <p:cNvPr id="15" name="Date Placeholder 14">
            <a:extLst>
              <a:ext uri="{FF2B5EF4-FFF2-40B4-BE49-F238E27FC236}">
                <a16:creationId xmlns:a16="http://schemas.microsoft.com/office/drawing/2014/main" id="{7815DB58-E36D-729B-D83C-9F482238C752}"/>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16" name="Footer Placeholder 15">
            <a:extLst>
              <a:ext uri="{FF2B5EF4-FFF2-40B4-BE49-F238E27FC236}">
                <a16:creationId xmlns:a16="http://schemas.microsoft.com/office/drawing/2014/main" id="{5B44C387-F41E-B63E-60FA-89AB9F0CFB57}"/>
              </a:ext>
            </a:extLst>
          </p:cNvPr>
          <p:cNvSpPr>
            <a:spLocks noGrp="1"/>
          </p:cNvSpPr>
          <p:nvPr>
            <p:ph type="ftr" sz="quarter" idx="5"/>
          </p:nvPr>
        </p:nvSpPr>
        <p:spPr/>
        <p:txBody>
          <a:bodyPr/>
          <a:lstStyle/>
          <a:p>
            <a:pPr marL="12700">
              <a:lnSpc>
                <a:spcPct val="100000"/>
              </a:lnSpc>
              <a:spcBef>
                <a:spcPts val="70"/>
              </a:spcBef>
            </a:pPr>
            <a:r>
              <a:rPr lang="en-IN" spc="-5"/>
              <a:t>Oct 13, 2022</a:t>
            </a:r>
            <a:endParaRPr lang="en-IN" spc="-5" dirty="0"/>
          </a:p>
        </p:txBody>
      </p:sp>
      <p:sp>
        <p:nvSpPr>
          <p:cNvPr id="17" name="Slide Number Placeholder 16">
            <a:extLst>
              <a:ext uri="{FF2B5EF4-FFF2-40B4-BE49-F238E27FC236}">
                <a16:creationId xmlns:a16="http://schemas.microsoft.com/office/drawing/2014/main" id="{4B6BF7A4-17CC-383C-4D1A-271AC94031F5}"/>
              </a:ext>
            </a:extLst>
          </p:cNvPr>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3</a:t>
            </a:fld>
            <a:r>
              <a:rPr lang="en-IN" spc="-5"/>
              <a:t> /</a:t>
            </a:r>
            <a:r>
              <a:rPr lang="en-IN" spc="-70"/>
              <a:t> </a:t>
            </a:r>
            <a:r>
              <a:rPr lang="en-IN" spc="-5"/>
              <a:t>14</a:t>
            </a:r>
            <a:endParaRPr lang="en-IN" spc="-5" dirty="0"/>
          </a:p>
        </p:txBody>
      </p:sp>
    </p:spTree>
    <p:extLst>
      <p:ext uri="{BB962C8B-B14F-4D97-AF65-F5344CB8AC3E}">
        <p14:creationId xmlns:p14="http://schemas.microsoft.com/office/powerpoint/2010/main" val="160895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45565"/>
            <a:ext cx="4419498" cy="276999"/>
          </a:xfrm>
        </p:spPr>
        <p:txBody>
          <a:bodyPr/>
          <a:lstStyle/>
          <a:p>
            <a:r>
              <a:rPr lang="en-US" sz="1800" b="1" dirty="0">
                <a:latin typeface="Times New Roman" pitchFamily="18" charset="0"/>
                <a:cs typeface="Times New Roman" pitchFamily="18" charset="0"/>
              </a:rPr>
              <a:t>Introduction</a:t>
            </a:r>
            <a:endParaRPr lang="kn-IN" sz="1800" b="1" dirty="0"/>
          </a:p>
        </p:txBody>
      </p:sp>
      <p:sp>
        <p:nvSpPr>
          <p:cNvPr id="4" name="Footer Placeholder 3"/>
          <p:cNvSpPr>
            <a:spLocks noGrp="1"/>
          </p:cNvSpPr>
          <p:nvPr>
            <p:ph type="ftr" sz="quarter" idx="5"/>
          </p:nvPr>
        </p:nvSpPr>
        <p:spPr/>
        <p:txBody>
          <a:bodyPr/>
          <a:lstStyle/>
          <a:p>
            <a:pPr marL="12700">
              <a:lnSpc>
                <a:spcPct val="100000"/>
              </a:lnSpc>
              <a:spcBef>
                <a:spcPts val="70"/>
              </a:spcBef>
            </a:pPr>
            <a:r>
              <a:rPr lang="en-IN" spc="-5"/>
              <a:t>April 26,</a:t>
            </a:r>
            <a:r>
              <a:rPr lang="en-IN" spc="-45"/>
              <a:t> </a:t>
            </a:r>
            <a:r>
              <a:rPr lang="en-IN" spc="-5"/>
              <a:t>2017</a:t>
            </a:r>
            <a:endParaRPr lang="en-IN" spc="-5" dirty="0"/>
          </a:p>
        </p:txBody>
      </p:sp>
      <p:sp>
        <p:nvSpPr>
          <p:cNvPr id="5" name="Date Placeholder 4"/>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6" name="Slide Number Placeholder 5"/>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4</a:t>
            </a:fld>
            <a:r>
              <a:rPr lang="en-IN" spc="-5"/>
              <a:t> /</a:t>
            </a:r>
            <a:r>
              <a:rPr lang="en-IN" spc="-70"/>
              <a:t> </a:t>
            </a:r>
            <a:r>
              <a:rPr lang="en-IN" spc="-5"/>
              <a:t>14</a:t>
            </a:r>
            <a:endParaRPr lang="en-IN" spc="-5"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4698" y="325925"/>
            <a:ext cx="739961" cy="733332"/>
          </a:xfrm>
          <a:prstGeom prst="rect">
            <a:avLst/>
          </a:prstGeom>
        </p:spPr>
      </p:pic>
      <p:sp>
        <p:nvSpPr>
          <p:cNvPr id="11" name="Rectangle 10"/>
          <p:cNvSpPr/>
          <p:nvPr/>
        </p:nvSpPr>
        <p:spPr>
          <a:xfrm>
            <a:off x="427757" y="390928"/>
            <a:ext cx="3376942" cy="369332"/>
          </a:xfrm>
          <a:prstGeom prst="rect">
            <a:avLst/>
          </a:prstGeom>
        </p:spPr>
        <p:txBody>
          <a:bodyPr wrap="square">
            <a:spAutoFit/>
          </a:bodyPr>
          <a:lstStyle/>
          <a:p>
            <a:pPr algn="ctr"/>
            <a:r>
              <a:rPr lang="en-US" b="1" dirty="0">
                <a:ln w="13462">
                  <a:solidFill>
                    <a:schemeClr val="bg1"/>
                  </a:solidFill>
                  <a:prstDash val="solid"/>
                </a:ln>
                <a:solidFill>
                  <a:schemeClr val="tx2">
                    <a:lumMod val="75000"/>
                  </a:schemeClr>
                </a:solidFill>
                <a:effectLst>
                  <a:outerShdw dist="38100" dir="2700000" algn="bl" rotWithShape="0">
                    <a:schemeClr val="accent5"/>
                  </a:outerShdw>
                </a:effectLst>
              </a:rPr>
              <a:t>Vehicle Accident Alert System</a:t>
            </a:r>
          </a:p>
        </p:txBody>
      </p:sp>
      <p:sp>
        <p:nvSpPr>
          <p:cNvPr id="12" name="TextBox 11">
            <a:extLst>
              <a:ext uri="{FF2B5EF4-FFF2-40B4-BE49-F238E27FC236}">
                <a16:creationId xmlns:a16="http://schemas.microsoft.com/office/drawing/2014/main" id="{71AFDD84-529D-453E-922C-7D7B780310BE}"/>
              </a:ext>
            </a:extLst>
          </p:cNvPr>
          <p:cNvSpPr txBox="1"/>
          <p:nvPr/>
        </p:nvSpPr>
        <p:spPr>
          <a:xfrm>
            <a:off x="104775" y="930156"/>
            <a:ext cx="4192696" cy="1954381"/>
          </a:xfrm>
          <a:prstGeom prst="rect">
            <a:avLst/>
          </a:prstGeom>
          <a:noFill/>
        </p:spPr>
        <p:txBody>
          <a:bodyPr wrap="square" rtlCol="0">
            <a:spAutoFit/>
          </a:bodyPr>
          <a:lstStyle/>
          <a:p>
            <a:pPr marL="285750" indent="-285750" algn="just">
              <a:buFont typeface="Wingdings" panose="05000000000000000000" pitchFamily="2" charset="2"/>
              <a:buChar char="v"/>
            </a:pPr>
            <a:r>
              <a:rPr lang="en-US" sz="1100" dirty="0">
                <a:latin typeface="Cambria Math" panose="02040503050406030204" pitchFamily="18" charset="0"/>
                <a:ea typeface="Cambria Math" panose="02040503050406030204" pitchFamily="18" charset="0"/>
              </a:rPr>
              <a:t>A </a:t>
            </a:r>
            <a:r>
              <a:rPr lang="en-US" sz="1100" b="1" dirty="0">
                <a:latin typeface="Cambria Math" panose="02040503050406030204" pitchFamily="18" charset="0"/>
                <a:ea typeface="Cambria Math" panose="02040503050406030204" pitchFamily="18" charset="0"/>
              </a:rPr>
              <a:t>Vehicle Accident Alert System</a:t>
            </a:r>
            <a:r>
              <a:rPr lang="en-US" sz="1100" dirty="0">
                <a:latin typeface="Cambria Math" panose="02040503050406030204" pitchFamily="18" charset="0"/>
                <a:ea typeface="Cambria Math" panose="02040503050406030204" pitchFamily="18" charset="0"/>
              </a:rPr>
              <a:t> is a safety mechanism designed to detect collisions or accidents involving vehicles and promptly alert emergency services or predetermined contacts.</a:t>
            </a:r>
          </a:p>
          <a:p>
            <a:pPr marL="285750" indent="-285750" algn="just">
              <a:buFont typeface="Wingdings" panose="05000000000000000000" pitchFamily="2" charset="2"/>
              <a:buChar char="v"/>
            </a:pPr>
            <a:r>
              <a:rPr lang="en-US" sz="1100" dirty="0">
                <a:latin typeface="Cambria Math" panose="02040503050406030204" pitchFamily="18" charset="0"/>
                <a:ea typeface="Cambria Math" panose="02040503050406030204" pitchFamily="18" charset="0"/>
              </a:rPr>
              <a:t>This system can significantly enhance the chances of timely medical assistance, potentially saving lives and reducing the severity of injuries.</a:t>
            </a:r>
          </a:p>
          <a:p>
            <a:pPr marL="285750" indent="-285750" algn="just">
              <a:buFont typeface="Wingdings" panose="05000000000000000000" pitchFamily="2" charset="2"/>
              <a:buChar char="v"/>
            </a:pPr>
            <a:r>
              <a:rPr lang="en-US" sz="1100" dirty="0"/>
              <a:t>This solution utilizes an Arduino microcontroller, an ADXL-335 accelerometer sensor, and modules such as GSM and GPS in order to send an alert and indicate the precise location of the accident to the user.</a:t>
            </a:r>
            <a:endParaRPr lang="en-US" sz="1100"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6" name="Date Placeholder 3"/>
          <p:cNvSpPr txBox="1">
            <a:spLocks/>
          </p:cNvSpPr>
          <p:nvPr/>
        </p:nvSpPr>
        <p:spPr>
          <a:xfrm>
            <a:off x="552450" y="3368417"/>
            <a:ext cx="1143000" cy="92333"/>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12700">
              <a:spcBef>
                <a:spcPts val="70"/>
              </a:spcBef>
            </a:pPr>
            <a:r>
              <a:rPr lang="en-US" spc="-5">
                <a:solidFill>
                  <a:schemeClr val="tx1"/>
                </a:solidFill>
              </a:rPr>
              <a:t>(</a:t>
            </a:r>
            <a:r>
              <a:rPr lang="en-US" spc="-5">
                <a:solidFill>
                  <a:schemeClr val="tx1"/>
                </a:solidFill>
                <a:latin typeface="Times New Roman" pitchFamily="18" charset="0"/>
                <a:cs typeface="Times New Roman" pitchFamily="18" charset="0"/>
              </a:rPr>
              <a:t>Dept. of ECE, VVCE, Mysuru)</a:t>
            </a:r>
            <a:endParaRPr lang="en-US" spc="-5" dirty="0">
              <a:solidFill>
                <a:schemeClr val="tx1"/>
              </a:solidFill>
              <a:latin typeface="Times New Roman" pitchFamily="18" charset="0"/>
              <a:cs typeface="Times New Roman" pitchFamily="18" charset="0"/>
            </a:endParaRPr>
          </a:p>
        </p:txBody>
      </p:sp>
      <p:sp>
        <p:nvSpPr>
          <p:cNvPr id="17" name="Slide Number Placeholder 3"/>
          <p:cNvSpPr txBox="1">
            <a:spLocks/>
          </p:cNvSpPr>
          <p:nvPr/>
        </p:nvSpPr>
        <p:spPr>
          <a:xfrm>
            <a:off x="4210050" y="3383806"/>
            <a:ext cx="270510" cy="76944"/>
          </a:xfrm>
          <a:prstGeom prst="rect">
            <a:avLst/>
          </a:prstGeom>
        </p:spPr>
        <p:txBody>
          <a:bodyPr wrap="square" lIns="0" tIns="0" rIns="0" bIns="0">
            <a:spAutoFit/>
          </a:bodyPr>
          <a:lstStyle>
            <a:defPPr lvl="0">
              <a:defRPr lang="en-US"/>
            </a:defPPr>
            <a:lvl1pPr marL="0" lvl="0" algn="l" defTabSz="914400" rtl="0" eaLnBrk="1" latinLnBrk="0" hangingPunct="1">
              <a:defRPr sz="600" b="0" i="0" kern="1200">
                <a:solidFill>
                  <a:schemeClr val="bg1"/>
                </a:solidFill>
                <a:latin typeface="Arial"/>
                <a:ea typeface="+mn-ea"/>
                <a:cs typeface="Arial"/>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US" sz="500" spc="-5" smtClean="0">
                <a:solidFill>
                  <a:schemeClr val="tx1"/>
                </a:solidFill>
              </a:rPr>
              <a:pPr marL="25400">
                <a:spcBef>
                  <a:spcPts val="70"/>
                </a:spcBef>
              </a:pPr>
              <a:t>4</a:t>
            </a:fld>
            <a:r>
              <a:rPr lang="en-US" sz="500" spc="-5" dirty="0">
                <a:solidFill>
                  <a:schemeClr val="tx1"/>
                </a:solidFill>
              </a:rPr>
              <a:t> /</a:t>
            </a:r>
            <a:r>
              <a:rPr lang="en-US" sz="500" spc="-70" dirty="0">
                <a:solidFill>
                  <a:schemeClr val="tx1"/>
                </a:solidFill>
              </a:rPr>
              <a:t> </a:t>
            </a:r>
            <a:r>
              <a:rPr lang="en-US" sz="500" spc="-5" dirty="0">
                <a:solidFill>
                  <a:schemeClr val="tx1"/>
                </a:solidFill>
              </a:rPr>
              <a:t>13</a:t>
            </a:r>
          </a:p>
        </p:txBody>
      </p:sp>
    </p:spTree>
    <p:extLst>
      <p:ext uri="{BB962C8B-B14F-4D97-AF65-F5344CB8AC3E}">
        <p14:creationId xmlns:p14="http://schemas.microsoft.com/office/powerpoint/2010/main" val="424411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55049"/>
            <a:ext cx="4419498" cy="246221"/>
          </a:xfrm>
        </p:spPr>
        <p:txBody>
          <a:bodyPr/>
          <a:lstStyle/>
          <a:p>
            <a:pPr algn="l"/>
            <a:r>
              <a:rPr lang="en-US" sz="1600" b="1" dirty="0">
                <a:latin typeface="Times New Roman" pitchFamily="18" charset="0"/>
                <a:cs typeface="Times New Roman" pitchFamily="18" charset="0"/>
              </a:rPr>
              <a:t>Problem Statement</a:t>
            </a:r>
            <a:endParaRPr lang="en-US" sz="1600" b="1" dirty="0">
              <a:solidFill>
                <a:srgbClr val="FF0000"/>
              </a:solidFill>
              <a:latin typeface="Times New Roman" pitchFamily="18" charset="0"/>
              <a:cs typeface="Times New Roman" pitchFamily="18" charset="0"/>
            </a:endParaRPr>
          </a:p>
        </p:txBody>
      </p:sp>
      <p:sp>
        <p:nvSpPr>
          <p:cNvPr id="8" name="Footer Placeholder 7">
            <a:extLst>
              <a:ext uri="{FF2B5EF4-FFF2-40B4-BE49-F238E27FC236}">
                <a16:creationId xmlns:a16="http://schemas.microsoft.com/office/drawing/2014/main" id="{0E1C9F2B-A208-1D64-2F80-1D82F6F1D188}"/>
              </a:ext>
            </a:extLst>
          </p:cNvPr>
          <p:cNvSpPr>
            <a:spLocks noGrp="1"/>
          </p:cNvSpPr>
          <p:nvPr>
            <p:ph type="ftr" sz="quarter" idx="5"/>
          </p:nvPr>
        </p:nvSpPr>
        <p:spPr>
          <a:xfrm>
            <a:off x="3676650" y="3340736"/>
            <a:ext cx="495300" cy="120014"/>
          </a:xfrm>
        </p:spPr>
        <p:txBody>
          <a:bodyPr/>
          <a:lstStyle/>
          <a:p>
            <a:pPr marL="12700">
              <a:lnSpc>
                <a:spcPct val="100000"/>
              </a:lnSpc>
              <a:spcBef>
                <a:spcPts val="70"/>
              </a:spcBef>
            </a:pPr>
            <a:r>
              <a:rPr lang="en-IN" spc="-5"/>
              <a:t>Oct 13, 2022</a:t>
            </a:r>
            <a:endParaRPr lang="en-IN" spc="-5" dirty="0"/>
          </a:p>
        </p:txBody>
      </p:sp>
      <p:sp>
        <p:nvSpPr>
          <p:cNvPr id="12" name="Date Placeholder 11">
            <a:extLst>
              <a:ext uri="{FF2B5EF4-FFF2-40B4-BE49-F238E27FC236}">
                <a16:creationId xmlns:a16="http://schemas.microsoft.com/office/drawing/2014/main" id="{DBC997ED-3918-B7EC-FA13-59EDA59C6AA7}"/>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13" name="Slide Number Placeholder 12">
            <a:extLst>
              <a:ext uri="{FF2B5EF4-FFF2-40B4-BE49-F238E27FC236}">
                <a16:creationId xmlns:a16="http://schemas.microsoft.com/office/drawing/2014/main" id="{3973BDAD-5C82-061D-5B76-5B2F7B1490CA}"/>
              </a:ext>
            </a:extLst>
          </p:cNvPr>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5</a:t>
            </a:fld>
            <a:r>
              <a:rPr lang="en-IN" spc="-5"/>
              <a:t> /</a:t>
            </a:r>
            <a:r>
              <a:rPr lang="en-IN" spc="-70"/>
              <a:t> </a:t>
            </a:r>
            <a:r>
              <a:rPr lang="en-IN" spc="-5"/>
              <a:t>14</a:t>
            </a:r>
            <a:endParaRPr lang="en-IN" spc="-5" dirty="0"/>
          </a:p>
        </p:txBody>
      </p:sp>
      <p:sp>
        <p:nvSpPr>
          <p:cNvPr id="4" name="TextBox 3">
            <a:extLst>
              <a:ext uri="{FF2B5EF4-FFF2-40B4-BE49-F238E27FC236}">
                <a16:creationId xmlns:a16="http://schemas.microsoft.com/office/drawing/2014/main" id="{41906E31-47DB-A3EF-32C2-DA16EAC01457}"/>
              </a:ext>
            </a:extLst>
          </p:cNvPr>
          <p:cNvSpPr txBox="1"/>
          <p:nvPr/>
        </p:nvSpPr>
        <p:spPr>
          <a:xfrm>
            <a:off x="0" y="587375"/>
            <a:ext cx="4541500" cy="1569660"/>
          </a:xfrm>
          <a:prstGeom prst="rect">
            <a:avLst/>
          </a:prstGeom>
          <a:noFill/>
        </p:spPr>
        <p:txBody>
          <a:bodyPr wrap="square">
            <a:spAutoFit/>
          </a:bodyPr>
          <a:lstStyle/>
          <a:p>
            <a:pPr algn="just"/>
            <a:r>
              <a:rPr lang="en-US" sz="1200" dirty="0">
                <a:latin typeface="Cambria Math" panose="02040503050406030204" pitchFamily="18" charset="0"/>
                <a:ea typeface="Cambria Math" panose="02040503050406030204" pitchFamily="18" charset="0"/>
              </a:rPr>
              <a:t>In many regions, response times to vehicular accidents are hindered by the lack of immediate and precise information about the accident location and severity. Traditional accident reporting methods often rely on delayed or manual communication, which can result in extended response times and potentially worsen the outcomes for those involved. The need for a more efficient, automated system that ensures prompt and accurate communication of accident details to emergency services is critical.</a:t>
            </a:r>
            <a:endParaRPr lang="en-IN" sz="1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0895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55049"/>
            <a:ext cx="4419498" cy="246221"/>
          </a:xfrm>
        </p:spPr>
        <p:txBody>
          <a:bodyPr/>
          <a:lstStyle/>
          <a:p>
            <a:pPr algn="l"/>
            <a:r>
              <a:rPr lang="en-US" sz="1600" b="1" dirty="0">
                <a:latin typeface="Times New Roman" pitchFamily="18" charset="0"/>
                <a:cs typeface="Times New Roman" pitchFamily="18" charset="0"/>
              </a:rPr>
              <a:t>Objectives of the Project</a:t>
            </a:r>
            <a:endParaRPr lang="en-US" sz="1600" b="1" dirty="0">
              <a:solidFill>
                <a:srgbClr val="FF0000"/>
              </a:solidFill>
              <a:latin typeface="Times New Roman" pitchFamily="18" charset="0"/>
              <a:cs typeface="Times New Roman" pitchFamily="18" charset="0"/>
            </a:endParaRPr>
          </a:p>
        </p:txBody>
      </p:sp>
      <p:sp>
        <p:nvSpPr>
          <p:cNvPr id="8" name="Footer Placeholder 7">
            <a:extLst>
              <a:ext uri="{FF2B5EF4-FFF2-40B4-BE49-F238E27FC236}">
                <a16:creationId xmlns:a16="http://schemas.microsoft.com/office/drawing/2014/main" id="{0E1C9F2B-A208-1D64-2F80-1D82F6F1D188}"/>
              </a:ext>
            </a:extLst>
          </p:cNvPr>
          <p:cNvSpPr>
            <a:spLocks noGrp="1"/>
          </p:cNvSpPr>
          <p:nvPr>
            <p:ph type="ftr" sz="quarter" idx="5"/>
          </p:nvPr>
        </p:nvSpPr>
        <p:spPr>
          <a:xfrm>
            <a:off x="3676650" y="3340736"/>
            <a:ext cx="495300" cy="120014"/>
          </a:xfrm>
        </p:spPr>
        <p:txBody>
          <a:bodyPr/>
          <a:lstStyle/>
          <a:p>
            <a:pPr marL="12700">
              <a:lnSpc>
                <a:spcPct val="100000"/>
              </a:lnSpc>
              <a:spcBef>
                <a:spcPts val="70"/>
              </a:spcBef>
            </a:pPr>
            <a:r>
              <a:rPr lang="en-IN" spc="-5"/>
              <a:t>Oct 13, 2022</a:t>
            </a:r>
            <a:endParaRPr lang="en-IN" spc="-5" dirty="0"/>
          </a:p>
        </p:txBody>
      </p:sp>
      <p:sp>
        <p:nvSpPr>
          <p:cNvPr id="12" name="Date Placeholder 11">
            <a:extLst>
              <a:ext uri="{FF2B5EF4-FFF2-40B4-BE49-F238E27FC236}">
                <a16:creationId xmlns:a16="http://schemas.microsoft.com/office/drawing/2014/main" id="{DBC997ED-3918-B7EC-FA13-59EDA59C6AA7}"/>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13" name="Slide Number Placeholder 12">
            <a:extLst>
              <a:ext uri="{FF2B5EF4-FFF2-40B4-BE49-F238E27FC236}">
                <a16:creationId xmlns:a16="http://schemas.microsoft.com/office/drawing/2014/main" id="{3973BDAD-5C82-061D-5B76-5B2F7B1490CA}"/>
              </a:ext>
            </a:extLst>
          </p:cNvPr>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6</a:t>
            </a:fld>
            <a:r>
              <a:rPr lang="en-IN" spc="-5"/>
              <a:t> /</a:t>
            </a:r>
            <a:r>
              <a:rPr lang="en-IN" spc="-70"/>
              <a:t> </a:t>
            </a:r>
            <a:r>
              <a:rPr lang="en-IN" spc="-5"/>
              <a:t>14</a:t>
            </a:r>
            <a:endParaRPr lang="en-IN" spc="-5" dirty="0"/>
          </a:p>
        </p:txBody>
      </p:sp>
      <p:sp>
        <p:nvSpPr>
          <p:cNvPr id="9" name="Rectangle 4">
            <a:extLst>
              <a:ext uri="{FF2B5EF4-FFF2-40B4-BE49-F238E27FC236}">
                <a16:creationId xmlns:a16="http://schemas.microsoft.com/office/drawing/2014/main" id="{197F1530-A918-3314-10C7-34E5E44E3F87}"/>
              </a:ext>
            </a:extLst>
          </p:cNvPr>
          <p:cNvSpPr>
            <a:spLocks noChangeArrowheads="1"/>
          </p:cNvSpPr>
          <p:nvPr/>
        </p:nvSpPr>
        <p:spPr bwMode="auto">
          <a:xfrm>
            <a:off x="237477" y="511175"/>
            <a:ext cx="3981450"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Design an accelerometer-based mechanism for accurate accident detection.</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Design a GSM-based system for automated alerts to emergency contacts.</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Facilitate timely response by providing real-time accident information to responders.</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Integrate GPS technology for precise location tracking of the vehicle.</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Enhance user safety with a reliable mechanism for immediate assistance. </a:t>
            </a:r>
          </a:p>
        </p:txBody>
      </p:sp>
    </p:spTree>
    <p:extLst>
      <p:ext uri="{BB962C8B-B14F-4D97-AF65-F5344CB8AC3E}">
        <p14:creationId xmlns:p14="http://schemas.microsoft.com/office/powerpoint/2010/main" val="26712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55049"/>
            <a:ext cx="4419498" cy="246221"/>
          </a:xfrm>
        </p:spPr>
        <p:txBody>
          <a:bodyPr/>
          <a:lstStyle/>
          <a:p>
            <a:pPr algn="l"/>
            <a:r>
              <a:rPr lang="en-US" sz="1600" b="1" dirty="0">
                <a:latin typeface="Times New Roman" pitchFamily="18" charset="0"/>
                <a:cs typeface="Times New Roman" pitchFamily="18" charset="0"/>
              </a:rPr>
              <a:t>Proposed Methodology</a:t>
            </a:r>
          </a:p>
        </p:txBody>
      </p:sp>
      <p:sp>
        <p:nvSpPr>
          <p:cNvPr id="3" name="Text Placeholder 2"/>
          <p:cNvSpPr>
            <a:spLocks noGrp="1"/>
          </p:cNvSpPr>
          <p:nvPr>
            <p:ph type="body" idx="1"/>
          </p:nvPr>
        </p:nvSpPr>
        <p:spPr>
          <a:xfrm>
            <a:off x="552450" y="1044575"/>
            <a:ext cx="3657600" cy="738664"/>
          </a:xfrm>
        </p:spPr>
        <p:txBody>
          <a:bodyPr/>
          <a:lstStyle/>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r>
              <a:rPr lang="en-US" sz="300" dirty="0">
                <a:latin typeface="Trebuchet MS" panose="020B0603020202020204" pitchFamily="34" charset="0"/>
              </a:rPr>
              <a:t>5 </a:t>
            </a: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p:txBody>
      </p:sp>
      <p:sp>
        <p:nvSpPr>
          <p:cNvPr id="15" name="Date Placeholder 14">
            <a:extLst>
              <a:ext uri="{FF2B5EF4-FFF2-40B4-BE49-F238E27FC236}">
                <a16:creationId xmlns:a16="http://schemas.microsoft.com/office/drawing/2014/main" id="{AA4F85A1-5DB0-439B-43E5-6EB20FF330E2}"/>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16" name="Footer Placeholder 15">
            <a:extLst>
              <a:ext uri="{FF2B5EF4-FFF2-40B4-BE49-F238E27FC236}">
                <a16:creationId xmlns:a16="http://schemas.microsoft.com/office/drawing/2014/main" id="{2669F2B8-6059-3259-2CA3-3F1F0AD0C326}"/>
              </a:ext>
            </a:extLst>
          </p:cNvPr>
          <p:cNvSpPr>
            <a:spLocks noGrp="1"/>
          </p:cNvSpPr>
          <p:nvPr>
            <p:ph type="ftr" sz="quarter" idx="5"/>
          </p:nvPr>
        </p:nvSpPr>
        <p:spPr/>
        <p:txBody>
          <a:bodyPr/>
          <a:lstStyle/>
          <a:p>
            <a:pPr marL="12700">
              <a:lnSpc>
                <a:spcPct val="100000"/>
              </a:lnSpc>
              <a:spcBef>
                <a:spcPts val="70"/>
              </a:spcBef>
            </a:pPr>
            <a:r>
              <a:rPr lang="en-IN" spc="-5"/>
              <a:t>Oct 13, 2022</a:t>
            </a:r>
            <a:endParaRPr lang="en-IN" spc="-5" dirty="0"/>
          </a:p>
        </p:txBody>
      </p:sp>
      <p:sp>
        <p:nvSpPr>
          <p:cNvPr id="17" name="Slide Number Placeholder 16">
            <a:extLst>
              <a:ext uri="{FF2B5EF4-FFF2-40B4-BE49-F238E27FC236}">
                <a16:creationId xmlns:a16="http://schemas.microsoft.com/office/drawing/2014/main" id="{25824AFF-CB5F-4BAA-BC12-A62E80A77E6E}"/>
              </a:ext>
            </a:extLst>
          </p:cNvPr>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7</a:t>
            </a:fld>
            <a:r>
              <a:rPr lang="en-IN" spc="-5"/>
              <a:t> /</a:t>
            </a:r>
            <a:r>
              <a:rPr lang="en-IN" spc="-70"/>
              <a:t> </a:t>
            </a:r>
            <a:r>
              <a:rPr lang="en-IN" spc="-5"/>
              <a:t>14</a:t>
            </a:r>
            <a:endParaRPr lang="en-IN" spc="-5" dirty="0"/>
          </a:p>
        </p:txBody>
      </p:sp>
      <p:sp>
        <p:nvSpPr>
          <p:cNvPr id="4" name="Rectangle 1">
            <a:extLst>
              <a:ext uri="{FF2B5EF4-FFF2-40B4-BE49-F238E27FC236}">
                <a16:creationId xmlns:a16="http://schemas.microsoft.com/office/drawing/2014/main" id="{81CE291E-DF36-3921-53DC-4D62FC146F5D}"/>
              </a:ext>
            </a:extLst>
          </p:cNvPr>
          <p:cNvSpPr>
            <a:spLocks noChangeArrowheads="1"/>
          </p:cNvSpPr>
          <p:nvPr/>
        </p:nvSpPr>
        <p:spPr bwMode="auto">
          <a:xfrm>
            <a:off x="171450" y="609342"/>
            <a:ext cx="3856460" cy="247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1"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Design:</a:t>
            </a:r>
            <a:endPar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-Plan how to connect Arduino Nano, ADXL-345, GSM SIM800L, GPS Neo-6M, LM2596, and Zero PCB.</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1"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Connect Components:</a:t>
            </a:r>
            <a:endPar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-Wire ADXL-345, GPS Neo-6M, and GSM SIM800L to Arduino Nano.</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-Use LM2596 for power.</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-Solder everything on Zero PCB.</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1"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Program Arduino:</a:t>
            </a:r>
            <a:endPar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-Write code to detect accidents with ADXL-345.</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-Get location data from GPS Neo-6M.</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-Send alerts with GSM SIM800L.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895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EEE1-2528-6A77-6C27-3525761C68FB}"/>
              </a:ext>
            </a:extLst>
          </p:cNvPr>
          <p:cNvSpPr>
            <a:spLocks noGrp="1"/>
          </p:cNvSpPr>
          <p:nvPr>
            <p:ph type="title"/>
          </p:nvPr>
        </p:nvSpPr>
        <p:spPr>
          <a:xfrm>
            <a:off x="95300" y="45565"/>
            <a:ext cx="4419498" cy="215444"/>
          </a:xfrm>
        </p:spPr>
        <p:txBody>
          <a:bodyPr/>
          <a:lstStyle/>
          <a:p>
            <a:r>
              <a:rPr lang="en-IN" dirty="0" err="1"/>
              <a:t>Methadology</a:t>
            </a:r>
            <a:endParaRPr lang="en-IN" dirty="0"/>
          </a:p>
        </p:txBody>
      </p:sp>
      <p:sp>
        <p:nvSpPr>
          <p:cNvPr id="4" name="Footer Placeholder 3">
            <a:extLst>
              <a:ext uri="{FF2B5EF4-FFF2-40B4-BE49-F238E27FC236}">
                <a16:creationId xmlns:a16="http://schemas.microsoft.com/office/drawing/2014/main" id="{7EC04E63-2C82-983E-5177-F37CD055FB7C}"/>
              </a:ext>
            </a:extLst>
          </p:cNvPr>
          <p:cNvSpPr>
            <a:spLocks noGrp="1"/>
          </p:cNvSpPr>
          <p:nvPr>
            <p:ph type="ftr" sz="quarter" idx="5"/>
          </p:nvPr>
        </p:nvSpPr>
        <p:spPr/>
        <p:txBody>
          <a:bodyPr/>
          <a:lstStyle/>
          <a:p>
            <a:pPr marL="12700">
              <a:lnSpc>
                <a:spcPct val="100000"/>
              </a:lnSpc>
              <a:spcBef>
                <a:spcPts val="70"/>
              </a:spcBef>
            </a:pPr>
            <a:r>
              <a:rPr lang="en-IN" spc="-5"/>
              <a:t>Oct 13, 2022</a:t>
            </a:r>
            <a:endParaRPr lang="en-IN" spc="-5" dirty="0"/>
          </a:p>
        </p:txBody>
      </p:sp>
      <p:sp>
        <p:nvSpPr>
          <p:cNvPr id="5" name="Date Placeholder 4">
            <a:extLst>
              <a:ext uri="{FF2B5EF4-FFF2-40B4-BE49-F238E27FC236}">
                <a16:creationId xmlns:a16="http://schemas.microsoft.com/office/drawing/2014/main" id="{694367BB-5D94-4B35-5F9D-9029C475E927}"/>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6" name="Slide Number Placeholder 5">
            <a:extLst>
              <a:ext uri="{FF2B5EF4-FFF2-40B4-BE49-F238E27FC236}">
                <a16:creationId xmlns:a16="http://schemas.microsoft.com/office/drawing/2014/main" id="{81F00552-AD29-CB15-6AC3-95CAA04966FA}"/>
              </a:ext>
            </a:extLst>
          </p:cNvPr>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8</a:t>
            </a:fld>
            <a:r>
              <a:rPr lang="en-IN" spc="-5"/>
              <a:t> /</a:t>
            </a:r>
            <a:r>
              <a:rPr lang="en-IN" spc="-70"/>
              <a:t> </a:t>
            </a:r>
            <a:r>
              <a:rPr lang="en-IN" spc="-5"/>
              <a:t>14</a:t>
            </a:r>
            <a:endParaRPr lang="en-IN" spc="-5" dirty="0"/>
          </a:p>
        </p:txBody>
      </p:sp>
      <p:sp>
        <p:nvSpPr>
          <p:cNvPr id="7" name="Rectangle 1">
            <a:extLst>
              <a:ext uri="{FF2B5EF4-FFF2-40B4-BE49-F238E27FC236}">
                <a16:creationId xmlns:a16="http://schemas.microsoft.com/office/drawing/2014/main" id="{1C2AB664-8709-B09F-99FE-2B0E9D80CA00}"/>
              </a:ext>
            </a:extLst>
          </p:cNvPr>
          <p:cNvSpPr>
            <a:spLocks noGrp="1" noChangeArrowheads="1"/>
          </p:cNvSpPr>
          <p:nvPr>
            <p:ph type="body" idx="1"/>
          </p:nvPr>
        </p:nvSpPr>
        <p:spPr bwMode="auto">
          <a:xfrm>
            <a:off x="64758" y="272922"/>
            <a:ext cx="441949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Test:</a:t>
            </a:r>
            <a:endParaRPr kumimoji="0" lang="en-US" altLang="en-US" sz="14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Check if the system detects accidents.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Verify GPS accuracy.</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Test if alerts are sent correctly.</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Install:</a:t>
            </a:r>
            <a:endParaRPr kumimoji="0" lang="en-US" altLang="en-US" sz="14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Follow installation instructions to set up in a vehicle.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Maintain:</a:t>
            </a:r>
            <a:endParaRPr kumimoji="0" lang="en-US" altLang="en-US" sz="14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Update and fix issues based on user feedback.</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2477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0" y="55049"/>
            <a:ext cx="4419498" cy="246221"/>
          </a:xfrm>
        </p:spPr>
        <p:txBody>
          <a:bodyPr/>
          <a:lstStyle/>
          <a:p>
            <a:pPr algn="l"/>
            <a:r>
              <a:rPr lang="en-US" sz="1600" b="1">
                <a:latin typeface="Times New Roman" pitchFamily="18" charset="0"/>
                <a:cs typeface="Times New Roman" pitchFamily="18" charset="0"/>
              </a:rPr>
              <a:t>Hardware Requirements</a:t>
            </a:r>
            <a:endParaRPr lang="en-US" sz="16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552450" y="1044575"/>
            <a:ext cx="3657600" cy="738664"/>
          </a:xfrm>
        </p:spPr>
        <p:txBody>
          <a:bodyPr/>
          <a:lstStyle/>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r>
              <a:rPr lang="en-US" sz="300" dirty="0">
                <a:latin typeface="Trebuchet MS" panose="020B0603020202020204" pitchFamily="34" charset="0"/>
              </a:rPr>
              <a:t>5 </a:t>
            </a: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a:p>
            <a:pPr algn="just">
              <a:lnSpc>
                <a:spcPct val="200000"/>
              </a:lnSpc>
            </a:pPr>
            <a:endParaRPr lang="en-US" sz="300" dirty="0">
              <a:latin typeface="Trebuchet MS" panose="020B0603020202020204" pitchFamily="34" charset="0"/>
            </a:endParaRPr>
          </a:p>
        </p:txBody>
      </p:sp>
      <p:sp>
        <p:nvSpPr>
          <p:cNvPr id="14" name="Footer Placeholder 13">
            <a:extLst>
              <a:ext uri="{FF2B5EF4-FFF2-40B4-BE49-F238E27FC236}">
                <a16:creationId xmlns:a16="http://schemas.microsoft.com/office/drawing/2014/main" id="{315304FA-EFFA-38C9-6073-D20F2030D399}"/>
              </a:ext>
            </a:extLst>
          </p:cNvPr>
          <p:cNvSpPr>
            <a:spLocks noGrp="1"/>
          </p:cNvSpPr>
          <p:nvPr>
            <p:ph type="ftr" sz="quarter" idx="5"/>
          </p:nvPr>
        </p:nvSpPr>
        <p:spPr/>
        <p:txBody>
          <a:bodyPr/>
          <a:lstStyle/>
          <a:p>
            <a:pPr marL="12700">
              <a:lnSpc>
                <a:spcPct val="100000"/>
              </a:lnSpc>
              <a:spcBef>
                <a:spcPts val="70"/>
              </a:spcBef>
            </a:pPr>
            <a:r>
              <a:rPr lang="en-IN" spc="-5"/>
              <a:t>Oct 13, 2022</a:t>
            </a:r>
            <a:endParaRPr lang="en-IN" spc="-5" dirty="0"/>
          </a:p>
        </p:txBody>
      </p:sp>
      <p:sp>
        <p:nvSpPr>
          <p:cNvPr id="19" name="Date Placeholder 18">
            <a:extLst>
              <a:ext uri="{FF2B5EF4-FFF2-40B4-BE49-F238E27FC236}">
                <a16:creationId xmlns:a16="http://schemas.microsoft.com/office/drawing/2014/main" id="{580C8D0F-E740-4E3E-46B4-3658A93D6998}"/>
              </a:ext>
            </a:extLst>
          </p:cNvPr>
          <p:cNvSpPr>
            <a:spLocks noGrp="1"/>
          </p:cNvSpPr>
          <p:nvPr>
            <p:ph type="dt" sz="half" idx="6"/>
          </p:nvPr>
        </p:nvSpPr>
        <p:spPr/>
        <p:txBody>
          <a:bodyPr/>
          <a:lstStyle/>
          <a:p>
            <a:pPr marL="12700">
              <a:lnSpc>
                <a:spcPct val="100000"/>
              </a:lnSpc>
              <a:spcBef>
                <a:spcPts val="70"/>
              </a:spcBef>
            </a:pPr>
            <a:r>
              <a:rPr lang="en-US" spc="-5"/>
              <a:t>(Dept. of ECE, VVCE, Mysuru)</a:t>
            </a:r>
            <a:endParaRPr lang="en-US" spc="-5" dirty="0"/>
          </a:p>
        </p:txBody>
      </p:sp>
      <p:sp>
        <p:nvSpPr>
          <p:cNvPr id="20" name="Slide Number Placeholder 19">
            <a:extLst>
              <a:ext uri="{FF2B5EF4-FFF2-40B4-BE49-F238E27FC236}">
                <a16:creationId xmlns:a16="http://schemas.microsoft.com/office/drawing/2014/main" id="{3ABC2B0A-F720-A83E-B59A-590637D2B397}"/>
              </a:ext>
            </a:extLst>
          </p:cNvPr>
          <p:cNvSpPr>
            <a:spLocks noGrp="1"/>
          </p:cNvSpPr>
          <p:nvPr>
            <p:ph type="sldNum" sz="quarter" idx="7"/>
          </p:nvPr>
        </p:nvSpPr>
        <p:spPr/>
        <p:txBody>
          <a:bodyPr/>
          <a:lstStyle/>
          <a:p>
            <a:pPr marL="25400">
              <a:lnSpc>
                <a:spcPct val="100000"/>
              </a:lnSpc>
              <a:spcBef>
                <a:spcPts val="70"/>
              </a:spcBef>
            </a:pPr>
            <a:fld id="{81D60167-4931-47E6-BA6A-407CBD079E47}" type="slidenum">
              <a:rPr lang="en-IN" spc="-5" smtClean="0"/>
              <a:pPr marL="25400">
                <a:lnSpc>
                  <a:spcPct val="100000"/>
                </a:lnSpc>
                <a:spcBef>
                  <a:spcPts val="70"/>
                </a:spcBef>
              </a:pPr>
              <a:t>9</a:t>
            </a:fld>
            <a:r>
              <a:rPr lang="en-IN" spc="-5"/>
              <a:t> /</a:t>
            </a:r>
            <a:r>
              <a:rPr lang="en-IN" spc="-70"/>
              <a:t> </a:t>
            </a:r>
            <a:r>
              <a:rPr lang="en-IN" spc="-5"/>
              <a:t>14</a:t>
            </a:r>
            <a:endParaRPr lang="en-IN" spc="-5" dirty="0"/>
          </a:p>
        </p:txBody>
      </p:sp>
      <p:pic>
        <p:nvPicPr>
          <p:cNvPr id="4098" name="Picture 2" descr="16 2">
            <a:extLst>
              <a:ext uri="{FF2B5EF4-FFF2-40B4-BE49-F238E27FC236}">
                <a16:creationId xmlns:a16="http://schemas.microsoft.com/office/drawing/2014/main" id="{0BD20018-0BFB-C07E-6503-9663CAC99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00" y="434976"/>
            <a:ext cx="1847273"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14 2">
            <a:extLst>
              <a:ext uri="{FF2B5EF4-FFF2-40B4-BE49-F238E27FC236}">
                <a16:creationId xmlns:a16="http://schemas.microsoft.com/office/drawing/2014/main" id="{1D169AC4-AC47-73B5-D4BC-159F6F63E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490632"/>
            <a:ext cx="1885950" cy="116928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13 2">
            <a:extLst>
              <a:ext uri="{FF2B5EF4-FFF2-40B4-BE49-F238E27FC236}">
                <a16:creationId xmlns:a16="http://schemas.microsoft.com/office/drawing/2014/main" id="{8B1C349B-A9FE-21AC-8465-179D11B456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00" y="1806575"/>
            <a:ext cx="1828750" cy="154031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12 2">
            <a:extLst>
              <a:ext uri="{FF2B5EF4-FFF2-40B4-BE49-F238E27FC236}">
                <a16:creationId xmlns:a16="http://schemas.microsoft.com/office/drawing/2014/main" id="{9EE638ED-6EA9-E589-CBBF-7CF9944650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1700" y="1849283"/>
            <a:ext cx="1964816" cy="142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793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4608</TotalTime>
  <Words>1699</Words>
  <Application>Microsoft Macintosh PowerPoint</Application>
  <PresentationFormat>Custom</PresentationFormat>
  <Paragraphs>215</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Times New Roman</vt:lpstr>
      <vt:lpstr>Trebuchet MS</vt:lpstr>
      <vt:lpstr>Wingdings</vt:lpstr>
      <vt:lpstr>Office Theme</vt:lpstr>
      <vt:lpstr>PowerPoint Presentation</vt:lpstr>
      <vt:lpstr>PowerPoint Presentation</vt:lpstr>
      <vt:lpstr>Contents</vt:lpstr>
      <vt:lpstr>Introduction</vt:lpstr>
      <vt:lpstr>Problem Statement</vt:lpstr>
      <vt:lpstr>Objectives of the Project</vt:lpstr>
      <vt:lpstr>Proposed Methodology</vt:lpstr>
      <vt:lpstr>Methadology</vt:lpstr>
      <vt:lpstr>Hardware Requirements</vt:lpstr>
      <vt:lpstr>Hardware</vt:lpstr>
      <vt:lpstr>Software Requirement:</vt:lpstr>
      <vt:lpstr>Excepted Outcome of the Project</vt:lpstr>
      <vt:lpstr>PowerPoint Presentation</vt:lpstr>
      <vt:lpstr>Methodology</vt:lpstr>
      <vt:lpstr>PowerPoint Presentation</vt:lpstr>
      <vt:lpstr>Methodology</vt:lpstr>
      <vt:lpstr>Methodology</vt:lpstr>
      <vt:lpstr>Methodology</vt:lpstr>
      <vt:lpstr>Result </vt:lpstr>
      <vt:lpstr>PowerPoint Presentation</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of the Project</dc:title>
  <dc:creator>Aditya B.P.</dc:creator>
  <cp:lastModifiedBy>SHUCHITHA R</cp:lastModifiedBy>
  <cp:revision>397</cp:revision>
  <dcterms:created xsi:type="dcterms:W3CDTF">2017-11-01T18:50:57Z</dcterms:created>
  <dcterms:modified xsi:type="dcterms:W3CDTF">2024-08-22T18:33:58Z</dcterms:modified>
</cp:coreProperties>
</file>