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
      <p:font typeface="Roboto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RobotoLight-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schemas.openxmlformats.org/officeDocument/2006/relationships/font" Target="fonts/RobotoLight-italic.fntdata"/><Relationship Id="rId23" Type="http://schemas.openxmlformats.org/officeDocument/2006/relationships/slide" Target="slides/slide18.xml"/><Relationship Id="rId45" Type="http://schemas.openxmlformats.org/officeDocument/2006/relationships/font" Target="fonts/Roboto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Light-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b4a4d12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b4a4d12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b4a4d12a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b4a4d12a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b4a4d12a8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b4a4d12a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b4a4d12a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b4a4d12a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b4a4d12a8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b4a4d12a8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b4a4d12a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b4a4d12a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b4a4d12a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b4a4d12a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b4a4d12a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b4a4d12a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b4a4d12a8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b4a4d12a8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b4a4d12a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b4a4d12a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b4a4d12a8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b4a4d12a8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b4a4d12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b4a4d12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b4a4d12a8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b4a4d12a8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b4a4d12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b4a4d12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b4a4d12a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b4a4d12a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b4a4d12a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b4a4d12a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b4a4d12a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b4a4d12a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b4a4d12a8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b4a4d12a8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b4a4d12a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b4a4d12a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b4a4d12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b4a4d12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b4a4d12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b4a4d12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b4a4d12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b4a4d12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b4a4d12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b4a4d12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b4a4d12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b4a4d12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b4a4d12a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b4a4d12a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b4a4d12a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b4a4d12a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20200" y="701500"/>
            <a:ext cx="60270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44"/>
              <a:t>Temporal Convoluted Network based Encoder Decoder architecture for Remaining Useful Life Estimation</a:t>
            </a:r>
            <a:r>
              <a:rPr lang="en-GB"/>
              <a:t> for Turbo fan Engine</a:t>
            </a:r>
            <a:endParaRPr/>
          </a:p>
        </p:txBody>
      </p:sp>
      <p:sp>
        <p:nvSpPr>
          <p:cNvPr id="135" name="Google Shape;135;p13"/>
          <p:cNvSpPr txBox="1"/>
          <p:nvPr>
            <p:ph idx="1" type="subTitle"/>
          </p:nvPr>
        </p:nvSpPr>
        <p:spPr>
          <a:xfrm>
            <a:off x="5869950" y="3706450"/>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Project : FlexKI</a:t>
            </a:r>
            <a:endParaRPr/>
          </a:p>
          <a:p>
            <a:pPr indent="0" lvl="0" marL="0" rtl="0" algn="l">
              <a:spcBef>
                <a:spcPts val="0"/>
              </a:spcBef>
              <a:spcAft>
                <a:spcPts val="0"/>
              </a:spcAft>
              <a:buNone/>
            </a:pPr>
            <a:r>
              <a:rPr lang="en-GB"/>
              <a:t>By : Souptik 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processing</a:t>
            </a:r>
            <a:endParaRPr/>
          </a:p>
        </p:txBody>
      </p:sp>
      <p:sp>
        <p:nvSpPr>
          <p:cNvPr id="193" name="Google Shape;193;p22"/>
          <p:cNvSpPr txBox="1"/>
          <p:nvPr>
            <p:ph idx="1" type="body"/>
          </p:nvPr>
        </p:nvSpPr>
        <p:spPr>
          <a:xfrm>
            <a:off x="1297500" y="1162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highlight>
                  <a:schemeClr val="dk1"/>
                </a:highlight>
                <a:latin typeface="Roboto"/>
                <a:ea typeface="Roboto"/>
                <a:cs typeface="Roboto"/>
                <a:sym typeface="Roboto"/>
              </a:rPr>
              <a:t>Data Processing consists of the following steps:</a:t>
            </a:r>
            <a:endParaRPr>
              <a:highlight>
                <a:schemeClr val="dk1"/>
              </a:highlight>
              <a:latin typeface="Roboto"/>
              <a:ea typeface="Roboto"/>
              <a:cs typeface="Roboto"/>
              <a:sym typeface="Roboto"/>
            </a:endParaRPr>
          </a:p>
          <a:p>
            <a:pPr indent="-311150" lvl="0" marL="457200" rtl="0" algn="l">
              <a:spcBef>
                <a:spcPts val="1200"/>
              </a:spcBef>
              <a:spcAft>
                <a:spcPts val="0"/>
              </a:spcAft>
              <a:buSzPts val="1300"/>
              <a:buFont typeface="Roboto"/>
              <a:buChar char="●"/>
            </a:pPr>
            <a:r>
              <a:rPr lang="en-GB">
                <a:highlight>
                  <a:schemeClr val="dk1"/>
                </a:highlight>
                <a:latin typeface="Roboto"/>
                <a:ea typeface="Roboto"/>
                <a:cs typeface="Roboto"/>
                <a:sym typeface="Roboto"/>
              </a:rPr>
              <a:t>The dataset is </a:t>
            </a:r>
            <a:r>
              <a:rPr b="1" lang="en-GB">
                <a:highlight>
                  <a:schemeClr val="dk1"/>
                </a:highlight>
                <a:latin typeface="Roboto"/>
                <a:ea typeface="Roboto"/>
                <a:cs typeface="Roboto"/>
                <a:sym typeface="Roboto"/>
              </a:rPr>
              <a:t>split into training, testing and validation datasets</a:t>
            </a:r>
            <a:r>
              <a:rPr lang="en-GB">
                <a:highlight>
                  <a:schemeClr val="dk1"/>
                </a:highlight>
                <a:latin typeface="Roboto"/>
                <a:ea typeface="Roboto"/>
                <a:cs typeface="Roboto"/>
                <a:sym typeface="Roboto"/>
              </a:rPr>
              <a:t>.</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GB">
                <a:highlight>
                  <a:schemeClr val="dk1"/>
                </a:highlight>
                <a:latin typeface="Roboto"/>
                <a:ea typeface="Roboto"/>
                <a:cs typeface="Roboto"/>
                <a:sym typeface="Roboto"/>
              </a:rPr>
              <a:t> The separate datasets are</a:t>
            </a:r>
            <a:r>
              <a:rPr b="1" lang="en-GB">
                <a:highlight>
                  <a:schemeClr val="dk1"/>
                </a:highlight>
                <a:latin typeface="Roboto"/>
                <a:ea typeface="Roboto"/>
                <a:cs typeface="Roboto"/>
                <a:sym typeface="Roboto"/>
              </a:rPr>
              <a:t> scaled and normalized </a:t>
            </a:r>
            <a:r>
              <a:rPr lang="en-GB">
                <a:highlight>
                  <a:schemeClr val="dk1"/>
                </a:highlight>
                <a:latin typeface="Roboto"/>
                <a:ea typeface="Roboto"/>
                <a:cs typeface="Roboto"/>
                <a:sym typeface="Roboto"/>
              </a:rPr>
              <a:t>separately to avoid any kind of overfitting or data anomalies. </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GB">
                <a:highlight>
                  <a:schemeClr val="dk1"/>
                </a:highlight>
                <a:latin typeface="Roboto"/>
                <a:ea typeface="Roboto"/>
                <a:cs typeface="Roboto"/>
                <a:sym typeface="Roboto"/>
              </a:rPr>
              <a:t>The datasets are then </a:t>
            </a:r>
            <a:r>
              <a:rPr b="1" lang="en-GB">
                <a:highlight>
                  <a:schemeClr val="dk1"/>
                </a:highlight>
                <a:latin typeface="Roboto"/>
                <a:ea typeface="Roboto"/>
                <a:cs typeface="Roboto"/>
                <a:sym typeface="Roboto"/>
              </a:rPr>
              <a:t>windowed temporally by using a sliding window operator</a:t>
            </a:r>
            <a:r>
              <a:rPr lang="en-GB">
                <a:highlight>
                  <a:schemeClr val="dk1"/>
                </a:highlight>
                <a:latin typeface="Roboto"/>
                <a:ea typeface="Roboto"/>
                <a:cs typeface="Roboto"/>
                <a:sym typeface="Roboto"/>
              </a:rPr>
              <a:t> function to generate </a:t>
            </a:r>
            <a:r>
              <a:rPr b="1" lang="en-GB">
                <a:highlight>
                  <a:schemeClr val="dk1"/>
                </a:highlight>
                <a:latin typeface="Roboto"/>
                <a:ea typeface="Roboto"/>
                <a:cs typeface="Roboto"/>
                <a:sym typeface="Roboto"/>
              </a:rPr>
              <a:t>input and target sequences</a:t>
            </a:r>
            <a:r>
              <a:rPr lang="en-GB">
                <a:highlight>
                  <a:schemeClr val="dk1"/>
                </a:highlight>
                <a:latin typeface="Roboto"/>
                <a:ea typeface="Roboto"/>
                <a:cs typeface="Roboto"/>
                <a:sym typeface="Roboto"/>
              </a:rPr>
              <a:t> for our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Normalization of Sensor Data</a:t>
            </a:r>
            <a:endParaRPr/>
          </a:p>
        </p:txBody>
      </p:sp>
      <p:sp>
        <p:nvSpPr>
          <p:cNvPr id="199" name="Google Shape;199;p23"/>
          <p:cNvSpPr txBox="1"/>
          <p:nvPr>
            <p:ph idx="1" type="body"/>
          </p:nvPr>
        </p:nvSpPr>
        <p:spPr>
          <a:xfrm>
            <a:off x="1297500" y="1173725"/>
            <a:ext cx="7038900" cy="330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Different sensors are used to obtain monitoring signals with different amplitude ranges. Each sensor corresponds to a channel, and monitoring signals collected by multiple sensors constitute multi-channel data. In order to make different channel data comparable, it is essential to normalize all data. Min-Max normalization, i.e. linear normalization, is adopted to scale sensor data of each channel to range [0,1] as follows. </a:t>
            </a:r>
            <a:endParaRPr/>
          </a:p>
        </p:txBody>
      </p:sp>
      <p:pic>
        <p:nvPicPr>
          <p:cNvPr id="200" name="Google Shape;200;p23"/>
          <p:cNvPicPr preferRelativeResize="0"/>
          <p:nvPr/>
        </p:nvPicPr>
        <p:blipFill>
          <a:blip r:embed="rId3">
            <a:alphaModFix/>
          </a:blip>
          <a:stretch>
            <a:fillRect/>
          </a:stretch>
        </p:blipFill>
        <p:spPr>
          <a:xfrm>
            <a:off x="2843210" y="2616625"/>
            <a:ext cx="3457574" cy="1266825"/>
          </a:xfrm>
          <a:prstGeom prst="rect">
            <a:avLst/>
          </a:prstGeom>
          <a:noFill/>
          <a:ln>
            <a:noFill/>
          </a:ln>
        </p:spPr>
      </p:pic>
      <p:sp>
        <p:nvSpPr>
          <p:cNvPr id="201" name="Google Shape;201;p23"/>
          <p:cNvSpPr txBox="1"/>
          <p:nvPr/>
        </p:nvSpPr>
        <p:spPr>
          <a:xfrm>
            <a:off x="1398025" y="4037050"/>
            <a:ext cx="6938400" cy="8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where ̂xt,s represents normalized data for the s-th (s = 1,2, …,S) sensor at the t-th time step. max(xs) and min(xs) denote the maximum and minimum values of the s-th sensor data, respectively.</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Sliding Window to generate Sequences</a:t>
            </a:r>
            <a:endParaRPr/>
          </a:p>
        </p:txBody>
      </p:sp>
      <p:sp>
        <p:nvSpPr>
          <p:cNvPr id="207" name="Google Shape;207;p24"/>
          <p:cNvSpPr txBox="1"/>
          <p:nvPr/>
        </p:nvSpPr>
        <p:spPr>
          <a:xfrm>
            <a:off x="1297500" y="1517625"/>
            <a:ext cx="7038900" cy="28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Since the lengths of data from different sensors might be different, a sliding time window is used to process feature samples, so as to ensure that all features input are of the same size. A feature sample, which starts at time step t and ends at time step t+W-1, is intercepted from the multi-channel data through a fixed window size W.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Corresponding RUL label is yt+W-1. The fixed window size W is slid in increasing time step direction. Each sliding step is set as l. Meanwhile, multi-channel data is split into several samples to generate the training and testing sample sets and the corresponding RUL label sets.</a:t>
            </a:r>
            <a:br>
              <a:rPr lang="en-GB" sz="1300">
                <a:solidFill>
                  <a:schemeClr val="lt1"/>
                </a:solidFill>
                <a:latin typeface="Lato"/>
                <a:ea typeface="Lato"/>
                <a:cs typeface="Lato"/>
                <a:sym typeface="Lato"/>
              </a:rPr>
            </a:br>
            <a:br>
              <a:rPr lang="en-GB" sz="1300">
                <a:solidFill>
                  <a:schemeClr val="lt1"/>
                </a:solidFill>
                <a:latin typeface="Lato"/>
                <a:ea typeface="Lato"/>
                <a:cs typeface="Lato"/>
                <a:sym typeface="Lato"/>
              </a:rPr>
            </a:b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Sliding Window</a:t>
            </a:r>
            <a:endParaRPr/>
          </a:p>
        </p:txBody>
      </p:sp>
      <p:pic>
        <p:nvPicPr>
          <p:cNvPr id="213" name="Google Shape;213;p25"/>
          <p:cNvPicPr preferRelativeResize="0"/>
          <p:nvPr/>
        </p:nvPicPr>
        <p:blipFill>
          <a:blip r:embed="rId3">
            <a:alphaModFix/>
          </a:blip>
          <a:stretch>
            <a:fillRect/>
          </a:stretch>
        </p:blipFill>
        <p:spPr>
          <a:xfrm>
            <a:off x="1768500" y="1300825"/>
            <a:ext cx="5752375" cy="339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Different Sequences</a:t>
            </a:r>
            <a:endParaRPr/>
          </a:p>
        </p:txBody>
      </p:sp>
      <p:sp>
        <p:nvSpPr>
          <p:cNvPr id="219" name="Google Shape;219;p26"/>
          <p:cNvSpPr txBox="1"/>
          <p:nvPr>
            <p:ph idx="1" type="body"/>
          </p:nvPr>
        </p:nvSpPr>
        <p:spPr>
          <a:xfrm>
            <a:off x="1357300" y="1061600"/>
            <a:ext cx="7210200" cy="183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a:t>
            </a:r>
            <a:r>
              <a:rPr lang="en-GB"/>
              <a:t>he following sequences </a:t>
            </a:r>
            <a:r>
              <a:rPr lang="en-GB"/>
              <a:t>were</a:t>
            </a:r>
            <a:r>
              <a:rPr lang="en-GB"/>
              <a:t> created for encoder and decoder based on 2 hyperparameters, input sequence length (window size) and output sequence length</a:t>
            </a:r>
            <a:r>
              <a:rPr lang="en-GB"/>
              <a:t>(window size) </a:t>
            </a:r>
            <a:r>
              <a:rPr lang="en-GB"/>
              <a:t>. </a:t>
            </a:r>
            <a:endParaRPr/>
          </a:p>
          <a:p>
            <a:pPr indent="0" lvl="0" marL="0" rtl="0" algn="l">
              <a:spcBef>
                <a:spcPts val="1200"/>
              </a:spcBef>
              <a:spcAft>
                <a:spcPts val="0"/>
              </a:spcAft>
              <a:buNone/>
            </a:pPr>
            <a:r>
              <a:rPr lang="en-GB" u="sng"/>
              <a:t>X_Encoder </a:t>
            </a:r>
            <a:r>
              <a:rPr lang="en-GB"/>
              <a:t>: The input for the Encoder. Has the feature variables, i.e sensor measurements  for the number of time steps specified by input sequence length, which is 15 for our experiment.</a:t>
            </a:r>
            <a:endParaRPr/>
          </a:p>
          <a:p>
            <a:pPr indent="0" lvl="0" marL="0" rtl="0" algn="l">
              <a:spcBef>
                <a:spcPts val="1200"/>
              </a:spcBef>
              <a:spcAft>
                <a:spcPts val="1200"/>
              </a:spcAft>
              <a:buNone/>
            </a:pPr>
            <a:r>
              <a:rPr lang="en-GB" u="sng"/>
              <a:t>X_Decoder: </a:t>
            </a:r>
            <a:r>
              <a:rPr lang="en-GB"/>
              <a:t>The input for the Decoder. Has the feature variables </a:t>
            </a:r>
            <a:r>
              <a:rPr lang="en-GB"/>
              <a:t>i.e sensor measurements </a:t>
            </a:r>
            <a:r>
              <a:rPr lang="en-GB"/>
              <a:t> for the number of time steps specified by output sequence length or target sequence length, which is 1 for our use case i.e. the timestep for which we are predicting the RUL.</a:t>
            </a:r>
            <a:endParaRPr/>
          </a:p>
        </p:txBody>
      </p:sp>
      <p:pic>
        <p:nvPicPr>
          <p:cNvPr id="220" name="Google Shape;220;p26"/>
          <p:cNvPicPr preferRelativeResize="0"/>
          <p:nvPr/>
        </p:nvPicPr>
        <p:blipFill>
          <a:blip r:embed="rId3">
            <a:alphaModFix/>
          </a:blip>
          <a:stretch>
            <a:fillRect/>
          </a:stretch>
        </p:blipFill>
        <p:spPr>
          <a:xfrm>
            <a:off x="1640125" y="2978200"/>
            <a:ext cx="2666721" cy="1945600"/>
          </a:xfrm>
          <a:prstGeom prst="rect">
            <a:avLst/>
          </a:prstGeom>
          <a:noFill/>
          <a:ln>
            <a:noFill/>
          </a:ln>
        </p:spPr>
      </p:pic>
      <p:pic>
        <p:nvPicPr>
          <p:cNvPr id="221" name="Google Shape;221;p26"/>
          <p:cNvPicPr preferRelativeResize="0"/>
          <p:nvPr/>
        </p:nvPicPr>
        <p:blipFill rotWithShape="1">
          <a:blip r:embed="rId4">
            <a:alphaModFix/>
          </a:blip>
          <a:srcRect b="0" l="0" r="0" t="0"/>
          <a:stretch/>
        </p:blipFill>
        <p:spPr>
          <a:xfrm>
            <a:off x="5981475" y="2978200"/>
            <a:ext cx="1008575" cy="1945600"/>
          </a:xfrm>
          <a:prstGeom prst="rect">
            <a:avLst/>
          </a:prstGeom>
          <a:noFill/>
          <a:ln>
            <a:noFill/>
          </a:ln>
        </p:spPr>
      </p:pic>
      <p:sp>
        <p:nvSpPr>
          <p:cNvPr id="222" name="Google Shape;222;p26"/>
          <p:cNvSpPr txBox="1"/>
          <p:nvPr/>
        </p:nvSpPr>
        <p:spPr>
          <a:xfrm>
            <a:off x="7102225" y="3595975"/>
            <a:ext cx="17493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X_Decoder</a:t>
            </a:r>
            <a:endParaRPr sz="1300">
              <a:solidFill>
                <a:schemeClr val="lt1"/>
              </a:solidFill>
              <a:latin typeface="Lato"/>
              <a:ea typeface="Lato"/>
              <a:cs typeface="Lato"/>
              <a:sym typeface="Lato"/>
            </a:endParaRPr>
          </a:p>
        </p:txBody>
      </p:sp>
      <p:sp>
        <p:nvSpPr>
          <p:cNvPr id="223" name="Google Shape;223;p26"/>
          <p:cNvSpPr txBox="1"/>
          <p:nvPr/>
        </p:nvSpPr>
        <p:spPr>
          <a:xfrm>
            <a:off x="4486275" y="3595975"/>
            <a:ext cx="12636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X_Encoder</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7"/>
          <p:cNvPicPr preferRelativeResize="0"/>
          <p:nvPr/>
        </p:nvPicPr>
        <p:blipFill>
          <a:blip r:embed="rId3">
            <a:alphaModFix/>
          </a:blip>
          <a:stretch>
            <a:fillRect/>
          </a:stretch>
        </p:blipFill>
        <p:spPr>
          <a:xfrm>
            <a:off x="1166250" y="82238"/>
            <a:ext cx="4059476" cy="4874374"/>
          </a:xfrm>
          <a:prstGeom prst="rect">
            <a:avLst/>
          </a:prstGeom>
          <a:noFill/>
          <a:ln>
            <a:noFill/>
          </a:ln>
        </p:spPr>
      </p:pic>
      <p:sp>
        <p:nvSpPr>
          <p:cNvPr id="229" name="Google Shape;229;p27"/>
          <p:cNvSpPr txBox="1"/>
          <p:nvPr/>
        </p:nvSpPr>
        <p:spPr>
          <a:xfrm>
            <a:off x="5464975" y="2093275"/>
            <a:ext cx="3610800" cy="8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lt1"/>
                </a:solidFill>
                <a:latin typeface="Lato"/>
                <a:ea typeface="Lato"/>
                <a:cs typeface="Lato"/>
                <a:sym typeface="Lato"/>
              </a:rPr>
              <a:t>Proposed Model Architecture</a:t>
            </a:r>
            <a:endParaRPr sz="19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latin typeface="Roboto Light"/>
                <a:ea typeface="Roboto Light"/>
                <a:cs typeface="Roboto Light"/>
                <a:sym typeface="Roboto Light"/>
              </a:rPr>
              <a:t>Temporal Convoluted network</a:t>
            </a:r>
            <a:endParaRPr sz="2100">
              <a:latin typeface="Roboto Light"/>
              <a:ea typeface="Roboto Light"/>
              <a:cs typeface="Roboto Light"/>
              <a:sym typeface="Roboto Light"/>
            </a:endParaRPr>
          </a:p>
        </p:txBody>
      </p:sp>
      <p:sp>
        <p:nvSpPr>
          <p:cNvPr id="235" name="Google Shape;235;p28"/>
          <p:cNvSpPr txBox="1"/>
          <p:nvPr/>
        </p:nvSpPr>
        <p:spPr>
          <a:xfrm>
            <a:off x="5787725" y="1132350"/>
            <a:ext cx="3102300" cy="26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lt1"/>
                </a:solidFill>
                <a:highlight>
                  <a:schemeClr val="dk1"/>
                </a:highlight>
                <a:latin typeface="Roboto"/>
                <a:ea typeface="Roboto"/>
                <a:cs typeface="Roboto"/>
                <a:sym typeface="Roboto"/>
              </a:rPr>
              <a:t>One TCN cell (residual block) is structured like this (when choosing ReLu as activation function).</a:t>
            </a:r>
            <a:endParaRPr sz="1300">
              <a:solidFill>
                <a:schemeClr val="lt1"/>
              </a:solidFill>
              <a:highlight>
                <a:schemeClr val="dk1"/>
              </a:highlight>
              <a:latin typeface="Roboto"/>
              <a:ea typeface="Roboto"/>
              <a:cs typeface="Roboto"/>
              <a:sym typeface="Roboto"/>
            </a:endParaRPr>
          </a:p>
          <a:p>
            <a:pPr indent="0" lvl="0" marL="0" rtl="0" algn="l">
              <a:lnSpc>
                <a:spcPct val="115000"/>
              </a:lnSpc>
              <a:spcBef>
                <a:spcPts val="1200"/>
              </a:spcBef>
              <a:spcAft>
                <a:spcPts val="1200"/>
              </a:spcAft>
              <a:buNone/>
            </a:pPr>
            <a:r>
              <a:rPr lang="en-GB" sz="1300">
                <a:solidFill>
                  <a:schemeClr val="lt1"/>
                </a:solidFill>
                <a:highlight>
                  <a:schemeClr val="dk1"/>
                </a:highlight>
                <a:latin typeface="Roboto"/>
                <a:ea typeface="Roboto"/>
                <a:cs typeface="Roboto"/>
                <a:sym typeface="Roboto"/>
              </a:rPr>
              <a:t>The Residual connection helps in rapid backpropagation process and helps in parallelization. The TCN does not have to depend on the output of the previous timestep for loss propagation unlike LSTMs.</a:t>
            </a:r>
            <a:endParaRPr sz="1300">
              <a:solidFill>
                <a:schemeClr val="lt1"/>
              </a:solidFill>
              <a:highlight>
                <a:schemeClr val="dk1"/>
              </a:highlight>
              <a:latin typeface="Roboto"/>
              <a:ea typeface="Roboto"/>
              <a:cs typeface="Roboto"/>
              <a:sym typeface="Roboto"/>
            </a:endParaRPr>
          </a:p>
        </p:txBody>
      </p:sp>
      <p:pic>
        <p:nvPicPr>
          <p:cNvPr id="236" name="Google Shape;236;p28"/>
          <p:cNvPicPr preferRelativeResize="0"/>
          <p:nvPr/>
        </p:nvPicPr>
        <p:blipFill>
          <a:blip r:embed="rId3">
            <a:alphaModFix/>
          </a:blip>
          <a:stretch>
            <a:fillRect/>
          </a:stretch>
        </p:blipFill>
        <p:spPr>
          <a:xfrm>
            <a:off x="1383050" y="1132350"/>
            <a:ext cx="4179101"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Choosing Number of Residual Blocks L</a:t>
            </a:r>
            <a:endParaRPr/>
          </a:p>
        </p:txBody>
      </p:sp>
      <p:sp>
        <p:nvSpPr>
          <p:cNvPr id="242" name="Google Shape;242;p29"/>
          <p:cNvSpPr txBox="1"/>
          <p:nvPr>
            <p:ph idx="1" type="body"/>
          </p:nvPr>
        </p:nvSpPr>
        <p:spPr>
          <a:xfrm>
            <a:off x="1297500" y="1143825"/>
            <a:ext cx="70389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highlight>
                  <a:schemeClr val="dk1"/>
                </a:highlight>
                <a:latin typeface="Roboto"/>
                <a:ea typeface="Roboto"/>
                <a:cs typeface="Roboto"/>
                <a:sym typeface="Roboto"/>
              </a:rPr>
              <a:t>The TCN blocks use as many layers as needed to get a connection from first time step input to last timestep output i.e the number of layers are determined by the number of timesteps in our training dataset in the following way.</a:t>
            </a:r>
            <a:endParaRPr/>
          </a:p>
        </p:txBody>
      </p:sp>
      <p:pic>
        <p:nvPicPr>
          <p:cNvPr id="243" name="Google Shape;243;p29"/>
          <p:cNvPicPr preferRelativeResize="0"/>
          <p:nvPr/>
        </p:nvPicPr>
        <p:blipFill>
          <a:blip r:embed="rId3">
            <a:alphaModFix/>
          </a:blip>
          <a:stretch>
            <a:fillRect/>
          </a:stretch>
        </p:blipFill>
        <p:spPr>
          <a:xfrm>
            <a:off x="1947513" y="2055900"/>
            <a:ext cx="5738876" cy="285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2822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600">
                <a:highlight>
                  <a:schemeClr val="dk1"/>
                </a:highlight>
                <a:latin typeface="Roboto Light"/>
                <a:ea typeface="Roboto Light"/>
                <a:cs typeface="Roboto Light"/>
                <a:sym typeface="Roboto Light"/>
              </a:rPr>
              <a:t>Up Close Dilated Convolutions with Causal Padding</a:t>
            </a:r>
            <a:endParaRPr>
              <a:highlight>
                <a:schemeClr val="dk1"/>
              </a:highlight>
              <a:latin typeface="Roboto Light"/>
              <a:ea typeface="Roboto Light"/>
              <a:cs typeface="Roboto Light"/>
              <a:sym typeface="Roboto Light"/>
            </a:endParaRPr>
          </a:p>
        </p:txBody>
      </p:sp>
      <p:sp>
        <p:nvSpPr>
          <p:cNvPr id="249" name="Google Shape;249;p30"/>
          <p:cNvSpPr txBox="1"/>
          <p:nvPr/>
        </p:nvSpPr>
        <p:spPr>
          <a:xfrm>
            <a:off x="5489850" y="1196350"/>
            <a:ext cx="3227400" cy="33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u="sng">
                <a:solidFill>
                  <a:schemeClr val="lt1"/>
                </a:solidFill>
                <a:highlight>
                  <a:schemeClr val="dk1"/>
                </a:highlight>
                <a:latin typeface="Roboto"/>
                <a:ea typeface="Roboto"/>
                <a:cs typeface="Roboto"/>
                <a:sym typeface="Roboto"/>
              </a:rPr>
              <a:t>Causal Padding :</a:t>
            </a:r>
            <a:r>
              <a:rPr lang="en-GB" sz="1200">
                <a:solidFill>
                  <a:schemeClr val="lt1"/>
                </a:solidFill>
                <a:highlight>
                  <a:schemeClr val="dk1"/>
                </a:highlight>
                <a:latin typeface="Roboto"/>
                <a:ea typeface="Roboto"/>
                <a:cs typeface="Roboto"/>
                <a:sym typeface="Roboto"/>
              </a:rPr>
              <a:t>  Output at time t is convolved only with elements from time t and earlier (0 to t-1) in the previous layer. In order to achieve this, zero padding of length (kernel size − 1) is added  to keep subsequent layers the same length as previous ones.</a:t>
            </a:r>
            <a:endParaRPr sz="1200">
              <a:solidFill>
                <a:schemeClr val="lt1"/>
              </a:solidFill>
              <a:highlight>
                <a:schemeClr val="dk1"/>
              </a:highlight>
              <a:latin typeface="Roboto"/>
              <a:ea typeface="Roboto"/>
              <a:cs typeface="Roboto"/>
              <a:sym typeface="Roboto"/>
            </a:endParaRPr>
          </a:p>
          <a:p>
            <a:pPr indent="0" lvl="0" marL="0" rtl="0" algn="l">
              <a:lnSpc>
                <a:spcPct val="115000"/>
              </a:lnSpc>
              <a:spcBef>
                <a:spcPts val="1200"/>
              </a:spcBef>
              <a:spcAft>
                <a:spcPts val="1200"/>
              </a:spcAft>
              <a:buNone/>
            </a:pPr>
            <a:r>
              <a:rPr lang="en-GB" sz="1200" u="sng">
                <a:solidFill>
                  <a:schemeClr val="lt1"/>
                </a:solidFill>
                <a:highlight>
                  <a:schemeClr val="dk1"/>
                </a:highlight>
                <a:latin typeface="Roboto"/>
                <a:ea typeface="Roboto"/>
                <a:cs typeface="Roboto"/>
                <a:sym typeface="Roboto"/>
              </a:rPr>
              <a:t>Dilated Causal Convolutions:</a:t>
            </a:r>
            <a:r>
              <a:rPr lang="en-GB" sz="1200">
                <a:solidFill>
                  <a:schemeClr val="lt1"/>
                </a:solidFill>
                <a:highlight>
                  <a:schemeClr val="dk1"/>
                </a:highlight>
                <a:latin typeface="Roboto"/>
                <a:ea typeface="Roboto"/>
                <a:cs typeface="Roboto"/>
                <a:sym typeface="Roboto"/>
              </a:rPr>
              <a:t> Dilation is equivalent to introducing a fixed step between every two adjacent filter taps. When d = 1, a dilated convolution reduces to a regular convolution. Dilation exponentially increases the receptive field of a TCN.</a:t>
            </a:r>
            <a:endParaRPr sz="1200">
              <a:solidFill>
                <a:schemeClr val="lt1"/>
              </a:solidFill>
              <a:highlight>
                <a:schemeClr val="dk1"/>
              </a:highlight>
              <a:latin typeface="Roboto"/>
              <a:ea typeface="Roboto"/>
              <a:cs typeface="Roboto"/>
              <a:sym typeface="Roboto"/>
            </a:endParaRPr>
          </a:p>
        </p:txBody>
      </p:sp>
      <p:pic>
        <p:nvPicPr>
          <p:cNvPr id="250" name="Google Shape;250;p30"/>
          <p:cNvPicPr preferRelativeResize="0"/>
          <p:nvPr/>
        </p:nvPicPr>
        <p:blipFill>
          <a:blip r:embed="rId3">
            <a:alphaModFix/>
          </a:blip>
          <a:stretch>
            <a:fillRect/>
          </a:stretch>
        </p:blipFill>
        <p:spPr>
          <a:xfrm>
            <a:off x="598075" y="1573050"/>
            <a:ext cx="4575325" cy="234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Improved Self Attention Layer</a:t>
            </a:r>
            <a:endParaRPr/>
          </a:p>
        </p:txBody>
      </p:sp>
      <p:sp>
        <p:nvSpPr>
          <p:cNvPr id="256" name="Google Shape;256;p31"/>
          <p:cNvSpPr txBox="1"/>
          <p:nvPr>
            <p:ph idx="1" type="body"/>
          </p:nvPr>
        </p:nvSpPr>
        <p:spPr>
          <a:xfrm>
            <a:off x="1297500" y="1061600"/>
            <a:ext cx="7038900" cy="341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a:t>
            </a:r>
            <a:r>
              <a:rPr lang="en-GB"/>
              <a:t>n order to capture contributions of each time step from input features, an improved self-attention mechanism (ISA) is constructed.  </a:t>
            </a:r>
            <a:endParaRPr/>
          </a:p>
        </p:txBody>
      </p:sp>
      <p:pic>
        <p:nvPicPr>
          <p:cNvPr id="257" name="Google Shape;257;p31"/>
          <p:cNvPicPr preferRelativeResize="0"/>
          <p:nvPr/>
        </p:nvPicPr>
        <p:blipFill>
          <a:blip r:embed="rId3">
            <a:alphaModFix/>
          </a:blip>
          <a:stretch>
            <a:fillRect/>
          </a:stretch>
        </p:blipFill>
        <p:spPr>
          <a:xfrm>
            <a:off x="1729050" y="1786775"/>
            <a:ext cx="3556500" cy="2810976"/>
          </a:xfrm>
          <a:prstGeom prst="rect">
            <a:avLst/>
          </a:prstGeom>
          <a:noFill/>
          <a:ln>
            <a:noFill/>
          </a:ln>
        </p:spPr>
      </p:pic>
      <p:sp>
        <p:nvSpPr>
          <p:cNvPr id="258" name="Google Shape;258;p31"/>
          <p:cNvSpPr txBox="1"/>
          <p:nvPr/>
        </p:nvSpPr>
        <p:spPr>
          <a:xfrm>
            <a:off x="5502325" y="2168050"/>
            <a:ext cx="2766000" cy="18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300">
                <a:solidFill>
                  <a:schemeClr val="lt1"/>
                </a:solidFill>
                <a:latin typeface="Lato"/>
                <a:ea typeface="Lato"/>
                <a:cs typeface="Lato"/>
                <a:sym typeface="Lato"/>
              </a:rPr>
              <a:t>The convolution increases the depth of the ISA and introduces nonlinear features to enhance expressiveness of the ISA. Meanwhile, a residual connection structure is introduced to improve the stability of the ISA.</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Roboto"/>
              <a:buAutoNum type="arabicPeriod"/>
            </a:pPr>
            <a:r>
              <a:rPr lang="en-GB">
                <a:highlight>
                  <a:schemeClr val="dk1"/>
                </a:highlight>
                <a:latin typeface="Roboto"/>
                <a:ea typeface="Roboto"/>
                <a:cs typeface="Roboto"/>
                <a:sym typeface="Roboto"/>
              </a:rPr>
              <a:t>Problem Statement</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GB">
                <a:highlight>
                  <a:schemeClr val="dk1"/>
                </a:highlight>
                <a:latin typeface="Roboto"/>
                <a:ea typeface="Roboto"/>
                <a:cs typeface="Roboto"/>
                <a:sym typeface="Roboto"/>
              </a:rPr>
              <a:t>Dataset</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GB">
                <a:highlight>
                  <a:schemeClr val="dk1"/>
                </a:highlight>
                <a:latin typeface="Roboto"/>
                <a:ea typeface="Roboto"/>
                <a:cs typeface="Roboto"/>
                <a:sym typeface="Roboto"/>
              </a:rPr>
              <a:t>Data Preprocessing</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GB">
                <a:highlight>
                  <a:schemeClr val="dk1"/>
                </a:highlight>
                <a:latin typeface="Roboto"/>
                <a:ea typeface="Roboto"/>
                <a:cs typeface="Roboto"/>
                <a:sym typeface="Roboto"/>
              </a:rPr>
              <a:t>Data Processing</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GB">
                <a:highlight>
                  <a:schemeClr val="dk1"/>
                </a:highlight>
                <a:latin typeface="Roboto"/>
                <a:ea typeface="Roboto"/>
                <a:cs typeface="Roboto"/>
                <a:sym typeface="Roboto"/>
              </a:rPr>
              <a:t>Proposed Model Architecture</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GB">
                <a:highlight>
                  <a:schemeClr val="dk1"/>
                </a:highlight>
                <a:latin typeface="Roboto"/>
                <a:ea typeface="Roboto"/>
                <a:cs typeface="Roboto"/>
                <a:sym typeface="Roboto"/>
              </a:rPr>
              <a:t>Individual Layers</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GB">
                <a:highlight>
                  <a:schemeClr val="dk1"/>
                </a:highlight>
                <a:latin typeface="Roboto"/>
                <a:ea typeface="Roboto"/>
                <a:cs typeface="Roboto"/>
                <a:sym typeface="Roboto"/>
              </a:rPr>
              <a:t>Metrics</a:t>
            </a:r>
            <a:endParaRPr>
              <a:highlight>
                <a:schemeClr val="dk1"/>
              </a:highlight>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GB">
                <a:highlight>
                  <a:schemeClr val="dk1"/>
                </a:highlight>
                <a:latin typeface="Roboto"/>
                <a:ea typeface="Roboto"/>
                <a:cs typeface="Roboto"/>
                <a:sym typeface="Roboto"/>
              </a:rPr>
              <a:t>Results</a:t>
            </a:r>
            <a:endParaRPr>
              <a:highlight>
                <a:schemeClr val="dk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Squeeze And Excitation Layer</a:t>
            </a:r>
            <a:endParaRPr/>
          </a:p>
        </p:txBody>
      </p:sp>
      <p:sp>
        <p:nvSpPr>
          <p:cNvPr id="264" name="Google Shape;264;p32"/>
          <p:cNvSpPr txBox="1"/>
          <p:nvPr>
            <p:ph idx="1" type="body"/>
          </p:nvPr>
        </p:nvSpPr>
        <p:spPr>
          <a:xfrm>
            <a:off x="1297500" y="1128875"/>
            <a:ext cx="7038900" cy="334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Given that input features are multi-channel, and each channel has different contributions to RUL predictions, a squeeze-and-excitation mechanism is adopted to capture contributions from channel-domain features. The SE includes two parts, i.e. squeeze Fsq(⋅) and excitation Fex(⋅). </a:t>
            </a:r>
            <a:endParaRPr/>
          </a:p>
        </p:txBody>
      </p:sp>
      <p:sp>
        <p:nvSpPr>
          <p:cNvPr id="265" name="Google Shape;265;p32"/>
          <p:cNvSpPr txBox="1"/>
          <p:nvPr/>
        </p:nvSpPr>
        <p:spPr>
          <a:xfrm>
            <a:off x="6279850" y="2257750"/>
            <a:ext cx="2459700" cy="20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Fsq(⋅) represents global average pooling for input features. Fex(⋅) denotes attention weights for channels obtained through a gating mechanism. </a:t>
            </a:r>
            <a:endParaRPr sz="1300">
              <a:solidFill>
                <a:schemeClr val="lt1"/>
              </a:solidFill>
              <a:latin typeface="Lato"/>
              <a:ea typeface="Lato"/>
              <a:cs typeface="Lato"/>
              <a:sym typeface="Lato"/>
            </a:endParaRPr>
          </a:p>
        </p:txBody>
      </p:sp>
      <p:pic>
        <p:nvPicPr>
          <p:cNvPr id="266" name="Google Shape;266;p32"/>
          <p:cNvPicPr preferRelativeResize="0"/>
          <p:nvPr/>
        </p:nvPicPr>
        <p:blipFill>
          <a:blip r:embed="rId3">
            <a:alphaModFix/>
          </a:blip>
          <a:stretch>
            <a:fillRect/>
          </a:stretch>
        </p:blipFill>
        <p:spPr>
          <a:xfrm>
            <a:off x="934500" y="2150125"/>
            <a:ext cx="5076199" cy="2328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Multi-Head Cross Attention</a:t>
            </a:r>
            <a:endParaRPr/>
          </a:p>
        </p:txBody>
      </p:sp>
      <p:pic>
        <p:nvPicPr>
          <p:cNvPr id="272" name="Google Shape;272;p33"/>
          <p:cNvPicPr preferRelativeResize="0"/>
          <p:nvPr/>
        </p:nvPicPr>
        <p:blipFill>
          <a:blip r:embed="rId3">
            <a:alphaModFix/>
          </a:blip>
          <a:stretch>
            <a:fillRect/>
          </a:stretch>
        </p:blipFill>
        <p:spPr>
          <a:xfrm>
            <a:off x="1404800" y="1345375"/>
            <a:ext cx="3694476" cy="2971125"/>
          </a:xfrm>
          <a:prstGeom prst="rect">
            <a:avLst/>
          </a:prstGeom>
          <a:noFill/>
          <a:ln>
            <a:noFill/>
          </a:ln>
        </p:spPr>
      </p:pic>
      <p:sp>
        <p:nvSpPr>
          <p:cNvPr id="273" name="Google Shape;273;p33"/>
          <p:cNvSpPr txBox="1"/>
          <p:nvPr/>
        </p:nvSpPr>
        <p:spPr>
          <a:xfrm>
            <a:off x="5336400" y="1345375"/>
            <a:ext cx="3000000" cy="1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lt1"/>
                </a:solidFill>
                <a:highlight>
                  <a:schemeClr val="dk1"/>
                </a:highlight>
                <a:latin typeface="Roboto"/>
                <a:ea typeface="Roboto"/>
                <a:cs typeface="Roboto"/>
                <a:sym typeface="Roboto"/>
              </a:rPr>
              <a:t>K - Key</a:t>
            </a:r>
            <a:endParaRPr sz="1300">
              <a:solidFill>
                <a:schemeClr val="lt1"/>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GB" sz="1300">
                <a:solidFill>
                  <a:schemeClr val="lt1"/>
                </a:solidFill>
                <a:highlight>
                  <a:schemeClr val="dk1"/>
                </a:highlight>
                <a:latin typeface="Roboto"/>
                <a:ea typeface="Roboto"/>
                <a:cs typeface="Roboto"/>
                <a:sym typeface="Roboto"/>
              </a:rPr>
              <a:t>V - Value</a:t>
            </a:r>
            <a:endParaRPr sz="1300">
              <a:solidFill>
                <a:schemeClr val="lt1"/>
              </a:solidFill>
              <a:highlight>
                <a:schemeClr val="dk1"/>
              </a:highlight>
              <a:latin typeface="Roboto"/>
              <a:ea typeface="Roboto"/>
              <a:cs typeface="Roboto"/>
              <a:sym typeface="Roboto"/>
            </a:endParaRPr>
          </a:p>
          <a:p>
            <a:pPr indent="0" lvl="0" marL="0" rtl="0" algn="l">
              <a:lnSpc>
                <a:spcPct val="115000"/>
              </a:lnSpc>
              <a:spcBef>
                <a:spcPts val="1200"/>
              </a:spcBef>
              <a:spcAft>
                <a:spcPts val="1200"/>
              </a:spcAft>
              <a:buNone/>
            </a:pPr>
            <a:r>
              <a:rPr lang="en-GB" sz="1300">
                <a:solidFill>
                  <a:schemeClr val="lt1"/>
                </a:solidFill>
                <a:highlight>
                  <a:schemeClr val="dk1"/>
                </a:highlight>
                <a:latin typeface="Roboto"/>
                <a:ea typeface="Roboto"/>
                <a:cs typeface="Roboto"/>
                <a:sym typeface="Roboto"/>
              </a:rPr>
              <a:t>Q - Query</a:t>
            </a:r>
            <a:endParaRPr>
              <a:solidFill>
                <a:schemeClr val="lt1"/>
              </a:solidFill>
              <a:highlight>
                <a:schemeClr val="dk1"/>
              </a:highlight>
              <a:latin typeface="Roboto"/>
              <a:ea typeface="Roboto"/>
              <a:cs typeface="Roboto"/>
              <a:sym typeface="Roboto"/>
            </a:endParaRPr>
          </a:p>
        </p:txBody>
      </p:sp>
      <p:pic>
        <p:nvPicPr>
          <p:cNvPr id="274" name="Google Shape;274;p33"/>
          <p:cNvPicPr preferRelativeResize="0"/>
          <p:nvPr/>
        </p:nvPicPr>
        <p:blipFill>
          <a:blip r:embed="rId4">
            <a:alphaModFix/>
          </a:blip>
          <a:stretch>
            <a:fillRect/>
          </a:stretch>
        </p:blipFill>
        <p:spPr>
          <a:xfrm>
            <a:off x="5430800" y="2535799"/>
            <a:ext cx="3311575" cy="752214"/>
          </a:xfrm>
          <a:prstGeom prst="rect">
            <a:avLst/>
          </a:prstGeom>
          <a:noFill/>
          <a:ln>
            <a:noFill/>
          </a:ln>
        </p:spPr>
      </p:pic>
      <p:pic>
        <p:nvPicPr>
          <p:cNvPr id="275" name="Google Shape;275;p33"/>
          <p:cNvPicPr preferRelativeResize="0"/>
          <p:nvPr/>
        </p:nvPicPr>
        <p:blipFill>
          <a:blip r:embed="rId5">
            <a:alphaModFix/>
          </a:blip>
          <a:stretch>
            <a:fillRect/>
          </a:stretch>
        </p:blipFill>
        <p:spPr>
          <a:xfrm>
            <a:off x="5430800" y="3443750"/>
            <a:ext cx="3311575" cy="872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Metrics ( RMSE &amp; Score)</a:t>
            </a:r>
            <a:endParaRPr/>
          </a:p>
        </p:txBody>
      </p:sp>
      <p:pic>
        <p:nvPicPr>
          <p:cNvPr id="281" name="Google Shape;281;p34"/>
          <p:cNvPicPr preferRelativeResize="0"/>
          <p:nvPr/>
        </p:nvPicPr>
        <p:blipFill>
          <a:blip r:embed="rId3">
            <a:alphaModFix/>
          </a:blip>
          <a:stretch>
            <a:fillRect/>
          </a:stretch>
        </p:blipFill>
        <p:spPr>
          <a:xfrm>
            <a:off x="1356450" y="1377325"/>
            <a:ext cx="4126026" cy="914100"/>
          </a:xfrm>
          <a:prstGeom prst="rect">
            <a:avLst/>
          </a:prstGeom>
          <a:noFill/>
          <a:ln>
            <a:noFill/>
          </a:ln>
        </p:spPr>
      </p:pic>
      <p:sp>
        <p:nvSpPr>
          <p:cNvPr id="282" name="Google Shape;282;p34"/>
          <p:cNvSpPr txBox="1"/>
          <p:nvPr/>
        </p:nvSpPr>
        <p:spPr>
          <a:xfrm>
            <a:off x="1385350" y="2490700"/>
            <a:ext cx="6234000" cy="14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The Root Mean Square Error Loss is used for the training of our model.  </a:t>
            </a:r>
            <a:r>
              <a:rPr lang="en-GB" sz="1300">
                <a:solidFill>
                  <a:schemeClr val="lt1"/>
                </a:solidFill>
                <a:highlight>
                  <a:schemeClr val="dk1"/>
                </a:highlight>
                <a:latin typeface="Lato"/>
                <a:ea typeface="Lato"/>
                <a:cs typeface="Lato"/>
                <a:sym typeface="Lato"/>
              </a:rPr>
              <a:t>T</a:t>
            </a:r>
            <a:r>
              <a:rPr lang="en-GB" sz="1200">
                <a:solidFill>
                  <a:schemeClr val="lt1"/>
                </a:solidFill>
                <a:highlight>
                  <a:schemeClr val="dk1"/>
                </a:highlight>
                <a:latin typeface="Roboto"/>
                <a:ea typeface="Roboto"/>
                <a:cs typeface="Roboto"/>
                <a:sym typeface="Roboto"/>
              </a:rPr>
              <a:t>he Root Mean Square Error (RMSE) is a standard way to measure the error of a model in predicting quantitative data. It represents the square root of the mean squared difference between the predicted values and the observed values. </a:t>
            </a:r>
            <a:endParaRPr sz="12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lang="en-GB" sz="1200">
                <a:solidFill>
                  <a:schemeClr val="lt1"/>
                </a:solidFill>
                <a:highlight>
                  <a:schemeClr val="dk1"/>
                </a:highlight>
                <a:latin typeface="Roboto"/>
                <a:ea typeface="Roboto"/>
                <a:cs typeface="Roboto"/>
                <a:sym typeface="Roboto"/>
              </a:rPr>
              <a:t>The best RMSE validation loss for our model was observed to be 44 for this use case.</a:t>
            </a:r>
            <a:endParaRPr sz="1300">
              <a:solidFill>
                <a:schemeClr val="lt1"/>
              </a:solidFill>
              <a:highlight>
                <a:schemeClr val="dk1"/>
              </a:highlight>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1297500" y="393750"/>
            <a:ext cx="7038900" cy="78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Metrics ( RMSE &amp; Score)</a:t>
            </a:r>
            <a:endParaRPr/>
          </a:p>
          <a:p>
            <a:pPr indent="0" lvl="0" marL="0" rtl="0" algn="l">
              <a:spcBef>
                <a:spcPts val="0"/>
              </a:spcBef>
              <a:spcAft>
                <a:spcPts val="0"/>
              </a:spcAft>
              <a:buNone/>
            </a:pPr>
            <a:r>
              <a:t/>
            </a:r>
            <a:endParaRPr/>
          </a:p>
        </p:txBody>
      </p:sp>
      <p:pic>
        <p:nvPicPr>
          <p:cNvPr id="288" name="Google Shape;288;p35"/>
          <p:cNvPicPr preferRelativeResize="0"/>
          <p:nvPr/>
        </p:nvPicPr>
        <p:blipFill>
          <a:blip r:embed="rId3">
            <a:alphaModFix/>
          </a:blip>
          <a:stretch>
            <a:fillRect/>
          </a:stretch>
        </p:blipFill>
        <p:spPr>
          <a:xfrm>
            <a:off x="1297500" y="1326775"/>
            <a:ext cx="3690700" cy="3482500"/>
          </a:xfrm>
          <a:prstGeom prst="rect">
            <a:avLst/>
          </a:prstGeom>
          <a:noFill/>
          <a:ln>
            <a:noFill/>
          </a:ln>
        </p:spPr>
      </p:pic>
      <p:sp>
        <p:nvSpPr>
          <p:cNvPr id="289" name="Google Shape;289;p35"/>
          <p:cNvSpPr txBox="1"/>
          <p:nvPr/>
        </p:nvSpPr>
        <p:spPr>
          <a:xfrm>
            <a:off x="5337875" y="1472775"/>
            <a:ext cx="3080100" cy="3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N represents number of samples. n represents the n-th sample. yn and ˆyn represent the actual and estimated RUL for the nth sample respectively.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RMSE treats early and late predictions as equally important, while Score gives large penalties for late predictions. As early predictions might provide sufficient time for preventive maintenance, early predictions for RUL prediction of engines are better than late predictions.</a:t>
            </a:r>
            <a:endParaRPr sz="13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139225" y="371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295" name="Google Shape;295;p36"/>
          <p:cNvSpPr txBox="1"/>
          <p:nvPr/>
        </p:nvSpPr>
        <p:spPr>
          <a:xfrm>
            <a:off x="3002150" y="4413325"/>
            <a:ext cx="49518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True vs Predicted RUL Values for Test Engines </a:t>
            </a:r>
            <a:endParaRPr sz="1300">
              <a:solidFill>
                <a:schemeClr val="lt1"/>
              </a:solidFill>
              <a:latin typeface="Lato"/>
              <a:ea typeface="Lato"/>
              <a:cs typeface="Lato"/>
              <a:sym typeface="Lato"/>
            </a:endParaRPr>
          </a:p>
        </p:txBody>
      </p:sp>
      <p:pic>
        <p:nvPicPr>
          <p:cNvPr id="296" name="Google Shape;296;p36"/>
          <p:cNvPicPr preferRelativeResize="0"/>
          <p:nvPr/>
        </p:nvPicPr>
        <p:blipFill>
          <a:blip r:embed="rId3">
            <a:alphaModFix/>
          </a:blip>
          <a:stretch>
            <a:fillRect/>
          </a:stretch>
        </p:blipFill>
        <p:spPr>
          <a:xfrm>
            <a:off x="1441000" y="1069075"/>
            <a:ext cx="7038900" cy="3132450"/>
          </a:xfrm>
          <a:prstGeom prst="rect">
            <a:avLst/>
          </a:prstGeom>
          <a:noFill/>
          <a:ln>
            <a:noFill/>
          </a:ln>
        </p:spPr>
      </p:pic>
      <p:pic>
        <p:nvPicPr>
          <p:cNvPr id="297" name="Google Shape;297;p36"/>
          <p:cNvPicPr preferRelativeResize="0"/>
          <p:nvPr/>
        </p:nvPicPr>
        <p:blipFill>
          <a:blip r:embed="rId4">
            <a:alphaModFix/>
          </a:blip>
          <a:stretch>
            <a:fillRect/>
          </a:stretch>
        </p:blipFill>
        <p:spPr>
          <a:xfrm>
            <a:off x="2070850" y="1338200"/>
            <a:ext cx="1779300" cy="430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 Individual engine) </a:t>
            </a:r>
            <a:endParaRPr/>
          </a:p>
        </p:txBody>
      </p:sp>
      <p:pic>
        <p:nvPicPr>
          <p:cNvPr id="303" name="Google Shape;303;p37"/>
          <p:cNvPicPr preferRelativeResize="0"/>
          <p:nvPr/>
        </p:nvPicPr>
        <p:blipFill rotWithShape="1">
          <a:blip r:embed="rId3">
            <a:alphaModFix/>
          </a:blip>
          <a:srcRect b="0" l="-644" r="0" t="0"/>
          <a:stretch/>
        </p:blipFill>
        <p:spPr>
          <a:xfrm>
            <a:off x="1898900" y="1366300"/>
            <a:ext cx="5980825" cy="3052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8"/>
          <p:cNvPicPr preferRelativeResize="0"/>
          <p:nvPr/>
        </p:nvPicPr>
        <p:blipFill>
          <a:blip r:embed="rId3">
            <a:alphaModFix/>
          </a:blip>
          <a:stretch>
            <a:fillRect/>
          </a:stretch>
        </p:blipFill>
        <p:spPr>
          <a:xfrm>
            <a:off x="2081325" y="0"/>
            <a:ext cx="514350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147" name="Google Shape;147;p15"/>
          <p:cNvSpPr txBox="1"/>
          <p:nvPr>
            <p:ph idx="1" type="body"/>
          </p:nvPr>
        </p:nvSpPr>
        <p:spPr>
          <a:xfrm>
            <a:off x="1297500" y="1235975"/>
            <a:ext cx="7038900" cy="36129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GB" sz="1200">
                <a:latin typeface="Roboto"/>
                <a:ea typeface="Roboto"/>
                <a:cs typeface="Roboto"/>
                <a:sym typeface="Roboto"/>
              </a:rPr>
              <a:t>The provided dataset comprises multiple multivariate time series data representing a fleet of engines, each with varying degrees of initial wear and manufacturing variations. These variations, along with sensor noise, are typical and not indicative of faults. The dataset includes three operational settings that significantly impact engine performance, along with sensor measurements from each engine over time.</a:t>
            </a:r>
            <a:endParaRPr sz="1200">
              <a:latin typeface="Roboto"/>
              <a:ea typeface="Roboto"/>
              <a:cs typeface="Roboto"/>
              <a:sym typeface="Roboto"/>
            </a:endParaRPr>
          </a:p>
          <a:p>
            <a:pPr indent="0" lvl="0" marL="0" rtl="0" algn="l">
              <a:spcBef>
                <a:spcPts val="1500"/>
              </a:spcBef>
              <a:spcAft>
                <a:spcPts val="0"/>
              </a:spcAft>
              <a:buNone/>
            </a:pPr>
            <a:r>
              <a:rPr lang="en-GB" sz="1200">
                <a:latin typeface="Roboto"/>
                <a:ea typeface="Roboto"/>
                <a:cs typeface="Roboto"/>
                <a:sym typeface="Roboto"/>
              </a:rPr>
              <a:t>The engines operate normally at the beginning of each time series and begin to degrade as the series progresses. The challenge is to predict the remaining useful life (RUL), defined as the number of remaining operational cycles before reaching the critical threshold in the test data, using the provided engine sensor and operational data.</a:t>
            </a:r>
            <a:endParaRPr sz="12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a:p>
        </p:txBody>
      </p:sp>
      <p:sp>
        <p:nvSpPr>
          <p:cNvPr id="153" name="Google Shape;153;p16"/>
          <p:cNvSpPr txBox="1"/>
          <p:nvPr>
            <p:ph idx="1" type="body"/>
          </p:nvPr>
        </p:nvSpPr>
        <p:spPr>
          <a:xfrm>
            <a:off x="1297500" y="1125425"/>
            <a:ext cx="7038900" cy="3723300"/>
          </a:xfrm>
          <a:prstGeom prst="rect">
            <a:avLst/>
          </a:prstGeom>
        </p:spPr>
        <p:txBody>
          <a:bodyPr anchorCtr="0" anchor="t" bIns="91425" lIns="91425" spcFirstLastPara="1" rIns="91425" wrap="square" tIns="91425">
            <a:normAutofit fontScale="92500" lnSpcReduction="20000"/>
          </a:bodyPr>
          <a:lstStyle/>
          <a:p>
            <a:pPr indent="0" lvl="0" marL="0" rtl="0" algn="l">
              <a:spcBef>
                <a:spcPts val="1500"/>
              </a:spcBef>
              <a:spcAft>
                <a:spcPts val="0"/>
              </a:spcAft>
              <a:buNone/>
            </a:pPr>
            <a:r>
              <a:rPr lang="en-GB" sz="1200">
                <a:highlight>
                  <a:schemeClr val="dk1"/>
                </a:highlight>
                <a:latin typeface="Roboto"/>
                <a:ea typeface="Roboto"/>
                <a:cs typeface="Roboto"/>
                <a:sym typeface="Roboto"/>
              </a:rPr>
              <a:t>The dataset contains sensor measurements and operational settings from engines in a fleet, where each engine represents an individual unit. The features can be categorized as follows:</a:t>
            </a:r>
            <a:endParaRPr sz="1200">
              <a:highlight>
                <a:schemeClr val="dk1"/>
              </a:highlight>
              <a:latin typeface="Roboto"/>
              <a:ea typeface="Roboto"/>
              <a:cs typeface="Roboto"/>
              <a:sym typeface="Roboto"/>
            </a:endParaRPr>
          </a:p>
          <a:p>
            <a:pPr indent="0" lvl="0" marL="0" rtl="0" algn="l">
              <a:spcBef>
                <a:spcPts val="1500"/>
              </a:spcBef>
              <a:spcAft>
                <a:spcPts val="0"/>
              </a:spcAft>
              <a:buNone/>
            </a:pPr>
            <a:r>
              <a:rPr lang="en-GB" sz="1200" u="sng">
                <a:highlight>
                  <a:schemeClr val="dk1"/>
                </a:highlight>
                <a:latin typeface="Roboto"/>
                <a:ea typeface="Roboto"/>
                <a:cs typeface="Roboto"/>
                <a:sym typeface="Roboto"/>
              </a:rPr>
              <a:t>Operational Settings:</a:t>
            </a:r>
            <a:r>
              <a:rPr lang="en-GB" sz="1200">
                <a:highlight>
                  <a:schemeClr val="dk1"/>
                </a:highlight>
                <a:latin typeface="Roboto"/>
                <a:ea typeface="Roboto"/>
                <a:cs typeface="Roboto"/>
                <a:sym typeface="Roboto"/>
              </a:rPr>
              <a:t> Three specific operational parameters that significantly affect engine performance. These settings likely represent human controllable input factors such as temperature, pressure, or throttle settings, which are critical to engine operations.</a:t>
            </a:r>
            <a:endParaRPr sz="1200">
              <a:highlight>
                <a:schemeClr val="dk1"/>
              </a:highlight>
              <a:latin typeface="Roboto"/>
              <a:ea typeface="Roboto"/>
              <a:cs typeface="Roboto"/>
              <a:sym typeface="Roboto"/>
            </a:endParaRPr>
          </a:p>
          <a:p>
            <a:pPr indent="0" lvl="0" marL="0" rtl="0" algn="l">
              <a:spcBef>
                <a:spcPts val="1500"/>
              </a:spcBef>
              <a:spcAft>
                <a:spcPts val="0"/>
              </a:spcAft>
              <a:buNone/>
            </a:pPr>
            <a:r>
              <a:rPr lang="en-GB" sz="1200" u="sng">
                <a:highlight>
                  <a:schemeClr val="dk1"/>
                </a:highlight>
                <a:latin typeface="Roboto"/>
                <a:ea typeface="Roboto"/>
                <a:cs typeface="Roboto"/>
                <a:sym typeface="Roboto"/>
              </a:rPr>
              <a:t>Sensor Measurements:</a:t>
            </a:r>
            <a:r>
              <a:rPr lang="en-GB" sz="1200">
                <a:highlight>
                  <a:schemeClr val="dk1"/>
                </a:highlight>
                <a:latin typeface="Roboto"/>
                <a:ea typeface="Roboto"/>
                <a:cs typeface="Roboto"/>
                <a:sym typeface="Roboto"/>
              </a:rPr>
              <a:t> A set of 21 sensor readings that capture various aspects of engine health and performance. These sensors may measure temperature, pressure, speed, vibration, and other physical quantities that reflect the engine's condition.</a:t>
            </a:r>
            <a:endParaRPr sz="1200">
              <a:highlight>
                <a:schemeClr val="dk1"/>
              </a:highlight>
              <a:latin typeface="Roboto"/>
              <a:ea typeface="Roboto"/>
              <a:cs typeface="Roboto"/>
              <a:sym typeface="Roboto"/>
            </a:endParaRPr>
          </a:p>
          <a:p>
            <a:pPr indent="0" lvl="0" marL="0" rtl="0" algn="l">
              <a:spcBef>
                <a:spcPts val="1500"/>
              </a:spcBef>
              <a:spcAft>
                <a:spcPts val="0"/>
              </a:spcAft>
              <a:buNone/>
            </a:pPr>
            <a:r>
              <a:rPr lang="en-GB" sz="1200" u="sng">
                <a:highlight>
                  <a:schemeClr val="dk1"/>
                </a:highlight>
                <a:latin typeface="Roboto"/>
                <a:ea typeface="Roboto"/>
                <a:cs typeface="Roboto"/>
                <a:sym typeface="Roboto"/>
              </a:rPr>
              <a:t>RUL Generation: </a:t>
            </a:r>
            <a:r>
              <a:rPr lang="en-GB" sz="1200">
                <a:highlight>
                  <a:schemeClr val="dk1"/>
                </a:highlight>
                <a:latin typeface="Roboto"/>
                <a:ea typeface="Roboto"/>
                <a:cs typeface="Roboto"/>
                <a:sym typeface="Roboto"/>
              </a:rPr>
              <a:t>The Remaining Useful Life (RUL) is derived for each engine unit based on its operational cycles. The RUL represents the number of cycles left before an engine reaches its failure threshold i.e the engine series ends. </a:t>
            </a:r>
            <a:r>
              <a:rPr lang="en-GB" sz="1200">
                <a:solidFill>
                  <a:srgbClr val="ECECF1"/>
                </a:solidFill>
                <a:highlight>
                  <a:schemeClr val="dk1"/>
                </a:highlight>
                <a:latin typeface="Roboto"/>
                <a:ea typeface="Roboto"/>
                <a:cs typeface="Roboto"/>
                <a:sym typeface="Roboto"/>
              </a:rPr>
              <a:t>In the context of predictive maintenance, the RUL is a critical metric, as it helps in scheduling maintenance, repairs, or replacements before an engine fails, thus avoiding unscheduled downtimes and potentially catastrophic failures. The challenge lies in accurately predicting RUL by analyzing the pattern of degradation through sensor data and operational settings, taking into account the inherent noise and variability in the data.</a:t>
            </a:r>
            <a:endParaRPr sz="1200">
              <a:highlight>
                <a:schemeClr val="dk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Preprocessing</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Roboto"/>
                <a:ea typeface="Roboto"/>
                <a:cs typeface="Roboto"/>
                <a:sym typeface="Roboto"/>
              </a:rPr>
              <a:t>The Data Preprocessing for this project can be split up into the following parts :</a:t>
            </a:r>
            <a:endParaRPr>
              <a:latin typeface="Roboto"/>
              <a:ea typeface="Roboto"/>
              <a:cs typeface="Roboto"/>
              <a:sym typeface="Roboto"/>
            </a:endParaRPr>
          </a:p>
          <a:p>
            <a:pPr indent="-311150" lvl="0" marL="457200" rtl="0" algn="l">
              <a:spcBef>
                <a:spcPts val="1200"/>
              </a:spcBef>
              <a:spcAft>
                <a:spcPts val="0"/>
              </a:spcAft>
              <a:buSzPts val="1300"/>
              <a:buFont typeface="Roboto"/>
              <a:buChar char="●"/>
            </a:pPr>
            <a:r>
              <a:rPr lang="en-GB">
                <a:latin typeface="Roboto"/>
                <a:ea typeface="Roboto"/>
                <a:cs typeface="Roboto"/>
                <a:sym typeface="Roboto"/>
              </a:rPr>
              <a:t>Feature Selection/ Reduction using Random Forest Regressor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GB">
                <a:latin typeface="Roboto"/>
                <a:ea typeface="Roboto"/>
                <a:cs typeface="Roboto"/>
                <a:sym typeface="Roboto"/>
              </a:rPr>
              <a:t>Filtering of Sensor Measurements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GB">
                <a:latin typeface="Roboto"/>
                <a:ea typeface="Roboto"/>
                <a:cs typeface="Roboto"/>
                <a:sym typeface="Roboto"/>
              </a:rPr>
              <a:t>RUL Label generation </a:t>
            </a:r>
            <a:endParaRPr>
              <a:highlight>
                <a:schemeClr val="dk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Processing</a:t>
            </a:r>
            <a:endParaRPr/>
          </a:p>
          <a:p>
            <a:pPr indent="0" lvl="0" marL="0" rtl="0" algn="l">
              <a:spcBef>
                <a:spcPts val="0"/>
              </a:spcBef>
              <a:spcAft>
                <a:spcPts val="0"/>
              </a:spcAft>
              <a:buNone/>
            </a:pPr>
            <a:r>
              <a:rPr b="1" lang="en-GB" sz="1188"/>
              <a:t>Feature Selection using Random Forests</a:t>
            </a:r>
            <a:endParaRPr b="1" sz="1188"/>
          </a:p>
        </p:txBody>
      </p:sp>
      <p:sp>
        <p:nvSpPr>
          <p:cNvPr id="165" name="Google Shape;165;p18"/>
          <p:cNvSpPr txBox="1"/>
          <p:nvPr>
            <p:ph idx="1" type="body"/>
          </p:nvPr>
        </p:nvSpPr>
        <p:spPr>
          <a:xfrm>
            <a:off x="1297500" y="1184350"/>
            <a:ext cx="7038900" cy="3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A random forest regressor is trained on the dataset to understand the importance of every feature for predicting the RUL data. </a:t>
            </a:r>
            <a:r>
              <a:rPr lang="en-GB" sz="1200">
                <a:highlight>
                  <a:schemeClr val="dk1"/>
                </a:highlight>
                <a:latin typeface="Roboto"/>
                <a:ea typeface="Roboto"/>
                <a:cs typeface="Roboto"/>
                <a:sym typeface="Roboto"/>
              </a:rPr>
              <a:t>The dataset is split into features (X) and the target variable (y). The RUL column is the target variable, which the model aims to predict. </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en-GB" sz="1200">
                <a:highlight>
                  <a:schemeClr val="dk1"/>
                </a:highlight>
                <a:latin typeface="Roboto"/>
                <a:ea typeface="Roboto"/>
                <a:cs typeface="Roboto"/>
                <a:sym typeface="Roboto"/>
              </a:rPr>
              <a:t>Random Forest is an ensemble learning method that builds multiple decision trees during training and outputs the mean prediction of the trees for regression tasks (or the mode of their predictions for classification). It is robust against overfitting as it averages the results of individual trees, which may themselves overfit the data. The trees in the forest are constructed in a way that reduces correlation between individual trees—each tree is trained on a random subset of the data (bagging) and considers a random subset of features when making splits.</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en-GB" sz="1200">
                <a:highlight>
                  <a:schemeClr val="dk1"/>
                </a:highlight>
                <a:latin typeface="Roboto"/>
                <a:ea typeface="Roboto"/>
                <a:cs typeface="Roboto"/>
                <a:sym typeface="Roboto"/>
              </a:rPr>
              <a:t>The Random Forest algorithm provides an estimate of feature importance, which indicates the relative importance of each feature in predicting the target variable. These importances are converted into a pandas Series, indexed by the feature names, and then sorted in descending order. This helps to identify which features are most influential in predicting RUL and thus we can remove features with importance scores less than a particular threshold.</a:t>
            </a:r>
            <a:endParaRPr sz="1200">
              <a:highlight>
                <a:schemeClr val="dk1"/>
              </a:highlight>
              <a:latin typeface="Roboto"/>
              <a:ea typeface="Roboto"/>
              <a:cs typeface="Roboto"/>
              <a:sym typeface="Roboto"/>
            </a:endParaRPr>
          </a:p>
          <a:p>
            <a:pPr indent="0" lvl="0" marL="0" rtl="0" algn="l">
              <a:spcBef>
                <a:spcPts val="1200"/>
              </a:spcBef>
              <a:spcAft>
                <a:spcPts val="1200"/>
              </a:spcAft>
              <a:buNone/>
            </a:pPr>
            <a:r>
              <a:t/>
            </a:r>
            <a:endParaRPr sz="1200">
              <a:solidFill>
                <a:srgbClr val="ECECF1"/>
              </a:solidFill>
              <a:highlight>
                <a:srgbClr val="34354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Processing</a:t>
            </a:r>
            <a:endParaRPr/>
          </a:p>
          <a:p>
            <a:pPr indent="0" lvl="0" marL="0" rtl="0" algn="l">
              <a:spcBef>
                <a:spcPts val="0"/>
              </a:spcBef>
              <a:spcAft>
                <a:spcPts val="0"/>
              </a:spcAft>
              <a:buNone/>
            </a:pPr>
            <a:r>
              <a:rPr b="1" lang="en-GB" sz="1250"/>
              <a:t>Filtering of Sensor Measurements</a:t>
            </a:r>
            <a:endParaRPr b="1" sz="1250"/>
          </a:p>
          <a:p>
            <a:pPr indent="0" lvl="0" marL="0" rtl="0" algn="l">
              <a:spcBef>
                <a:spcPts val="0"/>
              </a:spcBef>
              <a:spcAft>
                <a:spcPts val="0"/>
              </a:spcAft>
              <a:buNone/>
            </a:pPr>
            <a:r>
              <a:t/>
            </a:r>
            <a:endParaRPr/>
          </a:p>
        </p:txBody>
      </p:sp>
      <p:sp>
        <p:nvSpPr>
          <p:cNvPr id="171" name="Google Shape;171;p19"/>
          <p:cNvSpPr txBox="1"/>
          <p:nvPr>
            <p:ph idx="1" type="body"/>
          </p:nvPr>
        </p:nvSpPr>
        <p:spPr>
          <a:xfrm>
            <a:off x="1192850" y="11882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latin typeface="Roboto"/>
                <a:ea typeface="Roboto"/>
                <a:cs typeface="Roboto"/>
                <a:sym typeface="Roboto"/>
              </a:rPr>
              <a:t>The sensor measurements in our dataset have a high frequency noise which distorts the measurements at every time cycle for every engine unit. A moving average filter was used to filter sensor measurements.</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2" name="Google Shape;172;p19"/>
          <p:cNvSpPr txBox="1"/>
          <p:nvPr/>
        </p:nvSpPr>
        <p:spPr>
          <a:xfrm>
            <a:off x="7194550" y="1981150"/>
            <a:ext cx="1687500" cy="22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ECECF1"/>
                </a:solidFill>
                <a:highlight>
                  <a:schemeClr val="dk1"/>
                </a:highlight>
                <a:latin typeface="Roboto"/>
                <a:ea typeface="Roboto"/>
                <a:cs typeface="Roboto"/>
                <a:sym typeface="Roboto"/>
              </a:rPr>
              <a:t>The plot displays the original and MA filtered sensor measurement 2 for Engine 1, with the filter smoothing out high-frequency noise to reveal the underlying trend of the sensor data.</a:t>
            </a:r>
            <a:endParaRPr sz="1000">
              <a:solidFill>
                <a:schemeClr val="lt1"/>
              </a:solidFill>
              <a:highlight>
                <a:schemeClr val="dk1"/>
              </a:highlight>
              <a:latin typeface="Roboto"/>
              <a:ea typeface="Roboto"/>
              <a:cs typeface="Roboto"/>
              <a:sym typeface="Roboto"/>
            </a:endParaRPr>
          </a:p>
        </p:txBody>
      </p:sp>
      <p:pic>
        <p:nvPicPr>
          <p:cNvPr id="173" name="Google Shape;173;p19"/>
          <p:cNvPicPr preferRelativeResize="0"/>
          <p:nvPr/>
        </p:nvPicPr>
        <p:blipFill>
          <a:blip r:embed="rId3">
            <a:alphaModFix/>
          </a:blip>
          <a:stretch>
            <a:fillRect/>
          </a:stretch>
        </p:blipFill>
        <p:spPr>
          <a:xfrm>
            <a:off x="1297500" y="1981150"/>
            <a:ext cx="5797250" cy="280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154525"/>
            <a:ext cx="7038900" cy="6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RUL Label Generation</a:t>
            </a:r>
            <a:endParaRPr/>
          </a:p>
        </p:txBody>
      </p:sp>
      <p:sp>
        <p:nvSpPr>
          <p:cNvPr id="179" name="Google Shape;179;p20"/>
          <p:cNvSpPr txBox="1"/>
          <p:nvPr>
            <p:ph idx="1" type="body"/>
          </p:nvPr>
        </p:nvSpPr>
        <p:spPr>
          <a:xfrm>
            <a:off x="1297500" y="919200"/>
            <a:ext cx="7038900" cy="330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practical applications, when a new aero-engine is put into service, performance of the aero-engine is stable and degradation of the aeroengine is slight in its initial stage. When a failure occurs, the aero-engine’s RUL decreases with increasing service time. Therefore, a piecewise linear function was adopted  to set RUL label.</a:t>
            </a:r>
            <a:endParaRPr/>
          </a:p>
        </p:txBody>
      </p:sp>
      <p:pic>
        <p:nvPicPr>
          <p:cNvPr id="180" name="Google Shape;180;p20"/>
          <p:cNvPicPr preferRelativeResize="0"/>
          <p:nvPr/>
        </p:nvPicPr>
        <p:blipFill>
          <a:blip r:embed="rId3">
            <a:alphaModFix/>
          </a:blip>
          <a:stretch>
            <a:fillRect/>
          </a:stretch>
        </p:blipFill>
        <p:spPr>
          <a:xfrm>
            <a:off x="3027800" y="2125900"/>
            <a:ext cx="2923125" cy="1006550"/>
          </a:xfrm>
          <a:prstGeom prst="rect">
            <a:avLst/>
          </a:prstGeom>
          <a:noFill/>
          <a:ln>
            <a:noFill/>
          </a:ln>
        </p:spPr>
      </p:pic>
      <p:sp>
        <p:nvSpPr>
          <p:cNvPr id="181" name="Google Shape;181;p20"/>
          <p:cNvSpPr txBox="1"/>
          <p:nvPr/>
        </p:nvSpPr>
        <p:spPr>
          <a:xfrm>
            <a:off x="1297500" y="3326825"/>
            <a:ext cx="6735900" cy="15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The RUL label is set with the above formula,   where t represents time step. Ls represents the RUL at initial moment of an engine and Rearly represents the maximum RUL value.  The Rearly for this experiment has been set to 125 time-cycles.</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RUL Label </a:t>
            </a:r>
            <a:endParaRPr/>
          </a:p>
        </p:txBody>
      </p:sp>
      <p:pic>
        <p:nvPicPr>
          <p:cNvPr id="187" name="Google Shape;187;p21"/>
          <p:cNvPicPr preferRelativeResize="0"/>
          <p:nvPr/>
        </p:nvPicPr>
        <p:blipFill>
          <a:blip r:embed="rId3">
            <a:alphaModFix/>
          </a:blip>
          <a:stretch>
            <a:fillRect/>
          </a:stretch>
        </p:blipFill>
        <p:spPr>
          <a:xfrm>
            <a:off x="2205425" y="1398025"/>
            <a:ext cx="4859401" cy="317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