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13ed0f52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13ed0f52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413ed0f52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413ed0f52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413ed0f52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413ed0f52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413ed0f52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413ed0f52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413ed0f52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413ed0f52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413ed0f52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413ed0f52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413ed0f52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413ed0f52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e923120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e923120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3e923120e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3e923120e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3e923120e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3e923120e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413ed0f52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413ed0f52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413ed0f52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413ed0f52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413ed0f52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413ed0f52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13ed0f52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13ed0f52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13ed0f52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413ed0f52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Robust Deep learning Based Satellite Tracking Methodology</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t>COOPERANTS</a:t>
            </a:r>
            <a:endParaRPr/>
          </a:p>
          <a:p>
            <a:pPr indent="0" lvl="0" marL="0" rtl="0" algn="l">
              <a:spcBef>
                <a:spcPts val="0"/>
              </a:spcBef>
              <a:spcAft>
                <a:spcPts val="0"/>
              </a:spcAft>
              <a:buNone/>
            </a:pPr>
            <a:r>
              <a:rPr lang="en-GB" sz="1732"/>
              <a:t>By Souptik Sen</a:t>
            </a:r>
            <a:endParaRPr sz="1732"/>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Multi-Head cross Attention</a:t>
            </a:r>
            <a:endParaRPr/>
          </a:p>
        </p:txBody>
      </p:sp>
      <p:sp>
        <p:nvSpPr>
          <p:cNvPr id="147" name="Google Shape;147;p22"/>
          <p:cNvSpPr txBox="1"/>
          <p:nvPr>
            <p:ph idx="1" type="body"/>
          </p:nvPr>
        </p:nvSpPr>
        <p:spPr>
          <a:xfrm>
            <a:off x="6347388" y="1559425"/>
            <a:ext cx="2070900" cy="1115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K - Key</a:t>
            </a:r>
            <a:endParaRPr/>
          </a:p>
          <a:p>
            <a:pPr indent="0" lvl="0" marL="0" rtl="0" algn="l">
              <a:spcBef>
                <a:spcPts val="1200"/>
              </a:spcBef>
              <a:spcAft>
                <a:spcPts val="0"/>
              </a:spcAft>
              <a:buNone/>
            </a:pPr>
            <a:r>
              <a:rPr lang="en-GB"/>
              <a:t>V - Value</a:t>
            </a:r>
            <a:endParaRPr/>
          </a:p>
          <a:p>
            <a:pPr indent="0" lvl="0" marL="0" rtl="0" algn="l">
              <a:spcBef>
                <a:spcPts val="1200"/>
              </a:spcBef>
              <a:spcAft>
                <a:spcPts val="1200"/>
              </a:spcAft>
              <a:buNone/>
            </a:pPr>
            <a:r>
              <a:rPr lang="en-GB"/>
              <a:t>Q - Query</a:t>
            </a:r>
            <a:endParaRPr/>
          </a:p>
        </p:txBody>
      </p:sp>
      <p:pic>
        <p:nvPicPr>
          <p:cNvPr id="148" name="Google Shape;148;p22"/>
          <p:cNvPicPr preferRelativeResize="0"/>
          <p:nvPr/>
        </p:nvPicPr>
        <p:blipFill>
          <a:blip r:embed="rId3">
            <a:alphaModFix/>
          </a:blip>
          <a:stretch>
            <a:fillRect/>
          </a:stretch>
        </p:blipFill>
        <p:spPr>
          <a:xfrm>
            <a:off x="586850" y="1853850"/>
            <a:ext cx="4813300" cy="2966850"/>
          </a:xfrm>
          <a:prstGeom prst="rect">
            <a:avLst/>
          </a:prstGeom>
          <a:noFill/>
          <a:ln>
            <a:noFill/>
          </a:ln>
        </p:spPr>
      </p:pic>
      <p:pic>
        <p:nvPicPr>
          <p:cNvPr id="149" name="Google Shape;149;p22"/>
          <p:cNvPicPr preferRelativeResize="0"/>
          <p:nvPr/>
        </p:nvPicPr>
        <p:blipFill>
          <a:blip r:embed="rId4">
            <a:alphaModFix/>
          </a:blip>
          <a:stretch>
            <a:fillRect/>
          </a:stretch>
        </p:blipFill>
        <p:spPr>
          <a:xfrm>
            <a:off x="5541350" y="2961174"/>
            <a:ext cx="3311575" cy="752214"/>
          </a:xfrm>
          <a:prstGeom prst="rect">
            <a:avLst/>
          </a:prstGeom>
          <a:noFill/>
          <a:ln>
            <a:noFill/>
          </a:ln>
        </p:spPr>
      </p:pic>
      <p:pic>
        <p:nvPicPr>
          <p:cNvPr id="150" name="Google Shape;150;p22"/>
          <p:cNvPicPr preferRelativeResize="0"/>
          <p:nvPr/>
        </p:nvPicPr>
        <p:blipFill>
          <a:blip r:embed="rId5">
            <a:alphaModFix/>
          </a:blip>
          <a:stretch>
            <a:fillRect/>
          </a:stretch>
        </p:blipFill>
        <p:spPr>
          <a:xfrm>
            <a:off x="5541350" y="3694300"/>
            <a:ext cx="3381475" cy="872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AutoRegressive Decoder </a:t>
            </a:r>
            <a:endParaRPr/>
          </a:p>
        </p:txBody>
      </p:sp>
      <p:sp>
        <p:nvSpPr>
          <p:cNvPr id="156" name="Google Shape;156;p23"/>
          <p:cNvSpPr txBox="1"/>
          <p:nvPr>
            <p:ph idx="1" type="body"/>
          </p:nvPr>
        </p:nvSpPr>
        <p:spPr>
          <a:xfrm>
            <a:off x="678525" y="2417975"/>
            <a:ext cx="7688700" cy="263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1F2328"/>
                </a:solidFill>
                <a:highlight>
                  <a:srgbClr val="FFFFFF"/>
                </a:highlight>
              </a:rPr>
              <a:t>Autoregressive Decoder</a:t>
            </a:r>
            <a:r>
              <a:rPr lang="en-GB">
                <a:solidFill>
                  <a:srgbClr val="1F2328"/>
                </a:solidFill>
                <a:highlight>
                  <a:srgbClr val="FFFFFF"/>
                </a:highlight>
              </a:rPr>
              <a:t>:</a:t>
            </a:r>
            <a:endParaRPr>
              <a:solidFill>
                <a:srgbClr val="1F2328"/>
              </a:solidFill>
              <a:highlight>
                <a:srgbClr val="FFFFFF"/>
              </a:highlight>
            </a:endParaRPr>
          </a:p>
          <a:p>
            <a:pPr indent="0" lvl="0" marL="0" rtl="0" algn="l">
              <a:spcBef>
                <a:spcPts val="1200"/>
              </a:spcBef>
              <a:spcAft>
                <a:spcPts val="0"/>
              </a:spcAft>
              <a:buNone/>
            </a:pPr>
            <a:r>
              <a:rPr lang="en-GB">
                <a:solidFill>
                  <a:srgbClr val="1F2328"/>
                </a:solidFill>
                <a:highlight>
                  <a:srgbClr val="FFFFFF"/>
                </a:highlight>
              </a:rPr>
              <a:t> For</a:t>
            </a:r>
            <a:r>
              <a:rPr b="1" lang="en-GB">
                <a:solidFill>
                  <a:srgbClr val="1F2328"/>
                </a:solidFill>
                <a:highlight>
                  <a:srgbClr val="FFFFFF"/>
                </a:highlight>
              </a:rPr>
              <a:t> training</a:t>
            </a:r>
            <a:r>
              <a:rPr lang="en-GB">
                <a:solidFill>
                  <a:srgbClr val="1F2328"/>
                </a:solidFill>
                <a:highlight>
                  <a:srgbClr val="FFFFFF"/>
                </a:highlight>
              </a:rPr>
              <a:t>, </a:t>
            </a:r>
            <a:r>
              <a:rPr b="1" lang="en-GB">
                <a:solidFill>
                  <a:srgbClr val="1F2328"/>
                </a:solidFill>
                <a:highlight>
                  <a:srgbClr val="FFFFFF"/>
                </a:highlight>
              </a:rPr>
              <a:t>teacher-forcing</a:t>
            </a:r>
            <a:r>
              <a:rPr lang="en-GB">
                <a:solidFill>
                  <a:srgbClr val="1F2328"/>
                </a:solidFill>
                <a:highlight>
                  <a:srgbClr val="FFFFFF"/>
                </a:highlight>
              </a:rPr>
              <a:t> is used for the decoder. In addition to other decoder input data that is defined by the user, always the</a:t>
            </a:r>
            <a:r>
              <a:rPr b="1" lang="en-GB">
                <a:solidFill>
                  <a:srgbClr val="1F2328"/>
                </a:solidFill>
                <a:highlight>
                  <a:srgbClr val="FFFFFF"/>
                </a:highlight>
              </a:rPr>
              <a:t> ground truth of the previous time step</a:t>
            </a:r>
            <a:r>
              <a:rPr lang="en-GB">
                <a:solidFill>
                  <a:srgbClr val="1F2328"/>
                </a:solidFill>
                <a:highlight>
                  <a:srgbClr val="FFFFFF"/>
                </a:highlight>
              </a:rPr>
              <a:t> is added as an additional feature. For example at position x(n+1) the ground truth at position x(n) is added as an additional input. During inference, the predictions of the previous time step is used instead. The autoregressive model can be </a:t>
            </a:r>
            <a:r>
              <a:rPr b="1" lang="en-GB">
                <a:solidFill>
                  <a:srgbClr val="1F2328"/>
                </a:solidFill>
                <a:highlight>
                  <a:srgbClr val="FFFFFF"/>
                </a:highlight>
              </a:rPr>
              <a:t>trained fast in a parallel way</a:t>
            </a:r>
            <a:r>
              <a:rPr lang="en-GB">
                <a:solidFill>
                  <a:srgbClr val="1F2328"/>
                </a:solidFill>
                <a:highlight>
                  <a:srgbClr val="FFFFFF"/>
                </a:highlight>
              </a:rPr>
              <a:t>.</a:t>
            </a:r>
            <a:endParaRPr>
              <a:solidFill>
                <a:srgbClr val="1F2328"/>
              </a:solidFill>
              <a:highlight>
                <a:srgbClr val="FFFFFF"/>
              </a:highlight>
            </a:endParaRPr>
          </a:p>
          <a:p>
            <a:pPr indent="0" lvl="0" marL="0" rtl="0" algn="l">
              <a:spcBef>
                <a:spcPts val="1200"/>
              </a:spcBef>
              <a:spcAft>
                <a:spcPts val="0"/>
              </a:spcAft>
              <a:buNone/>
            </a:pPr>
            <a:r>
              <a:t/>
            </a:r>
            <a:endParaRPr b="1">
              <a:solidFill>
                <a:srgbClr val="1F2328"/>
              </a:solidFill>
              <a:highlight>
                <a:srgbClr val="FFFFFF"/>
              </a:highlight>
            </a:endParaRPr>
          </a:p>
          <a:p>
            <a:pPr indent="0" lvl="0" marL="0" rtl="0" algn="l">
              <a:spcBef>
                <a:spcPts val="1200"/>
              </a:spcBef>
              <a:spcAft>
                <a:spcPts val="1200"/>
              </a:spcAft>
              <a:buNone/>
            </a:pPr>
            <a:r>
              <a:t/>
            </a:r>
            <a:endParaRPr b="1">
              <a:solidFill>
                <a:srgbClr val="1F2328"/>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GB"/>
              <a:t>Masking of Decoder Sequence</a:t>
            </a:r>
            <a:endParaRPr/>
          </a:p>
        </p:txBody>
      </p:sp>
      <p:sp>
        <p:nvSpPr>
          <p:cNvPr id="162" name="Google Shape;162;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As mentioned earlier, the </a:t>
            </a:r>
            <a:r>
              <a:rPr b="1" lang="en-GB"/>
              <a:t>training of this model is done by using teacher-forcing </a:t>
            </a:r>
            <a:r>
              <a:rPr lang="en-GB"/>
              <a:t>i.e in an </a:t>
            </a:r>
            <a:r>
              <a:rPr lang="en-GB"/>
              <a:t>autoregressive</a:t>
            </a:r>
            <a:r>
              <a:rPr lang="en-GB"/>
              <a:t> manner.  But when dealing with low amounts of data like real-world satellite navigation data , this can </a:t>
            </a:r>
            <a:r>
              <a:rPr b="1" lang="en-GB"/>
              <a:t>easily lead to overfitting to the decoder input sequences </a:t>
            </a:r>
            <a:r>
              <a:rPr lang="en-GB"/>
              <a:t>without using the multi-head cross attention layer.</a:t>
            </a:r>
            <a:endParaRPr/>
          </a:p>
          <a:p>
            <a:pPr indent="0" lvl="0" marL="0" rtl="0" algn="l">
              <a:spcBef>
                <a:spcPts val="1200"/>
              </a:spcBef>
              <a:spcAft>
                <a:spcPts val="1200"/>
              </a:spcAft>
              <a:buNone/>
            </a:pPr>
            <a:r>
              <a:rPr lang="en-GB"/>
              <a:t>To counter this problem ,</a:t>
            </a:r>
            <a:r>
              <a:rPr b="1" lang="en-GB"/>
              <a:t> the decoder input sequences are deliberately perturbed</a:t>
            </a:r>
            <a:r>
              <a:rPr lang="en-GB"/>
              <a:t> by randomly changing one randomly selected feature vector at each epoch of the decoder input sequences with a random value. This makes the model more dependent on the encoder output and counters overfitting, making the model</a:t>
            </a:r>
            <a:r>
              <a:rPr b="1" lang="en-GB"/>
              <a:t> extremely robust to new types of data( for eg. different </a:t>
            </a:r>
            <a:r>
              <a:rPr b="1" lang="en-GB"/>
              <a:t>satellite</a:t>
            </a:r>
            <a:r>
              <a:rPr b="1" lang="en-GB"/>
              <a:t> data) and high learning rates.</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a:t>
            </a:r>
            <a:endParaRPr/>
          </a:p>
        </p:txBody>
      </p:sp>
      <p:sp>
        <p:nvSpPr>
          <p:cNvPr id="168" name="Google Shape;168;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This model has achieved a best</a:t>
            </a:r>
            <a:r>
              <a:rPr b="1" lang="en-GB"/>
              <a:t> MSE loss</a:t>
            </a:r>
            <a:r>
              <a:rPr lang="en-GB"/>
              <a:t> of</a:t>
            </a:r>
            <a:r>
              <a:rPr b="1" lang="en-GB"/>
              <a:t> 0.0136</a:t>
            </a:r>
            <a:r>
              <a:rPr lang="en-GB"/>
              <a:t> and</a:t>
            </a:r>
            <a:r>
              <a:rPr b="1" lang="en-GB"/>
              <a:t> MAE loss</a:t>
            </a:r>
            <a:r>
              <a:rPr lang="en-GB"/>
              <a:t> of </a:t>
            </a:r>
            <a:r>
              <a:rPr b="1" lang="en-GB"/>
              <a:t>0.0670</a:t>
            </a:r>
            <a:r>
              <a:rPr lang="en-GB"/>
              <a:t> on validation datasets of </a:t>
            </a:r>
            <a:r>
              <a:rPr lang="en-GB"/>
              <a:t>Vanguard 3</a:t>
            </a:r>
            <a:r>
              <a:rPr lang="en-GB"/>
              <a:t> and </a:t>
            </a:r>
            <a:r>
              <a:rPr lang="en-GB"/>
              <a:t>Explorer 7</a:t>
            </a:r>
            <a:r>
              <a:rPr lang="en-GB"/>
              <a:t> </a:t>
            </a:r>
            <a:r>
              <a:rPr lang="en-GB"/>
              <a:t>satellites</a:t>
            </a:r>
            <a:r>
              <a:rPr lang="en-GB"/>
              <a:t>. </a:t>
            </a:r>
            <a:endParaRPr/>
          </a:p>
          <a:p>
            <a:pPr indent="0" lvl="0" marL="0" rtl="0" algn="l">
              <a:spcBef>
                <a:spcPts val="1200"/>
              </a:spcBef>
              <a:spcAft>
                <a:spcPts val="0"/>
              </a:spcAft>
              <a:buNone/>
            </a:pPr>
            <a:r>
              <a:rPr lang="en-GB"/>
              <a:t>The model has achieved a </a:t>
            </a:r>
            <a:r>
              <a:rPr b="1" lang="en-GB"/>
              <a:t>R-</a:t>
            </a:r>
            <a:r>
              <a:rPr b="1" lang="en-GB"/>
              <a:t>squared</a:t>
            </a:r>
            <a:r>
              <a:rPr b="1" lang="en-GB"/>
              <a:t> value or goodness of fit of 96% </a:t>
            </a:r>
            <a:r>
              <a:rPr lang="en-GB"/>
              <a:t>across training datasets of both satellites, making this model very robust for a general purpose </a:t>
            </a:r>
            <a:r>
              <a:rPr lang="en-GB"/>
              <a:t>satellite</a:t>
            </a:r>
            <a:r>
              <a:rPr lang="en-GB"/>
              <a:t> tracking model.</a:t>
            </a:r>
            <a:endParaRPr/>
          </a:p>
          <a:p>
            <a:pPr indent="0" lvl="0" marL="0" rtl="0" algn="l">
              <a:spcBef>
                <a:spcPts val="1200"/>
              </a:spcBef>
              <a:spcAft>
                <a:spcPts val="1200"/>
              </a:spcAft>
              <a:buNone/>
            </a:pPr>
            <a:r>
              <a:rPr lang="en-GB"/>
              <a:t>(I will </a:t>
            </a:r>
            <a:r>
              <a:rPr lang="en-GB"/>
              <a:t>include</a:t>
            </a:r>
            <a:r>
              <a:rPr lang="en-GB"/>
              <a:t> better graphs and visualizations in the following weeks if anyone is interested).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Parameter Optimization</a:t>
            </a:r>
            <a:endParaRPr/>
          </a:p>
        </p:txBody>
      </p:sp>
      <p:sp>
        <p:nvSpPr>
          <p:cNvPr id="174" name="Google Shape;174;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Wrapper classes are included in this model to automate hyper-</a:t>
            </a:r>
            <a:r>
              <a:rPr lang="en-GB"/>
              <a:t>parameter</a:t>
            </a:r>
            <a:r>
              <a:rPr lang="en-GB"/>
              <a:t> tuning. Bayesian Tuner has been used to find the best possible hyper-</a:t>
            </a:r>
            <a:r>
              <a:rPr lang="en-GB"/>
              <a:t>parameters</a:t>
            </a:r>
            <a:r>
              <a:rPr lang="en-GB"/>
              <a:t> based on the validation loss of the </a:t>
            </a:r>
            <a:r>
              <a:rPr lang="en-GB"/>
              <a:t>dataset</a:t>
            </a:r>
            <a:r>
              <a:rPr lang="en-GB"/>
              <a:t> over a specified number of trials. The different hyper-parameters include key/value size of multi-head attention layer, kernel size of TCN layer etc.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Future Works</a:t>
            </a:r>
            <a:endParaRPr/>
          </a:p>
        </p:txBody>
      </p:sp>
      <p:sp>
        <p:nvSpPr>
          <p:cNvPr id="180" name="Google Shape;180;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future works of this project include :</a:t>
            </a:r>
            <a:endParaRPr/>
          </a:p>
          <a:p>
            <a:pPr indent="-311150" lvl="0" marL="457200" rtl="0" algn="l">
              <a:spcBef>
                <a:spcPts val="1200"/>
              </a:spcBef>
              <a:spcAft>
                <a:spcPts val="0"/>
              </a:spcAft>
              <a:buSzPts val="1300"/>
              <a:buChar char="●"/>
            </a:pPr>
            <a:r>
              <a:rPr lang="en-GB"/>
              <a:t>Uploading the model to a cloud-based architecture.</a:t>
            </a:r>
            <a:endParaRPr/>
          </a:p>
          <a:p>
            <a:pPr indent="-311150" lvl="0" marL="457200" rtl="0" algn="l">
              <a:spcBef>
                <a:spcPts val="0"/>
              </a:spcBef>
              <a:spcAft>
                <a:spcPts val="0"/>
              </a:spcAft>
              <a:buSzPts val="1300"/>
              <a:buChar char="●"/>
            </a:pPr>
            <a:r>
              <a:rPr lang="en-GB"/>
              <a:t>Building a ML-pipeline to automate the prediction process.</a:t>
            </a:r>
            <a:endParaRPr/>
          </a:p>
          <a:p>
            <a:pPr indent="-311150" lvl="0" marL="457200" rtl="0" algn="l">
              <a:spcBef>
                <a:spcPts val="0"/>
              </a:spcBef>
              <a:spcAft>
                <a:spcPts val="0"/>
              </a:spcAft>
              <a:buSzPts val="1300"/>
              <a:buChar char="●"/>
            </a:pPr>
            <a:r>
              <a:rPr lang="en-GB"/>
              <a:t>Developing microservices to deploy the model and databases.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2358825" y="2304150"/>
            <a:ext cx="45282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Thank you for your Attention!</a:t>
            </a:r>
            <a:endParaRPr/>
          </a:p>
        </p:txBody>
      </p:sp>
      <p:sp>
        <p:nvSpPr>
          <p:cNvPr id="186" name="Google Shape;186;p28"/>
          <p:cNvSpPr txBox="1"/>
          <p:nvPr>
            <p:ph idx="1" type="body"/>
          </p:nvPr>
        </p:nvSpPr>
        <p:spPr>
          <a:xfrm>
            <a:off x="240550" y="52872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Contents:</a:t>
            </a:r>
            <a:endParaRPr/>
          </a:p>
          <a:p>
            <a:pPr indent="0" lvl="0" marL="0" rtl="0" algn="l">
              <a:spcBef>
                <a:spcPts val="0"/>
              </a:spcBef>
              <a:spcAft>
                <a:spcPts val="0"/>
              </a:spcAft>
              <a:buNone/>
            </a:pPr>
            <a:r>
              <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AutoNum type="arabicPeriod"/>
            </a:pPr>
            <a:r>
              <a:rPr lang="en-GB"/>
              <a:t>Problem Statement</a:t>
            </a:r>
            <a:endParaRPr/>
          </a:p>
          <a:p>
            <a:pPr indent="-311150" lvl="0" marL="457200" rtl="0" algn="l">
              <a:spcBef>
                <a:spcPts val="0"/>
              </a:spcBef>
              <a:spcAft>
                <a:spcPts val="0"/>
              </a:spcAft>
              <a:buSzPts val="1300"/>
              <a:buAutoNum type="arabicPeriod"/>
            </a:pPr>
            <a:r>
              <a:rPr lang="en-GB"/>
              <a:t>Dataset</a:t>
            </a:r>
            <a:endParaRPr/>
          </a:p>
          <a:p>
            <a:pPr indent="-311150" lvl="0" marL="457200" rtl="0" algn="l">
              <a:spcBef>
                <a:spcPts val="0"/>
              </a:spcBef>
              <a:spcAft>
                <a:spcPts val="0"/>
              </a:spcAft>
              <a:buSzPts val="1300"/>
              <a:buAutoNum type="arabicPeriod"/>
            </a:pPr>
            <a:r>
              <a:rPr lang="en-GB"/>
              <a:t>Data Pre-Processing</a:t>
            </a:r>
            <a:endParaRPr/>
          </a:p>
          <a:p>
            <a:pPr indent="-311150" lvl="0" marL="457200" rtl="0" algn="l">
              <a:spcBef>
                <a:spcPts val="0"/>
              </a:spcBef>
              <a:spcAft>
                <a:spcPts val="0"/>
              </a:spcAft>
              <a:buSzPts val="1300"/>
              <a:buAutoNum type="arabicPeriod"/>
            </a:pPr>
            <a:r>
              <a:rPr lang="en-GB"/>
              <a:t>Proposed DL </a:t>
            </a:r>
            <a:r>
              <a:rPr lang="en-GB"/>
              <a:t>Architecture</a:t>
            </a:r>
            <a:endParaRPr/>
          </a:p>
          <a:p>
            <a:pPr indent="-311150" lvl="0" marL="457200" rtl="0" algn="l">
              <a:spcBef>
                <a:spcPts val="0"/>
              </a:spcBef>
              <a:spcAft>
                <a:spcPts val="0"/>
              </a:spcAft>
              <a:buSzPts val="1300"/>
              <a:buAutoNum type="arabicPeriod"/>
            </a:pPr>
            <a:r>
              <a:rPr lang="en-GB"/>
              <a:t>Data Processing</a:t>
            </a:r>
            <a:endParaRPr/>
          </a:p>
          <a:p>
            <a:pPr indent="-311150" lvl="0" marL="457200" rtl="0" algn="l">
              <a:spcBef>
                <a:spcPts val="0"/>
              </a:spcBef>
              <a:spcAft>
                <a:spcPts val="0"/>
              </a:spcAft>
              <a:buSzPts val="1300"/>
              <a:buAutoNum type="arabicPeriod"/>
            </a:pPr>
            <a:r>
              <a:rPr lang="en-GB"/>
              <a:t>TCN and Multi-Head Cross Attention A</a:t>
            </a:r>
            <a:r>
              <a:rPr lang="en-GB"/>
              <a:t>rchitecture</a:t>
            </a:r>
            <a:endParaRPr/>
          </a:p>
          <a:p>
            <a:pPr indent="-311150" lvl="0" marL="457200" rtl="0" algn="l">
              <a:spcBef>
                <a:spcPts val="0"/>
              </a:spcBef>
              <a:spcAft>
                <a:spcPts val="0"/>
              </a:spcAft>
              <a:buSzPts val="1300"/>
              <a:buAutoNum type="arabicPeriod"/>
            </a:pPr>
            <a:r>
              <a:rPr lang="en-GB"/>
              <a:t>Autoregressive Decoder</a:t>
            </a:r>
            <a:endParaRPr/>
          </a:p>
          <a:p>
            <a:pPr indent="-311150" lvl="0" marL="457200" rtl="0" algn="l">
              <a:spcBef>
                <a:spcPts val="0"/>
              </a:spcBef>
              <a:spcAft>
                <a:spcPts val="0"/>
              </a:spcAft>
              <a:buSzPts val="1300"/>
              <a:buAutoNum type="arabicPeriod"/>
            </a:pPr>
            <a:r>
              <a:rPr lang="en-GB"/>
              <a:t>Masking of Decoder sequence</a:t>
            </a:r>
            <a:endParaRPr/>
          </a:p>
          <a:p>
            <a:pPr indent="-311150" lvl="0" marL="457200" rtl="0" algn="l">
              <a:spcBef>
                <a:spcPts val="0"/>
              </a:spcBef>
              <a:spcAft>
                <a:spcPts val="0"/>
              </a:spcAft>
              <a:buSzPts val="1300"/>
              <a:buAutoNum type="arabicPeriod"/>
            </a:pPr>
            <a:r>
              <a:rPr lang="en-GB"/>
              <a:t>Results and Parameter Optimization</a:t>
            </a:r>
            <a:endParaRPr/>
          </a:p>
          <a:p>
            <a:pPr indent="-311150" lvl="0" marL="457200" rtl="0" algn="l">
              <a:spcBef>
                <a:spcPts val="0"/>
              </a:spcBef>
              <a:spcAft>
                <a:spcPts val="0"/>
              </a:spcAft>
              <a:buSzPts val="1300"/>
              <a:buAutoNum type="arabicPeriod"/>
            </a:pPr>
            <a:r>
              <a:rPr lang="en-GB"/>
              <a:t>Future Work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Because of the hazards and challenges of the space environment, Satellites are usually exposed to orbit deviation, collisions with debris, or loss of tracking control. Therefore, orbit prediction can be defined as the critical and significant role for satellite monitoring and tracking control to reduce the risk of space debris and </a:t>
            </a:r>
            <a:r>
              <a:rPr lang="en-GB"/>
              <a:t>satellite</a:t>
            </a:r>
            <a:r>
              <a:rPr lang="en-GB"/>
              <a:t> malfunction.</a:t>
            </a:r>
            <a:endParaRPr/>
          </a:p>
          <a:p>
            <a:pPr indent="0" lvl="0" marL="0" rtl="0" algn="l">
              <a:spcBef>
                <a:spcPts val="1200"/>
              </a:spcBef>
              <a:spcAft>
                <a:spcPts val="1200"/>
              </a:spcAft>
              <a:buNone/>
            </a:pPr>
            <a:r>
              <a:rPr lang="en-GB"/>
              <a:t>This solution proposes a novel orbit prediction approach based on Two Line Element (TLE) Satellite data using A Temporal Convolutional Network based Encoder Decoder Architecture.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 Used</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Two Line Elements (TLE) data that is collected by NASA (National Aeronautics and Space Administration) &amp; NORAD (North American Aerospace Defense Command) using Radar is used to send out a single a set of orbital components that has been coded that properly describes the orbit of the satellite around the Earth .  </a:t>
            </a:r>
            <a:endParaRPr/>
          </a:p>
          <a:p>
            <a:pPr indent="0" lvl="0" marL="0" rtl="0" algn="l">
              <a:spcBef>
                <a:spcPts val="1200"/>
              </a:spcBef>
              <a:spcAft>
                <a:spcPts val="0"/>
              </a:spcAft>
              <a:buNone/>
            </a:pPr>
            <a:r>
              <a:rPr lang="en-GB"/>
              <a:t>Two Satellites have been used for training our model, namely Vanguard 3 and Explorer 7. The model has been tested on the data of IRIDIUM 7 satellite. </a:t>
            </a:r>
            <a:endParaRPr/>
          </a:p>
          <a:p>
            <a:pPr indent="0" lvl="0" marL="0" rtl="0" algn="l">
              <a:spcBef>
                <a:spcPts val="1200"/>
              </a:spcBef>
              <a:spcAft>
                <a:spcPts val="1200"/>
              </a:spcAft>
              <a:buNone/>
            </a:pPr>
            <a:r>
              <a:rPr lang="en-GB"/>
              <a:t>The TLE data, which is the standard data format for Satellite navigation, consists of all the information of the satellite like Satellite Identification Number, launch date etc along with Kepler’s 6 parameters for an astronomical object.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Pre-Processing</a:t>
            </a:r>
            <a:endParaRPr/>
          </a:p>
        </p:txBody>
      </p:sp>
      <p:sp>
        <p:nvSpPr>
          <p:cNvPr id="111" name="Google Shape;111;p17"/>
          <p:cNvSpPr txBox="1"/>
          <p:nvPr>
            <p:ph idx="1" type="body"/>
          </p:nvPr>
        </p:nvSpPr>
        <p:spPr>
          <a:xfrm>
            <a:off x="729450" y="1853850"/>
            <a:ext cx="7688700" cy="3064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The dataset </a:t>
            </a:r>
            <a:r>
              <a:rPr lang="en-GB"/>
              <a:t>consists</a:t>
            </a:r>
            <a:r>
              <a:rPr lang="en-GB"/>
              <a:t> of Kepler’s six </a:t>
            </a:r>
            <a:r>
              <a:rPr lang="en-GB"/>
              <a:t>parameters</a:t>
            </a:r>
            <a:r>
              <a:rPr lang="en-GB"/>
              <a:t> for an astronomical object, namely</a:t>
            </a:r>
            <a:r>
              <a:rPr b="1" lang="en-GB"/>
              <a:t> </a:t>
            </a:r>
            <a:r>
              <a:rPr b="1" lang="en-GB"/>
              <a:t>Inclination</a:t>
            </a:r>
            <a:r>
              <a:rPr lang="en-GB"/>
              <a:t> (Degrees) , </a:t>
            </a:r>
            <a:r>
              <a:rPr b="1" lang="en-GB"/>
              <a:t>Right Ascension of Ascending Node</a:t>
            </a:r>
            <a:r>
              <a:rPr lang="en-GB"/>
              <a:t> (Degrees),</a:t>
            </a:r>
            <a:r>
              <a:rPr b="1" lang="en-GB"/>
              <a:t>Eccentricity</a:t>
            </a:r>
            <a:r>
              <a:rPr lang="en-GB"/>
              <a:t>, </a:t>
            </a:r>
            <a:r>
              <a:rPr b="1" lang="en-GB"/>
              <a:t>Perigee Argument </a:t>
            </a:r>
            <a:r>
              <a:rPr lang="en-GB"/>
              <a:t>(Degrees), </a:t>
            </a:r>
            <a:r>
              <a:rPr b="1" lang="en-GB"/>
              <a:t>Mean Anomaly</a:t>
            </a:r>
            <a:r>
              <a:rPr lang="en-GB"/>
              <a:t> (Degrees)  and </a:t>
            </a:r>
            <a:r>
              <a:rPr b="1" lang="en-GB"/>
              <a:t> Mean Motion </a:t>
            </a:r>
            <a:r>
              <a:rPr lang="en-GB"/>
              <a:t>(Revs per day) for each epoch. The</a:t>
            </a:r>
            <a:r>
              <a:rPr b="1" lang="en-GB"/>
              <a:t> position </a:t>
            </a:r>
            <a:r>
              <a:rPr lang="en-GB"/>
              <a:t>and </a:t>
            </a:r>
            <a:r>
              <a:rPr b="1" lang="en-GB"/>
              <a:t>velocity </a:t>
            </a:r>
            <a:r>
              <a:rPr lang="en-GB"/>
              <a:t>vectors at each epoch for a </a:t>
            </a:r>
            <a:r>
              <a:rPr lang="en-GB"/>
              <a:t>satellite</a:t>
            </a:r>
            <a:r>
              <a:rPr lang="en-GB"/>
              <a:t> are calculated using </a:t>
            </a:r>
            <a:r>
              <a:rPr b="1" lang="en-GB"/>
              <a:t>Lagrange’s equations</a:t>
            </a:r>
            <a:r>
              <a:rPr lang="en-GB"/>
              <a:t> on these six parameters. </a:t>
            </a:r>
            <a:endParaRPr/>
          </a:p>
          <a:p>
            <a:pPr indent="0" lvl="0" marL="0" rtl="0" algn="l">
              <a:spcBef>
                <a:spcPts val="1200"/>
              </a:spcBef>
              <a:spcAft>
                <a:spcPts val="0"/>
              </a:spcAft>
              <a:buNone/>
            </a:pPr>
            <a:r>
              <a:rPr lang="en-GB"/>
              <a:t>After calculating the position and velocity vectors at each epoch, missing values are determined and filled accordingly by using </a:t>
            </a:r>
            <a:r>
              <a:rPr b="1" lang="en-GB"/>
              <a:t>temporal interpolation</a:t>
            </a:r>
            <a:r>
              <a:rPr lang="en-GB"/>
              <a:t> to construct an uniformly distributed dataset on a temporal scale. After filling out the missing values, a thorough </a:t>
            </a:r>
            <a:r>
              <a:rPr b="1" lang="en-GB"/>
              <a:t>Fast Fourier Transformation (FFT) </a:t>
            </a:r>
            <a:r>
              <a:rPr lang="en-GB"/>
              <a:t>is conducted for all the dimensions of the position and velocity vectors to determine the</a:t>
            </a:r>
            <a:r>
              <a:rPr b="1" lang="en-GB"/>
              <a:t> most dominant temporal frequency</a:t>
            </a:r>
            <a:r>
              <a:rPr lang="en-GB"/>
              <a:t>.</a:t>
            </a:r>
            <a:endParaRPr/>
          </a:p>
          <a:p>
            <a:pPr indent="0" lvl="0" marL="0" rtl="0" algn="l">
              <a:spcBef>
                <a:spcPts val="1200"/>
              </a:spcBef>
              <a:spcAft>
                <a:spcPts val="1200"/>
              </a:spcAft>
              <a:buNone/>
            </a:pPr>
            <a:r>
              <a:rPr lang="en-GB"/>
              <a:t> This dominant frequency is used to </a:t>
            </a:r>
            <a:r>
              <a:rPr lang="en-GB"/>
              <a:t>reconstruct</a:t>
            </a:r>
            <a:r>
              <a:rPr lang="en-GB"/>
              <a:t> the </a:t>
            </a:r>
            <a:r>
              <a:rPr lang="en-GB"/>
              <a:t>position and velocity vectors in the form of </a:t>
            </a:r>
            <a:r>
              <a:rPr b="1" lang="en-GB"/>
              <a:t>sine and cosine waves</a:t>
            </a:r>
            <a:r>
              <a:rPr lang="en-GB"/>
              <a:t> by using </a:t>
            </a:r>
            <a:r>
              <a:rPr b="1" lang="en-GB"/>
              <a:t>reverse FFT</a:t>
            </a:r>
            <a:r>
              <a:rPr lang="en-GB"/>
              <a:t>, thus switching back from the frequency scale to the temporal scale. These waves are added to our original dataset of position and velocity vectors to prepare our final dataset.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Proposed </a:t>
            </a:r>
            <a:r>
              <a:rPr lang="en-GB"/>
              <a:t>Architecture</a:t>
            </a:r>
            <a:endParaRPr/>
          </a:p>
        </p:txBody>
      </p:sp>
      <p:sp>
        <p:nvSpPr>
          <p:cNvPr id="117" name="Google Shape;117;p18"/>
          <p:cNvSpPr txBox="1"/>
          <p:nvPr>
            <p:ph idx="1" type="body"/>
          </p:nvPr>
        </p:nvSpPr>
        <p:spPr>
          <a:xfrm>
            <a:off x="4572000" y="53075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18"/>
          <p:cNvPicPr preferRelativeResize="0"/>
          <p:nvPr/>
        </p:nvPicPr>
        <p:blipFill>
          <a:blip r:embed="rId3">
            <a:alphaModFix/>
          </a:blip>
          <a:stretch>
            <a:fillRect/>
          </a:stretch>
        </p:blipFill>
        <p:spPr>
          <a:xfrm>
            <a:off x="548375" y="1939250"/>
            <a:ext cx="5462900" cy="3179925"/>
          </a:xfrm>
          <a:prstGeom prst="rect">
            <a:avLst/>
          </a:prstGeom>
          <a:noFill/>
          <a:ln>
            <a:noFill/>
          </a:ln>
        </p:spPr>
      </p:pic>
      <p:sp>
        <p:nvSpPr>
          <p:cNvPr id="119" name="Google Shape;119;p18"/>
          <p:cNvSpPr txBox="1"/>
          <p:nvPr/>
        </p:nvSpPr>
        <p:spPr>
          <a:xfrm>
            <a:off x="6815900" y="2468875"/>
            <a:ext cx="2118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The proposed architecture is a TCN-TCN attention based encoder decoder </a:t>
            </a:r>
            <a:r>
              <a:rPr lang="en-GB">
                <a:latin typeface="Lato"/>
                <a:ea typeface="Lato"/>
                <a:cs typeface="Lato"/>
                <a:sym typeface="Lato"/>
              </a:rPr>
              <a:t>architecture</a:t>
            </a:r>
            <a:r>
              <a:rPr lang="en-GB">
                <a:latin typeface="Lato"/>
                <a:ea typeface="Lato"/>
                <a:cs typeface="Lato"/>
                <a:sym typeface="Lato"/>
              </a:rPr>
              <a:t>.</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processing</a:t>
            </a:r>
            <a:endParaRPr/>
          </a:p>
        </p:txBody>
      </p:sp>
      <p:sp>
        <p:nvSpPr>
          <p:cNvPr id="125" name="Google Shape;125;p19"/>
          <p:cNvSpPr txBox="1"/>
          <p:nvPr>
            <p:ph idx="1" type="body"/>
          </p:nvPr>
        </p:nvSpPr>
        <p:spPr>
          <a:xfrm>
            <a:off x="729450" y="20890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dataset is </a:t>
            </a:r>
            <a:r>
              <a:rPr b="1" lang="en-GB"/>
              <a:t>split into training, testing and validation datasets</a:t>
            </a:r>
            <a:r>
              <a:rPr lang="en-GB"/>
              <a:t>. The </a:t>
            </a:r>
            <a:r>
              <a:rPr lang="en-GB"/>
              <a:t>separate</a:t>
            </a:r>
            <a:r>
              <a:rPr lang="en-GB"/>
              <a:t> datasets are</a:t>
            </a:r>
            <a:r>
              <a:rPr b="1" lang="en-GB"/>
              <a:t> scaled and normalized </a:t>
            </a:r>
            <a:r>
              <a:rPr lang="en-GB"/>
              <a:t>separately</a:t>
            </a:r>
            <a:r>
              <a:rPr lang="en-GB"/>
              <a:t> to avoid any </a:t>
            </a:r>
            <a:r>
              <a:rPr lang="en-GB"/>
              <a:t>kind of</a:t>
            </a:r>
            <a:r>
              <a:rPr lang="en-GB"/>
              <a:t> overfitting or data anomalies. </a:t>
            </a:r>
            <a:endParaRPr/>
          </a:p>
          <a:p>
            <a:pPr indent="0" lvl="0" marL="0" rtl="0" algn="l">
              <a:spcBef>
                <a:spcPts val="1200"/>
              </a:spcBef>
              <a:spcAft>
                <a:spcPts val="0"/>
              </a:spcAft>
              <a:buNone/>
            </a:pPr>
            <a:r>
              <a:rPr lang="en-GB"/>
              <a:t>The datasets are then </a:t>
            </a:r>
            <a:r>
              <a:rPr b="1" lang="en-GB"/>
              <a:t>windowed temporally by using a sliding window operator</a:t>
            </a:r>
            <a:r>
              <a:rPr lang="en-GB"/>
              <a:t> function to generate </a:t>
            </a:r>
            <a:r>
              <a:rPr b="1" lang="en-GB"/>
              <a:t>input and target sequences</a:t>
            </a:r>
            <a:r>
              <a:rPr lang="en-GB"/>
              <a:t> for our model.</a:t>
            </a:r>
            <a:endParaRPr/>
          </a:p>
          <a:p>
            <a:pPr indent="0" lvl="0" marL="0" rtl="0" algn="l">
              <a:spcBef>
                <a:spcPts val="1200"/>
              </a:spcBef>
              <a:spcAft>
                <a:spcPts val="1200"/>
              </a:spcAft>
              <a:buNone/>
            </a:pPr>
            <a:r>
              <a:t/>
            </a:r>
            <a:endParaRPr/>
          </a:p>
        </p:txBody>
      </p:sp>
      <p:pic>
        <p:nvPicPr>
          <p:cNvPr id="126" name="Google Shape;126;p19"/>
          <p:cNvPicPr preferRelativeResize="0"/>
          <p:nvPr/>
        </p:nvPicPr>
        <p:blipFill>
          <a:blip r:embed="rId3">
            <a:alphaModFix/>
          </a:blip>
          <a:stretch>
            <a:fillRect/>
          </a:stretch>
        </p:blipFill>
        <p:spPr>
          <a:xfrm>
            <a:off x="729450" y="3436475"/>
            <a:ext cx="5072200" cy="1354625"/>
          </a:xfrm>
          <a:prstGeom prst="rect">
            <a:avLst/>
          </a:prstGeom>
          <a:noFill/>
          <a:ln>
            <a:noFill/>
          </a:ln>
        </p:spPr>
      </p:pic>
      <p:sp>
        <p:nvSpPr>
          <p:cNvPr id="127" name="Google Shape;127;p19"/>
          <p:cNvSpPr txBox="1"/>
          <p:nvPr/>
        </p:nvSpPr>
        <p:spPr>
          <a:xfrm>
            <a:off x="5664975" y="3100375"/>
            <a:ext cx="31473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Lato"/>
                <a:ea typeface="Lato"/>
                <a:cs typeface="Lato"/>
                <a:sym typeface="Lato"/>
              </a:rPr>
              <a:t>The generated sequences are then segregated into </a:t>
            </a:r>
            <a:r>
              <a:rPr b="1" lang="en-GB" sz="1300">
                <a:latin typeface="Lato"/>
                <a:ea typeface="Lato"/>
                <a:cs typeface="Lato"/>
                <a:sym typeface="Lato"/>
              </a:rPr>
              <a:t>Encoder sequence</a:t>
            </a:r>
            <a:r>
              <a:rPr lang="en-GB" sz="1300">
                <a:latin typeface="Lato"/>
                <a:ea typeface="Lato"/>
                <a:cs typeface="Lato"/>
                <a:sym typeface="Lato"/>
              </a:rPr>
              <a:t> and </a:t>
            </a:r>
            <a:r>
              <a:rPr b="1" lang="en-GB" sz="1300">
                <a:latin typeface="Lato"/>
                <a:ea typeface="Lato"/>
                <a:cs typeface="Lato"/>
                <a:sym typeface="Lato"/>
              </a:rPr>
              <a:t>Decoder sequence</a:t>
            </a:r>
            <a:r>
              <a:rPr lang="en-GB" sz="1300">
                <a:latin typeface="Lato"/>
                <a:ea typeface="Lato"/>
                <a:cs typeface="Lato"/>
                <a:sym typeface="Lato"/>
              </a:rPr>
              <a:t>. </a:t>
            </a:r>
            <a:endParaRPr sz="1300">
              <a:latin typeface="Lato"/>
              <a:ea typeface="Lato"/>
              <a:cs typeface="Lato"/>
              <a:sym typeface="Lato"/>
            </a:endParaRPr>
          </a:p>
          <a:p>
            <a:pPr indent="0" lvl="0" marL="0" rtl="0" algn="l">
              <a:spcBef>
                <a:spcPts val="0"/>
              </a:spcBef>
              <a:spcAft>
                <a:spcPts val="0"/>
              </a:spcAft>
              <a:buNone/>
            </a:pPr>
            <a:r>
              <a:rPr b="1" lang="en-GB" sz="1300">
                <a:latin typeface="Lato"/>
                <a:ea typeface="Lato"/>
                <a:cs typeface="Lato"/>
                <a:sym typeface="Lato"/>
              </a:rPr>
              <a:t>Encoder sequences</a:t>
            </a:r>
            <a:r>
              <a:rPr lang="en-GB" sz="1300">
                <a:latin typeface="Lato"/>
                <a:ea typeface="Lato"/>
                <a:cs typeface="Lato"/>
                <a:sym typeface="Lato"/>
              </a:rPr>
              <a:t>~ consists of both the </a:t>
            </a:r>
            <a:r>
              <a:rPr i="1" lang="en-GB" sz="1300">
                <a:latin typeface="Lato"/>
                <a:ea typeface="Lato"/>
                <a:cs typeface="Lato"/>
                <a:sym typeface="Lato"/>
              </a:rPr>
              <a:t>input</a:t>
            </a:r>
            <a:r>
              <a:rPr lang="en-GB" sz="1300">
                <a:latin typeface="Lato"/>
                <a:ea typeface="Lato"/>
                <a:cs typeface="Lato"/>
                <a:sym typeface="Lato"/>
              </a:rPr>
              <a:t> and </a:t>
            </a:r>
            <a:r>
              <a:rPr i="1" lang="en-GB" sz="1300">
                <a:latin typeface="Lato"/>
                <a:ea typeface="Lato"/>
                <a:cs typeface="Lato"/>
                <a:sym typeface="Lato"/>
              </a:rPr>
              <a:t>target</a:t>
            </a:r>
            <a:r>
              <a:rPr lang="en-GB" sz="1300">
                <a:latin typeface="Lato"/>
                <a:ea typeface="Lato"/>
                <a:cs typeface="Lato"/>
                <a:sym typeface="Lato"/>
              </a:rPr>
              <a:t> feature values of the </a:t>
            </a:r>
            <a:r>
              <a:rPr i="1" lang="en-GB" sz="1300">
                <a:latin typeface="Lato"/>
                <a:ea typeface="Lato"/>
                <a:cs typeface="Lato"/>
                <a:sym typeface="Lato"/>
              </a:rPr>
              <a:t>input sequences</a:t>
            </a:r>
            <a:r>
              <a:rPr lang="en-GB" sz="1300">
                <a:latin typeface="Lato"/>
                <a:ea typeface="Lato"/>
                <a:cs typeface="Lato"/>
                <a:sym typeface="Lato"/>
              </a:rPr>
              <a:t>. </a:t>
            </a:r>
            <a:endParaRPr sz="1300">
              <a:latin typeface="Lato"/>
              <a:ea typeface="Lato"/>
              <a:cs typeface="Lato"/>
              <a:sym typeface="Lato"/>
            </a:endParaRPr>
          </a:p>
          <a:p>
            <a:pPr indent="0" lvl="0" marL="0" rtl="0" algn="l">
              <a:spcBef>
                <a:spcPts val="0"/>
              </a:spcBef>
              <a:spcAft>
                <a:spcPts val="0"/>
              </a:spcAft>
              <a:buNone/>
            </a:pPr>
            <a:r>
              <a:rPr b="1" lang="en-GB" sz="1300">
                <a:latin typeface="Lato"/>
                <a:ea typeface="Lato"/>
                <a:cs typeface="Lato"/>
                <a:sym typeface="Lato"/>
              </a:rPr>
              <a:t>Decoder sequences</a:t>
            </a:r>
            <a:r>
              <a:rPr lang="en-GB" sz="1300">
                <a:latin typeface="Lato"/>
                <a:ea typeface="Lato"/>
                <a:cs typeface="Lato"/>
                <a:sym typeface="Lato"/>
              </a:rPr>
              <a:t>~ consists of the </a:t>
            </a:r>
            <a:r>
              <a:rPr i="1" lang="en-GB" sz="1300">
                <a:latin typeface="Lato"/>
                <a:ea typeface="Lato"/>
                <a:cs typeface="Lato"/>
                <a:sym typeface="Lato"/>
              </a:rPr>
              <a:t>target features</a:t>
            </a:r>
            <a:r>
              <a:rPr lang="en-GB" sz="1300">
                <a:latin typeface="Lato"/>
                <a:ea typeface="Lato"/>
                <a:cs typeface="Lato"/>
                <a:sym typeface="Lato"/>
              </a:rPr>
              <a:t> values of the </a:t>
            </a:r>
            <a:r>
              <a:rPr i="1" lang="en-GB" sz="1300">
                <a:latin typeface="Lato"/>
                <a:ea typeface="Lato"/>
                <a:cs typeface="Lato"/>
                <a:sym typeface="Lato"/>
              </a:rPr>
              <a:t>target sequences</a:t>
            </a:r>
            <a:r>
              <a:rPr lang="en-GB" sz="1300">
                <a:latin typeface="Lato"/>
                <a:ea typeface="Lato"/>
                <a:cs typeface="Lato"/>
                <a:sym typeface="Lato"/>
              </a:rPr>
              <a:t>.</a:t>
            </a:r>
            <a:endParaRPr sz="13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Temporal Convoluted network</a:t>
            </a:r>
            <a:endParaRPr/>
          </a:p>
        </p:txBody>
      </p:sp>
      <p:sp>
        <p:nvSpPr>
          <p:cNvPr id="133" name="Google Shape;133;p20"/>
          <p:cNvSpPr txBox="1"/>
          <p:nvPr>
            <p:ph idx="1" type="body"/>
          </p:nvPr>
        </p:nvSpPr>
        <p:spPr>
          <a:xfrm>
            <a:off x="4065900" y="2211275"/>
            <a:ext cx="4420500" cy="271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solidFill>
                  <a:srgbClr val="1F2328"/>
                </a:solidFill>
                <a:highlight>
                  <a:srgbClr val="FFFFFF"/>
                </a:highlight>
              </a:rPr>
              <a:t>One TCN cell (residual block) is structured like this (when choosing ReLu as activation function).</a:t>
            </a:r>
            <a:endParaRPr sz="1200">
              <a:solidFill>
                <a:srgbClr val="1F2328"/>
              </a:solidFill>
              <a:highlight>
                <a:srgbClr val="FFFFFF"/>
              </a:highlight>
            </a:endParaRPr>
          </a:p>
          <a:p>
            <a:pPr indent="0" lvl="0" marL="0" rtl="0" algn="l">
              <a:spcBef>
                <a:spcPts val="1200"/>
              </a:spcBef>
              <a:spcAft>
                <a:spcPts val="0"/>
              </a:spcAft>
              <a:buNone/>
            </a:pPr>
            <a:r>
              <a:rPr lang="en-GB" sz="1200">
                <a:solidFill>
                  <a:srgbClr val="1F2328"/>
                </a:solidFill>
                <a:highlight>
                  <a:srgbClr val="FFFFFF"/>
                </a:highlight>
              </a:rPr>
              <a:t>The TCN blocks use as many layers as needed to get a connection from first </a:t>
            </a:r>
            <a:r>
              <a:rPr lang="en-GB" sz="1200">
                <a:solidFill>
                  <a:srgbClr val="1F2328"/>
                </a:solidFill>
                <a:highlight>
                  <a:srgbClr val="FFFFFF"/>
                </a:highlight>
              </a:rPr>
              <a:t>timestep's</a:t>
            </a:r>
            <a:r>
              <a:rPr lang="en-GB" sz="1200">
                <a:solidFill>
                  <a:srgbClr val="1F2328"/>
                </a:solidFill>
                <a:highlight>
                  <a:srgbClr val="FFFFFF"/>
                </a:highlight>
              </a:rPr>
              <a:t> input to last timestep's output i.e the number of layers are determined by the number of timesteps in our training dataset. </a:t>
            </a:r>
            <a:endParaRPr sz="1200">
              <a:solidFill>
                <a:srgbClr val="1F2328"/>
              </a:solidFill>
              <a:highlight>
                <a:srgbClr val="FFFFFF"/>
              </a:highlight>
            </a:endParaRPr>
          </a:p>
          <a:p>
            <a:pPr indent="0" lvl="0" marL="0" rtl="0" algn="l">
              <a:spcBef>
                <a:spcPts val="1200"/>
              </a:spcBef>
              <a:spcAft>
                <a:spcPts val="1200"/>
              </a:spcAft>
              <a:buNone/>
            </a:pPr>
            <a:r>
              <a:t/>
            </a:r>
            <a:endParaRPr sz="1200">
              <a:solidFill>
                <a:srgbClr val="1F2328"/>
              </a:solidFill>
              <a:highlight>
                <a:srgbClr val="FFFFFF"/>
              </a:highlight>
              <a:latin typeface="Arial"/>
              <a:ea typeface="Arial"/>
              <a:cs typeface="Arial"/>
              <a:sym typeface="Arial"/>
            </a:endParaRPr>
          </a:p>
        </p:txBody>
      </p:sp>
      <p:pic>
        <p:nvPicPr>
          <p:cNvPr id="134" name="Google Shape;134;p20"/>
          <p:cNvPicPr preferRelativeResize="0"/>
          <p:nvPr/>
        </p:nvPicPr>
        <p:blipFill>
          <a:blip r:embed="rId3">
            <a:alphaModFix/>
          </a:blip>
          <a:stretch>
            <a:fillRect/>
          </a:stretch>
        </p:blipFill>
        <p:spPr>
          <a:xfrm>
            <a:off x="775125" y="1898500"/>
            <a:ext cx="2740800" cy="324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Up Close Dilated Convolutions with Causal Padding</a:t>
            </a:r>
            <a:endParaRPr/>
          </a:p>
        </p:txBody>
      </p:sp>
      <p:sp>
        <p:nvSpPr>
          <p:cNvPr id="140" name="Google Shape;140;p21"/>
          <p:cNvSpPr txBox="1"/>
          <p:nvPr>
            <p:ph idx="1" type="body"/>
          </p:nvPr>
        </p:nvSpPr>
        <p:spPr>
          <a:xfrm>
            <a:off x="5339050" y="1955300"/>
            <a:ext cx="3493500" cy="311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Causal Padding :</a:t>
            </a:r>
            <a:r>
              <a:rPr lang="en-GB"/>
              <a:t> </a:t>
            </a:r>
            <a:r>
              <a:rPr lang="en-GB">
                <a:solidFill>
                  <a:srgbClr val="292929"/>
                </a:solidFill>
                <a:highlight>
                  <a:schemeClr val="lt1"/>
                </a:highlight>
                <a:latin typeface="Arial"/>
                <a:ea typeface="Arial"/>
                <a:cs typeface="Arial"/>
                <a:sym typeface="Arial"/>
              </a:rPr>
              <a:t> </a:t>
            </a:r>
            <a:r>
              <a:rPr lang="en-GB">
                <a:solidFill>
                  <a:srgbClr val="292929"/>
                </a:solidFill>
                <a:highlight>
                  <a:schemeClr val="lt1"/>
                </a:highlight>
              </a:rPr>
              <a:t>Output at time t is convolved only with elements from time t and earlier (0 to t-1) in the previous layer. In order to </a:t>
            </a:r>
            <a:r>
              <a:rPr lang="en-GB">
                <a:solidFill>
                  <a:srgbClr val="292929"/>
                </a:solidFill>
                <a:highlight>
                  <a:schemeClr val="lt1"/>
                </a:highlight>
              </a:rPr>
              <a:t>achieve</a:t>
            </a:r>
            <a:r>
              <a:rPr lang="en-GB">
                <a:solidFill>
                  <a:srgbClr val="292929"/>
                </a:solidFill>
                <a:highlight>
                  <a:schemeClr val="lt1"/>
                </a:highlight>
              </a:rPr>
              <a:t> this, zero padding of length (kernel size − 1) is added  to </a:t>
            </a:r>
            <a:r>
              <a:rPr b="1" lang="en-GB">
                <a:solidFill>
                  <a:srgbClr val="292929"/>
                </a:solidFill>
                <a:highlight>
                  <a:schemeClr val="lt1"/>
                </a:highlight>
              </a:rPr>
              <a:t>keep subsequent layers the same length as previous ones</a:t>
            </a:r>
            <a:r>
              <a:rPr lang="en-GB">
                <a:solidFill>
                  <a:srgbClr val="292929"/>
                </a:solidFill>
                <a:highlight>
                  <a:schemeClr val="lt1"/>
                </a:highlight>
              </a:rPr>
              <a:t>.</a:t>
            </a:r>
            <a:endParaRPr>
              <a:solidFill>
                <a:srgbClr val="292929"/>
              </a:solidFill>
              <a:highlight>
                <a:schemeClr val="lt1"/>
              </a:highlight>
            </a:endParaRPr>
          </a:p>
          <a:p>
            <a:pPr indent="0" lvl="0" marL="0" rtl="0" algn="l">
              <a:spcBef>
                <a:spcPts val="1200"/>
              </a:spcBef>
              <a:spcAft>
                <a:spcPts val="1200"/>
              </a:spcAft>
              <a:buNone/>
            </a:pPr>
            <a:r>
              <a:rPr b="1" lang="en-GB">
                <a:solidFill>
                  <a:srgbClr val="292929"/>
                </a:solidFill>
                <a:highlight>
                  <a:schemeClr val="lt1"/>
                </a:highlight>
              </a:rPr>
              <a:t>Dilated Causal Convolutions: </a:t>
            </a:r>
            <a:r>
              <a:rPr lang="en-GB">
                <a:solidFill>
                  <a:srgbClr val="292929"/>
                </a:solidFill>
                <a:highlight>
                  <a:schemeClr val="lt1"/>
                </a:highlight>
              </a:rPr>
              <a:t>Dilation is equivalent to introducing a fixed step between every two adjacent filter taps. When d = 1, a dilated convolution reduces to a regular convolution.</a:t>
            </a:r>
            <a:r>
              <a:rPr lang="en-GB">
                <a:solidFill>
                  <a:srgbClr val="292929"/>
                </a:solidFill>
                <a:highlight>
                  <a:schemeClr val="lt1"/>
                </a:highlight>
                <a:latin typeface="Arial"/>
                <a:ea typeface="Arial"/>
                <a:cs typeface="Arial"/>
                <a:sym typeface="Arial"/>
              </a:rPr>
              <a:t> </a:t>
            </a:r>
            <a:r>
              <a:rPr lang="en-GB">
                <a:solidFill>
                  <a:srgbClr val="292929"/>
                </a:solidFill>
                <a:highlight>
                  <a:schemeClr val="lt1"/>
                </a:highlight>
              </a:rPr>
              <a:t>Dilation exponentially increases the receptive field of a TCN.</a:t>
            </a:r>
            <a:endParaRPr/>
          </a:p>
        </p:txBody>
      </p:sp>
      <p:pic>
        <p:nvPicPr>
          <p:cNvPr id="141" name="Google Shape;141;p21"/>
          <p:cNvPicPr preferRelativeResize="0"/>
          <p:nvPr/>
        </p:nvPicPr>
        <p:blipFill>
          <a:blip r:embed="rId3">
            <a:alphaModFix/>
          </a:blip>
          <a:stretch>
            <a:fillRect/>
          </a:stretch>
        </p:blipFill>
        <p:spPr>
          <a:xfrm>
            <a:off x="729450" y="1955325"/>
            <a:ext cx="4273500" cy="2819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