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4efb9839f_1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f4efb9839f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4efb9839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f4efb9839f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4dc42ee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4dc42ee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4dc42ee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4dc42ee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4efb9839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f4efb9839f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4efb9839f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f4efb9839f_3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4efb9839f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f4efb9839f_3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4efb9839f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f4efb9839f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4efb9839f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f4efb9839f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4efb9839f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f4efb9839f_1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4efb9839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f4efb9839f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4efb9839f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f4efb9839f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4dc42ee1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4dc42ee1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4dc42ee1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4dc42ee1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f4efb9839f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f4efb9839f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4efb9839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f4efb9839f_1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4dc42ee1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4dc42ee1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4dc42ee1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4dc42ee1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4dc42ee1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4dc42ee1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4efb9839f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f4efb9839f_1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4efb9839f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f4efb9839f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4efb9839f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f4efb9839f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4efb9839f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f4efb9839f_1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4dc42ee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4dc42e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4dc42ee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4dc42ee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4dc42ee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4dc42ee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4dc42ee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4dc42ee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Robust Deep learning Based Satellite Tracking Methodology</a:t>
            </a:r>
            <a:endParaRPr/>
          </a:p>
        </p:txBody>
      </p:sp>
      <p:sp>
        <p:nvSpPr>
          <p:cNvPr id="87" name="Google Shape;87;p1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SzPct val="117647"/>
              <a:buNone/>
            </a:pPr>
            <a:r>
              <a:rPr lang="en"/>
              <a:t>COOPERANTS</a:t>
            </a:r>
            <a:endParaRPr/>
          </a:p>
          <a:p>
            <a:pPr indent="0" lvl="0" marL="0" rtl="0" algn="l">
              <a:lnSpc>
                <a:spcPct val="100000"/>
              </a:lnSpc>
              <a:spcBef>
                <a:spcPts val="0"/>
              </a:spcBef>
              <a:spcAft>
                <a:spcPts val="0"/>
              </a:spcAft>
              <a:buSzPct val="108680"/>
              <a:buNone/>
            </a:pPr>
            <a:r>
              <a:rPr lang="en" sz="1732"/>
              <a:t>By Souptik Sen</a:t>
            </a:r>
            <a:endParaRPr sz="173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processing</a:t>
            </a:r>
            <a:endParaRPr/>
          </a:p>
        </p:txBody>
      </p:sp>
      <p:sp>
        <p:nvSpPr>
          <p:cNvPr id="146" name="Google Shape;146;p22"/>
          <p:cNvSpPr txBox="1"/>
          <p:nvPr>
            <p:ph idx="1" type="body"/>
          </p:nvPr>
        </p:nvSpPr>
        <p:spPr>
          <a:xfrm>
            <a:off x="729450" y="2089050"/>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The dataset is </a:t>
            </a:r>
            <a:r>
              <a:rPr b="1" lang="en"/>
              <a:t>split into training, testing and validation datasets</a:t>
            </a:r>
            <a:r>
              <a:rPr lang="en"/>
              <a:t>. The separate datasets are</a:t>
            </a:r>
            <a:r>
              <a:rPr b="1" lang="en"/>
              <a:t> scaled and normalized </a:t>
            </a:r>
            <a:r>
              <a:rPr lang="en"/>
              <a:t>separately to avoid any kind of overfitting or data anomalies. </a:t>
            </a:r>
            <a:endParaRPr/>
          </a:p>
          <a:p>
            <a:pPr indent="0" lvl="0" marL="0" rtl="0" algn="l">
              <a:lnSpc>
                <a:spcPct val="115000"/>
              </a:lnSpc>
              <a:spcBef>
                <a:spcPts val="1200"/>
              </a:spcBef>
              <a:spcAft>
                <a:spcPts val="0"/>
              </a:spcAft>
              <a:buSzPts val="1300"/>
              <a:buNone/>
            </a:pPr>
            <a:r>
              <a:rPr lang="en"/>
              <a:t>The datasets are then </a:t>
            </a:r>
            <a:r>
              <a:rPr b="1" lang="en"/>
              <a:t>windowed temporally by using a sliding window operator</a:t>
            </a:r>
            <a:r>
              <a:rPr lang="en"/>
              <a:t> function to generate </a:t>
            </a:r>
            <a:r>
              <a:rPr b="1" lang="en"/>
              <a:t>input and target sequences</a:t>
            </a:r>
            <a:r>
              <a:rPr lang="en"/>
              <a:t> for our model.</a:t>
            </a:r>
            <a:endParaRPr/>
          </a:p>
          <a:p>
            <a:pPr indent="0" lvl="0" marL="0" rtl="0" algn="l">
              <a:lnSpc>
                <a:spcPct val="115000"/>
              </a:lnSpc>
              <a:spcBef>
                <a:spcPts val="1200"/>
              </a:spcBef>
              <a:spcAft>
                <a:spcPts val="1200"/>
              </a:spcAft>
              <a:buSzPts val="1300"/>
              <a:buNone/>
            </a:pPr>
            <a:r>
              <a:t/>
            </a:r>
            <a:endParaRPr/>
          </a:p>
        </p:txBody>
      </p:sp>
      <p:pic>
        <p:nvPicPr>
          <p:cNvPr id="147" name="Google Shape;147;p22"/>
          <p:cNvPicPr preferRelativeResize="0"/>
          <p:nvPr/>
        </p:nvPicPr>
        <p:blipFill rotWithShape="1">
          <a:blip r:embed="rId3">
            <a:alphaModFix/>
          </a:blip>
          <a:srcRect b="0" l="0" r="0" t="0"/>
          <a:stretch/>
        </p:blipFill>
        <p:spPr>
          <a:xfrm>
            <a:off x="729450" y="3436475"/>
            <a:ext cx="5072200" cy="1354625"/>
          </a:xfrm>
          <a:prstGeom prst="rect">
            <a:avLst/>
          </a:prstGeom>
          <a:noFill/>
          <a:ln>
            <a:noFill/>
          </a:ln>
        </p:spPr>
      </p:pic>
      <p:sp>
        <p:nvSpPr>
          <p:cNvPr id="148" name="Google Shape;148;p22"/>
          <p:cNvSpPr txBox="1"/>
          <p:nvPr/>
        </p:nvSpPr>
        <p:spPr>
          <a:xfrm>
            <a:off x="5664975" y="3100375"/>
            <a:ext cx="3147300" cy="198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The generated sequences are then segregated into </a:t>
            </a:r>
            <a:r>
              <a:rPr b="1" i="0" lang="en" sz="1300" u="none" cap="none" strike="noStrike">
                <a:solidFill>
                  <a:srgbClr val="000000"/>
                </a:solidFill>
                <a:latin typeface="Lato"/>
                <a:ea typeface="Lato"/>
                <a:cs typeface="Lato"/>
                <a:sym typeface="Lato"/>
              </a:rPr>
              <a:t>Encoder sequence</a:t>
            </a:r>
            <a:r>
              <a:rPr b="0" i="0" lang="en" sz="1300" u="none" cap="none" strike="noStrike">
                <a:solidFill>
                  <a:srgbClr val="000000"/>
                </a:solidFill>
                <a:latin typeface="Lato"/>
                <a:ea typeface="Lato"/>
                <a:cs typeface="Lato"/>
                <a:sym typeface="Lato"/>
              </a:rPr>
              <a:t> and </a:t>
            </a:r>
            <a:r>
              <a:rPr b="1" i="0" lang="en" sz="1300" u="none" cap="none" strike="noStrike">
                <a:solidFill>
                  <a:srgbClr val="000000"/>
                </a:solidFill>
                <a:latin typeface="Lato"/>
                <a:ea typeface="Lato"/>
                <a:cs typeface="Lato"/>
                <a:sym typeface="Lato"/>
              </a:rPr>
              <a:t>Decoder sequence</a:t>
            </a:r>
            <a:r>
              <a:rPr b="0" i="0" lang="en" sz="1300" u="none" cap="none" strike="noStrike">
                <a:solidFill>
                  <a:srgbClr val="000000"/>
                </a:solidFill>
                <a:latin typeface="Lato"/>
                <a:ea typeface="Lato"/>
                <a:cs typeface="Lato"/>
                <a:sym typeface="Lato"/>
              </a:rPr>
              <a:t>. </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Lato"/>
                <a:ea typeface="Lato"/>
                <a:cs typeface="Lato"/>
                <a:sym typeface="Lato"/>
              </a:rPr>
              <a:t>Encoder sequences</a:t>
            </a:r>
            <a:r>
              <a:rPr b="0" i="0" lang="en" sz="1300" u="none" cap="none" strike="noStrike">
                <a:solidFill>
                  <a:srgbClr val="000000"/>
                </a:solidFill>
                <a:latin typeface="Lato"/>
                <a:ea typeface="Lato"/>
                <a:cs typeface="Lato"/>
                <a:sym typeface="Lato"/>
              </a:rPr>
              <a:t>~ consists of both the </a:t>
            </a:r>
            <a:r>
              <a:rPr b="0" i="1" lang="en" sz="1300" u="none" cap="none" strike="noStrike">
                <a:solidFill>
                  <a:srgbClr val="000000"/>
                </a:solidFill>
                <a:latin typeface="Lato"/>
                <a:ea typeface="Lato"/>
                <a:cs typeface="Lato"/>
                <a:sym typeface="Lato"/>
              </a:rPr>
              <a:t>input</a:t>
            </a:r>
            <a:r>
              <a:rPr b="0" i="0" lang="en" sz="1300" u="none" cap="none" strike="noStrike">
                <a:solidFill>
                  <a:srgbClr val="000000"/>
                </a:solidFill>
                <a:latin typeface="Lato"/>
                <a:ea typeface="Lato"/>
                <a:cs typeface="Lato"/>
                <a:sym typeface="Lato"/>
              </a:rPr>
              <a:t> and </a:t>
            </a:r>
            <a:r>
              <a:rPr b="0" i="1" lang="en" sz="1300" u="none" cap="none" strike="noStrike">
                <a:solidFill>
                  <a:srgbClr val="000000"/>
                </a:solidFill>
                <a:latin typeface="Lato"/>
                <a:ea typeface="Lato"/>
                <a:cs typeface="Lato"/>
                <a:sym typeface="Lato"/>
              </a:rPr>
              <a:t>target</a:t>
            </a:r>
            <a:r>
              <a:rPr b="0" i="0" lang="en" sz="1300" u="none" cap="none" strike="noStrike">
                <a:solidFill>
                  <a:srgbClr val="000000"/>
                </a:solidFill>
                <a:latin typeface="Lato"/>
                <a:ea typeface="Lato"/>
                <a:cs typeface="Lato"/>
                <a:sym typeface="Lato"/>
              </a:rPr>
              <a:t> feature values of the </a:t>
            </a:r>
            <a:r>
              <a:rPr b="0" i="1" lang="en" sz="1300" u="none" cap="none" strike="noStrike">
                <a:solidFill>
                  <a:srgbClr val="000000"/>
                </a:solidFill>
                <a:latin typeface="Lato"/>
                <a:ea typeface="Lato"/>
                <a:cs typeface="Lato"/>
                <a:sym typeface="Lato"/>
              </a:rPr>
              <a:t>input sequences</a:t>
            </a:r>
            <a:r>
              <a:rPr b="0" i="0" lang="en" sz="1300" u="none" cap="none" strike="noStrike">
                <a:solidFill>
                  <a:srgbClr val="000000"/>
                </a:solidFill>
                <a:latin typeface="Lato"/>
                <a:ea typeface="Lato"/>
                <a:cs typeface="Lato"/>
                <a:sym typeface="Lato"/>
              </a:rPr>
              <a:t>. </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Lato"/>
                <a:ea typeface="Lato"/>
                <a:cs typeface="Lato"/>
                <a:sym typeface="Lato"/>
              </a:rPr>
              <a:t>Decoder sequences</a:t>
            </a:r>
            <a:r>
              <a:rPr b="0" i="0" lang="en" sz="1300" u="none" cap="none" strike="noStrike">
                <a:solidFill>
                  <a:srgbClr val="000000"/>
                </a:solidFill>
                <a:latin typeface="Lato"/>
                <a:ea typeface="Lato"/>
                <a:cs typeface="Lato"/>
                <a:sym typeface="Lato"/>
              </a:rPr>
              <a:t>~ consists of the </a:t>
            </a:r>
            <a:r>
              <a:rPr b="0" i="1" lang="en" sz="1300" u="none" cap="none" strike="noStrike">
                <a:solidFill>
                  <a:srgbClr val="000000"/>
                </a:solidFill>
                <a:latin typeface="Lato"/>
                <a:ea typeface="Lato"/>
                <a:cs typeface="Lato"/>
                <a:sym typeface="Lato"/>
              </a:rPr>
              <a:t>target features</a:t>
            </a:r>
            <a:r>
              <a:rPr b="0" i="0" lang="en" sz="1300" u="none" cap="none" strike="noStrike">
                <a:solidFill>
                  <a:srgbClr val="000000"/>
                </a:solidFill>
                <a:latin typeface="Lato"/>
                <a:ea typeface="Lato"/>
                <a:cs typeface="Lato"/>
                <a:sym typeface="Lato"/>
              </a:rPr>
              <a:t> values of the </a:t>
            </a:r>
            <a:r>
              <a:rPr b="0" i="1" lang="en" sz="1300" u="none" cap="none" strike="noStrike">
                <a:solidFill>
                  <a:srgbClr val="000000"/>
                </a:solidFill>
                <a:latin typeface="Lato"/>
                <a:ea typeface="Lato"/>
                <a:cs typeface="Lato"/>
                <a:sym typeface="Lato"/>
              </a:rPr>
              <a:t>target sequences</a:t>
            </a:r>
            <a:r>
              <a:rPr b="0" i="0" lang="en" sz="1300" u="none" cap="none" strike="noStrike">
                <a:solidFill>
                  <a:srgbClr val="000000"/>
                </a:solidFill>
                <a:latin typeface="Lato"/>
                <a:ea typeface="Lato"/>
                <a:cs typeface="Lato"/>
                <a:sym typeface="Lato"/>
              </a:rPr>
              <a:t>.</a:t>
            </a:r>
            <a:endParaRPr b="0" i="0" sz="13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Windowing</a:t>
            </a:r>
            <a:endParaRPr/>
          </a:p>
        </p:txBody>
      </p:sp>
      <p:pic>
        <p:nvPicPr>
          <p:cNvPr id="154" name="Google Shape;154;p23"/>
          <p:cNvPicPr preferRelativeResize="0"/>
          <p:nvPr/>
        </p:nvPicPr>
        <p:blipFill>
          <a:blip r:embed="rId3">
            <a:alphaModFix/>
          </a:blip>
          <a:stretch>
            <a:fillRect/>
          </a:stretch>
        </p:blipFill>
        <p:spPr>
          <a:xfrm>
            <a:off x="1548950" y="2078875"/>
            <a:ext cx="5953949" cy="2663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852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Windowing Visualized ( i/p w = 120, o/p w = 20)</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4"/>
          <p:cNvPicPr preferRelativeResize="0"/>
          <p:nvPr/>
        </p:nvPicPr>
        <p:blipFill>
          <a:blip r:embed="rId3">
            <a:alphaModFix/>
          </a:blip>
          <a:stretch>
            <a:fillRect/>
          </a:stretch>
        </p:blipFill>
        <p:spPr>
          <a:xfrm>
            <a:off x="597725" y="1853850"/>
            <a:ext cx="8250050" cy="3038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Architecture</a:t>
            </a:r>
            <a:endParaRPr/>
          </a:p>
        </p:txBody>
      </p:sp>
      <p:sp>
        <p:nvSpPr>
          <p:cNvPr id="167" name="Google Shape;167;p25"/>
          <p:cNvSpPr txBox="1"/>
          <p:nvPr>
            <p:ph idx="1" type="body"/>
          </p:nvPr>
        </p:nvSpPr>
        <p:spPr>
          <a:xfrm>
            <a:off x="4572000" y="53075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8" name="Google Shape;168;p25"/>
          <p:cNvPicPr preferRelativeResize="0"/>
          <p:nvPr/>
        </p:nvPicPr>
        <p:blipFill rotWithShape="1">
          <a:blip r:embed="rId3">
            <a:alphaModFix/>
          </a:blip>
          <a:srcRect b="0" l="0" r="0" t="0"/>
          <a:stretch/>
        </p:blipFill>
        <p:spPr>
          <a:xfrm>
            <a:off x="548375" y="1939250"/>
            <a:ext cx="5462900" cy="3179925"/>
          </a:xfrm>
          <a:prstGeom prst="rect">
            <a:avLst/>
          </a:prstGeom>
          <a:noFill/>
          <a:ln>
            <a:noFill/>
          </a:ln>
        </p:spPr>
      </p:pic>
      <p:sp>
        <p:nvSpPr>
          <p:cNvPr id="169" name="Google Shape;169;p25"/>
          <p:cNvSpPr txBox="1"/>
          <p:nvPr/>
        </p:nvSpPr>
        <p:spPr>
          <a:xfrm>
            <a:off x="6815900" y="2468875"/>
            <a:ext cx="21186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The proposed architecture is a TCN-TCN attention based encoder decoder architecture.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7650" y="5971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300"/>
              <a:t>Temporal Convoluted network</a:t>
            </a:r>
            <a:endParaRPr sz="2100"/>
          </a:p>
        </p:txBody>
      </p:sp>
      <p:sp>
        <p:nvSpPr>
          <p:cNvPr id="175" name="Google Shape;175;p26"/>
          <p:cNvSpPr txBox="1"/>
          <p:nvPr/>
        </p:nvSpPr>
        <p:spPr>
          <a:xfrm>
            <a:off x="5772000" y="1501975"/>
            <a:ext cx="3102300" cy="2667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2"/>
                </a:solidFill>
                <a:highlight>
                  <a:schemeClr val="lt1"/>
                </a:highlight>
                <a:latin typeface="Roboto"/>
                <a:ea typeface="Roboto"/>
                <a:cs typeface="Roboto"/>
                <a:sym typeface="Roboto"/>
              </a:rPr>
              <a:t>One TCN cell (residual block) is structured like this (when choosing ReLu as activation function).</a:t>
            </a:r>
            <a:endParaRPr b="0" i="0" sz="1300" u="none" cap="none" strike="noStrike">
              <a:solidFill>
                <a:schemeClr val="dk2"/>
              </a:solidFill>
              <a:highlight>
                <a:schemeClr val="lt1"/>
              </a:highlight>
              <a:latin typeface="Roboto"/>
              <a:ea typeface="Roboto"/>
              <a:cs typeface="Roboto"/>
              <a:sym typeface="Roboto"/>
            </a:endParaRPr>
          </a:p>
          <a:p>
            <a:pPr indent="0" lvl="0" marL="0" marR="0" rtl="0" algn="l">
              <a:lnSpc>
                <a:spcPct val="115000"/>
              </a:lnSpc>
              <a:spcBef>
                <a:spcPts val="1200"/>
              </a:spcBef>
              <a:spcAft>
                <a:spcPts val="1200"/>
              </a:spcAft>
              <a:buClr>
                <a:srgbClr val="000000"/>
              </a:buClr>
              <a:buSzPts val="1300"/>
              <a:buFont typeface="Arial"/>
              <a:buNone/>
            </a:pPr>
            <a:r>
              <a:rPr b="0" i="0" lang="en" sz="1300" u="none" cap="none" strike="noStrike">
                <a:solidFill>
                  <a:schemeClr val="dk2"/>
                </a:solidFill>
                <a:highlight>
                  <a:schemeClr val="lt1"/>
                </a:highlight>
                <a:latin typeface="Roboto"/>
                <a:ea typeface="Roboto"/>
                <a:cs typeface="Roboto"/>
                <a:sym typeface="Roboto"/>
              </a:rPr>
              <a:t>The Residual connection helps in rapid backpropagation process and helps in parallelization. The TCN does not have to depend on the output of the previous timestep for loss propagation unlike LSTMs.</a:t>
            </a:r>
            <a:endParaRPr b="0" i="0" sz="1300" u="none" cap="none" strike="noStrike">
              <a:solidFill>
                <a:schemeClr val="dk2"/>
              </a:solidFill>
              <a:highlight>
                <a:schemeClr val="lt1"/>
              </a:highlight>
              <a:latin typeface="Roboto"/>
              <a:ea typeface="Roboto"/>
              <a:cs typeface="Roboto"/>
              <a:sym typeface="Roboto"/>
            </a:endParaRPr>
          </a:p>
        </p:txBody>
      </p:sp>
      <p:pic>
        <p:nvPicPr>
          <p:cNvPr id="176" name="Google Shape;176;p26"/>
          <p:cNvPicPr preferRelativeResize="0"/>
          <p:nvPr/>
        </p:nvPicPr>
        <p:blipFill rotWithShape="1">
          <a:blip r:embed="rId3">
            <a:alphaModFix/>
          </a:blip>
          <a:srcRect b="0" l="0" r="0" t="0"/>
          <a:stretch/>
        </p:blipFill>
        <p:spPr>
          <a:xfrm>
            <a:off x="926900" y="1368300"/>
            <a:ext cx="4179101" cy="353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7650" y="1326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2307"/>
              <a:buNone/>
            </a:pPr>
            <a:r>
              <a:rPr lang="en"/>
              <a:t>Choosing Number of Residual Blocks L</a:t>
            </a:r>
            <a:endParaRPr/>
          </a:p>
        </p:txBody>
      </p:sp>
      <p:sp>
        <p:nvSpPr>
          <p:cNvPr id="182" name="Google Shape;182;p27"/>
          <p:cNvSpPr txBox="1"/>
          <p:nvPr>
            <p:ph idx="1" type="body"/>
          </p:nvPr>
        </p:nvSpPr>
        <p:spPr>
          <a:xfrm>
            <a:off x="6511975" y="2265025"/>
            <a:ext cx="2335800" cy="2548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highlight>
                  <a:schemeClr val="lt1"/>
                </a:highlight>
                <a:latin typeface="Roboto"/>
                <a:ea typeface="Roboto"/>
                <a:cs typeface="Roboto"/>
                <a:sym typeface="Roboto"/>
              </a:rPr>
              <a:t>The TCN blocks use as many layers as needed to get a connection from first time step input to last timestep output i.e the number of layers are determined by the number of timesteps in our training dataset in the following way.</a:t>
            </a:r>
            <a:endParaRPr>
              <a:highlight>
                <a:schemeClr val="lt1"/>
              </a:highlight>
            </a:endParaRPr>
          </a:p>
        </p:txBody>
      </p:sp>
      <p:pic>
        <p:nvPicPr>
          <p:cNvPr id="183" name="Google Shape;183;p27"/>
          <p:cNvPicPr preferRelativeResize="0"/>
          <p:nvPr/>
        </p:nvPicPr>
        <p:blipFill rotWithShape="1">
          <a:blip r:embed="rId3">
            <a:alphaModFix/>
          </a:blip>
          <a:srcRect b="0" l="0" r="0" t="0"/>
          <a:stretch/>
        </p:blipFill>
        <p:spPr>
          <a:xfrm>
            <a:off x="649863" y="2032300"/>
            <a:ext cx="5738876" cy="285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Up Close Dilated Convolutions with Causal Padding</a:t>
            </a:r>
            <a:endParaRPr/>
          </a:p>
        </p:txBody>
      </p:sp>
      <p:sp>
        <p:nvSpPr>
          <p:cNvPr id="189" name="Google Shape;189;p28"/>
          <p:cNvSpPr txBox="1"/>
          <p:nvPr>
            <p:ph idx="1" type="body"/>
          </p:nvPr>
        </p:nvSpPr>
        <p:spPr>
          <a:xfrm>
            <a:off x="5339050" y="1955300"/>
            <a:ext cx="3493500" cy="311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a:t>Causal Padding :</a:t>
            </a:r>
            <a:r>
              <a:rPr lang="en"/>
              <a:t> </a:t>
            </a:r>
            <a:r>
              <a:rPr lang="en">
                <a:solidFill>
                  <a:srgbClr val="292929"/>
                </a:solidFill>
                <a:highlight>
                  <a:schemeClr val="lt1"/>
                </a:highlight>
                <a:latin typeface="Arial"/>
                <a:ea typeface="Arial"/>
                <a:cs typeface="Arial"/>
                <a:sym typeface="Arial"/>
              </a:rPr>
              <a:t> </a:t>
            </a:r>
            <a:r>
              <a:rPr lang="en">
                <a:solidFill>
                  <a:srgbClr val="292929"/>
                </a:solidFill>
                <a:highlight>
                  <a:schemeClr val="lt1"/>
                </a:highlight>
              </a:rPr>
              <a:t>Output at time t is convolved only with elements from time t and earlier (0 to t-1) in the previous layer. In order to achieve this, zero padding of length (kernel size − 1) is added  to </a:t>
            </a:r>
            <a:r>
              <a:rPr b="1" lang="en">
                <a:solidFill>
                  <a:srgbClr val="292929"/>
                </a:solidFill>
                <a:highlight>
                  <a:schemeClr val="lt1"/>
                </a:highlight>
              </a:rPr>
              <a:t>keep subsequent layers the same length as previous ones</a:t>
            </a:r>
            <a:r>
              <a:rPr lang="en">
                <a:solidFill>
                  <a:srgbClr val="292929"/>
                </a:solidFill>
                <a:highlight>
                  <a:schemeClr val="lt1"/>
                </a:highlight>
              </a:rPr>
              <a:t>.</a:t>
            </a:r>
            <a:endParaRPr>
              <a:solidFill>
                <a:srgbClr val="292929"/>
              </a:solidFill>
              <a:highlight>
                <a:schemeClr val="lt1"/>
              </a:highlight>
            </a:endParaRPr>
          </a:p>
          <a:p>
            <a:pPr indent="0" lvl="0" marL="0" rtl="0" algn="l">
              <a:lnSpc>
                <a:spcPct val="115000"/>
              </a:lnSpc>
              <a:spcBef>
                <a:spcPts val="1200"/>
              </a:spcBef>
              <a:spcAft>
                <a:spcPts val="1200"/>
              </a:spcAft>
              <a:buSzPts val="1300"/>
              <a:buNone/>
            </a:pPr>
            <a:r>
              <a:rPr b="1" lang="en">
                <a:solidFill>
                  <a:srgbClr val="292929"/>
                </a:solidFill>
                <a:highlight>
                  <a:schemeClr val="lt1"/>
                </a:highlight>
              </a:rPr>
              <a:t>Dilated Causal Convolutions: </a:t>
            </a:r>
            <a:r>
              <a:rPr lang="en">
                <a:solidFill>
                  <a:srgbClr val="292929"/>
                </a:solidFill>
                <a:highlight>
                  <a:schemeClr val="lt1"/>
                </a:highlight>
              </a:rPr>
              <a:t>Dilation is equivalent to introducing a fixed step between every two adjacent filter taps. When d = 1, a dilated convolution reduces to a regular convolution.</a:t>
            </a:r>
            <a:r>
              <a:rPr lang="en">
                <a:solidFill>
                  <a:srgbClr val="292929"/>
                </a:solidFill>
                <a:highlight>
                  <a:schemeClr val="lt1"/>
                </a:highlight>
                <a:latin typeface="Arial"/>
                <a:ea typeface="Arial"/>
                <a:cs typeface="Arial"/>
                <a:sym typeface="Arial"/>
              </a:rPr>
              <a:t> </a:t>
            </a:r>
            <a:r>
              <a:rPr lang="en">
                <a:solidFill>
                  <a:srgbClr val="292929"/>
                </a:solidFill>
                <a:highlight>
                  <a:schemeClr val="lt1"/>
                </a:highlight>
              </a:rPr>
              <a:t>Dilation exponentially increases the receptive field of a TCN.</a:t>
            </a:r>
            <a:endParaRPr/>
          </a:p>
        </p:txBody>
      </p:sp>
      <p:pic>
        <p:nvPicPr>
          <p:cNvPr id="190" name="Google Shape;190;p28"/>
          <p:cNvPicPr preferRelativeResize="0"/>
          <p:nvPr/>
        </p:nvPicPr>
        <p:blipFill rotWithShape="1">
          <a:blip r:embed="rId3">
            <a:alphaModFix/>
          </a:blip>
          <a:srcRect b="0" l="0" r="0" t="0"/>
          <a:stretch/>
        </p:blipFill>
        <p:spPr>
          <a:xfrm>
            <a:off x="729450" y="1955325"/>
            <a:ext cx="4273500" cy="281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Multi-Head cross Attention</a:t>
            </a:r>
            <a:endParaRPr/>
          </a:p>
        </p:txBody>
      </p:sp>
      <p:sp>
        <p:nvSpPr>
          <p:cNvPr id="196" name="Google Shape;196;p29"/>
          <p:cNvSpPr txBox="1"/>
          <p:nvPr>
            <p:ph idx="1" type="body"/>
          </p:nvPr>
        </p:nvSpPr>
        <p:spPr>
          <a:xfrm>
            <a:off x="6347388" y="1559425"/>
            <a:ext cx="2070900" cy="1115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
              <a:t>K - Key</a:t>
            </a:r>
            <a:endParaRPr/>
          </a:p>
          <a:p>
            <a:pPr indent="0" lvl="0" marL="0" rtl="0" algn="l">
              <a:lnSpc>
                <a:spcPct val="115000"/>
              </a:lnSpc>
              <a:spcBef>
                <a:spcPts val="1200"/>
              </a:spcBef>
              <a:spcAft>
                <a:spcPts val="0"/>
              </a:spcAft>
              <a:buSzPts val="1300"/>
              <a:buNone/>
            </a:pPr>
            <a:r>
              <a:rPr lang="en"/>
              <a:t>V - Value</a:t>
            </a:r>
            <a:endParaRPr/>
          </a:p>
          <a:p>
            <a:pPr indent="0" lvl="0" marL="0" rtl="0" algn="l">
              <a:lnSpc>
                <a:spcPct val="115000"/>
              </a:lnSpc>
              <a:spcBef>
                <a:spcPts val="1200"/>
              </a:spcBef>
              <a:spcAft>
                <a:spcPts val="1200"/>
              </a:spcAft>
              <a:buSzPts val="1300"/>
              <a:buNone/>
            </a:pPr>
            <a:r>
              <a:rPr lang="en"/>
              <a:t>Q - Query</a:t>
            </a:r>
            <a:endParaRPr/>
          </a:p>
        </p:txBody>
      </p:sp>
      <p:pic>
        <p:nvPicPr>
          <p:cNvPr id="197" name="Google Shape;197;p29"/>
          <p:cNvPicPr preferRelativeResize="0"/>
          <p:nvPr/>
        </p:nvPicPr>
        <p:blipFill rotWithShape="1">
          <a:blip r:embed="rId3">
            <a:alphaModFix/>
          </a:blip>
          <a:srcRect b="0" l="0" r="0" t="0"/>
          <a:stretch/>
        </p:blipFill>
        <p:spPr>
          <a:xfrm>
            <a:off x="586850" y="1853850"/>
            <a:ext cx="4813300" cy="2966850"/>
          </a:xfrm>
          <a:prstGeom prst="rect">
            <a:avLst/>
          </a:prstGeom>
          <a:noFill/>
          <a:ln>
            <a:noFill/>
          </a:ln>
        </p:spPr>
      </p:pic>
      <p:pic>
        <p:nvPicPr>
          <p:cNvPr id="198" name="Google Shape;198;p29"/>
          <p:cNvPicPr preferRelativeResize="0"/>
          <p:nvPr/>
        </p:nvPicPr>
        <p:blipFill rotWithShape="1">
          <a:blip r:embed="rId4">
            <a:alphaModFix/>
          </a:blip>
          <a:srcRect b="0" l="0" r="0" t="0"/>
          <a:stretch/>
        </p:blipFill>
        <p:spPr>
          <a:xfrm>
            <a:off x="5541350" y="2961174"/>
            <a:ext cx="3311575" cy="752214"/>
          </a:xfrm>
          <a:prstGeom prst="rect">
            <a:avLst/>
          </a:prstGeom>
          <a:noFill/>
          <a:ln>
            <a:noFill/>
          </a:ln>
        </p:spPr>
      </p:pic>
      <p:pic>
        <p:nvPicPr>
          <p:cNvPr id="199" name="Google Shape;199;p29"/>
          <p:cNvPicPr preferRelativeResize="0"/>
          <p:nvPr/>
        </p:nvPicPr>
        <p:blipFill rotWithShape="1">
          <a:blip r:embed="rId5">
            <a:alphaModFix/>
          </a:blip>
          <a:srcRect b="0" l="0" r="0" t="0"/>
          <a:stretch/>
        </p:blipFill>
        <p:spPr>
          <a:xfrm>
            <a:off x="5541350" y="3694300"/>
            <a:ext cx="3381475" cy="87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AutoRegressive Decoder </a:t>
            </a:r>
            <a:endParaRPr/>
          </a:p>
        </p:txBody>
      </p:sp>
      <p:sp>
        <p:nvSpPr>
          <p:cNvPr id="205" name="Google Shape;205;p30"/>
          <p:cNvSpPr txBox="1"/>
          <p:nvPr>
            <p:ph idx="1" type="body"/>
          </p:nvPr>
        </p:nvSpPr>
        <p:spPr>
          <a:xfrm>
            <a:off x="678525" y="2417975"/>
            <a:ext cx="7688700" cy="2638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a:solidFill>
                  <a:srgbClr val="1F2328"/>
                </a:solidFill>
                <a:highlight>
                  <a:srgbClr val="FFFFFF"/>
                </a:highlight>
              </a:rPr>
              <a:t>Autoregressive Decoder</a:t>
            </a:r>
            <a:r>
              <a:rPr lang="en">
                <a:solidFill>
                  <a:srgbClr val="1F2328"/>
                </a:solidFill>
                <a:highlight>
                  <a:srgbClr val="FFFFFF"/>
                </a:highlight>
              </a:rPr>
              <a:t>:</a:t>
            </a:r>
            <a:endParaRPr>
              <a:solidFill>
                <a:srgbClr val="1F2328"/>
              </a:solidFill>
              <a:highlight>
                <a:srgbClr val="FFFFFF"/>
              </a:highlight>
            </a:endParaRPr>
          </a:p>
          <a:p>
            <a:pPr indent="0" lvl="0" marL="0" rtl="0" algn="l">
              <a:lnSpc>
                <a:spcPct val="115000"/>
              </a:lnSpc>
              <a:spcBef>
                <a:spcPts val="1200"/>
              </a:spcBef>
              <a:spcAft>
                <a:spcPts val="0"/>
              </a:spcAft>
              <a:buSzPts val="1300"/>
              <a:buNone/>
            </a:pPr>
            <a:r>
              <a:rPr lang="en">
                <a:solidFill>
                  <a:srgbClr val="1F2328"/>
                </a:solidFill>
                <a:highlight>
                  <a:srgbClr val="FFFFFF"/>
                </a:highlight>
              </a:rPr>
              <a:t> For</a:t>
            </a:r>
            <a:r>
              <a:rPr b="1" lang="en">
                <a:solidFill>
                  <a:srgbClr val="1F2328"/>
                </a:solidFill>
                <a:highlight>
                  <a:srgbClr val="FFFFFF"/>
                </a:highlight>
              </a:rPr>
              <a:t> training</a:t>
            </a:r>
            <a:r>
              <a:rPr lang="en">
                <a:solidFill>
                  <a:srgbClr val="1F2328"/>
                </a:solidFill>
                <a:highlight>
                  <a:srgbClr val="FFFFFF"/>
                </a:highlight>
              </a:rPr>
              <a:t>, </a:t>
            </a:r>
            <a:r>
              <a:rPr b="1" lang="en">
                <a:solidFill>
                  <a:srgbClr val="1F2328"/>
                </a:solidFill>
                <a:highlight>
                  <a:srgbClr val="FFFFFF"/>
                </a:highlight>
              </a:rPr>
              <a:t>teacher-forcing</a:t>
            </a:r>
            <a:r>
              <a:rPr lang="en">
                <a:solidFill>
                  <a:srgbClr val="1F2328"/>
                </a:solidFill>
                <a:highlight>
                  <a:srgbClr val="FFFFFF"/>
                </a:highlight>
              </a:rPr>
              <a:t> is used for the decoder. In addition to other decoder input data that is defined by the user, always the</a:t>
            </a:r>
            <a:r>
              <a:rPr b="1" lang="en">
                <a:solidFill>
                  <a:srgbClr val="1F2328"/>
                </a:solidFill>
                <a:highlight>
                  <a:srgbClr val="FFFFFF"/>
                </a:highlight>
              </a:rPr>
              <a:t> ground truth of the previous time step</a:t>
            </a:r>
            <a:r>
              <a:rPr lang="en">
                <a:solidFill>
                  <a:srgbClr val="1F2328"/>
                </a:solidFill>
                <a:highlight>
                  <a:srgbClr val="FFFFFF"/>
                </a:highlight>
              </a:rPr>
              <a:t> is added as an additional feature. For example at position x(n+1) the ground truth at position x(n) is added as an additional input. During inference, the predictions of the previous time step is used instead. The autoregressive model can be </a:t>
            </a:r>
            <a:r>
              <a:rPr b="1" lang="en">
                <a:solidFill>
                  <a:srgbClr val="1F2328"/>
                </a:solidFill>
                <a:highlight>
                  <a:srgbClr val="FFFFFF"/>
                </a:highlight>
              </a:rPr>
              <a:t>trained fast in a parallel way</a:t>
            </a:r>
            <a:r>
              <a:rPr lang="en">
                <a:solidFill>
                  <a:srgbClr val="1F2328"/>
                </a:solidFill>
                <a:highlight>
                  <a:srgbClr val="FFFFFF"/>
                </a:highlight>
              </a:rPr>
              <a:t>.</a:t>
            </a:r>
            <a:endParaRPr>
              <a:solidFill>
                <a:srgbClr val="1F2328"/>
              </a:solidFill>
              <a:highlight>
                <a:srgbClr val="FFFFFF"/>
              </a:highlight>
            </a:endParaRPr>
          </a:p>
          <a:p>
            <a:pPr indent="0" lvl="0" marL="0" rtl="0" algn="l">
              <a:lnSpc>
                <a:spcPct val="115000"/>
              </a:lnSpc>
              <a:spcBef>
                <a:spcPts val="1200"/>
              </a:spcBef>
              <a:spcAft>
                <a:spcPts val="0"/>
              </a:spcAft>
              <a:buSzPts val="1300"/>
              <a:buNone/>
            </a:pPr>
            <a:r>
              <a:t/>
            </a:r>
            <a:endParaRPr b="1">
              <a:solidFill>
                <a:srgbClr val="1F2328"/>
              </a:solidFill>
              <a:highlight>
                <a:srgbClr val="FFFFFF"/>
              </a:highlight>
            </a:endParaRPr>
          </a:p>
          <a:p>
            <a:pPr indent="0" lvl="0" marL="0" rtl="0" algn="l">
              <a:lnSpc>
                <a:spcPct val="115000"/>
              </a:lnSpc>
              <a:spcBef>
                <a:spcPts val="1200"/>
              </a:spcBef>
              <a:spcAft>
                <a:spcPts val="1200"/>
              </a:spcAft>
              <a:buSzPts val="1300"/>
              <a:buNone/>
            </a:pPr>
            <a:r>
              <a:t/>
            </a:r>
            <a:endParaRPr b="1">
              <a:solidFill>
                <a:srgbClr val="1F2328"/>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85750" y="1318650"/>
            <a:ext cx="85725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SzPct val="111111"/>
              <a:buNone/>
            </a:pPr>
            <a:r>
              <a:rPr lang="en"/>
              <a:t>Masking of Decoder Sequence ( Noisy teacher Forcing)</a:t>
            </a:r>
            <a:endParaRPr/>
          </a:p>
        </p:txBody>
      </p:sp>
      <p:sp>
        <p:nvSpPr>
          <p:cNvPr id="211" name="Google Shape;211;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As mentioned earlier, the </a:t>
            </a:r>
            <a:r>
              <a:rPr b="1" lang="en"/>
              <a:t>training of this model is done by using teacher-forcing </a:t>
            </a:r>
            <a:r>
              <a:rPr lang="en"/>
              <a:t>i.e in an autoregressive manner.  But when dealing with low amounts of data like real-world satellite navigation data , this can </a:t>
            </a:r>
            <a:r>
              <a:rPr b="1" lang="en"/>
              <a:t>easily lead to overfitting to the decoder input sequences </a:t>
            </a:r>
            <a:r>
              <a:rPr lang="en"/>
              <a:t>without using the multi-head cross attention layer.</a:t>
            </a:r>
            <a:endParaRPr/>
          </a:p>
          <a:p>
            <a:pPr indent="0" lvl="0" marL="0" rtl="0" algn="l">
              <a:lnSpc>
                <a:spcPct val="115000"/>
              </a:lnSpc>
              <a:spcBef>
                <a:spcPts val="1200"/>
              </a:spcBef>
              <a:spcAft>
                <a:spcPts val="1200"/>
              </a:spcAft>
              <a:buSzPts val="1300"/>
              <a:buNone/>
            </a:pPr>
            <a:r>
              <a:rPr lang="en"/>
              <a:t>To counter this problem ,</a:t>
            </a:r>
            <a:r>
              <a:rPr b="1" lang="en"/>
              <a:t> the decoder input sequences are deliberately perturbed</a:t>
            </a:r>
            <a:r>
              <a:rPr lang="en"/>
              <a:t> by randomly changing one randomly selected feature vector at each epoch of the decoder input sequences with a random value. This makes the model more dependent on the encoder output and counters overfitting, making the model</a:t>
            </a:r>
            <a:r>
              <a:rPr b="1" lang="en"/>
              <a:t> extremely robust to new types of data( for eg. different satellite data) and high learning rates.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Contents:</a:t>
            </a:r>
            <a:endParaRPr/>
          </a:p>
          <a:p>
            <a:pPr indent="0" lvl="0" marL="0" rtl="0" algn="l">
              <a:lnSpc>
                <a:spcPct val="100000"/>
              </a:lnSpc>
              <a:spcBef>
                <a:spcPts val="0"/>
              </a:spcBef>
              <a:spcAft>
                <a:spcPts val="0"/>
              </a:spcAft>
              <a:buSzPct val="111111"/>
              <a:buNone/>
            </a:pPr>
            <a:r>
              <a:t/>
            </a:r>
            <a:endParaRPr/>
          </a:p>
        </p:txBody>
      </p:sp>
      <p:sp>
        <p:nvSpPr>
          <p:cNvPr id="93" name="Google Shape;93;p14"/>
          <p:cNvSpPr txBox="1"/>
          <p:nvPr>
            <p:ph idx="1" type="body"/>
          </p:nvPr>
        </p:nvSpPr>
        <p:spPr>
          <a:xfrm>
            <a:off x="729450" y="2078875"/>
            <a:ext cx="7688700" cy="26085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SzPts val="1300"/>
              <a:buAutoNum type="arabicPeriod"/>
            </a:pPr>
            <a:r>
              <a:rPr lang="en"/>
              <a:t>Problem Statement</a:t>
            </a:r>
            <a:endParaRPr/>
          </a:p>
          <a:p>
            <a:pPr indent="-311150" lvl="0" marL="457200" rtl="0" algn="l">
              <a:lnSpc>
                <a:spcPct val="115000"/>
              </a:lnSpc>
              <a:spcBef>
                <a:spcPts val="0"/>
              </a:spcBef>
              <a:spcAft>
                <a:spcPts val="0"/>
              </a:spcAft>
              <a:buSzPts val="1300"/>
              <a:buAutoNum type="arabicPeriod"/>
            </a:pPr>
            <a:r>
              <a:rPr lang="en"/>
              <a:t>Dataset</a:t>
            </a:r>
            <a:endParaRPr/>
          </a:p>
          <a:p>
            <a:pPr indent="-311150" lvl="0" marL="457200" rtl="0" algn="l">
              <a:lnSpc>
                <a:spcPct val="115000"/>
              </a:lnSpc>
              <a:spcBef>
                <a:spcPts val="0"/>
              </a:spcBef>
              <a:spcAft>
                <a:spcPts val="0"/>
              </a:spcAft>
              <a:buSzPts val="1300"/>
              <a:buAutoNum type="arabicPeriod"/>
            </a:pPr>
            <a:r>
              <a:rPr lang="en"/>
              <a:t>Data Pre-Processing</a:t>
            </a:r>
            <a:endParaRPr/>
          </a:p>
          <a:p>
            <a:pPr indent="-311150" lvl="0" marL="457200" rtl="0" algn="l">
              <a:lnSpc>
                <a:spcPct val="115000"/>
              </a:lnSpc>
              <a:spcBef>
                <a:spcPts val="0"/>
              </a:spcBef>
              <a:spcAft>
                <a:spcPts val="0"/>
              </a:spcAft>
              <a:buSzPts val="1300"/>
              <a:buAutoNum type="arabicPeriod"/>
            </a:pPr>
            <a:r>
              <a:rPr lang="en"/>
              <a:t>Proposed DL Architecture</a:t>
            </a:r>
            <a:endParaRPr/>
          </a:p>
          <a:p>
            <a:pPr indent="-311150" lvl="0" marL="457200" rtl="0" algn="l">
              <a:lnSpc>
                <a:spcPct val="115000"/>
              </a:lnSpc>
              <a:spcBef>
                <a:spcPts val="0"/>
              </a:spcBef>
              <a:spcAft>
                <a:spcPts val="0"/>
              </a:spcAft>
              <a:buSzPts val="1300"/>
              <a:buAutoNum type="arabicPeriod"/>
            </a:pPr>
            <a:r>
              <a:rPr lang="en"/>
              <a:t>Data Processing</a:t>
            </a:r>
            <a:endParaRPr/>
          </a:p>
          <a:p>
            <a:pPr indent="-311150" lvl="0" marL="457200" rtl="0" algn="l">
              <a:lnSpc>
                <a:spcPct val="115000"/>
              </a:lnSpc>
              <a:spcBef>
                <a:spcPts val="0"/>
              </a:spcBef>
              <a:spcAft>
                <a:spcPts val="0"/>
              </a:spcAft>
              <a:buSzPts val="1300"/>
              <a:buAutoNum type="arabicPeriod"/>
            </a:pPr>
            <a:r>
              <a:rPr lang="en"/>
              <a:t>TCN and Multi-Head Cross Attention Architecture</a:t>
            </a:r>
            <a:endParaRPr/>
          </a:p>
          <a:p>
            <a:pPr indent="-311150" lvl="0" marL="457200" rtl="0" algn="l">
              <a:lnSpc>
                <a:spcPct val="115000"/>
              </a:lnSpc>
              <a:spcBef>
                <a:spcPts val="0"/>
              </a:spcBef>
              <a:spcAft>
                <a:spcPts val="0"/>
              </a:spcAft>
              <a:buSzPts val="1300"/>
              <a:buAutoNum type="arabicPeriod"/>
            </a:pPr>
            <a:r>
              <a:rPr lang="en"/>
              <a:t>Autoregressive Decoder</a:t>
            </a:r>
            <a:endParaRPr/>
          </a:p>
          <a:p>
            <a:pPr indent="-311150" lvl="0" marL="457200" rtl="0" algn="l">
              <a:lnSpc>
                <a:spcPct val="115000"/>
              </a:lnSpc>
              <a:spcBef>
                <a:spcPts val="0"/>
              </a:spcBef>
              <a:spcAft>
                <a:spcPts val="0"/>
              </a:spcAft>
              <a:buSzPts val="1300"/>
              <a:buAutoNum type="arabicPeriod"/>
            </a:pPr>
            <a:r>
              <a:rPr lang="en"/>
              <a:t>Masking of Decoder sequence</a:t>
            </a:r>
            <a:endParaRPr/>
          </a:p>
          <a:p>
            <a:pPr indent="-311150" lvl="0" marL="457200" rtl="0" algn="l">
              <a:lnSpc>
                <a:spcPct val="115000"/>
              </a:lnSpc>
              <a:spcBef>
                <a:spcPts val="0"/>
              </a:spcBef>
              <a:spcAft>
                <a:spcPts val="0"/>
              </a:spcAft>
              <a:buSzPts val="1300"/>
              <a:buAutoNum type="arabicPeriod"/>
            </a:pPr>
            <a:r>
              <a:rPr lang="en"/>
              <a:t>Loss</a:t>
            </a:r>
            <a:endParaRPr/>
          </a:p>
          <a:p>
            <a:pPr indent="-311150" lvl="0" marL="457200" rtl="0" algn="l">
              <a:lnSpc>
                <a:spcPct val="115000"/>
              </a:lnSpc>
              <a:spcBef>
                <a:spcPts val="0"/>
              </a:spcBef>
              <a:spcAft>
                <a:spcPts val="0"/>
              </a:spcAft>
              <a:buSzPts val="1300"/>
              <a:buAutoNum type="arabicPeriod"/>
            </a:pPr>
            <a:r>
              <a:rPr lang="en"/>
              <a:t>Metrics</a:t>
            </a:r>
            <a:endParaRPr/>
          </a:p>
          <a:p>
            <a:pPr indent="-311150" lvl="0" marL="457200" rtl="0" algn="l">
              <a:lnSpc>
                <a:spcPct val="115000"/>
              </a:lnSpc>
              <a:spcBef>
                <a:spcPts val="0"/>
              </a:spcBef>
              <a:spcAft>
                <a:spcPts val="0"/>
              </a:spcAft>
              <a:buSzPts val="1300"/>
              <a:buAutoNum type="arabicPeriod"/>
            </a:pPr>
            <a:r>
              <a:rPr lang="en"/>
              <a:t>Results and Parameter Optimization</a:t>
            </a:r>
            <a:endParaRPr/>
          </a:p>
          <a:p>
            <a:pPr indent="-311150" lvl="0" marL="457200" rtl="0" algn="l">
              <a:lnSpc>
                <a:spcPct val="115000"/>
              </a:lnSpc>
              <a:spcBef>
                <a:spcPts val="0"/>
              </a:spcBef>
              <a:spcAft>
                <a:spcPts val="0"/>
              </a:spcAft>
              <a:buSzPts val="1300"/>
              <a:buAutoNum type="arabicPeriod"/>
            </a:pPr>
            <a:r>
              <a:rPr lang="en"/>
              <a:t>Results Visualized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a:t>
            </a:r>
            <a:endParaRPr/>
          </a:p>
        </p:txBody>
      </p:sp>
      <p:sp>
        <p:nvSpPr>
          <p:cNvPr id="217" name="Google Shape;217;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rPr>
              <a:t>Mean Squared Error (MSE) Loss:</a:t>
            </a:r>
            <a:endParaRPr sz="1100">
              <a:solidFill>
                <a:srgbClr val="000000"/>
              </a:solidFill>
            </a:endParaRPr>
          </a:p>
          <a:p>
            <a:pPr indent="0" lvl="0" marL="0" rtl="0" algn="l">
              <a:spcBef>
                <a:spcPts val="1200"/>
              </a:spcBef>
              <a:spcAft>
                <a:spcPts val="1200"/>
              </a:spcAft>
              <a:buNone/>
            </a:pPr>
            <a:r>
              <a:rPr lang="en" sz="1100">
                <a:solidFill>
                  <a:srgbClr val="000000"/>
                </a:solidFill>
              </a:rPr>
              <a:t>Definition: Measures the average squared difference between the actual and predicted values.</a:t>
            </a:r>
            <a:endParaRPr/>
          </a:p>
        </p:txBody>
      </p:sp>
      <p:pic>
        <p:nvPicPr>
          <p:cNvPr id="218" name="Google Shape;218;p32"/>
          <p:cNvPicPr preferRelativeResize="0"/>
          <p:nvPr/>
        </p:nvPicPr>
        <p:blipFill>
          <a:blip r:embed="rId3">
            <a:alphaModFix/>
          </a:blip>
          <a:stretch>
            <a:fillRect/>
          </a:stretch>
        </p:blipFill>
        <p:spPr>
          <a:xfrm>
            <a:off x="2592200" y="2916450"/>
            <a:ext cx="3046750" cy="1323975"/>
          </a:xfrm>
          <a:prstGeom prst="rect">
            <a:avLst/>
          </a:prstGeom>
          <a:noFill/>
          <a:ln>
            <a:noFill/>
          </a:ln>
        </p:spPr>
      </p:pic>
      <p:sp>
        <p:nvSpPr>
          <p:cNvPr id="219" name="Google Shape;219;p32"/>
          <p:cNvSpPr txBox="1"/>
          <p:nvPr/>
        </p:nvSpPr>
        <p:spPr>
          <a:xfrm>
            <a:off x="2642525" y="4506450"/>
            <a:ext cx="3987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Where yi is the actual value, y^hat​i​ is the predicted value, and n is the number of observations.</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a:t>
            </a:r>
            <a:endParaRPr/>
          </a:p>
        </p:txBody>
      </p:sp>
      <p:sp>
        <p:nvSpPr>
          <p:cNvPr id="225" name="Google Shape;225;p33"/>
          <p:cNvSpPr txBox="1"/>
          <p:nvPr>
            <p:ph idx="1" type="body"/>
          </p:nvPr>
        </p:nvSpPr>
        <p:spPr>
          <a:xfrm>
            <a:off x="401100" y="1887525"/>
            <a:ext cx="4074000" cy="89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rgbClr val="000000"/>
                </a:solidFill>
              </a:rPr>
              <a:t>Mean Absolute Error (MAE) Loss</a:t>
            </a:r>
            <a:r>
              <a:rPr lang="en" sz="1100">
                <a:solidFill>
                  <a:srgbClr val="000000"/>
                </a:solidFill>
              </a:rPr>
              <a:t>:</a:t>
            </a:r>
            <a:endParaRPr sz="1100">
              <a:solidFill>
                <a:srgbClr val="000000"/>
              </a:solidFill>
            </a:endParaRPr>
          </a:p>
          <a:p>
            <a:pPr indent="0" lvl="0" marL="0" rtl="0" algn="l">
              <a:spcBef>
                <a:spcPts val="1200"/>
              </a:spcBef>
              <a:spcAft>
                <a:spcPts val="1200"/>
              </a:spcAft>
              <a:buNone/>
            </a:pPr>
            <a:r>
              <a:rPr b="1" lang="en" sz="1100">
                <a:solidFill>
                  <a:srgbClr val="000000"/>
                </a:solidFill>
              </a:rPr>
              <a:t>Definition</a:t>
            </a:r>
            <a:r>
              <a:rPr lang="en" sz="1100">
                <a:solidFill>
                  <a:srgbClr val="000000"/>
                </a:solidFill>
              </a:rPr>
              <a:t>: Measures the average absolute difference between the actual and predicted values.</a:t>
            </a:r>
            <a:endParaRPr/>
          </a:p>
        </p:txBody>
      </p:sp>
      <p:pic>
        <p:nvPicPr>
          <p:cNvPr id="226" name="Google Shape;226;p33"/>
          <p:cNvPicPr preferRelativeResize="0"/>
          <p:nvPr/>
        </p:nvPicPr>
        <p:blipFill>
          <a:blip r:embed="rId3">
            <a:alphaModFix/>
          </a:blip>
          <a:stretch>
            <a:fillRect/>
          </a:stretch>
        </p:blipFill>
        <p:spPr>
          <a:xfrm>
            <a:off x="883800" y="2983675"/>
            <a:ext cx="2853800" cy="1013850"/>
          </a:xfrm>
          <a:prstGeom prst="rect">
            <a:avLst/>
          </a:prstGeom>
          <a:noFill/>
          <a:ln>
            <a:noFill/>
          </a:ln>
        </p:spPr>
      </p:pic>
      <p:sp>
        <p:nvSpPr>
          <p:cNvPr id="227" name="Google Shape;227;p33"/>
          <p:cNvSpPr txBox="1"/>
          <p:nvPr>
            <p:ph idx="1" type="body"/>
          </p:nvPr>
        </p:nvSpPr>
        <p:spPr>
          <a:xfrm>
            <a:off x="4737500" y="1942600"/>
            <a:ext cx="4074000" cy="101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100">
                <a:solidFill>
                  <a:srgbClr val="000000"/>
                </a:solidFill>
              </a:rPr>
              <a:t>R² (Coefficient of Determination)</a:t>
            </a:r>
            <a:r>
              <a:rPr lang="en" sz="1100">
                <a:solidFill>
                  <a:srgbClr val="000000"/>
                </a:solidFill>
              </a:rPr>
              <a:t>:</a:t>
            </a:r>
            <a:endParaRPr sz="1100">
              <a:solidFill>
                <a:srgbClr val="000000"/>
              </a:solidFill>
            </a:endParaRPr>
          </a:p>
          <a:p>
            <a:pPr indent="0" lvl="0" marL="0" rtl="0" algn="l">
              <a:spcBef>
                <a:spcPts val="1200"/>
              </a:spcBef>
              <a:spcAft>
                <a:spcPts val="1200"/>
              </a:spcAft>
              <a:buNone/>
            </a:pPr>
            <a:r>
              <a:rPr b="1" lang="en" sz="1100">
                <a:solidFill>
                  <a:srgbClr val="000000"/>
                </a:solidFill>
              </a:rPr>
              <a:t>Definition</a:t>
            </a:r>
            <a:r>
              <a:rPr lang="en" sz="1100">
                <a:solidFill>
                  <a:srgbClr val="000000"/>
                </a:solidFill>
              </a:rPr>
              <a:t>: Indicates the proportion of the variance in the dependent variable that is predictable from the independent variables.</a:t>
            </a:r>
            <a:endParaRPr/>
          </a:p>
        </p:txBody>
      </p:sp>
      <p:pic>
        <p:nvPicPr>
          <p:cNvPr id="228" name="Google Shape;228;p33"/>
          <p:cNvPicPr preferRelativeResize="0"/>
          <p:nvPr/>
        </p:nvPicPr>
        <p:blipFill>
          <a:blip r:embed="rId4">
            <a:alphaModFix/>
          </a:blip>
          <a:stretch>
            <a:fillRect/>
          </a:stretch>
        </p:blipFill>
        <p:spPr>
          <a:xfrm>
            <a:off x="5427188" y="3117375"/>
            <a:ext cx="2694625" cy="111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Parameter Optimization</a:t>
            </a:r>
            <a:endParaRPr/>
          </a:p>
        </p:txBody>
      </p:sp>
      <p:sp>
        <p:nvSpPr>
          <p:cNvPr id="234" name="Google Shape;234;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a:t>Wrapper classes are included in this model to automate hyper-parameter tuning. Bayesian Tuner has been used to find the best possible hyper-parameters based on the validation loss of the dataset over a specified number of trials. The different hyper-parameters include key/value size of multi-head attention layer, kernel size of TCN layer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a:t>
            </a:r>
            <a:endParaRPr/>
          </a:p>
        </p:txBody>
      </p:sp>
      <p:sp>
        <p:nvSpPr>
          <p:cNvPr id="240" name="Google Shape;240;p35"/>
          <p:cNvSpPr txBox="1"/>
          <p:nvPr>
            <p:ph idx="1" type="body"/>
          </p:nvPr>
        </p:nvSpPr>
        <p:spPr>
          <a:xfrm>
            <a:off x="729450" y="1887525"/>
            <a:ext cx="7688700" cy="295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The model was trained on the historical position and velocity vector data of 25 </a:t>
            </a:r>
            <a:r>
              <a:rPr lang="en"/>
              <a:t>different</a:t>
            </a:r>
            <a:r>
              <a:rPr lang="en"/>
              <a:t> satellite launched on different dates varying from 1960 to 2023.</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lang="en"/>
              <a:t>This model has achieved a best</a:t>
            </a:r>
            <a:r>
              <a:rPr b="1" lang="en"/>
              <a:t> MSE loss</a:t>
            </a:r>
            <a:r>
              <a:rPr lang="en"/>
              <a:t> of</a:t>
            </a:r>
            <a:r>
              <a:rPr b="1" lang="en"/>
              <a:t> 0.0136</a:t>
            </a:r>
            <a:r>
              <a:rPr lang="en"/>
              <a:t> and</a:t>
            </a:r>
            <a:r>
              <a:rPr b="1" lang="en"/>
              <a:t> MAE loss</a:t>
            </a:r>
            <a:r>
              <a:rPr lang="en"/>
              <a:t> of </a:t>
            </a:r>
            <a:r>
              <a:rPr b="1" lang="en"/>
              <a:t>0.0670</a:t>
            </a:r>
            <a:r>
              <a:rPr lang="en"/>
              <a:t> on test datasets of BREEZE, IRIDIUM7, IRIDIUM914, STARLINK1098 and other testing data satellites. </a:t>
            </a:r>
            <a:endParaRPr/>
          </a:p>
          <a:p>
            <a:pPr indent="0" lvl="0" marL="0" rtl="0" algn="l">
              <a:lnSpc>
                <a:spcPct val="115000"/>
              </a:lnSpc>
              <a:spcBef>
                <a:spcPts val="1200"/>
              </a:spcBef>
              <a:spcAft>
                <a:spcPts val="0"/>
              </a:spcAft>
              <a:buSzPts val="1300"/>
              <a:buNone/>
            </a:pPr>
            <a:r>
              <a:rPr lang="en"/>
              <a:t>The model has achieved a </a:t>
            </a:r>
            <a:r>
              <a:rPr b="1" lang="en"/>
              <a:t>R-squared value or goodness of fit of 96% </a:t>
            </a:r>
            <a:r>
              <a:rPr lang="en"/>
              <a:t>across our training datasets, making this model very robust for a general purpose satellite tracking model.</a:t>
            </a:r>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727650" y="57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Visualized</a:t>
            </a:r>
            <a:endParaRPr/>
          </a:p>
        </p:txBody>
      </p:sp>
      <p:pic>
        <p:nvPicPr>
          <p:cNvPr id="246" name="Google Shape;246;p36"/>
          <p:cNvPicPr preferRelativeResize="0"/>
          <p:nvPr/>
        </p:nvPicPr>
        <p:blipFill>
          <a:blip r:embed="rId3">
            <a:alphaModFix/>
          </a:blip>
          <a:stretch>
            <a:fillRect/>
          </a:stretch>
        </p:blipFill>
        <p:spPr>
          <a:xfrm>
            <a:off x="1274050" y="1415650"/>
            <a:ext cx="6802950" cy="3411075"/>
          </a:xfrm>
          <a:prstGeom prst="rect">
            <a:avLst/>
          </a:prstGeom>
          <a:noFill/>
          <a:ln>
            <a:noFill/>
          </a:ln>
        </p:spPr>
      </p:pic>
      <p:sp>
        <p:nvSpPr>
          <p:cNvPr id="247" name="Google Shape;247;p36"/>
          <p:cNvSpPr txBox="1"/>
          <p:nvPr/>
        </p:nvSpPr>
        <p:spPr>
          <a:xfrm>
            <a:off x="4215475" y="1297650"/>
            <a:ext cx="9201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BREEZE</a:t>
            </a:r>
            <a:endParaRPr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56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IRIDIUM 914 )</a:t>
            </a:r>
            <a:endParaRPr/>
          </a:p>
        </p:txBody>
      </p:sp>
      <p:pic>
        <p:nvPicPr>
          <p:cNvPr id="253" name="Google Shape;253;p37"/>
          <p:cNvPicPr preferRelativeResize="0"/>
          <p:nvPr/>
        </p:nvPicPr>
        <p:blipFill>
          <a:blip r:embed="rId3">
            <a:alphaModFix/>
          </a:blip>
          <a:stretch>
            <a:fillRect/>
          </a:stretch>
        </p:blipFill>
        <p:spPr>
          <a:xfrm>
            <a:off x="1780375" y="1329875"/>
            <a:ext cx="6233125" cy="3739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690125" y="5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(LEASAT)</a:t>
            </a:r>
            <a:endParaRPr/>
          </a:p>
        </p:txBody>
      </p:sp>
      <p:sp>
        <p:nvSpPr>
          <p:cNvPr id="259" name="Google Shape;259;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38"/>
          <p:cNvPicPr preferRelativeResize="0"/>
          <p:nvPr/>
        </p:nvPicPr>
        <p:blipFill>
          <a:blip r:embed="rId3">
            <a:alphaModFix/>
          </a:blip>
          <a:stretch>
            <a:fillRect/>
          </a:stretch>
        </p:blipFill>
        <p:spPr>
          <a:xfrm>
            <a:off x="873000" y="1282575"/>
            <a:ext cx="7608075" cy="3853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2358825" y="2304150"/>
            <a:ext cx="45282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Thank you for your Attention!</a:t>
            </a:r>
            <a:endParaRPr/>
          </a:p>
        </p:txBody>
      </p:sp>
      <p:sp>
        <p:nvSpPr>
          <p:cNvPr id="266" name="Google Shape;266;p39"/>
          <p:cNvSpPr txBox="1"/>
          <p:nvPr>
            <p:ph idx="1" type="body"/>
          </p:nvPr>
        </p:nvSpPr>
        <p:spPr>
          <a:xfrm>
            <a:off x="240550" y="5287200"/>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a:t>Because of the hazards and challenges of the space environment, Satellites are usually exposed to orbit deviation, collisions with debris, or loss of tracking control. Therefore, orbit prediction can be defined as the critical and significant role for satellite monitoring and tracking control to reduce the risk of space debris and satellite malfunction.</a:t>
            </a:r>
            <a:endParaRPr/>
          </a:p>
          <a:p>
            <a:pPr indent="0" lvl="0" marL="0" rtl="0" algn="l">
              <a:lnSpc>
                <a:spcPct val="115000"/>
              </a:lnSpc>
              <a:spcBef>
                <a:spcPts val="1200"/>
              </a:spcBef>
              <a:spcAft>
                <a:spcPts val="1200"/>
              </a:spcAft>
              <a:buSzPts val="1300"/>
              <a:buNone/>
            </a:pPr>
            <a:r>
              <a:rPr lang="en"/>
              <a:t>This solution proposes a novel orbit prediction approach based on Two Line Element (TLE) Satellite data using A Temporal Convolutional Network based Encoder Decoder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Used</a:t>
            </a:r>
            <a:endParaRPr/>
          </a:p>
        </p:txBody>
      </p:sp>
      <p:sp>
        <p:nvSpPr>
          <p:cNvPr id="105" name="Google Shape;105;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en"/>
              <a:t>Two Line Elements (TLE) data that is collected by NASA (National Aeronautics and Space Administration) &amp; NORAD (North American Aerospace Defense Command) using Radar is used to send out a single a set of orbital components that has been coded that properly describes the orbit of the satellite around the Earth .  </a:t>
            </a:r>
            <a:endParaRPr/>
          </a:p>
          <a:p>
            <a:pPr indent="0" lvl="0" marL="0" rtl="0" algn="l">
              <a:lnSpc>
                <a:spcPct val="115000"/>
              </a:lnSpc>
              <a:spcBef>
                <a:spcPts val="1200"/>
              </a:spcBef>
              <a:spcAft>
                <a:spcPts val="0"/>
              </a:spcAft>
              <a:buSzPct val="100000"/>
              <a:buNone/>
            </a:pPr>
            <a:r>
              <a:rPr lang="en"/>
              <a:t>The model was trained on the historical position and velocity vector data of 25 different satellite launched on different dates varying from 1960 to 2023, like</a:t>
            </a:r>
            <a:r>
              <a:rPr lang="en"/>
              <a:t> Vanguard 3 ,Explorer 7, IRIDIUM 7 and other satellites. The model was tested to predict the position and velocity vectors of 10 different satellites with varying launch dates.</a:t>
            </a:r>
            <a:endParaRPr/>
          </a:p>
          <a:p>
            <a:pPr indent="0" lvl="0" marL="0" rtl="0" algn="l">
              <a:lnSpc>
                <a:spcPct val="115000"/>
              </a:lnSpc>
              <a:spcBef>
                <a:spcPts val="1200"/>
              </a:spcBef>
              <a:spcAft>
                <a:spcPts val="1200"/>
              </a:spcAft>
              <a:buSzPct val="100000"/>
              <a:buNone/>
            </a:pPr>
            <a:r>
              <a:rPr lang="en"/>
              <a:t>The TLE data, which is the standard data format for Satellite navigation, consists of all the information of the satellite like Satellite Identification Number, launch date etc along with Kepler’s 6 parameters for an astronomical object.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111" name="Google Shape;111;p17"/>
          <p:cNvSpPr txBox="1"/>
          <p:nvPr>
            <p:ph idx="1" type="body"/>
          </p:nvPr>
        </p:nvSpPr>
        <p:spPr>
          <a:xfrm>
            <a:off x="729450" y="1853850"/>
            <a:ext cx="7688700" cy="3064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n"/>
              <a:t>The dataset consists of Kepler’s six parameters for an astronomical object, namely</a:t>
            </a:r>
            <a:r>
              <a:rPr b="1" lang="en"/>
              <a:t> Inclination</a:t>
            </a:r>
            <a:r>
              <a:rPr lang="en"/>
              <a:t> (Degrees) , </a:t>
            </a:r>
            <a:r>
              <a:rPr b="1" lang="en"/>
              <a:t>Right Ascension of Ascending Node</a:t>
            </a:r>
            <a:r>
              <a:rPr lang="en"/>
              <a:t> (Degrees),</a:t>
            </a:r>
            <a:r>
              <a:rPr b="1" lang="en"/>
              <a:t>Eccentricity</a:t>
            </a:r>
            <a:r>
              <a:rPr lang="en"/>
              <a:t>, </a:t>
            </a:r>
            <a:r>
              <a:rPr b="1" lang="en"/>
              <a:t>Perigee Argument </a:t>
            </a:r>
            <a:r>
              <a:rPr lang="en"/>
              <a:t>(Degrees), </a:t>
            </a:r>
            <a:r>
              <a:rPr b="1" lang="en"/>
              <a:t>Mean Anomaly</a:t>
            </a:r>
            <a:r>
              <a:rPr lang="en"/>
              <a:t> (Degrees)  and </a:t>
            </a:r>
            <a:r>
              <a:rPr b="1" lang="en"/>
              <a:t> Mean Motion </a:t>
            </a:r>
            <a:r>
              <a:rPr lang="en"/>
              <a:t>(Revs per day) for each epoch. The</a:t>
            </a:r>
            <a:r>
              <a:rPr b="1" lang="en"/>
              <a:t> position </a:t>
            </a:r>
            <a:r>
              <a:rPr lang="en"/>
              <a:t>and </a:t>
            </a:r>
            <a:r>
              <a:rPr b="1" lang="en"/>
              <a:t>velocity </a:t>
            </a:r>
            <a:r>
              <a:rPr lang="en"/>
              <a:t>vectors at each epoch for a satellite are calculated using </a:t>
            </a:r>
            <a:r>
              <a:rPr b="1" lang="en"/>
              <a:t>Lagrange’s equations</a:t>
            </a:r>
            <a:r>
              <a:rPr lang="en"/>
              <a:t> on these six parameters. </a:t>
            </a:r>
            <a:endParaRPr/>
          </a:p>
          <a:p>
            <a:pPr indent="0" lvl="0" marL="0" rtl="0" algn="l">
              <a:lnSpc>
                <a:spcPct val="115000"/>
              </a:lnSpc>
              <a:spcBef>
                <a:spcPts val="1200"/>
              </a:spcBef>
              <a:spcAft>
                <a:spcPts val="0"/>
              </a:spcAft>
              <a:buSzPts val="1300"/>
              <a:buNone/>
            </a:pPr>
            <a:r>
              <a:rPr lang="en"/>
              <a:t>After calculating the position and velocity vectors at each epoch, missing values are determined and filled accordingly by using </a:t>
            </a:r>
            <a:r>
              <a:rPr b="1" lang="en"/>
              <a:t>temporal interpolation</a:t>
            </a:r>
            <a:r>
              <a:rPr lang="en"/>
              <a:t> to construct an uniformly distributed dataset on a temporal scale. After filling out the missing values, a thorough </a:t>
            </a:r>
            <a:r>
              <a:rPr b="1" lang="en"/>
              <a:t>Fast Fourier Transformation (FFT) </a:t>
            </a:r>
            <a:r>
              <a:rPr lang="en"/>
              <a:t>is conducted for all the dimensions of the position and velocity vectors to determine the</a:t>
            </a:r>
            <a:r>
              <a:rPr b="1" lang="en"/>
              <a:t> most dominant temporal frequency</a:t>
            </a:r>
            <a:r>
              <a:rPr lang="en"/>
              <a:t>.</a:t>
            </a:r>
            <a:endParaRPr/>
          </a:p>
          <a:p>
            <a:pPr indent="0" lvl="0" marL="0" rtl="0" algn="l">
              <a:lnSpc>
                <a:spcPct val="115000"/>
              </a:lnSpc>
              <a:spcBef>
                <a:spcPts val="1200"/>
              </a:spcBef>
              <a:spcAft>
                <a:spcPts val="1200"/>
              </a:spcAft>
              <a:buSzPts val="1300"/>
              <a:buNone/>
            </a:pPr>
            <a:r>
              <a:rPr lang="en"/>
              <a:t> This dominant frequency is used to reconstruct the position and velocity vectors in the form of </a:t>
            </a:r>
            <a:r>
              <a:rPr b="1" lang="en"/>
              <a:t>sine and cosine waves</a:t>
            </a:r>
            <a:r>
              <a:rPr lang="en"/>
              <a:t> by using </a:t>
            </a:r>
            <a:r>
              <a:rPr b="1" lang="en"/>
              <a:t>reverse FFT</a:t>
            </a:r>
            <a:r>
              <a:rPr lang="en"/>
              <a:t>, thus switching back from the frequency scale to the temporal scale. These waves are added to our original dataset of position and velocity vectors to prepare our final dataset.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values handling by temporal interpolation</a:t>
            </a:r>
            <a:endParaRPr/>
          </a:p>
        </p:txBody>
      </p:sp>
      <p:pic>
        <p:nvPicPr>
          <p:cNvPr id="117" name="Google Shape;117;p18"/>
          <p:cNvPicPr preferRelativeResize="0"/>
          <p:nvPr/>
        </p:nvPicPr>
        <p:blipFill>
          <a:blip r:embed="rId3">
            <a:alphaModFix/>
          </a:blip>
          <a:stretch>
            <a:fillRect/>
          </a:stretch>
        </p:blipFill>
        <p:spPr>
          <a:xfrm>
            <a:off x="679650" y="2021250"/>
            <a:ext cx="3700975" cy="2752624"/>
          </a:xfrm>
          <a:prstGeom prst="rect">
            <a:avLst/>
          </a:prstGeom>
          <a:noFill/>
          <a:ln>
            <a:noFill/>
          </a:ln>
        </p:spPr>
      </p:pic>
      <p:pic>
        <p:nvPicPr>
          <p:cNvPr id="118" name="Google Shape;118;p18"/>
          <p:cNvPicPr preferRelativeResize="0"/>
          <p:nvPr/>
        </p:nvPicPr>
        <p:blipFill rotWithShape="1">
          <a:blip r:embed="rId4">
            <a:alphaModFix/>
          </a:blip>
          <a:srcRect b="2330" l="0" r="0" t="-2330"/>
          <a:stretch/>
        </p:blipFill>
        <p:spPr>
          <a:xfrm>
            <a:off x="4572000" y="2021250"/>
            <a:ext cx="3981625" cy="269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FFT Frequency Domain Visualization</a:t>
            </a:r>
            <a:endParaRPr/>
          </a:p>
        </p:txBody>
      </p:sp>
      <p:pic>
        <p:nvPicPr>
          <p:cNvPr id="124" name="Google Shape;124;p19"/>
          <p:cNvPicPr preferRelativeResize="0"/>
          <p:nvPr/>
        </p:nvPicPr>
        <p:blipFill>
          <a:blip r:embed="rId3">
            <a:alphaModFix/>
          </a:blip>
          <a:stretch>
            <a:fillRect/>
          </a:stretch>
        </p:blipFill>
        <p:spPr>
          <a:xfrm>
            <a:off x="592800" y="1853850"/>
            <a:ext cx="3890076" cy="2984850"/>
          </a:xfrm>
          <a:prstGeom prst="rect">
            <a:avLst/>
          </a:prstGeom>
          <a:noFill/>
          <a:ln>
            <a:noFill/>
          </a:ln>
        </p:spPr>
      </p:pic>
      <p:sp>
        <p:nvSpPr>
          <p:cNvPr id="125" name="Google Shape;125;p19"/>
          <p:cNvSpPr txBox="1"/>
          <p:nvPr/>
        </p:nvSpPr>
        <p:spPr>
          <a:xfrm>
            <a:off x="1313425" y="4838700"/>
            <a:ext cx="2194200" cy="1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Position vector X</a:t>
            </a:r>
            <a:endParaRPr sz="1300">
              <a:solidFill>
                <a:schemeClr val="accent1"/>
              </a:solidFill>
              <a:latin typeface="Lato"/>
              <a:ea typeface="Lato"/>
              <a:cs typeface="Lato"/>
              <a:sym typeface="Lato"/>
            </a:endParaRPr>
          </a:p>
        </p:txBody>
      </p:sp>
      <p:pic>
        <p:nvPicPr>
          <p:cNvPr id="126" name="Google Shape;126;p19"/>
          <p:cNvPicPr preferRelativeResize="0"/>
          <p:nvPr/>
        </p:nvPicPr>
        <p:blipFill>
          <a:blip r:embed="rId4">
            <a:alphaModFix/>
          </a:blip>
          <a:stretch>
            <a:fillRect/>
          </a:stretch>
        </p:blipFill>
        <p:spPr>
          <a:xfrm>
            <a:off x="4954750" y="1986050"/>
            <a:ext cx="3973049" cy="2720450"/>
          </a:xfrm>
          <a:prstGeom prst="rect">
            <a:avLst/>
          </a:prstGeom>
          <a:noFill/>
          <a:ln>
            <a:noFill/>
          </a:ln>
        </p:spPr>
      </p:pic>
      <p:sp>
        <p:nvSpPr>
          <p:cNvPr id="127" name="Google Shape;127;p19"/>
          <p:cNvSpPr txBox="1"/>
          <p:nvPr/>
        </p:nvSpPr>
        <p:spPr>
          <a:xfrm>
            <a:off x="5927800" y="47586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Velocity</a:t>
            </a:r>
            <a:r>
              <a:rPr lang="en" sz="1300">
                <a:solidFill>
                  <a:schemeClr val="accent1"/>
                </a:solidFill>
                <a:latin typeface="Lato"/>
                <a:ea typeface="Lato"/>
                <a:cs typeface="Lato"/>
                <a:sym typeface="Lato"/>
              </a:rPr>
              <a:t> vector 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FFT sine-cosine wave transformation</a:t>
            </a:r>
            <a:endParaRPr/>
          </a:p>
        </p:txBody>
      </p:sp>
      <p:pic>
        <p:nvPicPr>
          <p:cNvPr id="133" name="Google Shape;133;p20"/>
          <p:cNvPicPr preferRelativeResize="0"/>
          <p:nvPr/>
        </p:nvPicPr>
        <p:blipFill>
          <a:blip r:embed="rId3">
            <a:alphaModFix/>
          </a:blip>
          <a:stretch>
            <a:fillRect/>
          </a:stretch>
        </p:blipFill>
        <p:spPr>
          <a:xfrm>
            <a:off x="1401875" y="1958300"/>
            <a:ext cx="6423501" cy="2590075"/>
          </a:xfrm>
          <a:prstGeom prst="rect">
            <a:avLst/>
          </a:prstGeom>
          <a:noFill/>
          <a:ln>
            <a:noFill/>
          </a:ln>
        </p:spPr>
      </p:pic>
      <p:sp>
        <p:nvSpPr>
          <p:cNvPr id="134" name="Google Shape;134;p20"/>
          <p:cNvSpPr txBox="1"/>
          <p:nvPr/>
        </p:nvSpPr>
        <p:spPr>
          <a:xfrm>
            <a:off x="3413250" y="4652825"/>
            <a:ext cx="2980800" cy="4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Position vector X</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Normalization</a:t>
            </a:r>
            <a:endParaRPr/>
          </a:p>
        </p:txBody>
      </p:sp>
      <p:pic>
        <p:nvPicPr>
          <p:cNvPr id="140" name="Google Shape;140;p21"/>
          <p:cNvPicPr preferRelativeResize="0"/>
          <p:nvPr/>
        </p:nvPicPr>
        <p:blipFill>
          <a:blip r:embed="rId3">
            <a:alphaModFix/>
          </a:blip>
          <a:stretch>
            <a:fillRect/>
          </a:stretch>
        </p:blipFill>
        <p:spPr>
          <a:xfrm>
            <a:off x="1116775" y="1853850"/>
            <a:ext cx="7337750" cy="307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