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72" r:id="rId3"/>
    <p:sldMasterId id="2147483673"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7559675" cx="10080625"/>
  <p:notesSz cx="7559675" cy="10691800"/>
  <p:embeddedFontLst>
    <p:embeddedFont>
      <p:font typeface="Century Schoolbook"/>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font" Target="fonts/CenturySchoolbook-bold.fntdata"/><Relationship Id="rId10" Type="http://schemas.openxmlformats.org/officeDocument/2006/relationships/slide" Target="slides/slide5.xml"/><Relationship Id="rId21" Type="http://schemas.openxmlformats.org/officeDocument/2006/relationships/font" Target="fonts/CenturySchoolbook-regular.fntdata"/><Relationship Id="rId13" Type="http://schemas.openxmlformats.org/officeDocument/2006/relationships/slide" Target="slides/slide8.xml"/><Relationship Id="rId24" Type="http://schemas.openxmlformats.org/officeDocument/2006/relationships/font" Target="fonts/CenturySchoolbook-boldItalic.fntdata"/><Relationship Id="rId12" Type="http://schemas.openxmlformats.org/officeDocument/2006/relationships/slide" Target="slides/slide7.xml"/><Relationship Id="rId23" Type="http://schemas.openxmlformats.org/officeDocument/2006/relationships/font" Target="fonts/CenturySchoolbook-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1260175" y="801875"/>
            <a:ext cx="5040025" cy="4009425"/>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755950" y="5078600"/>
            <a:ext cx="6047725" cy="48113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Shape 105"/>
          <p:cNvSpPr txBox="1"/>
          <p:nvPr>
            <p:ph idx="1" type="body"/>
          </p:nvPr>
        </p:nvSpPr>
        <p:spPr>
          <a:xfrm>
            <a:off x="756000" y="5145120"/>
            <a:ext cx="6043680" cy="420552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b="0" i="0" sz="2000" u="none" cap="none" strike="noStrike">
              <a:solidFill>
                <a:srgbClr val="000000"/>
              </a:solidFill>
              <a:latin typeface="Arial"/>
              <a:ea typeface="Arial"/>
              <a:cs typeface="Arial"/>
              <a:sym typeface="Arial"/>
            </a:endParaRPr>
          </a:p>
        </p:txBody>
      </p:sp>
      <p:sp>
        <p:nvSpPr>
          <p:cNvPr id="106" name="Shape 106"/>
          <p:cNvSpPr/>
          <p:nvPr/>
        </p:nvSpPr>
        <p:spPr>
          <a:xfrm>
            <a:off x="4282200" y="10155240"/>
            <a:ext cx="3271680" cy="53208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7" name="Shape 107"/>
          <p:cNvSpPr/>
          <p:nvPr>
            <p:ph idx="2" type="sldImg"/>
          </p:nvPr>
        </p:nvSpPr>
        <p:spPr>
          <a:xfrm>
            <a:off x="1260175" y="801875"/>
            <a:ext cx="5040025" cy="4009425"/>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Shape 179"/>
          <p:cNvSpPr txBox="1"/>
          <p:nvPr>
            <p:ph idx="1" type="body"/>
          </p:nvPr>
        </p:nvSpPr>
        <p:spPr>
          <a:xfrm>
            <a:off x="755950" y="5078600"/>
            <a:ext cx="6047700" cy="48114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180" name="Shape 180"/>
          <p:cNvSpPr/>
          <p:nvPr>
            <p:ph idx="2" type="sldImg"/>
          </p:nvPr>
        </p:nvSpPr>
        <p:spPr>
          <a:xfrm>
            <a:off x="1260175" y="801875"/>
            <a:ext cx="5040000" cy="40095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 name="Shape 186"/>
        <p:cNvGrpSpPr/>
        <p:nvPr/>
      </p:nvGrpSpPr>
      <p:grpSpPr>
        <a:xfrm>
          <a:off x="0" y="0"/>
          <a:ext cx="0" cy="0"/>
          <a:chOff x="0" y="0"/>
          <a:chExt cx="0" cy="0"/>
        </a:xfrm>
      </p:grpSpPr>
      <p:sp>
        <p:nvSpPr>
          <p:cNvPr id="187" name="Shape 187"/>
          <p:cNvSpPr txBox="1"/>
          <p:nvPr>
            <p:ph idx="1" type="body"/>
          </p:nvPr>
        </p:nvSpPr>
        <p:spPr>
          <a:xfrm>
            <a:off x="755950" y="5078600"/>
            <a:ext cx="6047700" cy="48114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188" name="Shape 188"/>
          <p:cNvSpPr/>
          <p:nvPr>
            <p:ph idx="2" type="sldImg"/>
          </p:nvPr>
        </p:nvSpPr>
        <p:spPr>
          <a:xfrm>
            <a:off x="1260175" y="801875"/>
            <a:ext cx="5040000" cy="40095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4" name="Shape 194"/>
        <p:cNvGrpSpPr/>
        <p:nvPr/>
      </p:nvGrpSpPr>
      <p:grpSpPr>
        <a:xfrm>
          <a:off x="0" y="0"/>
          <a:ext cx="0" cy="0"/>
          <a:chOff x="0" y="0"/>
          <a:chExt cx="0" cy="0"/>
        </a:xfrm>
      </p:grpSpPr>
      <p:sp>
        <p:nvSpPr>
          <p:cNvPr id="195" name="Shape 195"/>
          <p:cNvSpPr txBox="1"/>
          <p:nvPr>
            <p:ph idx="1" type="body"/>
          </p:nvPr>
        </p:nvSpPr>
        <p:spPr>
          <a:xfrm>
            <a:off x="755950" y="5078600"/>
            <a:ext cx="6047700" cy="48114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196" name="Shape 196"/>
          <p:cNvSpPr/>
          <p:nvPr>
            <p:ph idx="2" type="sldImg"/>
          </p:nvPr>
        </p:nvSpPr>
        <p:spPr>
          <a:xfrm>
            <a:off x="1260175" y="801875"/>
            <a:ext cx="5040000" cy="40095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2" name="Shape 202"/>
        <p:cNvGrpSpPr/>
        <p:nvPr/>
      </p:nvGrpSpPr>
      <p:grpSpPr>
        <a:xfrm>
          <a:off x="0" y="0"/>
          <a:ext cx="0" cy="0"/>
          <a:chOff x="0" y="0"/>
          <a:chExt cx="0" cy="0"/>
        </a:xfrm>
      </p:grpSpPr>
      <p:sp>
        <p:nvSpPr>
          <p:cNvPr id="203" name="Shape 203"/>
          <p:cNvSpPr txBox="1"/>
          <p:nvPr>
            <p:ph idx="1" type="body"/>
          </p:nvPr>
        </p:nvSpPr>
        <p:spPr>
          <a:xfrm>
            <a:off x="755950" y="5078600"/>
            <a:ext cx="6047725" cy="48113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4" name="Shape 204"/>
          <p:cNvSpPr/>
          <p:nvPr>
            <p:ph idx="2" type="sldImg"/>
          </p:nvPr>
        </p:nvSpPr>
        <p:spPr>
          <a:xfrm>
            <a:off x="1260175" y="801875"/>
            <a:ext cx="5040025" cy="4009425"/>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9" name="Shape 209"/>
        <p:cNvGrpSpPr/>
        <p:nvPr/>
      </p:nvGrpSpPr>
      <p:grpSpPr>
        <a:xfrm>
          <a:off x="0" y="0"/>
          <a:ext cx="0" cy="0"/>
          <a:chOff x="0" y="0"/>
          <a:chExt cx="0" cy="0"/>
        </a:xfrm>
      </p:grpSpPr>
      <p:sp>
        <p:nvSpPr>
          <p:cNvPr id="210" name="Shape 210"/>
          <p:cNvSpPr txBox="1"/>
          <p:nvPr>
            <p:ph idx="1" type="body"/>
          </p:nvPr>
        </p:nvSpPr>
        <p:spPr>
          <a:xfrm>
            <a:off x="755950" y="5078600"/>
            <a:ext cx="6047725" cy="48113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1" name="Shape 211"/>
          <p:cNvSpPr/>
          <p:nvPr>
            <p:ph idx="2" type="sldImg"/>
          </p:nvPr>
        </p:nvSpPr>
        <p:spPr>
          <a:xfrm>
            <a:off x="1260175" y="801875"/>
            <a:ext cx="5040025" cy="4009425"/>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4" name="Shape 224"/>
        <p:cNvGrpSpPr/>
        <p:nvPr/>
      </p:nvGrpSpPr>
      <p:grpSpPr>
        <a:xfrm>
          <a:off x="0" y="0"/>
          <a:ext cx="0" cy="0"/>
          <a:chOff x="0" y="0"/>
          <a:chExt cx="0" cy="0"/>
        </a:xfrm>
      </p:grpSpPr>
      <p:sp>
        <p:nvSpPr>
          <p:cNvPr id="225" name="Shape 225"/>
          <p:cNvSpPr txBox="1"/>
          <p:nvPr>
            <p:ph idx="1" type="body"/>
          </p:nvPr>
        </p:nvSpPr>
        <p:spPr>
          <a:xfrm>
            <a:off x="755950" y="5078600"/>
            <a:ext cx="6047725" cy="48113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6" name="Shape 226"/>
          <p:cNvSpPr/>
          <p:nvPr>
            <p:ph idx="2" type="sldImg"/>
          </p:nvPr>
        </p:nvSpPr>
        <p:spPr>
          <a:xfrm>
            <a:off x="1260175" y="801875"/>
            <a:ext cx="5040025" cy="4009425"/>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Shape 121"/>
          <p:cNvSpPr txBox="1"/>
          <p:nvPr>
            <p:ph idx="1" type="body"/>
          </p:nvPr>
        </p:nvSpPr>
        <p:spPr>
          <a:xfrm>
            <a:off x="755950" y="5078600"/>
            <a:ext cx="6047725" cy="48113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2" name="Shape 122"/>
          <p:cNvSpPr/>
          <p:nvPr>
            <p:ph idx="2" type="sldImg"/>
          </p:nvPr>
        </p:nvSpPr>
        <p:spPr>
          <a:xfrm>
            <a:off x="1260175" y="801875"/>
            <a:ext cx="5040025" cy="4009425"/>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Shape 128"/>
          <p:cNvSpPr txBox="1"/>
          <p:nvPr>
            <p:ph idx="1" type="body"/>
          </p:nvPr>
        </p:nvSpPr>
        <p:spPr>
          <a:xfrm>
            <a:off x="755950" y="5078600"/>
            <a:ext cx="6047725" cy="48113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9" name="Shape 129"/>
          <p:cNvSpPr/>
          <p:nvPr>
            <p:ph idx="2" type="sldImg"/>
          </p:nvPr>
        </p:nvSpPr>
        <p:spPr>
          <a:xfrm>
            <a:off x="1260175" y="801875"/>
            <a:ext cx="5040025" cy="4009425"/>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Shape 135"/>
          <p:cNvSpPr txBox="1"/>
          <p:nvPr>
            <p:ph idx="1" type="body"/>
          </p:nvPr>
        </p:nvSpPr>
        <p:spPr>
          <a:xfrm>
            <a:off x="755950" y="5078600"/>
            <a:ext cx="6047725" cy="48113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6" name="Shape 136"/>
          <p:cNvSpPr/>
          <p:nvPr>
            <p:ph idx="2" type="sldImg"/>
          </p:nvPr>
        </p:nvSpPr>
        <p:spPr>
          <a:xfrm>
            <a:off x="1260175" y="801875"/>
            <a:ext cx="5040025" cy="4009425"/>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Shape 143"/>
          <p:cNvSpPr/>
          <p:nvPr>
            <p:ph idx="2" type="sldImg"/>
          </p:nvPr>
        </p:nvSpPr>
        <p:spPr>
          <a:xfrm>
            <a:off x="1260175" y="801875"/>
            <a:ext cx="5040000" cy="4009500"/>
          </a:xfrm>
          <a:custGeom>
            <a:pathLst>
              <a:path extrusionOk="0" h="120000" w="120000">
                <a:moveTo>
                  <a:pt x="0" y="0"/>
                </a:moveTo>
                <a:lnTo>
                  <a:pt x="120000" y="0"/>
                </a:lnTo>
                <a:lnTo>
                  <a:pt x="120000" y="120000"/>
                </a:lnTo>
                <a:lnTo>
                  <a:pt x="0" y="120000"/>
                </a:lnTo>
                <a:close/>
              </a:path>
            </a:pathLst>
          </a:custGeom>
        </p:spPr>
      </p:sp>
      <p:sp>
        <p:nvSpPr>
          <p:cNvPr id="144" name="Shape 144"/>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Shape 149"/>
          <p:cNvSpPr/>
          <p:nvPr>
            <p:ph idx="2" type="sldImg"/>
          </p:nvPr>
        </p:nvSpPr>
        <p:spPr>
          <a:xfrm>
            <a:off x="1260175" y="801875"/>
            <a:ext cx="5040000" cy="4009500"/>
          </a:xfrm>
          <a:custGeom>
            <a:pathLst>
              <a:path extrusionOk="0" h="120000" w="120000">
                <a:moveTo>
                  <a:pt x="0" y="0"/>
                </a:moveTo>
                <a:lnTo>
                  <a:pt x="120000" y="0"/>
                </a:lnTo>
                <a:lnTo>
                  <a:pt x="120000" y="120000"/>
                </a:lnTo>
                <a:lnTo>
                  <a:pt x="0" y="120000"/>
                </a:lnTo>
                <a:close/>
              </a:path>
            </a:pathLst>
          </a:custGeom>
        </p:spPr>
      </p:sp>
      <p:sp>
        <p:nvSpPr>
          <p:cNvPr id="150" name="Shape 150"/>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Shape 156"/>
          <p:cNvSpPr txBox="1"/>
          <p:nvPr>
            <p:ph idx="1" type="body"/>
          </p:nvPr>
        </p:nvSpPr>
        <p:spPr>
          <a:xfrm>
            <a:off x="755950" y="5078600"/>
            <a:ext cx="6047725" cy="48113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7" name="Shape 157"/>
          <p:cNvSpPr/>
          <p:nvPr>
            <p:ph idx="2" type="sldImg"/>
          </p:nvPr>
        </p:nvSpPr>
        <p:spPr>
          <a:xfrm>
            <a:off x="1260175" y="801875"/>
            <a:ext cx="5040025" cy="4009425"/>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Shape 163"/>
          <p:cNvSpPr txBox="1"/>
          <p:nvPr>
            <p:ph idx="1" type="body"/>
          </p:nvPr>
        </p:nvSpPr>
        <p:spPr>
          <a:xfrm>
            <a:off x="755950" y="5078600"/>
            <a:ext cx="6047725" cy="48113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4" name="Shape 164"/>
          <p:cNvSpPr/>
          <p:nvPr>
            <p:ph idx="2" type="sldImg"/>
          </p:nvPr>
        </p:nvSpPr>
        <p:spPr>
          <a:xfrm>
            <a:off x="1260175" y="801875"/>
            <a:ext cx="5040025" cy="4009425"/>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Shape 171"/>
          <p:cNvSpPr txBox="1"/>
          <p:nvPr>
            <p:ph idx="1" type="body"/>
          </p:nvPr>
        </p:nvSpPr>
        <p:spPr>
          <a:xfrm>
            <a:off x="755950" y="5078600"/>
            <a:ext cx="6047700" cy="48114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172" name="Shape 172"/>
          <p:cNvSpPr/>
          <p:nvPr>
            <p:ph idx="2" type="sldImg"/>
          </p:nvPr>
        </p:nvSpPr>
        <p:spPr>
          <a:xfrm>
            <a:off x="1260175" y="801875"/>
            <a:ext cx="5040000" cy="40095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Slide" type="blank">
  <p:cSld name="BLANK">
    <p:spTree>
      <p:nvGrpSpPr>
        <p:cNvPr id="9" name="Shape 9"/>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over Content" type="objOverTx">
  <p:cSld name="OBJECT_OVER_TEXT">
    <p:spTree>
      <p:nvGrpSpPr>
        <p:cNvPr id="39" name="Shape 39"/>
        <p:cNvGrpSpPr/>
        <p:nvPr/>
      </p:nvGrpSpPr>
      <p:grpSpPr>
        <a:xfrm>
          <a:off x="0" y="0"/>
          <a:ext cx="0" cy="0"/>
          <a:chOff x="0" y="0"/>
          <a:chExt cx="0" cy="0"/>
        </a:xfrm>
      </p:grpSpPr>
      <p:sp>
        <p:nvSpPr>
          <p:cNvPr id="40" name="Shape 40"/>
          <p:cNvSpPr txBox="1"/>
          <p:nvPr>
            <p:ph type="title"/>
          </p:nvPr>
        </p:nvSpPr>
        <p:spPr>
          <a:xfrm>
            <a:off x="504000" y="301320"/>
            <a:ext cx="9072000" cy="1261800"/>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41" name="Shape 41"/>
          <p:cNvSpPr txBox="1"/>
          <p:nvPr>
            <p:ph idx="1" type="body"/>
          </p:nvPr>
        </p:nvSpPr>
        <p:spPr>
          <a:xfrm>
            <a:off x="504000" y="1768680"/>
            <a:ext cx="9072000" cy="209088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42" name="Shape 42"/>
          <p:cNvSpPr txBox="1"/>
          <p:nvPr>
            <p:ph idx="2" type="body"/>
          </p:nvPr>
        </p:nvSpPr>
        <p:spPr>
          <a:xfrm>
            <a:off x="504000" y="4058640"/>
            <a:ext cx="9072000" cy="209088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4 Content" type="fourObj">
  <p:cSld name="FOUR_OBJECTS">
    <p:spTree>
      <p:nvGrpSpPr>
        <p:cNvPr id="43" name="Shape 43"/>
        <p:cNvGrpSpPr/>
        <p:nvPr/>
      </p:nvGrpSpPr>
      <p:grpSpPr>
        <a:xfrm>
          <a:off x="0" y="0"/>
          <a:ext cx="0" cy="0"/>
          <a:chOff x="0" y="0"/>
          <a:chExt cx="0" cy="0"/>
        </a:xfrm>
      </p:grpSpPr>
      <p:sp>
        <p:nvSpPr>
          <p:cNvPr id="44" name="Shape 44"/>
          <p:cNvSpPr txBox="1"/>
          <p:nvPr>
            <p:ph type="title"/>
          </p:nvPr>
        </p:nvSpPr>
        <p:spPr>
          <a:xfrm>
            <a:off x="504000" y="301320"/>
            <a:ext cx="9072000" cy="1261800"/>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45" name="Shape 45"/>
          <p:cNvSpPr txBox="1"/>
          <p:nvPr>
            <p:ph idx="1" type="body"/>
          </p:nvPr>
        </p:nvSpPr>
        <p:spPr>
          <a:xfrm>
            <a:off x="504000" y="1768680"/>
            <a:ext cx="4426920" cy="209088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46" name="Shape 46"/>
          <p:cNvSpPr txBox="1"/>
          <p:nvPr>
            <p:ph idx="2" type="body"/>
          </p:nvPr>
        </p:nvSpPr>
        <p:spPr>
          <a:xfrm>
            <a:off x="5152680" y="1768680"/>
            <a:ext cx="4426920" cy="209088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47" name="Shape 47"/>
          <p:cNvSpPr txBox="1"/>
          <p:nvPr>
            <p:ph idx="3" type="body"/>
          </p:nvPr>
        </p:nvSpPr>
        <p:spPr>
          <a:xfrm>
            <a:off x="5152680" y="4058640"/>
            <a:ext cx="4426920" cy="209088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48" name="Shape 48"/>
          <p:cNvSpPr txBox="1"/>
          <p:nvPr>
            <p:ph idx="4" type="body"/>
          </p:nvPr>
        </p:nvSpPr>
        <p:spPr>
          <a:xfrm>
            <a:off x="504000" y="4058640"/>
            <a:ext cx="4426920" cy="209088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6 Content">
  <p:cSld name="Title, 6 Content">
    <p:spTree>
      <p:nvGrpSpPr>
        <p:cNvPr id="49" name="Shape 49"/>
        <p:cNvGrpSpPr/>
        <p:nvPr/>
      </p:nvGrpSpPr>
      <p:grpSpPr>
        <a:xfrm>
          <a:off x="0" y="0"/>
          <a:ext cx="0" cy="0"/>
          <a:chOff x="0" y="0"/>
          <a:chExt cx="0" cy="0"/>
        </a:xfrm>
      </p:grpSpPr>
      <p:sp>
        <p:nvSpPr>
          <p:cNvPr id="50" name="Shape 50"/>
          <p:cNvSpPr txBox="1"/>
          <p:nvPr>
            <p:ph type="title"/>
          </p:nvPr>
        </p:nvSpPr>
        <p:spPr>
          <a:xfrm>
            <a:off x="504000" y="301320"/>
            <a:ext cx="9072000" cy="1261800"/>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51" name="Shape 51"/>
          <p:cNvSpPr txBox="1"/>
          <p:nvPr>
            <p:ph idx="1" type="body"/>
          </p:nvPr>
        </p:nvSpPr>
        <p:spPr>
          <a:xfrm>
            <a:off x="504000" y="1768680"/>
            <a:ext cx="9072000" cy="438408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52" name="Shape 52"/>
          <p:cNvSpPr txBox="1"/>
          <p:nvPr>
            <p:ph idx="2" type="body"/>
          </p:nvPr>
        </p:nvSpPr>
        <p:spPr>
          <a:xfrm>
            <a:off x="504000" y="1768680"/>
            <a:ext cx="9072000" cy="438408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pic>
        <p:nvPicPr>
          <p:cNvPr id="53" name="Shape 53"/>
          <p:cNvPicPr preferRelativeResize="0"/>
          <p:nvPr/>
        </p:nvPicPr>
        <p:blipFill rotWithShape="1">
          <a:blip r:embed="rId2">
            <a:alphaModFix/>
          </a:blip>
          <a:srcRect b="0" l="0" r="0" t="0"/>
          <a:stretch/>
        </p:blipFill>
        <p:spPr>
          <a:xfrm>
            <a:off x="2292480" y="1768680"/>
            <a:ext cx="5494680" cy="4384080"/>
          </a:xfrm>
          <a:prstGeom prst="rect">
            <a:avLst/>
          </a:prstGeom>
          <a:noFill/>
          <a:ln>
            <a:noFill/>
          </a:ln>
        </p:spPr>
      </p:pic>
      <p:pic>
        <p:nvPicPr>
          <p:cNvPr id="54" name="Shape 54"/>
          <p:cNvPicPr preferRelativeResize="0"/>
          <p:nvPr/>
        </p:nvPicPr>
        <p:blipFill rotWithShape="1">
          <a:blip r:embed="rId2">
            <a:alphaModFix/>
          </a:blip>
          <a:srcRect b="0" l="0" r="0" t="0"/>
          <a:stretch/>
        </p:blipFill>
        <p:spPr>
          <a:xfrm>
            <a:off x="2292480" y="1768680"/>
            <a:ext cx="5494680" cy="4384080"/>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Slide" type="blank">
  <p:cSld name="BLANK">
    <p:spTree>
      <p:nvGrpSpPr>
        <p:cNvPr id="58" name="Shape 58"/>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x">
  <p:cSld name="TITLE_AND_BODY">
    <p:spTree>
      <p:nvGrpSpPr>
        <p:cNvPr id="59" name="Shape 59"/>
        <p:cNvGrpSpPr/>
        <p:nvPr/>
      </p:nvGrpSpPr>
      <p:grpSpPr>
        <a:xfrm>
          <a:off x="0" y="0"/>
          <a:ext cx="0" cy="0"/>
          <a:chOff x="0" y="0"/>
          <a:chExt cx="0" cy="0"/>
        </a:xfrm>
      </p:grpSpPr>
      <p:sp>
        <p:nvSpPr>
          <p:cNvPr id="60" name="Shape 60"/>
          <p:cNvSpPr txBox="1"/>
          <p:nvPr>
            <p:ph type="title"/>
          </p:nvPr>
        </p:nvSpPr>
        <p:spPr>
          <a:xfrm>
            <a:off x="504000" y="301320"/>
            <a:ext cx="9072000" cy="1261800"/>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61" name="Shape 61"/>
          <p:cNvSpPr txBox="1"/>
          <p:nvPr>
            <p:ph idx="1" type="subTitle"/>
          </p:nvPr>
        </p:nvSpPr>
        <p:spPr>
          <a:xfrm>
            <a:off x="504000" y="1768680"/>
            <a:ext cx="9072000" cy="4384080"/>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type="obj">
  <p:cSld name="OBJECT">
    <p:spTree>
      <p:nvGrpSpPr>
        <p:cNvPr id="62" name="Shape 62"/>
        <p:cNvGrpSpPr/>
        <p:nvPr/>
      </p:nvGrpSpPr>
      <p:grpSpPr>
        <a:xfrm>
          <a:off x="0" y="0"/>
          <a:ext cx="0" cy="0"/>
          <a:chOff x="0" y="0"/>
          <a:chExt cx="0" cy="0"/>
        </a:xfrm>
      </p:grpSpPr>
      <p:sp>
        <p:nvSpPr>
          <p:cNvPr id="63" name="Shape 63"/>
          <p:cNvSpPr txBox="1"/>
          <p:nvPr>
            <p:ph type="title"/>
          </p:nvPr>
        </p:nvSpPr>
        <p:spPr>
          <a:xfrm>
            <a:off x="504000" y="301320"/>
            <a:ext cx="9072000" cy="1261800"/>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64" name="Shape 64"/>
          <p:cNvSpPr txBox="1"/>
          <p:nvPr>
            <p:ph idx="1" type="body"/>
          </p:nvPr>
        </p:nvSpPr>
        <p:spPr>
          <a:xfrm>
            <a:off x="504000" y="1768680"/>
            <a:ext cx="9072000" cy="438408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type="twoObj">
  <p:cSld name="TWO_OBJECTS">
    <p:spTree>
      <p:nvGrpSpPr>
        <p:cNvPr id="65" name="Shape 65"/>
        <p:cNvGrpSpPr/>
        <p:nvPr/>
      </p:nvGrpSpPr>
      <p:grpSpPr>
        <a:xfrm>
          <a:off x="0" y="0"/>
          <a:ext cx="0" cy="0"/>
          <a:chOff x="0" y="0"/>
          <a:chExt cx="0" cy="0"/>
        </a:xfrm>
      </p:grpSpPr>
      <p:sp>
        <p:nvSpPr>
          <p:cNvPr id="66" name="Shape 66"/>
          <p:cNvSpPr txBox="1"/>
          <p:nvPr>
            <p:ph type="title"/>
          </p:nvPr>
        </p:nvSpPr>
        <p:spPr>
          <a:xfrm>
            <a:off x="504000" y="301320"/>
            <a:ext cx="9072000" cy="1261800"/>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67" name="Shape 67"/>
          <p:cNvSpPr txBox="1"/>
          <p:nvPr>
            <p:ph idx="1" type="body"/>
          </p:nvPr>
        </p:nvSpPr>
        <p:spPr>
          <a:xfrm>
            <a:off x="504000" y="1768680"/>
            <a:ext cx="4426920" cy="438408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68" name="Shape 68"/>
          <p:cNvSpPr txBox="1"/>
          <p:nvPr>
            <p:ph idx="2" type="body"/>
          </p:nvPr>
        </p:nvSpPr>
        <p:spPr>
          <a:xfrm>
            <a:off x="5152680" y="1768680"/>
            <a:ext cx="4426920" cy="438408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69" name="Shape 69"/>
        <p:cNvGrpSpPr/>
        <p:nvPr/>
      </p:nvGrpSpPr>
      <p:grpSpPr>
        <a:xfrm>
          <a:off x="0" y="0"/>
          <a:ext cx="0" cy="0"/>
          <a:chOff x="0" y="0"/>
          <a:chExt cx="0" cy="0"/>
        </a:xfrm>
      </p:grpSpPr>
      <p:sp>
        <p:nvSpPr>
          <p:cNvPr id="70" name="Shape 70"/>
          <p:cNvSpPr txBox="1"/>
          <p:nvPr>
            <p:ph type="title"/>
          </p:nvPr>
        </p:nvSpPr>
        <p:spPr>
          <a:xfrm>
            <a:off x="504000" y="301320"/>
            <a:ext cx="9072000" cy="1261800"/>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entered Text" type="objOnly">
  <p:cSld name="OBJECT_ONLY">
    <p:spTree>
      <p:nvGrpSpPr>
        <p:cNvPr id="71" name="Shape 71"/>
        <p:cNvGrpSpPr/>
        <p:nvPr/>
      </p:nvGrpSpPr>
      <p:grpSpPr>
        <a:xfrm>
          <a:off x="0" y="0"/>
          <a:ext cx="0" cy="0"/>
          <a:chOff x="0" y="0"/>
          <a:chExt cx="0" cy="0"/>
        </a:xfrm>
      </p:grpSpPr>
      <p:sp>
        <p:nvSpPr>
          <p:cNvPr id="72" name="Shape 72"/>
          <p:cNvSpPr txBox="1"/>
          <p:nvPr>
            <p:ph idx="1" type="subTitle"/>
          </p:nvPr>
        </p:nvSpPr>
        <p:spPr>
          <a:xfrm>
            <a:off x="504000" y="301320"/>
            <a:ext cx="9072000" cy="5850360"/>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and Content" type="twoObjAndObj">
  <p:cSld name="TWO_OBJECTS_AND_OBJECT">
    <p:spTree>
      <p:nvGrpSpPr>
        <p:cNvPr id="73" name="Shape 73"/>
        <p:cNvGrpSpPr/>
        <p:nvPr/>
      </p:nvGrpSpPr>
      <p:grpSpPr>
        <a:xfrm>
          <a:off x="0" y="0"/>
          <a:ext cx="0" cy="0"/>
          <a:chOff x="0" y="0"/>
          <a:chExt cx="0" cy="0"/>
        </a:xfrm>
      </p:grpSpPr>
      <p:sp>
        <p:nvSpPr>
          <p:cNvPr id="74" name="Shape 74"/>
          <p:cNvSpPr txBox="1"/>
          <p:nvPr>
            <p:ph type="title"/>
          </p:nvPr>
        </p:nvSpPr>
        <p:spPr>
          <a:xfrm>
            <a:off x="504000" y="301320"/>
            <a:ext cx="9072000" cy="1261800"/>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75" name="Shape 75"/>
          <p:cNvSpPr txBox="1"/>
          <p:nvPr>
            <p:ph idx="1" type="body"/>
          </p:nvPr>
        </p:nvSpPr>
        <p:spPr>
          <a:xfrm>
            <a:off x="504000" y="1768680"/>
            <a:ext cx="4426920" cy="209088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76" name="Shape 76"/>
          <p:cNvSpPr txBox="1"/>
          <p:nvPr>
            <p:ph idx="2" type="body"/>
          </p:nvPr>
        </p:nvSpPr>
        <p:spPr>
          <a:xfrm>
            <a:off x="504000" y="4058640"/>
            <a:ext cx="4426920" cy="209088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77" name="Shape 77"/>
          <p:cNvSpPr txBox="1"/>
          <p:nvPr>
            <p:ph idx="3" type="body"/>
          </p:nvPr>
        </p:nvSpPr>
        <p:spPr>
          <a:xfrm>
            <a:off x="5152680" y="1768680"/>
            <a:ext cx="4426920" cy="438408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x">
  <p:cSld name="TITLE_AND_BODY">
    <p:spTree>
      <p:nvGrpSpPr>
        <p:cNvPr id="10" name="Shape 10"/>
        <p:cNvGrpSpPr/>
        <p:nvPr/>
      </p:nvGrpSpPr>
      <p:grpSpPr>
        <a:xfrm>
          <a:off x="0" y="0"/>
          <a:ext cx="0" cy="0"/>
          <a:chOff x="0" y="0"/>
          <a:chExt cx="0" cy="0"/>
        </a:xfrm>
      </p:grpSpPr>
      <p:sp>
        <p:nvSpPr>
          <p:cNvPr id="11" name="Shape 11"/>
          <p:cNvSpPr txBox="1"/>
          <p:nvPr>
            <p:ph type="title"/>
          </p:nvPr>
        </p:nvSpPr>
        <p:spPr>
          <a:xfrm>
            <a:off x="504000" y="301320"/>
            <a:ext cx="9072000" cy="1261800"/>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2" name="Shape 12"/>
          <p:cNvSpPr txBox="1"/>
          <p:nvPr>
            <p:ph idx="1" type="subTitle"/>
          </p:nvPr>
        </p:nvSpPr>
        <p:spPr>
          <a:xfrm>
            <a:off x="504000" y="1768680"/>
            <a:ext cx="9072000" cy="4384080"/>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and 2 Content" type="objAndTwoObj">
  <p:cSld name="OBJECT_AND_TWO_OBJECTS">
    <p:spTree>
      <p:nvGrpSpPr>
        <p:cNvPr id="78" name="Shape 78"/>
        <p:cNvGrpSpPr/>
        <p:nvPr/>
      </p:nvGrpSpPr>
      <p:grpSpPr>
        <a:xfrm>
          <a:off x="0" y="0"/>
          <a:ext cx="0" cy="0"/>
          <a:chOff x="0" y="0"/>
          <a:chExt cx="0" cy="0"/>
        </a:xfrm>
      </p:grpSpPr>
      <p:sp>
        <p:nvSpPr>
          <p:cNvPr id="79" name="Shape 79"/>
          <p:cNvSpPr txBox="1"/>
          <p:nvPr>
            <p:ph type="title"/>
          </p:nvPr>
        </p:nvSpPr>
        <p:spPr>
          <a:xfrm>
            <a:off x="504000" y="301320"/>
            <a:ext cx="9072000" cy="1261800"/>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80" name="Shape 80"/>
          <p:cNvSpPr txBox="1"/>
          <p:nvPr>
            <p:ph idx="1" type="body"/>
          </p:nvPr>
        </p:nvSpPr>
        <p:spPr>
          <a:xfrm>
            <a:off x="504000" y="1768680"/>
            <a:ext cx="4426920" cy="438408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81" name="Shape 81"/>
          <p:cNvSpPr txBox="1"/>
          <p:nvPr>
            <p:ph idx="2" type="body"/>
          </p:nvPr>
        </p:nvSpPr>
        <p:spPr>
          <a:xfrm>
            <a:off x="5152680" y="1768680"/>
            <a:ext cx="4426920" cy="209088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82" name="Shape 82"/>
          <p:cNvSpPr txBox="1"/>
          <p:nvPr>
            <p:ph idx="3" type="body"/>
          </p:nvPr>
        </p:nvSpPr>
        <p:spPr>
          <a:xfrm>
            <a:off x="5152680" y="4058640"/>
            <a:ext cx="4426920" cy="209088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over Content" type="twoObjOverTx">
  <p:cSld name="TWO_OBJECTS_OVER_TEXT">
    <p:spTree>
      <p:nvGrpSpPr>
        <p:cNvPr id="83" name="Shape 83"/>
        <p:cNvGrpSpPr/>
        <p:nvPr/>
      </p:nvGrpSpPr>
      <p:grpSpPr>
        <a:xfrm>
          <a:off x="0" y="0"/>
          <a:ext cx="0" cy="0"/>
          <a:chOff x="0" y="0"/>
          <a:chExt cx="0" cy="0"/>
        </a:xfrm>
      </p:grpSpPr>
      <p:sp>
        <p:nvSpPr>
          <p:cNvPr id="84" name="Shape 84"/>
          <p:cNvSpPr txBox="1"/>
          <p:nvPr>
            <p:ph type="title"/>
          </p:nvPr>
        </p:nvSpPr>
        <p:spPr>
          <a:xfrm>
            <a:off x="504000" y="301320"/>
            <a:ext cx="9072000" cy="1261800"/>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85" name="Shape 85"/>
          <p:cNvSpPr txBox="1"/>
          <p:nvPr>
            <p:ph idx="1" type="body"/>
          </p:nvPr>
        </p:nvSpPr>
        <p:spPr>
          <a:xfrm>
            <a:off x="504000" y="1768680"/>
            <a:ext cx="4426920" cy="209088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86" name="Shape 86"/>
          <p:cNvSpPr txBox="1"/>
          <p:nvPr>
            <p:ph idx="2" type="body"/>
          </p:nvPr>
        </p:nvSpPr>
        <p:spPr>
          <a:xfrm>
            <a:off x="5152680" y="1768680"/>
            <a:ext cx="4426920" cy="209088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87" name="Shape 87"/>
          <p:cNvSpPr txBox="1"/>
          <p:nvPr>
            <p:ph idx="3" type="body"/>
          </p:nvPr>
        </p:nvSpPr>
        <p:spPr>
          <a:xfrm>
            <a:off x="504000" y="4058640"/>
            <a:ext cx="9072000" cy="209088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over Content" type="objOverTx">
  <p:cSld name="OBJECT_OVER_TEXT">
    <p:spTree>
      <p:nvGrpSpPr>
        <p:cNvPr id="88" name="Shape 88"/>
        <p:cNvGrpSpPr/>
        <p:nvPr/>
      </p:nvGrpSpPr>
      <p:grpSpPr>
        <a:xfrm>
          <a:off x="0" y="0"/>
          <a:ext cx="0" cy="0"/>
          <a:chOff x="0" y="0"/>
          <a:chExt cx="0" cy="0"/>
        </a:xfrm>
      </p:grpSpPr>
      <p:sp>
        <p:nvSpPr>
          <p:cNvPr id="89" name="Shape 89"/>
          <p:cNvSpPr txBox="1"/>
          <p:nvPr>
            <p:ph type="title"/>
          </p:nvPr>
        </p:nvSpPr>
        <p:spPr>
          <a:xfrm>
            <a:off x="504000" y="301320"/>
            <a:ext cx="9072000" cy="1261800"/>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90" name="Shape 90"/>
          <p:cNvSpPr txBox="1"/>
          <p:nvPr>
            <p:ph idx="1" type="body"/>
          </p:nvPr>
        </p:nvSpPr>
        <p:spPr>
          <a:xfrm>
            <a:off x="504000" y="1768680"/>
            <a:ext cx="9072000" cy="209088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91" name="Shape 91"/>
          <p:cNvSpPr txBox="1"/>
          <p:nvPr>
            <p:ph idx="2" type="body"/>
          </p:nvPr>
        </p:nvSpPr>
        <p:spPr>
          <a:xfrm>
            <a:off x="504000" y="4058640"/>
            <a:ext cx="9072000" cy="209088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4 Content" type="fourObj">
  <p:cSld name="FOUR_OBJECTS">
    <p:spTree>
      <p:nvGrpSpPr>
        <p:cNvPr id="92" name="Shape 92"/>
        <p:cNvGrpSpPr/>
        <p:nvPr/>
      </p:nvGrpSpPr>
      <p:grpSpPr>
        <a:xfrm>
          <a:off x="0" y="0"/>
          <a:ext cx="0" cy="0"/>
          <a:chOff x="0" y="0"/>
          <a:chExt cx="0" cy="0"/>
        </a:xfrm>
      </p:grpSpPr>
      <p:sp>
        <p:nvSpPr>
          <p:cNvPr id="93" name="Shape 93"/>
          <p:cNvSpPr txBox="1"/>
          <p:nvPr>
            <p:ph type="title"/>
          </p:nvPr>
        </p:nvSpPr>
        <p:spPr>
          <a:xfrm>
            <a:off x="504000" y="301320"/>
            <a:ext cx="9072000" cy="1261800"/>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94" name="Shape 94"/>
          <p:cNvSpPr txBox="1"/>
          <p:nvPr>
            <p:ph idx="1" type="body"/>
          </p:nvPr>
        </p:nvSpPr>
        <p:spPr>
          <a:xfrm>
            <a:off x="504000" y="1768680"/>
            <a:ext cx="4426920" cy="209088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95" name="Shape 95"/>
          <p:cNvSpPr txBox="1"/>
          <p:nvPr>
            <p:ph idx="2" type="body"/>
          </p:nvPr>
        </p:nvSpPr>
        <p:spPr>
          <a:xfrm>
            <a:off x="5152680" y="1768680"/>
            <a:ext cx="4426920" cy="209088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96" name="Shape 96"/>
          <p:cNvSpPr txBox="1"/>
          <p:nvPr>
            <p:ph idx="3" type="body"/>
          </p:nvPr>
        </p:nvSpPr>
        <p:spPr>
          <a:xfrm>
            <a:off x="5152680" y="4058640"/>
            <a:ext cx="4426920" cy="209088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97" name="Shape 97"/>
          <p:cNvSpPr txBox="1"/>
          <p:nvPr>
            <p:ph idx="4" type="body"/>
          </p:nvPr>
        </p:nvSpPr>
        <p:spPr>
          <a:xfrm>
            <a:off x="504000" y="4058640"/>
            <a:ext cx="4426920" cy="209088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6 Content">
  <p:cSld name="Title, 6 Content">
    <p:spTree>
      <p:nvGrpSpPr>
        <p:cNvPr id="98" name="Shape 98"/>
        <p:cNvGrpSpPr/>
        <p:nvPr/>
      </p:nvGrpSpPr>
      <p:grpSpPr>
        <a:xfrm>
          <a:off x="0" y="0"/>
          <a:ext cx="0" cy="0"/>
          <a:chOff x="0" y="0"/>
          <a:chExt cx="0" cy="0"/>
        </a:xfrm>
      </p:grpSpPr>
      <p:sp>
        <p:nvSpPr>
          <p:cNvPr id="99" name="Shape 99"/>
          <p:cNvSpPr txBox="1"/>
          <p:nvPr>
            <p:ph type="title"/>
          </p:nvPr>
        </p:nvSpPr>
        <p:spPr>
          <a:xfrm>
            <a:off x="504000" y="301320"/>
            <a:ext cx="9072000" cy="1261800"/>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00" name="Shape 100"/>
          <p:cNvSpPr txBox="1"/>
          <p:nvPr>
            <p:ph idx="1" type="body"/>
          </p:nvPr>
        </p:nvSpPr>
        <p:spPr>
          <a:xfrm>
            <a:off x="504000" y="1768680"/>
            <a:ext cx="9072000" cy="438408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101" name="Shape 101"/>
          <p:cNvSpPr txBox="1"/>
          <p:nvPr>
            <p:ph idx="2" type="body"/>
          </p:nvPr>
        </p:nvSpPr>
        <p:spPr>
          <a:xfrm>
            <a:off x="504000" y="1768680"/>
            <a:ext cx="9072000" cy="438408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pic>
        <p:nvPicPr>
          <p:cNvPr id="102" name="Shape 102"/>
          <p:cNvPicPr preferRelativeResize="0"/>
          <p:nvPr/>
        </p:nvPicPr>
        <p:blipFill rotWithShape="1">
          <a:blip r:embed="rId2">
            <a:alphaModFix/>
          </a:blip>
          <a:srcRect b="0" l="0" r="0" t="0"/>
          <a:stretch/>
        </p:blipFill>
        <p:spPr>
          <a:xfrm>
            <a:off x="2292480" y="1768680"/>
            <a:ext cx="5494680" cy="4384080"/>
          </a:xfrm>
          <a:prstGeom prst="rect">
            <a:avLst/>
          </a:prstGeom>
          <a:noFill/>
          <a:ln>
            <a:noFill/>
          </a:ln>
        </p:spPr>
      </p:pic>
      <p:pic>
        <p:nvPicPr>
          <p:cNvPr id="103" name="Shape 103"/>
          <p:cNvPicPr preferRelativeResize="0"/>
          <p:nvPr/>
        </p:nvPicPr>
        <p:blipFill rotWithShape="1">
          <a:blip r:embed="rId2">
            <a:alphaModFix/>
          </a:blip>
          <a:srcRect b="0" l="0" r="0" t="0"/>
          <a:stretch/>
        </p:blipFill>
        <p:spPr>
          <a:xfrm>
            <a:off x="2292480" y="1768680"/>
            <a:ext cx="5494680" cy="438408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type="obj">
  <p:cSld name="OBJECT">
    <p:spTree>
      <p:nvGrpSpPr>
        <p:cNvPr id="13" name="Shape 13"/>
        <p:cNvGrpSpPr/>
        <p:nvPr/>
      </p:nvGrpSpPr>
      <p:grpSpPr>
        <a:xfrm>
          <a:off x="0" y="0"/>
          <a:ext cx="0" cy="0"/>
          <a:chOff x="0" y="0"/>
          <a:chExt cx="0" cy="0"/>
        </a:xfrm>
      </p:grpSpPr>
      <p:sp>
        <p:nvSpPr>
          <p:cNvPr id="14" name="Shape 14"/>
          <p:cNvSpPr txBox="1"/>
          <p:nvPr>
            <p:ph type="title"/>
          </p:nvPr>
        </p:nvSpPr>
        <p:spPr>
          <a:xfrm>
            <a:off x="504000" y="301320"/>
            <a:ext cx="9072000" cy="1261800"/>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5" name="Shape 15"/>
          <p:cNvSpPr txBox="1"/>
          <p:nvPr>
            <p:ph idx="1" type="body"/>
          </p:nvPr>
        </p:nvSpPr>
        <p:spPr>
          <a:xfrm>
            <a:off x="504000" y="1768680"/>
            <a:ext cx="9072000" cy="438408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type="twoObj">
  <p:cSld name="TWO_OBJECTS">
    <p:spTree>
      <p:nvGrpSpPr>
        <p:cNvPr id="16" name="Shape 16"/>
        <p:cNvGrpSpPr/>
        <p:nvPr/>
      </p:nvGrpSpPr>
      <p:grpSpPr>
        <a:xfrm>
          <a:off x="0" y="0"/>
          <a:ext cx="0" cy="0"/>
          <a:chOff x="0" y="0"/>
          <a:chExt cx="0" cy="0"/>
        </a:xfrm>
      </p:grpSpPr>
      <p:sp>
        <p:nvSpPr>
          <p:cNvPr id="17" name="Shape 17"/>
          <p:cNvSpPr txBox="1"/>
          <p:nvPr>
            <p:ph type="title"/>
          </p:nvPr>
        </p:nvSpPr>
        <p:spPr>
          <a:xfrm>
            <a:off x="504000" y="301320"/>
            <a:ext cx="9072000" cy="1261800"/>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8" name="Shape 18"/>
          <p:cNvSpPr txBox="1"/>
          <p:nvPr>
            <p:ph idx="1" type="body"/>
          </p:nvPr>
        </p:nvSpPr>
        <p:spPr>
          <a:xfrm>
            <a:off x="504000" y="1768680"/>
            <a:ext cx="4426920" cy="438408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19" name="Shape 19"/>
          <p:cNvSpPr txBox="1"/>
          <p:nvPr>
            <p:ph idx="2" type="body"/>
          </p:nvPr>
        </p:nvSpPr>
        <p:spPr>
          <a:xfrm>
            <a:off x="5152680" y="1768680"/>
            <a:ext cx="4426920" cy="438408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0" name="Shape 20"/>
        <p:cNvGrpSpPr/>
        <p:nvPr/>
      </p:nvGrpSpPr>
      <p:grpSpPr>
        <a:xfrm>
          <a:off x="0" y="0"/>
          <a:ext cx="0" cy="0"/>
          <a:chOff x="0" y="0"/>
          <a:chExt cx="0" cy="0"/>
        </a:xfrm>
      </p:grpSpPr>
      <p:sp>
        <p:nvSpPr>
          <p:cNvPr id="21" name="Shape 21"/>
          <p:cNvSpPr txBox="1"/>
          <p:nvPr>
            <p:ph type="title"/>
          </p:nvPr>
        </p:nvSpPr>
        <p:spPr>
          <a:xfrm>
            <a:off x="504000" y="301320"/>
            <a:ext cx="9072000" cy="1261800"/>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entered Text" type="objOnly">
  <p:cSld name="OBJECT_ONLY">
    <p:spTree>
      <p:nvGrpSpPr>
        <p:cNvPr id="22" name="Shape 22"/>
        <p:cNvGrpSpPr/>
        <p:nvPr/>
      </p:nvGrpSpPr>
      <p:grpSpPr>
        <a:xfrm>
          <a:off x="0" y="0"/>
          <a:ext cx="0" cy="0"/>
          <a:chOff x="0" y="0"/>
          <a:chExt cx="0" cy="0"/>
        </a:xfrm>
      </p:grpSpPr>
      <p:sp>
        <p:nvSpPr>
          <p:cNvPr id="23" name="Shape 23"/>
          <p:cNvSpPr txBox="1"/>
          <p:nvPr>
            <p:ph idx="1" type="subTitle"/>
          </p:nvPr>
        </p:nvSpPr>
        <p:spPr>
          <a:xfrm>
            <a:off x="504000" y="301320"/>
            <a:ext cx="9072000" cy="5850360"/>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and Content" type="twoObjAndObj">
  <p:cSld name="TWO_OBJECTS_AND_OBJECT">
    <p:spTree>
      <p:nvGrpSpPr>
        <p:cNvPr id="24" name="Shape 24"/>
        <p:cNvGrpSpPr/>
        <p:nvPr/>
      </p:nvGrpSpPr>
      <p:grpSpPr>
        <a:xfrm>
          <a:off x="0" y="0"/>
          <a:ext cx="0" cy="0"/>
          <a:chOff x="0" y="0"/>
          <a:chExt cx="0" cy="0"/>
        </a:xfrm>
      </p:grpSpPr>
      <p:sp>
        <p:nvSpPr>
          <p:cNvPr id="25" name="Shape 25"/>
          <p:cNvSpPr txBox="1"/>
          <p:nvPr>
            <p:ph type="title"/>
          </p:nvPr>
        </p:nvSpPr>
        <p:spPr>
          <a:xfrm>
            <a:off x="504000" y="301320"/>
            <a:ext cx="9072000" cy="1261800"/>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26" name="Shape 26"/>
          <p:cNvSpPr txBox="1"/>
          <p:nvPr>
            <p:ph idx="1" type="body"/>
          </p:nvPr>
        </p:nvSpPr>
        <p:spPr>
          <a:xfrm>
            <a:off x="504000" y="1768680"/>
            <a:ext cx="4426920" cy="209088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27" name="Shape 27"/>
          <p:cNvSpPr txBox="1"/>
          <p:nvPr>
            <p:ph idx="2" type="body"/>
          </p:nvPr>
        </p:nvSpPr>
        <p:spPr>
          <a:xfrm>
            <a:off x="504000" y="4058640"/>
            <a:ext cx="4426920" cy="209088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28" name="Shape 28"/>
          <p:cNvSpPr txBox="1"/>
          <p:nvPr>
            <p:ph idx="3" type="body"/>
          </p:nvPr>
        </p:nvSpPr>
        <p:spPr>
          <a:xfrm>
            <a:off x="5152680" y="1768680"/>
            <a:ext cx="4426920" cy="438408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and 2 Content" type="objAndTwoObj">
  <p:cSld name="OBJECT_AND_TWO_OBJECTS">
    <p:spTree>
      <p:nvGrpSpPr>
        <p:cNvPr id="29" name="Shape 29"/>
        <p:cNvGrpSpPr/>
        <p:nvPr/>
      </p:nvGrpSpPr>
      <p:grpSpPr>
        <a:xfrm>
          <a:off x="0" y="0"/>
          <a:ext cx="0" cy="0"/>
          <a:chOff x="0" y="0"/>
          <a:chExt cx="0" cy="0"/>
        </a:xfrm>
      </p:grpSpPr>
      <p:sp>
        <p:nvSpPr>
          <p:cNvPr id="30" name="Shape 30"/>
          <p:cNvSpPr txBox="1"/>
          <p:nvPr>
            <p:ph type="title"/>
          </p:nvPr>
        </p:nvSpPr>
        <p:spPr>
          <a:xfrm>
            <a:off x="504000" y="301320"/>
            <a:ext cx="9072000" cy="1261800"/>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31" name="Shape 31"/>
          <p:cNvSpPr txBox="1"/>
          <p:nvPr>
            <p:ph idx="1" type="body"/>
          </p:nvPr>
        </p:nvSpPr>
        <p:spPr>
          <a:xfrm>
            <a:off x="504000" y="1768680"/>
            <a:ext cx="4426920" cy="438408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32" name="Shape 32"/>
          <p:cNvSpPr txBox="1"/>
          <p:nvPr>
            <p:ph idx="2" type="body"/>
          </p:nvPr>
        </p:nvSpPr>
        <p:spPr>
          <a:xfrm>
            <a:off x="5152680" y="1768680"/>
            <a:ext cx="4426920" cy="209088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33" name="Shape 33"/>
          <p:cNvSpPr txBox="1"/>
          <p:nvPr>
            <p:ph idx="3" type="body"/>
          </p:nvPr>
        </p:nvSpPr>
        <p:spPr>
          <a:xfrm>
            <a:off x="5152680" y="4058640"/>
            <a:ext cx="4426920" cy="209088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over Content" type="twoObjOverTx">
  <p:cSld name="TWO_OBJECTS_OVER_TEXT">
    <p:spTree>
      <p:nvGrpSpPr>
        <p:cNvPr id="34" name="Shape 34"/>
        <p:cNvGrpSpPr/>
        <p:nvPr/>
      </p:nvGrpSpPr>
      <p:grpSpPr>
        <a:xfrm>
          <a:off x="0" y="0"/>
          <a:ext cx="0" cy="0"/>
          <a:chOff x="0" y="0"/>
          <a:chExt cx="0" cy="0"/>
        </a:xfrm>
      </p:grpSpPr>
      <p:sp>
        <p:nvSpPr>
          <p:cNvPr id="35" name="Shape 35"/>
          <p:cNvSpPr txBox="1"/>
          <p:nvPr>
            <p:ph type="title"/>
          </p:nvPr>
        </p:nvSpPr>
        <p:spPr>
          <a:xfrm>
            <a:off x="504000" y="301320"/>
            <a:ext cx="9072000" cy="1261800"/>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36" name="Shape 36"/>
          <p:cNvSpPr txBox="1"/>
          <p:nvPr>
            <p:ph idx="1" type="body"/>
          </p:nvPr>
        </p:nvSpPr>
        <p:spPr>
          <a:xfrm>
            <a:off x="504000" y="1768680"/>
            <a:ext cx="4426920" cy="209088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37" name="Shape 37"/>
          <p:cNvSpPr txBox="1"/>
          <p:nvPr>
            <p:ph idx="2" type="body"/>
          </p:nvPr>
        </p:nvSpPr>
        <p:spPr>
          <a:xfrm>
            <a:off x="5152680" y="1768680"/>
            <a:ext cx="4426920" cy="209088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38" name="Shape 38"/>
          <p:cNvSpPr txBox="1"/>
          <p:nvPr>
            <p:ph idx="3" type="body"/>
          </p:nvPr>
        </p:nvSpPr>
        <p:spPr>
          <a:xfrm>
            <a:off x="504000" y="4058640"/>
            <a:ext cx="9072000" cy="209088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4" Type="http://schemas.openxmlformats.org/officeDocument/2006/relationships/theme" Target="../theme/theme1.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3.xml"/><Relationship Id="rId10" Type="http://schemas.openxmlformats.org/officeDocument/2006/relationships/slideLayout" Target="../slideLayouts/slideLayout22.xml"/><Relationship Id="rId13" Type="http://schemas.openxmlformats.org/officeDocument/2006/relationships/theme" Target="../theme/theme2.xml"/><Relationship Id="rId12" Type="http://schemas.openxmlformats.org/officeDocument/2006/relationships/slideLayout" Target="../slideLayouts/slideLayout24.xml"/><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9" Type="http://schemas.openxmlformats.org/officeDocument/2006/relationships/slideLayout" Target="../slideLayouts/slideLayout21.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5" name="Shape 5"/>
        <p:cNvGrpSpPr/>
        <p:nvPr/>
      </p:nvGrpSpPr>
      <p:grpSpPr>
        <a:xfrm>
          <a:off x="0" y="0"/>
          <a:ext cx="0" cy="0"/>
          <a:chOff x="0" y="0"/>
          <a:chExt cx="0" cy="0"/>
        </a:xfrm>
      </p:grpSpPr>
      <p:pic>
        <p:nvPicPr>
          <p:cNvPr id="6" name="Shape 6"/>
          <p:cNvPicPr preferRelativeResize="0"/>
          <p:nvPr/>
        </p:nvPicPr>
        <p:blipFill rotWithShape="1">
          <a:blip r:embed="rId1">
            <a:alphaModFix/>
          </a:blip>
          <a:srcRect b="0" l="0" r="0" t="0"/>
          <a:stretch/>
        </p:blipFill>
        <p:spPr>
          <a:xfrm>
            <a:off x="360" y="0"/>
            <a:ext cx="10076400" cy="7555320"/>
          </a:xfrm>
          <a:prstGeom prst="rect">
            <a:avLst/>
          </a:prstGeom>
          <a:noFill/>
          <a:ln>
            <a:noFill/>
          </a:ln>
        </p:spPr>
      </p:pic>
      <p:sp>
        <p:nvSpPr>
          <p:cNvPr id="7" name="Shape 7"/>
          <p:cNvSpPr txBox="1"/>
          <p:nvPr>
            <p:ph type="title"/>
          </p:nvPr>
        </p:nvSpPr>
        <p:spPr>
          <a:xfrm>
            <a:off x="504000" y="301320"/>
            <a:ext cx="9072000" cy="1261800"/>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8" name="Shape 8"/>
          <p:cNvSpPr txBox="1"/>
          <p:nvPr>
            <p:ph idx="1" type="body"/>
          </p:nvPr>
        </p:nvSpPr>
        <p:spPr>
          <a:xfrm>
            <a:off x="504000" y="1768680"/>
            <a:ext cx="9072000" cy="438408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55" name="Shape 55"/>
        <p:cNvGrpSpPr/>
        <p:nvPr/>
      </p:nvGrpSpPr>
      <p:grpSpPr>
        <a:xfrm>
          <a:off x="0" y="0"/>
          <a:ext cx="0" cy="0"/>
          <a:chOff x="0" y="0"/>
          <a:chExt cx="0" cy="0"/>
        </a:xfrm>
      </p:grpSpPr>
      <p:sp>
        <p:nvSpPr>
          <p:cNvPr id="56" name="Shape 56"/>
          <p:cNvSpPr txBox="1"/>
          <p:nvPr>
            <p:ph type="title"/>
          </p:nvPr>
        </p:nvSpPr>
        <p:spPr>
          <a:xfrm>
            <a:off x="504000" y="301320"/>
            <a:ext cx="9072000" cy="1261800"/>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57" name="Shape 57"/>
          <p:cNvSpPr txBox="1"/>
          <p:nvPr>
            <p:ph idx="1" type="body"/>
          </p:nvPr>
        </p:nvSpPr>
        <p:spPr>
          <a:xfrm>
            <a:off x="504000" y="1768680"/>
            <a:ext cx="9072000" cy="438408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 accent1="accent1" accent2="accent2" accent3="accent3" accent4="accent4" accent5="accent5" accent6="accent6" bg1="lt1" bg2="dk2" tx1="dk1" tx2="lt2" folHlink="folHlink" hlink="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 Id="rId3" Type="http://schemas.openxmlformats.org/officeDocument/2006/relationships/image" Target="../media/image5.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image" Target="../media/image5.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 Id="rId3" Type="http://schemas.openxmlformats.org/officeDocument/2006/relationships/image" Target="../media/image5.png"/><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 Id="rId3" Type="http://schemas.openxmlformats.org/officeDocument/2006/relationships/image" Target="../media/image6.pn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image" Target="../media/image5.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image" Target="../media/image5.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image" Target="../media/image5.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Shape 109"/>
          <p:cNvSpPr/>
          <p:nvPr/>
        </p:nvSpPr>
        <p:spPr>
          <a:xfrm>
            <a:off x="1295280" y="1039320"/>
            <a:ext cx="7481520" cy="5471280"/>
          </a:xfrm>
          <a:custGeom>
            <a:pathLst>
              <a:path extrusionOk="0" h="3129" w="5703">
                <a:moveTo>
                  <a:pt x="1722" y="476"/>
                </a:moveTo>
                <a:lnTo>
                  <a:pt x="4097" y="476"/>
                </a:lnTo>
                <a:lnTo>
                  <a:pt x="4378" y="159"/>
                </a:lnTo>
                <a:lnTo>
                  <a:pt x="5237" y="159"/>
                </a:lnTo>
                <a:lnTo>
                  <a:pt x="5303" y="235"/>
                </a:lnTo>
                <a:lnTo>
                  <a:pt x="5556" y="235"/>
                </a:lnTo>
                <a:lnTo>
                  <a:pt x="5556" y="654"/>
                </a:lnTo>
                <a:lnTo>
                  <a:pt x="5628" y="726"/>
                </a:lnTo>
                <a:lnTo>
                  <a:pt x="5628" y="2331"/>
                </a:lnTo>
                <a:lnTo>
                  <a:pt x="5556" y="2391"/>
                </a:lnTo>
                <a:lnTo>
                  <a:pt x="5556" y="2797"/>
                </a:lnTo>
                <a:lnTo>
                  <a:pt x="5278" y="2797"/>
                </a:lnTo>
                <a:lnTo>
                  <a:pt x="5059" y="3070"/>
                </a:lnTo>
                <a:lnTo>
                  <a:pt x="4984" y="2970"/>
                </a:lnTo>
                <a:lnTo>
                  <a:pt x="3981" y="2970"/>
                </a:lnTo>
                <a:lnTo>
                  <a:pt x="3900" y="3070"/>
                </a:lnTo>
                <a:lnTo>
                  <a:pt x="3747" y="2879"/>
                </a:lnTo>
                <a:lnTo>
                  <a:pt x="153" y="2879"/>
                </a:lnTo>
                <a:lnTo>
                  <a:pt x="153" y="159"/>
                </a:lnTo>
                <a:lnTo>
                  <a:pt x="1428" y="159"/>
                </a:lnTo>
                <a:lnTo>
                  <a:pt x="1722" y="476"/>
                </a:lnTo>
                <a:moveTo>
                  <a:pt x="541" y="0"/>
                </a:moveTo>
                <a:lnTo>
                  <a:pt x="181" y="0"/>
                </a:lnTo>
                <a:lnTo>
                  <a:pt x="6" y="181"/>
                </a:lnTo>
                <a:lnTo>
                  <a:pt x="6" y="554"/>
                </a:lnTo>
                <a:lnTo>
                  <a:pt x="94" y="626"/>
                </a:lnTo>
                <a:lnTo>
                  <a:pt x="94" y="1076"/>
                </a:lnTo>
                <a:lnTo>
                  <a:pt x="9" y="1161"/>
                </a:lnTo>
                <a:lnTo>
                  <a:pt x="9" y="1890"/>
                </a:lnTo>
                <a:lnTo>
                  <a:pt x="94" y="1956"/>
                </a:lnTo>
                <a:lnTo>
                  <a:pt x="94" y="2425"/>
                </a:lnTo>
                <a:lnTo>
                  <a:pt x="3" y="2488"/>
                </a:lnTo>
                <a:lnTo>
                  <a:pt x="0" y="2854"/>
                </a:lnTo>
                <a:lnTo>
                  <a:pt x="187" y="3048"/>
                </a:lnTo>
                <a:lnTo>
                  <a:pt x="531" y="3048"/>
                </a:lnTo>
                <a:lnTo>
                  <a:pt x="616" y="2944"/>
                </a:lnTo>
                <a:lnTo>
                  <a:pt x="3256" y="2944"/>
                </a:lnTo>
                <a:lnTo>
                  <a:pt x="3325" y="3048"/>
                </a:lnTo>
                <a:lnTo>
                  <a:pt x="3637" y="3048"/>
                </a:lnTo>
                <a:lnTo>
                  <a:pt x="3716" y="2944"/>
                </a:lnTo>
                <a:lnTo>
                  <a:pt x="3859" y="3129"/>
                </a:lnTo>
                <a:lnTo>
                  <a:pt x="5106" y="3129"/>
                </a:lnTo>
                <a:lnTo>
                  <a:pt x="5250" y="2944"/>
                </a:lnTo>
                <a:lnTo>
                  <a:pt x="5700" y="2944"/>
                </a:lnTo>
                <a:lnTo>
                  <a:pt x="5703" y="91"/>
                </a:lnTo>
                <a:lnTo>
                  <a:pt x="619" y="91"/>
                </a:lnTo>
                <a:lnTo>
                  <a:pt x="541" y="0"/>
                </a:lnTo>
              </a:path>
            </a:pathLst>
          </a:custGeom>
          <a:noFill/>
          <a:ln>
            <a:noFill/>
          </a:ln>
        </p:spPr>
      </p:sp>
      <p:sp>
        <p:nvSpPr>
          <p:cNvPr id="110" name="Shape 110"/>
          <p:cNvSpPr/>
          <p:nvPr/>
        </p:nvSpPr>
        <p:spPr>
          <a:xfrm>
            <a:off x="-2160" y="129600"/>
            <a:ext cx="4378320" cy="566280"/>
          </a:xfrm>
          <a:custGeom>
            <a:pathLst>
              <a:path extrusionOk="0" h="326" w="3339">
                <a:moveTo>
                  <a:pt x="0" y="0"/>
                </a:moveTo>
                <a:lnTo>
                  <a:pt x="1229" y="0"/>
                </a:lnTo>
                <a:lnTo>
                  <a:pt x="1362" y="96"/>
                </a:lnTo>
                <a:lnTo>
                  <a:pt x="2991" y="96"/>
                </a:lnTo>
                <a:lnTo>
                  <a:pt x="3339" y="326"/>
                </a:lnTo>
              </a:path>
            </a:pathLst>
          </a:custGeom>
          <a:noFill/>
          <a:ln cap="flat" cmpd="sng" w="28425">
            <a:solidFill>
              <a:schemeClr val="lt1"/>
            </a:solidFill>
            <a:prstDash val="solid"/>
            <a:miter lim="8000"/>
            <a:headEnd len="sm" w="sm" type="none"/>
            <a:tailEnd len="sm" w="sm" type="none"/>
          </a:ln>
        </p:spPr>
      </p:sp>
      <p:sp>
        <p:nvSpPr>
          <p:cNvPr id="111" name="Shape 111"/>
          <p:cNvSpPr/>
          <p:nvPr/>
        </p:nvSpPr>
        <p:spPr>
          <a:xfrm>
            <a:off x="-2160" y="346320"/>
            <a:ext cx="7460280" cy="599400"/>
          </a:xfrm>
          <a:custGeom>
            <a:pathLst>
              <a:path extrusionOk="0" h="345" w="5687">
                <a:moveTo>
                  <a:pt x="0" y="230"/>
                </a:moveTo>
                <a:lnTo>
                  <a:pt x="2941" y="230"/>
                </a:lnTo>
                <a:lnTo>
                  <a:pt x="3074" y="345"/>
                </a:lnTo>
                <a:lnTo>
                  <a:pt x="3611" y="345"/>
                </a:lnTo>
                <a:lnTo>
                  <a:pt x="3786" y="194"/>
                </a:lnTo>
                <a:lnTo>
                  <a:pt x="4126" y="194"/>
                </a:lnTo>
                <a:lnTo>
                  <a:pt x="4330" y="0"/>
                </a:lnTo>
                <a:lnTo>
                  <a:pt x="5687" y="0"/>
                </a:lnTo>
              </a:path>
            </a:pathLst>
          </a:custGeom>
          <a:noFill/>
          <a:ln cap="flat" cmpd="sng" w="28425">
            <a:solidFill>
              <a:schemeClr val="lt1"/>
            </a:solidFill>
            <a:prstDash val="solid"/>
            <a:miter lim="8000"/>
            <a:headEnd len="sm" w="sm" type="none"/>
            <a:tailEnd len="sm" w="sm" type="none"/>
          </a:ln>
        </p:spPr>
      </p:sp>
      <p:sp>
        <p:nvSpPr>
          <p:cNvPr id="112" name="Shape 112"/>
          <p:cNvSpPr/>
          <p:nvPr/>
        </p:nvSpPr>
        <p:spPr>
          <a:xfrm>
            <a:off x="7462440" y="226080"/>
            <a:ext cx="158040" cy="212040"/>
          </a:xfrm>
          <a:prstGeom prst="ellipse">
            <a:avLst/>
          </a:pr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3" name="Shape 113"/>
          <p:cNvSpPr/>
          <p:nvPr/>
        </p:nvSpPr>
        <p:spPr>
          <a:xfrm>
            <a:off x="4299480" y="576720"/>
            <a:ext cx="158040" cy="212040"/>
          </a:xfrm>
          <a:prstGeom prst="ellipse">
            <a:avLst/>
          </a:pr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4" name="Shape 114"/>
          <p:cNvSpPr/>
          <p:nvPr/>
        </p:nvSpPr>
        <p:spPr>
          <a:xfrm>
            <a:off x="6925680" y="7239240"/>
            <a:ext cx="3143520" cy="200160"/>
          </a:xfrm>
          <a:custGeom>
            <a:pathLst>
              <a:path extrusionOk="0" h="105" w="2158">
                <a:moveTo>
                  <a:pt x="0" y="0"/>
                </a:moveTo>
                <a:lnTo>
                  <a:pt x="1543" y="0"/>
                </a:lnTo>
                <a:lnTo>
                  <a:pt x="1713" y="105"/>
                </a:lnTo>
                <a:lnTo>
                  <a:pt x="2158" y="105"/>
                </a:lnTo>
              </a:path>
            </a:pathLst>
          </a:custGeom>
          <a:noFill/>
          <a:ln cap="flat" cmpd="sng" w="28425">
            <a:solidFill>
              <a:srgbClr val="FFFFFF"/>
            </a:solidFill>
            <a:prstDash val="solid"/>
            <a:miter lim="8000"/>
            <a:headEnd len="sm" w="sm" type="none"/>
            <a:tailEnd len="sm" w="sm" type="none"/>
          </a:ln>
        </p:spPr>
      </p:sp>
      <p:sp>
        <p:nvSpPr>
          <p:cNvPr id="115" name="Shape 115"/>
          <p:cNvSpPr/>
          <p:nvPr/>
        </p:nvSpPr>
        <p:spPr>
          <a:xfrm>
            <a:off x="3975120" y="6341040"/>
            <a:ext cx="6094080" cy="713160"/>
          </a:xfrm>
          <a:custGeom>
            <a:pathLst>
              <a:path extrusionOk="0" h="369" w="4181">
                <a:moveTo>
                  <a:pt x="4181" y="0"/>
                </a:moveTo>
                <a:lnTo>
                  <a:pt x="3706" y="275"/>
                </a:lnTo>
                <a:lnTo>
                  <a:pt x="1621" y="275"/>
                </a:lnTo>
                <a:lnTo>
                  <a:pt x="1463" y="369"/>
                </a:lnTo>
                <a:lnTo>
                  <a:pt x="0" y="369"/>
                </a:lnTo>
              </a:path>
            </a:pathLst>
          </a:custGeom>
          <a:noFill/>
          <a:ln cap="flat" cmpd="sng" w="28425">
            <a:solidFill>
              <a:srgbClr val="FFFFFF"/>
            </a:solidFill>
            <a:prstDash val="solid"/>
            <a:miter lim="8000"/>
            <a:headEnd len="sm" w="sm" type="none"/>
            <a:tailEnd len="sm" w="sm" type="none"/>
          </a:ln>
        </p:spPr>
      </p:sp>
      <p:sp>
        <p:nvSpPr>
          <p:cNvPr id="116" name="Shape 116"/>
          <p:cNvSpPr/>
          <p:nvPr/>
        </p:nvSpPr>
        <p:spPr>
          <a:xfrm>
            <a:off x="3790440" y="6928560"/>
            <a:ext cx="176040" cy="236160"/>
          </a:xfrm>
          <a:prstGeom prst="ellipse">
            <a:avLst/>
          </a:pr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7" name="Shape 117"/>
          <p:cNvSpPr/>
          <p:nvPr/>
        </p:nvSpPr>
        <p:spPr>
          <a:xfrm>
            <a:off x="6829200" y="7133040"/>
            <a:ext cx="176040" cy="236160"/>
          </a:xfrm>
          <a:prstGeom prst="ellipse">
            <a:avLst/>
          </a:pr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8" name="Shape 118"/>
          <p:cNvSpPr/>
          <p:nvPr/>
        </p:nvSpPr>
        <p:spPr>
          <a:xfrm>
            <a:off x="504000" y="2844720"/>
            <a:ext cx="9066240" cy="125676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None/>
            </a:pPr>
            <a:r>
              <a:rPr b="1" i="0" lang="en-IN" sz="4000" u="none" cap="none" strike="noStrike">
                <a:solidFill>
                  <a:srgbClr val="FFFFFF"/>
                </a:solidFill>
                <a:latin typeface="Century Schoolbook"/>
                <a:ea typeface="Century Schoolbook"/>
                <a:cs typeface="Century Schoolbook"/>
                <a:sym typeface="Century Schoolbook"/>
              </a:rPr>
              <a:t>Fintech Hackathon</a:t>
            </a:r>
            <a:endParaRPr b="0" i="0" sz="18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None/>
            </a:pPr>
            <a:r>
              <a:rPr b="1" i="0" lang="en-IN" sz="4000" u="none" cap="none" strike="noStrike">
                <a:solidFill>
                  <a:srgbClr val="FFFFFF"/>
                </a:solidFill>
                <a:latin typeface="Century Schoolbook"/>
                <a:ea typeface="Century Schoolbook"/>
                <a:cs typeface="Century Schoolbook"/>
                <a:sym typeface="Century Schoolbook"/>
              </a:rPr>
              <a:t>Customer engagement with Bots</a:t>
            </a:r>
            <a:endParaRPr b="0" i="0" sz="18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p:txBody>
      </p:sp>
      <p:sp>
        <p:nvSpPr>
          <p:cNvPr id="119" name="Shape 119"/>
          <p:cNvSpPr txBox="1"/>
          <p:nvPr/>
        </p:nvSpPr>
        <p:spPr>
          <a:xfrm>
            <a:off x="4284375" y="4449775"/>
            <a:ext cx="5286000" cy="18912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IN" sz="1800">
                <a:solidFill>
                  <a:srgbClr val="FFFFFF"/>
                </a:solidFill>
              </a:rPr>
              <a:t>by,</a:t>
            </a:r>
            <a:endParaRPr sz="1800">
              <a:solidFill>
                <a:srgbClr val="FFFFFF"/>
              </a:solidFill>
            </a:endParaRPr>
          </a:p>
          <a:p>
            <a:pPr indent="0" lvl="0" marL="0">
              <a:spcBef>
                <a:spcPts val="0"/>
              </a:spcBef>
              <a:spcAft>
                <a:spcPts val="0"/>
              </a:spcAft>
              <a:buNone/>
            </a:pPr>
            <a:r>
              <a:rPr lang="en-IN" sz="1800">
                <a:solidFill>
                  <a:srgbClr val="FFFFFF"/>
                </a:solidFill>
              </a:rPr>
              <a:t>	</a:t>
            </a:r>
            <a:r>
              <a:rPr lang="en-IN" sz="2400">
                <a:solidFill>
                  <a:srgbClr val="FFFFFF"/>
                </a:solidFill>
              </a:rPr>
              <a:t>SOURAB B R</a:t>
            </a:r>
            <a:endParaRPr sz="2400">
              <a:solidFill>
                <a:srgbClr val="FFFFFF"/>
              </a:solidFill>
            </a:endParaRPr>
          </a:p>
        </p:txBody>
      </p:sp>
    </p:spTree>
  </p:cSld>
  <p:clrMapOvr>
    <a:masterClrMapping/>
  </p:clrMapOvr>
  <p:transition spd="slow">
    <p:fade thruBlk="1"/>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 name="Shape 181"/>
        <p:cNvGrpSpPr/>
        <p:nvPr/>
      </p:nvGrpSpPr>
      <p:grpSpPr>
        <a:xfrm>
          <a:off x="0" y="0"/>
          <a:ext cx="0" cy="0"/>
          <a:chOff x="0" y="0"/>
          <a:chExt cx="0" cy="0"/>
        </a:xfrm>
      </p:grpSpPr>
      <p:sp>
        <p:nvSpPr>
          <p:cNvPr id="182" name="Shape 182"/>
          <p:cNvSpPr/>
          <p:nvPr/>
        </p:nvSpPr>
        <p:spPr>
          <a:xfrm>
            <a:off x="471150" y="166750"/>
            <a:ext cx="9138300" cy="6392400"/>
          </a:xfrm>
          <a:prstGeom prst="rect">
            <a:avLst/>
          </a:prstGeom>
          <a:solidFill>
            <a:srgbClr val="2F0E3C"/>
          </a:solid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lang="en-IN" sz="1800">
                <a:solidFill>
                  <a:srgbClr val="FFFFFF"/>
                </a:solidFill>
              </a:rPr>
              <a:t>3. The answer predicted by the bot is shown in this screenshot which is correct!</a:t>
            </a:r>
            <a:endParaRPr b="0" i="0" sz="1800" u="none" cap="none" strike="noStrike">
              <a:solidFill>
                <a:srgbClr val="F3F3F3"/>
              </a:solidFill>
              <a:highlight>
                <a:srgbClr val="2F0E3C"/>
              </a:highlight>
              <a:latin typeface="Arial"/>
              <a:ea typeface="Arial"/>
              <a:cs typeface="Arial"/>
              <a:sym typeface="Arial"/>
            </a:endParaRPr>
          </a:p>
        </p:txBody>
      </p:sp>
      <p:sp>
        <p:nvSpPr>
          <p:cNvPr id="183" name="Shape 183"/>
          <p:cNvSpPr/>
          <p:nvPr/>
        </p:nvSpPr>
        <p:spPr>
          <a:xfrm>
            <a:off x="611277" y="437620"/>
            <a:ext cx="8566800" cy="18645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1" i="0" lang="en-IN" sz="3600" u="none" cap="none" strike="noStrike">
                <a:solidFill>
                  <a:srgbClr val="FFFFFF"/>
                </a:solidFill>
                <a:latin typeface="Arial"/>
                <a:ea typeface="Arial"/>
                <a:cs typeface="Arial"/>
                <a:sym typeface="Arial"/>
              </a:rPr>
              <a:t>Prototype Demo(Video/Screenshots)</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ctr">
              <a:lnSpc>
                <a:spcPct val="42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ctr">
              <a:lnSpc>
                <a:spcPct val="54000"/>
              </a:lnSpc>
              <a:spcBef>
                <a:spcPts val="0"/>
              </a:spcBef>
              <a:spcAft>
                <a:spcPts val="0"/>
              </a:spcAft>
              <a:buNone/>
            </a:pPr>
            <a:r>
              <a:t/>
            </a:r>
            <a:endParaRPr b="0" i="0" sz="1800" u="none" cap="none" strike="noStrike">
              <a:solidFill>
                <a:srgbClr val="000000"/>
              </a:solidFill>
              <a:latin typeface="Arial"/>
              <a:ea typeface="Arial"/>
              <a:cs typeface="Arial"/>
              <a:sym typeface="Arial"/>
            </a:endParaRPr>
          </a:p>
        </p:txBody>
      </p:sp>
      <p:pic>
        <p:nvPicPr>
          <p:cNvPr id="184" name="Shape 184"/>
          <p:cNvPicPr preferRelativeResize="0"/>
          <p:nvPr/>
        </p:nvPicPr>
        <p:blipFill rotWithShape="1">
          <a:blip r:embed="rId3">
            <a:alphaModFix/>
          </a:blip>
          <a:srcRect b="0" l="0" r="0" t="0"/>
          <a:stretch/>
        </p:blipFill>
        <p:spPr>
          <a:xfrm>
            <a:off x="3888000" y="6782400"/>
            <a:ext cx="2013480" cy="487080"/>
          </a:xfrm>
          <a:prstGeom prst="rect">
            <a:avLst/>
          </a:prstGeom>
          <a:noFill/>
          <a:ln>
            <a:noFill/>
          </a:ln>
        </p:spPr>
      </p:pic>
      <p:pic>
        <p:nvPicPr>
          <p:cNvPr id="185" name="Shape 185"/>
          <p:cNvPicPr preferRelativeResize="0"/>
          <p:nvPr/>
        </p:nvPicPr>
        <p:blipFill>
          <a:blip r:embed="rId4">
            <a:alphaModFix/>
          </a:blip>
          <a:stretch>
            <a:fillRect/>
          </a:stretch>
        </p:blipFill>
        <p:spPr>
          <a:xfrm>
            <a:off x="1311812" y="1985048"/>
            <a:ext cx="7456974" cy="41925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9" name="Shape 189"/>
        <p:cNvGrpSpPr/>
        <p:nvPr/>
      </p:nvGrpSpPr>
      <p:grpSpPr>
        <a:xfrm>
          <a:off x="0" y="0"/>
          <a:ext cx="0" cy="0"/>
          <a:chOff x="0" y="0"/>
          <a:chExt cx="0" cy="0"/>
        </a:xfrm>
      </p:grpSpPr>
      <p:sp>
        <p:nvSpPr>
          <p:cNvPr id="190" name="Shape 190"/>
          <p:cNvSpPr/>
          <p:nvPr/>
        </p:nvSpPr>
        <p:spPr>
          <a:xfrm>
            <a:off x="471150" y="166750"/>
            <a:ext cx="9138300" cy="6392400"/>
          </a:xfrm>
          <a:prstGeom prst="rect">
            <a:avLst/>
          </a:prstGeom>
          <a:solidFill>
            <a:srgbClr val="2F0E3C"/>
          </a:solid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lang="en-IN" sz="1800">
                <a:solidFill>
                  <a:srgbClr val="FFFFFF"/>
                </a:solidFill>
              </a:rPr>
              <a:t>4</a:t>
            </a:r>
            <a:r>
              <a:rPr lang="en-IN" sz="1800">
                <a:solidFill>
                  <a:srgbClr val="FFFFFF"/>
                </a:solidFill>
              </a:rPr>
              <a:t>. Another question is asked to the bot. </a:t>
            </a:r>
            <a:endParaRPr b="0" i="0" sz="1800" u="none" cap="none" strike="noStrike">
              <a:solidFill>
                <a:srgbClr val="F3F3F3"/>
              </a:solidFill>
              <a:highlight>
                <a:srgbClr val="2F0E3C"/>
              </a:highlight>
              <a:latin typeface="Arial"/>
              <a:ea typeface="Arial"/>
              <a:cs typeface="Arial"/>
              <a:sym typeface="Arial"/>
            </a:endParaRPr>
          </a:p>
        </p:txBody>
      </p:sp>
      <p:sp>
        <p:nvSpPr>
          <p:cNvPr id="191" name="Shape 191"/>
          <p:cNvSpPr/>
          <p:nvPr/>
        </p:nvSpPr>
        <p:spPr>
          <a:xfrm>
            <a:off x="611277" y="437620"/>
            <a:ext cx="8566800" cy="18645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1" i="0" lang="en-IN" sz="3600" u="none" cap="none" strike="noStrike">
                <a:solidFill>
                  <a:srgbClr val="FFFFFF"/>
                </a:solidFill>
                <a:latin typeface="Arial"/>
                <a:ea typeface="Arial"/>
                <a:cs typeface="Arial"/>
                <a:sym typeface="Arial"/>
              </a:rPr>
              <a:t>Prototype Demo(Video/Screenshots)</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ctr">
              <a:lnSpc>
                <a:spcPct val="42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ctr">
              <a:lnSpc>
                <a:spcPct val="54000"/>
              </a:lnSpc>
              <a:spcBef>
                <a:spcPts val="0"/>
              </a:spcBef>
              <a:spcAft>
                <a:spcPts val="0"/>
              </a:spcAft>
              <a:buNone/>
            </a:pPr>
            <a:r>
              <a:t/>
            </a:r>
            <a:endParaRPr b="0" i="0" sz="1800" u="none" cap="none" strike="noStrike">
              <a:solidFill>
                <a:srgbClr val="000000"/>
              </a:solidFill>
              <a:latin typeface="Arial"/>
              <a:ea typeface="Arial"/>
              <a:cs typeface="Arial"/>
              <a:sym typeface="Arial"/>
            </a:endParaRPr>
          </a:p>
        </p:txBody>
      </p:sp>
      <p:pic>
        <p:nvPicPr>
          <p:cNvPr id="192" name="Shape 192"/>
          <p:cNvPicPr preferRelativeResize="0"/>
          <p:nvPr/>
        </p:nvPicPr>
        <p:blipFill rotWithShape="1">
          <a:blip r:embed="rId3">
            <a:alphaModFix/>
          </a:blip>
          <a:srcRect b="0" l="0" r="0" t="0"/>
          <a:stretch/>
        </p:blipFill>
        <p:spPr>
          <a:xfrm>
            <a:off x="3888000" y="6782400"/>
            <a:ext cx="2013480" cy="487080"/>
          </a:xfrm>
          <a:prstGeom prst="rect">
            <a:avLst/>
          </a:prstGeom>
          <a:noFill/>
          <a:ln>
            <a:noFill/>
          </a:ln>
        </p:spPr>
      </p:pic>
      <p:pic>
        <p:nvPicPr>
          <p:cNvPr id="193" name="Shape 193"/>
          <p:cNvPicPr preferRelativeResize="0"/>
          <p:nvPr/>
        </p:nvPicPr>
        <p:blipFill>
          <a:blip r:embed="rId4">
            <a:alphaModFix/>
          </a:blip>
          <a:stretch>
            <a:fillRect/>
          </a:stretch>
        </p:blipFill>
        <p:spPr>
          <a:xfrm>
            <a:off x="856812" y="1657450"/>
            <a:ext cx="8366999" cy="47041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7" name="Shape 197"/>
        <p:cNvGrpSpPr/>
        <p:nvPr/>
      </p:nvGrpSpPr>
      <p:grpSpPr>
        <a:xfrm>
          <a:off x="0" y="0"/>
          <a:ext cx="0" cy="0"/>
          <a:chOff x="0" y="0"/>
          <a:chExt cx="0" cy="0"/>
        </a:xfrm>
      </p:grpSpPr>
      <p:sp>
        <p:nvSpPr>
          <p:cNvPr id="198" name="Shape 198"/>
          <p:cNvSpPr/>
          <p:nvPr/>
        </p:nvSpPr>
        <p:spPr>
          <a:xfrm>
            <a:off x="471150" y="166750"/>
            <a:ext cx="9138300" cy="6392400"/>
          </a:xfrm>
          <a:prstGeom prst="rect">
            <a:avLst/>
          </a:prstGeom>
          <a:solidFill>
            <a:srgbClr val="2F0E3C"/>
          </a:solid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lang="en-IN" sz="1800">
                <a:solidFill>
                  <a:srgbClr val="FFFFFF"/>
                </a:solidFill>
              </a:rPr>
              <a:t>5. This is the predicted answer to the previously asked question</a:t>
            </a:r>
            <a:r>
              <a:rPr lang="en-IN" sz="1800">
                <a:solidFill>
                  <a:srgbClr val="FFFFFF"/>
                </a:solidFill>
              </a:rPr>
              <a:t>. </a:t>
            </a:r>
            <a:endParaRPr b="0" i="0" sz="1800" u="none" cap="none" strike="noStrike">
              <a:solidFill>
                <a:srgbClr val="F3F3F3"/>
              </a:solidFill>
              <a:highlight>
                <a:srgbClr val="2F0E3C"/>
              </a:highlight>
              <a:latin typeface="Arial"/>
              <a:ea typeface="Arial"/>
              <a:cs typeface="Arial"/>
              <a:sym typeface="Arial"/>
            </a:endParaRPr>
          </a:p>
        </p:txBody>
      </p:sp>
      <p:sp>
        <p:nvSpPr>
          <p:cNvPr id="199" name="Shape 199"/>
          <p:cNvSpPr/>
          <p:nvPr/>
        </p:nvSpPr>
        <p:spPr>
          <a:xfrm>
            <a:off x="611277" y="437620"/>
            <a:ext cx="8566800" cy="18645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1" i="0" lang="en-IN" sz="3600" u="none" cap="none" strike="noStrike">
                <a:solidFill>
                  <a:srgbClr val="FFFFFF"/>
                </a:solidFill>
                <a:latin typeface="Arial"/>
                <a:ea typeface="Arial"/>
                <a:cs typeface="Arial"/>
                <a:sym typeface="Arial"/>
              </a:rPr>
              <a:t>Prototype Demo(Video/Screenshots)</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ctr">
              <a:lnSpc>
                <a:spcPct val="42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ctr">
              <a:lnSpc>
                <a:spcPct val="54000"/>
              </a:lnSpc>
              <a:spcBef>
                <a:spcPts val="0"/>
              </a:spcBef>
              <a:spcAft>
                <a:spcPts val="0"/>
              </a:spcAft>
              <a:buNone/>
            </a:pPr>
            <a:r>
              <a:t/>
            </a:r>
            <a:endParaRPr b="0" i="0" sz="1800" u="none" cap="none" strike="noStrike">
              <a:solidFill>
                <a:srgbClr val="000000"/>
              </a:solidFill>
              <a:latin typeface="Arial"/>
              <a:ea typeface="Arial"/>
              <a:cs typeface="Arial"/>
              <a:sym typeface="Arial"/>
            </a:endParaRPr>
          </a:p>
        </p:txBody>
      </p:sp>
      <p:pic>
        <p:nvPicPr>
          <p:cNvPr id="200" name="Shape 200"/>
          <p:cNvPicPr preferRelativeResize="0"/>
          <p:nvPr/>
        </p:nvPicPr>
        <p:blipFill rotWithShape="1">
          <a:blip r:embed="rId3">
            <a:alphaModFix/>
          </a:blip>
          <a:srcRect b="0" l="0" r="0" t="0"/>
          <a:stretch/>
        </p:blipFill>
        <p:spPr>
          <a:xfrm>
            <a:off x="3888000" y="6782400"/>
            <a:ext cx="2013480" cy="487080"/>
          </a:xfrm>
          <a:prstGeom prst="rect">
            <a:avLst/>
          </a:prstGeom>
          <a:noFill/>
          <a:ln>
            <a:noFill/>
          </a:ln>
        </p:spPr>
      </p:pic>
      <p:pic>
        <p:nvPicPr>
          <p:cNvPr id="201" name="Shape 201"/>
          <p:cNvPicPr preferRelativeResize="0"/>
          <p:nvPr/>
        </p:nvPicPr>
        <p:blipFill>
          <a:blip r:embed="rId4">
            <a:alphaModFix/>
          </a:blip>
          <a:stretch>
            <a:fillRect/>
          </a:stretch>
        </p:blipFill>
        <p:spPr>
          <a:xfrm>
            <a:off x="864612" y="1739200"/>
            <a:ext cx="8060124" cy="453162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5" name="Shape 205"/>
        <p:cNvGrpSpPr/>
        <p:nvPr/>
      </p:nvGrpSpPr>
      <p:grpSpPr>
        <a:xfrm>
          <a:off x="0" y="0"/>
          <a:ext cx="0" cy="0"/>
          <a:chOff x="0" y="0"/>
          <a:chExt cx="0" cy="0"/>
        </a:xfrm>
      </p:grpSpPr>
      <p:sp>
        <p:nvSpPr>
          <p:cNvPr id="206" name="Shape 206"/>
          <p:cNvSpPr/>
          <p:nvPr/>
        </p:nvSpPr>
        <p:spPr>
          <a:xfrm>
            <a:off x="503650" y="791651"/>
            <a:ext cx="9138300" cy="5477700"/>
          </a:xfrm>
          <a:prstGeom prst="rect">
            <a:avLst/>
          </a:prstGeom>
          <a:solidFill>
            <a:srgbClr val="2F0E3C"/>
          </a:solid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t/>
            </a:r>
            <a:endParaRPr sz="1800"/>
          </a:p>
          <a:p>
            <a:pPr indent="0" lvl="0" marL="0" marR="0" rtl="0" algn="l">
              <a:lnSpc>
                <a:spcPct val="100000"/>
              </a:lnSpc>
              <a:spcBef>
                <a:spcPts val="0"/>
              </a:spcBef>
              <a:spcAft>
                <a:spcPts val="0"/>
              </a:spcAft>
              <a:buNone/>
            </a:pPr>
            <a:r>
              <a:t/>
            </a:r>
            <a:endParaRPr sz="1800"/>
          </a:p>
          <a:p>
            <a:pPr indent="0" lvl="0" marL="0" marR="0" rtl="0" algn="l">
              <a:lnSpc>
                <a:spcPct val="100000"/>
              </a:lnSpc>
              <a:spcBef>
                <a:spcPts val="0"/>
              </a:spcBef>
              <a:spcAft>
                <a:spcPts val="0"/>
              </a:spcAft>
              <a:buNone/>
            </a:pPr>
            <a:r>
              <a:t/>
            </a:r>
            <a:endParaRPr sz="1800"/>
          </a:p>
          <a:p>
            <a:pPr indent="-381000" lvl="0" marL="457200" marR="0" rtl="0" algn="l">
              <a:lnSpc>
                <a:spcPct val="100000"/>
              </a:lnSpc>
              <a:spcBef>
                <a:spcPts val="0"/>
              </a:spcBef>
              <a:spcAft>
                <a:spcPts val="0"/>
              </a:spcAft>
              <a:buClr>
                <a:srgbClr val="FFFFFF"/>
              </a:buClr>
              <a:buSzPts val="2400"/>
              <a:buChar char="●"/>
            </a:pPr>
            <a:r>
              <a:rPr lang="en-IN" sz="2400">
                <a:solidFill>
                  <a:srgbClr val="FFFFFF"/>
                </a:solidFill>
              </a:rPr>
              <a:t>The bot was first implemented using sequence to sequence model which required tons of data and took 4 days on aws-ec2 instance to train.</a:t>
            </a:r>
            <a:endParaRPr sz="2400">
              <a:solidFill>
                <a:srgbClr val="FFFFFF"/>
              </a:solidFill>
            </a:endParaRPr>
          </a:p>
          <a:p>
            <a:pPr indent="-381000" lvl="0" marL="457200" marR="0" rtl="0" algn="l">
              <a:lnSpc>
                <a:spcPct val="100000"/>
              </a:lnSpc>
              <a:spcBef>
                <a:spcPts val="0"/>
              </a:spcBef>
              <a:spcAft>
                <a:spcPts val="0"/>
              </a:spcAft>
              <a:buClr>
                <a:srgbClr val="FFFFFF"/>
              </a:buClr>
              <a:buSzPts val="2400"/>
              <a:buChar char="●"/>
            </a:pPr>
            <a:r>
              <a:rPr lang="en-IN" sz="2400">
                <a:solidFill>
                  <a:srgbClr val="FFFFFF"/>
                </a:solidFill>
              </a:rPr>
              <a:t>The sequence to sequence model used LSTMs (Long Short Term Memory ) units which couldnt keep track of what was spoken before 5 to 6 conversations.</a:t>
            </a:r>
            <a:endParaRPr sz="2400">
              <a:solidFill>
                <a:srgbClr val="FFFFFF"/>
              </a:solidFill>
            </a:endParaRPr>
          </a:p>
          <a:p>
            <a:pPr indent="-381000" lvl="0" marL="457200" marR="0" rtl="0" algn="l">
              <a:lnSpc>
                <a:spcPct val="100000"/>
              </a:lnSpc>
              <a:spcBef>
                <a:spcPts val="0"/>
              </a:spcBef>
              <a:spcAft>
                <a:spcPts val="0"/>
              </a:spcAft>
              <a:buClr>
                <a:srgbClr val="FFFFFF"/>
              </a:buClr>
              <a:buSzPts val="2400"/>
              <a:buChar char="●"/>
            </a:pPr>
            <a:r>
              <a:rPr lang="en-IN" sz="2400">
                <a:solidFill>
                  <a:srgbClr val="FFFFFF"/>
                </a:solidFill>
              </a:rPr>
              <a:t>Implementation of end to end model of tensorflow which included encoding and decoding the sentences to get the vector representation of the sentence.</a:t>
            </a:r>
            <a:endParaRPr sz="2400">
              <a:solidFill>
                <a:srgbClr val="FFFFFF"/>
              </a:solidFill>
            </a:endParaRPr>
          </a:p>
          <a:p>
            <a:pPr indent="-381000" lvl="0" marL="457200" marR="0" rtl="0" algn="l">
              <a:lnSpc>
                <a:spcPct val="100000"/>
              </a:lnSpc>
              <a:spcBef>
                <a:spcPts val="0"/>
              </a:spcBef>
              <a:spcAft>
                <a:spcPts val="0"/>
              </a:spcAft>
              <a:buClr>
                <a:srgbClr val="FFFFFF"/>
              </a:buClr>
              <a:buSzPts val="2400"/>
              <a:buChar char="●"/>
            </a:pPr>
            <a:r>
              <a:rPr lang="en-IN" sz="2400">
                <a:solidFill>
                  <a:srgbClr val="FFFFFF"/>
                </a:solidFill>
              </a:rPr>
              <a:t>Structuring the new data in the form of bAbi dataset (developed by facebook AI team).</a:t>
            </a:r>
            <a:endParaRPr sz="2400">
              <a:solidFill>
                <a:srgbClr val="FFFFFF"/>
              </a:solidFill>
            </a:endParaRPr>
          </a:p>
        </p:txBody>
      </p:sp>
      <p:sp>
        <p:nvSpPr>
          <p:cNvPr id="207" name="Shape 207"/>
          <p:cNvSpPr/>
          <p:nvPr/>
        </p:nvSpPr>
        <p:spPr>
          <a:xfrm>
            <a:off x="647650" y="903245"/>
            <a:ext cx="8857200" cy="6021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1" i="0" lang="en-IN" sz="3600" u="none" cap="none" strike="noStrike">
                <a:solidFill>
                  <a:srgbClr val="FFFFFF"/>
                </a:solidFill>
                <a:latin typeface="Arial"/>
                <a:ea typeface="Arial"/>
                <a:cs typeface="Arial"/>
                <a:sym typeface="Arial"/>
              </a:rPr>
              <a:t>Challenges fac</a:t>
            </a:r>
            <a:r>
              <a:rPr b="1" lang="en-IN" sz="3600">
                <a:solidFill>
                  <a:srgbClr val="FFFFFF"/>
                </a:solidFill>
              </a:rPr>
              <a:t>ed</a:t>
            </a:r>
            <a:endParaRPr b="0" i="0" sz="1800" u="none" cap="none" strike="noStrike">
              <a:solidFill>
                <a:srgbClr val="F3F3F3"/>
              </a:solidFill>
              <a:latin typeface="Arial"/>
              <a:ea typeface="Arial"/>
              <a:cs typeface="Arial"/>
              <a:sym typeface="Arial"/>
            </a:endParaRPr>
          </a:p>
        </p:txBody>
      </p:sp>
      <p:pic>
        <p:nvPicPr>
          <p:cNvPr id="208" name="Shape 208"/>
          <p:cNvPicPr preferRelativeResize="0"/>
          <p:nvPr/>
        </p:nvPicPr>
        <p:blipFill rotWithShape="1">
          <a:blip r:embed="rId3">
            <a:alphaModFix/>
          </a:blip>
          <a:srcRect b="0" l="0" r="0" t="0"/>
          <a:stretch/>
        </p:blipFill>
        <p:spPr>
          <a:xfrm>
            <a:off x="3888000" y="6782400"/>
            <a:ext cx="2013480" cy="48708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2" name="Shape 212"/>
        <p:cNvGrpSpPr/>
        <p:nvPr/>
      </p:nvGrpSpPr>
      <p:grpSpPr>
        <a:xfrm>
          <a:off x="0" y="0"/>
          <a:ext cx="0" cy="0"/>
          <a:chOff x="0" y="0"/>
          <a:chExt cx="0" cy="0"/>
        </a:xfrm>
      </p:grpSpPr>
      <p:sp>
        <p:nvSpPr>
          <p:cNvPr id="213" name="Shape 213"/>
          <p:cNvSpPr/>
          <p:nvPr/>
        </p:nvSpPr>
        <p:spPr>
          <a:xfrm>
            <a:off x="471200" y="725476"/>
            <a:ext cx="9138300" cy="5659800"/>
          </a:xfrm>
          <a:prstGeom prst="rect">
            <a:avLst/>
          </a:prstGeom>
          <a:solidFill>
            <a:srgbClr val="2F0E3C"/>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4" name="Shape 214"/>
          <p:cNvSpPr/>
          <p:nvPr/>
        </p:nvSpPr>
        <p:spPr>
          <a:xfrm>
            <a:off x="647640" y="903240"/>
            <a:ext cx="7766640" cy="117972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1" i="0" lang="en-IN" sz="3600" u="none" cap="none" strike="noStrike">
                <a:solidFill>
                  <a:srgbClr val="FFFFFF"/>
                </a:solidFill>
                <a:latin typeface="Arial"/>
                <a:ea typeface="Arial"/>
                <a:cs typeface="Arial"/>
                <a:sym typeface="Arial"/>
              </a:rPr>
              <a:t>Possible Improvement </a:t>
            </a:r>
            <a:endParaRPr b="0" i="0" sz="1800" u="none" cap="none" strike="noStrike">
              <a:solidFill>
                <a:srgbClr val="000000"/>
              </a:solidFill>
              <a:latin typeface="Arial"/>
              <a:ea typeface="Arial"/>
              <a:cs typeface="Arial"/>
              <a:sym typeface="Arial"/>
            </a:endParaRPr>
          </a:p>
          <a:p>
            <a:pPr indent="0" lvl="0" marL="0" marR="0" rtl="0" algn="ctr">
              <a:lnSpc>
                <a:spcPct val="42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ctr">
              <a:lnSpc>
                <a:spcPct val="54000"/>
              </a:lnSpc>
              <a:spcBef>
                <a:spcPts val="0"/>
              </a:spcBef>
              <a:spcAft>
                <a:spcPts val="0"/>
              </a:spcAft>
              <a:buNone/>
            </a:pPr>
            <a:r>
              <a:t/>
            </a:r>
            <a:endParaRPr b="0" i="0" sz="1800" u="none" cap="none" strike="noStrike">
              <a:solidFill>
                <a:srgbClr val="000000"/>
              </a:solidFill>
              <a:latin typeface="Arial"/>
              <a:ea typeface="Arial"/>
              <a:cs typeface="Arial"/>
              <a:sym typeface="Arial"/>
            </a:endParaRPr>
          </a:p>
        </p:txBody>
      </p:sp>
      <p:sp>
        <p:nvSpPr>
          <p:cNvPr id="215" name="Shape 215"/>
          <p:cNvSpPr/>
          <p:nvPr/>
        </p:nvSpPr>
        <p:spPr>
          <a:xfrm>
            <a:off x="1908955" y="2006053"/>
            <a:ext cx="3690600" cy="3282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1" lang="en-IN" sz="1600">
                <a:solidFill>
                  <a:srgbClr val="0AA2DB"/>
                </a:solidFill>
              </a:rPr>
              <a:t>Reducing the training time</a:t>
            </a:r>
            <a:endParaRPr b="0" i="0" sz="1800" u="none" cap="none" strike="noStrike">
              <a:solidFill>
                <a:srgbClr val="000000"/>
              </a:solidFill>
              <a:latin typeface="Arial"/>
              <a:ea typeface="Arial"/>
              <a:cs typeface="Arial"/>
              <a:sym typeface="Arial"/>
            </a:endParaRPr>
          </a:p>
        </p:txBody>
      </p:sp>
      <p:sp>
        <p:nvSpPr>
          <p:cNvPr id="216" name="Shape 216"/>
          <p:cNvSpPr/>
          <p:nvPr/>
        </p:nvSpPr>
        <p:spPr>
          <a:xfrm flipH="1">
            <a:off x="858240" y="2334240"/>
            <a:ext cx="862200" cy="720360"/>
          </a:xfrm>
          <a:prstGeom prst="round2DiagRect">
            <a:avLst>
              <a:gd fmla="val 31944" name="adj1"/>
              <a:gd fmla="val 0" name="adj2"/>
            </a:avLst>
          </a:prstGeom>
          <a:solidFill>
            <a:srgbClr val="0AA2DB"/>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7" name="Shape 217"/>
          <p:cNvSpPr/>
          <p:nvPr/>
        </p:nvSpPr>
        <p:spPr>
          <a:xfrm flipH="1">
            <a:off x="858240" y="4096800"/>
            <a:ext cx="862200" cy="720000"/>
          </a:xfrm>
          <a:prstGeom prst="round2DiagRect">
            <a:avLst>
              <a:gd fmla="val 31944" name="adj1"/>
              <a:gd fmla="val 0" name="adj2"/>
            </a:avLst>
          </a:prstGeom>
          <a:solidFill>
            <a:srgbClr val="ED7B2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8" name="Shape 218"/>
          <p:cNvSpPr/>
          <p:nvPr/>
        </p:nvSpPr>
        <p:spPr>
          <a:xfrm>
            <a:off x="997560" y="2303640"/>
            <a:ext cx="1087560" cy="64548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1" i="0" lang="en-IN" sz="3200" u="none" cap="none" strike="noStrike">
                <a:solidFill>
                  <a:srgbClr val="FFFFFF"/>
                </a:solidFill>
                <a:latin typeface="Arial"/>
                <a:ea typeface="Arial"/>
                <a:cs typeface="Arial"/>
                <a:sym typeface="Arial"/>
              </a:rPr>
              <a:t>01</a:t>
            </a:r>
            <a:endParaRPr b="0" i="0" sz="1800" u="none" cap="none" strike="noStrike">
              <a:solidFill>
                <a:srgbClr val="000000"/>
              </a:solidFill>
              <a:latin typeface="Arial"/>
              <a:ea typeface="Arial"/>
              <a:cs typeface="Arial"/>
              <a:sym typeface="Arial"/>
            </a:endParaRPr>
          </a:p>
        </p:txBody>
      </p:sp>
      <p:sp>
        <p:nvSpPr>
          <p:cNvPr id="219" name="Shape 219"/>
          <p:cNvSpPr/>
          <p:nvPr/>
        </p:nvSpPr>
        <p:spPr>
          <a:xfrm>
            <a:off x="997560" y="4068000"/>
            <a:ext cx="778320" cy="53712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1" i="0" lang="en-IN" sz="3200" u="none" cap="none" strike="noStrike">
                <a:solidFill>
                  <a:srgbClr val="FFFFFF"/>
                </a:solidFill>
                <a:latin typeface="Arial"/>
                <a:ea typeface="Arial"/>
                <a:cs typeface="Arial"/>
                <a:sym typeface="Arial"/>
              </a:rPr>
              <a:t>02</a:t>
            </a:r>
            <a:endParaRPr b="0" i="0" sz="1800" u="none" cap="none" strike="noStrike">
              <a:solidFill>
                <a:srgbClr val="000000"/>
              </a:solidFill>
              <a:latin typeface="Arial"/>
              <a:ea typeface="Arial"/>
              <a:cs typeface="Arial"/>
              <a:sym typeface="Arial"/>
            </a:endParaRPr>
          </a:p>
        </p:txBody>
      </p:sp>
      <p:sp>
        <p:nvSpPr>
          <p:cNvPr id="220" name="Shape 220"/>
          <p:cNvSpPr/>
          <p:nvPr/>
        </p:nvSpPr>
        <p:spPr>
          <a:xfrm>
            <a:off x="1826218" y="2469425"/>
            <a:ext cx="6880800" cy="4500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lang="en-IN" sz="1800">
                <a:solidFill>
                  <a:srgbClr val="4A86E8"/>
                </a:solidFill>
              </a:rPr>
              <a:t>The model is trained for 120 epochs which yields around 95% accureacy which takes around 5 minutes to train in an intel core i5 CPU. The model can be trained on GPU to improve and reduce the training time.</a:t>
            </a:r>
            <a:endParaRPr sz="1800">
              <a:solidFill>
                <a:srgbClr val="4A86E8"/>
              </a:solidFill>
            </a:endParaRPr>
          </a:p>
          <a:p>
            <a:pPr indent="0" lvl="0" marL="0" marR="0" rtl="0" algn="l">
              <a:lnSpc>
                <a:spcPct val="100000"/>
              </a:lnSpc>
              <a:spcBef>
                <a:spcPts val="0"/>
              </a:spcBef>
              <a:spcAft>
                <a:spcPts val="0"/>
              </a:spcAft>
              <a:buNone/>
            </a:pPr>
            <a:r>
              <a:t/>
            </a:r>
            <a:endParaRPr sz="1800">
              <a:solidFill>
                <a:srgbClr val="4A86E8"/>
              </a:solidFill>
            </a:endParaRPr>
          </a:p>
        </p:txBody>
      </p:sp>
      <p:pic>
        <p:nvPicPr>
          <p:cNvPr id="221" name="Shape 221"/>
          <p:cNvPicPr preferRelativeResize="0"/>
          <p:nvPr/>
        </p:nvPicPr>
        <p:blipFill rotWithShape="1">
          <a:blip r:embed="rId3">
            <a:alphaModFix/>
          </a:blip>
          <a:srcRect b="0" l="0" r="0" t="0"/>
          <a:stretch/>
        </p:blipFill>
        <p:spPr>
          <a:xfrm>
            <a:off x="3888000" y="6782400"/>
            <a:ext cx="2013480" cy="487080"/>
          </a:xfrm>
          <a:prstGeom prst="rect">
            <a:avLst/>
          </a:prstGeom>
          <a:noFill/>
          <a:ln>
            <a:noFill/>
          </a:ln>
        </p:spPr>
      </p:pic>
      <p:sp>
        <p:nvSpPr>
          <p:cNvPr id="222" name="Shape 222"/>
          <p:cNvSpPr/>
          <p:nvPr/>
        </p:nvSpPr>
        <p:spPr>
          <a:xfrm>
            <a:off x="1908955" y="3863890"/>
            <a:ext cx="3690600" cy="3282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1" lang="en-IN" sz="1600">
                <a:solidFill>
                  <a:schemeClr val="accent6"/>
                </a:solidFill>
              </a:rPr>
              <a:t>Trying on different stucture of data</a:t>
            </a:r>
            <a:endParaRPr b="0" i="0" sz="1800" u="none" cap="none" strike="noStrike">
              <a:solidFill>
                <a:schemeClr val="accent6"/>
              </a:solidFill>
              <a:latin typeface="Arial"/>
              <a:ea typeface="Arial"/>
              <a:cs typeface="Arial"/>
              <a:sym typeface="Arial"/>
            </a:endParaRPr>
          </a:p>
        </p:txBody>
      </p:sp>
      <p:sp>
        <p:nvSpPr>
          <p:cNvPr id="223" name="Shape 223"/>
          <p:cNvSpPr/>
          <p:nvPr/>
        </p:nvSpPr>
        <p:spPr>
          <a:xfrm>
            <a:off x="1826230" y="4333325"/>
            <a:ext cx="6880800" cy="4500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lang="en-IN" sz="1800">
                <a:solidFill>
                  <a:schemeClr val="accent6"/>
                </a:solidFill>
              </a:rPr>
              <a:t>The data for the algorithm to be trained is to be a paragraph of text. The algorithm can be improved to preprocess and understand even tabular and image data.</a:t>
            </a:r>
            <a:endParaRPr sz="1800">
              <a:solidFill>
                <a:schemeClr val="accent6"/>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7" name="Shape 227"/>
        <p:cNvGrpSpPr/>
        <p:nvPr/>
      </p:nvGrpSpPr>
      <p:grpSpPr>
        <a:xfrm>
          <a:off x="0" y="0"/>
          <a:ext cx="0" cy="0"/>
          <a:chOff x="0" y="0"/>
          <a:chExt cx="0" cy="0"/>
        </a:xfrm>
      </p:grpSpPr>
      <p:sp>
        <p:nvSpPr>
          <p:cNvPr id="228" name="Shape 228"/>
          <p:cNvSpPr/>
          <p:nvPr/>
        </p:nvSpPr>
        <p:spPr>
          <a:xfrm>
            <a:off x="648000" y="720000"/>
            <a:ext cx="9138240" cy="4962600"/>
          </a:xfrm>
          <a:prstGeom prst="rect">
            <a:avLst/>
          </a:prstGeom>
          <a:solidFill>
            <a:srgbClr val="2F0E3C"/>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9" name="Shape 229"/>
          <p:cNvSpPr/>
          <p:nvPr/>
        </p:nvSpPr>
        <p:spPr>
          <a:xfrm>
            <a:off x="647640" y="903240"/>
            <a:ext cx="7766640" cy="117972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ctr">
              <a:lnSpc>
                <a:spcPct val="42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ctr">
              <a:lnSpc>
                <a:spcPct val="54000"/>
              </a:lnSpc>
              <a:spcBef>
                <a:spcPts val="0"/>
              </a:spcBef>
              <a:spcAft>
                <a:spcPts val="0"/>
              </a:spcAft>
              <a:buNone/>
            </a:pPr>
            <a:r>
              <a:t/>
            </a:r>
            <a:endParaRPr b="0" i="0" sz="1800" u="none" cap="none" strike="noStrike">
              <a:solidFill>
                <a:srgbClr val="000000"/>
              </a:solidFill>
              <a:latin typeface="Arial"/>
              <a:ea typeface="Arial"/>
              <a:cs typeface="Arial"/>
              <a:sym typeface="Arial"/>
            </a:endParaRPr>
          </a:p>
        </p:txBody>
      </p:sp>
      <p:pic>
        <p:nvPicPr>
          <p:cNvPr id="230" name="Shape 230"/>
          <p:cNvPicPr preferRelativeResize="0"/>
          <p:nvPr/>
        </p:nvPicPr>
        <p:blipFill rotWithShape="1">
          <a:blip r:embed="rId3">
            <a:alphaModFix/>
          </a:blip>
          <a:srcRect b="0" l="0" r="0" t="0"/>
          <a:stretch/>
        </p:blipFill>
        <p:spPr>
          <a:xfrm>
            <a:off x="1008000" y="2376000"/>
            <a:ext cx="8312040" cy="1859760"/>
          </a:xfrm>
          <a:prstGeom prst="rect">
            <a:avLst/>
          </a:prstGeom>
          <a:noFill/>
          <a:ln>
            <a:noFill/>
          </a:ln>
        </p:spPr>
      </p:pic>
      <p:pic>
        <p:nvPicPr>
          <p:cNvPr id="231" name="Shape 231"/>
          <p:cNvPicPr preferRelativeResize="0"/>
          <p:nvPr/>
        </p:nvPicPr>
        <p:blipFill rotWithShape="1">
          <a:blip r:embed="rId4">
            <a:alphaModFix/>
          </a:blip>
          <a:srcRect b="0" l="0" r="0" t="0"/>
          <a:stretch/>
        </p:blipFill>
        <p:spPr>
          <a:xfrm>
            <a:off x="3888000" y="6782400"/>
            <a:ext cx="2013480" cy="48708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Shape 124"/>
          <p:cNvSpPr/>
          <p:nvPr/>
        </p:nvSpPr>
        <p:spPr>
          <a:xfrm>
            <a:off x="471200" y="675852"/>
            <a:ext cx="9138300" cy="5907900"/>
          </a:xfrm>
          <a:prstGeom prst="rect">
            <a:avLst/>
          </a:prstGeom>
          <a:solidFill>
            <a:srgbClr val="2F0E3C"/>
          </a:solid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sz="1800"/>
          </a:p>
          <a:p>
            <a:pPr indent="0" lvl="0" marL="0" marR="0" rtl="0" algn="l">
              <a:lnSpc>
                <a:spcPct val="100000"/>
              </a:lnSpc>
              <a:spcBef>
                <a:spcPts val="0"/>
              </a:spcBef>
              <a:spcAft>
                <a:spcPts val="0"/>
              </a:spcAft>
              <a:buNone/>
            </a:pPr>
            <a:r>
              <a:t/>
            </a:r>
            <a:endParaRPr sz="1800">
              <a:solidFill>
                <a:srgbClr val="F3F3F3"/>
              </a:solidFill>
            </a:endParaRPr>
          </a:p>
          <a:p>
            <a:pPr indent="0" lvl="0" marL="0" marR="0" rtl="0" algn="l">
              <a:lnSpc>
                <a:spcPct val="100000"/>
              </a:lnSpc>
              <a:spcBef>
                <a:spcPts val="0"/>
              </a:spcBef>
              <a:spcAft>
                <a:spcPts val="0"/>
              </a:spcAft>
              <a:buNone/>
            </a:pPr>
            <a:r>
              <a:rPr lang="en-IN" sz="2400">
                <a:solidFill>
                  <a:srgbClr val="F3F3F3"/>
                </a:solidFill>
                <a:highlight>
                  <a:srgbClr val="2F0E3C"/>
                </a:highlight>
              </a:rPr>
              <a:t>Most of the chat bots trained and deployed are sequence to sequence model types, which require tons of data to be trained accurately and takes a lot of time to train and also are inaccurate sometimes. This chat bot of mine is domain specific bot which is an end to end model.</a:t>
            </a:r>
            <a:endParaRPr sz="2400">
              <a:solidFill>
                <a:srgbClr val="F3F3F3"/>
              </a:solidFill>
              <a:highlight>
                <a:srgbClr val="2F0E3C"/>
              </a:highlight>
            </a:endParaRPr>
          </a:p>
          <a:p>
            <a:pPr indent="0" lvl="0" marL="0" marR="0" rtl="0" algn="l">
              <a:lnSpc>
                <a:spcPct val="100000"/>
              </a:lnSpc>
              <a:spcBef>
                <a:spcPts val="0"/>
              </a:spcBef>
              <a:spcAft>
                <a:spcPts val="0"/>
              </a:spcAft>
              <a:buNone/>
            </a:pPr>
            <a:r>
              <a:rPr lang="en-IN" sz="2400">
                <a:solidFill>
                  <a:srgbClr val="F3F3F3"/>
                </a:solidFill>
                <a:highlight>
                  <a:srgbClr val="2F0E3C"/>
                </a:highlight>
              </a:rPr>
              <a:t>Domain specific chat bots are becoming a reality! Using deep learning chat bots can “learn” about the topic provided to it and then be able to answer questions related to it. The applications of a technology like this are endless. You just provide data about a topic and watch the bot become an expert at it. Given any financial data, the bot will learn the trends in the data and will be able to reply to any queries of the customers regarding that data.</a:t>
            </a:r>
            <a:endParaRPr sz="2400">
              <a:solidFill>
                <a:srgbClr val="F3F3F3"/>
              </a:solidFill>
              <a:highlight>
                <a:srgbClr val="2F0E3C"/>
              </a:highlight>
            </a:endParaRPr>
          </a:p>
        </p:txBody>
      </p:sp>
      <p:sp>
        <p:nvSpPr>
          <p:cNvPr id="125" name="Shape 125"/>
          <p:cNvSpPr/>
          <p:nvPr/>
        </p:nvSpPr>
        <p:spPr>
          <a:xfrm>
            <a:off x="647640" y="903240"/>
            <a:ext cx="7766700" cy="11796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1" i="0" lang="en-IN" sz="3600" u="none" cap="none" strike="noStrike">
                <a:solidFill>
                  <a:srgbClr val="FFFFFF"/>
                </a:solidFill>
                <a:latin typeface="Arial"/>
                <a:ea typeface="Arial"/>
                <a:cs typeface="Arial"/>
                <a:sym typeface="Arial"/>
              </a:rPr>
              <a:t>Uniquenes</a:t>
            </a:r>
            <a:r>
              <a:rPr b="1" lang="en-IN" sz="3600">
                <a:solidFill>
                  <a:srgbClr val="FFFFFF"/>
                </a:solidFill>
              </a:rPr>
              <a:t>s:</a:t>
            </a:r>
            <a:endParaRPr b="0" i="0" sz="1800" u="none" cap="none" strike="noStrike">
              <a:solidFill>
                <a:srgbClr val="000000"/>
              </a:solidFill>
              <a:latin typeface="Arial"/>
              <a:ea typeface="Arial"/>
              <a:cs typeface="Arial"/>
              <a:sym typeface="Arial"/>
            </a:endParaRPr>
          </a:p>
          <a:p>
            <a:pPr indent="0" lvl="0" marL="0" marR="0" rtl="0" algn="ctr">
              <a:lnSpc>
                <a:spcPct val="54000"/>
              </a:lnSpc>
              <a:spcBef>
                <a:spcPts val="0"/>
              </a:spcBef>
              <a:spcAft>
                <a:spcPts val="0"/>
              </a:spcAft>
              <a:buNone/>
            </a:pPr>
            <a:r>
              <a:t/>
            </a:r>
            <a:endParaRPr b="0" i="0" sz="1800" u="none" cap="none" strike="noStrike">
              <a:solidFill>
                <a:srgbClr val="000000"/>
              </a:solidFill>
              <a:latin typeface="Arial"/>
              <a:ea typeface="Arial"/>
              <a:cs typeface="Arial"/>
              <a:sym typeface="Arial"/>
            </a:endParaRPr>
          </a:p>
        </p:txBody>
      </p:sp>
      <p:pic>
        <p:nvPicPr>
          <p:cNvPr id="126" name="Shape 126"/>
          <p:cNvPicPr preferRelativeResize="0"/>
          <p:nvPr/>
        </p:nvPicPr>
        <p:blipFill rotWithShape="1">
          <a:blip r:embed="rId3">
            <a:alphaModFix/>
          </a:blip>
          <a:srcRect b="0" l="0" r="0" t="0"/>
          <a:stretch/>
        </p:blipFill>
        <p:spPr>
          <a:xfrm>
            <a:off x="3888000" y="6710400"/>
            <a:ext cx="2013480" cy="48708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Shape 131"/>
          <p:cNvSpPr/>
          <p:nvPr/>
        </p:nvSpPr>
        <p:spPr>
          <a:xfrm>
            <a:off x="471163" y="675877"/>
            <a:ext cx="9138300" cy="5808600"/>
          </a:xfrm>
          <a:prstGeom prst="rect">
            <a:avLst/>
          </a:prstGeom>
          <a:solidFill>
            <a:srgbClr val="2F0E3C"/>
          </a:solid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sz="1800">
              <a:solidFill>
                <a:srgbClr val="FFFFFF"/>
              </a:solidFill>
            </a:endParaRPr>
          </a:p>
          <a:p>
            <a:pPr indent="0" lvl="0" marL="0" marR="0" rtl="0" algn="l">
              <a:lnSpc>
                <a:spcPct val="100000"/>
              </a:lnSpc>
              <a:spcBef>
                <a:spcPts val="0"/>
              </a:spcBef>
              <a:spcAft>
                <a:spcPts val="0"/>
              </a:spcAft>
              <a:buNone/>
            </a:pPr>
            <a:r>
              <a:t/>
            </a:r>
            <a:endParaRPr sz="1800">
              <a:solidFill>
                <a:srgbClr val="FFFFFF"/>
              </a:solidFill>
            </a:endParaRPr>
          </a:p>
          <a:p>
            <a:pPr indent="0" lvl="0" marL="0" marR="0" rtl="0" algn="l">
              <a:lnSpc>
                <a:spcPct val="100000"/>
              </a:lnSpc>
              <a:spcBef>
                <a:spcPts val="0"/>
              </a:spcBef>
              <a:spcAft>
                <a:spcPts val="0"/>
              </a:spcAft>
              <a:buNone/>
            </a:pPr>
            <a:r>
              <a:rPr lang="en-IN" sz="2200">
                <a:solidFill>
                  <a:srgbClr val="FFFFFF"/>
                </a:solidFill>
              </a:rPr>
              <a:t>The online services provided by many of the companies require someone to reply to the queries of the customers and also as to act as a guide regarding the service or product being delivered by the company to the customers. As the number of customers increases it becomes very difficult for the human representative of the company to process the requests efficiently and also it becomes very time consuming. In case of financial data any request has to be overseen by the representative and has to understand the present trend in the market and then provide the solution to the customer. </a:t>
            </a:r>
            <a:endParaRPr sz="2200">
              <a:solidFill>
                <a:srgbClr val="FFFFFF"/>
              </a:solidFill>
            </a:endParaRPr>
          </a:p>
          <a:p>
            <a:pPr indent="0" lvl="0" marL="0" marR="0" rtl="0" algn="l">
              <a:lnSpc>
                <a:spcPct val="100000"/>
              </a:lnSpc>
              <a:spcBef>
                <a:spcPts val="0"/>
              </a:spcBef>
              <a:spcAft>
                <a:spcPts val="0"/>
              </a:spcAft>
              <a:buNone/>
            </a:pPr>
            <a:r>
              <a:rPr lang="en-IN" sz="2200">
                <a:solidFill>
                  <a:srgbClr val="FFFFFF"/>
                </a:solidFill>
              </a:rPr>
              <a:t>Having a bot which can train itself and become an expert on any given information makes it easy for the company to reply to the problems or queries of the clients and also it becomes a means of automation of the product being delivered by the company. </a:t>
            </a:r>
            <a:endParaRPr sz="2200">
              <a:solidFill>
                <a:srgbClr val="FFFFFF"/>
              </a:solidFill>
            </a:endParaRPr>
          </a:p>
        </p:txBody>
      </p:sp>
      <p:sp>
        <p:nvSpPr>
          <p:cNvPr id="132" name="Shape 132"/>
          <p:cNvSpPr/>
          <p:nvPr/>
        </p:nvSpPr>
        <p:spPr>
          <a:xfrm>
            <a:off x="647640" y="903240"/>
            <a:ext cx="7766640" cy="117972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1" i="0" lang="en-IN" sz="3600" u="none" cap="none" strike="noStrike">
                <a:solidFill>
                  <a:srgbClr val="FFFFFF"/>
                </a:solidFill>
                <a:latin typeface="Arial"/>
                <a:ea typeface="Arial"/>
                <a:cs typeface="Arial"/>
                <a:sym typeface="Arial"/>
              </a:rPr>
              <a:t>Problem being solved</a:t>
            </a:r>
            <a:endParaRPr b="0" i="0" sz="1800" u="none" cap="none" strike="noStrike">
              <a:solidFill>
                <a:srgbClr val="000000"/>
              </a:solidFill>
              <a:latin typeface="Arial"/>
              <a:ea typeface="Arial"/>
              <a:cs typeface="Arial"/>
              <a:sym typeface="Arial"/>
            </a:endParaRPr>
          </a:p>
        </p:txBody>
      </p:sp>
      <p:pic>
        <p:nvPicPr>
          <p:cNvPr id="133" name="Shape 133"/>
          <p:cNvPicPr preferRelativeResize="0"/>
          <p:nvPr/>
        </p:nvPicPr>
        <p:blipFill rotWithShape="1">
          <a:blip r:embed="rId3">
            <a:alphaModFix/>
          </a:blip>
          <a:srcRect b="0" l="0" r="0" t="0"/>
          <a:stretch/>
        </p:blipFill>
        <p:spPr>
          <a:xfrm>
            <a:off x="3888000" y="6710400"/>
            <a:ext cx="2013480" cy="48708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Shape 138"/>
          <p:cNvSpPr/>
          <p:nvPr/>
        </p:nvSpPr>
        <p:spPr>
          <a:xfrm>
            <a:off x="471163" y="609701"/>
            <a:ext cx="9138300" cy="5692800"/>
          </a:xfrm>
          <a:prstGeom prst="rect">
            <a:avLst/>
          </a:prstGeom>
          <a:solidFill>
            <a:srgbClr val="2F0E3C"/>
          </a:solid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rgbClr val="F3F3F3"/>
              </a:solidFill>
              <a:highlight>
                <a:srgbClr val="2F0E3C"/>
              </a:highlight>
              <a:latin typeface="Arial"/>
              <a:ea typeface="Arial"/>
              <a:cs typeface="Arial"/>
              <a:sym typeface="Arial"/>
            </a:endParaRPr>
          </a:p>
          <a:p>
            <a:pPr indent="0" lvl="0" marL="0" marR="0" rtl="0" algn="l">
              <a:lnSpc>
                <a:spcPct val="100000"/>
              </a:lnSpc>
              <a:spcBef>
                <a:spcPts val="0"/>
              </a:spcBef>
              <a:spcAft>
                <a:spcPts val="0"/>
              </a:spcAft>
              <a:buNone/>
            </a:pPr>
            <a:r>
              <a:rPr lang="en-IN" sz="1800">
                <a:solidFill>
                  <a:srgbClr val="F3F3F3"/>
                </a:solidFill>
                <a:highlight>
                  <a:srgbClr val="2F0E3C"/>
                </a:highlight>
                <a:latin typeface="Georgia"/>
                <a:ea typeface="Georgia"/>
                <a:cs typeface="Georgia"/>
                <a:sym typeface="Georgia"/>
              </a:rPr>
              <a:t>For this problem we use an end to end memory network which was designed by Facebook AI Research. Lets first discuss why a recurrent neural network with LSTM cells won’t work well for this problem.</a:t>
            </a:r>
            <a:endParaRPr sz="1800">
              <a:solidFill>
                <a:srgbClr val="F3F3F3"/>
              </a:solidFill>
              <a:highlight>
                <a:srgbClr val="2F0E3C"/>
              </a:highlight>
              <a:latin typeface="Georgia"/>
              <a:ea typeface="Georgia"/>
              <a:cs typeface="Georgia"/>
              <a:sym typeface="Georgia"/>
            </a:endParaRPr>
          </a:p>
          <a:p>
            <a:pPr indent="-342900" lvl="0" marL="457200" marR="0" rtl="0" algn="l">
              <a:lnSpc>
                <a:spcPct val="100000"/>
              </a:lnSpc>
              <a:spcBef>
                <a:spcPts val="0"/>
              </a:spcBef>
              <a:spcAft>
                <a:spcPts val="0"/>
              </a:spcAft>
              <a:buClr>
                <a:srgbClr val="FFFFFF"/>
              </a:buClr>
              <a:buSzPts val="1800"/>
              <a:buFont typeface="Georgia"/>
              <a:buAutoNum type="arabicPeriod"/>
            </a:pPr>
            <a:r>
              <a:rPr lang="en-IN" sz="1800">
                <a:solidFill>
                  <a:srgbClr val="FFFFFF"/>
                </a:solidFill>
                <a:highlight>
                  <a:srgbClr val="2F0E3C"/>
                </a:highlight>
                <a:latin typeface="Georgia"/>
                <a:ea typeface="Georgia"/>
                <a:cs typeface="Georgia"/>
                <a:sym typeface="Georgia"/>
              </a:rPr>
              <a:t>Data may have to be accessed out of order</a:t>
            </a:r>
            <a:endParaRPr sz="1800">
              <a:solidFill>
                <a:srgbClr val="FFFFFF"/>
              </a:solidFill>
              <a:highlight>
                <a:srgbClr val="2F0E3C"/>
              </a:highlight>
              <a:latin typeface="Georgia"/>
              <a:ea typeface="Georgia"/>
              <a:cs typeface="Georgia"/>
              <a:sym typeface="Georgia"/>
            </a:endParaRPr>
          </a:p>
          <a:p>
            <a:pPr indent="0" lvl="0" marL="0" marR="0" rtl="0" algn="l">
              <a:lnSpc>
                <a:spcPct val="100000"/>
              </a:lnSpc>
              <a:spcBef>
                <a:spcPts val="0"/>
              </a:spcBef>
              <a:spcAft>
                <a:spcPts val="0"/>
              </a:spcAft>
              <a:buNone/>
            </a:pPr>
            <a:r>
              <a:t/>
            </a:r>
            <a:endParaRPr sz="1600">
              <a:solidFill>
                <a:srgbClr val="F3F3F3"/>
              </a:solidFill>
              <a:highlight>
                <a:srgbClr val="2F0E3C"/>
              </a:highlight>
              <a:latin typeface="Georgia"/>
              <a:ea typeface="Georgia"/>
              <a:cs typeface="Georgia"/>
              <a:sym typeface="Georgia"/>
            </a:endParaRPr>
          </a:p>
          <a:p>
            <a:pPr indent="0" lvl="0" marL="0" marR="0" rtl="0" algn="l">
              <a:lnSpc>
                <a:spcPct val="100000"/>
              </a:lnSpc>
              <a:spcBef>
                <a:spcPts val="0"/>
              </a:spcBef>
              <a:spcAft>
                <a:spcPts val="0"/>
              </a:spcAft>
              <a:buNone/>
            </a:pPr>
            <a:r>
              <a:t/>
            </a:r>
            <a:endParaRPr sz="1600">
              <a:solidFill>
                <a:srgbClr val="F3F3F3"/>
              </a:solidFill>
              <a:highlight>
                <a:srgbClr val="2F0E3C"/>
              </a:highlight>
              <a:latin typeface="Georgia"/>
              <a:ea typeface="Georgia"/>
              <a:cs typeface="Georgia"/>
              <a:sym typeface="Georgia"/>
            </a:endParaRPr>
          </a:p>
          <a:p>
            <a:pPr indent="0" lvl="0" marL="0" marR="0" rtl="0" algn="l">
              <a:lnSpc>
                <a:spcPct val="100000"/>
              </a:lnSpc>
              <a:spcBef>
                <a:spcPts val="0"/>
              </a:spcBef>
              <a:spcAft>
                <a:spcPts val="0"/>
              </a:spcAft>
              <a:buNone/>
            </a:pPr>
            <a:r>
              <a:t/>
            </a:r>
            <a:endParaRPr sz="1600">
              <a:solidFill>
                <a:srgbClr val="F3F3F3"/>
              </a:solidFill>
              <a:highlight>
                <a:srgbClr val="2F0E3C"/>
              </a:highlight>
              <a:latin typeface="Georgia"/>
              <a:ea typeface="Georgia"/>
              <a:cs typeface="Georgia"/>
              <a:sym typeface="Georgia"/>
            </a:endParaRPr>
          </a:p>
          <a:p>
            <a:pPr indent="0" lvl="0" marL="0" marR="0" rtl="0" algn="l">
              <a:lnSpc>
                <a:spcPct val="100000"/>
              </a:lnSpc>
              <a:spcBef>
                <a:spcPts val="0"/>
              </a:spcBef>
              <a:spcAft>
                <a:spcPts val="0"/>
              </a:spcAft>
              <a:buNone/>
            </a:pPr>
            <a:r>
              <a:t/>
            </a:r>
            <a:endParaRPr sz="1600">
              <a:solidFill>
                <a:srgbClr val="F3F3F3"/>
              </a:solidFill>
              <a:highlight>
                <a:srgbClr val="2F0E3C"/>
              </a:highlight>
              <a:latin typeface="Georgia"/>
              <a:ea typeface="Georgia"/>
              <a:cs typeface="Georgia"/>
              <a:sym typeface="Georgia"/>
            </a:endParaRPr>
          </a:p>
          <a:p>
            <a:pPr indent="0" lvl="0" marL="0" marR="0" rtl="0" algn="l">
              <a:lnSpc>
                <a:spcPct val="100000"/>
              </a:lnSpc>
              <a:spcBef>
                <a:spcPts val="0"/>
              </a:spcBef>
              <a:spcAft>
                <a:spcPts val="0"/>
              </a:spcAft>
              <a:buNone/>
            </a:pPr>
            <a:r>
              <a:t/>
            </a:r>
            <a:endParaRPr sz="1600">
              <a:solidFill>
                <a:srgbClr val="F3F3F3"/>
              </a:solidFill>
              <a:highlight>
                <a:srgbClr val="2F0E3C"/>
              </a:highlight>
              <a:latin typeface="Georgia"/>
              <a:ea typeface="Georgia"/>
              <a:cs typeface="Georgia"/>
              <a:sym typeface="Georgia"/>
            </a:endParaRPr>
          </a:p>
          <a:p>
            <a:pPr indent="0" lvl="0" marL="0" marR="0" rtl="0" algn="l">
              <a:lnSpc>
                <a:spcPct val="100000"/>
              </a:lnSpc>
              <a:spcBef>
                <a:spcPts val="0"/>
              </a:spcBef>
              <a:spcAft>
                <a:spcPts val="0"/>
              </a:spcAft>
              <a:buNone/>
            </a:pPr>
            <a:r>
              <a:t/>
            </a:r>
            <a:endParaRPr sz="1600">
              <a:solidFill>
                <a:srgbClr val="F3F3F3"/>
              </a:solidFill>
              <a:highlight>
                <a:srgbClr val="2F0E3C"/>
              </a:highlight>
              <a:latin typeface="Georgia"/>
              <a:ea typeface="Georgia"/>
              <a:cs typeface="Georgia"/>
              <a:sym typeface="Georgia"/>
            </a:endParaRPr>
          </a:p>
          <a:p>
            <a:pPr indent="0" lvl="0" marL="0" marR="0" rtl="0" algn="l">
              <a:lnSpc>
                <a:spcPct val="100000"/>
              </a:lnSpc>
              <a:spcBef>
                <a:spcPts val="0"/>
              </a:spcBef>
              <a:spcAft>
                <a:spcPts val="0"/>
              </a:spcAft>
              <a:buNone/>
            </a:pPr>
            <a:r>
              <a:t/>
            </a:r>
            <a:endParaRPr sz="1600">
              <a:solidFill>
                <a:srgbClr val="F3F3F3"/>
              </a:solidFill>
              <a:highlight>
                <a:srgbClr val="2F0E3C"/>
              </a:highlight>
              <a:latin typeface="Georgia"/>
              <a:ea typeface="Georgia"/>
              <a:cs typeface="Georgia"/>
              <a:sym typeface="Georgia"/>
            </a:endParaRPr>
          </a:p>
          <a:p>
            <a:pPr indent="0" lvl="0" marL="0" marR="0" rtl="0" algn="l">
              <a:lnSpc>
                <a:spcPct val="100000"/>
              </a:lnSpc>
              <a:spcBef>
                <a:spcPts val="0"/>
              </a:spcBef>
              <a:spcAft>
                <a:spcPts val="0"/>
              </a:spcAft>
              <a:buNone/>
            </a:pPr>
            <a:r>
              <a:t/>
            </a:r>
            <a:endParaRPr sz="1600">
              <a:solidFill>
                <a:srgbClr val="F3F3F3"/>
              </a:solidFill>
              <a:highlight>
                <a:srgbClr val="2F0E3C"/>
              </a:highlight>
              <a:latin typeface="Georgia"/>
              <a:ea typeface="Georgia"/>
              <a:cs typeface="Georgia"/>
              <a:sym typeface="Georgia"/>
            </a:endParaRPr>
          </a:p>
          <a:p>
            <a:pPr indent="0" lvl="0" marL="0" marR="0" rtl="0" algn="l">
              <a:lnSpc>
                <a:spcPct val="100000"/>
              </a:lnSpc>
              <a:spcBef>
                <a:spcPts val="0"/>
              </a:spcBef>
              <a:spcAft>
                <a:spcPts val="0"/>
              </a:spcAft>
              <a:buNone/>
            </a:pPr>
            <a:r>
              <a:t/>
            </a:r>
            <a:endParaRPr sz="1600">
              <a:solidFill>
                <a:srgbClr val="F3F3F3"/>
              </a:solidFill>
              <a:highlight>
                <a:srgbClr val="2F0E3C"/>
              </a:highlight>
              <a:latin typeface="Georgia"/>
              <a:ea typeface="Georgia"/>
              <a:cs typeface="Georgia"/>
              <a:sym typeface="Georgia"/>
            </a:endParaRPr>
          </a:p>
          <a:p>
            <a:pPr indent="0" lvl="0" marL="0" marR="0" rtl="0" algn="l">
              <a:lnSpc>
                <a:spcPct val="100000"/>
              </a:lnSpc>
              <a:spcBef>
                <a:spcPts val="0"/>
              </a:spcBef>
              <a:spcAft>
                <a:spcPts val="0"/>
              </a:spcAft>
              <a:buNone/>
            </a:pPr>
            <a:r>
              <a:t/>
            </a:r>
            <a:endParaRPr sz="1600">
              <a:solidFill>
                <a:srgbClr val="F3F3F3"/>
              </a:solidFill>
              <a:highlight>
                <a:srgbClr val="2F0E3C"/>
              </a:highlight>
              <a:latin typeface="Georgia"/>
              <a:ea typeface="Georgia"/>
              <a:cs typeface="Georgia"/>
              <a:sym typeface="Georgia"/>
            </a:endParaRPr>
          </a:p>
          <a:p>
            <a:pPr indent="0" lvl="0" marL="0" marR="0" rtl="0" algn="l">
              <a:lnSpc>
                <a:spcPct val="100000"/>
              </a:lnSpc>
              <a:spcBef>
                <a:spcPts val="0"/>
              </a:spcBef>
              <a:spcAft>
                <a:spcPts val="0"/>
              </a:spcAft>
              <a:buNone/>
            </a:pPr>
            <a:r>
              <a:t/>
            </a:r>
            <a:endParaRPr sz="1600">
              <a:solidFill>
                <a:srgbClr val="F3F3F3"/>
              </a:solidFill>
              <a:highlight>
                <a:srgbClr val="2F0E3C"/>
              </a:highlight>
              <a:latin typeface="Georgia"/>
              <a:ea typeface="Georgia"/>
              <a:cs typeface="Georgia"/>
              <a:sym typeface="Georgia"/>
            </a:endParaRPr>
          </a:p>
          <a:p>
            <a:pPr indent="0" lvl="0" marL="0" marR="0" rtl="0" algn="l">
              <a:lnSpc>
                <a:spcPct val="100000"/>
              </a:lnSpc>
              <a:spcBef>
                <a:spcPts val="0"/>
              </a:spcBef>
              <a:spcAft>
                <a:spcPts val="0"/>
              </a:spcAft>
              <a:buNone/>
            </a:pPr>
            <a:r>
              <a:t/>
            </a:r>
            <a:endParaRPr sz="1600">
              <a:solidFill>
                <a:srgbClr val="F3F3F3"/>
              </a:solidFill>
              <a:highlight>
                <a:srgbClr val="2F0E3C"/>
              </a:highlight>
              <a:latin typeface="Georgia"/>
              <a:ea typeface="Georgia"/>
              <a:cs typeface="Georgia"/>
              <a:sym typeface="Georgia"/>
            </a:endParaRPr>
          </a:p>
          <a:p>
            <a:pPr indent="0" lvl="0" marL="0" marR="0" rtl="0" algn="l">
              <a:lnSpc>
                <a:spcPct val="100000"/>
              </a:lnSpc>
              <a:spcBef>
                <a:spcPts val="0"/>
              </a:spcBef>
              <a:spcAft>
                <a:spcPts val="0"/>
              </a:spcAft>
              <a:buNone/>
            </a:pPr>
            <a:r>
              <a:t/>
            </a:r>
            <a:endParaRPr sz="1600">
              <a:solidFill>
                <a:srgbClr val="F3F3F3"/>
              </a:solidFill>
              <a:highlight>
                <a:srgbClr val="2F0E3C"/>
              </a:highlight>
              <a:latin typeface="Georgia"/>
              <a:ea typeface="Georgia"/>
              <a:cs typeface="Georgia"/>
              <a:sym typeface="Georgia"/>
            </a:endParaRPr>
          </a:p>
          <a:p>
            <a:pPr indent="0" lvl="0" marL="0" marR="0" rtl="0" algn="l">
              <a:lnSpc>
                <a:spcPct val="100000"/>
              </a:lnSpc>
              <a:spcBef>
                <a:spcPts val="0"/>
              </a:spcBef>
              <a:spcAft>
                <a:spcPts val="0"/>
              </a:spcAft>
              <a:buNone/>
            </a:pPr>
            <a:r>
              <a:t/>
            </a:r>
            <a:endParaRPr sz="1600">
              <a:solidFill>
                <a:srgbClr val="F3F3F3"/>
              </a:solidFill>
              <a:highlight>
                <a:srgbClr val="2F0E3C"/>
              </a:highlight>
              <a:latin typeface="Georgia"/>
              <a:ea typeface="Georgia"/>
              <a:cs typeface="Georgia"/>
              <a:sym typeface="Georgia"/>
            </a:endParaRPr>
          </a:p>
          <a:p>
            <a:pPr indent="0" lvl="0" marL="0" marR="0" rtl="0" algn="l">
              <a:lnSpc>
                <a:spcPct val="100000"/>
              </a:lnSpc>
              <a:spcBef>
                <a:spcPts val="0"/>
              </a:spcBef>
              <a:spcAft>
                <a:spcPts val="0"/>
              </a:spcAft>
              <a:buNone/>
            </a:pPr>
            <a:r>
              <a:t/>
            </a:r>
            <a:endParaRPr sz="1600">
              <a:solidFill>
                <a:srgbClr val="F3F3F3"/>
              </a:solidFill>
              <a:highlight>
                <a:srgbClr val="2F0E3C"/>
              </a:highlight>
              <a:latin typeface="Georgia"/>
              <a:ea typeface="Georgia"/>
              <a:cs typeface="Georgia"/>
              <a:sym typeface="Georgia"/>
            </a:endParaRPr>
          </a:p>
          <a:p>
            <a:pPr indent="0" lvl="0" marL="0" marR="0" rtl="0" algn="l">
              <a:lnSpc>
                <a:spcPct val="100000"/>
              </a:lnSpc>
              <a:spcBef>
                <a:spcPts val="0"/>
              </a:spcBef>
              <a:spcAft>
                <a:spcPts val="0"/>
              </a:spcAft>
              <a:buNone/>
            </a:pPr>
            <a:r>
              <a:t/>
            </a:r>
            <a:endParaRPr sz="1600">
              <a:solidFill>
                <a:srgbClr val="F3F3F3"/>
              </a:solidFill>
              <a:highlight>
                <a:srgbClr val="2F0E3C"/>
              </a:highlight>
              <a:latin typeface="Georgia"/>
              <a:ea typeface="Georgia"/>
              <a:cs typeface="Georgia"/>
              <a:sym typeface="Georgia"/>
            </a:endParaRPr>
          </a:p>
          <a:p>
            <a:pPr indent="0" lvl="0" marL="0" marR="0" rtl="0" algn="l">
              <a:lnSpc>
                <a:spcPct val="100000"/>
              </a:lnSpc>
              <a:spcBef>
                <a:spcPts val="0"/>
              </a:spcBef>
              <a:spcAft>
                <a:spcPts val="0"/>
              </a:spcAft>
              <a:buNone/>
            </a:pPr>
            <a:r>
              <a:t/>
            </a:r>
            <a:endParaRPr sz="1600">
              <a:solidFill>
                <a:srgbClr val="F3F3F3"/>
              </a:solidFill>
              <a:highlight>
                <a:srgbClr val="2F0E3C"/>
              </a:highlight>
              <a:latin typeface="Georgia"/>
              <a:ea typeface="Georgia"/>
              <a:cs typeface="Georgia"/>
              <a:sym typeface="Georgia"/>
            </a:endParaRPr>
          </a:p>
          <a:p>
            <a:pPr indent="0" lvl="0" marL="0" marR="0" rtl="0" algn="l">
              <a:lnSpc>
                <a:spcPct val="100000"/>
              </a:lnSpc>
              <a:spcBef>
                <a:spcPts val="0"/>
              </a:spcBef>
              <a:spcAft>
                <a:spcPts val="0"/>
              </a:spcAft>
              <a:buNone/>
            </a:pPr>
            <a:r>
              <a:t/>
            </a:r>
            <a:endParaRPr sz="1600">
              <a:solidFill>
                <a:srgbClr val="F3F3F3"/>
              </a:solidFill>
              <a:highlight>
                <a:srgbClr val="2F0E3C"/>
              </a:highlight>
              <a:latin typeface="Georgia"/>
              <a:ea typeface="Georgia"/>
              <a:cs typeface="Georgia"/>
              <a:sym typeface="Georgia"/>
            </a:endParaRPr>
          </a:p>
        </p:txBody>
      </p:sp>
      <p:sp>
        <p:nvSpPr>
          <p:cNvPr id="139" name="Shape 139"/>
          <p:cNvSpPr/>
          <p:nvPr/>
        </p:nvSpPr>
        <p:spPr>
          <a:xfrm>
            <a:off x="647640" y="903240"/>
            <a:ext cx="7766640" cy="117972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1" i="0" lang="en-IN" sz="3600" u="none" cap="none" strike="noStrike">
                <a:solidFill>
                  <a:srgbClr val="FFFFFF"/>
                </a:solidFill>
                <a:latin typeface="Arial"/>
                <a:ea typeface="Arial"/>
                <a:cs typeface="Arial"/>
                <a:sym typeface="Arial"/>
              </a:rPr>
              <a:t>Technical architecture</a:t>
            </a:r>
            <a:endParaRPr b="0" i="0" sz="1800" u="none" cap="none" strike="noStrike">
              <a:solidFill>
                <a:srgbClr val="000000"/>
              </a:solidFill>
              <a:latin typeface="Arial"/>
              <a:ea typeface="Arial"/>
              <a:cs typeface="Arial"/>
              <a:sym typeface="Arial"/>
            </a:endParaRPr>
          </a:p>
          <a:p>
            <a:pPr indent="0" lvl="0" marL="0" marR="0" rtl="0" algn="ctr">
              <a:lnSpc>
                <a:spcPct val="42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ctr">
              <a:lnSpc>
                <a:spcPct val="54000"/>
              </a:lnSpc>
              <a:spcBef>
                <a:spcPts val="0"/>
              </a:spcBef>
              <a:spcAft>
                <a:spcPts val="0"/>
              </a:spcAft>
              <a:buNone/>
            </a:pPr>
            <a:r>
              <a:t/>
            </a:r>
            <a:endParaRPr b="0" i="0" sz="1800" u="none" cap="none" strike="noStrike">
              <a:solidFill>
                <a:srgbClr val="000000"/>
              </a:solidFill>
              <a:latin typeface="Arial"/>
              <a:ea typeface="Arial"/>
              <a:cs typeface="Arial"/>
              <a:sym typeface="Arial"/>
            </a:endParaRPr>
          </a:p>
        </p:txBody>
      </p:sp>
      <p:pic>
        <p:nvPicPr>
          <p:cNvPr id="140" name="Shape 140"/>
          <p:cNvPicPr preferRelativeResize="0"/>
          <p:nvPr/>
        </p:nvPicPr>
        <p:blipFill rotWithShape="1">
          <a:blip r:embed="rId3">
            <a:alphaModFix/>
          </a:blip>
          <a:srcRect b="0" l="0" r="0" t="0"/>
          <a:stretch/>
        </p:blipFill>
        <p:spPr>
          <a:xfrm>
            <a:off x="3888000" y="6710400"/>
            <a:ext cx="2013480" cy="487080"/>
          </a:xfrm>
          <a:prstGeom prst="rect">
            <a:avLst/>
          </a:prstGeom>
          <a:noFill/>
          <a:ln>
            <a:noFill/>
          </a:ln>
        </p:spPr>
      </p:pic>
      <p:pic>
        <p:nvPicPr>
          <p:cNvPr id="141" name="Shape 141"/>
          <p:cNvPicPr preferRelativeResize="0"/>
          <p:nvPr/>
        </p:nvPicPr>
        <p:blipFill>
          <a:blip r:embed="rId4">
            <a:alphaModFix/>
          </a:blip>
          <a:stretch>
            <a:fillRect/>
          </a:stretch>
        </p:blipFill>
        <p:spPr>
          <a:xfrm>
            <a:off x="2953575" y="2956213"/>
            <a:ext cx="4393175" cy="28809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Shape 146"/>
          <p:cNvSpPr/>
          <p:nvPr/>
        </p:nvSpPr>
        <p:spPr>
          <a:xfrm>
            <a:off x="325588" y="342127"/>
            <a:ext cx="9138300" cy="6026400"/>
          </a:xfrm>
          <a:prstGeom prst="rect">
            <a:avLst/>
          </a:prstGeom>
          <a:solidFill>
            <a:srgbClr val="2F0E3C"/>
          </a:solid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lang="en-IN" sz="2200">
                <a:solidFill>
                  <a:srgbClr val="F3F3F3"/>
                </a:solidFill>
                <a:highlight>
                  <a:srgbClr val="2F0E3C"/>
                </a:highlight>
              </a:rPr>
              <a:t>2. </a:t>
            </a:r>
            <a:r>
              <a:rPr lang="en-IN" sz="2200">
                <a:solidFill>
                  <a:srgbClr val="F3F3F3"/>
                </a:solidFill>
                <a:highlight>
                  <a:srgbClr val="2F0E3C"/>
                </a:highlight>
                <a:latin typeface="Georgia"/>
                <a:ea typeface="Georgia"/>
                <a:cs typeface="Georgia"/>
                <a:sym typeface="Georgia"/>
              </a:rPr>
              <a:t>We need a long term memory if we want to network to “memorize” a book or a video and LSTM cells practically don’t work for long term memory problems.</a:t>
            </a:r>
            <a:endParaRPr sz="2200">
              <a:solidFill>
                <a:srgbClr val="F3F3F3"/>
              </a:solidFill>
              <a:highlight>
                <a:srgbClr val="2F0E3C"/>
              </a:highlight>
              <a:latin typeface="Georgia"/>
              <a:ea typeface="Georgia"/>
              <a:cs typeface="Georgia"/>
              <a:sym typeface="Georgia"/>
            </a:endParaRPr>
          </a:p>
          <a:p>
            <a:pPr indent="0" lvl="0" marL="0" marR="0" rtl="0" algn="l">
              <a:lnSpc>
                <a:spcPct val="100000"/>
              </a:lnSpc>
              <a:spcBef>
                <a:spcPts val="0"/>
              </a:spcBef>
              <a:spcAft>
                <a:spcPts val="0"/>
              </a:spcAft>
              <a:buNone/>
            </a:pPr>
            <a:r>
              <a:rPr lang="en-IN" sz="2200">
                <a:solidFill>
                  <a:srgbClr val="F3F3F3"/>
                </a:solidFill>
                <a:highlight>
                  <a:srgbClr val="2F0E3C"/>
                </a:highlight>
                <a:latin typeface="Georgia"/>
                <a:ea typeface="Georgia"/>
                <a:cs typeface="Georgia"/>
                <a:sym typeface="Georgia"/>
              </a:rPr>
              <a:t>The end to end memory networks use an external memory to solve this problem. And it can perform multiple look ups(hops) in the data to solve for out of order data problem.</a:t>
            </a:r>
            <a:endParaRPr sz="2200">
              <a:solidFill>
                <a:srgbClr val="F3F3F3"/>
              </a:solidFill>
              <a:highlight>
                <a:srgbClr val="2F0E3C"/>
              </a:highlight>
              <a:latin typeface="Georgia"/>
              <a:ea typeface="Georgia"/>
              <a:cs typeface="Georgia"/>
              <a:sym typeface="Georgia"/>
            </a:endParaRPr>
          </a:p>
          <a:p>
            <a:pPr indent="0" lvl="0" marL="0" marR="0" rtl="0" algn="l">
              <a:lnSpc>
                <a:spcPct val="100000"/>
              </a:lnSpc>
              <a:spcBef>
                <a:spcPts val="0"/>
              </a:spcBef>
              <a:spcAft>
                <a:spcPts val="0"/>
              </a:spcAft>
              <a:buNone/>
            </a:pPr>
            <a:r>
              <a:rPr lang="en-IN" sz="2200">
                <a:solidFill>
                  <a:srgbClr val="F3F3F3"/>
                </a:solidFill>
                <a:highlight>
                  <a:srgbClr val="2F0E3C"/>
                </a:highlight>
                <a:latin typeface="Georgia"/>
                <a:ea typeface="Georgia"/>
                <a:cs typeface="Georgia"/>
                <a:sym typeface="Georgia"/>
              </a:rPr>
              <a:t>This model has two modules — a memory module and a controller module. The memory module has the story we want to tell written as vectors. Since computers cannot understand words, we need to convert words into numbers/vectors. Instead of just converting every word to a number, we use a technique called embedding which gives words with similar meanings similar vectors. For example since the words “pick up” or “lift” have similar meaning they will have similar vectors and it helps the machine better understand the context between words. Tensorflow embeddings functionality can be used for generating word to vectors.</a:t>
            </a:r>
            <a:endParaRPr sz="2200">
              <a:solidFill>
                <a:srgbClr val="F3F3F3"/>
              </a:solidFill>
              <a:highlight>
                <a:srgbClr val="2F0E3C"/>
              </a:highlight>
              <a:latin typeface="Georgia"/>
              <a:ea typeface="Georgia"/>
              <a:cs typeface="Georgia"/>
              <a:sym typeface="Georgia"/>
            </a:endParaRPr>
          </a:p>
        </p:txBody>
      </p:sp>
      <p:pic>
        <p:nvPicPr>
          <p:cNvPr id="147" name="Shape 147"/>
          <p:cNvPicPr preferRelativeResize="0"/>
          <p:nvPr/>
        </p:nvPicPr>
        <p:blipFill rotWithShape="1">
          <a:blip r:embed="rId3">
            <a:alphaModFix/>
          </a:blip>
          <a:srcRect b="0" l="0" r="0" t="0"/>
          <a:stretch/>
        </p:blipFill>
        <p:spPr>
          <a:xfrm>
            <a:off x="3888000" y="6782400"/>
            <a:ext cx="2013480" cy="48708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Shape 152"/>
          <p:cNvSpPr/>
          <p:nvPr/>
        </p:nvSpPr>
        <p:spPr>
          <a:xfrm>
            <a:off x="325575" y="215050"/>
            <a:ext cx="9138300" cy="6418200"/>
          </a:xfrm>
          <a:prstGeom prst="rect">
            <a:avLst/>
          </a:prstGeom>
          <a:solidFill>
            <a:srgbClr val="2F0E3C"/>
          </a:solid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lang="en-IN" sz="1800">
                <a:solidFill>
                  <a:srgbClr val="FFFFFF"/>
                </a:solidFill>
                <a:highlight>
                  <a:srgbClr val="2F0E3C"/>
                </a:highlight>
                <a:latin typeface="Georgia"/>
                <a:ea typeface="Georgia"/>
                <a:cs typeface="Georgia"/>
                <a:sym typeface="Georgia"/>
              </a:rPr>
              <a:t>The controller module has the question that is being asked written as a vector. </a:t>
            </a:r>
            <a:endParaRPr sz="1800">
              <a:solidFill>
                <a:srgbClr val="FFFFFF"/>
              </a:solidFill>
              <a:highlight>
                <a:srgbClr val="2F0E3C"/>
              </a:highlight>
              <a:latin typeface="Georgia"/>
              <a:ea typeface="Georgia"/>
              <a:cs typeface="Georgia"/>
              <a:sym typeface="Georgia"/>
            </a:endParaRPr>
          </a:p>
          <a:p>
            <a:pPr indent="0" lvl="0" marL="0" marR="0" rtl="0" algn="l">
              <a:lnSpc>
                <a:spcPct val="100000"/>
              </a:lnSpc>
              <a:spcBef>
                <a:spcPts val="0"/>
              </a:spcBef>
              <a:spcAft>
                <a:spcPts val="0"/>
              </a:spcAft>
              <a:buNone/>
            </a:pPr>
            <a:r>
              <a:t/>
            </a:r>
            <a:endParaRPr sz="1800">
              <a:solidFill>
                <a:srgbClr val="FFFFFF"/>
              </a:solidFill>
              <a:highlight>
                <a:srgbClr val="2F0E3C"/>
              </a:highlight>
              <a:latin typeface="Georgia"/>
              <a:ea typeface="Georgia"/>
              <a:cs typeface="Georgia"/>
              <a:sym typeface="Georgia"/>
            </a:endParaRPr>
          </a:p>
          <a:p>
            <a:pPr indent="0" lvl="0" marL="0" marR="0" rtl="0" algn="l">
              <a:lnSpc>
                <a:spcPct val="100000"/>
              </a:lnSpc>
              <a:spcBef>
                <a:spcPts val="0"/>
              </a:spcBef>
              <a:spcAft>
                <a:spcPts val="0"/>
              </a:spcAft>
              <a:buNone/>
            </a:pPr>
            <a:r>
              <a:t/>
            </a:r>
            <a:endParaRPr sz="1800">
              <a:solidFill>
                <a:srgbClr val="FFFFFF"/>
              </a:solidFill>
              <a:highlight>
                <a:srgbClr val="2F0E3C"/>
              </a:highlight>
              <a:latin typeface="Georgia"/>
              <a:ea typeface="Georgia"/>
              <a:cs typeface="Georgia"/>
              <a:sym typeface="Georgia"/>
            </a:endParaRPr>
          </a:p>
          <a:p>
            <a:pPr indent="0" lvl="0" marL="0" marR="0" rtl="0" algn="l">
              <a:lnSpc>
                <a:spcPct val="100000"/>
              </a:lnSpc>
              <a:spcBef>
                <a:spcPts val="0"/>
              </a:spcBef>
              <a:spcAft>
                <a:spcPts val="0"/>
              </a:spcAft>
              <a:buNone/>
            </a:pPr>
            <a:r>
              <a:t/>
            </a:r>
            <a:endParaRPr sz="1800">
              <a:solidFill>
                <a:srgbClr val="FFFFFF"/>
              </a:solidFill>
              <a:highlight>
                <a:srgbClr val="2F0E3C"/>
              </a:highlight>
              <a:latin typeface="Georgia"/>
              <a:ea typeface="Georgia"/>
              <a:cs typeface="Georgia"/>
              <a:sym typeface="Georgia"/>
            </a:endParaRPr>
          </a:p>
          <a:p>
            <a:pPr indent="0" lvl="0" marL="0" marR="0" rtl="0" algn="l">
              <a:lnSpc>
                <a:spcPct val="100000"/>
              </a:lnSpc>
              <a:spcBef>
                <a:spcPts val="0"/>
              </a:spcBef>
              <a:spcAft>
                <a:spcPts val="0"/>
              </a:spcAft>
              <a:buNone/>
            </a:pPr>
            <a:r>
              <a:t/>
            </a:r>
            <a:endParaRPr sz="1800">
              <a:solidFill>
                <a:srgbClr val="FFFFFF"/>
              </a:solidFill>
              <a:highlight>
                <a:srgbClr val="2F0E3C"/>
              </a:highlight>
              <a:latin typeface="Georgia"/>
              <a:ea typeface="Georgia"/>
              <a:cs typeface="Georgia"/>
              <a:sym typeface="Georgia"/>
            </a:endParaRPr>
          </a:p>
          <a:p>
            <a:pPr indent="0" lvl="0" marL="0" marR="0" rtl="0" algn="l">
              <a:lnSpc>
                <a:spcPct val="100000"/>
              </a:lnSpc>
              <a:spcBef>
                <a:spcPts val="0"/>
              </a:spcBef>
              <a:spcAft>
                <a:spcPts val="0"/>
              </a:spcAft>
              <a:buNone/>
            </a:pPr>
            <a:r>
              <a:t/>
            </a:r>
            <a:endParaRPr sz="1800">
              <a:solidFill>
                <a:srgbClr val="FFFFFF"/>
              </a:solidFill>
              <a:highlight>
                <a:srgbClr val="2F0E3C"/>
              </a:highlight>
              <a:latin typeface="Georgia"/>
              <a:ea typeface="Georgia"/>
              <a:cs typeface="Georgia"/>
              <a:sym typeface="Georgia"/>
            </a:endParaRPr>
          </a:p>
          <a:p>
            <a:pPr indent="0" lvl="0" marL="0" marR="0" rtl="0" algn="l">
              <a:lnSpc>
                <a:spcPct val="100000"/>
              </a:lnSpc>
              <a:spcBef>
                <a:spcPts val="0"/>
              </a:spcBef>
              <a:spcAft>
                <a:spcPts val="0"/>
              </a:spcAft>
              <a:buNone/>
            </a:pPr>
            <a:r>
              <a:t/>
            </a:r>
            <a:endParaRPr sz="1800">
              <a:solidFill>
                <a:srgbClr val="FFFFFF"/>
              </a:solidFill>
              <a:highlight>
                <a:srgbClr val="2F0E3C"/>
              </a:highlight>
              <a:latin typeface="Georgia"/>
              <a:ea typeface="Georgia"/>
              <a:cs typeface="Georgia"/>
              <a:sym typeface="Georgia"/>
            </a:endParaRPr>
          </a:p>
          <a:p>
            <a:pPr indent="0" lvl="0" marL="0" marR="0" rtl="0" algn="l">
              <a:lnSpc>
                <a:spcPct val="100000"/>
              </a:lnSpc>
              <a:spcBef>
                <a:spcPts val="0"/>
              </a:spcBef>
              <a:spcAft>
                <a:spcPts val="0"/>
              </a:spcAft>
              <a:buNone/>
            </a:pPr>
            <a:r>
              <a:t/>
            </a:r>
            <a:endParaRPr sz="1800">
              <a:solidFill>
                <a:srgbClr val="FFFFFF"/>
              </a:solidFill>
              <a:highlight>
                <a:srgbClr val="2F0E3C"/>
              </a:highlight>
              <a:latin typeface="Georgia"/>
              <a:ea typeface="Georgia"/>
              <a:cs typeface="Georgia"/>
              <a:sym typeface="Georgia"/>
            </a:endParaRPr>
          </a:p>
          <a:p>
            <a:pPr indent="0" lvl="0" marL="0" marR="0" rtl="0" algn="l">
              <a:lnSpc>
                <a:spcPct val="100000"/>
              </a:lnSpc>
              <a:spcBef>
                <a:spcPts val="0"/>
              </a:spcBef>
              <a:spcAft>
                <a:spcPts val="0"/>
              </a:spcAft>
              <a:buNone/>
            </a:pPr>
            <a:r>
              <a:t/>
            </a:r>
            <a:endParaRPr sz="1800">
              <a:solidFill>
                <a:srgbClr val="FFFFFF"/>
              </a:solidFill>
              <a:highlight>
                <a:srgbClr val="2F0E3C"/>
              </a:highlight>
              <a:latin typeface="Georgia"/>
              <a:ea typeface="Georgia"/>
              <a:cs typeface="Georgia"/>
              <a:sym typeface="Georgia"/>
            </a:endParaRPr>
          </a:p>
          <a:p>
            <a:pPr indent="0" lvl="0" marL="0" marR="0" rtl="0" algn="l">
              <a:lnSpc>
                <a:spcPct val="100000"/>
              </a:lnSpc>
              <a:spcBef>
                <a:spcPts val="0"/>
              </a:spcBef>
              <a:spcAft>
                <a:spcPts val="0"/>
              </a:spcAft>
              <a:buNone/>
            </a:pPr>
            <a:r>
              <a:t/>
            </a:r>
            <a:endParaRPr sz="1800">
              <a:solidFill>
                <a:srgbClr val="FFFFFF"/>
              </a:solidFill>
              <a:highlight>
                <a:srgbClr val="2F0E3C"/>
              </a:highlight>
              <a:latin typeface="Georgia"/>
              <a:ea typeface="Georgia"/>
              <a:cs typeface="Georgia"/>
              <a:sym typeface="Georgia"/>
            </a:endParaRPr>
          </a:p>
          <a:p>
            <a:pPr indent="0" lvl="0" marL="0" marR="0" rtl="0" algn="l">
              <a:lnSpc>
                <a:spcPct val="100000"/>
              </a:lnSpc>
              <a:spcBef>
                <a:spcPts val="0"/>
              </a:spcBef>
              <a:spcAft>
                <a:spcPts val="0"/>
              </a:spcAft>
              <a:buNone/>
            </a:pPr>
            <a:r>
              <a:t/>
            </a:r>
            <a:endParaRPr sz="1800">
              <a:solidFill>
                <a:srgbClr val="FFFFFF"/>
              </a:solidFill>
              <a:highlight>
                <a:srgbClr val="2F0E3C"/>
              </a:highlight>
            </a:endParaRPr>
          </a:p>
          <a:p>
            <a:pPr indent="0" lvl="0" marL="0" marR="0" rtl="0" algn="l">
              <a:lnSpc>
                <a:spcPct val="100000"/>
              </a:lnSpc>
              <a:spcBef>
                <a:spcPts val="0"/>
              </a:spcBef>
              <a:spcAft>
                <a:spcPts val="0"/>
              </a:spcAft>
              <a:buNone/>
            </a:pPr>
            <a:r>
              <a:t/>
            </a:r>
            <a:endParaRPr sz="1800">
              <a:solidFill>
                <a:srgbClr val="FFFFFF"/>
              </a:solidFill>
              <a:highlight>
                <a:srgbClr val="2F0E3C"/>
              </a:highlight>
              <a:latin typeface="Georgia"/>
              <a:ea typeface="Georgia"/>
              <a:cs typeface="Georgia"/>
              <a:sym typeface="Georgia"/>
            </a:endParaRPr>
          </a:p>
          <a:p>
            <a:pPr indent="0" lvl="0" marL="0" marR="0" rtl="0" algn="l">
              <a:lnSpc>
                <a:spcPct val="100000"/>
              </a:lnSpc>
              <a:spcBef>
                <a:spcPts val="0"/>
              </a:spcBef>
              <a:spcAft>
                <a:spcPts val="0"/>
              </a:spcAft>
              <a:buNone/>
            </a:pPr>
            <a:r>
              <a:rPr lang="en-IN" sz="1800">
                <a:solidFill>
                  <a:srgbClr val="F3F3F3"/>
                </a:solidFill>
                <a:highlight>
                  <a:srgbClr val="2F0E3C"/>
                </a:highlight>
                <a:latin typeface="Georgia"/>
                <a:ea typeface="Georgia"/>
                <a:cs typeface="Georgia"/>
                <a:sym typeface="Georgia"/>
              </a:rPr>
              <a:t>We then do a dot product of the controller function and the memory vectors. And after that we do a softmax which scales the total probability to 1. And this is passed back to the controller. In the example above, since this neural network takes into account the order of sentences, it gives higher weight-age to the second sentence. We can think of the resulting probabilities (0.1,0.7, 02 above) as implying which vector is the network paying “attention” to.</a:t>
            </a:r>
            <a:endParaRPr sz="1800">
              <a:solidFill>
                <a:srgbClr val="F3F3F3"/>
              </a:solidFill>
              <a:highlight>
                <a:srgbClr val="2F0E3C"/>
              </a:highlight>
              <a:latin typeface="Georgia"/>
              <a:ea typeface="Georgia"/>
              <a:cs typeface="Georgia"/>
              <a:sym typeface="Georgia"/>
            </a:endParaRPr>
          </a:p>
          <a:p>
            <a:pPr indent="0" lvl="0" marL="0" marR="0" rtl="0" algn="l">
              <a:lnSpc>
                <a:spcPct val="100000"/>
              </a:lnSpc>
              <a:spcBef>
                <a:spcPts val="0"/>
              </a:spcBef>
              <a:spcAft>
                <a:spcPts val="0"/>
              </a:spcAft>
              <a:buNone/>
            </a:pPr>
            <a:r>
              <a:rPr lang="en-IN" sz="1800">
                <a:solidFill>
                  <a:srgbClr val="F3F3F3"/>
                </a:solidFill>
                <a:highlight>
                  <a:srgbClr val="2F0E3C"/>
                </a:highlight>
                <a:latin typeface="Georgia"/>
                <a:ea typeface="Georgia"/>
                <a:cs typeface="Georgia"/>
                <a:sym typeface="Georgia"/>
              </a:rPr>
              <a:t>This process can be repeated several times (also called hops) and the controller has the ability to learn and re look at the memory vectors and make a choice again. See below how the network focuses on different vectors during hops by building on what is has learned in the previous hop.Finally the input is passed to a decoder and the vectors and converted to words.</a:t>
            </a:r>
            <a:endParaRPr sz="1800">
              <a:solidFill>
                <a:srgbClr val="F3F3F3"/>
              </a:solidFill>
              <a:highlight>
                <a:srgbClr val="2F0E3C"/>
              </a:highlight>
              <a:latin typeface="Georgia"/>
              <a:ea typeface="Georgia"/>
              <a:cs typeface="Georgia"/>
              <a:sym typeface="Georgia"/>
            </a:endParaRPr>
          </a:p>
        </p:txBody>
      </p:sp>
      <p:pic>
        <p:nvPicPr>
          <p:cNvPr id="153" name="Shape 153"/>
          <p:cNvPicPr preferRelativeResize="0"/>
          <p:nvPr/>
        </p:nvPicPr>
        <p:blipFill rotWithShape="1">
          <a:blip r:embed="rId3">
            <a:alphaModFix/>
          </a:blip>
          <a:srcRect b="0" l="0" r="0" t="0"/>
          <a:stretch/>
        </p:blipFill>
        <p:spPr>
          <a:xfrm>
            <a:off x="3888000" y="6782400"/>
            <a:ext cx="2013480" cy="487080"/>
          </a:xfrm>
          <a:prstGeom prst="rect">
            <a:avLst/>
          </a:prstGeom>
          <a:noFill/>
          <a:ln>
            <a:noFill/>
          </a:ln>
        </p:spPr>
      </p:pic>
      <p:pic>
        <p:nvPicPr>
          <p:cNvPr id="154" name="Shape 154"/>
          <p:cNvPicPr preferRelativeResize="0"/>
          <p:nvPr/>
        </p:nvPicPr>
        <p:blipFill>
          <a:blip r:embed="rId4">
            <a:alphaModFix/>
          </a:blip>
          <a:stretch>
            <a:fillRect/>
          </a:stretch>
        </p:blipFill>
        <p:spPr>
          <a:xfrm>
            <a:off x="2266563" y="614688"/>
            <a:ext cx="4191000" cy="27241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Shape 159"/>
          <p:cNvSpPr/>
          <p:nvPr/>
        </p:nvSpPr>
        <p:spPr>
          <a:xfrm>
            <a:off x="471200" y="689477"/>
            <a:ext cx="9138300" cy="5811600"/>
          </a:xfrm>
          <a:prstGeom prst="rect">
            <a:avLst/>
          </a:prstGeom>
          <a:solidFill>
            <a:srgbClr val="2F0E3C"/>
          </a:solid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381000" lvl="0" marL="457200" marR="0" rtl="0" algn="l">
              <a:lnSpc>
                <a:spcPct val="100000"/>
              </a:lnSpc>
              <a:spcBef>
                <a:spcPts val="0"/>
              </a:spcBef>
              <a:spcAft>
                <a:spcPts val="0"/>
              </a:spcAft>
              <a:buClr>
                <a:srgbClr val="FFFFFF"/>
              </a:buClr>
              <a:buSzPts val="2400"/>
              <a:buFont typeface="Arial"/>
              <a:buChar char="●"/>
            </a:pPr>
            <a:r>
              <a:rPr lang="en-IN" sz="2400" u="sng">
                <a:solidFill>
                  <a:srgbClr val="FFFFFF"/>
                </a:solidFill>
                <a:highlight>
                  <a:srgbClr val="2F0E3C"/>
                </a:highlight>
              </a:rPr>
              <a:t>Tensorflow</a:t>
            </a:r>
            <a:r>
              <a:rPr lang="en-IN" sz="2400">
                <a:solidFill>
                  <a:srgbClr val="FFFFFF"/>
                </a:solidFill>
                <a:highlight>
                  <a:srgbClr val="2F0E3C"/>
                </a:highlight>
              </a:rPr>
              <a:t> framework for creating the end to end model.</a:t>
            </a:r>
            <a:endParaRPr sz="2400">
              <a:solidFill>
                <a:srgbClr val="FFFFFF"/>
              </a:solidFill>
              <a:highlight>
                <a:srgbClr val="2F0E3C"/>
              </a:highlight>
            </a:endParaRPr>
          </a:p>
          <a:p>
            <a:pPr indent="-381000" lvl="0" marL="457200" marR="0" rtl="0" algn="l">
              <a:lnSpc>
                <a:spcPct val="100000"/>
              </a:lnSpc>
              <a:spcBef>
                <a:spcPts val="0"/>
              </a:spcBef>
              <a:spcAft>
                <a:spcPts val="0"/>
              </a:spcAft>
              <a:buClr>
                <a:srgbClr val="FFFFFF"/>
              </a:buClr>
              <a:buSzPts val="2400"/>
              <a:buChar char="●"/>
            </a:pPr>
            <a:r>
              <a:rPr lang="en-IN" sz="2400" u="sng">
                <a:solidFill>
                  <a:srgbClr val="FFFFFF"/>
                </a:solidFill>
                <a:highlight>
                  <a:srgbClr val="2F0E3C"/>
                </a:highlight>
              </a:rPr>
              <a:t>Keras</a:t>
            </a:r>
            <a:r>
              <a:rPr lang="en-IN" sz="2400">
                <a:solidFill>
                  <a:srgbClr val="FFFFFF"/>
                </a:solidFill>
                <a:highlight>
                  <a:srgbClr val="2F0E3C"/>
                </a:highlight>
              </a:rPr>
              <a:t> framework which sits on top of tensorflow and is used here for created the input, hidden and output layers of the recurrent neural network.</a:t>
            </a:r>
            <a:endParaRPr sz="2400">
              <a:solidFill>
                <a:srgbClr val="FFFFFF"/>
              </a:solidFill>
              <a:highlight>
                <a:srgbClr val="2F0E3C"/>
              </a:highlight>
            </a:endParaRPr>
          </a:p>
          <a:p>
            <a:pPr indent="-381000" lvl="0" marL="457200" marR="0" rtl="0" algn="l">
              <a:lnSpc>
                <a:spcPct val="100000"/>
              </a:lnSpc>
              <a:spcBef>
                <a:spcPts val="0"/>
              </a:spcBef>
              <a:spcAft>
                <a:spcPts val="0"/>
              </a:spcAft>
              <a:buClr>
                <a:srgbClr val="FFFFFF"/>
              </a:buClr>
              <a:buSzPts val="2400"/>
              <a:buChar char="●"/>
            </a:pPr>
            <a:r>
              <a:rPr lang="en-IN" sz="2400" u="sng">
                <a:solidFill>
                  <a:srgbClr val="FFFFFF"/>
                </a:solidFill>
                <a:highlight>
                  <a:srgbClr val="2F0E3C"/>
                </a:highlight>
              </a:rPr>
              <a:t>Facebook graph api and reddit pawn api</a:t>
            </a:r>
            <a:r>
              <a:rPr lang="en-IN" sz="2400">
                <a:solidFill>
                  <a:srgbClr val="FFFFFF"/>
                </a:solidFill>
                <a:highlight>
                  <a:srgbClr val="2F0E3C"/>
                </a:highlight>
              </a:rPr>
              <a:t> was used to collect parent and child comments to test out the sequence to sequence model.</a:t>
            </a:r>
            <a:endParaRPr sz="2400">
              <a:solidFill>
                <a:srgbClr val="FFFFFF"/>
              </a:solidFill>
              <a:highlight>
                <a:srgbClr val="2F0E3C"/>
              </a:highlight>
            </a:endParaRPr>
          </a:p>
          <a:p>
            <a:pPr indent="-381000" lvl="0" marL="457200" marR="0" rtl="0" algn="l">
              <a:lnSpc>
                <a:spcPct val="100000"/>
              </a:lnSpc>
              <a:spcBef>
                <a:spcPts val="0"/>
              </a:spcBef>
              <a:spcAft>
                <a:spcPts val="0"/>
              </a:spcAft>
              <a:buClr>
                <a:srgbClr val="FFFFFF"/>
              </a:buClr>
              <a:buSzPts val="2400"/>
              <a:buChar char="●"/>
            </a:pPr>
            <a:r>
              <a:rPr lang="en-IN" sz="2400" u="sng">
                <a:solidFill>
                  <a:srgbClr val="FFFFFF"/>
                </a:solidFill>
                <a:highlight>
                  <a:srgbClr val="2F0E3C"/>
                </a:highlight>
              </a:rPr>
              <a:t>The bAbi dataset of facebook</a:t>
            </a:r>
            <a:r>
              <a:rPr lang="en-IN" sz="2400">
                <a:solidFill>
                  <a:srgbClr val="FFFFFF"/>
                </a:solidFill>
                <a:highlight>
                  <a:srgbClr val="2F0E3C"/>
                </a:highlight>
              </a:rPr>
              <a:t> on which the algorithm was initially tested.</a:t>
            </a:r>
            <a:endParaRPr sz="2400">
              <a:solidFill>
                <a:srgbClr val="FFFFFF"/>
              </a:solidFill>
              <a:highlight>
                <a:srgbClr val="2F0E3C"/>
              </a:highlight>
            </a:endParaRPr>
          </a:p>
          <a:p>
            <a:pPr indent="-381000" lvl="0" marL="457200" marR="0" rtl="0" algn="l">
              <a:lnSpc>
                <a:spcPct val="100000"/>
              </a:lnSpc>
              <a:spcBef>
                <a:spcPts val="0"/>
              </a:spcBef>
              <a:spcAft>
                <a:spcPts val="0"/>
              </a:spcAft>
              <a:buClr>
                <a:srgbClr val="FFFFFF"/>
              </a:buClr>
              <a:buSzPts val="2400"/>
              <a:buChar char="●"/>
            </a:pPr>
            <a:r>
              <a:rPr lang="en-IN" sz="2400" u="sng">
                <a:solidFill>
                  <a:srgbClr val="FFFFFF"/>
                </a:solidFill>
                <a:highlight>
                  <a:srgbClr val="2F0E3C"/>
                </a:highlight>
              </a:rPr>
              <a:t>AWS-EC2</a:t>
            </a:r>
            <a:r>
              <a:rPr lang="en-IN" sz="2400">
                <a:solidFill>
                  <a:srgbClr val="FFFFFF"/>
                </a:solidFill>
                <a:highlight>
                  <a:srgbClr val="2F0E3C"/>
                </a:highlight>
              </a:rPr>
              <a:t> instance to train the data.</a:t>
            </a:r>
            <a:endParaRPr sz="2400">
              <a:solidFill>
                <a:srgbClr val="FFFFFF"/>
              </a:solidFill>
              <a:highlight>
                <a:srgbClr val="2F0E3C"/>
              </a:highlight>
            </a:endParaRPr>
          </a:p>
          <a:p>
            <a:pPr indent="-381000" lvl="0" marL="457200" marR="0" rtl="0" algn="l">
              <a:lnSpc>
                <a:spcPct val="100000"/>
              </a:lnSpc>
              <a:spcBef>
                <a:spcPts val="0"/>
              </a:spcBef>
              <a:spcAft>
                <a:spcPts val="0"/>
              </a:spcAft>
              <a:buClr>
                <a:srgbClr val="FFFFFF"/>
              </a:buClr>
              <a:buSzPts val="2400"/>
              <a:buChar char="●"/>
            </a:pPr>
            <a:r>
              <a:rPr lang="en-IN" sz="2400" u="sng">
                <a:solidFill>
                  <a:srgbClr val="FFFFFF"/>
                </a:solidFill>
                <a:highlight>
                  <a:srgbClr val="2F0E3C"/>
                </a:highlight>
              </a:rPr>
              <a:t>Node js </a:t>
            </a:r>
            <a:r>
              <a:rPr lang="en-IN" sz="2400">
                <a:solidFill>
                  <a:srgbClr val="FFFFFF"/>
                </a:solidFill>
                <a:highlight>
                  <a:srgbClr val="2F0E3C"/>
                </a:highlight>
              </a:rPr>
              <a:t>for server side scripting.</a:t>
            </a:r>
            <a:endParaRPr sz="2400">
              <a:solidFill>
                <a:srgbClr val="FFFFFF"/>
              </a:solidFill>
              <a:highlight>
                <a:srgbClr val="2F0E3C"/>
              </a:highlight>
            </a:endParaRPr>
          </a:p>
          <a:p>
            <a:pPr indent="0" lvl="0" marL="0" marR="0" rtl="0" algn="l">
              <a:lnSpc>
                <a:spcPct val="100000"/>
              </a:lnSpc>
              <a:spcBef>
                <a:spcPts val="0"/>
              </a:spcBef>
              <a:spcAft>
                <a:spcPts val="0"/>
              </a:spcAft>
              <a:buNone/>
            </a:pPr>
            <a:r>
              <a:t/>
            </a:r>
            <a:endParaRPr sz="2400">
              <a:solidFill>
                <a:srgbClr val="FFFFFF"/>
              </a:solidFill>
              <a:highlight>
                <a:srgbClr val="2F0E3C"/>
              </a:highlight>
            </a:endParaRPr>
          </a:p>
        </p:txBody>
      </p:sp>
      <p:sp>
        <p:nvSpPr>
          <p:cNvPr id="160" name="Shape 160"/>
          <p:cNvSpPr/>
          <p:nvPr/>
        </p:nvSpPr>
        <p:spPr>
          <a:xfrm>
            <a:off x="780015" y="887965"/>
            <a:ext cx="7766700" cy="11796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1" i="0" lang="en-IN" sz="3600" u="none" cap="none" strike="noStrike">
                <a:solidFill>
                  <a:srgbClr val="FFFFFF"/>
                </a:solidFill>
                <a:latin typeface="Arial"/>
                <a:ea typeface="Arial"/>
                <a:cs typeface="Arial"/>
                <a:sym typeface="Arial"/>
              </a:rPr>
              <a:t>Technology/Tool</a:t>
            </a:r>
            <a:endParaRPr b="0" i="0" sz="1800" u="none" cap="none" strike="noStrike">
              <a:solidFill>
                <a:srgbClr val="000000"/>
              </a:solidFill>
              <a:latin typeface="Arial"/>
              <a:ea typeface="Arial"/>
              <a:cs typeface="Arial"/>
              <a:sym typeface="Arial"/>
            </a:endParaRPr>
          </a:p>
          <a:p>
            <a:pPr indent="0" lvl="0" marL="0" marR="0" rtl="0" algn="l">
              <a:lnSpc>
                <a:spcPct val="54000"/>
              </a:lnSpc>
              <a:spcBef>
                <a:spcPts val="0"/>
              </a:spcBef>
              <a:spcAft>
                <a:spcPts val="0"/>
              </a:spcAft>
              <a:buNone/>
            </a:pPr>
            <a:r>
              <a:t/>
            </a:r>
            <a:endParaRPr b="0" i="0" sz="1800" u="none" cap="none" strike="noStrike">
              <a:solidFill>
                <a:srgbClr val="000000"/>
              </a:solidFill>
              <a:latin typeface="Arial"/>
              <a:ea typeface="Arial"/>
              <a:cs typeface="Arial"/>
              <a:sym typeface="Arial"/>
            </a:endParaRPr>
          </a:p>
        </p:txBody>
      </p:sp>
      <p:pic>
        <p:nvPicPr>
          <p:cNvPr id="161" name="Shape 161"/>
          <p:cNvPicPr preferRelativeResize="0"/>
          <p:nvPr/>
        </p:nvPicPr>
        <p:blipFill rotWithShape="1">
          <a:blip r:embed="rId3">
            <a:alphaModFix/>
          </a:blip>
          <a:srcRect b="0" l="0" r="0" t="0"/>
          <a:stretch/>
        </p:blipFill>
        <p:spPr>
          <a:xfrm>
            <a:off x="3888000" y="6782400"/>
            <a:ext cx="2013480" cy="48708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Shape 166"/>
          <p:cNvSpPr/>
          <p:nvPr/>
        </p:nvSpPr>
        <p:spPr>
          <a:xfrm>
            <a:off x="503650" y="148225"/>
            <a:ext cx="9138300" cy="6392400"/>
          </a:xfrm>
          <a:prstGeom prst="rect">
            <a:avLst/>
          </a:prstGeom>
          <a:solidFill>
            <a:srgbClr val="2F0E3C"/>
          </a:solid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342900" lvl="0" marL="457200" marR="0" rtl="0" algn="l">
              <a:lnSpc>
                <a:spcPct val="100000"/>
              </a:lnSpc>
              <a:spcBef>
                <a:spcPts val="0"/>
              </a:spcBef>
              <a:spcAft>
                <a:spcPts val="0"/>
              </a:spcAft>
              <a:buClr>
                <a:srgbClr val="F3F3F3"/>
              </a:buClr>
              <a:buSzPts val="1800"/>
              <a:buFont typeface="Arial"/>
              <a:buAutoNum type="arabicPeriod"/>
            </a:pPr>
            <a:r>
              <a:rPr lang="en-IN" sz="1800">
                <a:solidFill>
                  <a:srgbClr val="FFFFFF"/>
                </a:solidFill>
              </a:rPr>
              <a:t>The algorithm is trained on the financial data on the left side of the image. The training of the algorithm is shown to the right side of the image.</a:t>
            </a:r>
            <a:endParaRPr b="0" i="0" sz="1800" u="none" cap="none" strike="noStrike">
              <a:solidFill>
                <a:srgbClr val="F3F3F3"/>
              </a:solidFill>
              <a:highlight>
                <a:srgbClr val="2F0E3C"/>
              </a:highlight>
              <a:latin typeface="Arial"/>
              <a:ea typeface="Arial"/>
              <a:cs typeface="Arial"/>
              <a:sym typeface="Arial"/>
            </a:endParaRPr>
          </a:p>
        </p:txBody>
      </p:sp>
      <p:sp>
        <p:nvSpPr>
          <p:cNvPr id="167" name="Shape 167"/>
          <p:cNvSpPr/>
          <p:nvPr/>
        </p:nvSpPr>
        <p:spPr>
          <a:xfrm>
            <a:off x="611277" y="437620"/>
            <a:ext cx="8566800" cy="18645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1" i="0" lang="en-IN" sz="3600" u="none" cap="none" strike="noStrike">
                <a:solidFill>
                  <a:srgbClr val="FFFFFF"/>
                </a:solidFill>
                <a:latin typeface="Arial"/>
                <a:ea typeface="Arial"/>
                <a:cs typeface="Arial"/>
                <a:sym typeface="Arial"/>
              </a:rPr>
              <a:t>Prototype Demo(Video/Screenshots)</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ctr">
              <a:lnSpc>
                <a:spcPct val="42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ctr">
              <a:lnSpc>
                <a:spcPct val="54000"/>
              </a:lnSpc>
              <a:spcBef>
                <a:spcPts val="0"/>
              </a:spcBef>
              <a:spcAft>
                <a:spcPts val="0"/>
              </a:spcAft>
              <a:buNone/>
            </a:pPr>
            <a:r>
              <a:t/>
            </a:r>
            <a:endParaRPr b="0" i="0" sz="1800" u="none" cap="none" strike="noStrike">
              <a:solidFill>
                <a:srgbClr val="000000"/>
              </a:solidFill>
              <a:latin typeface="Arial"/>
              <a:ea typeface="Arial"/>
              <a:cs typeface="Arial"/>
              <a:sym typeface="Arial"/>
            </a:endParaRPr>
          </a:p>
        </p:txBody>
      </p:sp>
      <p:pic>
        <p:nvPicPr>
          <p:cNvPr id="168" name="Shape 168"/>
          <p:cNvPicPr preferRelativeResize="0"/>
          <p:nvPr/>
        </p:nvPicPr>
        <p:blipFill rotWithShape="1">
          <a:blip r:embed="rId3">
            <a:alphaModFix/>
          </a:blip>
          <a:srcRect b="0" l="0" r="0" t="0"/>
          <a:stretch/>
        </p:blipFill>
        <p:spPr>
          <a:xfrm>
            <a:off x="3888000" y="6782400"/>
            <a:ext cx="2013480" cy="487080"/>
          </a:xfrm>
          <a:prstGeom prst="rect">
            <a:avLst/>
          </a:prstGeom>
          <a:noFill/>
          <a:ln>
            <a:noFill/>
          </a:ln>
        </p:spPr>
      </p:pic>
      <p:pic>
        <p:nvPicPr>
          <p:cNvPr id="169" name="Shape 169"/>
          <p:cNvPicPr preferRelativeResize="0"/>
          <p:nvPr/>
        </p:nvPicPr>
        <p:blipFill>
          <a:blip r:embed="rId4">
            <a:alphaModFix/>
          </a:blip>
          <a:stretch>
            <a:fillRect/>
          </a:stretch>
        </p:blipFill>
        <p:spPr>
          <a:xfrm>
            <a:off x="1152487" y="1965125"/>
            <a:ext cx="7775651" cy="43716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sp>
        <p:nvSpPr>
          <p:cNvPr id="174" name="Shape 174"/>
          <p:cNvSpPr/>
          <p:nvPr/>
        </p:nvSpPr>
        <p:spPr>
          <a:xfrm>
            <a:off x="503650" y="148225"/>
            <a:ext cx="9138300" cy="6392400"/>
          </a:xfrm>
          <a:prstGeom prst="rect">
            <a:avLst/>
          </a:prstGeom>
          <a:solidFill>
            <a:srgbClr val="2F0E3C"/>
          </a:solid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lang="en-IN" sz="1800">
                <a:solidFill>
                  <a:srgbClr val="FFFFFF"/>
                </a:solidFill>
              </a:rPr>
              <a:t>2. This is the web app for the bot. The bot is trained on this data. A question is asked regarding the same data.</a:t>
            </a:r>
            <a:endParaRPr b="0" i="0" sz="1800" u="none" cap="none" strike="noStrike">
              <a:solidFill>
                <a:srgbClr val="F3F3F3"/>
              </a:solidFill>
              <a:highlight>
                <a:srgbClr val="2F0E3C"/>
              </a:highlight>
              <a:latin typeface="Arial"/>
              <a:ea typeface="Arial"/>
              <a:cs typeface="Arial"/>
              <a:sym typeface="Arial"/>
            </a:endParaRPr>
          </a:p>
        </p:txBody>
      </p:sp>
      <p:sp>
        <p:nvSpPr>
          <p:cNvPr id="175" name="Shape 175"/>
          <p:cNvSpPr/>
          <p:nvPr/>
        </p:nvSpPr>
        <p:spPr>
          <a:xfrm>
            <a:off x="611277" y="437620"/>
            <a:ext cx="8566800" cy="18645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1" i="0" lang="en-IN" sz="3600" u="none" cap="none" strike="noStrike">
                <a:solidFill>
                  <a:srgbClr val="FFFFFF"/>
                </a:solidFill>
                <a:latin typeface="Arial"/>
                <a:ea typeface="Arial"/>
                <a:cs typeface="Arial"/>
                <a:sym typeface="Arial"/>
              </a:rPr>
              <a:t>Prototype Demo(Video/Screenshots)</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ctr">
              <a:lnSpc>
                <a:spcPct val="42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ctr">
              <a:lnSpc>
                <a:spcPct val="54000"/>
              </a:lnSpc>
              <a:spcBef>
                <a:spcPts val="0"/>
              </a:spcBef>
              <a:spcAft>
                <a:spcPts val="0"/>
              </a:spcAft>
              <a:buNone/>
            </a:pPr>
            <a:r>
              <a:t/>
            </a:r>
            <a:endParaRPr b="0" i="0" sz="1800" u="none" cap="none" strike="noStrike">
              <a:solidFill>
                <a:srgbClr val="000000"/>
              </a:solidFill>
              <a:latin typeface="Arial"/>
              <a:ea typeface="Arial"/>
              <a:cs typeface="Arial"/>
              <a:sym typeface="Arial"/>
            </a:endParaRPr>
          </a:p>
        </p:txBody>
      </p:sp>
      <p:pic>
        <p:nvPicPr>
          <p:cNvPr id="176" name="Shape 176"/>
          <p:cNvPicPr preferRelativeResize="0"/>
          <p:nvPr/>
        </p:nvPicPr>
        <p:blipFill rotWithShape="1">
          <a:blip r:embed="rId3">
            <a:alphaModFix/>
          </a:blip>
          <a:srcRect b="0" l="0" r="0" t="0"/>
          <a:stretch/>
        </p:blipFill>
        <p:spPr>
          <a:xfrm>
            <a:off x="3888000" y="6782400"/>
            <a:ext cx="2013480" cy="487080"/>
          </a:xfrm>
          <a:prstGeom prst="rect">
            <a:avLst/>
          </a:prstGeom>
          <a:noFill/>
          <a:ln>
            <a:noFill/>
          </a:ln>
        </p:spPr>
      </p:pic>
      <p:pic>
        <p:nvPicPr>
          <p:cNvPr id="177" name="Shape 177"/>
          <p:cNvPicPr preferRelativeResize="0"/>
          <p:nvPr/>
        </p:nvPicPr>
        <p:blipFill>
          <a:blip r:embed="rId4">
            <a:alphaModFix/>
          </a:blip>
          <a:stretch>
            <a:fillRect/>
          </a:stretch>
        </p:blipFill>
        <p:spPr>
          <a:xfrm>
            <a:off x="1135525" y="1973375"/>
            <a:ext cx="7809576" cy="43907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