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5" r:id="rId24"/>
    <p:sldId id="286" r:id="rId25"/>
    <p:sldId id="288" r:id="rId26"/>
    <p:sldId id="290" r:id="rId27"/>
    <p:sldId id="291" r:id="rId28"/>
    <p:sldId id="292" r:id="rId29"/>
    <p:sldId id="294" r:id="rId30"/>
    <p:sldId id="295" r:id="rId31"/>
    <p:sldId id="296" r:id="rId32"/>
    <p:sldId id="289" r:id="rId33"/>
    <p:sldId id="31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5FF89-7930-4563-A278-6884E9AE6D6E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16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Arial" pitchFamily="34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E772-7D1F-4FBC-980A-4C9D1A7706DD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17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85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86100"/>
            <a:ext cx="4038600" cy="1485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4: K-Nearest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Neighbor, Classifier Evaluation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</a:t>
            </a:r>
            <a:r>
              <a:rPr lang="en-US" sz="1200" b="1" dirty="0" err="1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Nearest-Neighbor Classifiers: 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1085850"/>
            <a:ext cx="6477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b="0" dirty="0" smtClean="0"/>
              <a:t>The </a:t>
            </a:r>
            <a:r>
              <a:rPr lang="en-US" sz="2000" b="0" dirty="0"/>
              <a:t>value of </a:t>
            </a:r>
            <a:r>
              <a:rPr lang="en-US" sz="2000" b="0" i="1" dirty="0"/>
              <a:t>k</a:t>
            </a:r>
            <a:r>
              <a:rPr lang="en-US" sz="2000" b="0" dirty="0"/>
              <a:t>, the number of nearest neighbors to </a:t>
            </a:r>
            <a:r>
              <a:rPr lang="en-US" sz="2000" b="0" dirty="0" smtClean="0"/>
              <a:t>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 smtClean="0"/>
              <a:t>Choice of Distance 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 smtClean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 smtClean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 smtClean="0"/>
              <a:t>Dimension of data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sz="2000" b="0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dirty="0" smtClean="0"/>
              <a:t>Choosing the value of k:</a:t>
            </a:r>
          </a:p>
          <a:p>
            <a:pPr lvl="1"/>
            <a:r>
              <a:rPr lang="en-US" sz="2400" dirty="0" smtClean="0"/>
              <a:t>If k is too small, sensitive to noise points</a:t>
            </a:r>
          </a:p>
          <a:p>
            <a:pPr lvl="1"/>
            <a:r>
              <a:rPr 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486400" y="2495550"/>
          <a:ext cx="3019680" cy="1920478"/>
        </p:xfrm>
        <a:graphic>
          <a:graphicData uri="http://schemas.openxmlformats.org/presentationml/2006/ole">
            <p:oleObj spid="_x0000_s4098" name="Visio" r:id="rId3" imgW="6582512" imgH="5298053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71800"/>
            <a:ext cx="285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of thumb:</a:t>
            </a:r>
          </a:p>
          <a:p>
            <a:r>
              <a:rPr lang="en-US" dirty="0" smtClean="0"/>
              <a:t>K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N: number of training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dirty="0" smtClean="0"/>
              <a:t>Distance Metrics</a:t>
            </a:r>
          </a:p>
        </p:txBody>
      </p:sp>
      <p:pic>
        <p:nvPicPr>
          <p:cNvPr id="27651" name="Picture 3" descr="Snapshot 2005-11-03 15-11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85799"/>
            <a:ext cx="4800600" cy="364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Distance Measure: Scale Effects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1047750"/>
            <a:ext cx="8229600" cy="33944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Different features may have different measurement scales</a:t>
            </a:r>
          </a:p>
          <a:p>
            <a:pPr lvl="1" eaLnBrk="1" hangingPunct="1"/>
            <a:r>
              <a:rPr lang="en-US" altLang="en-US" dirty="0" smtClean="0"/>
              <a:t>E.g., patient weight in kg (range [50,200]) vs. blood protein values in </a:t>
            </a:r>
            <a:r>
              <a:rPr lang="en-US" altLang="en-US" dirty="0" err="1" smtClean="0"/>
              <a:t>ng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dL</a:t>
            </a:r>
            <a:r>
              <a:rPr lang="en-US" altLang="en-US" dirty="0" smtClean="0"/>
              <a:t> (range [-3,3])</a:t>
            </a:r>
          </a:p>
          <a:p>
            <a:pPr eaLnBrk="1" hangingPunct="1"/>
            <a:r>
              <a:rPr lang="en-US" altLang="en-US" dirty="0" smtClean="0"/>
              <a:t>Consequences</a:t>
            </a:r>
          </a:p>
          <a:p>
            <a:pPr lvl="1" eaLnBrk="1" hangingPunct="1"/>
            <a:r>
              <a:rPr lang="en-US" altLang="en-US" dirty="0" smtClean="0"/>
              <a:t>Patient weight will have a much greater influence on the distance between samples</a:t>
            </a:r>
          </a:p>
          <a:p>
            <a:pPr lvl="1" eaLnBrk="1" hangingPunct="1"/>
            <a:r>
              <a:rPr lang="en-US" altLang="en-US" dirty="0" smtClean="0"/>
              <a:t>May bias the performance of the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Standardization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 bwMode="auto">
          <a:xfrm>
            <a:off x="533400" y="1200150"/>
            <a:ext cx="8229600" cy="33944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Transform raw feature values into z-scores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None/>
            </a:pPr>
            <a:r>
              <a:rPr lang="en-US" altLang="en-US" dirty="0" smtClean="0"/>
              <a:t>  </a:t>
            </a:r>
          </a:p>
          <a:p>
            <a:pPr lvl="1" eaLnBrk="1" hangingPunct="1">
              <a:buNone/>
            </a:pPr>
            <a:r>
              <a:rPr lang="en-US" altLang="en-US" dirty="0" smtClean="0"/>
              <a:t>      is the value for the </a:t>
            </a:r>
            <a:r>
              <a:rPr lang="en-US" altLang="en-US" i="1" dirty="0" err="1" smtClean="0"/>
              <a:t>i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sample and </a:t>
            </a:r>
            <a:r>
              <a:rPr lang="en-US" altLang="en-US" i="1" dirty="0" err="1" smtClean="0"/>
              <a:t>j</a:t>
            </a:r>
            <a:r>
              <a:rPr lang="en-US" altLang="en-US" i="1" baseline="30000" dirty="0" err="1" smtClean="0"/>
              <a:t>th</a:t>
            </a:r>
            <a:r>
              <a:rPr lang="en-US" altLang="en-US" dirty="0" smtClean="0"/>
              <a:t> feature</a:t>
            </a:r>
          </a:p>
          <a:p>
            <a:pPr lvl="1" eaLnBrk="1" hangingPunct="1">
              <a:buNone/>
            </a:pPr>
            <a:r>
              <a:rPr lang="en-US" altLang="en-US" dirty="0" smtClean="0"/>
              <a:t>      is the average of all     for feature </a:t>
            </a:r>
            <a:r>
              <a:rPr lang="en-US" altLang="en-US" i="1" dirty="0" smtClean="0"/>
              <a:t>j</a:t>
            </a:r>
          </a:p>
          <a:p>
            <a:pPr lvl="1" eaLnBrk="1" hangingPunct="1">
              <a:buNone/>
            </a:pPr>
            <a:r>
              <a:rPr lang="en-US" altLang="en-US" dirty="0" smtClean="0"/>
              <a:t>      is the standard deviation of all     over all input samples</a:t>
            </a:r>
          </a:p>
          <a:p>
            <a:pPr eaLnBrk="1" hangingPunct="1"/>
            <a:r>
              <a:rPr lang="en-US" altLang="en-US" dirty="0" smtClean="0"/>
              <a:t>Range and scale of z-scores should be similar </a:t>
            </a:r>
            <a:r>
              <a:rPr lang="en-US" altLang="en-US" sz="2400" dirty="0" smtClean="0"/>
              <a:t>(providing distributions of raw feature values are alike)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3149600" y="1675210"/>
          <a:ext cx="1670050" cy="686990"/>
        </p:xfrm>
        <a:graphic>
          <a:graphicData uri="http://schemas.openxmlformats.org/presentationml/2006/ole">
            <p:oleObj spid="_x0000_s5122" name="Equation" r:id="rId3" imgW="776880" imgH="420480" progId="Equation.3">
              <p:embed/>
            </p:oleObj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3149600" y="1684735"/>
          <a:ext cx="1670050" cy="686990"/>
        </p:xfrm>
        <a:graphic>
          <a:graphicData uri="http://schemas.openxmlformats.org/presentationml/2006/ole">
            <p:oleObj spid="_x0000_s5123" name="Equation" r:id="rId4" imgW="776880" imgH="420480" progId="Equation.3">
              <p:embed/>
            </p:oleObj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066801" y="2457450"/>
          <a:ext cx="376237" cy="323850"/>
        </p:xfrm>
        <a:graphic>
          <a:graphicData uri="http://schemas.openxmlformats.org/presentationml/2006/ole">
            <p:oleObj spid="_x0000_s5124" name="Equation" r:id="rId5" imgW="164520" imgH="191880" progId="Equation.3">
              <p:embed/>
            </p:oleObj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990600" y="2800350"/>
          <a:ext cx="349250" cy="323850"/>
        </p:xfrm>
        <a:graphic>
          <a:graphicData uri="http://schemas.openxmlformats.org/presentationml/2006/ole">
            <p:oleObj spid="_x0000_s5125" name="Equation" r:id="rId6" imgW="155160" imgH="191880" progId="Equation.3">
              <p:embed/>
            </p:oleObj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810000" y="2800350"/>
          <a:ext cx="376237" cy="323850"/>
        </p:xfrm>
        <a:graphic>
          <a:graphicData uri="http://schemas.openxmlformats.org/presentationml/2006/ole">
            <p:oleObj spid="_x0000_s5126" name="Equation" r:id="rId7" imgW="164520" imgH="191880" progId="Equation.3">
              <p:embed/>
            </p:oleObj>
          </a:graphicData>
        </a:graphic>
      </p:graphicFrame>
      <p:graphicFrame>
        <p:nvGraphicFramePr>
          <p:cNvPr id="26633" name="Object 7"/>
          <p:cNvGraphicFramePr>
            <a:graphicFrameLocks noChangeAspect="1"/>
          </p:cNvGraphicFramePr>
          <p:nvPr/>
        </p:nvGraphicFramePr>
        <p:xfrm>
          <a:off x="990601" y="3143250"/>
          <a:ext cx="376237" cy="323850"/>
        </p:xfrm>
        <a:graphic>
          <a:graphicData uri="http://schemas.openxmlformats.org/presentationml/2006/ole">
            <p:oleObj spid="_x0000_s5127" name="Equation" r:id="rId8" imgW="164520" imgH="191880" progId="Equation.3">
              <p:embed/>
            </p:oleObj>
          </a:graphicData>
        </a:graphic>
      </p:graphicFrame>
      <p:graphicFrame>
        <p:nvGraphicFramePr>
          <p:cNvPr id="26634" name="Object 8"/>
          <p:cNvGraphicFramePr>
            <a:graphicFrameLocks noChangeAspect="1"/>
          </p:cNvGraphicFramePr>
          <p:nvPr/>
        </p:nvGraphicFramePr>
        <p:xfrm>
          <a:off x="5105400" y="3257550"/>
          <a:ext cx="376237" cy="323850"/>
        </p:xfrm>
        <a:graphic>
          <a:graphicData uri="http://schemas.openxmlformats.org/presentationml/2006/ole">
            <p:oleObj spid="_x0000_s5128" name="Equation" r:id="rId9" imgW="164520" imgH="191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Nearest Neighbor : Dimensionality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r>
              <a:rPr lang="en-US" sz="1800" dirty="0" smtClean="0"/>
              <a:t>Problem with Euclidean measure:</a:t>
            </a:r>
          </a:p>
          <a:p>
            <a:pPr lvl="1"/>
            <a:r>
              <a:rPr lang="en-US" sz="1800" dirty="0" smtClean="0"/>
              <a:t>High dimensional data 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sz="1800" dirty="0" smtClean="0"/>
              <a:t>Can produce counter-intuitive results</a:t>
            </a:r>
          </a:p>
          <a:p>
            <a:pPr lvl="1"/>
            <a:r>
              <a:rPr lang="en-US" sz="1800" dirty="0" smtClean="0"/>
              <a:t>Shrinking density – </a:t>
            </a:r>
            <a:r>
              <a:rPr lang="en-US" sz="1800" dirty="0" err="1" smtClean="0"/>
              <a:t>sparsification</a:t>
            </a:r>
            <a:r>
              <a:rPr lang="en-US" sz="1800" dirty="0" smtClean="0"/>
              <a:t> </a:t>
            </a:r>
            <a:r>
              <a:rPr lang="en-US" sz="2000" dirty="0" smtClean="0"/>
              <a:t>effect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2686050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1 1 1 1 1 1 1 1 1 1 1 0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0 1 1 1 1 1 1 1 1 1 1 1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876800" y="2695575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876800" y="3209925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962400" y="292417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3657601"/>
            <a:ext cx="1676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3657601"/>
            <a:ext cx="1676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dirty="0" smtClean="0"/>
              <a:t>Distance for Nominal Attributes</a:t>
            </a:r>
          </a:p>
        </p:txBody>
      </p:sp>
      <p:pic>
        <p:nvPicPr>
          <p:cNvPr id="29699" name="Picture 2" descr="Snapshot 2005-11-04 09-14-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666750"/>
            <a:ext cx="5002211" cy="3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 smtClean="0"/>
              <a:t>Distance for Heterogeneous Data</a:t>
            </a:r>
          </a:p>
        </p:txBody>
      </p:sp>
      <p:pic>
        <p:nvPicPr>
          <p:cNvPr id="30723" name="Picture 3" descr="Snapshot 2005-11-03 15-46-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1212056"/>
            <a:ext cx="8107362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Nearest Neighbour </a:t>
            </a:r>
            <a:r>
              <a:rPr lang="en-GB" sz="2400" dirty="0" smtClean="0"/>
              <a:t>: Computational Complexity</a:t>
            </a:r>
            <a:endParaRPr lang="en-GB" sz="2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Expensive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To determine the nearest neighbour of a query point </a:t>
            </a:r>
            <a:r>
              <a:rPr lang="en-GB" i="1" dirty="0">
                <a:solidFill>
                  <a:srgbClr val="CC0000"/>
                </a:solidFill>
              </a:rPr>
              <a:t>q</a:t>
            </a:r>
            <a:r>
              <a:rPr lang="en-GB" dirty="0">
                <a:solidFill>
                  <a:srgbClr val="CC0000"/>
                </a:solidFill>
              </a:rPr>
              <a:t>, must compute the distance to all </a:t>
            </a:r>
            <a:r>
              <a:rPr lang="en-GB" i="1" dirty="0">
                <a:solidFill>
                  <a:srgbClr val="CC0000"/>
                </a:solidFill>
              </a:rPr>
              <a:t>N</a:t>
            </a:r>
            <a:r>
              <a:rPr lang="en-GB" dirty="0">
                <a:solidFill>
                  <a:srgbClr val="CC0000"/>
                </a:solidFill>
              </a:rPr>
              <a:t> training examples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Pre-sort training examples into fast data structures (</a:t>
            </a:r>
            <a:r>
              <a:rPr lang="en-GB" dirty="0" err="1"/>
              <a:t>kd</a:t>
            </a:r>
            <a:r>
              <a:rPr lang="en-GB" dirty="0"/>
              <a:t>-trees)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Compute only an approximate distance (LSH)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>
              <a:lnSpc>
                <a:spcPct val="90000"/>
              </a:lnSpc>
            </a:pPr>
            <a:r>
              <a:rPr lang="en-GB" dirty="0"/>
              <a:t>Storage Requirements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Must store all training data </a:t>
            </a:r>
            <a:r>
              <a:rPr lang="en-GB" b="1" dirty="0">
                <a:solidFill>
                  <a:srgbClr val="CC0000"/>
                </a:solidFill>
              </a:rPr>
              <a:t>P</a:t>
            </a:r>
          </a:p>
          <a:p>
            <a:pPr lvl="2">
              <a:lnSpc>
                <a:spcPct val="90000"/>
              </a:lnSpc>
              <a:buFont typeface="Arial" pitchFamily="34" charset="0"/>
              <a:buChar char="+"/>
            </a:pPr>
            <a:r>
              <a:rPr lang="en-GB" dirty="0"/>
              <a:t>Remove redundant data (condensing)</a:t>
            </a:r>
          </a:p>
          <a:p>
            <a:pPr lvl="2">
              <a:lnSpc>
                <a:spcPct val="90000"/>
              </a:lnSpc>
              <a:buFont typeface="Arial" pitchFamily="34" charset="0"/>
              <a:buChar char="-"/>
            </a:pPr>
            <a:r>
              <a:rPr lang="en-GB" dirty="0"/>
              <a:t>Pre-sorting often increases the storage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High Dimensional Data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CC0000"/>
                </a:solidFill>
              </a:rPr>
              <a:t>“Curse of Dimensionality”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Required amount of training data increases exponentially with dimension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Computational cost also increases dramatically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Partitioning techniques degrade to linear search in high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Reduction in Computational Complexity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8229600" cy="1904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Reduce size of training set</a:t>
            </a:r>
          </a:p>
          <a:p>
            <a:pPr lvl="1"/>
            <a:r>
              <a:rPr lang="en-US" sz="2400" dirty="0" smtClean="0"/>
              <a:t>Condensation, editing</a:t>
            </a:r>
          </a:p>
          <a:p>
            <a:r>
              <a:rPr lang="en-US" sz="2400" dirty="0" smtClean="0"/>
              <a:t>Use geometric data structure for high dimensional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2743200"/>
            <a:ext cx="67056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4063" y="1971279"/>
            <a:ext cx="15430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8" y="1360885"/>
            <a:ext cx="3249613" cy="1393031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6" y="1293019"/>
            <a:ext cx="2897187" cy="1460897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343400" y="2800350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1657350"/>
            <a:ext cx="4572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16537" y="150495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371600"/>
            <a:ext cx="1342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200150"/>
            <a:ext cx="1348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925888" y="2170113"/>
            <a:ext cx="1143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6" y="1256110"/>
            <a:ext cx="3095625" cy="1524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8" y="1200150"/>
            <a:ext cx="14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3" y="1543050"/>
            <a:ext cx="62547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1" y="3200400"/>
            <a:ext cx="333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3657601"/>
            <a:ext cx="664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Distributions assumed to be of particular family (e.g., Gaussian), and </a:t>
            </a:r>
          </a:p>
          <a:p>
            <a:r>
              <a:rPr lang="en-US" dirty="0" smtClean="0"/>
              <a:t>parameters estimated from training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Condensation: Decision </a:t>
            </a:r>
            <a:r>
              <a:rPr lang="en-GB" sz="2800" dirty="0"/>
              <a:t>Regions</a:t>
            </a:r>
            <a:endParaRPr lang="en-US" sz="2800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08626" y="1059657"/>
            <a:ext cx="28797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 dirty="0"/>
              <a:t>Each cell contains one sample, and every location within the cell is closer to that sample than to any other sample.</a:t>
            </a:r>
          </a:p>
          <a:p>
            <a:pPr algn="l">
              <a:spcBef>
                <a:spcPct val="100000"/>
              </a:spcBef>
            </a:pPr>
            <a:r>
              <a:rPr lang="en-GB" sz="1600" dirty="0"/>
              <a:t>A </a:t>
            </a:r>
            <a:r>
              <a:rPr lang="en-GB" sz="1600" dirty="0" err="1"/>
              <a:t>Voronoi</a:t>
            </a:r>
            <a:r>
              <a:rPr lang="en-GB" sz="1600" dirty="0"/>
              <a:t> diagram divides the space into such cells.  </a:t>
            </a:r>
            <a:endParaRPr lang="en-US" sz="1600" dirty="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81000" y="2800350"/>
            <a:ext cx="8372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sz="1600" dirty="0"/>
              <a:t>Every query point will be assigned the classification of the sample within that cell. The </a:t>
            </a:r>
            <a:r>
              <a:rPr lang="en-GB" sz="1600" i="1" dirty="0"/>
              <a:t>decision boundary</a:t>
            </a:r>
            <a:r>
              <a:rPr lang="en-GB" sz="1600" dirty="0"/>
              <a:t> separates the class regions based on the 1-NN decision rule.</a:t>
            </a:r>
          </a:p>
          <a:p>
            <a:pPr algn="l">
              <a:spcAft>
                <a:spcPct val="50000"/>
              </a:spcAft>
            </a:pPr>
            <a:r>
              <a:rPr lang="en-GB" sz="1600" dirty="0"/>
              <a:t>Knowledge of this boundary is sufficient to classify new points.</a:t>
            </a:r>
          </a:p>
          <a:p>
            <a:pPr algn="l">
              <a:spcAft>
                <a:spcPct val="50000"/>
              </a:spcAft>
            </a:pPr>
            <a:r>
              <a:rPr lang="en-GB" sz="1600" dirty="0"/>
              <a:t>The boundary itself is rarely computed; many algorithms seek to retain only those points necessary to generate an identical boundary.</a:t>
            </a:r>
            <a:endParaRPr lang="en-US" sz="1600" dirty="0"/>
          </a:p>
        </p:txBody>
      </p:sp>
      <p:pic>
        <p:nvPicPr>
          <p:cNvPr id="8214" name="Picture 22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3877" y="1159669"/>
            <a:ext cx="3819524" cy="1429965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8150"/>
            <a:ext cx="8229600" cy="3429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147050" cy="1965722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Aim is to reduce the number of training samples</a:t>
            </a:r>
          </a:p>
          <a:p>
            <a:r>
              <a:rPr lang="en-GB" sz="1600" dirty="0"/>
              <a:t>Retain only the samples that are needed to define the decision boundary</a:t>
            </a:r>
          </a:p>
          <a:p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u="sng" dirty="0"/>
              <a:t>Decision Boundary Consistent</a:t>
            </a:r>
            <a:r>
              <a:rPr lang="en-GB" sz="1600" dirty="0"/>
              <a:t> – a subset whose nearest neighbour decision boundary is identical to the boundary of the entire training set</a:t>
            </a:r>
            <a:endParaRPr lang="en-US" sz="1600" dirty="0"/>
          </a:p>
          <a:p>
            <a:pPr>
              <a:spcBef>
                <a:spcPct val="70000"/>
              </a:spcBef>
            </a:pPr>
            <a:r>
              <a:rPr lang="en-GB" sz="1600" u="sng" dirty="0"/>
              <a:t>Minimum Consistent Set</a:t>
            </a:r>
            <a:r>
              <a:rPr lang="en-GB" sz="1600" dirty="0"/>
              <a:t> – the smallest subset of the training data that correctly classifies all of the original training data</a:t>
            </a:r>
          </a:p>
        </p:txBody>
      </p:sp>
      <p:pic>
        <p:nvPicPr>
          <p:cNvPr id="22608" name="Picture 80" descr="cnn_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876550"/>
            <a:ext cx="2678113" cy="1001316"/>
          </a:xfrm>
          <a:noFill/>
          <a:ln w="12700">
            <a:solidFill>
              <a:srgbClr val="000000"/>
            </a:solidFill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81000" y="4019550"/>
            <a:ext cx="27368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/>
              <a:t>Original data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352800" y="3943350"/>
            <a:ext cx="23034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/>
              <a:t>Condensed data</a:t>
            </a:r>
            <a:endParaRPr lang="en-US" sz="1400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324600" y="4019550"/>
            <a:ext cx="23034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 dirty="0"/>
              <a:t>Minimum Consistent Set</a:t>
            </a:r>
          </a:p>
        </p:txBody>
      </p:sp>
      <p:pic>
        <p:nvPicPr>
          <p:cNvPr id="22610" name="Picture 82" descr="cnn_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2876550"/>
            <a:ext cx="2678113" cy="1001316"/>
          </a:xfrm>
          <a:noFill/>
          <a:ln w="12700">
            <a:solidFill>
              <a:srgbClr val="000000"/>
            </a:solidFill>
          </a:ln>
        </p:spPr>
      </p:pic>
      <p:pic>
        <p:nvPicPr>
          <p:cNvPr id="22612" name="Picture 84" descr="cnn_o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876550"/>
            <a:ext cx="2678112" cy="10013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Condensed Nearest </a:t>
            </a:r>
            <a:r>
              <a:rPr lang="en-GB" dirty="0" err="1" smtClean="0"/>
              <a:t>Neighbor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4038600" cy="2857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GB" sz="1600" dirty="0"/>
              <a:t>Condensed Nearest Neighbour (CNN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1" y="1428750"/>
            <a:ext cx="2881313" cy="20313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GB" sz="1400" dirty="0"/>
              <a:t>Initialize subset with a single </a:t>
            </a:r>
            <a:r>
              <a:rPr lang="en-GB" sz="1400" dirty="0" smtClean="0"/>
              <a:t> (or K) training </a:t>
            </a:r>
            <a:r>
              <a:rPr lang="en-GB" sz="1400" dirty="0"/>
              <a:t>example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Classify all remaining samples using the subset, and transfer any incorrectly classified samples to the subset</a:t>
            </a:r>
          </a:p>
          <a:p>
            <a:pPr marL="342900" indent="-342900" algn="l">
              <a:buFontTx/>
              <a:buAutoNum type="arabicPeriod"/>
            </a:pPr>
            <a:r>
              <a:rPr lang="en-GB" sz="1400" dirty="0"/>
              <a:t>Return to 2 until no transfers occurred or the subset is full</a:t>
            </a:r>
          </a:p>
          <a:p>
            <a:pPr marL="342900" indent="-342900" algn="l">
              <a:buFontTx/>
              <a:buAutoNum type="arabicPeriod"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57800" y="1143001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Order dependent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Neither minimal nor decision boundary consistent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/>
              <a:t>O(n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) for brute-force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High dimensional search</a:t>
            </a:r>
            <a:endParaRPr 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1"/>
            <a:ext cx="7772400" cy="94416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Given a point set and a </a:t>
            </a:r>
            <a:r>
              <a:rPr lang="en-US" sz="2000" dirty="0" smtClean="0"/>
              <a:t>nearest neighbor query point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Find </a:t>
            </a:r>
            <a:r>
              <a:rPr lang="en-US" sz="2000" dirty="0"/>
              <a:t>the points enclosed </a:t>
            </a:r>
            <a:r>
              <a:rPr lang="en-US" sz="2000" dirty="0" smtClean="0"/>
              <a:t>in a rectangle (range) around the query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Perform linear search for nearest neighbor only in the rectangle</a:t>
            </a:r>
            <a:endParaRPr lang="en-US" sz="2000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828800" y="32575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438400" y="30861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905000" y="40005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895600" y="34861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05200" y="34290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733800" y="36576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33147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886200" y="38862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810000" y="33718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200400" y="29146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438400" y="38290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00400" y="40005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962400" y="29718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724400" y="365760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4495800" y="3143250"/>
            <a:ext cx="7620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352800" y="3200400"/>
            <a:ext cx="914400" cy="800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657600" y="3600450"/>
            <a:ext cx="762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kd</a:t>
            </a:r>
            <a:r>
              <a:rPr lang="en-US" sz="3200" dirty="0" smtClean="0"/>
              <a:t>-tree: data structure for range search</a:t>
            </a:r>
            <a:endParaRPr lang="en-US" sz="3200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Index data into a tree</a:t>
            </a:r>
          </a:p>
          <a:p>
            <a:r>
              <a:rPr lang="en-US" sz="2000" dirty="0" smtClean="0"/>
              <a:t>Search on the tree</a:t>
            </a:r>
          </a:p>
          <a:p>
            <a:r>
              <a:rPr lang="en-US" sz="2000" dirty="0" smtClean="0"/>
              <a:t>Tree construction: At </a:t>
            </a:r>
            <a:r>
              <a:rPr lang="en-US" sz="2000" dirty="0"/>
              <a:t>each level we use a different </a:t>
            </a:r>
            <a:r>
              <a:rPr lang="en-US" sz="2000" dirty="0" smtClean="0"/>
              <a:t>dimension to split</a:t>
            </a:r>
            <a:endParaRPr lang="en-US" sz="2000" dirty="0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990600" y="2457450"/>
            <a:ext cx="3124200" cy="2000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590800" y="2457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6" name="Line 1030"/>
          <p:cNvSpPr>
            <a:spLocks noChangeShapeType="1"/>
          </p:cNvSpPr>
          <p:nvPr/>
        </p:nvSpPr>
        <p:spPr bwMode="auto">
          <a:xfrm>
            <a:off x="990600" y="3771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7" name="Line 1031"/>
          <p:cNvSpPr>
            <a:spLocks noChangeShapeType="1"/>
          </p:cNvSpPr>
          <p:nvPr/>
        </p:nvSpPr>
        <p:spPr bwMode="auto">
          <a:xfrm>
            <a:off x="2590800" y="32575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8" name="Line 1032"/>
          <p:cNvSpPr>
            <a:spLocks noChangeShapeType="1"/>
          </p:cNvSpPr>
          <p:nvPr/>
        </p:nvSpPr>
        <p:spPr bwMode="auto">
          <a:xfrm>
            <a:off x="3124200" y="325755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9" name="Text Box 1033"/>
          <p:cNvSpPr txBox="1">
            <a:spLocks noChangeArrowheads="1"/>
          </p:cNvSpPr>
          <p:nvPr/>
        </p:nvSpPr>
        <p:spPr bwMode="auto">
          <a:xfrm>
            <a:off x="5851525" y="2253854"/>
            <a:ext cx="51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x=5</a:t>
            </a:r>
          </a:p>
        </p:txBody>
      </p:sp>
      <p:sp>
        <p:nvSpPr>
          <p:cNvPr id="25610" name="Text Box 1034"/>
          <p:cNvSpPr txBox="1">
            <a:spLocks noChangeArrowheads="1"/>
          </p:cNvSpPr>
          <p:nvPr/>
        </p:nvSpPr>
        <p:spPr bwMode="auto">
          <a:xfrm>
            <a:off x="5105400" y="2971800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y=3</a:t>
            </a:r>
          </a:p>
        </p:txBody>
      </p:sp>
      <p:sp>
        <p:nvSpPr>
          <p:cNvPr id="25611" name="Text Box 1035"/>
          <p:cNvSpPr txBox="1">
            <a:spLocks noChangeArrowheads="1"/>
          </p:cNvSpPr>
          <p:nvPr/>
        </p:nvSpPr>
        <p:spPr bwMode="auto">
          <a:xfrm>
            <a:off x="7223125" y="2882504"/>
            <a:ext cx="521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25612" name="Text Box 1036"/>
          <p:cNvSpPr txBox="1">
            <a:spLocks noChangeArrowheads="1"/>
          </p:cNvSpPr>
          <p:nvPr/>
        </p:nvSpPr>
        <p:spPr bwMode="auto">
          <a:xfrm>
            <a:off x="6553200" y="3796904"/>
            <a:ext cx="51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x=6</a:t>
            </a:r>
          </a:p>
        </p:txBody>
      </p:sp>
      <p:sp>
        <p:nvSpPr>
          <p:cNvPr id="25613" name="Oval 1037"/>
          <p:cNvSpPr>
            <a:spLocks noChangeArrowheads="1"/>
          </p:cNvSpPr>
          <p:nvPr/>
        </p:nvSpPr>
        <p:spPr bwMode="auto">
          <a:xfrm>
            <a:off x="5822950" y="2264569"/>
            <a:ext cx="762000" cy="3429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1038"/>
          <p:cNvSpPr>
            <a:spLocks noChangeArrowheads="1"/>
          </p:cNvSpPr>
          <p:nvPr/>
        </p:nvSpPr>
        <p:spPr bwMode="auto">
          <a:xfrm>
            <a:off x="5181600" y="2995613"/>
            <a:ext cx="762000" cy="3429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1039"/>
          <p:cNvSpPr>
            <a:spLocks noChangeArrowheads="1"/>
          </p:cNvSpPr>
          <p:nvPr/>
        </p:nvSpPr>
        <p:spPr bwMode="auto">
          <a:xfrm>
            <a:off x="7194550" y="2902744"/>
            <a:ext cx="762000" cy="3429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040"/>
          <p:cNvSpPr>
            <a:spLocks noChangeArrowheads="1"/>
          </p:cNvSpPr>
          <p:nvPr/>
        </p:nvSpPr>
        <p:spPr bwMode="auto">
          <a:xfrm>
            <a:off x="6553200" y="3793331"/>
            <a:ext cx="762000" cy="3429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041"/>
          <p:cNvSpPr>
            <a:spLocks noChangeShapeType="1"/>
          </p:cNvSpPr>
          <p:nvPr/>
        </p:nvSpPr>
        <p:spPr bwMode="auto">
          <a:xfrm flipH="1">
            <a:off x="5715000" y="257175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8" name="Line 1042"/>
          <p:cNvSpPr>
            <a:spLocks noChangeShapeType="1"/>
          </p:cNvSpPr>
          <p:nvPr/>
        </p:nvSpPr>
        <p:spPr bwMode="auto">
          <a:xfrm>
            <a:off x="6553200" y="2514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9" name="Line 1043"/>
          <p:cNvSpPr>
            <a:spLocks noChangeShapeType="1"/>
          </p:cNvSpPr>
          <p:nvPr/>
        </p:nvSpPr>
        <p:spPr bwMode="auto">
          <a:xfrm>
            <a:off x="7772400" y="3200400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0" name="Text Box 1044"/>
          <p:cNvSpPr txBox="1">
            <a:spLocks noChangeArrowheads="1"/>
          </p:cNvSpPr>
          <p:nvPr/>
        </p:nvSpPr>
        <p:spPr bwMode="auto">
          <a:xfrm>
            <a:off x="1508126" y="3854054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621" name="Text Box 1045"/>
          <p:cNvSpPr txBox="1">
            <a:spLocks noChangeArrowheads="1"/>
          </p:cNvSpPr>
          <p:nvPr/>
        </p:nvSpPr>
        <p:spPr bwMode="auto">
          <a:xfrm>
            <a:off x="1965325" y="293965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622" name="Text Box 1046"/>
          <p:cNvSpPr txBox="1">
            <a:spLocks noChangeArrowheads="1"/>
          </p:cNvSpPr>
          <p:nvPr/>
        </p:nvSpPr>
        <p:spPr bwMode="auto">
          <a:xfrm>
            <a:off x="2955926" y="2711054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23" name="Text Box 1047"/>
          <p:cNvSpPr txBox="1">
            <a:spLocks noChangeArrowheads="1"/>
          </p:cNvSpPr>
          <p:nvPr/>
        </p:nvSpPr>
        <p:spPr bwMode="auto">
          <a:xfrm>
            <a:off x="3413126" y="385405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5624" name="Text Box 1048"/>
          <p:cNvSpPr txBox="1">
            <a:spLocks noChangeArrowheads="1"/>
          </p:cNvSpPr>
          <p:nvPr/>
        </p:nvSpPr>
        <p:spPr bwMode="auto">
          <a:xfrm>
            <a:off x="2651125" y="3796904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625" name="Line 1049"/>
          <p:cNvSpPr>
            <a:spLocks noChangeShapeType="1"/>
          </p:cNvSpPr>
          <p:nvPr/>
        </p:nvSpPr>
        <p:spPr bwMode="auto">
          <a:xfrm flipH="1">
            <a:off x="6934200" y="3257550"/>
            <a:ext cx="533400" cy="514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6" name="Line 1050"/>
          <p:cNvSpPr>
            <a:spLocks noChangeShapeType="1"/>
          </p:cNvSpPr>
          <p:nvPr/>
        </p:nvSpPr>
        <p:spPr bwMode="auto">
          <a:xfrm flipH="1">
            <a:off x="4876800" y="33147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7" name="Line 1051"/>
          <p:cNvSpPr>
            <a:spLocks noChangeShapeType="1"/>
          </p:cNvSpPr>
          <p:nvPr/>
        </p:nvSpPr>
        <p:spPr bwMode="auto">
          <a:xfrm>
            <a:off x="5791200" y="3314700"/>
            <a:ext cx="30480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8" name="Line 1052"/>
          <p:cNvSpPr>
            <a:spLocks noChangeShapeType="1"/>
          </p:cNvSpPr>
          <p:nvPr/>
        </p:nvSpPr>
        <p:spPr bwMode="auto">
          <a:xfrm flipH="1">
            <a:off x="6219825" y="4090988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9" name="Line 1053"/>
          <p:cNvSpPr>
            <a:spLocks noChangeShapeType="1"/>
          </p:cNvSpPr>
          <p:nvPr/>
        </p:nvSpPr>
        <p:spPr bwMode="auto">
          <a:xfrm>
            <a:off x="7162800" y="4114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5257800" y="2571750"/>
            <a:ext cx="44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x&lt;5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7010401" y="2514600"/>
            <a:ext cx="5341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x&gt;=5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KNN: Alternate Terminologies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Instance Based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Lazy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Case Based Reasoning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Exemplar Based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Text Search: 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ea typeface="ＭＳ Ｐゴシック" charset="-128"/>
              </a:rPr>
              <a:t>We have a |V|-dimensional vector space</a:t>
            </a:r>
          </a:p>
          <a:p>
            <a:pPr eaLnBrk="1" hangingPunct="1"/>
            <a:r>
              <a:rPr lang="en-US" sz="2800" dirty="0" smtClean="0">
                <a:solidFill>
                  <a:srgbClr val="C00000"/>
                </a:solidFill>
                <a:ea typeface="ＭＳ Ｐゴシック" charset="-128"/>
              </a:rPr>
              <a:t>Terms are axes of the space</a:t>
            </a:r>
          </a:p>
          <a:p>
            <a:pPr eaLnBrk="1" hangingPunct="1"/>
            <a:r>
              <a:rPr lang="en-US" sz="2800" dirty="0" smtClean="0">
                <a:ea typeface="ＭＳ Ｐゴシック" charset="-128"/>
              </a:rPr>
              <a:t>Documents are points or vectors in this space</a:t>
            </a:r>
          </a:p>
          <a:p>
            <a:pPr eaLnBrk="1" hangingPunct="1"/>
            <a:r>
              <a:rPr lang="en-US" sz="2800" dirty="0" smtClean="0">
                <a:solidFill>
                  <a:srgbClr val="C00000"/>
                </a:solidFill>
                <a:ea typeface="ＭＳ Ｐゴシック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sz="2800" dirty="0" smtClean="0">
                <a:ea typeface="ＭＳ Ｐゴシック" charset="-128"/>
              </a:rPr>
              <a:t>These are very sparse vectors - most entries are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u="sng" smtClean="0">
                <a:solidFill>
                  <a:srgbClr val="0000FF"/>
                </a:solidFill>
                <a:ea typeface="ＭＳ Ｐゴシック" charset="-128"/>
              </a:rPr>
              <a:t>Key idea 1:</a:t>
            </a:r>
            <a:r>
              <a:rPr lang="en-US" smtClean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US" smtClean="0">
                <a:ea typeface="ＭＳ Ｐゴシック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u="sng" smtClean="0">
                <a:solidFill>
                  <a:srgbClr val="0000FF"/>
                </a:solidFill>
                <a:ea typeface="ＭＳ Ｐゴシック" charset="-128"/>
              </a:rPr>
              <a:t>Key idea 2:</a:t>
            </a:r>
            <a:r>
              <a:rPr lang="en-US" smtClean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US" smtClean="0">
                <a:ea typeface="ＭＳ Ｐゴシック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proximity = similarity of vectors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proximity ≈ inverse of distance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Recall: We do this because we want to get away from the you’re-either-in-or-out Boolean model.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Instead: rank more relevant documents higher than less relevant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Formalizing vector space proximity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First cut: distance between two points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( = distance between the end points of the two vectors)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Euclidean distance?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Euclidean distance is a bad idea . . 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. . . because Euclidean distance is </a:t>
            </a:r>
            <a:r>
              <a:rPr lang="en-US" smtClean="0">
                <a:solidFill>
                  <a:srgbClr val="357E69"/>
                </a:solidFill>
                <a:ea typeface="ＭＳ Ｐゴシック" charset="-128"/>
              </a:rPr>
              <a:t>large </a:t>
            </a:r>
            <a:r>
              <a:rPr lang="en-US" smtClean="0">
                <a:ea typeface="ＭＳ Ｐゴシック" charset="-128"/>
              </a:rPr>
              <a:t>for vectors of </a:t>
            </a:r>
            <a:r>
              <a:rPr lang="en-US" smtClean="0">
                <a:solidFill>
                  <a:srgbClr val="357E69"/>
                </a:solidFill>
                <a:ea typeface="ＭＳ Ｐゴシック" charset="-128"/>
              </a:rPr>
              <a:t>different lengths</a:t>
            </a:r>
            <a:r>
              <a:rPr lang="en-US" smtClean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Use angle instead of distance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Thought experiment: take a document </a:t>
            </a:r>
            <a:r>
              <a:rPr lang="en-US" i="1" smtClean="0">
                <a:solidFill>
                  <a:srgbClr val="C00000"/>
                </a:solidFill>
                <a:ea typeface="ＭＳ Ｐゴシック" charset="-128"/>
              </a:rPr>
              <a:t>d</a:t>
            </a:r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 and append it to itself. Call this document </a:t>
            </a:r>
            <a:r>
              <a:rPr lang="en-US" i="1" smtClean="0">
                <a:solidFill>
                  <a:srgbClr val="C00000"/>
                </a:solidFill>
                <a:ea typeface="ＭＳ Ｐゴシック" charset="-128"/>
              </a:rPr>
              <a:t>d</a:t>
            </a:r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′.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“Semantically” d and d′ have the same content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The angle between the two documents is 0, corresponding to maximal similarity.</a:t>
            </a:r>
          </a:p>
          <a:p>
            <a:pPr eaLnBrk="1" hangingPunct="1"/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charset="-128"/>
              </a:rPr>
              <a:t>Key idea: Rank documents according to angle with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5587" y="2743200"/>
            <a:ext cx="67056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4063" y="1971279"/>
            <a:ext cx="15430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970088" y="1360885"/>
            <a:ext cx="3249613" cy="1393031"/>
          </a:xfrm>
          <a:custGeom>
            <a:avLst/>
            <a:gdLst>
              <a:gd name="connsiteX0" fmla="*/ 0 w 3249637"/>
              <a:gd name="connsiteY0" fmla="*/ 1856935 h 1856935"/>
              <a:gd name="connsiteX1" fmla="*/ 436098 w 3249637"/>
              <a:gd name="connsiteY1" fmla="*/ 1589649 h 1856935"/>
              <a:gd name="connsiteX2" fmla="*/ 801858 w 3249637"/>
              <a:gd name="connsiteY2" fmla="*/ 1041009 h 1856935"/>
              <a:gd name="connsiteX3" fmla="*/ 1125415 w 3249637"/>
              <a:gd name="connsiteY3" fmla="*/ 323556 h 1856935"/>
              <a:gd name="connsiteX4" fmla="*/ 1378633 w 3249637"/>
              <a:gd name="connsiteY4" fmla="*/ 28135 h 1856935"/>
              <a:gd name="connsiteX5" fmla="*/ 1688123 w 3249637"/>
              <a:gd name="connsiteY5" fmla="*/ 154744 h 1856935"/>
              <a:gd name="connsiteX6" fmla="*/ 1941341 w 3249637"/>
              <a:gd name="connsiteY6" fmla="*/ 717452 h 1856935"/>
              <a:gd name="connsiteX7" fmla="*/ 2293033 w 3249637"/>
              <a:gd name="connsiteY7" fmla="*/ 1223889 h 1856935"/>
              <a:gd name="connsiteX8" fmla="*/ 2700997 w 3249637"/>
              <a:gd name="connsiteY8" fmla="*/ 1519310 h 1856935"/>
              <a:gd name="connsiteX9" fmla="*/ 2996418 w 3249637"/>
              <a:gd name="connsiteY9" fmla="*/ 1772529 h 1856935"/>
              <a:gd name="connsiteX10" fmla="*/ 3249637 w 3249637"/>
              <a:gd name="connsiteY10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637" h="1856935">
                <a:moveTo>
                  <a:pt x="0" y="1856935"/>
                </a:moveTo>
                <a:cubicBezTo>
                  <a:pt x="151227" y="1791286"/>
                  <a:pt x="302455" y="1725637"/>
                  <a:pt x="436098" y="1589649"/>
                </a:cubicBezTo>
                <a:cubicBezTo>
                  <a:pt x="569741" y="1453661"/>
                  <a:pt x="686972" y="1252024"/>
                  <a:pt x="801858" y="1041009"/>
                </a:cubicBezTo>
                <a:cubicBezTo>
                  <a:pt x="916744" y="829994"/>
                  <a:pt x="1029286" y="492368"/>
                  <a:pt x="1125415" y="323556"/>
                </a:cubicBezTo>
                <a:cubicBezTo>
                  <a:pt x="1221544" y="154744"/>
                  <a:pt x="1284848" y="56270"/>
                  <a:pt x="1378633" y="28135"/>
                </a:cubicBezTo>
                <a:cubicBezTo>
                  <a:pt x="1472418" y="0"/>
                  <a:pt x="1594338" y="39858"/>
                  <a:pt x="1688123" y="154744"/>
                </a:cubicBezTo>
                <a:cubicBezTo>
                  <a:pt x="1781908" y="269630"/>
                  <a:pt x="1840523" y="539261"/>
                  <a:pt x="1941341" y="717452"/>
                </a:cubicBezTo>
                <a:cubicBezTo>
                  <a:pt x="2042159" y="895643"/>
                  <a:pt x="2166424" y="1090246"/>
                  <a:pt x="2293033" y="1223889"/>
                </a:cubicBezTo>
                <a:cubicBezTo>
                  <a:pt x="2419642" y="1357532"/>
                  <a:pt x="2583766" y="1427870"/>
                  <a:pt x="2700997" y="1519310"/>
                </a:cubicBezTo>
                <a:cubicBezTo>
                  <a:pt x="2818228" y="1610750"/>
                  <a:pt x="2904978" y="1716258"/>
                  <a:pt x="2996418" y="1772529"/>
                </a:cubicBezTo>
                <a:cubicBezTo>
                  <a:pt x="3087858" y="1828800"/>
                  <a:pt x="3168747" y="1842867"/>
                  <a:pt x="3249637" y="185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19476" y="1293019"/>
            <a:ext cx="2897187" cy="1460897"/>
          </a:xfrm>
          <a:custGeom>
            <a:avLst/>
            <a:gdLst>
              <a:gd name="connsiteX0" fmla="*/ 0 w 2897945"/>
              <a:gd name="connsiteY0" fmla="*/ 1948376 h 1948376"/>
              <a:gd name="connsiteX1" fmla="*/ 534572 w 2897945"/>
              <a:gd name="connsiteY1" fmla="*/ 1638886 h 1948376"/>
              <a:gd name="connsiteX2" fmla="*/ 787791 w 2897945"/>
              <a:gd name="connsiteY2" fmla="*/ 1132450 h 1948376"/>
              <a:gd name="connsiteX3" fmla="*/ 970671 w 2897945"/>
              <a:gd name="connsiteY3" fmla="*/ 611945 h 1948376"/>
              <a:gd name="connsiteX4" fmla="*/ 1181686 w 2897945"/>
              <a:gd name="connsiteY4" fmla="*/ 189914 h 1948376"/>
              <a:gd name="connsiteX5" fmla="*/ 1434905 w 2897945"/>
              <a:gd name="connsiteY5" fmla="*/ 63305 h 1948376"/>
              <a:gd name="connsiteX6" fmla="*/ 1772529 w 2897945"/>
              <a:gd name="connsiteY6" fmla="*/ 569742 h 1948376"/>
              <a:gd name="connsiteX7" fmla="*/ 2025748 w 2897945"/>
              <a:gd name="connsiteY7" fmla="*/ 1048043 h 1948376"/>
              <a:gd name="connsiteX8" fmla="*/ 2250831 w 2897945"/>
              <a:gd name="connsiteY8" fmla="*/ 1399736 h 1948376"/>
              <a:gd name="connsiteX9" fmla="*/ 2433711 w 2897945"/>
              <a:gd name="connsiteY9" fmla="*/ 1624819 h 1948376"/>
              <a:gd name="connsiteX10" fmla="*/ 2771335 w 2897945"/>
              <a:gd name="connsiteY10" fmla="*/ 1863970 h 1948376"/>
              <a:gd name="connsiteX11" fmla="*/ 2897945 w 2897945"/>
              <a:gd name="connsiteY11" fmla="*/ 1934308 h 19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97945" h="1948376">
                <a:moveTo>
                  <a:pt x="0" y="1948376"/>
                </a:moveTo>
                <a:cubicBezTo>
                  <a:pt x="201637" y="1861625"/>
                  <a:pt x="403274" y="1774874"/>
                  <a:pt x="534572" y="1638886"/>
                </a:cubicBezTo>
                <a:cubicBezTo>
                  <a:pt x="665870" y="1502898"/>
                  <a:pt x="715108" y="1303607"/>
                  <a:pt x="787791" y="1132450"/>
                </a:cubicBezTo>
                <a:cubicBezTo>
                  <a:pt x="860474" y="961293"/>
                  <a:pt x="905022" y="769034"/>
                  <a:pt x="970671" y="611945"/>
                </a:cubicBezTo>
                <a:cubicBezTo>
                  <a:pt x="1036320" y="454856"/>
                  <a:pt x="1104314" y="281354"/>
                  <a:pt x="1181686" y="189914"/>
                </a:cubicBezTo>
                <a:cubicBezTo>
                  <a:pt x="1259058" y="98474"/>
                  <a:pt x="1336431" y="0"/>
                  <a:pt x="1434905" y="63305"/>
                </a:cubicBezTo>
                <a:cubicBezTo>
                  <a:pt x="1533379" y="126610"/>
                  <a:pt x="1674055" y="405619"/>
                  <a:pt x="1772529" y="569742"/>
                </a:cubicBezTo>
                <a:cubicBezTo>
                  <a:pt x="1871003" y="733865"/>
                  <a:pt x="1946031" y="909711"/>
                  <a:pt x="2025748" y="1048043"/>
                </a:cubicBezTo>
                <a:cubicBezTo>
                  <a:pt x="2105465" y="1186375"/>
                  <a:pt x="2182837" y="1303607"/>
                  <a:pt x="2250831" y="1399736"/>
                </a:cubicBezTo>
                <a:cubicBezTo>
                  <a:pt x="2318825" y="1495865"/>
                  <a:pt x="2346960" y="1547447"/>
                  <a:pt x="2433711" y="1624819"/>
                </a:cubicBezTo>
                <a:cubicBezTo>
                  <a:pt x="2520462" y="1702191"/>
                  <a:pt x="2693963" y="1812389"/>
                  <a:pt x="2771335" y="1863970"/>
                </a:cubicBezTo>
                <a:cubicBezTo>
                  <a:pt x="2848707" y="1915551"/>
                  <a:pt x="2873326" y="1924929"/>
                  <a:pt x="2897945" y="1934308"/>
                </a:cubicBezTo>
              </a:path>
            </a:pathLst>
          </a:custGeom>
          <a:ln>
            <a:solidFill>
              <a:srgbClr val="C31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114800" y="2800350"/>
            <a:ext cx="688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 smtClean="0"/>
              <a:t>L +- </a:t>
            </a:r>
            <a:r>
              <a:rPr lang="en-US" altLang="en-US" dirty="0" smtClean="0">
                <a:sym typeface="Symbol"/>
              </a:rPr>
              <a:t></a:t>
            </a:r>
            <a:endParaRPr lang="en-US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9987" y="1657350"/>
            <a:ext cx="4572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16537" y="150495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601787" y="1371600"/>
            <a:ext cx="1342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HILSA | L)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02187" y="1200150"/>
            <a:ext cx="1348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TUNA | L)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925888" y="2170113"/>
            <a:ext cx="1143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346576" y="1256110"/>
            <a:ext cx="3095625" cy="1524000"/>
          </a:xfrm>
          <a:custGeom>
            <a:avLst/>
            <a:gdLst>
              <a:gd name="connsiteX0" fmla="*/ 0 w 3094892"/>
              <a:gd name="connsiteY0" fmla="*/ 1983544 h 2032781"/>
              <a:gd name="connsiteX1" fmla="*/ 450166 w 3094892"/>
              <a:gd name="connsiteY1" fmla="*/ 1800664 h 2032781"/>
              <a:gd name="connsiteX2" fmla="*/ 956603 w 3094892"/>
              <a:gd name="connsiteY2" fmla="*/ 1434904 h 2032781"/>
              <a:gd name="connsiteX3" fmla="*/ 1350498 w 3094892"/>
              <a:gd name="connsiteY3" fmla="*/ 1055076 h 2032781"/>
              <a:gd name="connsiteX4" fmla="*/ 1758461 w 3094892"/>
              <a:gd name="connsiteY4" fmla="*/ 393895 h 2032781"/>
              <a:gd name="connsiteX5" fmla="*/ 1955409 w 3094892"/>
              <a:gd name="connsiteY5" fmla="*/ 70338 h 2032781"/>
              <a:gd name="connsiteX6" fmla="*/ 2419643 w 3094892"/>
              <a:gd name="connsiteY6" fmla="*/ 815926 h 2032781"/>
              <a:gd name="connsiteX7" fmla="*/ 2757267 w 3094892"/>
              <a:gd name="connsiteY7" fmla="*/ 1477107 h 2032781"/>
              <a:gd name="connsiteX8" fmla="*/ 3038621 w 3094892"/>
              <a:gd name="connsiteY8" fmla="*/ 1941341 h 2032781"/>
              <a:gd name="connsiteX9" fmla="*/ 3094892 w 3094892"/>
              <a:gd name="connsiteY9" fmla="*/ 2025747 h 203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4892" h="2032781">
                <a:moveTo>
                  <a:pt x="0" y="1983544"/>
                </a:moveTo>
                <a:cubicBezTo>
                  <a:pt x="145366" y="1937824"/>
                  <a:pt x="290732" y="1892104"/>
                  <a:pt x="450166" y="1800664"/>
                </a:cubicBezTo>
                <a:cubicBezTo>
                  <a:pt x="609600" y="1709224"/>
                  <a:pt x="806548" y="1559169"/>
                  <a:pt x="956603" y="1434904"/>
                </a:cubicBezTo>
                <a:cubicBezTo>
                  <a:pt x="1106658" y="1310639"/>
                  <a:pt x="1216855" y="1228577"/>
                  <a:pt x="1350498" y="1055076"/>
                </a:cubicBezTo>
                <a:cubicBezTo>
                  <a:pt x="1484141" y="881575"/>
                  <a:pt x="1657642" y="558018"/>
                  <a:pt x="1758461" y="393895"/>
                </a:cubicBezTo>
                <a:cubicBezTo>
                  <a:pt x="1859280" y="229772"/>
                  <a:pt x="1845212" y="0"/>
                  <a:pt x="1955409" y="70338"/>
                </a:cubicBezTo>
                <a:cubicBezTo>
                  <a:pt x="2065606" y="140677"/>
                  <a:pt x="2286000" y="581465"/>
                  <a:pt x="2419643" y="815926"/>
                </a:cubicBezTo>
                <a:cubicBezTo>
                  <a:pt x="2553286" y="1050387"/>
                  <a:pt x="2654104" y="1289538"/>
                  <a:pt x="2757267" y="1477107"/>
                </a:cubicBezTo>
                <a:cubicBezTo>
                  <a:pt x="2860430" y="1664676"/>
                  <a:pt x="2982350" y="1849901"/>
                  <a:pt x="3038621" y="1941341"/>
                </a:cubicBezTo>
                <a:cubicBezTo>
                  <a:pt x="3094892" y="2032781"/>
                  <a:pt x="3094892" y="2029264"/>
                  <a:pt x="3094892" y="202574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859588" y="1200150"/>
            <a:ext cx="14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P( SHARK | L)</a:t>
            </a:r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 rot="10800000" flipV="1">
            <a:off x="6767513" y="1543050"/>
            <a:ext cx="62547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3143250"/>
            <a:ext cx="459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Maximum </a:t>
            </a:r>
            <a:r>
              <a:rPr lang="en-US" dirty="0" err="1" smtClean="0"/>
              <a:t>Aposteriori</a:t>
            </a:r>
            <a:r>
              <a:rPr lang="en-US" dirty="0" smtClean="0"/>
              <a:t> (MAP) Rule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1" y="3657601"/>
            <a:ext cx="723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Non-parametric (data driven) approach</a:t>
            </a:r>
            <a:r>
              <a:rPr lang="en-US" dirty="0" smtClean="0"/>
              <a:t>: consider a small window around L,</a:t>
            </a:r>
          </a:p>
          <a:p>
            <a:r>
              <a:rPr lang="en-US" dirty="0" smtClean="0"/>
              <a:t>Find which class is most populous in that window.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3400" y="1600200"/>
            <a:ext cx="304800" cy="1143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33800" y="2914650"/>
            <a:ext cx="3048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953000" y="2914650"/>
            <a:ext cx="3810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From angles to cosines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charset="-128"/>
              </a:rPr>
              <a:t>The following two notions are equivalent.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Rank documents in </a:t>
            </a:r>
            <a:r>
              <a:rPr lang="en-US" u="sng" smtClean="0">
                <a:ea typeface="ＭＳ Ｐゴシック" charset="-128"/>
              </a:rPr>
              <a:t>decreasing</a:t>
            </a:r>
            <a:r>
              <a:rPr lang="en-US" smtClean="0">
                <a:ea typeface="ＭＳ Ｐゴシック" charset="-128"/>
              </a:rPr>
              <a:t> order of the angle between query and document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Rank documents in </a:t>
            </a:r>
            <a:r>
              <a:rPr lang="en-US" u="sng" smtClean="0">
                <a:ea typeface="ＭＳ Ｐゴシック" charset="-128"/>
              </a:rPr>
              <a:t>increasing</a:t>
            </a:r>
            <a:r>
              <a:rPr lang="en-US" smtClean="0">
                <a:ea typeface="ＭＳ Ｐゴシック" charset="-128"/>
              </a:rPr>
              <a:t> order  of cosine(query,document)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Cosine is a monotonically decreasing function for the interval [0</a:t>
            </a:r>
            <a:r>
              <a:rPr lang="en-US" baseline="30000" smtClean="0">
                <a:ea typeface="ＭＳ Ｐゴシック" charset="-128"/>
              </a:rPr>
              <a:t>o</a:t>
            </a:r>
            <a:r>
              <a:rPr lang="en-US" smtClean="0">
                <a:ea typeface="ＭＳ Ｐゴシック" charset="-128"/>
              </a:rPr>
              <a:t>, 180</a:t>
            </a:r>
            <a:r>
              <a:rPr lang="en-US" baseline="30000" smtClean="0">
                <a:ea typeface="ＭＳ Ｐゴシック" charset="-128"/>
              </a:rPr>
              <a:t>o</a:t>
            </a:r>
            <a:r>
              <a:rPr lang="en-US" smtClean="0">
                <a:ea typeface="ＭＳ Ｐゴシック" charset="-128"/>
              </a:rPr>
              <a:t>]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7620001" y="-25004"/>
            <a:ext cx="8258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Cosine similarity illustrated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CC51B0-1925-437E-9185-6F02ADDEF62A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7535"/>
            <a:ext cx="6559550" cy="366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00150"/>
            <a:ext cx="8229600" cy="857250"/>
          </a:xfrm>
        </p:spPr>
        <p:txBody>
          <a:bodyPr/>
          <a:lstStyle/>
          <a:p>
            <a:r>
              <a:rPr lang="en-US" dirty="0" smtClean="0"/>
              <a:t>End of K-Nearest Neighbor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04950"/>
            <a:ext cx="8229600" cy="857250"/>
          </a:xfrm>
        </p:spPr>
        <p:txBody>
          <a:bodyPr/>
          <a:lstStyle/>
          <a:p>
            <a:r>
              <a:rPr lang="en-US" dirty="0" smtClean="0"/>
              <a:t>Classifier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Evaluation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Metrics for Performance Evaluation</a:t>
            </a:r>
          </a:p>
          <a:p>
            <a:pPr lvl="1"/>
            <a:r>
              <a:rPr lang="en-US" dirty="0" smtClean="0"/>
              <a:t>How to evaluate the performance of a model</a:t>
            </a:r>
          </a:p>
          <a:p>
            <a:r>
              <a:rPr lang="en-US" dirty="0" smtClean="0"/>
              <a:t>Methods for Performance Evaluation</a:t>
            </a:r>
          </a:p>
          <a:p>
            <a:pPr lvl="1"/>
            <a:r>
              <a:rPr lang="en-US" dirty="0" smtClean="0"/>
              <a:t>How to obtain reliable estimates?</a:t>
            </a:r>
          </a:p>
          <a:p>
            <a:r>
              <a:rPr lang="en-US" dirty="0" smtClean="0"/>
              <a:t>Methods for Model Comparison</a:t>
            </a:r>
          </a:p>
          <a:p>
            <a:pPr lvl="1"/>
            <a:r>
              <a:rPr lang="en-US" dirty="0" smtClean="0"/>
              <a:t>How to compare the relative performance among competing models?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Metrics for Performance Evaluation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on the predictive capability of a model</a:t>
            </a:r>
          </a:p>
          <a:p>
            <a:pPr lvl="1"/>
            <a:r>
              <a:rPr lang="en-US" sz="2400" dirty="0" smtClean="0"/>
              <a:t>Rather than how fast it takes to classify or build models, scalability, etc.</a:t>
            </a:r>
          </a:p>
          <a:p>
            <a:r>
              <a:rPr lang="en-US" sz="2400" dirty="0" smtClean="0"/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2512696"/>
          <a:ext cx="6096000" cy="173939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3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6629400" y="2647950"/>
            <a:ext cx="2209800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dirty="0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447800" y="1314450"/>
          <a:ext cx="6096000" cy="211645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3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62" name="Object 27"/>
          <p:cNvGraphicFramePr>
            <a:graphicFrameLocks noChangeAspect="1"/>
          </p:cNvGraphicFramePr>
          <p:nvPr/>
        </p:nvGraphicFramePr>
        <p:xfrm>
          <a:off x="2666999" y="3638550"/>
          <a:ext cx="5207605" cy="533400"/>
        </p:xfrm>
        <a:graphic>
          <a:graphicData uri="http://schemas.openxmlformats.org/presentationml/2006/ole">
            <p:oleObj spid="_x0000_s30722" name="Equation" r:id="rId3" imgW="2882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 of Accuracy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Consider a 2-class problem</a:t>
            </a:r>
          </a:p>
          <a:p>
            <a:pPr lvl="1"/>
            <a:r>
              <a:rPr lang="en-US" smtClean="0"/>
              <a:t>Number of Class 0 examples = 9990</a:t>
            </a:r>
          </a:p>
          <a:p>
            <a:pPr lvl="1"/>
            <a:r>
              <a:rPr lang="en-US" smtClean="0"/>
              <a:t>Number of Class 1 examples = 10</a:t>
            </a:r>
          </a:p>
          <a:p>
            <a:pPr lvl="1"/>
            <a:endParaRPr lang="en-US" smtClean="0"/>
          </a:p>
          <a:p>
            <a:r>
              <a:rPr lang="en-US" smtClean="0"/>
              <a:t>If model predicts everything to be class 0, accuracy is 9990/10000 = 99.9 %</a:t>
            </a:r>
          </a:p>
          <a:p>
            <a:pPr lvl="1"/>
            <a:r>
              <a:rPr lang="en-US" smtClean="0"/>
              <a:t>Accuracy is misleading because model does not detect any class 1 example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219200"/>
          <a:ext cx="6096000" cy="20955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3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C(Yes|Yes)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C(No|Yes)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C(Yes|No)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C(No|No)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85800" y="3829050"/>
            <a:ext cx="7848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sz="2400" b="0"/>
              <a:t>C(i|j): Cost of misclassifying class j example as class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Cost-Sensitive Measures</a:t>
            </a:r>
          </a:p>
        </p:txBody>
      </p: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2133600" y="514350"/>
          <a:ext cx="4800600" cy="2037160"/>
        </p:xfrm>
        <a:graphic>
          <a:graphicData uri="http://schemas.openxmlformats.org/presentationml/2006/ole">
            <p:oleObj spid="_x0000_s31746" name="Equation" r:id="rId3" imgW="4241520" imgH="2400120" progId="Equation.3">
              <p:embed/>
            </p:oleObj>
          </a:graphicData>
        </a:graphic>
      </p:graphicFrame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52400" y="2724150"/>
            <a:ext cx="88392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Precision is biased towards C(</a:t>
            </a:r>
            <a:r>
              <a:rPr lang="en-US" b="0" dirty="0" err="1"/>
              <a:t>Yes|Yes</a:t>
            </a:r>
            <a:r>
              <a:rPr lang="en-US" b="0" dirty="0"/>
              <a:t>) &amp; C(</a:t>
            </a:r>
            <a:r>
              <a:rPr lang="en-US" b="0" dirty="0" err="1"/>
              <a:t>Yes|No</a:t>
            </a:r>
            <a:r>
              <a:rPr lang="en-US" b="0" dirty="0"/>
              <a:t>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Recall is biased towards C(</a:t>
            </a:r>
            <a:r>
              <a:rPr lang="en-US" b="0" dirty="0" err="1"/>
              <a:t>Yes|Yes</a:t>
            </a:r>
            <a:r>
              <a:rPr lang="en-US" b="0" dirty="0"/>
              <a:t>) &amp; C(</a:t>
            </a:r>
            <a:r>
              <a:rPr lang="en-US" b="0" dirty="0" err="1"/>
              <a:t>No|Yes</a:t>
            </a:r>
            <a:r>
              <a:rPr lang="en-US" b="0" dirty="0"/>
              <a:t>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F-measure is biased towards all except C(</a:t>
            </a:r>
            <a:r>
              <a:rPr lang="en-US" b="0" dirty="0" err="1"/>
              <a:t>No|No</a:t>
            </a:r>
            <a:r>
              <a:rPr lang="en-US" b="0" dirty="0"/>
              <a:t>)</a:t>
            </a:r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1371600" y="3714750"/>
          <a:ext cx="6019800" cy="685800"/>
        </p:xfrm>
        <a:graphic>
          <a:graphicData uri="http://schemas.openxmlformats.org/presentationml/2006/ole">
            <p:oleObj spid="_x0000_s31747" name="Equation" r:id="rId4" imgW="527040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idea: 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114550"/>
            <a:ext cx="8153400" cy="2571750"/>
            <a:chOff x="240" y="1776"/>
            <a:chExt cx="5136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240" y="3120"/>
              <a:ext cx="864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2286000"/>
            <a:ext cx="4572000" cy="17145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3429000"/>
            <a:ext cx="3429000" cy="1008460"/>
            <a:chOff x="2544" y="2880"/>
            <a:chExt cx="2160" cy="847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312" y="3184"/>
              <a:ext cx="1392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Metrics for Performance Evaluation</a:t>
            </a:r>
          </a:p>
          <a:p>
            <a:pPr lvl="1"/>
            <a:r>
              <a:rPr lang="en-US" dirty="0" smtClean="0"/>
              <a:t>How to evaluate the performance of a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Methods for Performance Evaluation</a:t>
            </a:r>
          </a:p>
          <a:p>
            <a:pPr lvl="1"/>
            <a:r>
              <a:rPr lang="en-US" dirty="0" smtClean="0"/>
              <a:t>How to obtain reliable estimates?</a:t>
            </a:r>
          </a:p>
          <a:p>
            <a:r>
              <a:rPr lang="en-US" dirty="0" smtClean="0"/>
              <a:t>Methods for Model Comparison</a:t>
            </a:r>
          </a:p>
          <a:p>
            <a:pPr lvl="1"/>
            <a:r>
              <a:rPr lang="en-US" dirty="0" smtClean="0"/>
              <a:t>How to compare the relative performance among competing models?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Methods for Performance Evaluation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obtain a reliable estimate of performance?</a:t>
            </a:r>
          </a:p>
          <a:p>
            <a:r>
              <a:rPr lang="en-US" dirty="0" smtClean="0"/>
              <a:t>Performance of a model may depend on other factors besides the learning algorithm:</a:t>
            </a:r>
          </a:p>
          <a:p>
            <a:pPr lvl="1"/>
            <a:r>
              <a:rPr lang="en-US" dirty="0" smtClean="0"/>
              <a:t>Class distribution</a:t>
            </a:r>
          </a:p>
          <a:p>
            <a:pPr lvl="1"/>
            <a:r>
              <a:rPr lang="en-US" dirty="0" smtClean="0"/>
              <a:t>Cost of misclassification</a:t>
            </a:r>
          </a:p>
          <a:p>
            <a:pPr lvl="1"/>
            <a:r>
              <a:rPr lang="en-US" dirty="0" smtClean="0"/>
              <a:t>Size of training and test sets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Curve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914400"/>
            <a:ext cx="5715000" cy="3643313"/>
            <a:chOff x="48" y="768"/>
            <a:chExt cx="3600" cy="3060"/>
          </a:xfrm>
        </p:grpSpPr>
        <p:pic>
          <p:nvPicPr>
            <p:cNvPr id="94213" name="Picture 4"/>
            <p:cNvPicPr>
              <a:picLocks noChangeAspect="1" noChangeArrowheads="1"/>
            </p:cNvPicPr>
            <p:nvPr/>
          </p:nvPicPr>
          <p:blipFill>
            <a:blip r:embed="rId2"/>
            <a:srcRect l="5882" r="5882"/>
            <a:stretch>
              <a:fillRect/>
            </a:stretch>
          </p:blipFill>
          <p:spPr bwMode="auto">
            <a:xfrm>
              <a:off x="48" y="768"/>
              <a:ext cx="3600" cy="30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4214" name="Line 5"/>
            <p:cNvSpPr>
              <a:spLocks noChangeShapeType="1"/>
            </p:cNvSpPr>
            <p:nvPr/>
          </p:nvSpPr>
          <p:spPr bwMode="auto">
            <a:xfrm>
              <a:off x="336" y="121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12" name="Rectangle 6"/>
          <p:cNvSpPr>
            <a:spLocks noChangeArrowheads="1"/>
          </p:cNvSpPr>
          <p:nvPr/>
        </p:nvSpPr>
        <p:spPr bwMode="auto">
          <a:xfrm>
            <a:off x="5638800" y="857250"/>
            <a:ext cx="3352800" cy="2572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0" dirty="0"/>
              <a:t>Learning curve shows how accuracy changes with varying sample size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2000" b="0" dirty="0"/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000" b="0" dirty="0"/>
              <a:t>Effect of small sample size: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Tx/>
              <a:buChar char="-"/>
            </a:pPr>
            <a:r>
              <a:rPr lang="en-US" sz="2000" b="0" dirty="0"/>
              <a:t>Bias in the estimate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Tx/>
              <a:buChar char="-"/>
            </a:pPr>
            <a:r>
              <a:rPr lang="en-US" sz="2000" b="0" dirty="0"/>
              <a:t>Variance of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Estimation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580438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Holdout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Repeated holdout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Bootstrap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Sampling with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Metrics for Performance Evaluation</a:t>
            </a:r>
          </a:p>
          <a:p>
            <a:pPr lvl="1"/>
            <a:r>
              <a:rPr lang="en-US" dirty="0" smtClean="0"/>
              <a:t>How to evaluate the performance of a model?</a:t>
            </a:r>
          </a:p>
          <a:p>
            <a:r>
              <a:rPr lang="en-US" dirty="0" smtClean="0"/>
              <a:t>Methods for Performance Evaluation</a:t>
            </a:r>
          </a:p>
          <a:p>
            <a:pPr lvl="1"/>
            <a:r>
              <a:rPr lang="en-US" dirty="0" smtClean="0"/>
              <a:t>How to obtain reliable estimates?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Methods for Model Comparison</a:t>
            </a:r>
          </a:p>
          <a:p>
            <a:pPr lvl="1"/>
            <a:r>
              <a:rPr lang="en-US" dirty="0" smtClean="0"/>
              <a:t>How to compare the relative performance among competing models?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534400" cy="4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 (Receiver Operating Characteristic)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42950"/>
            <a:ext cx="8229600" cy="33944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 Curve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/>
          <a:srcRect l="4286" r="5714"/>
          <a:stretch>
            <a:fillRect/>
          </a:stretch>
        </p:blipFill>
        <p:spPr bwMode="auto">
          <a:xfrm>
            <a:off x="0" y="1371600"/>
            <a:ext cx="3581400" cy="223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5273675" y="2914650"/>
            <a:ext cx="76200" cy="5715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257301"/>
            <a:ext cx="7467600" cy="2990850"/>
            <a:chOff x="288" y="1056"/>
            <a:chExt cx="5376" cy="3076"/>
          </a:xfrm>
        </p:grpSpPr>
        <p:pic>
          <p:nvPicPr>
            <p:cNvPr id="98311" name="Picture 6"/>
            <p:cNvPicPr>
              <a:picLocks noChangeAspect="1" noChangeArrowheads="1"/>
            </p:cNvPicPr>
            <p:nvPr/>
          </p:nvPicPr>
          <p:blipFill>
            <a:blip r:embed="rId3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8312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7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/>
                <a:t>TP=0.5, FN=0.5, FP=0.12, FN=0.88</a:t>
              </a:r>
            </a:p>
          </p:txBody>
        </p:sp>
        <p:sp>
          <p:nvSpPr>
            <p:cNvPr id="98313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310" name="Text Box 9"/>
          <p:cNvSpPr txBox="1">
            <a:spLocks noChangeArrowheads="1"/>
          </p:cNvSpPr>
          <p:nvPr/>
        </p:nvSpPr>
        <p:spPr bwMode="auto">
          <a:xfrm>
            <a:off x="228600" y="800101"/>
            <a:ext cx="8229600" cy="7848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 Curve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7250"/>
            <a:ext cx="4343400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2400" smtClean="0"/>
              <a:t>(TP,FP):</a:t>
            </a:r>
          </a:p>
          <a:p>
            <a:r>
              <a:rPr lang="en-US" sz="2400" smtClean="0"/>
              <a:t>(0,0): declare everything</a:t>
            </a:r>
            <a:br>
              <a:rPr lang="en-US" sz="2400" smtClean="0"/>
            </a:br>
            <a:r>
              <a:rPr lang="en-US" sz="2400" smtClean="0"/>
              <a:t>          to be negative class</a:t>
            </a:r>
          </a:p>
          <a:p>
            <a:r>
              <a:rPr lang="en-US" sz="2400" smtClean="0"/>
              <a:t>(1,1): declare everything</a:t>
            </a:r>
            <a:br>
              <a:rPr lang="en-US" sz="2400" smtClean="0"/>
            </a:br>
            <a:r>
              <a:rPr lang="en-US" sz="2400" smtClean="0"/>
              <a:t>         to be positive class</a:t>
            </a:r>
          </a:p>
          <a:p>
            <a:r>
              <a:rPr lang="en-US" sz="2400" smtClean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sz="2400" smtClean="0"/>
          </a:p>
          <a:p>
            <a:r>
              <a:rPr lang="en-US" sz="2400" smtClean="0"/>
              <a:t>Diagonal line:</a:t>
            </a:r>
          </a:p>
          <a:p>
            <a:pPr lvl="1"/>
            <a:r>
              <a:rPr lang="en-US" sz="2400" smtClean="0"/>
              <a:t>Random guessing</a:t>
            </a:r>
          </a:p>
          <a:p>
            <a:pPr lvl="1"/>
            <a:r>
              <a:rPr lang="en-US" sz="2400" smtClean="0"/>
              <a:t>Below diagonal line:</a:t>
            </a:r>
          </a:p>
          <a:p>
            <a:pPr lvl="2"/>
            <a:r>
              <a:rPr lang="en-US" sz="2000" smtClean="0"/>
              <a:t> prediction is opposite of the true class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/>
          <a:srcRect l="3069" r="6557"/>
          <a:stretch>
            <a:fillRect/>
          </a:stretch>
        </p:blipFill>
        <p:spPr bwMode="auto">
          <a:xfrm>
            <a:off x="4267200" y="857250"/>
            <a:ext cx="4800600" cy="360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Using ROC for Model Comparison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 l="5362" r="8220"/>
          <a:stretch>
            <a:fillRect/>
          </a:stretch>
        </p:blipFill>
        <p:spPr bwMode="auto">
          <a:xfrm>
            <a:off x="76200" y="914401"/>
            <a:ext cx="5257800" cy="34218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410200" y="857250"/>
            <a:ext cx="358140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M</a:t>
            </a:r>
            <a:r>
              <a:rPr lang="en-US" b="0" baseline="-25000" dirty="0"/>
              <a:t>1</a:t>
            </a:r>
            <a:r>
              <a:rPr lang="en-US" b="0" dirty="0"/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M</a:t>
            </a:r>
            <a:r>
              <a:rPr lang="en-US" b="0" baseline="-25000" dirty="0"/>
              <a:t>2</a:t>
            </a:r>
            <a:r>
              <a:rPr lang="en-US" b="0" dirty="0"/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b="0" dirty="0"/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Area Under the ROC curve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0" dirty="0"/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b="0" dirty="0"/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0" dirty="0"/>
              <a:t> Area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of Significance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3820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Given two models:</a:t>
            </a:r>
          </a:p>
          <a:p>
            <a:pPr lvl="1"/>
            <a:r>
              <a:rPr lang="en-US" sz="2400" dirty="0" smtClean="0"/>
              <a:t>Model M1: accuracy = 85%, tested on 30 instances</a:t>
            </a:r>
          </a:p>
          <a:p>
            <a:pPr lvl="1"/>
            <a:r>
              <a:rPr lang="en-US" sz="2400" dirty="0" smtClean="0"/>
              <a:t>Model M2: accuracy = 75%, tested on 5000 instances</a:t>
            </a:r>
          </a:p>
          <a:p>
            <a:r>
              <a:rPr lang="en-US" dirty="0" smtClean="0"/>
              <a:t>Can we say M1 is better than M2?</a:t>
            </a:r>
          </a:p>
          <a:p>
            <a:pPr lvl="1"/>
            <a:r>
              <a:rPr lang="en-US" sz="2400" dirty="0" smtClean="0"/>
              <a:t>How much confidence can we place on accuracy of M1 and M2?</a:t>
            </a:r>
          </a:p>
          <a:p>
            <a:pPr lvl="1"/>
            <a:r>
              <a:rPr lang="en-US" sz="2400" dirty="0" smtClean="0"/>
              <a:t>Can the difference in performance measure be explained as a result of random fluctuations in the test set?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895350"/>
            <a:ext cx="8229600" cy="339447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i="1" dirty="0" smtClean="0"/>
              <a:t>k</a:t>
            </a:r>
            <a:r>
              <a:rPr lang="en-US" altLang="en-US" sz="2800" dirty="0" smtClean="0"/>
              <a:t>-NN classification rule is to assign to a test sample the majority category label of its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 nearest training samples</a:t>
            </a:r>
          </a:p>
          <a:p>
            <a:pPr eaLnBrk="1" hangingPunct="1"/>
            <a:r>
              <a:rPr lang="en-US" altLang="en-US" sz="2800" dirty="0" smtClean="0"/>
              <a:t>In practice,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 is usually chosen to be odd, so as to avoid ties</a:t>
            </a:r>
          </a:p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 = 1 rule is generally called the nearest-neighbor classification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Performance of 2 Models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two models, say M1 and M2, which is better?</a:t>
            </a:r>
          </a:p>
          <a:p>
            <a:pPr lvl="1"/>
            <a:r>
              <a:rPr lang="en-US" sz="2400" dirty="0" smtClean="0"/>
              <a:t>M1 is tested on D1 (size=n1), found error rate = e</a:t>
            </a:r>
            <a:r>
              <a:rPr lang="en-US" sz="2400" baseline="-25000" dirty="0" smtClean="0"/>
              <a:t>1</a:t>
            </a:r>
          </a:p>
          <a:p>
            <a:pPr lvl="1"/>
            <a:r>
              <a:rPr lang="en-US" sz="2400" dirty="0" smtClean="0"/>
              <a:t>M2 is tested on D2 (size=n2), found error rate = e</a:t>
            </a:r>
            <a:r>
              <a:rPr lang="en-US" sz="2400" baseline="-25000" dirty="0" smtClean="0"/>
              <a:t>2</a:t>
            </a:r>
          </a:p>
          <a:p>
            <a:pPr lvl="1"/>
            <a:r>
              <a:rPr lang="en-US" sz="2400" dirty="0" smtClean="0"/>
              <a:t>Assume D1 and D2 are independent</a:t>
            </a:r>
          </a:p>
          <a:p>
            <a:pPr lvl="1"/>
            <a:r>
              <a:rPr lang="en-US" sz="2400" dirty="0" smtClean="0"/>
              <a:t>If n1 and n2 are sufficiently large, then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Approximate</a:t>
            </a:r>
            <a:r>
              <a:rPr lang="en-US" dirty="0" smtClean="0"/>
              <a:t>: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3276600" y="2647950"/>
          <a:ext cx="2209800" cy="829865"/>
        </p:xfrm>
        <a:graphic>
          <a:graphicData uri="http://schemas.openxmlformats.org/presentationml/2006/ole">
            <p:oleObj spid="_x0000_s32770" name="Equation" r:id="rId3" imgW="914400" imgH="457200" progId="Equation.3">
              <p:embed/>
            </p:oleObj>
          </a:graphicData>
        </a:graphic>
      </p:graphicFrame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3429000" y="3486150"/>
          <a:ext cx="1706563" cy="629841"/>
        </p:xfrm>
        <a:graphic>
          <a:graphicData uri="http://schemas.openxmlformats.org/presentationml/2006/ole">
            <p:oleObj spid="_x0000_s32771" name="Equation" r:id="rId4" imgW="161280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Comparing Performance of 2 Models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To test if performance difference is statistically significant:  d = e1 – e2</a:t>
            </a:r>
          </a:p>
          <a:p>
            <a:pPr lvl="1">
              <a:defRPr/>
            </a:pPr>
            <a:r>
              <a:rPr lang="en-US" sz="2400" dirty="0" smtClean="0"/>
              <a:t>d ~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dirty="0" smtClean="0"/>
              <a:t>(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ym typeface="Symbol" pitchFamily="18" charset="2"/>
              </a:rPr>
              <a:t>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  where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the true difference</a:t>
            </a:r>
          </a:p>
          <a:p>
            <a:pPr lvl="1">
              <a:defRPr/>
            </a:pPr>
            <a:r>
              <a:rPr lang="en-US" sz="2400" dirty="0" smtClean="0"/>
              <a:t>Since D1 and D2 are independent, their variance adds up:   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buFont typeface="Arial" charset="0"/>
              <a:buNone/>
              <a:defRPr/>
            </a:pPr>
            <a:endParaRPr lang="en-US" sz="2400" dirty="0" smtClean="0"/>
          </a:p>
          <a:p>
            <a:pPr lvl="1">
              <a:buFont typeface="Arial" charset="0"/>
              <a:buNone/>
              <a:defRPr/>
            </a:pPr>
            <a:endParaRPr lang="en-US" sz="2400" dirty="0" smtClean="0"/>
          </a:p>
          <a:p>
            <a:pPr lvl="1">
              <a:buFont typeface="Arial" charset="0"/>
              <a:buNone/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At (1-</a:t>
            </a:r>
            <a:r>
              <a:rPr lang="en-US" sz="2400" dirty="0" smtClean="0">
                <a:sym typeface="Symbol" pitchFamily="18" charset="2"/>
              </a:rPr>
              <a:t>) confidence level, 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362200" y="2686050"/>
          <a:ext cx="4184650" cy="1175147"/>
        </p:xfrm>
        <a:graphic>
          <a:graphicData uri="http://schemas.openxmlformats.org/presentationml/2006/ole">
            <p:oleObj spid="_x0000_s33794" name="Equation" r:id="rId3" imgW="3187440" imgH="1193760" progId="Equation.3">
              <p:embed/>
            </p:oleObj>
          </a:graphicData>
        </a:graphic>
      </p:graphicFrame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4495800" y="3943350"/>
          <a:ext cx="2755900" cy="470297"/>
        </p:xfrm>
        <a:graphic>
          <a:graphicData uri="http://schemas.openxmlformats.org/presentationml/2006/ole">
            <p:oleObj spid="_x0000_s33795" name="Equation" r:id="rId4" imgW="16761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8229600" cy="857250"/>
          </a:xfrm>
        </p:spPr>
        <p:txBody>
          <a:bodyPr/>
          <a:lstStyle/>
          <a:p>
            <a:r>
              <a:rPr lang="en-US" dirty="0" smtClean="0"/>
              <a:t>End of Classifier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Nearest Neighbor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3400" y="1200150"/>
          <a:ext cx="7848600" cy="2730104"/>
        </p:xfrm>
        <a:graphic>
          <a:graphicData uri="http://schemas.openxmlformats.org/presentationml/2006/ole">
            <p:oleObj spid="_x0000_s1026" name="VISIO" r:id="rId3" imgW="9756360" imgH="4523760" progId="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386715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b="0" dirty="0"/>
              <a:t>    K-nearest neighbors of a record x </a:t>
            </a:r>
            <a:r>
              <a:rPr lang="en-US" dirty="0" smtClean="0"/>
              <a:t>-</a:t>
            </a:r>
            <a:r>
              <a:rPr lang="en-US" b="0" dirty="0" smtClean="0"/>
              <a:t> </a:t>
            </a:r>
            <a:r>
              <a:rPr lang="en-US" b="0" dirty="0"/>
              <a:t>data points that have the k smallest distance 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dirty="0" smtClean="0"/>
              <a:t>Nearest Neighbor: </a:t>
            </a:r>
            <a:r>
              <a:rPr lang="en-US" altLang="en-US" dirty="0" err="1" smtClean="0"/>
              <a:t>Voronoi</a:t>
            </a:r>
            <a:r>
              <a:rPr lang="en-US" altLang="en-US" dirty="0" smtClean="0"/>
              <a:t> Diagram</a:t>
            </a:r>
          </a:p>
        </p:txBody>
      </p:sp>
      <p:pic>
        <p:nvPicPr>
          <p:cNvPr id="20483" name="Picture 3" descr="Knn_vorono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834629"/>
            <a:ext cx="4808537" cy="35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1" y="1456135"/>
            <a:ext cx="26400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Properties: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All possible points within a sample's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are the nearest neighboring points for that sample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For any sample, the nearest sample is determined by the closest </a:t>
            </a:r>
            <a:r>
              <a:rPr lang="en-US" sz="1600" i="0" dirty="0" err="1">
                <a:latin typeface="Tahoma" pitchFamily="30" charset="0"/>
                <a:ea typeface="Arial" pitchFamily="30" charset="0"/>
                <a:cs typeface="Arial" pitchFamily="30" charset="0"/>
              </a:rPr>
              <a:t>Voronoi</a:t>
            </a:r>
            <a:r>
              <a:rPr lang="en-US" sz="1600" i="0" dirty="0">
                <a:latin typeface="Tahoma" pitchFamily="30" charset="0"/>
                <a:ea typeface="Arial" pitchFamily="30" charset="0"/>
                <a:cs typeface="Arial" pitchFamily="30" charset="0"/>
              </a:rPr>
              <a:t> cell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Distance-weighted </a:t>
            </a:r>
            <a:r>
              <a:rPr lang="en-US" altLang="en-US" i="1" smtClean="0"/>
              <a:t>k</a:t>
            </a:r>
            <a:r>
              <a:rPr lang="en-US" altLang="en-US" smtClean="0"/>
              <a:t>-NN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1" y="1485900"/>
            <a:ext cx="8056563" cy="49649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en-US" sz="2800" smtClean="0"/>
              <a:t>Replace					                       by: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Arial" pitchFamily="34" charset="0"/>
              <a:buNone/>
            </a:pPr>
            <a:endParaRPr lang="en-US" altLang="en-US" sz="2800" smtClean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2187575" y="1401366"/>
          <a:ext cx="3581400" cy="647700"/>
        </p:xfrm>
        <a:graphic>
          <a:graphicData uri="http://schemas.openxmlformats.org/presentationml/2006/ole">
            <p:oleObj spid="_x0000_s2050" name="Equation" r:id="rId3" imgW="3565440" imgH="849960" progId="Equation.3">
              <p:embed/>
            </p:oleObj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658939" y="2280048"/>
          <a:ext cx="5610225" cy="887015"/>
        </p:xfrm>
        <a:graphic>
          <a:graphicData uri="http://schemas.openxmlformats.org/presentationml/2006/ole">
            <p:oleObj spid="_x0000_s2051" name="Equation" r:id="rId4" imgW="2340360" imgH="4845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486150"/>
            <a:ext cx="6362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Kernel functions like </a:t>
            </a:r>
            <a:r>
              <a:rPr lang="en-US" dirty="0" err="1" smtClean="0"/>
              <a:t>Parzen</a:t>
            </a:r>
            <a:r>
              <a:rPr lang="en-US" dirty="0" smtClean="0"/>
              <a:t> Windows may be considered </a:t>
            </a:r>
          </a:p>
          <a:p>
            <a:r>
              <a:rPr lang="en-US" dirty="0" smtClean="0"/>
              <a:t>Instead of inverse distance.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Predicting Continuous Values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1" y="1485900"/>
            <a:ext cx="8056563" cy="49649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hangingPunct="1"/>
            <a:r>
              <a:rPr lang="en-US" altLang="en-US" sz="5600" dirty="0" smtClean="0"/>
              <a:t>Replace				  	                                      by: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5600" dirty="0" smtClean="0"/>
          </a:p>
          <a:p>
            <a:pPr eaLnBrk="1" hangingPunct="1"/>
            <a:r>
              <a:rPr lang="en-US" altLang="en-US" sz="5600" dirty="0" smtClean="0"/>
              <a:t>Note: </a:t>
            </a:r>
            <a:r>
              <a:rPr lang="en-US" altLang="en-US" sz="5600" dirty="0" err="1" smtClean="0"/>
              <a:t>unweighted</a:t>
            </a:r>
            <a:r>
              <a:rPr lang="en-US" altLang="en-US" sz="5600" dirty="0" smtClean="0"/>
              <a:t> corresponds to </a:t>
            </a:r>
            <a:r>
              <a:rPr lang="en-US" altLang="en-US" sz="5600" i="1" dirty="0" err="1" smtClean="0"/>
              <a:t>w</a:t>
            </a:r>
            <a:r>
              <a:rPr lang="en-US" altLang="en-US" sz="5600" i="1" baseline="-25000" dirty="0" err="1" smtClean="0"/>
              <a:t>i</a:t>
            </a:r>
            <a:r>
              <a:rPr lang="en-US" altLang="en-US" sz="5600" dirty="0" smtClean="0"/>
              <a:t>=1 for all </a:t>
            </a:r>
            <a:r>
              <a:rPr lang="en-US" altLang="en-US" sz="5600" i="1" dirty="0" err="1" smtClean="0"/>
              <a:t>i</a:t>
            </a:r>
            <a:endParaRPr lang="en-US" altLang="en-US" sz="5600" i="1" dirty="0" smtClean="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2190750"/>
          <a:ext cx="2809875" cy="1619250"/>
        </p:xfrm>
        <a:graphic>
          <a:graphicData uri="http://schemas.openxmlformats.org/presentationml/2006/ole">
            <p:oleObj spid="_x0000_s3074" name="Equation" r:id="rId3" imgW="2239920" imgH="1718640" progId="Equation.3">
              <p:embed/>
            </p:oleObj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2144713" y="1396604"/>
          <a:ext cx="4037012" cy="677465"/>
        </p:xfrm>
        <a:graphic>
          <a:graphicData uri="http://schemas.openxmlformats.org/presentationml/2006/ole">
            <p:oleObj spid="_x0000_s3075" name="Equation" r:id="rId4" imgW="3849120" imgH="849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2113</Words>
  <Application>Microsoft Office PowerPoint</Application>
  <PresentationFormat>On-screen Show (16:9)</PresentationFormat>
  <Paragraphs>376</Paragraphs>
  <Slides>52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VISIO</vt:lpstr>
      <vt:lpstr>Equation</vt:lpstr>
      <vt:lpstr>Visio</vt:lpstr>
      <vt:lpstr>Slide 1</vt:lpstr>
      <vt:lpstr>Bayes Classifier: Recap</vt:lpstr>
      <vt:lpstr>Bayes Classifier: Recap</vt:lpstr>
      <vt:lpstr>Nearest Neighbor Classifiers</vt:lpstr>
      <vt:lpstr>Basic Idea</vt:lpstr>
      <vt:lpstr>Definition of Nearest Neighbor</vt:lpstr>
      <vt:lpstr>Nearest Neighbor: Voronoi Diagram</vt:lpstr>
      <vt:lpstr>Distance-weighted k-NN</vt:lpstr>
      <vt:lpstr>Predicting Continuous Values</vt:lpstr>
      <vt:lpstr>Nearest-Neighbor Classifiers: Issues</vt:lpstr>
      <vt:lpstr>Value of K</vt:lpstr>
      <vt:lpstr>Distance Metrics</vt:lpstr>
      <vt:lpstr>Distance Measure: Scale Effects</vt:lpstr>
      <vt:lpstr>Standardization</vt:lpstr>
      <vt:lpstr>Nearest Neighbor : Dimensionality</vt:lpstr>
      <vt:lpstr>Distance for Nominal Attributes</vt:lpstr>
      <vt:lpstr>Distance for Heterogeneous Data</vt:lpstr>
      <vt:lpstr>Nearest Neighbour : Computational Complexity</vt:lpstr>
      <vt:lpstr>Reduction in Computational Complexity</vt:lpstr>
      <vt:lpstr>Condensation: Decision Regions</vt:lpstr>
      <vt:lpstr>Condensing</vt:lpstr>
      <vt:lpstr>Condensed Nearest Neighbor</vt:lpstr>
      <vt:lpstr>High dimensional search</vt:lpstr>
      <vt:lpstr>kd-tree: data structure for range search</vt:lpstr>
      <vt:lpstr>KNN: Alternate Terminologies</vt:lpstr>
      <vt:lpstr>Text Search: Documents as vectors</vt:lpstr>
      <vt:lpstr>Queries as vectors</vt:lpstr>
      <vt:lpstr>Formalizing vector space proximity</vt:lpstr>
      <vt:lpstr>Use angle instead of distance</vt:lpstr>
      <vt:lpstr>From angles to cosines</vt:lpstr>
      <vt:lpstr>Cosine similarity illustrated</vt:lpstr>
      <vt:lpstr>End of K-Nearest Neighbor</vt:lpstr>
      <vt:lpstr>Classifier Evaluation</vt:lpstr>
      <vt:lpstr>Classifier Evaluation</vt:lpstr>
      <vt:lpstr>Metrics for Performance Evaluation</vt:lpstr>
      <vt:lpstr>Accuracy</vt:lpstr>
      <vt:lpstr>Limitation of Accuracy</vt:lpstr>
      <vt:lpstr>Cost Matrix</vt:lpstr>
      <vt:lpstr>Cost-Sensitive Measures</vt:lpstr>
      <vt:lpstr>Model Evaluation</vt:lpstr>
      <vt:lpstr>Methods for Performance Evaluation</vt:lpstr>
      <vt:lpstr>Learning Curve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Test of Significance</vt:lpstr>
      <vt:lpstr>Comparing Performance of 2 Models</vt:lpstr>
      <vt:lpstr>Comparing Performance of 2 Models</vt:lpstr>
      <vt:lpstr>End of Classifier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Pabitra Mitra</cp:lastModifiedBy>
  <cp:revision>11</cp:revision>
  <dcterms:created xsi:type="dcterms:W3CDTF">2016-12-13T07:50:37Z</dcterms:created>
  <dcterms:modified xsi:type="dcterms:W3CDTF">2018-02-02T10:36:18Z</dcterms:modified>
</cp:coreProperties>
</file>