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1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9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83" r:id="rId39"/>
    <p:sldId id="293" r:id="rId40"/>
    <p:sldId id="295" r:id="rId41"/>
    <p:sldId id="296" r:id="rId42"/>
    <p:sldId id="309" r:id="rId43"/>
    <p:sldId id="303" r:id="rId44"/>
    <p:sldId id="304" r:id="rId45"/>
    <p:sldId id="305" r:id="rId46"/>
    <p:sldId id="306" r:id="rId47"/>
    <p:sldId id="307" r:id="rId48"/>
    <p:sldId id="312" r:id="rId49"/>
    <p:sldId id="310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80400" cy="40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857250"/>
            <a:ext cx="408305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57250"/>
            <a:ext cx="408305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wmf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Data Mining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Week 7: Clustering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Pabitra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Mitra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Computer Science and Engineering, IIT </a:t>
            </a:r>
            <a:r>
              <a:rPr lang="en-US" sz="1200" b="1" dirty="0" err="1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Kharagpur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9144000" cy="8572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  <a:ea typeface="ＭＳ Ｐゴシック" pitchFamily="34" charset="-128"/>
              </a:rPr>
              <a:t>Desirable Properties of clustering algorithm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04800" y="666750"/>
            <a:ext cx="84296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 </a:t>
            </a:r>
            <a:r>
              <a:rPr lang="en-US" sz="2000" dirty="0"/>
              <a:t>Scalability (in terms of both time and space)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Ability to deal with different data types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Minimal requirements for domain knowledge to determine input parameters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Able to deal with noise and outliers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Insensitive to order of input records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Incorporation of user-specified constraints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 </a:t>
            </a:r>
            <a:r>
              <a:rPr lang="en-US" sz="2000" dirty="0"/>
              <a:t>Interpretability and usability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A99A14-0448-46B2-B1E9-9F47C4CDC15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80010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  <a:ea typeface="ＭＳ Ｐゴシック" pitchFamily="34" charset="-128"/>
              </a:rPr>
              <a:t>Summarizing similarity measurements 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304800" y="666750"/>
            <a:ext cx="86296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 err="1" smtClean="0"/>
              <a:t>Dendrogram</a:t>
            </a:r>
            <a:r>
              <a:rPr lang="en-US" dirty="0"/>
              <a:t>.</a:t>
            </a:r>
          </a:p>
          <a:p>
            <a:endParaRPr lang="en-US" sz="2000" dirty="0">
              <a:solidFill>
                <a:srgbClr val="777777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2190750"/>
            <a:ext cx="2903538" cy="2070497"/>
            <a:chOff x="114" y="1088"/>
            <a:chExt cx="3296" cy="3133"/>
          </a:xfrm>
        </p:grpSpPr>
        <p:pic>
          <p:nvPicPr>
            <p:cNvPr id="27666" name="Picture 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" y="2184"/>
              <a:ext cx="662" cy="2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52" y="2538"/>
              <a:ext cx="2258" cy="1608"/>
              <a:chOff x="252" y="2364"/>
              <a:chExt cx="2258" cy="1608"/>
            </a:xfrm>
          </p:grpSpPr>
          <p:pic>
            <p:nvPicPr>
              <p:cNvPr id="27675" name="Picture 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76" name="Picture 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668" name="Line 10"/>
            <p:cNvSpPr>
              <a:spLocks noChangeShapeType="1"/>
            </p:cNvSpPr>
            <p:nvPr/>
          </p:nvSpPr>
          <p:spPr bwMode="auto">
            <a:xfrm flipH="1" flipV="1">
              <a:off x="636" y="1290"/>
              <a:ext cx="0" cy="10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1"/>
            <p:cNvSpPr>
              <a:spLocks noChangeShapeType="1"/>
            </p:cNvSpPr>
            <p:nvPr/>
          </p:nvSpPr>
          <p:spPr bwMode="auto">
            <a:xfrm flipH="1" flipV="1">
              <a:off x="2796" y="2010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12"/>
            <p:cNvSpPr>
              <a:spLocks noChangeShapeType="1"/>
            </p:cNvSpPr>
            <p:nvPr/>
          </p:nvSpPr>
          <p:spPr bwMode="auto">
            <a:xfrm flipH="1" flipV="1">
              <a:off x="1716" y="2010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13"/>
            <p:cNvSpPr>
              <a:spLocks noChangeShapeType="1"/>
            </p:cNvSpPr>
            <p:nvPr/>
          </p:nvSpPr>
          <p:spPr bwMode="auto">
            <a:xfrm flipH="1">
              <a:off x="1707" y="2010"/>
              <a:ext cx="109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14"/>
            <p:cNvSpPr>
              <a:spLocks noChangeShapeType="1"/>
            </p:cNvSpPr>
            <p:nvPr/>
          </p:nvSpPr>
          <p:spPr bwMode="auto">
            <a:xfrm flipH="1">
              <a:off x="627" y="1297"/>
              <a:ext cx="16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15"/>
            <p:cNvSpPr>
              <a:spLocks noChangeShapeType="1"/>
            </p:cNvSpPr>
            <p:nvPr/>
          </p:nvSpPr>
          <p:spPr bwMode="auto">
            <a:xfrm rot="5400000" flipH="1">
              <a:off x="1898" y="1661"/>
              <a:ext cx="71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16"/>
            <p:cNvSpPr>
              <a:spLocks noChangeShapeType="1"/>
            </p:cNvSpPr>
            <p:nvPr/>
          </p:nvSpPr>
          <p:spPr bwMode="auto">
            <a:xfrm rot="5400000" flipH="1">
              <a:off x="1361" y="1190"/>
              <a:ext cx="2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96000" y="2038350"/>
            <a:ext cx="2843212" cy="2070497"/>
            <a:chOff x="3845" y="2286"/>
            <a:chExt cx="1791" cy="1739"/>
          </a:xfrm>
        </p:grpSpPr>
        <p:pic>
          <p:nvPicPr>
            <p:cNvPr id="27656" name="Picture 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5" y="2894"/>
              <a:ext cx="367" cy="1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7" name="Picture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37" y="3091"/>
              <a:ext cx="499" cy="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8" name="Picture 2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63" y="3118"/>
              <a:ext cx="640" cy="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9" name="Line 21"/>
            <p:cNvSpPr>
              <a:spLocks noChangeShapeType="1"/>
            </p:cNvSpPr>
            <p:nvPr/>
          </p:nvSpPr>
          <p:spPr bwMode="auto">
            <a:xfrm flipH="1" flipV="1">
              <a:off x="4135" y="2398"/>
              <a:ext cx="0" cy="5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22"/>
            <p:cNvSpPr>
              <a:spLocks noChangeShapeType="1"/>
            </p:cNvSpPr>
            <p:nvPr/>
          </p:nvSpPr>
          <p:spPr bwMode="auto">
            <a:xfrm flipH="1" flipV="1">
              <a:off x="5333" y="2798"/>
              <a:ext cx="0" cy="1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23"/>
            <p:cNvSpPr>
              <a:spLocks noChangeShapeType="1"/>
            </p:cNvSpPr>
            <p:nvPr/>
          </p:nvSpPr>
          <p:spPr bwMode="auto">
            <a:xfrm flipH="1" flipV="1">
              <a:off x="4734" y="2798"/>
              <a:ext cx="0" cy="1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24"/>
            <p:cNvSpPr>
              <a:spLocks noChangeShapeType="1"/>
            </p:cNvSpPr>
            <p:nvPr/>
          </p:nvSpPr>
          <p:spPr bwMode="auto">
            <a:xfrm flipH="1">
              <a:off x="4729" y="2798"/>
              <a:ext cx="60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25"/>
            <p:cNvSpPr>
              <a:spLocks noChangeShapeType="1"/>
            </p:cNvSpPr>
            <p:nvPr/>
          </p:nvSpPr>
          <p:spPr bwMode="auto">
            <a:xfrm flipH="1">
              <a:off x="4130" y="2402"/>
              <a:ext cx="9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26"/>
            <p:cNvSpPr>
              <a:spLocks noChangeShapeType="1"/>
            </p:cNvSpPr>
            <p:nvPr/>
          </p:nvSpPr>
          <p:spPr bwMode="auto">
            <a:xfrm rot="5400000" flipH="1">
              <a:off x="4835" y="2604"/>
              <a:ext cx="3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27"/>
            <p:cNvSpPr>
              <a:spLocks noChangeShapeType="1"/>
            </p:cNvSpPr>
            <p:nvPr/>
          </p:nvSpPr>
          <p:spPr bwMode="auto">
            <a:xfrm rot="5400000" flipH="1">
              <a:off x="4537" y="2343"/>
              <a:ext cx="11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7653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200150"/>
            <a:ext cx="3311525" cy="91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29"/>
          <p:cNvSpPr txBox="1">
            <a:spLocks noChangeArrowheads="1"/>
          </p:cNvSpPr>
          <p:nvPr/>
        </p:nvSpPr>
        <p:spPr bwMode="auto">
          <a:xfrm>
            <a:off x="4506912" y="971550"/>
            <a:ext cx="4637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The similarity between two objects in a </a:t>
            </a:r>
            <a:r>
              <a:rPr lang="en-US" sz="2000" dirty="0" err="1"/>
              <a:t>dendrogram</a:t>
            </a:r>
            <a:r>
              <a:rPr lang="en-US" sz="2000" dirty="0"/>
              <a:t> is represented as the height of the lowest internal node they share.</a:t>
            </a:r>
          </a:p>
        </p:txBody>
      </p:sp>
      <p:sp>
        <p:nvSpPr>
          <p:cNvPr id="27655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FD90A-E9F5-48BB-B9A9-ABAFE9D979F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501651" y="4218385"/>
            <a:ext cx="358775" cy="144065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6207126" y="4218385"/>
            <a:ext cx="358775" cy="144065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Freeform 4"/>
          <p:cNvSpPr>
            <a:spLocks/>
          </p:cNvSpPr>
          <p:nvPr/>
        </p:nvSpPr>
        <p:spPr bwMode="auto">
          <a:xfrm>
            <a:off x="6386514" y="4118373"/>
            <a:ext cx="523875" cy="244078"/>
          </a:xfrm>
          <a:custGeom>
            <a:avLst/>
            <a:gdLst>
              <a:gd name="T0" fmla="*/ 0 w 228"/>
              <a:gd name="T1" fmla="*/ 2147483647 h 162"/>
              <a:gd name="T2" fmla="*/ 0 w 228"/>
              <a:gd name="T3" fmla="*/ 0 h 162"/>
              <a:gd name="T4" fmla="*/ 2147483647 w 228"/>
              <a:gd name="T5" fmla="*/ 0 h 162"/>
              <a:gd name="T6" fmla="*/ 2147483647 w 22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162"/>
              <a:gd name="T14" fmla="*/ 228 w 22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162">
                <a:moveTo>
                  <a:pt x="0" y="66"/>
                </a:moveTo>
                <a:lnTo>
                  <a:pt x="0" y="0"/>
                </a:lnTo>
                <a:lnTo>
                  <a:pt x="228" y="0"/>
                </a:lnTo>
                <a:lnTo>
                  <a:pt x="228" y="162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217614" y="4082653"/>
            <a:ext cx="358775" cy="279797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2997200" y="4082653"/>
            <a:ext cx="357188" cy="279797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2293939" y="4082653"/>
            <a:ext cx="344487" cy="279797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Freeform 8"/>
          <p:cNvSpPr>
            <a:spLocks/>
          </p:cNvSpPr>
          <p:nvPr/>
        </p:nvSpPr>
        <p:spPr bwMode="auto">
          <a:xfrm>
            <a:off x="1397001" y="3983832"/>
            <a:ext cx="538163" cy="378619"/>
          </a:xfrm>
          <a:custGeom>
            <a:avLst/>
            <a:gdLst>
              <a:gd name="T0" fmla="*/ 0 w 234"/>
              <a:gd name="T1" fmla="*/ 2147483647 h 252"/>
              <a:gd name="T2" fmla="*/ 0 w 234"/>
              <a:gd name="T3" fmla="*/ 0 h 252"/>
              <a:gd name="T4" fmla="*/ 2147483647 w 234"/>
              <a:gd name="T5" fmla="*/ 0 h 252"/>
              <a:gd name="T6" fmla="*/ 2147483647 w 23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252"/>
              <a:gd name="T14" fmla="*/ 234 w 23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252">
                <a:moveTo>
                  <a:pt x="0" y="66"/>
                </a:moveTo>
                <a:lnTo>
                  <a:pt x="0" y="0"/>
                </a:lnTo>
                <a:lnTo>
                  <a:pt x="234" y="0"/>
                </a:lnTo>
                <a:lnTo>
                  <a:pt x="234" y="252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Freeform 9"/>
          <p:cNvSpPr>
            <a:spLocks/>
          </p:cNvSpPr>
          <p:nvPr/>
        </p:nvSpPr>
        <p:spPr bwMode="auto">
          <a:xfrm>
            <a:off x="3175001" y="3983832"/>
            <a:ext cx="538163" cy="378619"/>
          </a:xfrm>
          <a:custGeom>
            <a:avLst/>
            <a:gdLst>
              <a:gd name="T0" fmla="*/ 0 w 234"/>
              <a:gd name="T1" fmla="*/ 2147483647 h 252"/>
              <a:gd name="T2" fmla="*/ 0 w 234"/>
              <a:gd name="T3" fmla="*/ 0 h 252"/>
              <a:gd name="T4" fmla="*/ 2147483647 w 234"/>
              <a:gd name="T5" fmla="*/ 0 h 252"/>
              <a:gd name="T6" fmla="*/ 2147483647 w 23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252"/>
              <a:gd name="T14" fmla="*/ 234 w 23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252">
                <a:moveTo>
                  <a:pt x="0" y="66"/>
                </a:moveTo>
                <a:lnTo>
                  <a:pt x="0" y="0"/>
                </a:lnTo>
                <a:lnTo>
                  <a:pt x="234" y="0"/>
                </a:lnTo>
                <a:lnTo>
                  <a:pt x="234" y="252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4429126" y="3946923"/>
            <a:ext cx="346075" cy="415528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Freeform 11"/>
          <p:cNvSpPr>
            <a:spLocks/>
          </p:cNvSpPr>
          <p:nvPr/>
        </p:nvSpPr>
        <p:spPr bwMode="auto">
          <a:xfrm>
            <a:off x="5849938" y="3857625"/>
            <a:ext cx="798512" cy="504825"/>
          </a:xfrm>
          <a:custGeom>
            <a:avLst/>
            <a:gdLst>
              <a:gd name="T0" fmla="*/ 0 w 348"/>
              <a:gd name="T1" fmla="*/ 2147483647 h 336"/>
              <a:gd name="T2" fmla="*/ 0 w 348"/>
              <a:gd name="T3" fmla="*/ 0 h 336"/>
              <a:gd name="T4" fmla="*/ 2147483647 w 348"/>
              <a:gd name="T5" fmla="*/ 0 h 336"/>
              <a:gd name="T6" fmla="*/ 2147483647 w 348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48"/>
              <a:gd name="T13" fmla="*/ 0 h 336"/>
              <a:gd name="T14" fmla="*/ 348 w 3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" h="336">
                <a:moveTo>
                  <a:pt x="0" y="336"/>
                </a:moveTo>
                <a:lnTo>
                  <a:pt x="0" y="0"/>
                </a:lnTo>
                <a:lnTo>
                  <a:pt x="348" y="0"/>
                </a:lnTo>
                <a:lnTo>
                  <a:pt x="348" y="174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1658939" y="3839766"/>
            <a:ext cx="814387" cy="242888"/>
          </a:xfrm>
          <a:custGeom>
            <a:avLst/>
            <a:gdLst>
              <a:gd name="T0" fmla="*/ 0 w 354"/>
              <a:gd name="T1" fmla="*/ 2147483647 h 162"/>
              <a:gd name="T2" fmla="*/ 0 w 354"/>
              <a:gd name="T3" fmla="*/ 0 h 162"/>
              <a:gd name="T4" fmla="*/ 2147483647 w 354"/>
              <a:gd name="T5" fmla="*/ 0 h 162"/>
              <a:gd name="T6" fmla="*/ 2147483647 w 354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354"/>
              <a:gd name="T13" fmla="*/ 0 h 162"/>
              <a:gd name="T14" fmla="*/ 354 w 354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" h="162">
                <a:moveTo>
                  <a:pt x="0" y="96"/>
                </a:moveTo>
                <a:lnTo>
                  <a:pt x="0" y="0"/>
                </a:lnTo>
                <a:lnTo>
                  <a:pt x="354" y="0"/>
                </a:lnTo>
                <a:lnTo>
                  <a:pt x="354" y="162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7627939" y="3812382"/>
            <a:ext cx="358775" cy="550069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8343901" y="3812382"/>
            <a:ext cx="358775" cy="550069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5132389" y="3812382"/>
            <a:ext cx="358775" cy="550069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Freeform 16"/>
          <p:cNvSpPr>
            <a:spLocks/>
          </p:cNvSpPr>
          <p:nvPr/>
        </p:nvSpPr>
        <p:spPr bwMode="auto">
          <a:xfrm>
            <a:off x="3451226" y="3731419"/>
            <a:ext cx="620713" cy="631031"/>
          </a:xfrm>
          <a:custGeom>
            <a:avLst/>
            <a:gdLst>
              <a:gd name="T0" fmla="*/ 0 w 270"/>
              <a:gd name="T1" fmla="*/ 2147483647 h 420"/>
              <a:gd name="T2" fmla="*/ 0 w 270"/>
              <a:gd name="T3" fmla="*/ 0 h 420"/>
              <a:gd name="T4" fmla="*/ 2147483647 w 270"/>
              <a:gd name="T5" fmla="*/ 0 h 420"/>
              <a:gd name="T6" fmla="*/ 2147483647 w 270"/>
              <a:gd name="T7" fmla="*/ 2147483647 h 420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420"/>
              <a:gd name="T14" fmla="*/ 270 w 270"/>
              <a:gd name="T15" fmla="*/ 420 h 4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420">
                <a:moveTo>
                  <a:pt x="0" y="168"/>
                </a:moveTo>
                <a:lnTo>
                  <a:pt x="0" y="0"/>
                </a:lnTo>
                <a:lnTo>
                  <a:pt x="270" y="0"/>
                </a:lnTo>
                <a:lnTo>
                  <a:pt x="270" y="420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Freeform 17"/>
          <p:cNvSpPr>
            <a:spLocks/>
          </p:cNvSpPr>
          <p:nvPr/>
        </p:nvSpPr>
        <p:spPr bwMode="auto">
          <a:xfrm>
            <a:off x="681038" y="3649266"/>
            <a:ext cx="1377950" cy="569119"/>
          </a:xfrm>
          <a:custGeom>
            <a:avLst/>
            <a:gdLst>
              <a:gd name="T0" fmla="*/ 2147483647 w 600"/>
              <a:gd name="T1" fmla="*/ 2147483647 h 378"/>
              <a:gd name="T2" fmla="*/ 2147483647 w 600"/>
              <a:gd name="T3" fmla="*/ 0 h 378"/>
              <a:gd name="T4" fmla="*/ 0 w 600"/>
              <a:gd name="T5" fmla="*/ 0 h 378"/>
              <a:gd name="T6" fmla="*/ 0 w 600"/>
              <a:gd name="T7" fmla="*/ 2147483647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78"/>
              <a:gd name="T14" fmla="*/ 600 w 600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78">
                <a:moveTo>
                  <a:pt x="600" y="126"/>
                </a:moveTo>
                <a:lnTo>
                  <a:pt x="600" y="0"/>
                </a:lnTo>
                <a:lnTo>
                  <a:pt x="0" y="0"/>
                </a:lnTo>
                <a:lnTo>
                  <a:pt x="0" y="378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Freeform 18"/>
          <p:cNvSpPr>
            <a:spLocks/>
          </p:cNvSpPr>
          <p:nvPr/>
        </p:nvSpPr>
        <p:spPr bwMode="auto">
          <a:xfrm>
            <a:off x="4608513" y="3631406"/>
            <a:ext cx="703262" cy="315516"/>
          </a:xfrm>
          <a:custGeom>
            <a:avLst/>
            <a:gdLst>
              <a:gd name="T0" fmla="*/ 0 w 306"/>
              <a:gd name="T1" fmla="*/ 2147483647 h 210"/>
              <a:gd name="T2" fmla="*/ 0 w 306"/>
              <a:gd name="T3" fmla="*/ 0 h 210"/>
              <a:gd name="T4" fmla="*/ 2147483647 w 306"/>
              <a:gd name="T5" fmla="*/ 0 h 210"/>
              <a:gd name="T6" fmla="*/ 2147483647 w 306"/>
              <a:gd name="T7" fmla="*/ 2147483647 h 210"/>
              <a:gd name="T8" fmla="*/ 0 60000 65536"/>
              <a:gd name="T9" fmla="*/ 0 60000 65536"/>
              <a:gd name="T10" fmla="*/ 0 60000 65536"/>
              <a:gd name="T11" fmla="*/ 0 60000 65536"/>
              <a:gd name="T12" fmla="*/ 0 w 306"/>
              <a:gd name="T13" fmla="*/ 0 h 210"/>
              <a:gd name="T14" fmla="*/ 306 w 306"/>
              <a:gd name="T15" fmla="*/ 210 h 2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6" h="210">
                <a:moveTo>
                  <a:pt x="0" y="210"/>
                </a:moveTo>
                <a:lnTo>
                  <a:pt x="0" y="0"/>
                </a:lnTo>
                <a:lnTo>
                  <a:pt x="306" y="0"/>
                </a:lnTo>
                <a:lnTo>
                  <a:pt x="306" y="120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7807326" y="3613547"/>
            <a:ext cx="715963" cy="198834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Freeform 20"/>
          <p:cNvSpPr>
            <a:spLocks/>
          </p:cNvSpPr>
          <p:nvPr/>
        </p:nvSpPr>
        <p:spPr bwMode="auto">
          <a:xfrm>
            <a:off x="1370014" y="3577829"/>
            <a:ext cx="2384425" cy="153590"/>
          </a:xfrm>
          <a:custGeom>
            <a:avLst/>
            <a:gdLst>
              <a:gd name="T0" fmla="*/ 0 w 1038"/>
              <a:gd name="T1" fmla="*/ 2147483647 h 102"/>
              <a:gd name="T2" fmla="*/ 0 w 1038"/>
              <a:gd name="T3" fmla="*/ 0 h 102"/>
              <a:gd name="T4" fmla="*/ 2147483647 w 1038"/>
              <a:gd name="T5" fmla="*/ 0 h 102"/>
              <a:gd name="T6" fmla="*/ 2147483647 w 1038"/>
              <a:gd name="T7" fmla="*/ 2147483647 h 102"/>
              <a:gd name="T8" fmla="*/ 0 60000 65536"/>
              <a:gd name="T9" fmla="*/ 0 60000 65536"/>
              <a:gd name="T10" fmla="*/ 0 60000 65536"/>
              <a:gd name="T11" fmla="*/ 0 60000 65536"/>
              <a:gd name="T12" fmla="*/ 0 w 1038"/>
              <a:gd name="T13" fmla="*/ 0 h 102"/>
              <a:gd name="T14" fmla="*/ 1038 w 1038"/>
              <a:gd name="T15" fmla="*/ 102 h 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8" h="102">
                <a:moveTo>
                  <a:pt x="0" y="48"/>
                </a:moveTo>
                <a:lnTo>
                  <a:pt x="0" y="0"/>
                </a:lnTo>
                <a:lnTo>
                  <a:pt x="1038" y="0"/>
                </a:lnTo>
                <a:lnTo>
                  <a:pt x="1038" y="102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Freeform 21"/>
          <p:cNvSpPr>
            <a:spLocks/>
          </p:cNvSpPr>
          <p:nvPr/>
        </p:nvSpPr>
        <p:spPr bwMode="auto">
          <a:xfrm>
            <a:off x="7269163" y="3433762"/>
            <a:ext cx="895350" cy="928688"/>
          </a:xfrm>
          <a:custGeom>
            <a:avLst/>
            <a:gdLst>
              <a:gd name="T0" fmla="*/ 0 w 390"/>
              <a:gd name="T1" fmla="*/ 2147483647 h 618"/>
              <a:gd name="T2" fmla="*/ 0 w 390"/>
              <a:gd name="T3" fmla="*/ 0 h 618"/>
              <a:gd name="T4" fmla="*/ 2147483647 w 390"/>
              <a:gd name="T5" fmla="*/ 0 h 618"/>
              <a:gd name="T6" fmla="*/ 2147483647 w 390"/>
              <a:gd name="T7" fmla="*/ 2147483647 h 618"/>
              <a:gd name="T8" fmla="*/ 0 60000 65536"/>
              <a:gd name="T9" fmla="*/ 0 60000 65536"/>
              <a:gd name="T10" fmla="*/ 0 60000 65536"/>
              <a:gd name="T11" fmla="*/ 0 60000 65536"/>
              <a:gd name="T12" fmla="*/ 0 w 390"/>
              <a:gd name="T13" fmla="*/ 0 h 618"/>
              <a:gd name="T14" fmla="*/ 390 w 390"/>
              <a:gd name="T15" fmla="*/ 618 h 6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" h="618">
                <a:moveTo>
                  <a:pt x="0" y="618"/>
                </a:moveTo>
                <a:lnTo>
                  <a:pt x="0" y="0"/>
                </a:lnTo>
                <a:lnTo>
                  <a:pt x="390" y="0"/>
                </a:lnTo>
                <a:lnTo>
                  <a:pt x="390" y="120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Freeform 22"/>
          <p:cNvSpPr>
            <a:spLocks/>
          </p:cNvSpPr>
          <p:nvPr/>
        </p:nvSpPr>
        <p:spPr bwMode="auto">
          <a:xfrm>
            <a:off x="6249989" y="3045619"/>
            <a:ext cx="1474787" cy="812006"/>
          </a:xfrm>
          <a:custGeom>
            <a:avLst/>
            <a:gdLst>
              <a:gd name="T0" fmla="*/ 0 w 642"/>
              <a:gd name="T1" fmla="*/ 2147483647 h 540"/>
              <a:gd name="T2" fmla="*/ 0 w 642"/>
              <a:gd name="T3" fmla="*/ 0 h 540"/>
              <a:gd name="T4" fmla="*/ 2147483647 w 642"/>
              <a:gd name="T5" fmla="*/ 0 h 540"/>
              <a:gd name="T6" fmla="*/ 2147483647 w 642"/>
              <a:gd name="T7" fmla="*/ 2147483647 h 540"/>
              <a:gd name="T8" fmla="*/ 0 60000 65536"/>
              <a:gd name="T9" fmla="*/ 0 60000 65536"/>
              <a:gd name="T10" fmla="*/ 0 60000 65536"/>
              <a:gd name="T11" fmla="*/ 0 60000 65536"/>
              <a:gd name="T12" fmla="*/ 0 w 642"/>
              <a:gd name="T13" fmla="*/ 0 h 540"/>
              <a:gd name="T14" fmla="*/ 642 w 642"/>
              <a:gd name="T15" fmla="*/ 540 h 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2" h="540">
                <a:moveTo>
                  <a:pt x="0" y="540"/>
                </a:moveTo>
                <a:lnTo>
                  <a:pt x="0" y="0"/>
                </a:lnTo>
                <a:lnTo>
                  <a:pt x="642" y="0"/>
                </a:lnTo>
                <a:lnTo>
                  <a:pt x="642" y="258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4" name="Freeform 23"/>
          <p:cNvSpPr>
            <a:spLocks/>
          </p:cNvSpPr>
          <p:nvPr/>
        </p:nvSpPr>
        <p:spPr bwMode="auto">
          <a:xfrm>
            <a:off x="2568576" y="2657476"/>
            <a:ext cx="2384425" cy="973931"/>
          </a:xfrm>
          <a:custGeom>
            <a:avLst/>
            <a:gdLst>
              <a:gd name="T0" fmla="*/ 0 w 1038"/>
              <a:gd name="T1" fmla="*/ 2147483647 h 648"/>
              <a:gd name="T2" fmla="*/ 0 w 1038"/>
              <a:gd name="T3" fmla="*/ 0 h 648"/>
              <a:gd name="T4" fmla="*/ 2147483647 w 1038"/>
              <a:gd name="T5" fmla="*/ 0 h 648"/>
              <a:gd name="T6" fmla="*/ 2147483647 w 1038"/>
              <a:gd name="T7" fmla="*/ 2147483647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1038"/>
              <a:gd name="T13" fmla="*/ 0 h 648"/>
              <a:gd name="T14" fmla="*/ 1038 w 1038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8" h="648">
                <a:moveTo>
                  <a:pt x="0" y="612"/>
                </a:moveTo>
                <a:lnTo>
                  <a:pt x="0" y="0"/>
                </a:lnTo>
                <a:lnTo>
                  <a:pt x="1038" y="0"/>
                </a:lnTo>
                <a:lnTo>
                  <a:pt x="1038" y="648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24"/>
          <p:cNvSpPr>
            <a:spLocks/>
          </p:cNvSpPr>
          <p:nvPr/>
        </p:nvSpPr>
        <p:spPr bwMode="auto">
          <a:xfrm>
            <a:off x="3768726" y="862013"/>
            <a:ext cx="3211513" cy="2183606"/>
          </a:xfrm>
          <a:custGeom>
            <a:avLst/>
            <a:gdLst>
              <a:gd name="T0" fmla="*/ 0 w 1398"/>
              <a:gd name="T1" fmla="*/ 2147483647 h 1452"/>
              <a:gd name="T2" fmla="*/ 0 w 1398"/>
              <a:gd name="T3" fmla="*/ 0 h 1452"/>
              <a:gd name="T4" fmla="*/ 2147483647 w 1398"/>
              <a:gd name="T5" fmla="*/ 0 h 1452"/>
              <a:gd name="T6" fmla="*/ 2147483647 w 1398"/>
              <a:gd name="T7" fmla="*/ 2147483647 h 1452"/>
              <a:gd name="T8" fmla="*/ 0 60000 65536"/>
              <a:gd name="T9" fmla="*/ 0 60000 65536"/>
              <a:gd name="T10" fmla="*/ 0 60000 65536"/>
              <a:gd name="T11" fmla="*/ 0 60000 65536"/>
              <a:gd name="T12" fmla="*/ 0 w 1398"/>
              <a:gd name="T13" fmla="*/ 0 h 1452"/>
              <a:gd name="T14" fmla="*/ 1398 w 1398"/>
              <a:gd name="T15" fmla="*/ 1452 h 14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8" h="1452">
                <a:moveTo>
                  <a:pt x="0" y="1194"/>
                </a:moveTo>
                <a:lnTo>
                  <a:pt x="0" y="0"/>
                </a:lnTo>
                <a:lnTo>
                  <a:pt x="1398" y="0"/>
                </a:lnTo>
                <a:lnTo>
                  <a:pt x="1398" y="1452"/>
                </a:lnTo>
              </a:path>
            </a:pathLst>
          </a:custGeom>
          <a:noFill/>
          <a:ln w="444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Rectangle 25"/>
          <p:cNvSpPr>
            <a:spLocks noChangeArrowheads="1"/>
          </p:cNvSpPr>
          <p:nvPr/>
        </p:nvSpPr>
        <p:spPr bwMode="auto">
          <a:xfrm>
            <a:off x="8027988" y="3787378"/>
            <a:ext cx="284162" cy="70247"/>
          </a:xfrm>
          <a:prstGeom prst="rect">
            <a:avLst/>
          </a:prstGeom>
          <a:solidFill>
            <a:schemeClr val="bg1"/>
          </a:solidFill>
          <a:ln w="444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149225" y="892969"/>
            <a:ext cx="36068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cs typeface="Times New Roman" pitchFamily="18" charset="0"/>
              </a:rPr>
              <a:t>Pedro</a:t>
            </a:r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chemeClr val="bg2"/>
                </a:solidFill>
                <a:cs typeface="Times New Roman" pitchFamily="18" charset="0"/>
              </a:rPr>
              <a:t>(Portuguese)</a:t>
            </a:r>
          </a:p>
          <a:p>
            <a:r>
              <a:rPr lang="en-US" sz="1200">
                <a:cs typeface="Times New Roman" pitchFamily="18" charset="0"/>
              </a:rPr>
              <a:t>Petros (Greek), Peter  (English), Piotr  (Polish), Peadar (Irish), Pierre (French), Peder  (Danish), Peka (Hawaiian), Pietro (Italian), Piero (Italian Alternative), Petr (Czech), Pyotr (Russian)</a:t>
            </a:r>
          </a:p>
          <a:p>
            <a:endParaRPr lang="en-US" sz="1200">
              <a:cs typeface="Times New Roman" pitchFamily="18" charset="0"/>
            </a:endParaRPr>
          </a:p>
          <a:p>
            <a:r>
              <a:rPr lang="en-US" b="1">
                <a:cs typeface="Times New Roman" pitchFamily="18" charset="0"/>
              </a:rPr>
              <a:t>Cristovao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cs typeface="Times New Roman" pitchFamily="18" charset="0"/>
              </a:rPr>
              <a:t>(Portuguese)</a:t>
            </a:r>
          </a:p>
          <a:p>
            <a:r>
              <a:rPr lang="en-US" sz="1200">
                <a:cs typeface="Times New Roman" pitchFamily="18" charset="0"/>
              </a:rPr>
              <a:t>Christoph (German), Christophe (French), Cristobal (Spanish), Cristoforo (Italian), Kristoffer (Scandinavian), Krystof (Czech), Christopher (English)</a:t>
            </a:r>
          </a:p>
          <a:p>
            <a:endParaRPr lang="en-US" sz="1200">
              <a:cs typeface="Times New Roman" pitchFamily="18" charset="0"/>
            </a:endParaRPr>
          </a:p>
          <a:p>
            <a:endParaRPr lang="en-US" sz="1200">
              <a:cs typeface="Times New Roman" pitchFamily="18" charset="0"/>
            </a:endParaRPr>
          </a:p>
          <a:p>
            <a:r>
              <a:rPr lang="en-US" b="1">
                <a:cs typeface="Times New Roman" pitchFamily="18" charset="0"/>
              </a:rPr>
              <a:t>Miguel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cs typeface="Times New Roman" pitchFamily="18" charset="0"/>
              </a:rPr>
              <a:t>(Portuguese)</a:t>
            </a:r>
          </a:p>
          <a:p>
            <a:r>
              <a:rPr lang="en-US" sz="1200">
                <a:cs typeface="Times New Roman" pitchFamily="18" charset="0"/>
              </a:rPr>
              <a:t>Michalis (Greek), Michael (English), Mick (Irish!)</a:t>
            </a:r>
            <a:r>
              <a:rPr lang="en-US" sz="1200"/>
              <a:t> 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641350" y="350044"/>
            <a:ext cx="84818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omic Sans MS" pitchFamily="66" charset="0"/>
              </a:rPr>
              <a:t>Hierarchical clustering using string edit distance </a:t>
            </a:r>
          </a:p>
        </p:txBody>
      </p:sp>
      <p:sp>
        <p:nvSpPr>
          <p:cNvPr id="28699" name="Rectangle 28"/>
          <p:cNvSpPr>
            <a:spLocks noChangeArrowheads="1"/>
          </p:cNvSpPr>
          <p:nvPr/>
        </p:nvSpPr>
        <p:spPr bwMode="auto">
          <a:xfrm>
            <a:off x="0" y="4273153"/>
            <a:ext cx="9144000" cy="8703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9"/>
          <p:cNvSpPr>
            <a:spLocks noChangeArrowheads="1"/>
          </p:cNvSpPr>
          <p:nvPr/>
        </p:nvSpPr>
        <p:spPr bwMode="auto">
          <a:xfrm>
            <a:off x="336551" y="4335066"/>
            <a:ext cx="5726113" cy="1083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Rectangle 30"/>
          <p:cNvSpPr>
            <a:spLocks noChangeArrowheads="1"/>
          </p:cNvSpPr>
          <p:nvPr/>
        </p:nvSpPr>
        <p:spPr bwMode="auto">
          <a:xfrm rot="-3934905">
            <a:off x="187921" y="4320601"/>
            <a:ext cx="4941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/>
              <a:t>Piotr</a:t>
            </a:r>
          </a:p>
        </p:txBody>
      </p:sp>
      <p:sp>
        <p:nvSpPr>
          <p:cNvPr id="28702" name="Rectangle 31"/>
          <p:cNvSpPr>
            <a:spLocks noChangeArrowheads="1"/>
          </p:cNvSpPr>
          <p:nvPr/>
        </p:nvSpPr>
        <p:spPr bwMode="auto">
          <a:xfrm rot="-3946978">
            <a:off x="517129" y="4342627"/>
            <a:ext cx="540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/>
              <a:t>Pyotr</a:t>
            </a:r>
          </a:p>
        </p:txBody>
      </p:sp>
      <p:sp>
        <p:nvSpPr>
          <p:cNvPr id="28703" name="Rectangle 32"/>
          <p:cNvSpPr>
            <a:spLocks noChangeArrowheads="1"/>
          </p:cNvSpPr>
          <p:nvPr/>
        </p:nvSpPr>
        <p:spPr bwMode="auto">
          <a:xfrm rot="-3928464">
            <a:off x="852290" y="4371797"/>
            <a:ext cx="6036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/>
              <a:t>Petros</a:t>
            </a:r>
          </a:p>
        </p:txBody>
      </p:sp>
      <p:sp>
        <p:nvSpPr>
          <p:cNvPr id="28704" name="Rectangle 33"/>
          <p:cNvSpPr>
            <a:spLocks noChangeArrowheads="1"/>
          </p:cNvSpPr>
          <p:nvPr/>
        </p:nvSpPr>
        <p:spPr bwMode="auto">
          <a:xfrm rot="-3922811">
            <a:off x="1247181" y="4361082"/>
            <a:ext cx="58221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/>
              <a:t>Pietro</a:t>
            </a:r>
          </a:p>
        </p:txBody>
      </p:sp>
      <p:sp>
        <p:nvSpPr>
          <p:cNvPr id="28705" name="Rectangle 34"/>
          <p:cNvSpPr>
            <a:spLocks noChangeArrowheads="1"/>
          </p:cNvSpPr>
          <p:nvPr/>
        </p:nvSpPr>
        <p:spPr bwMode="auto">
          <a:xfrm rot="-3945962">
            <a:off x="1663304" y="4306908"/>
            <a:ext cx="4976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</a:rPr>
              <a:t>Pedro</a:t>
            </a:r>
          </a:p>
        </p:txBody>
      </p:sp>
      <p:sp>
        <p:nvSpPr>
          <p:cNvPr id="28706" name="Rectangle 35"/>
          <p:cNvSpPr>
            <a:spLocks noChangeArrowheads="1"/>
          </p:cNvSpPr>
          <p:nvPr/>
        </p:nvSpPr>
        <p:spPr bwMode="auto">
          <a:xfrm rot="-3931340">
            <a:off x="1895873" y="4360486"/>
            <a:ext cx="5834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/>
              <a:t>Pierre</a:t>
            </a:r>
          </a:p>
        </p:txBody>
      </p:sp>
      <p:sp>
        <p:nvSpPr>
          <p:cNvPr id="28707" name="Rectangle 36"/>
          <p:cNvSpPr>
            <a:spLocks noChangeArrowheads="1"/>
          </p:cNvSpPr>
          <p:nvPr/>
        </p:nvSpPr>
        <p:spPr bwMode="auto">
          <a:xfrm rot="-3949083">
            <a:off x="2294534" y="4336078"/>
            <a:ext cx="5322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/>
              <a:t>Piero</a:t>
            </a:r>
          </a:p>
        </p:txBody>
      </p:sp>
      <p:sp>
        <p:nvSpPr>
          <p:cNvPr id="28708" name="Rectangle 37"/>
          <p:cNvSpPr>
            <a:spLocks noChangeArrowheads="1"/>
          </p:cNvSpPr>
          <p:nvPr/>
        </p:nvSpPr>
        <p:spPr bwMode="auto">
          <a:xfrm rot="-3950123">
            <a:off x="2655491" y="4333102"/>
            <a:ext cx="52149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/>
              <a:t>Peter</a:t>
            </a:r>
          </a:p>
        </p:txBody>
      </p:sp>
      <p:sp>
        <p:nvSpPr>
          <p:cNvPr id="28709" name="Rectangle 38"/>
          <p:cNvSpPr>
            <a:spLocks noChangeArrowheads="1"/>
          </p:cNvSpPr>
          <p:nvPr/>
        </p:nvSpPr>
        <p:spPr bwMode="auto">
          <a:xfrm rot="-3972130">
            <a:off x="3047405" y="4309885"/>
            <a:ext cx="4441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Peder</a:t>
            </a:r>
          </a:p>
        </p:txBody>
      </p:sp>
      <p:sp>
        <p:nvSpPr>
          <p:cNvPr id="28710" name="Rectangle 39"/>
          <p:cNvSpPr>
            <a:spLocks noChangeArrowheads="1"/>
          </p:cNvSpPr>
          <p:nvPr/>
        </p:nvSpPr>
        <p:spPr bwMode="auto">
          <a:xfrm rot="-3944043">
            <a:off x="3323432" y="4462076"/>
            <a:ext cx="500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/>
              <a:t>Peka</a:t>
            </a:r>
          </a:p>
        </p:txBody>
      </p:sp>
      <p:sp>
        <p:nvSpPr>
          <p:cNvPr id="28711" name="Rectangle 40"/>
          <p:cNvSpPr>
            <a:spLocks noChangeArrowheads="1"/>
          </p:cNvSpPr>
          <p:nvPr/>
        </p:nvSpPr>
        <p:spPr bwMode="auto">
          <a:xfrm rot="-3916392">
            <a:off x="3559573" y="4395015"/>
            <a:ext cx="6500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/>
              <a:t>Peadar</a:t>
            </a:r>
          </a:p>
        </p:txBody>
      </p:sp>
      <p:sp>
        <p:nvSpPr>
          <p:cNvPr id="28712" name="Rectangle 41"/>
          <p:cNvSpPr>
            <a:spLocks noChangeArrowheads="1"/>
          </p:cNvSpPr>
          <p:nvPr/>
        </p:nvSpPr>
        <p:spPr bwMode="auto">
          <a:xfrm rot="-3922958">
            <a:off x="3990976" y="4415255"/>
            <a:ext cx="7286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Michalis</a:t>
            </a:r>
          </a:p>
        </p:txBody>
      </p:sp>
      <p:sp>
        <p:nvSpPr>
          <p:cNvPr id="28713" name="Rectangle 42"/>
          <p:cNvSpPr>
            <a:spLocks noChangeArrowheads="1"/>
          </p:cNvSpPr>
          <p:nvPr/>
        </p:nvSpPr>
        <p:spPr bwMode="auto">
          <a:xfrm rot="-3913360">
            <a:off x="4377730" y="4394419"/>
            <a:ext cx="6822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Michael</a:t>
            </a:r>
          </a:p>
        </p:txBody>
      </p:sp>
      <p:sp>
        <p:nvSpPr>
          <p:cNvPr id="28714" name="Rectangle 43"/>
          <p:cNvSpPr>
            <a:spLocks noChangeArrowheads="1"/>
          </p:cNvSpPr>
          <p:nvPr/>
        </p:nvSpPr>
        <p:spPr bwMode="auto">
          <a:xfrm rot="-3943084">
            <a:off x="4755555" y="4357509"/>
            <a:ext cx="6060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</a:rPr>
              <a:t>Miguel</a:t>
            </a:r>
          </a:p>
        </p:txBody>
      </p:sp>
      <p:sp>
        <p:nvSpPr>
          <p:cNvPr id="28715" name="Rectangle 44"/>
          <p:cNvSpPr>
            <a:spLocks noChangeArrowheads="1"/>
          </p:cNvSpPr>
          <p:nvPr/>
        </p:nvSpPr>
        <p:spPr bwMode="auto">
          <a:xfrm rot="-3933695">
            <a:off x="5120680" y="4429324"/>
            <a:ext cx="45362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Mick</a:t>
            </a:r>
          </a:p>
        </p:txBody>
      </p:sp>
      <p:sp>
        <p:nvSpPr>
          <p:cNvPr id="28716" name="Rectangle 45"/>
          <p:cNvSpPr>
            <a:spLocks noChangeArrowheads="1"/>
          </p:cNvSpPr>
          <p:nvPr/>
        </p:nvSpPr>
        <p:spPr bwMode="auto">
          <a:xfrm rot="-3930391">
            <a:off x="5211763" y="4452164"/>
            <a:ext cx="8334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</a:rPr>
              <a:t>Cristovao</a:t>
            </a:r>
          </a:p>
        </p:txBody>
      </p:sp>
      <p:sp>
        <p:nvSpPr>
          <p:cNvPr id="28717" name="Rectangle 46"/>
          <p:cNvSpPr>
            <a:spLocks noChangeArrowheads="1"/>
          </p:cNvSpPr>
          <p:nvPr/>
        </p:nvSpPr>
        <p:spPr bwMode="auto">
          <a:xfrm rot="-3917436">
            <a:off x="5436989" y="4525388"/>
            <a:ext cx="9703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Christopher</a:t>
            </a:r>
          </a:p>
        </p:txBody>
      </p:sp>
      <p:sp>
        <p:nvSpPr>
          <p:cNvPr id="28718" name="Rectangle 47"/>
          <p:cNvSpPr>
            <a:spLocks noChangeArrowheads="1"/>
          </p:cNvSpPr>
          <p:nvPr/>
        </p:nvSpPr>
        <p:spPr bwMode="auto">
          <a:xfrm rot="-3922141">
            <a:off x="5920780" y="4495622"/>
            <a:ext cx="9013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Christophe</a:t>
            </a:r>
          </a:p>
        </p:txBody>
      </p:sp>
      <p:sp>
        <p:nvSpPr>
          <p:cNvPr id="28719" name="Rectangle 48"/>
          <p:cNvSpPr>
            <a:spLocks noChangeArrowheads="1"/>
          </p:cNvSpPr>
          <p:nvPr/>
        </p:nvSpPr>
        <p:spPr bwMode="auto">
          <a:xfrm rot="-3922270">
            <a:off x="6372225" y="4450973"/>
            <a:ext cx="8143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Christoph</a:t>
            </a:r>
          </a:p>
        </p:txBody>
      </p:sp>
      <p:sp>
        <p:nvSpPr>
          <p:cNvPr id="28720" name="Rectangle 49"/>
          <p:cNvSpPr>
            <a:spLocks noChangeArrowheads="1"/>
          </p:cNvSpPr>
          <p:nvPr/>
        </p:nvSpPr>
        <p:spPr bwMode="auto">
          <a:xfrm rot="-3929420">
            <a:off x="6785968" y="4419422"/>
            <a:ext cx="7393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Crisdean</a:t>
            </a:r>
          </a:p>
        </p:txBody>
      </p:sp>
      <p:sp>
        <p:nvSpPr>
          <p:cNvPr id="28721" name="Rectangle 50"/>
          <p:cNvSpPr>
            <a:spLocks noChangeArrowheads="1"/>
          </p:cNvSpPr>
          <p:nvPr/>
        </p:nvSpPr>
        <p:spPr bwMode="auto">
          <a:xfrm rot="-3925722">
            <a:off x="7133035" y="4430733"/>
            <a:ext cx="7596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Cristobal</a:t>
            </a:r>
          </a:p>
        </p:txBody>
      </p:sp>
      <p:sp>
        <p:nvSpPr>
          <p:cNvPr id="28722" name="Rectangle 51"/>
          <p:cNvSpPr>
            <a:spLocks noChangeArrowheads="1"/>
          </p:cNvSpPr>
          <p:nvPr/>
        </p:nvSpPr>
        <p:spPr bwMode="auto">
          <a:xfrm rot="-3915877">
            <a:off x="7464822" y="4470023"/>
            <a:ext cx="8453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Cristoforo</a:t>
            </a:r>
          </a:p>
        </p:txBody>
      </p:sp>
      <p:sp>
        <p:nvSpPr>
          <p:cNvPr id="28723" name="Rectangle 52"/>
          <p:cNvSpPr>
            <a:spLocks noChangeArrowheads="1"/>
          </p:cNvSpPr>
          <p:nvPr/>
        </p:nvSpPr>
        <p:spPr bwMode="auto">
          <a:xfrm rot="-3929659">
            <a:off x="7872809" y="4458117"/>
            <a:ext cx="8167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Kristoffer</a:t>
            </a:r>
          </a:p>
        </p:txBody>
      </p:sp>
      <p:sp>
        <p:nvSpPr>
          <p:cNvPr id="28724" name="Rectangle 53"/>
          <p:cNvSpPr>
            <a:spLocks noChangeArrowheads="1"/>
          </p:cNvSpPr>
          <p:nvPr/>
        </p:nvSpPr>
        <p:spPr bwMode="auto">
          <a:xfrm rot="-3934610">
            <a:off x="8316318" y="4376560"/>
            <a:ext cx="6441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/>
              <a:t>Krystof</a:t>
            </a:r>
          </a:p>
        </p:txBody>
      </p:sp>
      <p:sp>
        <p:nvSpPr>
          <p:cNvPr id="28725" name="Slide Number Placeholder 5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F43F1-D0B7-4B45-B480-4293BF119ED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73152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  <a:ea typeface="ＭＳ Ｐゴシック" pitchFamily="34" charset="-128"/>
              </a:rPr>
              <a:t>Hierarchical clustering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457200" y="2190750"/>
            <a:ext cx="3587750" cy="1912144"/>
            <a:chOff x="98" y="300"/>
            <a:chExt cx="3214" cy="2284"/>
          </a:xfrm>
        </p:grpSpPr>
        <p:pic>
          <p:nvPicPr>
            <p:cNvPr id="29702" name="Picture 1028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3" name="Picture 10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4" name="Picture 103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031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9720" name="Picture 103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21" name="Picture 103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706" name="Line 1034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1035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036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037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038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039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040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41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9717" name="Line 1042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8" name="Line 1043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9" name="Line 1044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4" name="Line 1045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046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1047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699" name="Text Box 1048"/>
          <p:cNvSpPr txBox="1">
            <a:spLocks noChangeArrowheads="1"/>
          </p:cNvSpPr>
          <p:nvPr/>
        </p:nvSpPr>
        <p:spPr bwMode="auto">
          <a:xfrm>
            <a:off x="201614" y="977504"/>
            <a:ext cx="3851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dirty="0">
                <a:latin typeface="Times" charset="0"/>
              </a:rPr>
              <a:t>The number of </a:t>
            </a:r>
            <a:r>
              <a:rPr lang="en-US" dirty="0" err="1">
                <a:latin typeface="Times" charset="0"/>
              </a:rPr>
              <a:t>dendrograms</a:t>
            </a:r>
            <a:r>
              <a:rPr lang="en-US" dirty="0">
                <a:latin typeface="Times" charset="0"/>
              </a:rPr>
              <a:t> with </a:t>
            </a:r>
            <a:r>
              <a:rPr lang="en-US" i="1" dirty="0">
                <a:latin typeface="Times" charset="0"/>
              </a:rPr>
              <a:t>n</a:t>
            </a:r>
            <a:r>
              <a:rPr lang="en-US" dirty="0">
                <a:latin typeface="Times" charset="0"/>
              </a:rPr>
              <a:t> leafs  = (2</a:t>
            </a:r>
            <a:r>
              <a:rPr lang="en-US" i="1" dirty="0">
                <a:latin typeface="Times" charset="0"/>
              </a:rPr>
              <a:t>n</a:t>
            </a:r>
            <a:r>
              <a:rPr lang="en-US" dirty="0">
                <a:latin typeface="Times" charset="0"/>
              </a:rPr>
              <a:t> -3)!/[(2</a:t>
            </a:r>
            <a:r>
              <a:rPr lang="en-US" baseline="30000" dirty="0">
                <a:latin typeface="Times" charset="0"/>
              </a:rPr>
              <a:t>(</a:t>
            </a:r>
            <a:r>
              <a:rPr lang="en-US" i="1" baseline="30000" dirty="0">
                <a:latin typeface="Times" charset="0"/>
              </a:rPr>
              <a:t>n </a:t>
            </a:r>
            <a:r>
              <a:rPr lang="en-US" baseline="30000" dirty="0">
                <a:latin typeface="Times" charset="0"/>
              </a:rPr>
              <a:t>-2)</a:t>
            </a:r>
            <a:r>
              <a:rPr lang="en-US" dirty="0">
                <a:latin typeface="Times" charset="0"/>
              </a:rPr>
              <a:t>) (</a:t>
            </a:r>
            <a:r>
              <a:rPr lang="en-US" i="1" dirty="0">
                <a:latin typeface="Times" charset="0"/>
              </a:rPr>
              <a:t>n </a:t>
            </a:r>
            <a:r>
              <a:rPr lang="en-US" dirty="0">
                <a:latin typeface="Times" charset="0"/>
              </a:rPr>
              <a:t>-2</a:t>
            </a:r>
            <a:r>
              <a:rPr lang="en-US" dirty="0" smtClean="0">
                <a:latin typeface="Times" charset="0"/>
              </a:rPr>
              <a:t>)!]</a:t>
            </a:r>
            <a:endParaRPr lang="en-US" dirty="0">
              <a:latin typeface="Times" charset="0"/>
            </a:endParaRPr>
          </a:p>
        </p:txBody>
      </p:sp>
      <p:sp>
        <p:nvSpPr>
          <p:cNvPr id="29700" name="Text Box 1049"/>
          <p:cNvSpPr txBox="1">
            <a:spLocks noChangeArrowheads="1"/>
          </p:cNvSpPr>
          <p:nvPr/>
        </p:nvSpPr>
        <p:spPr bwMode="auto">
          <a:xfrm>
            <a:off x="4419600" y="819150"/>
            <a:ext cx="42418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Bottom-Up </a:t>
            </a:r>
            <a:r>
              <a:rPr lang="en-US" sz="2000" b="1" dirty="0"/>
              <a:t>(</a:t>
            </a:r>
            <a:r>
              <a:rPr lang="en-US" altLang="zh-CN" sz="2000" b="1" dirty="0">
                <a:ea typeface="SimSun" pitchFamily="2" charset="-122"/>
              </a:rPr>
              <a:t>agglomerative</a:t>
            </a:r>
            <a:r>
              <a:rPr lang="en-US" sz="2000" b="1" dirty="0"/>
              <a:t>):</a:t>
            </a:r>
            <a:r>
              <a:rPr lang="en-US" sz="2000" dirty="0"/>
              <a:t> Starting with each item in its own cluster, find the best pair to merge into a new cluster. Repeat until all clusters are fused together. </a:t>
            </a:r>
          </a:p>
          <a:p>
            <a:endParaRPr lang="en-US" sz="2000" b="1" dirty="0"/>
          </a:p>
          <a:p>
            <a:r>
              <a:rPr lang="en-US" sz="2000" b="1" dirty="0"/>
              <a:t>Top-Down (</a:t>
            </a:r>
            <a:r>
              <a:rPr lang="en-US" altLang="zh-CN" sz="2000" b="1" dirty="0">
                <a:ea typeface="SimSun" pitchFamily="2" charset="-122"/>
              </a:rPr>
              <a:t>divisive</a:t>
            </a:r>
            <a:r>
              <a:rPr lang="en-US" sz="2000" b="1" dirty="0"/>
              <a:t>):</a:t>
            </a:r>
            <a:r>
              <a:rPr lang="en-US" sz="2000" dirty="0"/>
              <a:t> Starting with all the data in a single cluster, consider every possible way to divide the cluster into two. Choose the best division and recursively operate on both sides.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701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4BD90-376A-44BC-989F-837DBF7917F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409950"/>
            <a:ext cx="409575" cy="66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409950"/>
            <a:ext cx="466725" cy="65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4343400" y="1484710"/>
            <a:ext cx="4343400" cy="3565922"/>
            <a:chOff x="2736" y="1247"/>
            <a:chExt cx="2736" cy="2995"/>
          </a:xfrm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3312" y="2016"/>
              <a:ext cx="2160" cy="2160"/>
              <a:chOff x="1632" y="1248"/>
              <a:chExt cx="2160" cy="2160"/>
            </a:xfrm>
          </p:grpSpPr>
          <p:grpSp>
            <p:nvGrpSpPr>
              <p:cNvPr id="4" name="Group 1030"/>
              <p:cNvGrpSpPr>
                <a:grpSpLocks/>
              </p:cNvGrpSpPr>
              <p:nvPr/>
            </p:nvGrpSpPr>
            <p:grpSpPr bwMode="auto">
              <a:xfrm>
                <a:off x="1632" y="1248"/>
                <a:ext cx="432" cy="432"/>
                <a:chOff x="1776" y="1920"/>
                <a:chExt cx="432" cy="432"/>
              </a:xfrm>
            </p:grpSpPr>
            <p:sp>
              <p:nvSpPr>
                <p:cNvPr id="30814" name="Rectangle 103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5" name="Text Box 103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  <p:grpSp>
            <p:nvGrpSpPr>
              <p:cNvPr id="5" name="Group 1033"/>
              <p:cNvGrpSpPr>
                <a:grpSpLocks/>
              </p:cNvGrpSpPr>
              <p:nvPr/>
            </p:nvGrpSpPr>
            <p:grpSpPr bwMode="auto">
              <a:xfrm>
                <a:off x="2064" y="1248"/>
                <a:ext cx="432" cy="432"/>
                <a:chOff x="1776" y="1920"/>
                <a:chExt cx="432" cy="432"/>
              </a:xfrm>
            </p:grpSpPr>
            <p:sp>
              <p:nvSpPr>
                <p:cNvPr id="30812" name="Rectangle 103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3" name="Text Box 103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8</a:t>
                  </a:r>
                </a:p>
              </p:txBody>
            </p:sp>
          </p:grpSp>
          <p:grpSp>
            <p:nvGrpSpPr>
              <p:cNvPr id="6" name="Group 1036"/>
              <p:cNvGrpSpPr>
                <a:grpSpLocks/>
              </p:cNvGrpSpPr>
              <p:nvPr/>
            </p:nvGrpSpPr>
            <p:grpSpPr bwMode="auto">
              <a:xfrm>
                <a:off x="2496" y="1248"/>
                <a:ext cx="432" cy="432"/>
                <a:chOff x="1776" y="1920"/>
                <a:chExt cx="432" cy="432"/>
              </a:xfrm>
            </p:grpSpPr>
            <p:sp>
              <p:nvSpPr>
                <p:cNvPr id="30810" name="Rectangle 103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1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8</a:t>
                  </a:r>
                </a:p>
              </p:txBody>
            </p:sp>
          </p:grpSp>
          <p:grpSp>
            <p:nvGrpSpPr>
              <p:cNvPr id="7" name="Group 1039"/>
              <p:cNvGrpSpPr>
                <a:grpSpLocks/>
              </p:cNvGrpSpPr>
              <p:nvPr/>
            </p:nvGrpSpPr>
            <p:grpSpPr bwMode="auto">
              <a:xfrm>
                <a:off x="2928" y="1248"/>
                <a:ext cx="432" cy="432"/>
                <a:chOff x="1776" y="1920"/>
                <a:chExt cx="432" cy="432"/>
              </a:xfrm>
            </p:grpSpPr>
            <p:sp>
              <p:nvSpPr>
                <p:cNvPr id="30808" name="Rectangle 104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9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7</a:t>
                  </a:r>
                </a:p>
              </p:txBody>
            </p:sp>
          </p:grpSp>
          <p:grpSp>
            <p:nvGrpSpPr>
              <p:cNvPr id="8" name="Group 1042"/>
              <p:cNvGrpSpPr>
                <a:grpSpLocks/>
              </p:cNvGrpSpPr>
              <p:nvPr/>
            </p:nvGrpSpPr>
            <p:grpSpPr bwMode="auto">
              <a:xfrm>
                <a:off x="3360" y="1248"/>
                <a:ext cx="432" cy="432"/>
                <a:chOff x="1776" y="1920"/>
                <a:chExt cx="432" cy="432"/>
              </a:xfrm>
            </p:grpSpPr>
            <p:sp>
              <p:nvSpPr>
                <p:cNvPr id="30806" name="Rectangle 104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7" name="Text Box 104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7</a:t>
                  </a:r>
                </a:p>
              </p:txBody>
            </p:sp>
          </p:grpSp>
          <p:grpSp>
            <p:nvGrpSpPr>
              <p:cNvPr id="9" name="Group 1045"/>
              <p:cNvGrpSpPr>
                <a:grpSpLocks/>
              </p:cNvGrpSpPr>
              <p:nvPr/>
            </p:nvGrpSpPr>
            <p:grpSpPr bwMode="auto">
              <a:xfrm>
                <a:off x="1632" y="1680"/>
                <a:ext cx="432" cy="432"/>
                <a:chOff x="1776" y="1920"/>
                <a:chExt cx="432" cy="432"/>
              </a:xfrm>
            </p:grpSpPr>
            <p:sp>
              <p:nvSpPr>
                <p:cNvPr id="30804" name="Rectangle 104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5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10" name="Group 1048"/>
              <p:cNvGrpSpPr>
                <a:grpSpLocks/>
              </p:cNvGrpSpPr>
              <p:nvPr/>
            </p:nvGrpSpPr>
            <p:grpSpPr bwMode="auto">
              <a:xfrm>
                <a:off x="2064" y="1680"/>
                <a:ext cx="432" cy="432"/>
                <a:chOff x="1776" y="1920"/>
                <a:chExt cx="432" cy="432"/>
              </a:xfrm>
            </p:grpSpPr>
            <p:sp>
              <p:nvSpPr>
                <p:cNvPr id="30802" name="Rectangle 104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3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  <p:grpSp>
            <p:nvGrpSpPr>
              <p:cNvPr id="11" name="Group 1051"/>
              <p:cNvGrpSpPr>
                <a:grpSpLocks/>
              </p:cNvGrpSpPr>
              <p:nvPr/>
            </p:nvGrpSpPr>
            <p:grpSpPr bwMode="auto">
              <a:xfrm>
                <a:off x="2496" y="1680"/>
                <a:ext cx="432" cy="432"/>
                <a:chOff x="1776" y="1920"/>
                <a:chExt cx="432" cy="432"/>
              </a:xfrm>
            </p:grpSpPr>
            <p:sp>
              <p:nvSpPr>
                <p:cNvPr id="30800" name="Rectangle 105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1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2</a:t>
                  </a:r>
                </a:p>
              </p:txBody>
            </p:sp>
          </p:grpSp>
          <p:grpSp>
            <p:nvGrpSpPr>
              <p:cNvPr id="12" name="Group 1054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432"/>
                <a:chOff x="1776" y="1920"/>
                <a:chExt cx="432" cy="432"/>
              </a:xfrm>
            </p:grpSpPr>
            <p:sp>
              <p:nvSpPr>
                <p:cNvPr id="30798" name="Rectangle 105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9" name="Text Box 105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4</a:t>
                  </a:r>
                </a:p>
              </p:txBody>
            </p:sp>
          </p:grpSp>
          <p:grpSp>
            <p:nvGrpSpPr>
              <p:cNvPr id="13" name="Group 1057"/>
              <p:cNvGrpSpPr>
                <a:grpSpLocks/>
              </p:cNvGrpSpPr>
              <p:nvPr/>
            </p:nvGrpSpPr>
            <p:grpSpPr bwMode="auto">
              <a:xfrm>
                <a:off x="3360" y="1680"/>
                <a:ext cx="432" cy="432"/>
                <a:chOff x="1776" y="1920"/>
                <a:chExt cx="432" cy="432"/>
              </a:xfrm>
            </p:grpSpPr>
            <p:sp>
              <p:nvSpPr>
                <p:cNvPr id="30796" name="Rectangle 105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7" name="Text Box 105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4</a:t>
                  </a:r>
                </a:p>
              </p:txBody>
            </p:sp>
          </p:grpSp>
          <p:grpSp>
            <p:nvGrpSpPr>
              <p:cNvPr id="14" name="Group 1060"/>
              <p:cNvGrpSpPr>
                <a:grpSpLocks/>
              </p:cNvGrpSpPr>
              <p:nvPr/>
            </p:nvGrpSpPr>
            <p:grpSpPr bwMode="auto">
              <a:xfrm>
                <a:off x="1632" y="2112"/>
                <a:ext cx="432" cy="432"/>
                <a:chOff x="1776" y="1920"/>
                <a:chExt cx="432" cy="432"/>
              </a:xfrm>
            </p:grpSpPr>
            <p:sp>
              <p:nvSpPr>
                <p:cNvPr id="30794" name="Rectangle 106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5" name="Text Box 106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15" name="Group 1063"/>
              <p:cNvGrpSpPr>
                <a:grpSpLocks/>
              </p:cNvGrpSpPr>
              <p:nvPr/>
            </p:nvGrpSpPr>
            <p:grpSpPr bwMode="auto">
              <a:xfrm>
                <a:off x="2064" y="2112"/>
                <a:ext cx="432" cy="432"/>
                <a:chOff x="1776" y="1920"/>
                <a:chExt cx="432" cy="432"/>
              </a:xfrm>
            </p:grpSpPr>
            <p:sp>
              <p:nvSpPr>
                <p:cNvPr id="30792" name="Rectangle 106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3" name="Text Box 106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16" name="Group 1066"/>
              <p:cNvGrpSpPr>
                <a:grpSpLocks/>
              </p:cNvGrpSpPr>
              <p:nvPr/>
            </p:nvGrpSpPr>
            <p:grpSpPr bwMode="auto">
              <a:xfrm>
                <a:off x="2496" y="2112"/>
                <a:ext cx="432" cy="432"/>
                <a:chOff x="1776" y="1920"/>
                <a:chExt cx="432" cy="432"/>
              </a:xfrm>
            </p:grpSpPr>
            <p:sp>
              <p:nvSpPr>
                <p:cNvPr id="30790" name="Rectangle 106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1" name="Text Box 106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  <p:grpSp>
            <p:nvGrpSpPr>
              <p:cNvPr id="17" name="Group 1069"/>
              <p:cNvGrpSpPr>
                <a:grpSpLocks/>
              </p:cNvGrpSpPr>
              <p:nvPr/>
            </p:nvGrpSpPr>
            <p:grpSpPr bwMode="auto">
              <a:xfrm>
                <a:off x="2928" y="2112"/>
                <a:ext cx="432" cy="432"/>
                <a:chOff x="1776" y="1920"/>
                <a:chExt cx="432" cy="432"/>
              </a:xfrm>
            </p:grpSpPr>
            <p:sp>
              <p:nvSpPr>
                <p:cNvPr id="30788" name="Rectangle 107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9" name="Text Box 107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3</a:t>
                  </a:r>
                </a:p>
              </p:txBody>
            </p:sp>
          </p:grpSp>
          <p:grpSp>
            <p:nvGrpSpPr>
              <p:cNvPr id="18" name="Group 1072"/>
              <p:cNvGrpSpPr>
                <a:grpSpLocks/>
              </p:cNvGrpSpPr>
              <p:nvPr/>
            </p:nvGrpSpPr>
            <p:grpSpPr bwMode="auto">
              <a:xfrm>
                <a:off x="3360" y="2112"/>
                <a:ext cx="432" cy="432"/>
                <a:chOff x="1776" y="1920"/>
                <a:chExt cx="432" cy="432"/>
              </a:xfrm>
            </p:grpSpPr>
            <p:sp>
              <p:nvSpPr>
                <p:cNvPr id="30786" name="Rectangle 107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7" name="Text Box 107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3</a:t>
                  </a:r>
                </a:p>
              </p:txBody>
            </p:sp>
          </p:grpSp>
          <p:grpSp>
            <p:nvGrpSpPr>
              <p:cNvPr id="19" name="Group 1075"/>
              <p:cNvGrpSpPr>
                <a:grpSpLocks/>
              </p:cNvGrpSpPr>
              <p:nvPr/>
            </p:nvGrpSpPr>
            <p:grpSpPr bwMode="auto">
              <a:xfrm>
                <a:off x="1632" y="2544"/>
                <a:ext cx="432" cy="432"/>
                <a:chOff x="1776" y="1920"/>
                <a:chExt cx="432" cy="432"/>
              </a:xfrm>
            </p:grpSpPr>
            <p:sp>
              <p:nvSpPr>
                <p:cNvPr id="30784" name="Rectangle 107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5" name="Text Box 107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20" name="Group 1078"/>
              <p:cNvGrpSpPr>
                <a:grpSpLocks/>
              </p:cNvGrpSpPr>
              <p:nvPr/>
            </p:nvGrpSpPr>
            <p:grpSpPr bwMode="auto">
              <a:xfrm>
                <a:off x="2064" y="2544"/>
                <a:ext cx="432" cy="432"/>
                <a:chOff x="1776" y="1920"/>
                <a:chExt cx="432" cy="432"/>
              </a:xfrm>
            </p:grpSpPr>
            <p:sp>
              <p:nvSpPr>
                <p:cNvPr id="30782" name="Rectangle 107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3" name="Text Box 108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21" name="Group 1081"/>
              <p:cNvGrpSpPr>
                <a:grpSpLocks/>
              </p:cNvGrpSpPr>
              <p:nvPr/>
            </p:nvGrpSpPr>
            <p:grpSpPr bwMode="auto">
              <a:xfrm>
                <a:off x="2496" y="2544"/>
                <a:ext cx="432" cy="432"/>
                <a:chOff x="1776" y="1920"/>
                <a:chExt cx="432" cy="432"/>
              </a:xfrm>
            </p:grpSpPr>
            <p:sp>
              <p:nvSpPr>
                <p:cNvPr id="30780" name="Rectangle 108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1" name="Text Box 108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22" name="Group 1084"/>
              <p:cNvGrpSpPr>
                <a:grpSpLocks/>
              </p:cNvGrpSpPr>
              <p:nvPr/>
            </p:nvGrpSpPr>
            <p:grpSpPr bwMode="auto">
              <a:xfrm>
                <a:off x="2928" y="2544"/>
                <a:ext cx="432" cy="432"/>
                <a:chOff x="1776" y="1920"/>
                <a:chExt cx="432" cy="432"/>
              </a:xfrm>
            </p:grpSpPr>
            <p:sp>
              <p:nvSpPr>
                <p:cNvPr id="30778" name="Rectangle 108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79" name="Text Box 108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  <p:grpSp>
            <p:nvGrpSpPr>
              <p:cNvPr id="23" name="Group 1087"/>
              <p:cNvGrpSpPr>
                <a:grpSpLocks/>
              </p:cNvGrpSpPr>
              <p:nvPr/>
            </p:nvGrpSpPr>
            <p:grpSpPr bwMode="auto">
              <a:xfrm>
                <a:off x="3360" y="2544"/>
                <a:ext cx="432" cy="432"/>
                <a:chOff x="1776" y="1920"/>
                <a:chExt cx="432" cy="432"/>
              </a:xfrm>
            </p:grpSpPr>
            <p:sp>
              <p:nvSpPr>
                <p:cNvPr id="30776" name="Rectangle 108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77" name="Text Box 108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</p:txBody>
            </p:sp>
          </p:grpSp>
          <p:grpSp>
            <p:nvGrpSpPr>
              <p:cNvPr id="24" name="Group 1090"/>
              <p:cNvGrpSpPr>
                <a:grpSpLocks/>
              </p:cNvGrpSpPr>
              <p:nvPr/>
            </p:nvGrpSpPr>
            <p:grpSpPr bwMode="auto">
              <a:xfrm>
                <a:off x="1632" y="2976"/>
                <a:ext cx="432" cy="432"/>
                <a:chOff x="1776" y="1920"/>
                <a:chExt cx="432" cy="432"/>
              </a:xfrm>
            </p:grpSpPr>
            <p:sp>
              <p:nvSpPr>
                <p:cNvPr id="30774" name="Rectangle 109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75" name="Text Box 109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25" name="Group 1093"/>
              <p:cNvGrpSpPr>
                <a:grpSpLocks/>
              </p:cNvGrpSpPr>
              <p:nvPr/>
            </p:nvGrpSpPr>
            <p:grpSpPr bwMode="auto">
              <a:xfrm>
                <a:off x="2064" y="2976"/>
                <a:ext cx="432" cy="432"/>
                <a:chOff x="1776" y="1920"/>
                <a:chExt cx="432" cy="432"/>
              </a:xfrm>
            </p:grpSpPr>
            <p:sp>
              <p:nvSpPr>
                <p:cNvPr id="30772" name="Rectangle 109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73" name="Text Box 109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26" name="Group 1096"/>
              <p:cNvGrpSpPr>
                <a:grpSpLocks/>
              </p:cNvGrpSpPr>
              <p:nvPr/>
            </p:nvGrpSpPr>
            <p:grpSpPr bwMode="auto">
              <a:xfrm>
                <a:off x="2496" y="2976"/>
                <a:ext cx="432" cy="432"/>
                <a:chOff x="1776" y="1920"/>
                <a:chExt cx="432" cy="432"/>
              </a:xfrm>
            </p:grpSpPr>
            <p:sp>
              <p:nvSpPr>
                <p:cNvPr id="30770" name="Rectangle 109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71" name="Text Box 109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27" name="Group 1099"/>
              <p:cNvGrpSpPr>
                <a:grpSpLocks/>
              </p:cNvGrpSpPr>
              <p:nvPr/>
            </p:nvGrpSpPr>
            <p:grpSpPr bwMode="auto">
              <a:xfrm>
                <a:off x="2928" y="2976"/>
                <a:ext cx="432" cy="432"/>
                <a:chOff x="1776" y="1920"/>
                <a:chExt cx="432" cy="432"/>
              </a:xfrm>
            </p:grpSpPr>
            <p:sp>
              <p:nvSpPr>
                <p:cNvPr id="30768" name="Rectangle 110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9" name="Text Box 110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28" name="Group 1102"/>
              <p:cNvGrpSpPr>
                <a:grpSpLocks/>
              </p:cNvGrpSpPr>
              <p:nvPr/>
            </p:nvGrpSpPr>
            <p:grpSpPr bwMode="auto">
              <a:xfrm>
                <a:off x="3360" y="2976"/>
                <a:ext cx="432" cy="432"/>
                <a:chOff x="1776" y="1920"/>
                <a:chExt cx="432" cy="432"/>
              </a:xfrm>
            </p:grpSpPr>
            <p:sp>
              <p:nvSpPr>
                <p:cNvPr id="30766" name="Rectangle 110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7" name="Text Box 110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</p:grpSp>
        <p:pic>
          <p:nvPicPr>
            <p:cNvPr id="30731" name="Picture 1105" descr="Edna Krabappe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0" y="1360"/>
              <a:ext cx="280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2" name="Picture 110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0" y="1592"/>
              <a:ext cx="171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3" name="Picture 110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76" y="1247"/>
              <a:ext cx="236" cy="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4" name="Picture 110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43" y="1425"/>
              <a:ext cx="32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5" name="Picture 110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40" y="1440"/>
              <a:ext cx="411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6" name="Picture 1110" descr="Edna Krabappe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0" y="1968"/>
              <a:ext cx="280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7" name="Picture 11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72" y="2496"/>
              <a:ext cx="171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8" name="Picture 111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84" y="2736"/>
              <a:ext cx="236" cy="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9" name="Picture 11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36" y="3696"/>
              <a:ext cx="294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0" name="Picture 11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24" y="3264"/>
              <a:ext cx="258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24" name="Text Box 1115"/>
          <p:cNvSpPr txBox="1">
            <a:spLocks noChangeArrowheads="1"/>
          </p:cNvSpPr>
          <p:nvPr/>
        </p:nvSpPr>
        <p:spPr bwMode="auto">
          <a:xfrm>
            <a:off x="609600" y="2190750"/>
            <a:ext cx="2842445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D(  ,  ) = 8</a:t>
            </a:r>
          </a:p>
          <a:p>
            <a:pPr>
              <a:spcBef>
                <a:spcPct val="25000"/>
              </a:spcBef>
            </a:pPr>
            <a:r>
              <a:rPr lang="en-US" sz="5400" dirty="0"/>
              <a:t>D(  ,  ) = 1</a:t>
            </a:r>
          </a:p>
        </p:txBody>
      </p:sp>
      <p:pic>
        <p:nvPicPr>
          <p:cNvPr id="30725" name="Picture 1116" descr="Edna Krabappe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343150"/>
            <a:ext cx="444500" cy="72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1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2419350"/>
            <a:ext cx="271463" cy="4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 Box 1118"/>
          <p:cNvSpPr txBox="1">
            <a:spLocks noChangeArrowheads="1"/>
          </p:cNvSpPr>
          <p:nvPr/>
        </p:nvSpPr>
        <p:spPr bwMode="auto">
          <a:xfrm>
            <a:off x="365126" y="1064419"/>
            <a:ext cx="39782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begin with a distance matrix which contains the distances between every pair of objects in our database.</a:t>
            </a:r>
          </a:p>
        </p:txBody>
      </p:sp>
      <p:sp>
        <p:nvSpPr>
          <p:cNvPr id="30728" name="Slide Number Placeholder 9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BF3D0-933F-460C-BE5B-141AA696B140}" type="slidenum">
              <a:rPr lang="en-US"/>
              <a:pPr/>
              <a:t>14</a:t>
            </a:fld>
            <a:endParaRPr lang="en-US"/>
          </a:p>
        </p:txBody>
      </p:sp>
      <p:sp>
        <p:nvSpPr>
          <p:cNvPr id="96" name="Rectangle 1026"/>
          <p:cNvSpPr txBox="1">
            <a:spLocks noChangeArrowheads="1"/>
          </p:cNvSpPr>
          <p:nvPr/>
        </p:nvSpPr>
        <p:spPr>
          <a:xfrm>
            <a:off x="685800" y="228600"/>
            <a:ext cx="8915400" cy="85725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600" kern="0" dirty="0">
                <a:solidFill>
                  <a:srgbClr val="0000CC"/>
                </a:solidFill>
                <a:latin typeface="Comic Sans MS"/>
                <a:ea typeface="+mj-ea"/>
                <a:cs typeface="Comic Sans MS"/>
              </a:rPr>
              <a:t>Distance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026"/>
          <p:cNvSpPr txBox="1">
            <a:spLocks noChangeArrowheads="1"/>
          </p:cNvSpPr>
          <p:nvPr/>
        </p:nvSpPr>
        <p:spPr bwMode="auto">
          <a:xfrm>
            <a:off x="133350" y="1009650"/>
            <a:ext cx="84772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Starting with each item in its own cluster, find the best pair to merge into a new cluster. Repeat until all clusters are fused together. 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7924800" y="3409950"/>
            <a:ext cx="1027112" cy="729854"/>
            <a:chOff x="1267" y="3584"/>
            <a:chExt cx="647" cy="613"/>
          </a:xfrm>
        </p:grpSpPr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31786" name="Picture 1029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787" name="Picture 10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783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2286000" y="3409950"/>
            <a:ext cx="1027112" cy="729853"/>
            <a:chOff x="1165" y="3566"/>
            <a:chExt cx="647" cy="613"/>
          </a:xfrm>
        </p:grpSpPr>
        <p:grpSp>
          <p:nvGrpSpPr>
            <p:cNvPr id="5" name="Group 1035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31780" name="Picture 1036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781" name="Picture 103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1038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31777" name="Line 1039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Line 1040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9" name="Line 1041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042"/>
          <p:cNvGrpSpPr>
            <a:grpSpLocks/>
          </p:cNvGrpSpPr>
          <p:nvPr/>
        </p:nvGrpSpPr>
        <p:grpSpPr bwMode="auto">
          <a:xfrm>
            <a:off x="3352800" y="3409950"/>
            <a:ext cx="760412" cy="912019"/>
            <a:chOff x="2072" y="3380"/>
            <a:chExt cx="479" cy="802"/>
          </a:xfrm>
        </p:grpSpPr>
        <p:pic>
          <p:nvPicPr>
            <p:cNvPr id="31769" name="Picture 1043" descr="Edna Krabappe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0" name="Picture 104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1045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31772" name="Line 104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104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104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1049"/>
          <p:cNvGrpSpPr>
            <a:grpSpLocks/>
          </p:cNvGrpSpPr>
          <p:nvPr/>
        </p:nvGrpSpPr>
        <p:grpSpPr bwMode="auto">
          <a:xfrm>
            <a:off x="1447800" y="3409950"/>
            <a:ext cx="776287" cy="939403"/>
            <a:chOff x="2663" y="3356"/>
            <a:chExt cx="489" cy="789"/>
          </a:xfrm>
        </p:grpSpPr>
        <p:pic>
          <p:nvPicPr>
            <p:cNvPr id="31763" name="Picture 105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4" name="Picture 105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1052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31766" name="Line 105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7" name="Line 105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05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056"/>
          <p:cNvGrpSpPr>
            <a:grpSpLocks/>
          </p:cNvGrpSpPr>
          <p:nvPr/>
        </p:nvGrpSpPr>
        <p:grpSpPr bwMode="auto">
          <a:xfrm>
            <a:off x="4495800" y="3409950"/>
            <a:ext cx="815975" cy="904875"/>
            <a:chOff x="2889" y="3476"/>
            <a:chExt cx="514" cy="760"/>
          </a:xfrm>
        </p:grpSpPr>
        <p:pic>
          <p:nvPicPr>
            <p:cNvPr id="31757" name="Picture 105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8" name="Picture 105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059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31760" name="Line 106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106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2" name="Line 106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751" name="Text Box 1063"/>
          <p:cNvSpPr txBox="1">
            <a:spLocks noChangeArrowheads="1"/>
          </p:cNvSpPr>
          <p:nvPr/>
        </p:nvSpPr>
        <p:spPr bwMode="auto">
          <a:xfrm>
            <a:off x="4117975" y="446008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31752" name="Text Box 1064"/>
          <p:cNvSpPr txBox="1">
            <a:spLocks noChangeArrowheads="1"/>
          </p:cNvSpPr>
          <p:nvPr/>
        </p:nvSpPr>
        <p:spPr bwMode="auto">
          <a:xfrm>
            <a:off x="152400" y="3486150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Consider all possible merges…</a:t>
            </a:r>
          </a:p>
        </p:txBody>
      </p:sp>
      <p:sp>
        <p:nvSpPr>
          <p:cNvPr id="31753" name="Text Box 1065"/>
          <p:cNvSpPr txBox="1">
            <a:spLocks noChangeArrowheads="1"/>
          </p:cNvSpPr>
          <p:nvPr/>
        </p:nvSpPr>
        <p:spPr bwMode="auto">
          <a:xfrm>
            <a:off x="5562600" y="3486150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Choose the best</a:t>
            </a:r>
          </a:p>
        </p:txBody>
      </p:sp>
      <p:sp>
        <p:nvSpPr>
          <p:cNvPr id="31755" name="Slide Number Placeholder 4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FD918-127C-4DC0-90E4-5CED81ECC4D0}" type="slidenum">
              <a:rPr lang="en-US"/>
              <a:pPr/>
              <a:t>15</a:t>
            </a:fld>
            <a:endParaRPr lang="en-US"/>
          </a:p>
        </p:txBody>
      </p:sp>
      <p:sp>
        <p:nvSpPr>
          <p:cNvPr id="44" name="Rectangle 1026"/>
          <p:cNvSpPr txBox="1">
            <a:spLocks noChangeArrowheads="1"/>
          </p:cNvSpPr>
          <p:nvPr/>
        </p:nvSpPr>
        <p:spPr>
          <a:xfrm>
            <a:off x="685800" y="228600"/>
            <a:ext cx="8915400" cy="85725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1" lang="en-US" sz="3600" dirty="0">
                <a:solidFill>
                  <a:srgbClr val="0000CC"/>
                </a:solidFill>
                <a:latin typeface="Comic Sans MS"/>
                <a:ea typeface="+mn-ea"/>
                <a:cs typeface="Comic Sans MS"/>
              </a:rPr>
              <a:t>Bottom-Up (</a:t>
            </a:r>
            <a:r>
              <a:rPr kumimoji="1" lang="en-US" altLang="zh-CN" sz="3600" dirty="0">
                <a:solidFill>
                  <a:srgbClr val="0000CC"/>
                </a:solidFill>
                <a:latin typeface="Comic Sans MS"/>
                <a:ea typeface="SimSun" pitchFamily="2" charset="-122"/>
                <a:cs typeface="Comic Sans MS"/>
              </a:rPr>
              <a:t>agglomerative</a:t>
            </a:r>
            <a:r>
              <a:rPr kumimoji="1" lang="en-US" sz="3600" dirty="0">
                <a:solidFill>
                  <a:srgbClr val="0000CC"/>
                </a:solidFill>
                <a:latin typeface="Comic Sans MS"/>
                <a:ea typeface="+mn-ea"/>
                <a:cs typeface="Comic Sans MS"/>
              </a:rPr>
              <a:t>)</a:t>
            </a:r>
            <a:endParaRPr lang="en-US" sz="3600" kern="0" dirty="0">
              <a:solidFill>
                <a:srgbClr val="0000CC"/>
              </a:solidFill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026"/>
          <p:cNvSpPr txBox="1">
            <a:spLocks noChangeArrowheads="1"/>
          </p:cNvSpPr>
          <p:nvPr/>
        </p:nvSpPr>
        <p:spPr bwMode="auto">
          <a:xfrm>
            <a:off x="63500" y="1028700"/>
            <a:ext cx="8775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Starting with each item in its own cluster, find the best pair to merge into a new cluster. Repeat until all clusters are fused together. </a:t>
            </a:r>
          </a:p>
        </p:txBody>
      </p:sp>
      <p:sp>
        <p:nvSpPr>
          <p:cNvPr id="32772" name="Line 1037"/>
          <p:cNvSpPr>
            <a:spLocks noChangeShapeType="1"/>
          </p:cNvSpPr>
          <p:nvPr/>
        </p:nvSpPr>
        <p:spPr bwMode="auto">
          <a:xfrm flipH="1" flipV="1">
            <a:off x="8826500" y="3169444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1038"/>
          <p:cNvSpPr>
            <a:spLocks noChangeShapeType="1"/>
          </p:cNvSpPr>
          <p:nvPr/>
        </p:nvSpPr>
        <p:spPr bwMode="auto">
          <a:xfrm flipH="1" flipV="1">
            <a:off x="8335963" y="3169444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1056"/>
          <p:cNvSpPr>
            <a:spLocks noChangeShapeType="1"/>
          </p:cNvSpPr>
          <p:nvPr/>
        </p:nvSpPr>
        <p:spPr bwMode="auto">
          <a:xfrm flipH="1" flipV="1">
            <a:off x="1847850" y="3081338"/>
            <a:ext cx="0" cy="209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" y="3486150"/>
            <a:ext cx="9143999" cy="1050726"/>
            <a:chOff x="1" y="4118373"/>
            <a:chExt cx="9143999" cy="1050726"/>
          </a:xfrm>
        </p:grpSpPr>
        <p:grpSp>
          <p:nvGrpSpPr>
            <p:cNvPr id="2" name="Group 1027"/>
            <p:cNvGrpSpPr>
              <a:grpSpLocks/>
            </p:cNvGrpSpPr>
            <p:nvPr/>
          </p:nvGrpSpPr>
          <p:grpSpPr bwMode="auto">
            <a:xfrm>
              <a:off x="8116888" y="4267200"/>
              <a:ext cx="1027112" cy="729854"/>
              <a:chOff x="1267" y="3584"/>
              <a:chExt cx="647" cy="613"/>
            </a:xfrm>
          </p:grpSpPr>
          <p:grpSp>
            <p:nvGrpSpPr>
              <p:cNvPr id="3" name="Group 1028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32851" name="Picture 1029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852" name="Picture 1030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2848" name="Line 1031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9" name="Line 1032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0" name="Line 1033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47"/>
            <p:cNvGrpSpPr>
              <a:grpSpLocks/>
            </p:cNvGrpSpPr>
            <p:nvPr/>
          </p:nvGrpSpPr>
          <p:grpSpPr bwMode="auto">
            <a:xfrm>
              <a:off x="2182813" y="4327923"/>
              <a:ext cx="1027112" cy="729853"/>
              <a:chOff x="1165" y="3566"/>
              <a:chExt cx="647" cy="613"/>
            </a:xfrm>
          </p:grpSpPr>
          <p:grpSp>
            <p:nvGrpSpPr>
              <p:cNvPr id="8" name="Group 1048"/>
              <p:cNvGrpSpPr>
                <a:grpSpLocks/>
              </p:cNvGrpSpPr>
              <p:nvPr/>
            </p:nvGrpSpPr>
            <p:grpSpPr bwMode="auto">
              <a:xfrm>
                <a:off x="1165" y="3717"/>
                <a:ext cx="647" cy="462"/>
                <a:chOff x="252" y="2364"/>
                <a:chExt cx="2258" cy="1608"/>
              </a:xfrm>
            </p:grpSpPr>
            <p:pic>
              <p:nvPicPr>
                <p:cNvPr id="32837" name="Picture 1049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838" name="Picture 1050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051"/>
              <p:cNvGrpSpPr>
                <a:grpSpLocks/>
              </p:cNvGrpSpPr>
              <p:nvPr/>
            </p:nvGrpSpPr>
            <p:grpSpPr bwMode="auto">
              <a:xfrm>
                <a:off x="1324" y="3566"/>
                <a:ext cx="314" cy="83"/>
                <a:chOff x="1324" y="3566"/>
                <a:chExt cx="314" cy="83"/>
              </a:xfrm>
            </p:grpSpPr>
            <p:sp>
              <p:nvSpPr>
                <p:cNvPr id="32834" name="Line 1052"/>
                <p:cNvSpPr>
                  <a:spLocks noChangeShapeType="1"/>
                </p:cNvSpPr>
                <p:nvPr/>
              </p:nvSpPr>
              <p:spPr bwMode="auto">
                <a:xfrm flipH="1" flipV="1">
                  <a:off x="1636" y="3566"/>
                  <a:ext cx="0" cy="8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35" name="Line 1053"/>
                <p:cNvSpPr>
                  <a:spLocks noChangeShapeType="1"/>
                </p:cNvSpPr>
                <p:nvPr/>
              </p:nvSpPr>
              <p:spPr bwMode="auto">
                <a:xfrm flipH="1" flipV="1">
                  <a:off x="1327" y="3566"/>
                  <a:ext cx="0" cy="8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36" name="Line 1054"/>
                <p:cNvSpPr>
                  <a:spLocks noChangeShapeType="1"/>
                </p:cNvSpPr>
                <p:nvPr/>
              </p:nvSpPr>
              <p:spPr bwMode="auto">
                <a:xfrm flipH="1">
                  <a:off x="1324" y="3566"/>
                  <a:ext cx="314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059"/>
            <p:cNvGrpSpPr>
              <a:grpSpLocks/>
            </p:cNvGrpSpPr>
            <p:nvPr/>
          </p:nvGrpSpPr>
          <p:grpSpPr bwMode="auto">
            <a:xfrm>
              <a:off x="3294063" y="4145757"/>
              <a:ext cx="760412" cy="912019"/>
              <a:chOff x="2072" y="3380"/>
              <a:chExt cx="479" cy="802"/>
            </a:xfrm>
          </p:grpSpPr>
          <p:pic>
            <p:nvPicPr>
              <p:cNvPr id="32826" name="Picture 1060" descr="Edna Krabappe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72" y="3670"/>
                <a:ext cx="225" cy="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827" name="Picture 1061" descr="C:\Documents and Settings\eamonn\Desktop\bios_family_marge.gi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61" y="3598"/>
                <a:ext cx="190" cy="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1" name="Group 1062"/>
              <p:cNvGrpSpPr>
                <a:grpSpLocks/>
              </p:cNvGrpSpPr>
              <p:nvPr/>
            </p:nvGrpSpPr>
            <p:grpSpPr bwMode="auto">
              <a:xfrm>
                <a:off x="2170" y="3380"/>
                <a:ext cx="314" cy="185"/>
                <a:chOff x="2170" y="3380"/>
                <a:chExt cx="314" cy="185"/>
              </a:xfrm>
            </p:grpSpPr>
            <p:sp>
              <p:nvSpPr>
                <p:cNvPr id="32829" name="Line 1063"/>
                <p:cNvSpPr>
                  <a:spLocks noChangeShapeType="1"/>
                </p:cNvSpPr>
                <p:nvPr/>
              </p:nvSpPr>
              <p:spPr bwMode="auto">
                <a:xfrm flipH="1" flipV="1">
                  <a:off x="2482" y="3386"/>
                  <a:ext cx="0" cy="17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30" name="Line 1064"/>
                <p:cNvSpPr>
                  <a:spLocks noChangeShapeType="1"/>
                </p:cNvSpPr>
                <p:nvPr/>
              </p:nvSpPr>
              <p:spPr bwMode="auto">
                <a:xfrm flipH="1" flipV="1">
                  <a:off x="2173" y="3380"/>
                  <a:ext cx="0" cy="18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31" name="Line 1065"/>
                <p:cNvSpPr>
                  <a:spLocks noChangeShapeType="1"/>
                </p:cNvSpPr>
                <p:nvPr/>
              </p:nvSpPr>
              <p:spPr bwMode="auto">
                <a:xfrm flipH="1">
                  <a:off x="2170" y="3380"/>
                  <a:ext cx="314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066"/>
            <p:cNvGrpSpPr>
              <a:grpSpLocks/>
            </p:cNvGrpSpPr>
            <p:nvPr/>
          </p:nvGrpSpPr>
          <p:grpSpPr bwMode="auto">
            <a:xfrm>
              <a:off x="1293814" y="4118373"/>
              <a:ext cx="776287" cy="939403"/>
              <a:chOff x="2663" y="3356"/>
              <a:chExt cx="489" cy="789"/>
            </a:xfrm>
          </p:grpSpPr>
          <p:pic>
            <p:nvPicPr>
              <p:cNvPr id="32820" name="Picture 1067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014" y="3800"/>
                <a:ext cx="138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821" name="Picture 106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663" y="3707"/>
                <a:ext cx="331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1069"/>
              <p:cNvGrpSpPr>
                <a:grpSpLocks/>
              </p:cNvGrpSpPr>
              <p:nvPr/>
            </p:nvGrpSpPr>
            <p:grpSpPr bwMode="auto">
              <a:xfrm>
                <a:off x="2758" y="3356"/>
                <a:ext cx="314" cy="209"/>
                <a:chOff x="2170" y="3380"/>
                <a:chExt cx="314" cy="185"/>
              </a:xfrm>
            </p:grpSpPr>
            <p:sp>
              <p:nvSpPr>
                <p:cNvPr id="32823" name="Line 1070"/>
                <p:cNvSpPr>
                  <a:spLocks noChangeShapeType="1"/>
                </p:cNvSpPr>
                <p:nvPr/>
              </p:nvSpPr>
              <p:spPr bwMode="auto">
                <a:xfrm flipH="1" flipV="1">
                  <a:off x="2482" y="3386"/>
                  <a:ext cx="0" cy="17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4" name="Line 1071"/>
                <p:cNvSpPr>
                  <a:spLocks noChangeShapeType="1"/>
                </p:cNvSpPr>
                <p:nvPr/>
              </p:nvSpPr>
              <p:spPr bwMode="auto">
                <a:xfrm flipH="1" flipV="1">
                  <a:off x="2173" y="3380"/>
                  <a:ext cx="0" cy="18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5" name="Line 1072"/>
                <p:cNvSpPr>
                  <a:spLocks noChangeShapeType="1"/>
                </p:cNvSpPr>
                <p:nvPr/>
              </p:nvSpPr>
              <p:spPr bwMode="auto">
                <a:xfrm flipH="1">
                  <a:off x="2170" y="3380"/>
                  <a:ext cx="314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1073"/>
            <p:cNvGrpSpPr>
              <a:grpSpLocks/>
            </p:cNvGrpSpPr>
            <p:nvPr/>
          </p:nvGrpSpPr>
          <p:grpSpPr bwMode="auto">
            <a:xfrm>
              <a:off x="4586289" y="4138613"/>
              <a:ext cx="815975" cy="904875"/>
              <a:chOff x="2889" y="3476"/>
              <a:chExt cx="514" cy="760"/>
            </a:xfrm>
          </p:grpSpPr>
          <p:pic>
            <p:nvPicPr>
              <p:cNvPr id="32814" name="Picture 1074" descr="C:\Documents and Settings\eamonn\Desktop\bios_family_marge.gi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89" y="3691"/>
                <a:ext cx="190" cy="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815" name="Picture 107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45" y="3751"/>
                <a:ext cx="258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5" name="Group 1076"/>
              <p:cNvGrpSpPr>
                <a:grpSpLocks/>
              </p:cNvGrpSpPr>
              <p:nvPr/>
            </p:nvGrpSpPr>
            <p:grpSpPr bwMode="auto">
              <a:xfrm>
                <a:off x="3010" y="3476"/>
                <a:ext cx="314" cy="195"/>
                <a:chOff x="2170" y="3380"/>
                <a:chExt cx="314" cy="185"/>
              </a:xfrm>
            </p:grpSpPr>
            <p:sp>
              <p:nvSpPr>
                <p:cNvPr id="32817" name="Line 1077"/>
                <p:cNvSpPr>
                  <a:spLocks noChangeShapeType="1"/>
                </p:cNvSpPr>
                <p:nvPr/>
              </p:nvSpPr>
              <p:spPr bwMode="auto">
                <a:xfrm flipH="1" flipV="1">
                  <a:off x="2482" y="3386"/>
                  <a:ext cx="0" cy="17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8" name="Line 1078"/>
                <p:cNvSpPr>
                  <a:spLocks noChangeShapeType="1"/>
                </p:cNvSpPr>
                <p:nvPr/>
              </p:nvSpPr>
              <p:spPr bwMode="auto">
                <a:xfrm flipH="1" flipV="1">
                  <a:off x="2173" y="3380"/>
                  <a:ext cx="0" cy="18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9" name="Line 1079"/>
                <p:cNvSpPr>
                  <a:spLocks noChangeShapeType="1"/>
                </p:cNvSpPr>
                <p:nvPr/>
              </p:nvSpPr>
              <p:spPr bwMode="auto">
                <a:xfrm flipH="1">
                  <a:off x="2170" y="3380"/>
                  <a:ext cx="314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784" name="Text Box 1080"/>
            <p:cNvSpPr txBox="1">
              <a:spLocks noChangeArrowheads="1"/>
            </p:cNvSpPr>
            <p:nvPr/>
          </p:nvSpPr>
          <p:spPr bwMode="auto">
            <a:xfrm>
              <a:off x="4117975" y="4460081"/>
              <a:ext cx="3481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…</a:t>
              </a:r>
            </a:p>
          </p:txBody>
        </p:sp>
        <p:sp>
          <p:nvSpPr>
            <p:cNvPr id="32785" name="Text Box 1081"/>
            <p:cNvSpPr txBox="1">
              <a:spLocks noChangeArrowheads="1"/>
            </p:cNvSpPr>
            <p:nvPr/>
          </p:nvSpPr>
          <p:spPr bwMode="auto">
            <a:xfrm>
              <a:off x="1" y="4245769"/>
              <a:ext cx="1490663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Consider all possible merges…</a:t>
              </a:r>
            </a:p>
          </p:txBody>
        </p:sp>
        <p:sp>
          <p:nvSpPr>
            <p:cNvPr id="32786" name="Text Box 1082"/>
            <p:cNvSpPr txBox="1">
              <a:spLocks noChangeArrowheads="1"/>
            </p:cNvSpPr>
            <p:nvPr/>
          </p:nvSpPr>
          <p:spPr bwMode="auto">
            <a:xfrm>
              <a:off x="5686426" y="4274344"/>
              <a:ext cx="11096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Choose the best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101" y="2343150"/>
            <a:ext cx="9105899" cy="994767"/>
            <a:chOff x="1" y="2995613"/>
            <a:chExt cx="9105899" cy="994767"/>
          </a:xfrm>
        </p:grpSpPr>
        <p:grpSp>
          <p:nvGrpSpPr>
            <p:cNvPr id="4" name="Group 1034"/>
            <p:cNvGrpSpPr>
              <a:grpSpLocks/>
            </p:cNvGrpSpPr>
            <p:nvPr/>
          </p:nvGrpSpPr>
          <p:grpSpPr bwMode="auto">
            <a:xfrm>
              <a:off x="8078788" y="3349229"/>
              <a:ext cx="1027112" cy="550069"/>
              <a:chOff x="252" y="2364"/>
              <a:chExt cx="2258" cy="1608"/>
            </a:xfrm>
          </p:grpSpPr>
          <p:pic>
            <p:nvPicPr>
              <p:cNvPr id="32845" name="Picture 103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846" name="Picture 1036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774" name="Line 1039"/>
            <p:cNvSpPr>
              <a:spLocks noChangeShapeType="1"/>
            </p:cNvSpPr>
            <p:nvPr/>
          </p:nvSpPr>
          <p:spPr bwMode="auto">
            <a:xfrm flipH="1">
              <a:off x="8331201" y="3169444"/>
              <a:ext cx="4984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040"/>
            <p:cNvGrpSpPr>
              <a:grpSpLocks/>
            </p:cNvGrpSpPr>
            <p:nvPr/>
          </p:nvGrpSpPr>
          <p:grpSpPr bwMode="auto">
            <a:xfrm>
              <a:off x="7299326" y="3063478"/>
              <a:ext cx="608013" cy="860822"/>
              <a:chOff x="4598" y="2573"/>
              <a:chExt cx="383" cy="723"/>
            </a:xfrm>
          </p:grpSpPr>
          <p:pic>
            <p:nvPicPr>
              <p:cNvPr id="32839" name="Picture 1041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598" y="2956"/>
                <a:ext cx="138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840" name="Picture 1042" descr="C:\Documents and Settings\eamonn\Desktop\bios_family_marge.gi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791" y="2712"/>
                <a:ext cx="190" cy="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" name="Group 1043"/>
              <p:cNvGrpSpPr>
                <a:grpSpLocks/>
              </p:cNvGrpSpPr>
              <p:nvPr/>
            </p:nvGrpSpPr>
            <p:grpSpPr bwMode="auto">
              <a:xfrm>
                <a:off x="4638" y="2573"/>
                <a:ext cx="315" cy="169"/>
                <a:chOff x="2112" y="2976"/>
                <a:chExt cx="703" cy="377"/>
              </a:xfrm>
            </p:grpSpPr>
            <p:sp>
              <p:nvSpPr>
                <p:cNvPr id="32842" name="Line 1044"/>
                <p:cNvSpPr>
                  <a:spLocks noChangeShapeType="1"/>
                </p:cNvSpPr>
                <p:nvPr/>
              </p:nvSpPr>
              <p:spPr bwMode="auto">
                <a:xfrm flipH="1" flipV="1">
                  <a:off x="2810" y="2976"/>
                  <a:ext cx="0" cy="37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43" name="Line 1045"/>
                <p:cNvSpPr>
                  <a:spLocks noChangeShapeType="1"/>
                </p:cNvSpPr>
                <p:nvPr/>
              </p:nvSpPr>
              <p:spPr bwMode="auto">
                <a:xfrm flipH="1" flipV="1">
                  <a:off x="2118" y="2976"/>
                  <a:ext cx="0" cy="37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44" name="Line 1046"/>
                <p:cNvSpPr>
                  <a:spLocks noChangeShapeType="1"/>
                </p:cNvSpPr>
                <p:nvPr/>
              </p:nvSpPr>
              <p:spPr bwMode="auto">
                <a:xfrm flipH="1">
                  <a:off x="2112" y="2976"/>
                  <a:ext cx="703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32777" name="Picture 105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36726" y="3452813"/>
              <a:ext cx="219075" cy="372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Line 1057"/>
            <p:cNvSpPr>
              <a:spLocks noChangeShapeType="1"/>
            </p:cNvSpPr>
            <p:nvPr/>
          </p:nvSpPr>
          <p:spPr bwMode="auto">
            <a:xfrm flipH="1">
              <a:off x="1836739" y="3075385"/>
              <a:ext cx="7524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058"/>
            <p:cNvSpPr>
              <a:spLocks noChangeShapeType="1"/>
            </p:cNvSpPr>
            <p:nvPr/>
          </p:nvSpPr>
          <p:spPr bwMode="auto">
            <a:xfrm rot="5400000" flipH="1">
              <a:off x="2553891" y="3099197"/>
              <a:ext cx="738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Text Box 1085"/>
            <p:cNvSpPr txBox="1">
              <a:spLocks noChangeArrowheads="1"/>
            </p:cNvSpPr>
            <p:nvPr/>
          </p:nvSpPr>
          <p:spPr bwMode="auto">
            <a:xfrm>
              <a:off x="1" y="3067050"/>
              <a:ext cx="1490663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Consider all possible merges…</a:t>
              </a:r>
            </a:p>
          </p:txBody>
        </p:sp>
        <p:grpSp>
          <p:nvGrpSpPr>
            <p:cNvPr id="16" name="Group 1086"/>
            <p:cNvGrpSpPr>
              <a:grpSpLocks/>
            </p:cNvGrpSpPr>
            <p:nvPr/>
          </p:nvGrpSpPr>
          <p:grpSpPr bwMode="auto">
            <a:xfrm>
              <a:off x="2116138" y="3138487"/>
              <a:ext cx="1027112" cy="729854"/>
              <a:chOff x="1267" y="3584"/>
              <a:chExt cx="647" cy="613"/>
            </a:xfrm>
          </p:grpSpPr>
          <p:grpSp>
            <p:nvGrpSpPr>
              <p:cNvPr id="17" name="Group 1087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32812" name="Picture 1088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813" name="Picture 1089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2809" name="Line 1090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0" name="Line 1091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1" name="Line 1092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791" name="Picture 109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27401" y="3455194"/>
              <a:ext cx="219075" cy="372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2" name="Picture 109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33789" y="3164681"/>
              <a:ext cx="301625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095"/>
            <p:cNvGrpSpPr>
              <a:grpSpLocks/>
            </p:cNvGrpSpPr>
            <p:nvPr/>
          </p:nvGrpSpPr>
          <p:grpSpPr bwMode="auto">
            <a:xfrm>
              <a:off x="3390901" y="2999185"/>
              <a:ext cx="500063" cy="201215"/>
              <a:chOff x="2112" y="2976"/>
              <a:chExt cx="703" cy="377"/>
            </a:xfrm>
          </p:grpSpPr>
          <p:sp>
            <p:nvSpPr>
              <p:cNvPr id="32805" name="Line 1096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6" name="Line 1097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7" name="Line 1098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099"/>
            <p:cNvGrpSpPr>
              <a:grpSpLocks/>
            </p:cNvGrpSpPr>
            <p:nvPr/>
          </p:nvGrpSpPr>
          <p:grpSpPr bwMode="auto">
            <a:xfrm>
              <a:off x="4608513" y="2995613"/>
              <a:ext cx="760412" cy="912019"/>
              <a:chOff x="2072" y="3380"/>
              <a:chExt cx="479" cy="802"/>
            </a:xfrm>
          </p:grpSpPr>
          <p:pic>
            <p:nvPicPr>
              <p:cNvPr id="32799" name="Picture 1100" descr="Edna Krabappe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72" y="3670"/>
                <a:ext cx="225" cy="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800" name="Picture 1101" descr="C:\Documents and Settings\eamonn\Desktop\bios_family_marge.gi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61" y="3598"/>
                <a:ext cx="190" cy="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102"/>
              <p:cNvGrpSpPr>
                <a:grpSpLocks/>
              </p:cNvGrpSpPr>
              <p:nvPr/>
            </p:nvGrpSpPr>
            <p:grpSpPr bwMode="auto">
              <a:xfrm>
                <a:off x="2170" y="3380"/>
                <a:ext cx="314" cy="185"/>
                <a:chOff x="2170" y="3380"/>
                <a:chExt cx="314" cy="185"/>
              </a:xfrm>
            </p:grpSpPr>
            <p:sp>
              <p:nvSpPr>
                <p:cNvPr id="32802" name="Line 1103"/>
                <p:cNvSpPr>
                  <a:spLocks noChangeShapeType="1"/>
                </p:cNvSpPr>
                <p:nvPr/>
              </p:nvSpPr>
              <p:spPr bwMode="auto">
                <a:xfrm flipH="1" flipV="1">
                  <a:off x="2482" y="3386"/>
                  <a:ext cx="0" cy="17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03" name="Line 1104"/>
                <p:cNvSpPr>
                  <a:spLocks noChangeShapeType="1"/>
                </p:cNvSpPr>
                <p:nvPr/>
              </p:nvSpPr>
              <p:spPr bwMode="auto">
                <a:xfrm flipH="1" flipV="1">
                  <a:off x="2173" y="3380"/>
                  <a:ext cx="0" cy="18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04" name="Line 1105"/>
                <p:cNvSpPr>
                  <a:spLocks noChangeShapeType="1"/>
                </p:cNvSpPr>
                <p:nvPr/>
              </p:nvSpPr>
              <p:spPr bwMode="auto">
                <a:xfrm flipH="1">
                  <a:off x="2170" y="3380"/>
                  <a:ext cx="314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795" name="Text Box 1106"/>
            <p:cNvSpPr txBox="1">
              <a:spLocks noChangeArrowheads="1"/>
            </p:cNvSpPr>
            <p:nvPr/>
          </p:nvSpPr>
          <p:spPr bwMode="auto">
            <a:xfrm>
              <a:off x="4051300" y="3388519"/>
              <a:ext cx="3481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…</a:t>
              </a:r>
            </a:p>
          </p:txBody>
        </p:sp>
        <p:sp>
          <p:nvSpPr>
            <p:cNvPr id="32796" name="Text Box 1107"/>
            <p:cNvSpPr txBox="1">
              <a:spLocks noChangeArrowheads="1"/>
            </p:cNvSpPr>
            <p:nvPr/>
          </p:nvSpPr>
          <p:spPr bwMode="auto">
            <a:xfrm>
              <a:off x="5686426" y="3159919"/>
              <a:ext cx="11096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Choose the best</a:t>
              </a:r>
            </a:p>
          </p:txBody>
        </p:sp>
      </p:grpSp>
      <p:sp>
        <p:nvSpPr>
          <p:cNvPr id="32797" name="Slide Number Placeholder 8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89C84-154D-40ED-9C9C-DF285A76B847}" type="slidenum">
              <a:rPr lang="en-US"/>
              <a:pPr/>
              <a:t>16</a:t>
            </a:fld>
            <a:endParaRPr lang="en-US"/>
          </a:p>
        </p:txBody>
      </p:sp>
      <p:sp>
        <p:nvSpPr>
          <p:cNvPr id="85" name="Rectangle 1026"/>
          <p:cNvSpPr txBox="1">
            <a:spLocks noChangeArrowheads="1"/>
          </p:cNvSpPr>
          <p:nvPr/>
        </p:nvSpPr>
        <p:spPr>
          <a:xfrm>
            <a:off x="685800" y="228600"/>
            <a:ext cx="8915400" cy="85725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1" lang="en-US" sz="3600" dirty="0">
                <a:solidFill>
                  <a:srgbClr val="0000CC"/>
                </a:solidFill>
                <a:latin typeface="Comic Sans MS"/>
                <a:ea typeface="+mn-ea"/>
                <a:cs typeface="Comic Sans MS"/>
              </a:rPr>
              <a:t>Bottom-Up (</a:t>
            </a:r>
            <a:r>
              <a:rPr kumimoji="1" lang="en-US" altLang="zh-CN" sz="3600" dirty="0">
                <a:solidFill>
                  <a:srgbClr val="0000CC"/>
                </a:solidFill>
                <a:latin typeface="Comic Sans MS"/>
                <a:ea typeface="SimSun" pitchFamily="2" charset="-122"/>
                <a:cs typeface="Comic Sans MS"/>
              </a:rPr>
              <a:t>agglomerative</a:t>
            </a:r>
            <a:r>
              <a:rPr kumimoji="1" lang="en-US" sz="3600" dirty="0">
                <a:solidFill>
                  <a:srgbClr val="0000CC"/>
                </a:solidFill>
                <a:latin typeface="Comic Sans MS"/>
                <a:ea typeface="+mn-ea"/>
                <a:cs typeface="Comic Sans MS"/>
              </a:rPr>
              <a:t>)</a:t>
            </a:r>
            <a:endParaRPr lang="en-US" sz="3600" kern="0" dirty="0">
              <a:solidFill>
                <a:srgbClr val="0000CC"/>
              </a:solidFill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026"/>
          <p:cNvSpPr txBox="1">
            <a:spLocks noChangeArrowheads="1"/>
          </p:cNvSpPr>
          <p:nvPr/>
        </p:nvSpPr>
        <p:spPr bwMode="auto">
          <a:xfrm>
            <a:off x="133350" y="781050"/>
            <a:ext cx="86296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Starting with each item in its own cluster, find the best pair to merge into a new cluster. Repeat until all clusters are fused together. 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8116888" y="4267200"/>
            <a:ext cx="1027112" cy="729854"/>
            <a:chOff x="1267" y="3584"/>
            <a:chExt cx="647" cy="613"/>
          </a:xfrm>
        </p:grpSpPr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33923" name="Picture 1029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924" name="Picture 10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920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1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2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8078788" y="3349229"/>
            <a:ext cx="1027112" cy="550069"/>
            <a:chOff x="252" y="2364"/>
            <a:chExt cx="2258" cy="1608"/>
          </a:xfrm>
        </p:grpSpPr>
        <p:pic>
          <p:nvPicPr>
            <p:cNvPr id="33917" name="Picture 103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918" name="Picture 10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796" name="Line 1037"/>
          <p:cNvSpPr>
            <a:spLocks noChangeShapeType="1"/>
          </p:cNvSpPr>
          <p:nvPr/>
        </p:nvSpPr>
        <p:spPr bwMode="auto">
          <a:xfrm flipH="1" flipV="1">
            <a:off x="8826500" y="3169444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Line 1038"/>
          <p:cNvSpPr>
            <a:spLocks noChangeShapeType="1"/>
          </p:cNvSpPr>
          <p:nvPr/>
        </p:nvSpPr>
        <p:spPr bwMode="auto">
          <a:xfrm flipH="1" flipV="1">
            <a:off x="8335963" y="3169444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Line 1039"/>
          <p:cNvSpPr>
            <a:spLocks noChangeShapeType="1"/>
          </p:cNvSpPr>
          <p:nvPr/>
        </p:nvSpPr>
        <p:spPr bwMode="auto">
          <a:xfrm flipH="1">
            <a:off x="8331201" y="3169444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7299326" y="3063478"/>
            <a:ext cx="608013" cy="860822"/>
            <a:chOff x="4598" y="2573"/>
            <a:chExt cx="383" cy="723"/>
          </a:xfrm>
        </p:grpSpPr>
        <p:pic>
          <p:nvPicPr>
            <p:cNvPr id="33911" name="Picture 104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912" name="Picture 104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043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33914" name="Line 104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5" name="Line 104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6" name="Line 104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047"/>
          <p:cNvGrpSpPr>
            <a:grpSpLocks/>
          </p:cNvGrpSpPr>
          <p:nvPr/>
        </p:nvGrpSpPr>
        <p:grpSpPr bwMode="auto">
          <a:xfrm>
            <a:off x="7289801" y="1721644"/>
            <a:ext cx="1806575" cy="998935"/>
            <a:chOff x="746" y="1753"/>
            <a:chExt cx="1138" cy="839"/>
          </a:xfrm>
        </p:grpSpPr>
        <p:pic>
          <p:nvPicPr>
            <p:cNvPr id="33896" name="Picture 104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97" name="Picture 104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1050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33909" name="Picture 105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910" name="Picture 105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899" name="Line 1053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0" name="Line 1054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1" name="Line 1055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2" name="Line 1056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3" name="Line 1057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058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33906" name="Line 1059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7" name="Line 1060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8" name="Line 1061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905" name="Line 1062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63"/>
          <p:cNvGrpSpPr>
            <a:grpSpLocks/>
          </p:cNvGrpSpPr>
          <p:nvPr/>
        </p:nvGrpSpPr>
        <p:grpSpPr bwMode="auto">
          <a:xfrm>
            <a:off x="2182813" y="4327923"/>
            <a:ext cx="1027112" cy="729853"/>
            <a:chOff x="1165" y="3566"/>
            <a:chExt cx="647" cy="613"/>
          </a:xfrm>
        </p:grpSpPr>
        <p:grpSp>
          <p:nvGrpSpPr>
            <p:cNvPr id="11" name="Group 1064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33894" name="Picture 106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895" name="Picture 1066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067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33891" name="Line 1068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2" name="Line 1069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3" name="Line 1070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3802" name="Picture 107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6726" y="3452813"/>
            <a:ext cx="219075" cy="37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Line 1072"/>
          <p:cNvSpPr>
            <a:spLocks noChangeShapeType="1"/>
          </p:cNvSpPr>
          <p:nvPr/>
        </p:nvSpPr>
        <p:spPr bwMode="auto">
          <a:xfrm flipH="1" flipV="1">
            <a:off x="1847850" y="3081338"/>
            <a:ext cx="0" cy="209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1073"/>
          <p:cNvSpPr>
            <a:spLocks noChangeShapeType="1"/>
          </p:cNvSpPr>
          <p:nvPr/>
        </p:nvSpPr>
        <p:spPr bwMode="auto">
          <a:xfrm flipH="1">
            <a:off x="1836739" y="3075385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074"/>
          <p:cNvSpPr>
            <a:spLocks noChangeShapeType="1"/>
          </p:cNvSpPr>
          <p:nvPr/>
        </p:nvSpPr>
        <p:spPr bwMode="auto">
          <a:xfrm rot="5400000" flipH="1">
            <a:off x="2553891" y="3099197"/>
            <a:ext cx="7381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075"/>
          <p:cNvGrpSpPr>
            <a:grpSpLocks/>
          </p:cNvGrpSpPr>
          <p:nvPr/>
        </p:nvGrpSpPr>
        <p:grpSpPr bwMode="auto">
          <a:xfrm>
            <a:off x="3294063" y="4145757"/>
            <a:ext cx="760412" cy="912019"/>
            <a:chOff x="2072" y="3380"/>
            <a:chExt cx="479" cy="802"/>
          </a:xfrm>
        </p:grpSpPr>
        <p:pic>
          <p:nvPicPr>
            <p:cNvPr id="33883" name="Picture 1076" descr="Edna Krabappe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84" name="Picture 107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078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33886" name="Line 107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7" name="Line 108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8" name="Line 108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082"/>
          <p:cNvGrpSpPr>
            <a:grpSpLocks/>
          </p:cNvGrpSpPr>
          <p:nvPr/>
        </p:nvGrpSpPr>
        <p:grpSpPr bwMode="auto">
          <a:xfrm>
            <a:off x="1293814" y="4118373"/>
            <a:ext cx="776287" cy="939403"/>
            <a:chOff x="2663" y="3356"/>
            <a:chExt cx="489" cy="789"/>
          </a:xfrm>
        </p:grpSpPr>
        <p:pic>
          <p:nvPicPr>
            <p:cNvPr id="33877" name="Picture 10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78" name="Picture 10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085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33880" name="Line 108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1" name="Line 108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2" name="Line 108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" name="Group 1089"/>
          <p:cNvGrpSpPr>
            <a:grpSpLocks/>
          </p:cNvGrpSpPr>
          <p:nvPr/>
        </p:nvGrpSpPr>
        <p:grpSpPr bwMode="auto">
          <a:xfrm>
            <a:off x="4586289" y="4138613"/>
            <a:ext cx="815975" cy="904875"/>
            <a:chOff x="2889" y="3476"/>
            <a:chExt cx="514" cy="760"/>
          </a:xfrm>
        </p:grpSpPr>
        <p:pic>
          <p:nvPicPr>
            <p:cNvPr id="33871" name="Picture 109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72" name="Picture 109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092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33874" name="Line 109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5" name="Line 109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6" name="Line 109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09" name="Text Box 1096"/>
          <p:cNvSpPr txBox="1">
            <a:spLocks noChangeArrowheads="1"/>
          </p:cNvSpPr>
          <p:nvPr/>
        </p:nvSpPr>
        <p:spPr bwMode="auto">
          <a:xfrm>
            <a:off x="4117975" y="446008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33810" name="Text Box 1097"/>
          <p:cNvSpPr txBox="1">
            <a:spLocks noChangeArrowheads="1"/>
          </p:cNvSpPr>
          <p:nvPr/>
        </p:nvSpPr>
        <p:spPr bwMode="auto">
          <a:xfrm>
            <a:off x="1" y="4245769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Consider all possible merges…</a:t>
            </a:r>
          </a:p>
        </p:txBody>
      </p:sp>
      <p:sp>
        <p:nvSpPr>
          <p:cNvPr id="33811" name="Text Box 1098"/>
          <p:cNvSpPr txBox="1">
            <a:spLocks noChangeArrowheads="1"/>
          </p:cNvSpPr>
          <p:nvPr/>
        </p:nvSpPr>
        <p:spPr bwMode="auto">
          <a:xfrm>
            <a:off x="5686426" y="4274344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Choose the best</a:t>
            </a:r>
          </a:p>
        </p:txBody>
      </p:sp>
      <p:sp>
        <p:nvSpPr>
          <p:cNvPr id="33812" name="Rectangle 1099"/>
          <p:cNvSpPr>
            <a:spLocks noChangeArrowheads="1"/>
          </p:cNvSpPr>
          <p:nvPr/>
        </p:nvSpPr>
        <p:spPr bwMode="auto">
          <a:xfrm>
            <a:off x="0" y="3943351"/>
            <a:ext cx="9144000" cy="10715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1100"/>
          <p:cNvSpPr>
            <a:spLocks noChangeArrowheads="1"/>
          </p:cNvSpPr>
          <p:nvPr/>
        </p:nvSpPr>
        <p:spPr bwMode="auto">
          <a:xfrm>
            <a:off x="0" y="2843213"/>
            <a:ext cx="9144000" cy="10715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Rectangle 1101"/>
          <p:cNvSpPr>
            <a:spLocks noChangeArrowheads="1"/>
          </p:cNvSpPr>
          <p:nvPr/>
        </p:nvSpPr>
        <p:spPr bwMode="auto">
          <a:xfrm>
            <a:off x="0" y="1500188"/>
            <a:ext cx="9144000" cy="10715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Text Box 1102"/>
          <p:cNvSpPr txBox="1">
            <a:spLocks noChangeArrowheads="1"/>
          </p:cNvSpPr>
          <p:nvPr/>
        </p:nvSpPr>
        <p:spPr bwMode="auto">
          <a:xfrm>
            <a:off x="1" y="3067050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Consider all possible merges…</a:t>
            </a:r>
          </a:p>
        </p:txBody>
      </p:sp>
      <p:grpSp>
        <p:nvGrpSpPr>
          <p:cNvPr id="19" name="Group 1103"/>
          <p:cNvGrpSpPr>
            <a:grpSpLocks/>
          </p:cNvGrpSpPr>
          <p:nvPr/>
        </p:nvGrpSpPr>
        <p:grpSpPr bwMode="auto">
          <a:xfrm>
            <a:off x="2116138" y="3138487"/>
            <a:ext cx="1027112" cy="729854"/>
            <a:chOff x="1267" y="3584"/>
            <a:chExt cx="647" cy="613"/>
          </a:xfrm>
        </p:grpSpPr>
        <p:grpSp>
          <p:nvGrpSpPr>
            <p:cNvPr id="20" name="Group 1104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33869" name="Picture 110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870" name="Picture 1106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866" name="Line 1107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1108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1109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817" name="Picture 11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7401" y="3455194"/>
            <a:ext cx="219075" cy="37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8" name="Picture 1111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33789" y="3164681"/>
            <a:ext cx="3016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112"/>
          <p:cNvGrpSpPr>
            <a:grpSpLocks/>
          </p:cNvGrpSpPr>
          <p:nvPr/>
        </p:nvGrpSpPr>
        <p:grpSpPr bwMode="auto">
          <a:xfrm>
            <a:off x="3390901" y="2999185"/>
            <a:ext cx="500063" cy="201215"/>
            <a:chOff x="2112" y="2976"/>
            <a:chExt cx="703" cy="377"/>
          </a:xfrm>
        </p:grpSpPr>
        <p:sp>
          <p:nvSpPr>
            <p:cNvPr id="33862" name="Line 1113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1114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1115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116"/>
          <p:cNvGrpSpPr>
            <a:grpSpLocks/>
          </p:cNvGrpSpPr>
          <p:nvPr/>
        </p:nvGrpSpPr>
        <p:grpSpPr bwMode="auto">
          <a:xfrm>
            <a:off x="4608513" y="2995613"/>
            <a:ext cx="760412" cy="912019"/>
            <a:chOff x="2072" y="3380"/>
            <a:chExt cx="479" cy="802"/>
          </a:xfrm>
        </p:grpSpPr>
        <p:pic>
          <p:nvPicPr>
            <p:cNvPr id="33856" name="Picture 1117" descr="Edna Krabappe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57" name="Picture 11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" name="Group 1119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33859" name="Line 112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0" name="Line 112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1" name="Line 112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21" name="Text Box 1123"/>
          <p:cNvSpPr txBox="1">
            <a:spLocks noChangeArrowheads="1"/>
          </p:cNvSpPr>
          <p:nvPr/>
        </p:nvSpPr>
        <p:spPr bwMode="auto">
          <a:xfrm>
            <a:off x="4051300" y="3388519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33822" name="Text Box 1124"/>
          <p:cNvSpPr txBox="1">
            <a:spLocks noChangeArrowheads="1"/>
          </p:cNvSpPr>
          <p:nvPr/>
        </p:nvSpPr>
        <p:spPr bwMode="auto">
          <a:xfrm>
            <a:off x="5686426" y="3159919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Choose the best</a:t>
            </a:r>
          </a:p>
        </p:txBody>
      </p:sp>
      <p:sp>
        <p:nvSpPr>
          <p:cNvPr id="33823" name="Text Box 1125"/>
          <p:cNvSpPr txBox="1">
            <a:spLocks noChangeArrowheads="1"/>
          </p:cNvSpPr>
          <p:nvPr/>
        </p:nvSpPr>
        <p:spPr bwMode="auto">
          <a:xfrm>
            <a:off x="1" y="1909763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Consider all possible merges…</a:t>
            </a:r>
          </a:p>
        </p:txBody>
      </p:sp>
      <p:grpSp>
        <p:nvGrpSpPr>
          <p:cNvPr id="24" name="Group 1126"/>
          <p:cNvGrpSpPr>
            <a:grpSpLocks/>
          </p:cNvGrpSpPr>
          <p:nvPr/>
        </p:nvGrpSpPr>
        <p:grpSpPr bwMode="auto">
          <a:xfrm>
            <a:off x="1765301" y="1800225"/>
            <a:ext cx="1806575" cy="998935"/>
            <a:chOff x="746" y="1753"/>
            <a:chExt cx="1138" cy="839"/>
          </a:xfrm>
        </p:grpSpPr>
        <p:pic>
          <p:nvPicPr>
            <p:cNvPr id="33841" name="Picture 11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42" name="Picture 112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" name="Group 1129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33854" name="Picture 1130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855" name="Picture 113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844" name="Line 1132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1133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Line 1134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1135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Line 1136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1137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33851" name="Line 1138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2" name="Line 1139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3" name="Line 1140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50" name="Line 1141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1142"/>
          <p:cNvGrpSpPr>
            <a:grpSpLocks/>
          </p:cNvGrpSpPr>
          <p:nvPr/>
        </p:nvGrpSpPr>
        <p:grpSpPr bwMode="auto">
          <a:xfrm>
            <a:off x="4184650" y="1883569"/>
            <a:ext cx="1416050" cy="845344"/>
            <a:chOff x="2342" y="1528"/>
            <a:chExt cx="892" cy="710"/>
          </a:xfrm>
        </p:grpSpPr>
        <p:sp>
          <p:nvSpPr>
            <p:cNvPr id="33830" name="Line 1143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1144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1145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1146"/>
            <p:cNvGrpSpPr>
              <a:grpSpLocks/>
            </p:cNvGrpSpPr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29" name="Group 1147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33839" name="Picture 1148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3840" name="Picture 1149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3836" name="Line 1150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7" name="Line 1151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8" name="Line 1152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3834" name="Picture 1153" descr="Edna Krabappe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826" name="Text Box 1154"/>
          <p:cNvSpPr txBox="1">
            <a:spLocks noChangeArrowheads="1"/>
          </p:cNvSpPr>
          <p:nvPr/>
        </p:nvSpPr>
        <p:spPr bwMode="auto">
          <a:xfrm>
            <a:off x="5686426" y="2016919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Choose the best</a:t>
            </a:r>
          </a:p>
        </p:txBody>
      </p:sp>
      <p:sp>
        <p:nvSpPr>
          <p:cNvPr id="33827" name="Text Box 1155"/>
          <p:cNvSpPr txBox="1">
            <a:spLocks noChangeArrowheads="1"/>
          </p:cNvSpPr>
          <p:nvPr/>
        </p:nvSpPr>
        <p:spPr bwMode="auto">
          <a:xfrm>
            <a:off x="3632200" y="221694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33828" name="Slide Number Placeholder 1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85CEF8-458D-493C-A777-5D2967AA486C}" type="slidenum">
              <a:rPr lang="en-US"/>
              <a:pPr/>
              <a:t>17</a:t>
            </a:fld>
            <a:endParaRPr lang="en-US"/>
          </a:p>
        </p:txBody>
      </p:sp>
      <p:sp>
        <p:nvSpPr>
          <p:cNvPr id="133" name="Rectangle 1026"/>
          <p:cNvSpPr txBox="1">
            <a:spLocks noChangeArrowheads="1"/>
          </p:cNvSpPr>
          <p:nvPr/>
        </p:nvSpPr>
        <p:spPr>
          <a:xfrm>
            <a:off x="685800" y="228600"/>
            <a:ext cx="8915400" cy="85725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1" lang="en-US" sz="3600" dirty="0">
                <a:solidFill>
                  <a:srgbClr val="0000CC"/>
                </a:solidFill>
                <a:latin typeface="Comic Sans MS"/>
                <a:ea typeface="+mn-ea"/>
                <a:cs typeface="Comic Sans MS"/>
              </a:rPr>
              <a:t>Bottom-Up (</a:t>
            </a:r>
            <a:r>
              <a:rPr kumimoji="1" lang="en-US" altLang="zh-CN" sz="3600" dirty="0">
                <a:solidFill>
                  <a:srgbClr val="0000CC"/>
                </a:solidFill>
                <a:latin typeface="Comic Sans MS"/>
                <a:ea typeface="SimSun" pitchFamily="2" charset="-122"/>
                <a:cs typeface="Comic Sans MS"/>
              </a:rPr>
              <a:t>agglomerative</a:t>
            </a:r>
            <a:r>
              <a:rPr kumimoji="1" lang="en-US" sz="3600" dirty="0">
                <a:solidFill>
                  <a:srgbClr val="0000CC"/>
                </a:solidFill>
                <a:latin typeface="Comic Sans MS"/>
                <a:ea typeface="+mn-ea"/>
                <a:cs typeface="Comic Sans MS"/>
              </a:rPr>
              <a:t>)</a:t>
            </a:r>
            <a:endParaRPr lang="en-US" sz="3600" kern="0" dirty="0">
              <a:solidFill>
                <a:srgbClr val="0000CC"/>
              </a:solidFill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670676" y="161925"/>
            <a:ext cx="2282825" cy="1216819"/>
            <a:chOff x="98" y="300"/>
            <a:chExt cx="3214" cy="2284"/>
          </a:xfrm>
        </p:grpSpPr>
        <p:pic>
          <p:nvPicPr>
            <p:cNvPr id="34950" name="Picture 3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95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952" name="Picture 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34968" name="Picture 7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969" name="Picture 8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954" name="Line 9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5" name="Line 10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Line 11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7" name="Line 12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Line 13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9" name="Line 14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Line 15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34965" name="Line 17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6" name="Line 18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7" name="Line 19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2" name="Line 20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63" name="Line 21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Line 22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18" name="Text Box 23"/>
          <p:cNvSpPr txBox="1">
            <a:spLocks noChangeArrowheads="1"/>
          </p:cNvSpPr>
          <p:nvPr/>
        </p:nvSpPr>
        <p:spPr bwMode="auto">
          <a:xfrm>
            <a:off x="133350" y="723900"/>
            <a:ext cx="62674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Starting with each item in its own cluster, find the best pair to merge into a new cluster. Repeat until all clusters are fused together. 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8116888" y="4267200"/>
            <a:ext cx="1027112" cy="729854"/>
            <a:chOff x="1267" y="3584"/>
            <a:chExt cx="647" cy="613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34948" name="Picture 26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949" name="Picture 27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945" name="Line 28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Line 29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47" name="Line 30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8078788" y="3349229"/>
            <a:ext cx="1027112" cy="550069"/>
            <a:chOff x="252" y="2364"/>
            <a:chExt cx="2258" cy="1608"/>
          </a:xfrm>
        </p:grpSpPr>
        <p:pic>
          <p:nvPicPr>
            <p:cNvPr id="34942" name="Picture 3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943" name="Picture 3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821" name="Line 34"/>
          <p:cNvSpPr>
            <a:spLocks noChangeShapeType="1"/>
          </p:cNvSpPr>
          <p:nvPr/>
        </p:nvSpPr>
        <p:spPr bwMode="auto">
          <a:xfrm flipH="1" flipV="1">
            <a:off x="8826500" y="3169444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35"/>
          <p:cNvSpPr>
            <a:spLocks noChangeShapeType="1"/>
          </p:cNvSpPr>
          <p:nvPr/>
        </p:nvSpPr>
        <p:spPr bwMode="auto">
          <a:xfrm flipH="1" flipV="1">
            <a:off x="8335963" y="3169444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36"/>
          <p:cNvSpPr>
            <a:spLocks noChangeShapeType="1"/>
          </p:cNvSpPr>
          <p:nvPr/>
        </p:nvSpPr>
        <p:spPr bwMode="auto">
          <a:xfrm flipH="1">
            <a:off x="8331201" y="3169444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7299326" y="3063478"/>
            <a:ext cx="608013" cy="860822"/>
            <a:chOff x="4598" y="2573"/>
            <a:chExt cx="383" cy="723"/>
          </a:xfrm>
        </p:grpSpPr>
        <p:pic>
          <p:nvPicPr>
            <p:cNvPr id="34936" name="Picture 3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937" name="Picture 3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34939" name="Line 41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0" name="Line 42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1" name="Line 43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7289801" y="1721644"/>
            <a:ext cx="1806575" cy="998935"/>
            <a:chOff x="746" y="1753"/>
            <a:chExt cx="1138" cy="839"/>
          </a:xfrm>
        </p:grpSpPr>
        <p:pic>
          <p:nvPicPr>
            <p:cNvPr id="34921" name="Picture 4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922" name="Picture 4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34934" name="Picture 48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935" name="Picture 49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924" name="Line 50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Line 51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Line 52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Line 53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Line 54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34931" name="Line 56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2" name="Line 57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3" name="Line 58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30" name="Line 59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2182813" y="4327923"/>
            <a:ext cx="1027112" cy="729853"/>
            <a:chOff x="1165" y="3566"/>
            <a:chExt cx="647" cy="613"/>
          </a:xfrm>
        </p:grpSpPr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34919" name="Picture 6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920" name="Picture 6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64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34916" name="Line 65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7" name="Line 66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8" name="Line 67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4827" name="Picture 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6726" y="3452813"/>
            <a:ext cx="219075" cy="37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8" name="Line 69"/>
          <p:cNvSpPr>
            <a:spLocks noChangeShapeType="1"/>
          </p:cNvSpPr>
          <p:nvPr/>
        </p:nvSpPr>
        <p:spPr bwMode="auto">
          <a:xfrm flipH="1" flipV="1">
            <a:off x="1847850" y="3081338"/>
            <a:ext cx="0" cy="209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70"/>
          <p:cNvSpPr>
            <a:spLocks noChangeShapeType="1"/>
          </p:cNvSpPr>
          <p:nvPr/>
        </p:nvSpPr>
        <p:spPr bwMode="auto">
          <a:xfrm flipH="1">
            <a:off x="1836739" y="3075385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71"/>
          <p:cNvSpPr>
            <a:spLocks noChangeShapeType="1"/>
          </p:cNvSpPr>
          <p:nvPr/>
        </p:nvSpPr>
        <p:spPr bwMode="auto">
          <a:xfrm rot="5400000" flipH="1">
            <a:off x="2553891" y="3099197"/>
            <a:ext cx="7381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3294063" y="4145757"/>
            <a:ext cx="760412" cy="912019"/>
            <a:chOff x="2072" y="3380"/>
            <a:chExt cx="479" cy="802"/>
          </a:xfrm>
        </p:grpSpPr>
        <p:pic>
          <p:nvPicPr>
            <p:cNvPr id="34908" name="Picture 73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909" name="Picture 7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" name="Group 75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34911" name="Line 7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2" name="Line 7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3" name="Line 7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1293814" y="4118373"/>
            <a:ext cx="776287" cy="939403"/>
            <a:chOff x="2663" y="3356"/>
            <a:chExt cx="489" cy="789"/>
          </a:xfrm>
        </p:grpSpPr>
        <p:pic>
          <p:nvPicPr>
            <p:cNvPr id="34902" name="Picture 8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903" name="Picture 8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82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34905" name="Line 8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6" name="Line 8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7" name="Line 8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" name="Group 86"/>
          <p:cNvGrpSpPr>
            <a:grpSpLocks/>
          </p:cNvGrpSpPr>
          <p:nvPr/>
        </p:nvGrpSpPr>
        <p:grpSpPr bwMode="auto">
          <a:xfrm>
            <a:off x="4586289" y="4138613"/>
            <a:ext cx="815975" cy="904875"/>
            <a:chOff x="2889" y="3476"/>
            <a:chExt cx="514" cy="760"/>
          </a:xfrm>
        </p:grpSpPr>
        <p:pic>
          <p:nvPicPr>
            <p:cNvPr id="34896" name="Picture 8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97" name="Picture 8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1" name="Group 89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34899" name="Line 9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0" name="Line 9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1" name="Line 9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34" name="Text Box 93"/>
          <p:cNvSpPr txBox="1">
            <a:spLocks noChangeArrowheads="1"/>
          </p:cNvSpPr>
          <p:nvPr/>
        </p:nvSpPr>
        <p:spPr bwMode="auto">
          <a:xfrm>
            <a:off x="4117975" y="446008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34835" name="Text Box 94"/>
          <p:cNvSpPr txBox="1">
            <a:spLocks noChangeArrowheads="1"/>
          </p:cNvSpPr>
          <p:nvPr/>
        </p:nvSpPr>
        <p:spPr bwMode="auto">
          <a:xfrm>
            <a:off x="1" y="4245769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Consider all possible merges…</a:t>
            </a:r>
          </a:p>
        </p:txBody>
      </p:sp>
      <p:sp>
        <p:nvSpPr>
          <p:cNvPr id="34836" name="Text Box 95"/>
          <p:cNvSpPr txBox="1">
            <a:spLocks noChangeArrowheads="1"/>
          </p:cNvSpPr>
          <p:nvPr/>
        </p:nvSpPr>
        <p:spPr bwMode="auto">
          <a:xfrm>
            <a:off x="5686426" y="4274344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Choose the best</a:t>
            </a:r>
          </a:p>
        </p:txBody>
      </p:sp>
      <p:sp>
        <p:nvSpPr>
          <p:cNvPr id="34837" name="Rectangle 96"/>
          <p:cNvSpPr>
            <a:spLocks noChangeArrowheads="1"/>
          </p:cNvSpPr>
          <p:nvPr/>
        </p:nvSpPr>
        <p:spPr bwMode="auto">
          <a:xfrm>
            <a:off x="0" y="3943351"/>
            <a:ext cx="9144000" cy="10715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97"/>
          <p:cNvSpPr>
            <a:spLocks noChangeArrowheads="1"/>
          </p:cNvSpPr>
          <p:nvPr/>
        </p:nvSpPr>
        <p:spPr bwMode="auto">
          <a:xfrm>
            <a:off x="0" y="2843213"/>
            <a:ext cx="9144000" cy="10715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98"/>
          <p:cNvSpPr>
            <a:spLocks noChangeArrowheads="1"/>
          </p:cNvSpPr>
          <p:nvPr/>
        </p:nvSpPr>
        <p:spPr bwMode="auto">
          <a:xfrm>
            <a:off x="0" y="1500188"/>
            <a:ext cx="9144000" cy="10715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99"/>
          <p:cNvSpPr txBox="1">
            <a:spLocks noChangeArrowheads="1"/>
          </p:cNvSpPr>
          <p:nvPr/>
        </p:nvSpPr>
        <p:spPr bwMode="auto">
          <a:xfrm>
            <a:off x="1" y="3067050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Consider all possible merges…</a:t>
            </a:r>
          </a:p>
        </p:txBody>
      </p:sp>
      <p:grpSp>
        <p:nvGrpSpPr>
          <p:cNvPr id="22" name="Group 100"/>
          <p:cNvGrpSpPr>
            <a:grpSpLocks/>
          </p:cNvGrpSpPr>
          <p:nvPr/>
        </p:nvGrpSpPr>
        <p:grpSpPr bwMode="auto">
          <a:xfrm>
            <a:off x="2116138" y="3138487"/>
            <a:ext cx="1027112" cy="729854"/>
            <a:chOff x="1267" y="3584"/>
            <a:chExt cx="647" cy="613"/>
          </a:xfrm>
        </p:grpSpPr>
        <p:grpSp>
          <p:nvGrpSpPr>
            <p:cNvPr id="23" name="Group 101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34894" name="Picture 10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895" name="Picture 10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891" name="Line 104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105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Line 106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4842" name="Picture 1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7401" y="3455194"/>
            <a:ext cx="219075" cy="37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3" name="Picture 108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3789" y="3164681"/>
            <a:ext cx="3016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109"/>
          <p:cNvGrpSpPr>
            <a:grpSpLocks/>
          </p:cNvGrpSpPr>
          <p:nvPr/>
        </p:nvGrpSpPr>
        <p:grpSpPr bwMode="auto">
          <a:xfrm>
            <a:off x="3390901" y="2999185"/>
            <a:ext cx="500063" cy="201215"/>
            <a:chOff x="2112" y="2976"/>
            <a:chExt cx="703" cy="377"/>
          </a:xfrm>
        </p:grpSpPr>
        <p:sp>
          <p:nvSpPr>
            <p:cNvPr id="34887" name="Line 110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Line 111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9" name="Line 112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13"/>
          <p:cNvGrpSpPr>
            <a:grpSpLocks/>
          </p:cNvGrpSpPr>
          <p:nvPr/>
        </p:nvGrpSpPr>
        <p:grpSpPr bwMode="auto">
          <a:xfrm>
            <a:off x="4608513" y="2995613"/>
            <a:ext cx="760412" cy="912019"/>
            <a:chOff x="2072" y="3380"/>
            <a:chExt cx="479" cy="802"/>
          </a:xfrm>
        </p:grpSpPr>
        <p:pic>
          <p:nvPicPr>
            <p:cNvPr id="34881" name="Picture 114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82" name="Picture 11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" name="Group 116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34884" name="Line 117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5" name="Line 118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6" name="Line 119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46" name="Text Box 120"/>
          <p:cNvSpPr txBox="1">
            <a:spLocks noChangeArrowheads="1"/>
          </p:cNvSpPr>
          <p:nvPr/>
        </p:nvSpPr>
        <p:spPr bwMode="auto">
          <a:xfrm>
            <a:off x="4051300" y="3388519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34847" name="Text Box 121"/>
          <p:cNvSpPr txBox="1">
            <a:spLocks noChangeArrowheads="1"/>
          </p:cNvSpPr>
          <p:nvPr/>
        </p:nvSpPr>
        <p:spPr bwMode="auto">
          <a:xfrm>
            <a:off x="5686426" y="3159919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Choose the best</a:t>
            </a:r>
          </a:p>
        </p:txBody>
      </p:sp>
      <p:sp>
        <p:nvSpPr>
          <p:cNvPr id="34848" name="Text Box 122"/>
          <p:cNvSpPr txBox="1">
            <a:spLocks noChangeArrowheads="1"/>
          </p:cNvSpPr>
          <p:nvPr/>
        </p:nvSpPr>
        <p:spPr bwMode="auto">
          <a:xfrm>
            <a:off x="1" y="1909763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Consider all possible merges…</a:t>
            </a:r>
          </a:p>
        </p:txBody>
      </p:sp>
      <p:grpSp>
        <p:nvGrpSpPr>
          <p:cNvPr id="27" name="Group 123"/>
          <p:cNvGrpSpPr>
            <a:grpSpLocks/>
          </p:cNvGrpSpPr>
          <p:nvPr/>
        </p:nvGrpSpPr>
        <p:grpSpPr bwMode="auto">
          <a:xfrm>
            <a:off x="1765301" y="1800225"/>
            <a:ext cx="1806575" cy="998935"/>
            <a:chOff x="746" y="1753"/>
            <a:chExt cx="1138" cy="839"/>
          </a:xfrm>
        </p:grpSpPr>
        <p:pic>
          <p:nvPicPr>
            <p:cNvPr id="34866" name="Picture 1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67" name="Picture 12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26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34879" name="Picture 127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880" name="Picture 128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869" name="Line 129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0" name="Line 130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1" name="Line 131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Line 132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Line 133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134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34876" name="Line 1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Line 1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8" name="Line 1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75" name="Line 138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39"/>
          <p:cNvGrpSpPr>
            <a:grpSpLocks/>
          </p:cNvGrpSpPr>
          <p:nvPr/>
        </p:nvGrpSpPr>
        <p:grpSpPr bwMode="auto">
          <a:xfrm>
            <a:off x="4184650" y="1883569"/>
            <a:ext cx="1416050" cy="845344"/>
            <a:chOff x="2342" y="1528"/>
            <a:chExt cx="892" cy="710"/>
          </a:xfrm>
        </p:grpSpPr>
        <p:sp>
          <p:nvSpPr>
            <p:cNvPr id="34855" name="Line 140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141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142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143"/>
            <p:cNvGrpSpPr>
              <a:grpSpLocks/>
            </p:cNvGrpSpPr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34944" name="Group 144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34864" name="Picture 145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865" name="Picture 146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4861" name="Line 147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2" name="Line 148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3" name="Line 149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4859" name="Picture 150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851" name="Text Box 151"/>
          <p:cNvSpPr txBox="1">
            <a:spLocks noChangeArrowheads="1"/>
          </p:cNvSpPr>
          <p:nvPr/>
        </p:nvSpPr>
        <p:spPr bwMode="auto">
          <a:xfrm>
            <a:off x="5686426" y="2016919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Choose the best</a:t>
            </a:r>
          </a:p>
        </p:txBody>
      </p:sp>
      <p:sp>
        <p:nvSpPr>
          <p:cNvPr id="34852" name="Text Box 152"/>
          <p:cNvSpPr txBox="1">
            <a:spLocks noChangeArrowheads="1"/>
          </p:cNvSpPr>
          <p:nvPr/>
        </p:nvSpPr>
        <p:spPr bwMode="auto">
          <a:xfrm>
            <a:off x="3632200" y="221694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34853" name="Slide Number Placeholder 15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0DB60-0547-4A4D-ACE0-FFDF58E001A1}" type="slidenum">
              <a:rPr lang="en-US"/>
              <a:pPr/>
              <a:t>18</a:t>
            </a:fld>
            <a:endParaRPr lang="en-US"/>
          </a:p>
        </p:txBody>
      </p:sp>
      <p:sp>
        <p:nvSpPr>
          <p:cNvPr id="154" name="Rectangle 1026"/>
          <p:cNvSpPr txBox="1">
            <a:spLocks noChangeArrowheads="1"/>
          </p:cNvSpPr>
          <p:nvPr/>
        </p:nvSpPr>
        <p:spPr>
          <a:xfrm>
            <a:off x="685800" y="228600"/>
            <a:ext cx="8915400" cy="85725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1" lang="en-US" sz="3600" dirty="0">
                <a:solidFill>
                  <a:srgbClr val="0000CC"/>
                </a:solidFill>
                <a:latin typeface="Comic Sans MS"/>
                <a:ea typeface="+mn-ea"/>
                <a:cs typeface="Comic Sans MS"/>
              </a:rPr>
              <a:t>Bottom-Up (</a:t>
            </a:r>
            <a:r>
              <a:rPr kumimoji="1" lang="en-US" altLang="zh-CN" sz="3600" dirty="0">
                <a:solidFill>
                  <a:srgbClr val="0000CC"/>
                </a:solidFill>
                <a:latin typeface="Comic Sans MS"/>
                <a:ea typeface="SimSun" pitchFamily="2" charset="-122"/>
                <a:cs typeface="Comic Sans MS"/>
              </a:rPr>
              <a:t>agglomerative</a:t>
            </a:r>
            <a:r>
              <a:rPr kumimoji="1" lang="en-US" sz="3600" dirty="0">
                <a:solidFill>
                  <a:srgbClr val="0000CC"/>
                </a:solidFill>
                <a:latin typeface="Comic Sans MS"/>
                <a:ea typeface="+mn-ea"/>
                <a:cs typeface="Comic Sans MS"/>
              </a:rPr>
              <a:t>)</a:t>
            </a:r>
            <a:endParaRPr lang="en-US" sz="3600" kern="0" dirty="0">
              <a:solidFill>
                <a:srgbClr val="0000CC"/>
              </a:solidFill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457200" y="66675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We </a:t>
            </a:r>
            <a:r>
              <a:rPr lang="en-US" sz="2000" dirty="0" smtClean="0"/>
              <a:t>the </a:t>
            </a:r>
            <a:r>
              <a:rPr lang="en-US" sz="2000" dirty="0"/>
              <a:t>distance between two objects, </a:t>
            </a:r>
            <a:r>
              <a:rPr lang="en-US" sz="2000" dirty="0" smtClean="0"/>
              <a:t>defining </a:t>
            </a:r>
            <a:r>
              <a:rPr lang="en-US" sz="2000" dirty="0"/>
              <a:t>the distance between an object and a cluster, or defining the distance between two </a:t>
            </a:r>
            <a:r>
              <a:rPr lang="en-US" sz="2000" dirty="0" smtClean="0"/>
              <a:t>clusters:   </a:t>
            </a:r>
            <a:endParaRPr lang="en-US" sz="2000" dirty="0"/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533400" y="1352550"/>
            <a:ext cx="832167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ea typeface="+mn-ea"/>
                <a:cs typeface="Arial" pitchFamily="34" charset="0"/>
              </a:rPr>
              <a:t> </a:t>
            </a:r>
            <a:r>
              <a:rPr kumimoji="1"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+mn-ea"/>
                <a:cs typeface="Arial" pitchFamily="34" charset="0"/>
              </a:rPr>
              <a:t>Single linkage (nearest neighbor):</a:t>
            </a:r>
            <a:r>
              <a:rPr lang="en-US" dirty="0">
                <a:ea typeface="+mn-ea"/>
                <a:cs typeface="Arial" pitchFamily="34" charset="0"/>
              </a:rPr>
              <a:t> </a:t>
            </a:r>
            <a:r>
              <a:rPr lang="en-US" sz="2000" dirty="0">
                <a:ea typeface="+mn-ea"/>
                <a:cs typeface="Arial" pitchFamily="34" charset="0"/>
              </a:rPr>
              <a:t>In this method the distance between two clusters is determined by the distance of the two closest objects (nearest neighbors) in the different clusters.</a:t>
            </a:r>
          </a:p>
          <a:p>
            <a:pPr>
              <a:buFontTx/>
              <a:buChar char="•"/>
              <a:defRPr/>
            </a:pPr>
            <a:r>
              <a:rPr lang="en-US" dirty="0">
                <a:ea typeface="+mn-ea"/>
                <a:cs typeface="Arial" pitchFamily="34" charset="0"/>
              </a:rPr>
              <a:t> </a:t>
            </a:r>
            <a:r>
              <a:rPr kumimoji="1"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+mn-ea"/>
                <a:cs typeface="Arial" pitchFamily="34" charset="0"/>
              </a:rPr>
              <a:t>Complete linkage (farthest neighbor):</a:t>
            </a:r>
            <a:r>
              <a:rPr lang="en-US" b="1" dirty="0">
                <a:ea typeface="+mn-ea"/>
                <a:cs typeface="Arial" pitchFamily="34" charset="0"/>
              </a:rPr>
              <a:t> </a:t>
            </a:r>
            <a:r>
              <a:rPr lang="en-US" sz="2000" dirty="0">
                <a:ea typeface="+mn-ea"/>
                <a:cs typeface="Arial" pitchFamily="34" charset="0"/>
              </a:rPr>
              <a:t>In this method, the distances between clusters are determined by the greatest distance between any two objects in the different clusters (i.e., by the "furthest neighbors").</a:t>
            </a:r>
            <a:r>
              <a:rPr lang="en-US" dirty="0">
                <a:ea typeface="+mn-ea"/>
                <a:cs typeface="Arial" pitchFamily="34" charset="0"/>
              </a:rPr>
              <a:t> </a:t>
            </a:r>
          </a:p>
          <a:p>
            <a:pPr>
              <a:buFontTx/>
              <a:buChar char="•"/>
              <a:defRPr/>
            </a:pPr>
            <a:r>
              <a:rPr lang="en-US" b="1" dirty="0">
                <a:ea typeface="+mn-ea"/>
                <a:cs typeface="Arial" pitchFamily="34" charset="0"/>
              </a:rPr>
              <a:t> </a:t>
            </a:r>
            <a:r>
              <a:rPr kumimoji="1"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+mn-ea"/>
                <a:cs typeface="Arial" pitchFamily="34" charset="0"/>
              </a:rPr>
              <a:t>Group average linkage</a:t>
            </a:r>
            <a:r>
              <a:rPr lang="en-US" b="1" dirty="0">
                <a:ea typeface="+mn-ea"/>
                <a:cs typeface="Arial" pitchFamily="34" charset="0"/>
              </a:rPr>
              <a:t>:</a:t>
            </a:r>
            <a:r>
              <a:rPr lang="en-US" dirty="0">
                <a:ea typeface="+mn-ea"/>
                <a:cs typeface="Arial" pitchFamily="34" charset="0"/>
              </a:rPr>
              <a:t> </a:t>
            </a:r>
            <a:r>
              <a:rPr lang="en-US" sz="2000" dirty="0">
                <a:ea typeface="+mn-ea"/>
                <a:cs typeface="Arial" pitchFamily="34" charset="0"/>
              </a:rPr>
              <a:t>In this method, the distance between two clusters is calculated as the average distance between all pairs of objects in the two different clusters</a:t>
            </a:r>
            <a:r>
              <a:rPr lang="en-US" dirty="0">
                <a:ea typeface="+mn-ea"/>
                <a:cs typeface="Arial" pitchFamily="34" charset="0"/>
              </a:rPr>
              <a:t>.</a:t>
            </a:r>
          </a:p>
          <a:p>
            <a:pPr>
              <a:buFontTx/>
              <a:buChar char="•"/>
              <a:defRPr/>
            </a:pPr>
            <a:endParaRPr lang="en-US" sz="2000" dirty="0">
              <a:ea typeface="+mn-ea"/>
              <a:cs typeface="Arial" pitchFamily="34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E724D-D527-4BA3-AFF7-597D3DAB1FE0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685800" y="228600"/>
            <a:ext cx="8153400" cy="51435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1" lang="en-US" sz="2400" dirty="0">
                <a:solidFill>
                  <a:srgbClr val="0000CC"/>
                </a:solidFill>
                <a:latin typeface="Comic Sans MS"/>
                <a:ea typeface="+mn-ea"/>
                <a:cs typeface="Comic Sans MS"/>
              </a:rPr>
              <a:t>Extending distance measure to clusters</a:t>
            </a:r>
            <a:endParaRPr lang="en-US" sz="2400" kern="0" dirty="0">
              <a:solidFill>
                <a:srgbClr val="0000CC"/>
              </a:solidFill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/>
          <a:lstStyle/>
          <a:p>
            <a:r>
              <a:rPr lang="en-US" dirty="0" smtClean="0"/>
              <a:t>Unsupervised method</a:t>
            </a:r>
          </a:p>
          <a:p>
            <a:r>
              <a:rPr lang="en-US" dirty="0" smtClean="0"/>
              <a:t>Exploratory Data Analysis</a:t>
            </a:r>
          </a:p>
          <a:p>
            <a:endParaRPr lang="en-US" dirty="0" smtClean="0"/>
          </a:p>
          <a:p>
            <a:r>
              <a:rPr lang="en-US" dirty="0" smtClean="0"/>
              <a:t>Useful in many applications like market segment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Minimal Spanning Tree – Single Linkage</a:t>
            </a:r>
            <a:endParaRPr lang="en-US" sz="2400" dirty="0"/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Build MST (Minimum Spanning Tree)</a:t>
            </a:r>
          </a:p>
          <a:p>
            <a:pPr lvl="1"/>
            <a:r>
              <a:rPr lang="en-US" sz="2000" dirty="0"/>
              <a:t>Start with a tree that consists of any point</a:t>
            </a:r>
          </a:p>
          <a:p>
            <a:pPr lvl="1"/>
            <a:r>
              <a:rPr lang="en-US" sz="2000" dirty="0"/>
              <a:t>In successive steps, look for the closest pair of points (p, q)  such that one point (p) is in the current tree but the other (q) is not</a:t>
            </a:r>
          </a:p>
          <a:p>
            <a:pPr lvl="1"/>
            <a:r>
              <a:rPr lang="en-US" sz="2000" dirty="0"/>
              <a:t>Add q to the tree and put an edge between p and q</a:t>
            </a:r>
          </a:p>
        </p:txBody>
      </p:sp>
      <p:pic>
        <p:nvPicPr>
          <p:cNvPr id="1647621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 l="13063" t="4977" r="14153" b="2956"/>
          <a:stretch>
            <a:fillRect/>
          </a:stretch>
        </p:blipFill>
        <p:spPr>
          <a:xfrm>
            <a:off x="3048000" y="2571750"/>
            <a:ext cx="3276600" cy="18558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MST: Divisive Hierarchical Clustering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MST for constructing hierarchy of clusters</a:t>
            </a:r>
          </a:p>
        </p:txBody>
      </p:sp>
      <p:pic>
        <p:nvPicPr>
          <p:cNvPr id="164864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962150"/>
            <a:ext cx="7908925" cy="1583531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026"/>
          <p:cNvSpPr txBox="1">
            <a:spLocks noChangeArrowheads="1"/>
          </p:cNvSpPr>
          <p:nvPr/>
        </p:nvSpPr>
        <p:spPr bwMode="auto">
          <a:xfrm>
            <a:off x="457200" y="590550"/>
            <a:ext cx="8305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 sz="4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sz="2800" dirty="0">
                <a:ea typeface="+mn-ea"/>
                <a:cs typeface="Arial" pitchFamily="34" charset="0"/>
              </a:rPr>
              <a:t> No need to specify the number of clusters in advance. </a:t>
            </a:r>
          </a:p>
          <a:p>
            <a:pPr>
              <a:buFontTx/>
              <a:buChar char="•"/>
              <a:defRPr/>
            </a:pPr>
            <a:r>
              <a:rPr lang="en-US" sz="2800" dirty="0">
                <a:ea typeface="+mn-ea"/>
                <a:cs typeface="Arial" pitchFamily="34" charset="0"/>
              </a:rPr>
              <a:t> Hierarchal nature maps nicely onto human intuition for some domains</a:t>
            </a:r>
          </a:p>
          <a:p>
            <a:pPr>
              <a:buFontTx/>
              <a:buChar char="•"/>
              <a:defRPr/>
            </a:pPr>
            <a:r>
              <a:rPr lang="en-US" sz="2800" dirty="0">
                <a:ea typeface="+mn-ea"/>
                <a:cs typeface="Arial" pitchFamily="34" charset="0"/>
              </a:rPr>
              <a:t> They do not scale well: time complexity of at least O(</a:t>
            </a:r>
            <a:r>
              <a:rPr lang="en-US" sz="2800" i="1" dirty="0">
                <a:ea typeface="+mn-ea"/>
                <a:cs typeface="Arial" pitchFamily="34" charset="0"/>
              </a:rPr>
              <a:t>n</a:t>
            </a:r>
            <a:r>
              <a:rPr lang="en-US" sz="2800" baseline="30000" dirty="0">
                <a:ea typeface="+mn-ea"/>
                <a:cs typeface="Arial" pitchFamily="34" charset="0"/>
              </a:rPr>
              <a:t>2</a:t>
            </a:r>
            <a:r>
              <a:rPr lang="en-US" sz="2800" dirty="0">
                <a:ea typeface="+mn-ea"/>
                <a:cs typeface="Arial" pitchFamily="34" charset="0"/>
              </a:rPr>
              <a:t>), where </a:t>
            </a:r>
            <a:r>
              <a:rPr lang="en-US" sz="2800" i="1" dirty="0">
                <a:ea typeface="+mn-ea"/>
                <a:cs typeface="Arial" pitchFamily="34" charset="0"/>
              </a:rPr>
              <a:t>n</a:t>
            </a:r>
            <a:r>
              <a:rPr lang="en-US" sz="2800" dirty="0">
                <a:ea typeface="+mn-ea"/>
                <a:cs typeface="Arial" pitchFamily="34" charset="0"/>
              </a:rPr>
              <a:t> is the number of total objects</a:t>
            </a:r>
            <a:r>
              <a:rPr lang="en-US" sz="2800" dirty="0" smtClean="0">
                <a:ea typeface="+mn-ea"/>
                <a:cs typeface="Arial" pitchFamily="34" charset="0"/>
              </a:rPr>
              <a:t>.</a:t>
            </a:r>
            <a:endParaRPr lang="en-US" sz="2800" dirty="0">
              <a:ea typeface="+mn-ea"/>
              <a:cs typeface="Arial" pitchFamily="34" charset="0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E1CD6-154A-4F38-802F-7A7C4E2D15DB}" type="slidenum">
              <a:rPr lang="en-US"/>
              <a:pPr/>
              <a:t>22</a:t>
            </a:fld>
            <a:endParaRPr lang="en-US"/>
          </a:p>
        </p:txBody>
      </p:sp>
      <p:sp>
        <p:nvSpPr>
          <p:cNvPr id="36867" name="Rectangle 1026"/>
          <p:cNvSpPr txBox="1">
            <a:spLocks noChangeArrowheads="1"/>
          </p:cNvSpPr>
          <p:nvPr/>
        </p:nvSpPr>
        <p:spPr bwMode="auto">
          <a:xfrm>
            <a:off x="685800" y="228600"/>
            <a:ext cx="8915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>
                <a:solidFill>
                  <a:srgbClr val="0000CC"/>
                </a:solidFill>
                <a:latin typeface="Comic Sans MS" pitchFamily="66" charset="0"/>
              </a:rPr>
              <a:t>Summary of hierarchal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auto">
          <a:xfrm>
            <a:off x="685800" y="20955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 err="1">
                <a:solidFill>
                  <a:srgbClr val="0000CC"/>
                </a:solidFill>
                <a:latin typeface="Comic Sans MS" pitchFamily="66" charset="0"/>
              </a:rPr>
              <a:t>Partitional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 clustering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28600" y="888207"/>
            <a:ext cx="8458200" cy="18549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Nonhierarchical, each instance is placed in exactly one of K nonoverlapping clusters.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Since only one set of clusters is output, the user normally has to input the desired number of clusters K.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3562350"/>
            <a:ext cx="5029200" cy="827485"/>
            <a:chOff x="36" y="642"/>
            <a:chExt cx="5760" cy="1413"/>
          </a:xfrm>
        </p:grpSpPr>
        <p:pic>
          <p:nvPicPr>
            <p:cNvPr id="37907" name="Picture 5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8" name="Picture 6" descr="Principal Seymour  Skinn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9" name="Rectangle 7"/>
            <p:cNvSpPr>
              <a:spLocks noChangeArrowheads="1"/>
            </p:cNvSpPr>
            <p:nvPr/>
          </p:nvSpPr>
          <p:spPr bwMode="auto">
            <a:xfrm>
              <a:off x="36" y="1365"/>
              <a:ext cx="5760" cy="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37910" name="Picture 8" descr="Groundskeeper Willi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1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2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3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4" name="Picture 1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5" name="Picture 1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6" name="Picture 1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324600" y="3333750"/>
            <a:ext cx="2530475" cy="1115616"/>
            <a:chOff x="1880" y="2584"/>
            <a:chExt cx="1267" cy="745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880" y="2584"/>
              <a:ext cx="1267" cy="745"/>
              <a:chOff x="156" y="2634"/>
              <a:chExt cx="2286" cy="1344"/>
            </a:xfrm>
          </p:grpSpPr>
          <p:sp>
            <p:nvSpPr>
              <p:cNvPr id="37905" name="Rectangle 17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Rectangle 18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7896" name="Picture 19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0" y="2626"/>
              <a:ext cx="16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7" name="Picture 20" descr="Principal Seymour  Skinn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1" y="2958"/>
              <a:ext cx="168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8" name="Picture 21" descr="Groundskeeper Willi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9" y="3005"/>
              <a:ext cx="186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9" name="Picture 2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709" y="2595"/>
              <a:ext cx="208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0" name="Picture 2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938" y="2602"/>
              <a:ext cx="19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1" name="Picture 2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557" y="2984"/>
              <a:ext cx="19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2" name="Picture 2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585" y="2695"/>
              <a:ext cx="14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3" name="Picture 2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091" y="3050"/>
              <a:ext cx="10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2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913" y="2608"/>
              <a:ext cx="15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8620" name="AutoShape 28"/>
          <p:cNvSpPr>
            <a:spLocks noChangeArrowheads="1"/>
          </p:cNvSpPr>
          <p:nvPr/>
        </p:nvSpPr>
        <p:spPr bwMode="auto">
          <a:xfrm>
            <a:off x="5410200" y="3714750"/>
            <a:ext cx="533400" cy="3429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9900"/>
          </a:solidFill>
          <a:ln w="0">
            <a:solidFill>
              <a:srgbClr val="00000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37894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1C9CC3-A77D-4CAF-A951-786DB6C324E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457201" y="967978"/>
            <a:ext cx="827722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1. </a:t>
            </a:r>
            <a:r>
              <a:rPr lang="en-US" sz="2000" dirty="0"/>
              <a:t>Decide on a value for </a:t>
            </a:r>
            <a:r>
              <a:rPr lang="en-US" sz="2000" i="1" dirty="0"/>
              <a:t>k</a:t>
            </a:r>
            <a:r>
              <a:rPr lang="en-US" sz="2000" dirty="0"/>
              <a:t>.	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2. Initialize the </a:t>
            </a:r>
            <a:r>
              <a:rPr lang="en-US" sz="2000" i="1" dirty="0"/>
              <a:t>k</a:t>
            </a:r>
            <a:r>
              <a:rPr lang="en-US" sz="2000" dirty="0"/>
              <a:t> cluster centers (randomly, if necessary).	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3. Decide the class memberships of the </a:t>
            </a:r>
            <a:r>
              <a:rPr lang="en-US" sz="2000" i="1" dirty="0"/>
              <a:t>N</a:t>
            </a:r>
            <a:r>
              <a:rPr lang="en-US" sz="2000" dirty="0"/>
              <a:t> objects by assigning them to the nearest cluster center.	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4. Re-estimate the </a:t>
            </a:r>
            <a:r>
              <a:rPr lang="en-US" sz="2000" i="1" dirty="0"/>
              <a:t>k</a:t>
            </a:r>
            <a:r>
              <a:rPr lang="en-US" sz="2000" dirty="0"/>
              <a:t> cluster centers, by assuming the memberships found above are correct.	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5. If none of the </a:t>
            </a:r>
            <a:r>
              <a:rPr lang="en-US" sz="2000" i="1" dirty="0"/>
              <a:t>N</a:t>
            </a:r>
            <a:r>
              <a:rPr lang="en-US" sz="2000" dirty="0"/>
              <a:t> objects changed membership in the last iteration, exit. Otherwise </a:t>
            </a:r>
            <a:r>
              <a:rPr lang="en-US" sz="2000" dirty="0" err="1"/>
              <a:t>goto</a:t>
            </a:r>
            <a:r>
              <a:rPr lang="en-US" sz="2000" dirty="0"/>
              <a:t> 3.	</a:t>
            </a:r>
          </a:p>
        </p:txBody>
      </p:sp>
      <p:sp>
        <p:nvSpPr>
          <p:cNvPr id="3891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540A61-0DCC-4388-98F6-C38FDEC4801B}" type="slidenum">
              <a:rPr lang="en-US"/>
              <a:pPr/>
              <a:t>24</a:t>
            </a:fld>
            <a:endParaRPr lang="en-US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09600" y="285750"/>
            <a:ext cx="7772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spcBef>
                <a:spcPct val="50000"/>
              </a:spcBef>
            </a:pPr>
            <a:r>
              <a:rPr lang="en-US" sz="3600" i="1" dirty="0" smtClean="0">
                <a:solidFill>
                  <a:srgbClr val="0000CC"/>
                </a:solidFill>
                <a:latin typeface="Comic Sans MS" pitchFamily="66" charset="0"/>
              </a:rPr>
              <a:t>k-means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2"/>
          <p:cNvSpPr>
            <a:spLocks noChangeArrowheads="1"/>
          </p:cNvSpPr>
          <p:nvPr/>
        </p:nvSpPr>
        <p:spPr bwMode="auto">
          <a:xfrm>
            <a:off x="1122363" y="898923"/>
            <a:ext cx="6989762" cy="41112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38" name="Rectangle 43"/>
          <p:cNvSpPr>
            <a:spLocks noChangeArrowheads="1"/>
          </p:cNvSpPr>
          <p:nvPr/>
        </p:nvSpPr>
        <p:spPr bwMode="auto">
          <a:xfrm>
            <a:off x="1930400" y="1383506"/>
            <a:ext cx="5867400" cy="3057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39" name="Line 44"/>
          <p:cNvSpPr>
            <a:spLocks noChangeShapeType="1"/>
          </p:cNvSpPr>
          <p:nvPr/>
        </p:nvSpPr>
        <p:spPr bwMode="auto">
          <a:xfrm>
            <a:off x="1930400" y="3827860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Line 45"/>
          <p:cNvSpPr>
            <a:spLocks noChangeShapeType="1"/>
          </p:cNvSpPr>
          <p:nvPr/>
        </p:nvSpPr>
        <p:spPr bwMode="auto">
          <a:xfrm>
            <a:off x="1930400" y="3215879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Line 46"/>
          <p:cNvSpPr>
            <a:spLocks noChangeShapeType="1"/>
          </p:cNvSpPr>
          <p:nvPr/>
        </p:nvSpPr>
        <p:spPr bwMode="auto">
          <a:xfrm>
            <a:off x="1930400" y="2608660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47"/>
          <p:cNvSpPr>
            <a:spLocks noChangeShapeType="1"/>
          </p:cNvSpPr>
          <p:nvPr/>
        </p:nvSpPr>
        <p:spPr bwMode="auto">
          <a:xfrm>
            <a:off x="1930400" y="1995488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48"/>
          <p:cNvSpPr>
            <a:spLocks noChangeShapeType="1"/>
          </p:cNvSpPr>
          <p:nvPr/>
        </p:nvSpPr>
        <p:spPr bwMode="auto">
          <a:xfrm>
            <a:off x="1930400" y="1383506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9"/>
          <p:cNvSpPr>
            <a:spLocks noChangeArrowheads="1"/>
          </p:cNvSpPr>
          <p:nvPr/>
        </p:nvSpPr>
        <p:spPr bwMode="auto">
          <a:xfrm>
            <a:off x="1930400" y="1383506"/>
            <a:ext cx="5867400" cy="3057525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50"/>
          <p:cNvSpPr>
            <a:spLocks noChangeShapeType="1"/>
          </p:cNvSpPr>
          <p:nvPr/>
        </p:nvSpPr>
        <p:spPr bwMode="auto">
          <a:xfrm>
            <a:off x="1930400" y="1383506"/>
            <a:ext cx="1588" cy="305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Line 51"/>
          <p:cNvSpPr>
            <a:spLocks noChangeShapeType="1"/>
          </p:cNvSpPr>
          <p:nvPr/>
        </p:nvSpPr>
        <p:spPr bwMode="auto">
          <a:xfrm>
            <a:off x="1860550" y="4441031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Line 52"/>
          <p:cNvSpPr>
            <a:spLocks noChangeShapeType="1"/>
          </p:cNvSpPr>
          <p:nvPr/>
        </p:nvSpPr>
        <p:spPr bwMode="auto">
          <a:xfrm>
            <a:off x="1860550" y="3827860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Line 53"/>
          <p:cNvSpPr>
            <a:spLocks noChangeShapeType="1"/>
          </p:cNvSpPr>
          <p:nvPr/>
        </p:nvSpPr>
        <p:spPr bwMode="auto">
          <a:xfrm>
            <a:off x="1860550" y="3215879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Line 54"/>
          <p:cNvSpPr>
            <a:spLocks noChangeShapeType="1"/>
          </p:cNvSpPr>
          <p:nvPr/>
        </p:nvSpPr>
        <p:spPr bwMode="auto">
          <a:xfrm>
            <a:off x="1860550" y="2608660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55"/>
          <p:cNvSpPr>
            <a:spLocks noChangeShapeType="1"/>
          </p:cNvSpPr>
          <p:nvPr/>
        </p:nvSpPr>
        <p:spPr bwMode="auto">
          <a:xfrm>
            <a:off x="1860550" y="1995488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56"/>
          <p:cNvSpPr>
            <a:spLocks noChangeShapeType="1"/>
          </p:cNvSpPr>
          <p:nvPr/>
        </p:nvSpPr>
        <p:spPr bwMode="auto">
          <a:xfrm>
            <a:off x="1860550" y="1383506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Line 57"/>
          <p:cNvSpPr>
            <a:spLocks noChangeShapeType="1"/>
          </p:cNvSpPr>
          <p:nvPr/>
        </p:nvSpPr>
        <p:spPr bwMode="auto">
          <a:xfrm>
            <a:off x="1930400" y="4441031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58"/>
          <p:cNvSpPr>
            <a:spLocks noChangeShapeType="1"/>
          </p:cNvSpPr>
          <p:nvPr/>
        </p:nvSpPr>
        <p:spPr bwMode="auto">
          <a:xfrm flipV="1">
            <a:off x="1930400" y="444103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Line 59"/>
          <p:cNvSpPr>
            <a:spLocks noChangeShapeType="1"/>
          </p:cNvSpPr>
          <p:nvPr/>
        </p:nvSpPr>
        <p:spPr bwMode="auto">
          <a:xfrm flipV="1">
            <a:off x="3101975" y="444103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Line 60"/>
          <p:cNvSpPr>
            <a:spLocks noChangeShapeType="1"/>
          </p:cNvSpPr>
          <p:nvPr/>
        </p:nvSpPr>
        <p:spPr bwMode="auto">
          <a:xfrm flipV="1">
            <a:off x="4279900" y="444103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Line 61"/>
          <p:cNvSpPr>
            <a:spLocks noChangeShapeType="1"/>
          </p:cNvSpPr>
          <p:nvPr/>
        </p:nvSpPr>
        <p:spPr bwMode="auto">
          <a:xfrm flipV="1">
            <a:off x="5449889" y="4441031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Line 62"/>
          <p:cNvSpPr>
            <a:spLocks noChangeShapeType="1"/>
          </p:cNvSpPr>
          <p:nvPr/>
        </p:nvSpPr>
        <p:spPr bwMode="auto">
          <a:xfrm flipV="1">
            <a:off x="6627814" y="4441031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Line 63"/>
          <p:cNvSpPr>
            <a:spLocks noChangeShapeType="1"/>
          </p:cNvSpPr>
          <p:nvPr/>
        </p:nvSpPr>
        <p:spPr bwMode="auto">
          <a:xfrm flipV="1">
            <a:off x="7797800" y="444103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Freeform 64"/>
          <p:cNvSpPr>
            <a:spLocks/>
          </p:cNvSpPr>
          <p:nvPr/>
        </p:nvSpPr>
        <p:spPr bwMode="auto">
          <a:xfrm>
            <a:off x="3038476" y="3781425"/>
            <a:ext cx="125413" cy="94060"/>
          </a:xfrm>
          <a:custGeom>
            <a:avLst/>
            <a:gdLst>
              <a:gd name="T0" fmla="*/ 2147483647 w 79"/>
              <a:gd name="T1" fmla="*/ 0 h 79"/>
              <a:gd name="T2" fmla="*/ 2147483647 w 79"/>
              <a:gd name="T3" fmla="*/ 2147483647 h 79"/>
              <a:gd name="T4" fmla="*/ 2147483647 w 79"/>
              <a:gd name="T5" fmla="*/ 2147483647 h 79"/>
              <a:gd name="T6" fmla="*/ 0 w 79"/>
              <a:gd name="T7" fmla="*/ 2147483647 h 79"/>
              <a:gd name="T8" fmla="*/ 2147483647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65"/>
          <p:cNvSpPr>
            <a:spLocks noChangeArrowheads="1"/>
          </p:cNvSpPr>
          <p:nvPr/>
        </p:nvSpPr>
        <p:spPr bwMode="auto">
          <a:xfrm>
            <a:off x="1639889" y="4346973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39961" name="Rectangle 66"/>
          <p:cNvSpPr>
            <a:spLocks noChangeArrowheads="1"/>
          </p:cNvSpPr>
          <p:nvPr/>
        </p:nvSpPr>
        <p:spPr bwMode="auto">
          <a:xfrm>
            <a:off x="1639889" y="3733801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39962" name="Rectangle 67"/>
          <p:cNvSpPr>
            <a:spLocks noChangeArrowheads="1"/>
          </p:cNvSpPr>
          <p:nvPr/>
        </p:nvSpPr>
        <p:spPr bwMode="auto">
          <a:xfrm>
            <a:off x="1639889" y="31218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9963" name="Rectangle 68"/>
          <p:cNvSpPr>
            <a:spLocks noChangeArrowheads="1"/>
          </p:cNvSpPr>
          <p:nvPr/>
        </p:nvSpPr>
        <p:spPr bwMode="auto">
          <a:xfrm>
            <a:off x="1639889" y="2514601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39964" name="Rectangle 69"/>
          <p:cNvSpPr>
            <a:spLocks noChangeArrowheads="1"/>
          </p:cNvSpPr>
          <p:nvPr/>
        </p:nvSpPr>
        <p:spPr bwMode="auto">
          <a:xfrm>
            <a:off x="1639889" y="190142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39965" name="Rectangle 70"/>
          <p:cNvSpPr>
            <a:spLocks noChangeArrowheads="1"/>
          </p:cNvSpPr>
          <p:nvPr/>
        </p:nvSpPr>
        <p:spPr bwMode="auto">
          <a:xfrm>
            <a:off x="1639889" y="1289448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39966" name="Rectangle 71"/>
          <p:cNvSpPr>
            <a:spLocks noChangeArrowheads="1"/>
          </p:cNvSpPr>
          <p:nvPr/>
        </p:nvSpPr>
        <p:spPr bwMode="auto">
          <a:xfrm>
            <a:off x="1876426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39967" name="Rectangle 72"/>
          <p:cNvSpPr>
            <a:spLocks noChangeArrowheads="1"/>
          </p:cNvSpPr>
          <p:nvPr/>
        </p:nvSpPr>
        <p:spPr bwMode="auto">
          <a:xfrm>
            <a:off x="3046414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39968" name="Rectangle 73"/>
          <p:cNvSpPr>
            <a:spLocks noChangeArrowheads="1"/>
          </p:cNvSpPr>
          <p:nvPr/>
        </p:nvSpPr>
        <p:spPr bwMode="auto">
          <a:xfrm>
            <a:off x="4224339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9969" name="Rectangle 74"/>
          <p:cNvSpPr>
            <a:spLocks noChangeArrowheads="1"/>
          </p:cNvSpPr>
          <p:nvPr/>
        </p:nvSpPr>
        <p:spPr bwMode="auto">
          <a:xfrm>
            <a:off x="5394326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39970" name="Rectangle 75"/>
          <p:cNvSpPr>
            <a:spLocks noChangeArrowheads="1"/>
          </p:cNvSpPr>
          <p:nvPr/>
        </p:nvSpPr>
        <p:spPr bwMode="auto">
          <a:xfrm>
            <a:off x="6573839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39971" name="Rectangle 76"/>
          <p:cNvSpPr>
            <a:spLocks noChangeArrowheads="1"/>
          </p:cNvSpPr>
          <p:nvPr/>
        </p:nvSpPr>
        <p:spPr bwMode="auto">
          <a:xfrm>
            <a:off x="7743826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3997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400050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latin typeface="Comic Sans MS" pitchFamily="66" charset="0"/>
                <a:ea typeface="ＭＳ Ｐゴシック" pitchFamily="34" charset="-128"/>
              </a:rPr>
              <a:t>K-means clustering: step 1</a:t>
            </a:r>
          </a:p>
        </p:txBody>
      </p:sp>
      <p:sp>
        <p:nvSpPr>
          <p:cNvPr id="39973" name="Text Box 4"/>
          <p:cNvSpPr txBox="1">
            <a:spLocks noChangeArrowheads="1"/>
          </p:cNvSpPr>
          <p:nvPr/>
        </p:nvSpPr>
        <p:spPr bwMode="auto">
          <a:xfrm>
            <a:off x="838201" y="913210"/>
            <a:ext cx="5491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sp>
        <p:nvSpPr>
          <p:cNvPr id="39974" name="AutoShape 5"/>
          <p:cNvSpPr>
            <a:spLocks noChangeArrowheads="1"/>
          </p:cNvSpPr>
          <p:nvPr/>
        </p:nvSpPr>
        <p:spPr bwMode="auto">
          <a:xfrm>
            <a:off x="3059113" y="37707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AutoShape 6"/>
          <p:cNvSpPr>
            <a:spLocks noChangeArrowheads="1"/>
          </p:cNvSpPr>
          <p:nvPr/>
        </p:nvSpPr>
        <p:spPr bwMode="auto">
          <a:xfrm>
            <a:off x="3211513" y="39421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AutoShape 7"/>
          <p:cNvSpPr>
            <a:spLocks noChangeArrowheads="1"/>
          </p:cNvSpPr>
          <p:nvPr/>
        </p:nvSpPr>
        <p:spPr bwMode="auto">
          <a:xfrm>
            <a:off x="2982913" y="41136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AutoShape 8"/>
          <p:cNvSpPr>
            <a:spLocks noChangeArrowheads="1"/>
          </p:cNvSpPr>
          <p:nvPr/>
        </p:nvSpPr>
        <p:spPr bwMode="auto">
          <a:xfrm>
            <a:off x="2754313" y="35992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AutoShape 9"/>
          <p:cNvSpPr>
            <a:spLocks noChangeArrowheads="1"/>
          </p:cNvSpPr>
          <p:nvPr/>
        </p:nvSpPr>
        <p:spPr bwMode="auto">
          <a:xfrm>
            <a:off x="2754313" y="18276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AutoShape 10"/>
          <p:cNvSpPr>
            <a:spLocks noChangeArrowheads="1"/>
          </p:cNvSpPr>
          <p:nvPr/>
        </p:nvSpPr>
        <p:spPr bwMode="auto">
          <a:xfrm>
            <a:off x="2754313" y="29706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AutoShape 11"/>
          <p:cNvSpPr>
            <a:spLocks noChangeArrowheads="1"/>
          </p:cNvSpPr>
          <p:nvPr/>
        </p:nvSpPr>
        <p:spPr bwMode="auto">
          <a:xfrm>
            <a:off x="2754313" y="41136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AutoShape 12"/>
          <p:cNvSpPr>
            <a:spLocks noChangeArrowheads="1"/>
          </p:cNvSpPr>
          <p:nvPr/>
        </p:nvSpPr>
        <p:spPr bwMode="auto">
          <a:xfrm>
            <a:off x="2297113" y="33706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AutoShape 13"/>
          <p:cNvSpPr>
            <a:spLocks noChangeArrowheads="1"/>
          </p:cNvSpPr>
          <p:nvPr/>
        </p:nvSpPr>
        <p:spPr bwMode="auto">
          <a:xfrm>
            <a:off x="4430713" y="31420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AutoShape 14"/>
          <p:cNvSpPr>
            <a:spLocks noChangeArrowheads="1"/>
          </p:cNvSpPr>
          <p:nvPr/>
        </p:nvSpPr>
        <p:spPr bwMode="auto">
          <a:xfrm>
            <a:off x="6564313" y="16561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4" name="AutoShape 15"/>
          <p:cNvSpPr>
            <a:spLocks noChangeArrowheads="1"/>
          </p:cNvSpPr>
          <p:nvPr/>
        </p:nvSpPr>
        <p:spPr bwMode="auto">
          <a:xfrm>
            <a:off x="7021513" y="17133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AutoShape 16"/>
          <p:cNvSpPr>
            <a:spLocks noChangeArrowheads="1"/>
          </p:cNvSpPr>
          <p:nvPr/>
        </p:nvSpPr>
        <p:spPr bwMode="auto">
          <a:xfrm>
            <a:off x="6869113" y="18276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AutoShape 17"/>
          <p:cNvSpPr>
            <a:spLocks noChangeArrowheads="1"/>
          </p:cNvSpPr>
          <p:nvPr/>
        </p:nvSpPr>
        <p:spPr bwMode="auto">
          <a:xfrm>
            <a:off x="6716713" y="19419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AutoShape 18"/>
          <p:cNvSpPr>
            <a:spLocks noChangeArrowheads="1"/>
          </p:cNvSpPr>
          <p:nvPr/>
        </p:nvSpPr>
        <p:spPr bwMode="auto">
          <a:xfrm>
            <a:off x="7021513" y="20562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AutoShape 19"/>
          <p:cNvSpPr>
            <a:spLocks noChangeArrowheads="1"/>
          </p:cNvSpPr>
          <p:nvPr/>
        </p:nvSpPr>
        <p:spPr bwMode="auto">
          <a:xfrm>
            <a:off x="7326313" y="23419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9" name="AutoShape 20"/>
          <p:cNvSpPr>
            <a:spLocks noChangeArrowheads="1"/>
          </p:cNvSpPr>
          <p:nvPr/>
        </p:nvSpPr>
        <p:spPr bwMode="auto">
          <a:xfrm>
            <a:off x="5573713" y="16561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AutoShape 21"/>
          <p:cNvSpPr>
            <a:spLocks noChangeArrowheads="1"/>
          </p:cNvSpPr>
          <p:nvPr/>
        </p:nvSpPr>
        <p:spPr bwMode="auto">
          <a:xfrm>
            <a:off x="5878513" y="27420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1" name="AutoShape 22"/>
          <p:cNvSpPr>
            <a:spLocks noChangeArrowheads="1"/>
          </p:cNvSpPr>
          <p:nvPr/>
        </p:nvSpPr>
        <p:spPr bwMode="auto">
          <a:xfrm>
            <a:off x="5878513" y="38850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AutoShape 23"/>
          <p:cNvSpPr>
            <a:spLocks noChangeArrowheads="1"/>
          </p:cNvSpPr>
          <p:nvPr/>
        </p:nvSpPr>
        <p:spPr bwMode="auto">
          <a:xfrm>
            <a:off x="6259513" y="41136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AutoShape 24"/>
          <p:cNvSpPr>
            <a:spLocks noChangeArrowheads="1"/>
          </p:cNvSpPr>
          <p:nvPr/>
        </p:nvSpPr>
        <p:spPr bwMode="auto">
          <a:xfrm>
            <a:off x="6640513" y="35421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AutoShape 25"/>
          <p:cNvSpPr>
            <a:spLocks noChangeArrowheads="1"/>
          </p:cNvSpPr>
          <p:nvPr/>
        </p:nvSpPr>
        <p:spPr bwMode="auto">
          <a:xfrm>
            <a:off x="5802313" y="30849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5" name="AutoShape 26"/>
          <p:cNvSpPr>
            <a:spLocks noChangeArrowheads="1"/>
          </p:cNvSpPr>
          <p:nvPr/>
        </p:nvSpPr>
        <p:spPr bwMode="auto">
          <a:xfrm>
            <a:off x="5040313" y="34278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6" name="AutoShape 27"/>
          <p:cNvSpPr>
            <a:spLocks noChangeArrowheads="1"/>
          </p:cNvSpPr>
          <p:nvPr/>
        </p:nvSpPr>
        <p:spPr bwMode="auto">
          <a:xfrm>
            <a:off x="7021513" y="37707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7" name="AutoShape 28"/>
          <p:cNvSpPr>
            <a:spLocks noChangeArrowheads="1"/>
          </p:cNvSpPr>
          <p:nvPr/>
        </p:nvSpPr>
        <p:spPr bwMode="auto">
          <a:xfrm>
            <a:off x="6869113" y="40564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AutoShape 29"/>
          <p:cNvSpPr>
            <a:spLocks noChangeArrowheads="1"/>
          </p:cNvSpPr>
          <p:nvPr/>
        </p:nvSpPr>
        <p:spPr bwMode="auto">
          <a:xfrm>
            <a:off x="6716713" y="33135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9" name="AutoShape 30"/>
          <p:cNvSpPr>
            <a:spLocks noChangeArrowheads="1"/>
          </p:cNvSpPr>
          <p:nvPr/>
        </p:nvSpPr>
        <p:spPr bwMode="auto">
          <a:xfrm>
            <a:off x="7326313" y="42279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00" name="AutoShape 31"/>
          <p:cNvSpPr>
            <a:spLocks noChangeArrowheads="1"/>
          </p:cNvSpPr>
          <p:nvPr/>
        </p:nvSpPr>
        <p:spPr bwMode="auto">
          <a:xfrm>
            <a:off x="6488113" y="22276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516313" y="1999060"/>
            <a:ext cx="2743200" cy="2483644"/>
            <a:chOff x="2304" y="1440"/>
            <a:chExt cx="1728" cy="2086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358"/>
              <a:chOff x="192" y="1824"/>
              <a:chExt cx="432" cy="358"/>
            </a:xfrm>
          </p:grpSpPr>
          <p:sp>
            <p:nvSpPr>
              <p:cNvPr id="40010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1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358"/>
              <a:chOff x="192" y="1824"/>
              <a:chExt cx="432" cy="358"/>
            </a:xfrm>
          </p:grpSpPr>
          <p:sp>
            <p:nvSpPr>
              <p:cNvPr id="40008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9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358"/>
              <a:chOff x="192" y="1824"/>
              <a:chExt cx="432" cy="358"/>
            </a:xfrm>
          </p:grpSpPr>
          <p:sp>
            <p:nvSpPr>
              <p:cNvPr id="40006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7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5"/>
          <p:cNvSpPr>
            <a:spLocks noChangeArrowheads="1"/>
          </p:cNvSpPr>
          <p:nvPr/>
        </p:nvSpPr>
        <p:spPr bwMode="auto">
          <a:xfrm>
            <a:off x="1122363" y="898923"/>
            <a:ext cx="6989762" cy="41112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2" name="Rectangle 46"/>
          <p:cNvSpPr>
            <a:spLocks noChangeArrowheads="1"/>
          </p:cNvSpPr>
          <p:nvPr/>
        </p:nvSpPr>
        <p:spPr bwMode="auto">
          <a:xfrm>
            <a:off x="1930400" y="1440656"/>
            <a:ext cx="5867400" cy="3057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3" name="Line 47"/>
          <p:cNvSpPr>
            <a:spLocks noChangeShapeType="1"/>
          </p:cNvSpPr>
          <p:nvPr/>
        </p:nvSpPr>
        <p:spPr bwMode="auto">
          <a:xfrm>
            <a:off x="1930400" y="3885010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4" name="Line 48"/>
          <p:cNvSpPr>
            <a:spLocks noChangeShapeType="1"/>
          </p:cNvSpPr>
          <p:nvPr/>
        </p:nvSpPr>
        <p:spPr bwMode="auto">
          <a:xfrm>
            <a:off x="1930400" y="3273029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Line 49"/>
          <p:cNvSpPr>
            <a:spLocks noChangeShapeType="1"/>
          </p:cNvSpPr>
          <p:nvPr/>
        </p:nvSpPr>
        <p:spPr bwMode="auto">
          <a:xfrm>
            <a:off x="1930400" y="2665810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Line 50"/>
          <p:cNvSpPr>
            <a:spLocks noChangeShapeType="1"/>
          </p:cNvSpPr>
          <p:nvPr/>
        </p:nvSpPr>
        <p:spPr bwMode="auto">
          <a:xfrm>
            <a:off x="1930400" y="2052638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51"/>
          <p:cNvSpPr>
            <a:spLocks noChangeShapeType="1"/>
          </p:cNvSpPr>
          <p:nvPr/>
        </p:nvSpPr>
        <p:spPr bwMode="auto">
          <a:xfrm>
            <a:off x="1930400" y="1440656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Rectangle 52"/>
          <p:cNvSpPr>
            <a:spLocks noChangeArrowheads="1"/>
          </p:cNvSpPr>
          <p:nvPr/>
        </p:nvSpPr>
        <p:spPr bwMode="auto">
          <a:xfrm>
            <a:off x="1930400" y="1440656"/>
            <a:ext cx="5867400" cy="3057525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Line 53"/>
          <p:cNvSpPr>
            <a:spLocks noChangeShapeType="1"/>
          </p:cNvSpPr>
          <p:nvPr/>
        </p:nvSpPr>
        <p:spPr bwMode="auto">
          <a:xfrm>
            <a:off x="1930400" y="1440656"/>
            <a:ext cx="1588" cy="305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Line 54"/>
          <p:cNvSpPr>
            <a:spLocks noChangeShapeType="1"/>
          </p:cNvSpPr>
          <p:nvPr/>
        </p:nvSpPr>
        <p:spPr bwMode="auto">
          <a:xfrm>
            <a:off x="1860550" y="4498181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Line 55"/>
          <p:cNvSpPr>
            <a:spLocks noChangeShapeType="1"/>
          </p:cNvSpPr>
          <p:nvPr/>
        </p:nvSpPr>
        <p:spPr bwMode="auto">
          <a:xfrm>
            <a:off x="1860550" y="3885010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Line 56"/>
          <p:cNvSpPr>
            <a:spLocks noChangeShapeType="1"/>
          </p:cNvSpPr>
          <p:nvPr/>
        </p:nvSpPr>
        <p:spPr bwMode="auto">
          <a:xfrm>
            <a:off x="1860550" y="3273029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Line 57"/>
          <p:cNvSpPr>
            <a:spLocks noChangeShapeType="1"/>
          </p:cNvSpPr>
          <p:nvPr/>
        </p:nvSpPr>
        <p:spPr bwMode="auto">
          <a:xfrm>
            <a:off x="1860550" y="2665810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Line 58"/>
          <p:cNvSpPr>
            <a:spLocks noChangeShapeType="1"/>
          </p:cNvSpPr>
          <p:nvPr/>
        </p:nvSpPr>
        <p:spPr bwMode="auto">
          <a:xfrm>
            <a:off x="1860550" y="2052638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Line 59"/>
          <p:cNvSpPr>
            <a:spLocks noChangeShapeType="1"/>
          </p:cNvSpPr>
          <p:nvPr/>
        </p:nvSpPr>
        <p:spPr bwMode="auto">
          <a:xfrm>
            <a:off x="1860550" y="1440656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Line 60"/>
          <p:cNvSpPr>
            <a:spLocks noChangeShapeType="1"/>
          </p:cNvSpPr>
          <p:nvPr/>
        </p:nvSpPr>
        <p:spPr bwMode="auto">
          <a:xfrm>
            <a:off x="1930400" y="4498181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61"/>
          <p:cNvSpPr>
            <a:spLocks noChangeShapeType="1"/>
          </p:cNvSpPr>
          <p:nvPr/>
        </p:nvSpPr>
        <p:spPr bwMode="auto">
          <a:xfrm flipV="1">
            <a:off x="1930400" y="449818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62"/>
          <p:cNvSpPr>
            <a:spLocks noChangeShapeType="1"/>
          </p:cNvSpPr>
          <p:nvPr/>
        </p:nvSpPr>
        <p:spPr bwMode="auto">
          <a:xfrm flipV="1">
            <a:off x="3101975" y="449818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Line 63"/>
          <p:cNvSpPr>
            <a:spLocks noChangeShapeType="1"/>
          </p:cNvSpPr>
          <p:nvPr/>
        </p:nvSpPr>
        <p:spPr bwMode="auto">
          <a:xfrm flipV="1">
            <a:off x="4279900" y="449818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0" name="Line 64"/>
          <p:cNvSpPr>
            <a:spLocks noChangeShapeType="1"/>
          </p:cNvSpPr>
          <p:nvPr/>
        </p:nvSpPr>
        <p:spPr bwMode="auto">
          <a:xfrm flipV="1">
            <a:off x="5449889" y="4498181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Line 65"/>
          <p:cNvSpPr>
            <a:spLocks noChangeShapeType="1"/>
          </p:cNvSpPr>
          <p:nvPr/>
        </p:nvSpPr>
        <p:spPr bwMode="auto">
          <a:xfrm flipV="1">
            <a:off x="6627814" y="4498181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2" name="Line 66"/>
          <p:cNvSpPr>
            <a:spLocks noChangeShapeType="1"/>
          </p:cNvSpPr>
          <p:nvPr/>
        </p:nvSpPr>
        <p:spPr bwMode="auto">
          <a:xfrm flipV="1">
            <a:off x="7797800" y="449818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Freeform 67"/>
          <p:cNvSpPr>
            <a:spLocks/>
          </p:cNvSpPr>
          <p:nvPr/>
        </p:nvSpPr>
        <p:spPr bwMode="auto">
          <a:xfrm>
            <a:off x="3038476" y="3838575"/>
            <a:ext cx="125413" cy="94060"/>
          </a:xfrm>
          <a:custGeom>
            <a:avLst/>
            <a:gdLst>
              <a:gd name="T0" fmla="*/ 2147483647 w 79"/>
              <a:gd name="T1" fmla="*/ 0 h 79"/>
              <a:gd name="T2" fmla="*/ 2147483647 w 79"/>
              <a:gd name="T3" fmla="*/ 2147483647 h 79"/>
              <a:gd name="T4" fmla="*/ 2147483647 w 79"/>
              <a:gd name="T5" fmla="*/ 2147483647 h 79"/>
              <a:gd name="T6" fmla="*/ 0 w 79"/>
              <a:gd name="T7" fmla="*/ 2147483647 h 79"/>
              <a:gd name="T8" fmla="*/ 2147483647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Rectangle 68"/>
          <p:cNvSpPr>
            <a:spLocks noChangeArrowheads="1"/>
          </p:cNvSpPr>
          <p:nvPr/>
        </p:nvSpPr>
        <p:spPr bwMode="auto">
          <a:xfrm>
            <a:off x="1639889" y="4404123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40985" name="Rectangle 69"/>
          <p:cNvSpPr>
            <a:spLocks noChangeArrowheads="1"/>
          </p:cNvSpPr>
          <p:nvPr/>
        </p:nvSpPr>
        <p:spPr bwMode="auto">
          <a:xfrm>
            <a:off x="1639889" y="3790951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0986" name="Rectangle 70"/>
          <p:cNvSpPr>
            <a:spLocks noChangeArrowheads="1"/>
          </p:cNvSpPr>
          <p:nvPr/>
        </p:nvSpPr>
        <p:spPr bwMode="auto">
          <a:xfrm>
            <a:off x="1639889" y="31789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40987" name="Rectangle 71"/>
          <p:cNvSpPr>
            <a:spLocks noChangeArrowheads="1"/>
          </p:cNvSpPr>
          <p:nvPr/>
        </p:nvSpPr>
        <p:spPr bwMode="auto">
          <a:xfrm>
            <a:off x="1639889" y="2571751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0988" name="Rectangle 72"/>
          <p:cNvSpPr>
            <a:spLocks noChangeArrowheads="1"/>
          </p:cNvSpPr>
          <p:nvPr/>
        </p:nvSpPr>
        <p:spPr bwMode="auto">
          <a:xfrm>
            <a:off x="1639889" y="195857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40989" name="Rectangle 73"/>
          <p:cNvSpPr>
            <a:spLocks noChangeArrowheads="1"/>
          </p:cNvSpPr>
          <p:nvPr/>
        </p:nvSpPr>
        <p:spPr bwMode="auto">
          <a:xfrm>
            <a:off x="1639889" y="1346598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0990" name="Rectangle 74"/>
          <p:cNvSpPr>
            <a:spLocks noChangeArrowheads="1"/>
          </p:cNvSpPr>
          <p:nvPr/>
        </p:nvSpPr>
        <p:spPr bwMode="auto">
          <a:xfrm>
            <a:off x="1876426" y="46458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40991" name="Rectangle 75"/>
          <p:cNvSpPr>
            <a:spLocks noChangeArrowheads="1"/>
          </p:cNvSpPr>
          <p:nvPr/>
        </p:nvSpPr>
        <p:spPr bwMode="auto">
          <a:xfrm>
            <a:off x="3046414" y="46458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0992" name="Rectangle 76"/>
          <p:cNvSpPr>
            <a:spLocks noChangeArrowheads="1"/>
          </p:cNvSpPr>
          <p:nvPr/>
        </p:nvSpPr>
        <p:spPr bwMode="auto">
          <a:xfrm>
            <a:off x="4224339" y="46458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40993" name="Rectangle 77"/>
          <p:cNvSpPr>
            <a:spLocks noChangeArrowheads="1"/>
          </p:cNvSpPr>
          <p:nvPr/>
        </p:nvSpPr>
        <p:spPr bwMode="auto">
          <a:xfrm>
            <a:off x="5394326" y="46458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0994" name="Rectangle 78"/>
          <p:cNvSpPr>
            <a:spLocks noChangeArrowheads="1"/>
          </p:cNvSpPr>
          <p:nvPr/>
        </p:nvSpPr>
        <p:spPr bwMode="auto">
          <a:xfrm>
            <a:off x="6573839" y="46458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40995" name="Rectangle 79"/>
          <p:cNvSpPr>
            <a:spLocks noChangeArrowheads="1"/>
          </p:cNvSpPr>
          <p:nvPr/>
        </p:nvSpPr>
        <p:spPr bwMode="auto">
          <a:xfrm>
            <a:off x="7743826" y="46458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099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400050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latin typeface="Comic Sans MS" pitchFamily="66" charset="0"/>
                <a:ea typeface="ＭＳ Ｐゴシック" pitchFamily="34" charset="-128"/>
              </a:rPr>
              <a:t>K-means clustering: step 2</a:t>
            </a:r>
          </a:p>
        </p:txBody>
      </p:sp>
      <p:sp>
        <p:nvSpPr>
          <p:cNvPr id="40997" name="Text Box 4"/>
          <p:cNvSpPr txBox="1">
            <a:spLocks noChangeArrowheads="1"/>
          </p:cNvSpPr>
          <p:nvPr/>
        </p:nvSpPr>
        <p:spPr bwMode="auto">
          <a:xfrm>
            <a:off x="838201" y="970360"/>
            <a:ext cx="5491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78313" y="2056211"/>
            <a:ext cx="685800" cy="426244"/>
            <a:chOff x="192" y="1824"/>
            <a:chExt cx="432" cy="358"/>
          </a:xfrm>
        </p:grpSpPr>
        <p:sp>
          <p:nvSpPr>
            <p:cNvPr id="41040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16313" y="2913461"/>
            <a:ext cx="685800" cy="426244"/>
            <a:chOff x="192" y="1824"/>
            <a:chExt cx="432" cy="358"/>
          </a:xfrm>
        </p:grpSpPr>
        <p:sp>
          <p:nvSpPr>
            <p:cNvPr id="41038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573713" y="4113611"/>
            <a:ext cx="685800" cy="426244"/>
            <a:chOff x="192" y="1824"/>
            <a:chExt cx="432" cy="358"/>
          </a:xfrm>
        </p:grpSpPr>
        <p:sp>
          <p:nvSpPr>
            <p:cNvPr id="41036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7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1001" name="AutoShape 14"/>
          <p:cNvSpPr>
            <a:spLocks noChangeArrowheads="1"/>
          </p:cNvSpPr>
          <p:nvPr/>
        </p:nvSpPr>
        <p:spPr bwMode="auto">
          <a:xfrm>
            <a:off x="3059113" y="38278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AutoShape 15"/>
          <p:cNvSpPr>
            <a:spLocks noChangeArrowheads="1"/>
          </p:cNvSpPr>
          <p:nvPr/>
        </p:nvSpPr>
        <p:spPr bwMode="auto">
          <a:xfrm>
            <a:off x="3211513" y="39993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AutoShape 16"/>
          <p:cNvSpPr>
            <a:spLocks noChangeArrowheads="1"/>
          </p:cNvSpPr>
          <p:nvPr/>
        </p:nvSpPr>
        <p:spPr bwMode="auto">
          <a:xfrm>
            <a:off x="2982913" y="41707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AutoShape 17"/>
          <p:cNvSpPr>
            <a:spLocks noChangeArrowheads="1"/>
          </p:cNvSpPr>
          <p:nvPr/>
        </p:nvSpPr>
        <p:spPr bwMode="auto">
          <a:xfrm>
            <a:off x="2754313" y="36564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AutoShape 18"/>
          <p:cNvSpPr>
            <a:spLocks noChangeArrowheads="1"/>
          </p:cNvSpPr>
          <p:nvPr/>
        </p:nvSpPr>
        <p:spPr bwMode="auto">
          <a:xfrm>
            <a:off x="2754313" y="18847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6" name="AutoShape 19"/>
          <p:cNvSpPr>
            <a:spLocks noChangeArrowheads="1"/>
          </p:cNvSpPr>
          <p:nvPr/>
        </p:nvSpPr>
        <p:spPr bwMode="auto">
          <a:xfrm>
            <a:off x="2754313" y="30277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AutoShape 20"/>
          <p:cNvSpPr>
            <a:spLocks noChangeArrowheads="1"/>
          </p:cNvSpPr>
          <p:nvPr/>
        </p:nvSpPr>
        <p:spPr bwMode="auto">
          <a:xfrm>
            <a:off x="2754313" y="41707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8" name="AutoShape 21"/>
          <p:cNvSpPr>
            <a:spLocks noChangeArrowheads="1"/>
          </p:cNvSpPr>
          <p:nvPr/>
        </p:nvSpPr>
        <p:spPr bwMode="auto">
          <a:xfrm>
            <a:off x="2297113" y="34278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9" name="AutoShape 22"/>
          <p:cNvSpPr>
            <a:spLocks noChangeArrowheads="1"/>
          </p:cNvSpPr>
          <p:nvPr/>
        </p:nvSpPr>
        <p:spPr bwMode="auto">
          <a:xfrm>
            <a:off x="4430713" y="31992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0" name="AutoShape 23"/>
          <p:cNvSpPr>
            <a:spLocks noChangeArrowheads="1"/>
          </p:cNvSpPr>
          <p:nvPr/>
        </p:nvSpPr>
        <p:spPr bwMode="auto">
          <a:xfrm>
            <a:off x="6564313" y="17133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1" name="AutoShape 24"/>
          <p:cNvSpPr>
            <a:spLocks noChangeArrowheads="1"/>
          </p:cNvSpPr>
          <p:nvPr/>
        </p:nvSpPr>
        <p:spPr bwMode="auto">
          <a:xfrm>
            <a:off x="7021513" y="17704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2" name="AutoShape 25"/>
          <p:cNvSpPr>
            <a:spLocks noChangeArrowheads="1"/>
          </p:cNvSpPr>
          <p:nvPr/>
        </p:nvSpPr>
        <p:spPr bwMode="auto">
          <a:xfrm>
            <a:off x="6869113" y="18847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3" name="AutoShape 26"/>
          <p:cNvSpPr>
            <a:spLocks noChangeArrowheads="1"/>
          </p:cNvSpPr>
          <p:nvPr/>
        </p:nvSpPr>
        <p:spPr bwMode="auto">
          <a:xfrm>
            <a:off x="6716713" y="19990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4" name="AutoShape 27"/>
          <p:cNvSpPr>
            <a:spLocks noChangeArrowheads="1"/>
          </p:cNvSpPr>
          <p:nvPr/>
        </p:nvSpPr>
        <p:spPr bwMode="auto">
          <a:xfrm>
            <a:off x="7021513" y="21133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5" name="AutoShape 28"/>
          <p:cNvSpPr>
            <a:spLocks noChangeArrowheads="1"/>
          </p:cNvSpPr>
          <p:nvPr/>
        </p:nvSpPr>
        <p:spPr bwMode="auto">
          <a:xfrm>
            <a:off x="7326313" y="23991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6" name="AutoShape 29"/>
          <p:cNvSpPr>
            <a:spLocks noChangeArrowheads="1"/>
          </p:cNvSpPr>
          <p:nvPr/>
        </p:nvSpPr>
        <p:spPr bwMode="auto">
          <a:xfrm>
            <a:off x="5573713" y="17133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7" name="AutoShape 30"/>
          <p:cNvSpPr>
            <a:spLocks noChangeArrowheads="1"/>
          </p:cNvSpPr>
          <p:nvPr/>
        </p:nvSpPr>
        <p:spPr bwMode="auto">
          <a:xfrm>
            <a:off x="5878513" y="27991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8" name="AutoShape 31"/>
          <p:cNvSpPr>
            <a:spLocks noChangeArrowheads="1"/>
          </p:cNvSpPr>
          <p:nvPr/>
        </p:nvSpPr>
        <p:spPr bwMode="auto">
          <a:xfrm>
            <a:off x="5878513" y="39421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9" name="AutoShape 32"/>
          <p:cNvSpPr>
            <a:spLocks noChangeArrowheads="1"/>
          </p:cNvSpPr>
          <p:nvPr/>
        </p:nvSpPr>
        <p:spPr bwMode="auto">
          <a:xfrm>
            <a:off x="6259513" y="41707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0" name="AutoShape 33"/>
          <p:cNvSpPr>
            <a:spLocks noChangeArrowheads="1"/>
          </p:cNvSpPr>
          <p:nvPr/>
        </p:nvSpPr>
        <p:spPr bwMode="auto">
          <a:xfrm>
            <a:off x="6640513" y="35992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1" name="AutoShape 34"/>
          <p:cNvSpPr>
            <a:spLocks noChangeArrowheads="1"/>
          </p:cNvSpPr>
          <p:nvPr/>
        </p:nvSpPr>
        <p:spPr bwMode="auto">
          <a:xfrm>
            <a:off x="5802313" y="31420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2" name="AutoShape 35"/>
          <p:cNvSpPr>
            <a:spLocks noChangeArrowheads="1"/>
          </p:cNvSpPr>
          <p:nvPr/>
        </p:nvSpPr>
        <p:spPr bwMode="auto">
          <a:xfrm>
            <a:off x="5040313" y="34849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3" name="AutoShape 36"/>
          <p:cNvSpPr>
            <a:spLocks noChangeArrowheads="1"/>
          </p:cNvSpPr>
          <p:nvPr/>
        </p:nvSpPr>
        <p:spPr bwMode="auto">
          <a:xfrm>
            <a:off x="7021513" y="38278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4" name="AutoShape 37"/>
          <p:cNvSpPr>
            <a:spLocks noChangeArrowheads="1"/>
          </p:cNvSpPr>
          <p:nvPr/>
        </p:nvSpPr>
        <p:spPr bwMode="auto">
          <a:xfrm>
            <a:off x="6869113" y="41136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5" name="AutoShape 38"/>
          <p:cNvSpPr>
            <a:spLocks noChangeArrowheads="1"/>
          </p:cNvSpPr>
          <p:nvPr/>
        </p:nvSpPr>
        <p:spPr bwMode="auto">
          <a:xfrm>
            <a:off x="6716713" y="33706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6" name="AutoShape 39"/>
          <p:cNvSpPr>
            <a:spLocks noChangeArrowheads="1"/>
          </p:cNvSpPr>
          <p:nvPr/>
        </p:nvSpPr>
        <p:spPr bwMode="auto">
          <a:xfrm>
            <a:off x="7326313" y="42850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7" name="AutoShape 40"/>
          <p:cNvSpPr>
            <a:spLocks noChangeArrowheads="1"/>
          </p:cNvSpPr>
          <p:nvPr/>
        </p:nvSpPr>
        <p:spPr bwMode="auto">
          <a:xfrm>
            <a:off x="6488113" y="22848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363913" y="2170510"/>
            <a:ext cx="2895600" cy="1943100"/>
            <a:chOff x="2208" y="1536"/>
            <a:chExt cx="1824" cy="1632"/>
          </a:xfrm>
        </p:grpSpPr>
        <p:sp>
          <p:nvSpPr>
            <p:cNvPr id="41033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9" name="Line 82"/>
          <p:cNvSpPr>
            <a:spLocks noChangeShapeType="1"/>
          </p:cNvSpPr>
          <p:nvPr/>
        </p:nvSpPr>
        <p:spPr bwMode="auto">
          <a:xfrm flipH="1" flipV="1">
            <a:off x="1916113" y="1656160"/>
            <a:ext cx="2971800" cy="14287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0" name="Line 83"/>
          <p:cNvSpPr>
            <a:spLocks noChangeShapeType="1"/>
          </p:cNvSpPr>
          <p:nvPr/>
        </p:nvSpPr>
        <p:spPr bwMode="auto">
          <a:xfrm flipH="1">
            <a:off x="3897313" y="3084910"/>
            <a:ext cx="990600" cy="1371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1" name="Line 84"/>
          <p:cNvSpPr>
            <a:spLocks noChangeShapeType="1"/>
          </p:cNvSpPr>
          <p:nvPr/>
        </p:nvSpPr>
        <p:spPr bwMode="auto">
          <a:xfrm flipV="1">
            <a:off x="4887913" y="308491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2" name="Slide Number Placeholder 8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0E1C52-46E9-447C-8C56-9FAF715AF98C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8"/>
          <p:cNvSpPr>
            <a:spLocks noChangeArrowheads="1"/>
          </p:cNvSpPr>
          <p:nvPr/>
        </p:nvSpPr>
        <p:spPr bwMode="auto">
          <a:xfrm>
            <a:off x="1122363" y="898923"/>
            <a:ext cx="6989762" cy="41112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6" name="Rectangle 69"/>
          <p:cNvSpPr>
            <a:spLocks noChangeArrowheads="1"/>
          </p:cNvSpPr>
          <p:nvPr/>
        </p:nvSpPr>
        <p:spPr bwMode="auto">
          <a:xfrm>
            <a:off x="1854200" y="1383506"/>
            <a:ext cx="5867400" cy="3057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7" name="Line 70"/>
          <p:cNvSpPr>
            <a:spLocks noChangeShapeType="1"/>
          </p:cNvSpPr>
          <p:nvPr/>
        </p:nvSpPr>
        <p:spPr bwMode="auto">
          <a:xfrm>
            <a:off x="1854200" y="3827860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Line 71"/>
          <p:cNvSpPr>
            <a:spLocks noChangeShapeType="1"/>
          </p:cNvSpPr>
          <p:nvPr/>
        </p:nvSpPr>
        <p:spPr bwMode="auto">
          <a:xfrm>
            <a:off x="1854200" y="3215879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72"/>
          <p:cNvSpPr>
            <a:spLocks noChangeShapeType="1"/>
          </p:cNvSpPr>
          <p:nvPr/>
        </p:nvSpPr>
        <p:spPr bwMode="auto">
          <a:xfrm>
            <a:off x="1854200" y="2608660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73"/>
          <p:cNvSpPr>
            <a:spLocks noChangeShapeType="1"/>
          </p:cNvSpPr>
          <p:nvPr/>
        </p:nvSpPr>
        <p:spPr bwMode="auto">
          <a:xfrm>
            <a:off x="1854200" y="1995488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74"/>
          <p:cNvSpPr>
            <a:spLocks noChangeShapeType="1"/>
          </p:cNvSpPr>
          <p:nvPr/>
        </p:nvSpPr>
        <p:spPr bwMode="auto">
          <a:xfrm>
            <a:off x="1854200" y="1383506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Rectangle 75"/>
          <p:cNvSpPr>
            <a:spLocks noChangeArrowheads="1"/>
          </p:cNvSpPr>
          <p:nvPr/>
        </p:nvSpPr>
        <p:spPr bwMode="auto">
          <a:xfrm>
            <a:off x="1854200" y="1383506"/>
            <a:ext cx="5867400" cy="3057525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76"/>
          <p:cNvSpPr>
            <a:spLocks noChangeShapeType="1"/>
          </p:cNvSpPr>
          <p:nvPr/>
        </p:nvSpPr>
        <p:spPr bwMode="auto">
          <a:xfrm>
            <a:off x="1854200" y="1383506"/>
            <a:ext cx="1588" cy="305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77"/>
          <p:cNvSpPr>
            <a:spLocks noChangeShapeType="1"/>
          </p:cNvSpPr>
          <p:nvPr/>
        </p:nvSpPr>
        <p:spPr bwMode="auto">
          <a:xfrm>
            <a:off x="1784350" y="4441031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78"/>
          <p:cNvSpPr>
            <a:spLocks noChangeShapeType="1"/>
          </p:cNvSpPr>
          <p:nvPr/>
        </p:nvSpPr>
        <p:spPr bwMode="auto">
          <a:xfrm>
            <a:off x="1784350" y="3827860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Line 79"/>
          <p:cNvSpPr>
            <a:spLocks noChangeShapeType="1"/>
          </p:cNvSpPr>
          <p:nvPr/>
        </p:nvSpPr>
        <p:spPr bwMode="auto">
          <a:xfrm>
            <a:off x="1784350" y="3215879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80"/>
          <p:cNvSpPr>
            <a:spLocks noChangeShapeType="1"/>
          </p:cNvSpPr>
          <p:nvPr/>
        </p:nvSpPr>
        <p:spPr bwMode="auto">
          <a:xfrm>
            <a:off x="1784350" y="2608660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81"/>
          <p:cNvSpPr>
            <a:spLocks noChangeShapeType="1"/>
          </p:cNvSpPr>
          <p:nvPr/>
        </p:nvSpPr>
        <p:spPr bwMode="auto">
          <a:xfrm>
            <a:off x="1784350" y="1995488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82"/>
          <p:cNvSpPr>
            <a:spLocks noChangeShapeType="1"/>
          </p:cNvSpPr>
          <p:nvPr/>
        </p:nvSpPr>
        <p:spPr bwMode="auto">
          <a:xfrm>
            <a:off x="1784350" y="1383506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83"/>
          <p:cNvSpPr>
            <a:spLocks noChangeShapeType="1"/>
          </p:cNvSpPr>
          <p:nvPr/>
        </p:nvSpPr>
        <p:spPr bwMode="auto">
          <a:xfrm>
            <a:off x="1854200" y="4441031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84"/>
          <p:cNvSpPr>
            <a:spLocks noChangeShapeType="1"/>
          </p:cNvSpPr>
          <p:nvPr/>
        </p:nvSpPr>
        <p:spPr bwMode="auto">
          <a:xfrm flipV="1">
            <a:off x="1854200" y="444103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85"/>
          <p:cNvSpPr>
            <a:spLocks noChangeShapeType="1"/>
          </p:cNvSpPr>
          <p:nvPr/>
        </p:nvSpPr>
        <p:spPr bwMode="auto">
          <a:xfrm flipV="1">
            <a:off x="3025775" y="444103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Line 86"/>
          <p:cNvSpPr>
            <a:spLocks noChangeShapeType="1"/>
          </p:cNvSpPr>
          <p:nvPr/>
        </p:nvSpPr>
        <p:spPr bwMode="auto">
          <a:xfrm flipV="1">
            <a:off x="4203700" y="444103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Line 87"/>
          <p:cNvSpPr>
            <a:spLocks noChangeShapeType="1"/>
          </p:cNvSpPr>
          <p:nvPr/>
        </p:nvSpPr>
        <p:spPr bwMode="auto">
          <a:xfrm flipV="1">
            <a:off x="5373689" y="4441031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88"/>
          <p:cNvSpPr>
            <a:spLocks noChangeShapeType="1"/>
          </p:cNvSpPr>
          <p:nvPr/>
        </p:nvSpPr>
        <p:spPr bwMode="auto">
          <a:xfrm flipV="1">
            <a:off x="6551614" y="4441031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Line 89"/>
          <p:cNvSpPr>
            <a:spLocks noChangeShapeType="1"/>
          </p:cNvSpPr>
          <p:nvPr/>
        </p:nvSpPr>
        <p:spPr bwMode="auto">
          <a:xfrm flipV="1">
            <a:off x="7721600" y="444103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Freeform 90"/>
          <p:cNvSpPr>
            <a:spLocks/>
          </p:cNvSpPr>
          <p:nvPr/>
        </p:nvSpPr>
        <p:spPr bwMode="auto">
          <a:xfrm>
            <a:off x="2962276" y="3781425"/>
            <a:ext cx="125413" cy="94060"/>
          </a:xfrm>
          <a:custGeom>
            <a:avLst/>
            <a:gdLst>
              <a:gd name="T0" fmla="*/ 2147483647 w 79"/>
              <a:gd name="T1" fmla="*/ 0 h 79"/>
              <a:gd name="T2" fmla="*/ 2147483647 w 79"/>
              <a:gd name="T3" fmla="*/ 2147483647 h 79"/>
              <a:gd name="T4" fmla="*/ 2147483647 w 79"/>
              <a:gd name="T5" fmla="*/ 2147483647 h 79"/>
              <a:gd name="T6" fmla="*/ 0 w 79"/>
              <a:gd name="T7" fmla="*/ 2147483647 h 79"/>
              <a:gd name="T8" fmla="*/ 2147483647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Rectangle 91"/>
          <p:cNvSpPr>
            <a:spLocks noChangeArrowheads="1"/>
          </p:cNvSpPr>
          <p:nvPr/>
        </p:nvSpPr>
        <p:spPr bwMode="auto">
          <a:xfrm>
            <a:off x="1563689" y="4346973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42009" name="Rectangle 92"/>
          <p:cNvSpPr>
            <a:spLocks noChangeArrowheads="1"/>
          </p:cNvSpPr>
          <p:nvPr/>
        </p:nvSpPr>
        <p:spPr bwMode="auto">
          <a:xfrm>
            <a:off x="1563689" y="3733801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2010" name="Rectangle 93"/>
          <p:cNvSpPr>
            <a:spLocks noChangeArrowheads="1"/>
          </p:cNvSpPr>
          <p:nvPr/>
        </p:nvSpPr>
        <p:spPr bwMode="auto">
          <a:xfrm>
            <a:off x="1563689" y="31218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42011" name="Rectangle 94"/>
          <p:cNvSpPr>
            <a:spLocks noChangeArrowheads="1"/>
          </p:cNvSpPr>
          <p:nvPr/>
        </p:nvSpPr>
        <p:spPr bwMode="auto">
          <a:xfrm>
            <a:off x="1563689" y="2514601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2012" name="Rectangle 95"/>
          <p:cNvSpPr>
            <a:spLocks noChangeArrowheads="1"/>
          </p:cNvSpPr>
          <p:nvPr/>
        </p:nvSpPr>
        <p:spPr bwMode="auto">
          <a:xfrm>
            <a:off x="1563689" y="190142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42013" name="Rectangle 96"/>
          <p:cNvSpPr>
            <a:spLocks noChangeArrowheads="1"/>
          </p:cNvSpPr>
          <p:nvPr/>
        </p:nvSpPr>
        <p:spPr bwMode="auto">
          <a:xfrm>
            <a:off x="1563689" y="1289448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2014" name="Rectangle 97"/>
          <p:cNvSpPr>
            <a:spLocks noChangeArrowheads="1"/>
          </p:cNvSpPr>
          <p:nvPr/>
        </p:nvSpPr>
        <p:spPr bwMode="auto">
          <a:xfrm>
            <a:off x="1800226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42015" name="Rectangle 98"/>
          <p:cNvSpPr>
            <a:spLocks noChangeArrowheads="1"/>
          </p:cNvSpPr>
          <p:nvPr/>
        </p:nvSpPr>
        <p:spPr bwMode="auto">
          <a:xfrm>
            <a:off x="2970214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2016" name="Rectangle 99"/>
          <p:cNvSpPr>
            <a:spLocks noChangeArrowheads="1"/>
          </p:cNvSpPr>
          <p:nvPr/>
        </p:nvSpPr>
        <p:spPr bwMode="auto">
          <a:xfrm>
            <a:off x="4148139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42017" name="Rectangle 100"/>
          <p:cNvSpPr>
            <a:spLocks noChangeArrowheads="1"/>
          </p:cNvSpPr>
          <p:nvPr/>
        </p:nvSpPr>
        <p:spPr bwMode="auto">
          <a:xfrm>
            <a:off x="5318126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2018" name="Rectangle 101"/>
          <p:cNvSpPr>
            <a:spLocks noChangeArrowheads="1"/>
          </p:cNvSpPr>
          <p:nvPr/>
        </p:nvSpPr>
        <p:spPr bwMode="auto">
          <a:xfrm>
            <a:off x="6497639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42019" name="Rectangle 102"/>
          <p:cNvSpPr>
            <a:spLocks noChangeArrowheads="1"/>
          </p:cNvSpPr>
          <p:nvPr/>
        </p:nvSpPr>
        <p:spPr bwMode="auto">
          <a:xfrm>
            <a:off x="7667626" y="4588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202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400050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latin typeface="Comic Sans MS" pitchFamily="66" charset="0"/>
                <a:ea typeface="ＭＳ Ｐゴシック" pitchFamily="34" charset="-128"/>
              </a:rPr>
              <a:t>K-means clustering: step 3</a:t>
            </a:r>
          </a:p>
        </p:txBody>
      </p:sp>
      <p:sp>
        <p:nvSpPr>
          <p:cNvPr id="42021" name="Text Box 4"/>
          <p:cNvSpPr txBox="1">
            <a:spLocks noChangeArrowheads="1"/>
          </p:cNvSpPr>
          <p:nvPr/>
        </p:nvSpPr>
        <p:spPr bwMode="auto">
          <a:xfrm>
            <a:off x="762001" y="913210"/>
            <a:ext cx="5491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954713" y="1884761"/>
            <a:ext cx="685800" cy="426244"/>
            <a:chOff x="192" y="1824"/>
            <a:chExt cx="432" cy="358"/>
          </a:xfrm>
        </p:grpSpPr>
        <p:sp>
          <p:nvSpPr>
            <p:cNvPr id="42084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5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906713" y="3542111"/>
            <a:ext cx="685800" cy="426244"/>
            <a:chOff x="192" y="1824"/>
            <a:chExt cx="432" cy="358"/>
          </a:xfrm>
        </p:grpSpPr>
        <p:sp>
          <p:nvSpPr>
            <p:cNvPr id="42082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3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030913" y="3313511"/>
            <a:ext cx="685800" cy="426244"/>
            <a:chOff x="192" y="1824"/>
            <a:chExt cx="432" cy="358"/>
          </a:xfrm>
        </p:grpSpPr>
        <p:sp>
          <p:nvSpPr>
            <p:cNvPr id="42080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1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025" name="AutoShape 14"/>
          <p:cNvSpPr>
            <a:spLocks noChangeArrowheads="1"/>
          </p:cNvSpPr>
          <p:nvPr/>
        </p:nvSpPr>
        <p:spPr bwMode="auto">
          <a:xfrm>
            <a:off x="2982913" y="3770710"/>
            <a:ext cx="1524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AutoShape 15"/>
          <p:cNvSpPr>
            <a:spLocks noChangeArrowheads="1"/>
          </p:cNvSpPr>
          <p:nvPr/>
        </p:nvSpPr>
        <p:spPr bwMode="auto">
          <a:xfrm>
            <a:off x="3135313" y="3942160"/>
            <a:ext cx="1524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7" name="AutoShape 16"/>
          <p:cNvSpPr>
            <a:spLocks noChangeArrowheads="1"/>
          </p:cNvSpPr>
          <p:nvPr/>
        </p:nvSpPr>
        <p:spPr bwMode="auto">
          <a:xfrm>
            <a:off x="2906713" y="4113610"/>
            <a:ext cx="1524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8" name="AutoShape 17"/>
          <p:cNvSpPr>
            <a:spLocks noChangeArrowheads="1"/>
          </p:cNvSpPr>
          <p:nvPr/>
        </p:nvSpPr>
        <p:spPr bwMode="auto">
          <a:xfrm>
            <a:off x="2678113" y="3599260"/>
            <a:ext cx="1524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AutoShape 18"/>
          <p:cNvSpPr>
            <a:spLocks noChangeArrowheads="1"/>
          </p:cNvSpPr>
          <p:nvPr/>
        </p:nvSpPr>
        <p:spPr bwMode="auto">
          <a:xfrm>
            <a:off x="2678113" y="182761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AutoShape 19"/>
          <p:cNvSpPr>
            <a:spLocks noChangeArrowheads="1"/>
          </p:cNvSpPr>
          <p:nvPr/>
        </p:nvSpPr>
        <p:spPr bwMode="auto">
          <a:xfrm>
            <a:off x="2678113" y="2970610"/>
            <a:ext cx="1524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AutoShape 20"/>
          <p:cNvSpPr>
            <a:spLocks noChangeArrowheads="1"/>
          </p:cNvSpPr>
          <p:nvPr/>
        </p:nvSpPr>
        <p:spPr bwMode="auto">
          <a:xfrm>
            <a:off x="2678113" y="4113610"/>
            <a:ext cx="1524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AutoShape 21"/>
          <p:cNvSpPr>
            <a:spLocks noChangeArrowheads="1"/>
          </p:cNvSpPr>
          <p:nvPr/>
        </p:nvSpPr>
        <p:spPr bwMode="auto">
          <a:xfrm>
            <a:off x="2220913" y="3370660"/>
            <a:ext cx="1524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22"/>
          <p:cNvSpPr>
            <a:spLocks noChangeArrowheads="1"/>
          </p:cNvSpPr>
          <p:nvPr/>
        </p:nvSpPr>
        <p:spPr bwMode="auto">
          <a:xfrm>
            <a:off x="4354513" y="3142060"/>
            <a:ext cx="1524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AutoShape 23"/>
          <p:cNvSpPr>
            <a:spLocks noChangeArrowheads="1"/>
          </p:cNvSpPr>
          <p:nvPr/>
        </p:nvSpPr>
        <p:spPr bwMode="auto">
          <a:xfrm>
            <a:off x="6488113" y="165616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AutoShape 24"/>
          <p:cNvSpPr>
            <a:spLocks noChangeArrowheads="1"/>
          </p:cNvSpPr>
          <p:nvPr/>
        </p:nvSpPr>
        <p:spPr bwMode="auto">
          <a:xfrm>
            <a:off x="6945313" y="171331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AutoShape 25"/>
          <p:cNvSpPr>
            <a:spLocks noChangeArrowheads="1"/>
          </p:cNvSpPr>
          <p:nvPr/>
        </p:nvSpPr>
        <p:spPr bwMode="auto">
          <a:xfrm>
            <a:off x="6792913" y="182761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AutoShape 26"/>
          <p:cNvSpPr>
            <a:spLocks noChangeArrowheads="1"/>
          </p:cNvSpPr>
          <p:nvPr/>
        </p:nvSpPr>
        <p:spPr bwMode="auto">
          <a:xfrm>
            <a:off x="6640513" y="194191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AutoShape 27"/>
          <p:cNvSpPr>
            <a:spLocks noChangeArrowheads="1"/>
          </p:cNvSpPr>
          <p:nvPr/>
        </p:nvSpPr>
        <p:spPr bwMode="auto">
          <a:xfrm>
            <a:off x="6945313" y="205621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9" name="AutoShape 28"/>
          <p:cNvSpPr>
            <a:spLocks noChangeArrowheads="1"/>
          </p:cNvSpPr>
          <p:nvPr/>
        </p:nvSpPr>
        <p:spPr bwMode="auto">
          <a:xfrm>
            <a:off x="7250113" y="234196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AutoShape 29"/>
          <p:cNvSpPr>
            <a:spLocks noChangeArrowheads="1"/>
          </p:cNvSpPr>
          <p:nvPr/>
        </p:nvSpPr>
        <p:spPr bwMode="auto">
          <a:xfrm>
            <a:off x="5497513" y="165616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1" name="AutoShape 30"/>
          <p:cNvSpPr>
            <a:spLocks noChangeArrowheads="1"/>
          </p:cNvSpPr>
          <p:nvPr/>
        </p:nvSpPr>
        <p:spPr bwMode="auto">
          <a:xfrm>
            <a:off x="5802313" y="274201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2" name="AutoShape 31"/>
          <p:cNvSpPr>
            <a:spLocks noChangeArrowheads="1"/>
          </p:cNvSpPr>
          <p:nvPr/>
        </p:nvSpPr>
        <p:spPr bwMode="auto">
          <a:xfrm>
            <a:off x="5802313" y="38850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3" name="AutoShape 32"/>
          <p:cNvSpPr>
            <a:spLocks noChangeArrowheads="1"/>
          </p:cNvSpPr>
          <p:nvPr/>
        </p:nvSpPr>
        <p:spPr bwMode="auto">
          <a:xfrm>
            <a:off x="6183313" y="41136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4" name="AutoShape 33"/>
          <p:cNvSpPr>
            <a:spLocks noChangeArrowheads="1"/>
          </p:cNvSpPr>
          <p:nvPr/>
        </p:nvSpPr>
        <p:spPr bwMode="auto">
          <a:xfrm>
            <a:off x="6564313" y="35421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5" name="AutoShape 34"/>
          <p:cNvSpPr>
            <a:spLocks noChangeArrowheads="1"/>
          </p:cNvSpPr>
          <p:nvPr/>
        </p:nvSpPr>
        <p:spPr bwMode="auto">
          <a:xfrm>
            <a:off x="5726113" y="30849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6" name="AutoShape 35"/>
          <p:cNvSpPr>
            <a:spLocks noChangeArrowheads="1"/>
          </p:cNvSpPr>
          <p:nvPr/>
        </p:nvSpPr>
        <p:spPr bwMode="auto">
          <a:xfrm>
            <a:off x="4964113" y="34278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7" name="AutoShape 36"/>
          <p:cNvSpPr>
            <a:spLocks noChangeArrowheads="1"/>
          </p:cNvSpPr>
          <p:nvPr/>
        </p:nvSpPr>
        <p:spPr bwMode="auto">
          <a:xfrm>
            <a:off x="6945313" y="37707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8" name="AutoShape 37"/>
          <p:cNvSpPr>
            <a:spLocks noChangeArrowheads="1"/>
          </p:cNvSpPr>
          <p:nvPr/>
        </p:nvSpPr>
        <p:spPr bwMode="auto">
          <a:xfrm>
            <a:off x="6792913" y="40564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9" name="AutoShape 38"/>
          <p:cNvSpPr>
            <a:spLocks noChangeArrowheads="1"/>
          </p:cNvSpPr>
          <p:nvPr/>
        </p:nvSpPr>
        <p:spPr bwMode="auto">
          <a:xfrm>
            <a:off x="6640513" y="33135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0" name="AutoShape 39"/>
          <p:cNvSpPr>
            <a:spLocks noChangeArrowheads="1"/>
          </p:cNvSpPr>
          <p:nvPr/>
        </p:nvSpPr>
        <p:spPr bwMode="auto">
          <a:xfrm>
            <a:off x="7250113" y="42279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1" name="AutoShape 40"/>
          <p:cNvSpPr>
            <a:spLocks noChangeArrowheads="1"/>
          </p:cNvSpPr>
          <p:nvPr/>
        </p:nvSpPr>
        <p:spPr bwMode="auto">
          <a:xfrm>
            <a:off x="6411913" y="2227660"/>
            <a:ext cx="1524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2" name="AutoShape 41"/>
          <p:cNvSpPr>
            <a:spLocks noChangeArrowheads="1"/>
          </p:cNvSpPr>
          <p:nvPr/>
        </p:nvSpPr>
        <p:spPr bwMode="auto">
          <a:xfrm>
            <a:off x="2982913" y="37707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3" name="AutoShape 42"/>
          <p:cNvSpPr>
            <a:spLocks noChangeArrowheads="1"/>
          </p:cNvSpPr>
          <p:nvPr/>
        </p:nvSpPr>
        <p:spPr bwMode="auto">
          <a:xfrm>
            <a:off x="3135313" y="39421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4" name="AutoShape 43"/>
          <p:cNvSpPr>
            <a:spLocks noChangeArrowheads="1"/>
          </p:cNvSpPr>
          <p:nvPr/>
        </p:nvSpPr>
        <p:spPr bwMode="auto">
          <a:xfrm>
            <a:off x="2906713" y="41136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5" name="AutoShape 44"/>
          <p:cNvSpPr>
            <a:spLocks noChangeArrowheads="1"/>
          </p:cNvSpPr>
          <p:nvPr/>
        </p:nvSpPr>
        <p:spPr bwMode="auto">
          <a:xfrm>
            <a:off x="2678113" y="35992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6" name="AutoShape 45"/>
          <p:cNvSpPr>
            <a:spLocks noChangeArrowheads="1"/>
          </p:cNvSpPr>
          <p:nvPr/>
        </p:nvSpPr>
        <p:spPr bwMode="auto">
          <a:xfrm>
            <a:off x="2678113" y="18276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7" name="AutoShape 46"/>
          <p:cNvSpPr>
            <a:spLocks noChangeArrowheads="1"/>
          </p:cNvSpPr>
          <p:nvPr/>
        </p:nvSpPr>
        <p:spPr bwMode="auto">
          <a:xfrm>
            <a:off x="2678113" y="29706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8" name="AutoShape 47"/>
          <p:cNvSpPr>
            <a:spLocks noChangeArrowheads="1"/>
          </p:cNvSpPr>
          <p:nvPr/>
        </p:nvSpPr>
        <p:spPr bwMode="auto">
          <a:xfrm>
            <a:off x="2678113" y="41136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9" name="AutoShape 48"/>
          <p:cNvSpPr>
            <a:spLocks noChangeArrowheads="1"/>
          </p:cNvSpPr>
          <p:nvPr/>
        </p:nvSpPr>
        <p:spPr bwMode="auto">
          <a:xfrm>
            <a:off x="2220913" y="33706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0" name="AutoShape 49"/>
          <p:cNvSpPr>
            <a:spLocks noChangeArrowheads="1"/>
          </p:cNvSpPr>
          <p:nvPr/>
        </p:nvSpPr>
        <p:spPr bwMode="auto">
          <a:xfrm>
            <a:off x="4354513" y="31420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1" name="AutoShape 50"/>
          <p:cNvSpPr>
            <a:spLocks noChangeArrowheads="1"/>
          </p:cNvSpPr>
          <p:nvPr/>
        </p:nvSpPr>
        <p:spPr bwMode="auto">
          <a:xfrm>
            <a:off x="6488113" y="16561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2" name="AutoShape 51"/>
          <p:cNvSpPr>
            <a:spLocks noChangeArrowheads="1"/>
          </p:cNvSpPr>
          <p:nvPr/>
        </p:nvSpPr>
        <p:spPr bwMode="auto">
          <a:xfrm>
            <a:off x="6945313" y="17133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3" name="AutoShape 52"/>
          <p:cNvSpPr>
            <a:spLocks noChangeArrowheads="1"/>
          </p:cNvSpPr>
          <p:nvPr/>
        </p:nvSpPr>
        <p:spPr bwMode="auto">
          <a:xfrm>
            <a:off x="6792913" y="18276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4" name="AutoShape 53"/>
          <p:cNvSpPr>
            <a:spLocks noChangeArrowheads="1"/>
          </p:cNvSpPr>
          <p:nvPr/>
        </p:nvSpPr>
        <p:spPr bwMode="auto">
          <a:xfrm>
            <a:off x="6640513" y="19419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5" name="AutoShape 54"/>
          <p:cNvSpPr>
            <a:spLocks noChangeArrowheads="1"/>
          </p:cNvSpPr>
          <p:nvPr/>
        </p:nvSpPr>
        <p:spPr bwMode="auto">
          <a:xfrm>
            <a:off x="6945313" y="20562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6" name="AutoShape 55"/>
          <p:cNvSpPr>
            <a:spLocks noChangeArrowheads="1"/>
          </p:cNvSpPr>
          <p:nvPr/>
        </p:nvSpPr>
        <p:spPr bwMode="auto">
          <a:xfrm>
            <a:off x="7250113" y="23419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7" name="AutoShape 56"/>
          <p:cNvSpPr>
            <a:spLocks noChangeArrowheads="1"/>
          </p:cNvSpPr>
          <p:nvPr/>
        </p:nvSpPr>
        <p:spPr bwMode="auto">
          <a:xfrm>
            <a:off x="5497513" y="16561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8" name="AutoShape 57"/>
          <p:cNvSpPr>
            <a:spLocks noChangeArrowheads="1"/>
          </p:cNvSpPr>
          <p:nvPr/>
        </p:nvSpPr>
        <p:spPr bwMode="auto">
          <a:xfrm>
            <a:off x="5802313" y="27420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9" name="AutoShape 58"/>
          <p:cNvSpPr>
            <a:spLocks noChangeArrowheads="1"/>
          </p:cNvSpPr>
          <p:nvPr/>
        </p:nvSpPr>
        <p:spPr bwMode="auto">
          <a:xfrm>
            <a:off x="5802313" y="38850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0" name="AutoShape 59"/>
          <p:cNvSpPr>
            <a:spLocks noChangeArrowheads="1"/>
          </p:cNvSpPr>
          <p:nvPr/>
        </p:nvSpPr>
        <p:spPr bwMode="auto">
          <a:xfrm>
            <a:off x="6183313" y="41136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1" name="AutoShape 60"/>
          <p:cNvSpPr>
            <a:spLocks noChangeArrowheads="1"/>
          </p:cNvSpPr>
          <p:nvPr/>
        </p:nvSpPr>
        <p:spPr bwMode="auto">
          <a:xfrm>
            <a:off x="6564313" y="35421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2" name="AutoShape 61"/>
          <p:cNvSpPr>
            <a:spLocks noChangeArrowheads="1"/>
          </p:cNvSpPr>
          <p:nvPr/>
        </p:nvSpPr>
        <p:spPr bwMode="auto">
          <a:xfrm>
            <a:off x="5726113" y="30849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3" name="AutoShape 62"/>
          <p:cNvSpPr>
            <a:spLocks noChangeArrowheads="1"/>
          </p:cNvSpPr>
          <p:nvPr/>
        </p:nvSpPr>
        <p:spPr bwMode="auto">
          <a:xfrm>
            <a:off x="4964113" y="34278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4" name="AutoShape 63"/>
          <p:cNvSpPr>
            <a:spLocks noChangeArrowheads="1"/>
          </p:cNvSpPr>
          <p:nvPr/>
        </p:nvSpPr>
        <p:spPr bwMode="auto">
          <a:xfrm>
            <a:off x="6945313" y="37707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5" name="AutoShape 64"/>
          <p:cNvSpPr>
            <a:spLocks noChangeArrowheads="1"/>
          </p:cNvSpPr>
          <p:nvPr/>
        </p:nvSpPr>
        <p:spPr bwMode="auto">
          <a:xfrm>
            <a:off x="6792913" y="40564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6" name="AutoShape 65"/>
          <p:cNvSpPr>
            <a:spLocks noChangeArrowheads="1"/>
          </p:cNvSpPr>
          <p:nvPr/>
        </p:nvSpPr>
        <p:spPr bwMode="auto">
          <a:xfrm>
            <a:off x="6640513" y="33135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7" name="AutoShape 66"/>
          <p:cNvSpPr>
            <a:spLocks noChangeArrowheads="1"/>
          </p:cNvSpPr>
          <p:nvPr/>
        </p:nvSpPr>
        <p:spPr bwMode="auto">
          <a:xfrm>
            <a:off x="7250113" y="42279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8" name="AutoShape 67"/>
          <p:cNvSpPr>
            <a:spLocks noChangeArrowheads="1"/>
          </p:cNvSpPr>
          <p:nvPr/>
        </p:nvSpPr>
        <p:spPr bwMode="auto">
          <a:xfrm>
            <a:off x="6411913" y="22276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9" name="Slide Number Placeholder 10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83133-794F-401C-BD86-7B93D9B0A843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5"/>
          <p:cNvSpPr>
            <a:spLocks noChangeArrowheads="1"/>
          </p:cNvSpPr>
          <p:nvPr/>
        </p:nvSpPr>
        <p:spPr bwMode="auto">
          <a:xfrm>
            <a:off x="1122363" y="898923"/>
            <a:ext cx="6989762" cy="41112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46"/>
          <p:cNvSpPr>
            <a:spLocks noChangeArrowheads="1"/>
          </p:cNvSpPr>
          <p:nvPr/>
        </p:nvSpPr>
        <p:spPr bwMode="auto">
          <a:xfrm>
            <a:off x="1930400" y="1326356"/>
            <a:ext cx="5867400" cy="3057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1" name="Line 47"/>
          <p:cNvSpPr>
            <a:spLocks noChangeShapeType="1"/>
          </p:cNvSpPr>
          <p:nvPr/>
        </p:nvSpPr>
        <p:spPr bwMode="auto">
          <a:xfrm>
            <a:off x="1930400" y="3770710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2" name="Line 48"/>
          <p:cNvSpPr>
            <a:spLocks noChangeShapeType="1"/>
          </p:cNvSpPr>
          <p:nvPr/>
        </p:nvSpPr>
        <p:spPr bwMode="auto">
          <a:xfrm>
            <a:off x="1930400" y="3158729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3" name="Line 49"/>
          <p:cNvSpPr>
            <a:spLocks noChangeShapeType="1"/>
          </p:cNvSpPr>
          <p:nvPr/>
        </p:nvSpPr>
        <p:spPr bwMode="auto">
          <a:xfrm>
            <a:off x="1930400" y="2551510"/>
            <a:ext cx="586740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4" name="Line 50"/>
          <p:cNvSpPr>
            <a:spLocks noChangeShapeType="1"/>
          </p:cNvSpPr>
          <p:nvPr/>
        </p:nvSpPr>
        <p:spPr bwMode="auto">
          <a:xfrm>
            <a:off x="1930400" y="1938338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Line 51"/>
          <p:cNvSpPr>
            <a:spLocks noChangeShapeType="1"/>
          </p:cNvSpPr>
          <p:nvPr/>
        </p:nvSpPr>
        <p:spPr bwMode="auto">
          <a:xfrm>
            <a:off x="1930400" y="1326356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Rectangle 52"/>
          <p:cNvSpPr>
            <a:spLocks noChangeArrowheads="1"/>
          </p:cNvSpPr>
          <p:nvPr/>
        </p:nvSpPr>
        <p:spPr bwMode="auto">
          <a:xfrm>
            <a:off x="1930400" y="1326356"/>
            <a:ext cx="5867400" cy="3057525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Line 53"/>
          <p:cNvSpPr>
            <a:spLocks noChangeShapeType="1"/>
          </p:cNvSpPr>
          <p:nvPr/>
        </p:nvSpPr>
        <p:spPr bwMode="auto">
          <a:xfrm>
            <a:off x="1930400" y="1326356"/>
            <a:ext cx="1588" cy="305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Line 54"/>
          <p:cNvSpPr>
            <a:spLocks noChangeShapeType="1"/>
          </p:cNvSpPr>
          <p:nvPr/>
        </p:nvSpPr>
        <p:spPr bwMode="auto">
          <a:xfrm>
            <a:off x="1860550" y="4383881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Line 55"/>
          <p:cNvSpPr>
            <a:spLocks noChangeShapeType="1"/>
          </p:cNvSpPr>
          <p:nvPr/>
        </p:nvSpPr>
        <p:spPr bwMode="auto">
          <a:xfrm>
            <a:off x="1860550" y="3770710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Line 56"/>
          <p:cNvSpPr>
            <a:spLocks noChangeShapeType="1"/>
          </p:cNvSpPr>
          <p:nvPr/>
        </p:nvSpPr>
        <p:spPr bwMode="auto">
          <a:xfrm>
            <a:off x="1860550" y="3158729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57"/>
          <p:cNvSpPr>
            <a:spLocks noChangeShapeType="1"/>
          </p:cNvSpPr>
          <p:nvPr/>
        </p:nvSpPr>
        <p:spPr bwMode="auto">
          <a:xfrm>
            <a:off x="1860550" y="2551510"/>
            <a:ext cx="698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Line 58"/>
          <p:cNvSpPr>
            <a:spLocks noChangeShapeType="1"/>
          </p:cNvSpPr>
          <p:nvPr/>
        </p:nvSpPr>
        <p:spPr bwMode="auto">
          <a:xfrm>
            <a:off x="1860550" y="1938338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Line 59"/>
          <p:cNvSpPr>
            <a:spLocks noChangeShapeType="1"/>
          </p:cNvSpPr>
          <p:nvPr/>
        </p:nvSpPr>
        <p:spPr bwMode="auto">
          <a:xfrm>
            <a:off x="1860550" y="1326356"/>
            <a:ext cx="698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4" name="Line 60"/>
          <p:cNvSpPr>
            <a:spLocks noChangeShapeType="1"/>
          </p:cNvSpPr>
          <p:nvPr/>
        </p:nvSpPr>
        <p:spPr bwMode="auto">
          <a:xfrm>
            <a:off x="1930400" y="4383881"/>
            <a:ext cx="586740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Line 61"/>
          <p:cNvSpPr>
            <a:spLocks noChangeShapeType="1"/>
          </p:cNvSpPr>
          <p:nvPr/>
        </p:nvSpPr>
        <p:spPr bwMode="auto">
          <a:xfrm flipV="1">
            <a:off x="1930400" y="438388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Line 62"/>
          <p:cNvSpPr>
            <a:spLocks noChangeShapeType="1"/>
          </p:cNvSpPr>
          <p:nvPr/>
        </p:nvSpPr>
        <p:spPr bwMode="auto">
          <a:xfrm flipV="1">
            <a:off x="3101975" y="438388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Line 63"/>
          <p:cNvSpPr>
            <a:spLocks noChangeShapeType="1"/>
          </p:cNvSpPr>
          <p:nvPr/>
        </p:nvSpPr>
        <p:spPr bwMode="auto">
          <a:xfrm flipV="1">
            <a:off x="4279900" y="438388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Line 64"/>
          <p:cNvSpPr>
            <a:spLocks noChangeShapeType="1"/>
          </p:cNvSpPr>
          <p:nvPr/>
        </p:nvSpPr>
        <p:spPr bwMode="auto">
          <a:xfrm flipV="1">
            <a:off x="5449889" y="4383881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Line 65"/>
          <p:cNvSpPr>
            <a:spLocks noChangeShapeType="1"/>
          </p:cNvSpPr>
          <p:nvPr/>
        </p:nvSpPr>
        <p:spPr bwMode="auto">
          <a:xfrm flipV="1">
            <a:off x="6627814" y="4383881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Line 66"/>
          <p:cNvSpPr>
            <a:spLocks noChangeShapeType="1"/>
          </p:cNvSpPr>
          <p:nvPr/>
        </p:nvSpPr>
        <p:spPr bwMode="auto">
          <a:xfrm flipV="1">
            <a:off x="7797800" y="4383881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Freeform 67"/>
          <p:cNvSpPr>
            <a:spLocks/>
          </p:cNvSpPr>
          <p:nvPr/>
        </p:nvSpPr>
        <p:spPr bwMode="auto">
          <a:xfrm>
            <a:off x="3038476" y="3724275"/>
            <a:ext cx="125413" cy="94060"/>
          </a:xfrm>
          <a:custGeom>
            <a:avLst/>
            <a:gdLst>
              <a:gd name="T0" fmla="*/ 2147483647 w 79"/>
              <a:gd name="T1" fmla="*/ 0 h 79"/>
              <a:gd name="T2" fmla="*/ 2147483647 w 79"/>
              <a:gd name="T3" fmla="*/ 2147483647 h 79"/>
              <a:gd name="T4" fmla="*/ 2147483647 w 79"/>
              <a:gd name="T5" fmla="*/ 2147483647 h 79"/>
              <a:gd name="T6" fmla="*/ 0 w 79"/>
              <a:gd name="T7" fmla="*/ 2147483647 h 79"/>
              <a:gd name="T8" fmla="*/ 2147483647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Rectangle 68"/>
          <p:cNvSpPr>
            <a:spLocks noChangeArrowheads="1"/>
          </p:cNvSpPr>
          <p:nvPr/>
        </p:nvSpPr>
        <p:spPr bwMode="auto">
          <a:xfrm>
            <a:off x="1639889" y="4289823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43033" name="Rectangle 69"/>
          <p:cNvSpPr>
            <a:spLocks noChangeArrowheads="1"/>
          </p:cNvSpPr>
          <p:nvPr/>
        </p:nvSpPr>
        <p:spPr bwMode="auto">
          <a:xfrm>
            <a:off x="1639889" y="3676651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3034" name="Rectangle 70"/>
          <p:cNvSpPr>
            <a:spLocks noChangeArrowheads="1"/>
          </p:cNvSpPr>
          <p:nvPr/>
        </p:nvSpPr>
        <p:spPr bwMode="auto">
          <a:xfrm>
            <a:off x="1639889" y="306466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43035" name="Rectangle 71"/>
          <p:cNvSpPr>
            <a:spLocks noChangeArrowheads="1"/>
          </p:cNvSpPr>
          <p:nvPr/>
        </p:nvSpPr>
        <p:spPr bwMode="auto">
          <a:xfrm>
            <a:off x="1639889" y="2457451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3036" name="Rectangle 72"/>
          <p:cNvSpPr>
            <a:spLocks noChangeArrowheads="1"/>
          </p:cNvSpPr>
          <p:nvPr/>
        </p:nvSpPr>
        <p:spPr bwMode="auto">
          <a:xfrm>
            <a:off x="1639889" y="184427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43037" name="Rectangle 73"/>
          <p:cNvSpPr>
            <a:spLocks noChangeArrowheads="1"/>
          </p:cNvSpPr>
          <p:nvPr/>
        </p:nvSpPr>
        <p:spPr bwMode="auto">
          <a:xfrm>
            <a:off x="1639889" y="1232298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3038" name="Rectangle 74"/>
          <p:cNvSpPr>
            <a:spLocks noChangeArrowheads="1"/>
          </p:cNvSpPr>
          <p:nvPr/>
        </p:nvSpPr>
        <p:spPr bwMode="auto">
          <a:xfrm>
            <a:off x="1876426" y="45315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43039" name="Rectangle 75"/>
          <p:cNvSpPr>
            <a:spLocks noChangeArrowheads="1"/>
          </p:cNvSpPr>
          <p:nvPr/>
        </p:nvSpPr>
        <p:spPr bwMode="auto">
          <a:xfrm>
            <a:off x="3046414" y="45315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3040" name="Rectangle 76"/>
          <p:cNvSpPr>
            <a:spLocks noChangeArrowheads="1"/>
          </p:cNvSpPr>
          <p:nvPr/>
        </p:nvSpPr>
        <p:spPr bwMode="auto">
          <a:xfrm>
            <a:off x="4224339" y="45315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43041" name="Rectangle 77"/>
          <p:cNvSpPr>
            <a:spLocks noChangeArrowheads="1"/>
          </p:cNvSpPr>
          <p:nvPr/>
        </p:nvSpPr>
        <p:spPr bwMode="auto">
          <a:xfrm>
            <a:off x="5394326" y="45315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3042" name="Rectangle 78"/>
          <p:cNvSpPr>
            <a:spLocks noChangeArrowheads="1"/>
          </p:cNvSpPr>
          <p:nvPr/>
        </p:nvSpPr>
        <p:spPr bwMode="auto">
          <a:xfrm>
            <a:off x="6573839" y="45315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43043" name="Rectangle 79"/>
          <p:cNvSpPr>
            <a:spLocks noChangeArrowheads="1"/>
          </p:cNvSpPr>
          <p:nvPr/>
        </p:nvSpPr>
        <p:spPr bwMode="auto">
          <a:xfrm>
            <a:off x="7743826" y="4531519"/>
            <a:ext cx="110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304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7772400" cy="400050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latin typeface="Comic Sans MS" pitchFamily="66" charset="0"/>
                <a:ea typeface="ＭＳ Ｐゴシック" pitchFamily="34" charset="-128"/>
              </a:rPr>
              <a:t>K-means clustering: step 4</a:t>
            </a:r>
          </a:p>
        </p:txBody>
      </p:sp>
      <p:sp>
        <p:nvSpPr>
          <p:cNvPr id="43045" name="Text Box 4"/>
          <p:cNvSpPr txBox="1">
            <a:spLocks noChangeArrowheads="1"/>
          </p:cNvSpPr>
          <p:nvPr/>
        </p:nvSpPr>
        <p:spPr bwMode="auto">
          <a:xfrm>
            <a:off x="838201" y="856060"/>
            <a:ext cx="5491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30913" y="1827611"/>
            <a:ext cx="685800" cy="426244"/>
            <a:chOff x="192" y="1824"/>
            <a:chExt cx="432" cy="358"/>
          </a:xfrm>
        </p:grpSpPr>
        <p:sp>
          <p:nvSpPr>
            <p:cNvPr id="43085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6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982913" y="3484961"/>
            <a:ext cx="685800" cy="426244"/>
            <a:chOff x="192" y="1824"/>
            <a:chExt cx="432" cy="358"/>
          </a:xfrm>
        </p:grpSpPr>
        <p:sp>
          <p:nvSpPr>
            <p:cNvPr id="43083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4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107113" y="3256361"/>
            <a:ext cx="685800" cy="426244"/>
            <a:chOff x="192" y="1824"/>
            <a:chExt cx="432" cy="358"/>
          </a:xfrm>
        </p:grpSpPr>
        <p:sp>
          <p:nvSpPr>
            <p:cNvPr id="43081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2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3049" name="AutoShape 14"/>
          <p:cNvSpPr>
            <a:spLocks noChangeArrowheads="1"/>
          </p:cNvSpPr>
          <p:nvPr/>
        </p:nvSpPr>
        <p:spPr bwMode="auto">
          <a:xfrm>
            <a:off x="3059113" y="37135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AutoShape 15"/>
          <p:cNvSpPr>
            <a:spLocks noChangeArrowheads="1"/>
          </p:cNvSpPr>
          <p:nvPr/>
        </p:nvSpPr>
        <p:spPr bwMode="auto">
          <a:xfrm>
            <a:off x="3211513" y="38850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AutoShape 16"/>
          <p:cNvSpPr>
            <a:spLocks noChangeArrowheads="1"/>
          </p:cNvSpPr>
          <p:nvPr/>
        </p:nvSpPr>
        <p:spPr bwMode="auto">
          <a:xfrm>
            <a:off x="2982913" y="40564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AutoShape 17"/>
          <p:cNvSpPr>
            <a:spLocks noChangeArrowheads="1"/>
          </p:cNvSpPr>
          <p:nvPr/>
        </p:nvSpPr>
        <p:spPr bwMode="auto">
          <a:xfrm>
            <a:off x="2754313" y="35421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3" name="AutoShape 18"/>
          <p:cNvSpPr>
            <a:spLocks noChangeArrowheads="1"/>
          </p:cNvSpPr>
          <p:nvPr/>
        </p:nvSpPr>
        <p:spPr bwMode="auto">
          <a:xfrm>
            <a:off x="2754313" y="17704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AutoShape 19"/>
          <p:cNvSpPr>
            <a:spLocks noChangeArrowheads="1"/>
          </p:cNvSpPr>
          <p:nvPr/>
        </p:nvSpPr>
        <p:spPr bwMode="auto">
          <a:xfrm>
            <a:off x="2754313" y="29134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5" name="AutoShape 20"/>
          <p:cNvSpPr>
            <a:spLocks noChangeArrowheads="1"/>
          </p:cNvSpPr>
          <p:nvPr/>
        </p:nvSpPr>
        <p:spPr bwMode="auto">
          <a:xfrm>
            <a:off x="2754313" y="405646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6" name="AutoShape 21"/>
          <p:cNvSpPr>
            <a:spLocks noChangeArrowheads="1"/>
          </p:cNvSpPr>
          <p:nvPr/>
        </p:nvSpPr>
        <p:spPr bwMode="auto">
          <a:xfrm>
            <a:off x="2297113" y="3313510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7" name="AutoShape 22"/>
          <p:cNvSpPr>
            <a:spLocks noChangeArrowheads="1"/>
          </p:cNvSpPr>
          <p:nvPr/>
        </p:nvSpPr>
        <p:spPr bwMode="auto">
          <a:xfrm>
            <a:off x="4430713" y="30849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AutoShape 23"/>
          <p:cNvSpPr>
            <a:spLocks noChangeArrowheads="1"/>
          </p:cNvSpPr>
          <p:nvPr/>
        </p:nvSpPr>
        <p:spPr bwMode="auto">
          <a:xfrm>
            <a:off x="6564313" y="15990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AutoShape 24"/>
          <p:cNvSpPr>
            <a:spLocks noChangeArrowheads="1"/>
          </p:cNvSpPr>
          <p:nvPr/>
        </p:nvSpPr>
        <p:spPr bwMode="auto">
          <a:xfrm>
            <a:off x="7021513" y="16561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AutoShape 25"/>
          <p:cNvSpPr>
            <a:spLocks noChangeArrowheads="1"/>
          </p:cNvSpPr>
          <p:nvPr/>
        </p:nvSpPr>
        <p:spPr bwMode="auto">
          <a:xfrm>
            <a:off x="6869113" y="17704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1" name="AutoShape 26"/>
          <p:cNvSpPr>
            <a:spLocks noChangeArrowheads="1"/>
          </p:cNvSpPr>
          <p:nvPr/>
        </p:nvSpPr>
        <p:spPr bwMode="auto">
          <a:xfrm>
            <a:off x="6716713" y="18847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2" name="AutoShape 27"/>
          <p:cNvSpPr>
            <a:spLocks noChangeArrowheads="1"/>
          </p:cNvSpPr>
          <p:nvPr/>
        </p:nvSpPr>
        <p:spPr bwMode="auto">
          <a:xfrm>
            <a:off x="7021513" y="199906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AutoShape 28"/>
          <p:cNvSpPr>
            <a:spLocks noChangeArrowheads="1"/>
          </p:cNvSpPr>
          <p:nvPr/>
        </p:nvSpPr>
        <p:spPr bwMode="auto">
          <a:xfrm>
            <a:off x="7326313" y="22848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AutoShape 29"/>
          <p:cNvSpPr>
            <a:spLocks noChangeArrowheads="1"/>
          </p:cNvSpPr>
          <p:nvPr/>
        </p:nvSpPr>
        <p:spPr bwMode="auto">
          <a:xfrm>
            <a:off x="5573713" y="15990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5" name="AutoShape 30"/>
          <p:cNvSpPr>
            <a:spLocks noChangeArrowheads="1"/>
          </p:cNvSpPr>
          <p:nvPr/>
        </p:nvSpPr>
        <p:spPr bwMode="auto">
          <a:xfrm>
            <a:off x="5878513" y="26848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AutoShape 31"/>
          <p:cNvSpPr>
            <a:spLocks noChangeArrowheads="1"/>
          </p:cNvSpPr>
          <p:nvPr/>
        </p:nvSpPr>
        <p:spPr bwMode="auto">
          <a:xfrm>
            <a:off x="5878513" y="38278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7" name="AutoShape 32"/>
          <p:cNvSpPr>
            <a:spLocks noChangeArrowheads="1"/>
          </p:cNvSpPr>
          <p:nvPr/>
        </p:nvSpPr>
        <p:spPr bwMode="auto">
          <a:xfrm>
            <a:off x="6259513" y="40564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8" name="AutoShape 33"/>
          <p:cNvSpPr>
            <a:spLocks noChangeArrowheads="1"/>
          </p:cNvSpPr>
          <p:nvPr/>
        </p:nvSpPr>
        <p:spPr bwMode="auto">
          <a:xfrm>
            <a:off x="6640513" y="34849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9" name="AutoShape 34"/>
          <p:cNvSpPr>
            <a:spLocks noChangeArrowheads="1"/>
          </p:cNvSpPr>
          <p:nvPr/>
        </p:nvSpPr>
        <p:spPr bwMode="auto">
          <a:xfrm>
            <a:off x="5802313" y="30277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0" name="AutoShape 35"/>
          <p:cNvSpPr>
            <a:spLocks noChangeArrowheads="1"/>
          </p:cNvSpPr>
          <p:nvPr/>
        </p:nvSpPr>
        <p:spPr bwMode="auto">
          <a:xfrm>
            <a:off x="5040313" y="33706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1" name="AutoShape 36"/>
          <p:cNvSpPr>
            <a:spLocks noChangeArrowheads="1"/>
          </p:cNvSpPr>
          <p:nvPr/>
        </p:nvSpPr>
        <p:spPr bwMode="auto">
          <a:xfrm>
            <a:off x="7021513" y="37135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2" name="AutoShape 37"/>
          <p:cNvSpPr>
            <a:spLocks noChangeArrowheads="1"/>
          </p:cNvSpPr>
          <p:nvPr/>
        </p:nvSpPr>
        <p:spPr bwMode="auto">
          <a:xfrm>
            <a:off x="6869113" y="399931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3" name="AutoShape 38"/>
          <p:cNvSpPr>
            <a:spLocks noChangeArrowheads="1"/>
          </p:cNvSpPr>
          <p:nvPr/>
        </p:nvSpPr>
        <p:spPr bwMode="auto">
          <a:xfrm>
            <a:off x="6716713" y="32563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4" name="AutoShape 39"/>
          <p:cNvSpPr>
            <a:spLocks noChangeArrowheads="1"/>
          </p:cNvSpPr>
          <p:nvPr/>
        </p:nvSpPr>
        <p:spPr bwMode="auto">
          <a:xfrm>
            <a:off x="7326313" y="4170760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5" name="AutoShape 40"/>
          <p:cNvSpPr>
            <a:spLocks noChangeArrowheads="1"/>
          </p:cNvSpPr>
          <p:nvPr/>
        </p:nvSpPr>
        <p:spPr bwMode="auto">
          <a:xfrm>
            <a:off x="6488113" y="2170510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678113" y="1884760"/>
            <a:ext cx="3962400" cy="1885950"/>
            <a:chOff x="1776" y="1392"/>
            <a:chExt cx="2496" cy="1584"/>
          </a:xfrm>
        </p:grpSpPr>
        <p:sp>
          <p:nvSpPr>
            <p:cNvPr id="43078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77" name="Slide Number Placeholder 7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C3E44-CD11-452E-9318-EDDF35384F44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2"/>
          <p:cNvGraphicFramePr>
            <a:graphicFrameLocks noChangeAspect="1"/>
          </p:cNvGraphicFramePr>
          <p:nvPr/>
        </p:nvGraphicFramePr>
        <p:xfrm>
          <a:off x="1001714" y="1012032"/>
          <a:ext cx="7100887" cy="4188619"/>
        </p:xfrm>
        <a:graphic>
          <a:graphicData uri="http://schemas.openxmlformats.org/presentationml/2006/ole">
            <p:oleObj spid="_x0000_s149506" r:id="rId3" imgW="7101253" imgH="5589570" progId="Excel.Sheet.8">
              <p:embed/>
            </p:oleObj>
          </a:graphicData>
        </a:graphic>
      </p:graphicFrame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400050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latin typeface="Comic Sans MS" pitchFamily="66" charset="0"/>
                <a:ea typeface="ＭＳ Ｐゴシック" pitchFamily="34" charset="-128"/>
              </a:rPr>
              <a:t>K-means clustering: step 5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914401" y="783431"/>
            <a:ext cx="5491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88113" y="1754982"/>
            <a:ext cx="685800" cy="426244"/>
            <a:chOff x="192" y="1824"/>
            <a:chExt cx="432" cy="358"/>
          </a:xfrm>
        </p:grpSpPr>
        <p:sp>
          <p:nvSpPr>
            <p:cNvPr id="44071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78113" y="3183732"/>
            <a:ext cx="685800" cy="426244"/>
            <a:chOff x="192" y="1824"/>
            <a:chExt cx="432" cy="358"/>
          </a:xfrm>
        </p:grpSpPr>
        <p:sp>
          <p:nvSpPr>
            <p:cNvPr id="4406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107113" y="3355182"/>
            <a:ext cx="685800" cy="426244"/>
            <a:chOff x="192" y="1824"/>
            <a:chExt cx="432" cy="358"/>
          </a:xfrm>
        </p:grpSpPr>
        <p:sp>
          <p:nvSpPr>
            <p:cNvPr id="44067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4039" name="AutoShape 14"/>
          <p:cNvSpPr>
            <a:spLocks noChangeArrowheads="1"/>
          </p:cNvSpPr>
          <p:nvPr/>
        </p:nvSpPr>
        <p:spPr bwMode="auto">
          <a:xfrm>
            <a:off x="3135313" y="3640931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AutoShape 15"/>
          <p:cNvSpPr>
            <a:spLocks noChangeArrowheads="1"/>
          </p:cNvSpPr>
          <p:nvPr/>
        </p:nvSpPr>
        <p:spPr bwMode="auto">
          <a:xfrm>
            <a:off x="3287713" y="3812381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AutoShape 16"/>
          <p:cNvSpPr>
            <a:spLocks noChangeArrowheads="1"/>
          </p:cNvSpPr>
          <p:nvPr/>
        </p:nvSpPr>
        <p:spPr bwMode="auto">
          <a:xfrm>
            <a:off x="3059113" y="3983831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AutoShape 17"/>
          <p:cNvSpPr>
            <a:spLocks noChangeArrowheads="1"/>
          </p:cNvSpPr>
          <p:nvPr/>
        </p:nvSpPr>
        <p:spPr bwMode="auto">
          <a:xfrm>
            <a:off x="2830513" y="3469481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AutoShape 18"/>
          <p:cNvSpPr>
            <a:spLocks noChangeArrowheads="1"/>
          </p:cNvSpPr>
          <p:nvPr/>
        </p:nvSpPr>
        <p:spPr bwMode="auto">
          <a:xfrm>
            <a:off x="2830513" y="1697831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AutoShape 19"/>
          <p:cNvSpPr>
            <a:spLocks noChangeArrowheads="1"/>
          </p:cNvSpPr>
          <p:nvPr/>
        </p:nvSpPr>
        <p:spPr bwMode="auto">
          <a:xfrm>
            <a:off x="2830513" y="2840831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AutoShape 20"/>
          <p:cNvSpPr>
            <a:spLocks noChangeArrowheads="1"/>
          </p:cNvSpPr>
          <p:nvPr/>
        </p:nvSpPr>
        <p:spPr bwMode="auto">
          <a:xfrm>
            <a:off x="2830513" y="3983831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AutoShape 21"/>
          <p:cNvSpPr>
            <a:spLocks noChangeArrowheads="1"/>
          </p:cNvSpPr>
          <p:nvPr/>
        </p:nvSpPr>
        <p:spPr bwMode="auto">
          <a:xfrm>
            <a:off x="2373313" y="3240881"/>
            <a:ext cx="1524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AutoShape 22"/>
          <p:cNvSpPr>
            <a:spLocks noChangeArrowheads="1"/>
          </p:cNvSpPr>
          <p:nvPr/>
        </p:nvSpPr>
        <p:spPr bwMode="auto">
          <a:xfrm>
            <a:off x="4506913" y="301228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AutoShape 23"/>
          <p:cNvSpPr>
            <a:spLocks noChangeArrowheads="1"/>
          </p:cNvSpPr>
          <p:nvPr/>
        </p:nvSpPr>
        <p:spPr bwMode="auto">
          <a:xfrm>
            <a:off x="6640513" y="1526381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AutoShape 24"/>
          <p:cNvSpPr>
            <a:spLocks noChangeArrowheads="1"/>
          </p:cNvSpPr>
          <p:nvPr/>
        </p:nvSpPr>
        <p:spPr bwMode="auto">
          <a:xfrm>
            <a:off x="7097713" y="1583531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AutoShape 25"/>
          <p:cNvSpPr>
            <a:spLocks noChangeArrowheads="1"/>
          </p:cNvSpPr>
          <p:nvPr/>
        </p:nvSpPr>
        <p:spPr bwMode="auto">
          <a:xfrm>
            <a:off x="6945313" y="1697831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AutoShape 26"/>
          <p:cNvSpPr>
            <a:spLocks noChangeArrowheads="1"/>
          </p:cNvSpPr>
          <p:nvPr/>
        </p:nvSpPr>
        <p:spPr bwMode="auto">
          <a:xfrm>
            <a:off x="6792913" y="1812131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AutoShape 27"/>
          <p:cNvSpPr>
            <a:spLocks noChangeArrowheads="1"/>
          </p:cNvSpPr>
          <p:nvPr/>
        </p:nvSpPr>
        <p:spPr bwMode="auto">
          <a:xfrm>
            <a:off x="7097713" y="1926431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AutoShape 28"/>
          <p:cNvSpPr>
            <a:spLocks noChangeArrowheads="1"/>
          </p:cNvSpPr>
          <p:nvPr/>
        </p:nvSpPr>
        <p:spPr bwMode="auto">
          <a:xfrm>
            <a:off x="7402513" y="2212181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AutoShape 29"/>
          <p:cNvSpPr>
            <a:spLocks noChangeArrowheads="1"/>
          </p:cNvSpPr>
          <p:nvPr/>
        </p:nvSpPr>
        <p:spPr bwMode="auto">
          <a:xfrm>
            <a:off x="5649913" y="1526381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AutoShape 30"/>
          <p:cNvSpPr>
            <a:spLocks noChangeArrowheads="1"/>
          </p:cNvSpPr>
          <p:nvPr/>
        </p:nvSpPr>
        <p:spPr bwMode="auto">
          <a:xfrm>
            <a:off x="5954713" y="261223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AutoShape 31"/>
          <p:cNvSpPr>
            <a:spLocks noChangeArrowheads="1"/>
          </p:cNvSpPr>
          <p:nvPr/>
        </p:nvSpPr>
        <p:spPr bwMode="auto">
          <a:xfrm>
            <a:off x="5954713" y="375523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AutoShape 32"/>
          <p:cNvSpPr>
            <a:spLocks noChangeArrowheads="1"/>
          </p:cNvSpPr>
          <p:nvPr/>
        </p:nvSpPr>
        <p:spPr bwMode="auto">
          <a:xfrm>
            <a:off x="6335713" y="398383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AutoShape 33"/>
          <p:cNvSpPr>
            <a:spLocks noChangeArrowheads="1"/>
          </p:cNvSpPr>
          <p:nvPr/>
        </p:nvSpPr>
        <p:spPr bwMode="auto">
          <a:xfrm>
            <a:off x="6716713" y="341233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AutoShape 34"/>
          <p:cNvSpPr>
            <a:spLocks noChangeArrowheads="1"/>
          </p:cNvSpPr>
          <p:nvPr/>
        </p:nvSpPr>
        <p:spPr bwMode="auto">
          <a:xfrm>
            <a:off x="5878513" y="295513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AutoShape 35"/>
          <p:cNvSpPr>
            <a:spLocks noChangeArrowheads="1"/>
          </p:cNvSpPr>
          <p:nvPr/>
        </p:nvSpPr>
        <p:spPr bwMode="auto">
          <a:xfrm>
            <a:off x="5116513" y="329803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AutoShape 36"/>
          <p:cNvSpPr>
            <a:spLocks noChangeArrowheads="1"/>
          </p:cNvSpPr>
          <p:nvPr/>
        </p:nvSpPr>
        <p:spPr bwMode="auto">
          <a:xfrm>
            <a:off x="7097713" y="364093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AutoShape 37"/>
          <p:cNvSpPr>
            <a:spLocks noChangeArrowheads="1"/>
          </p:cNvSpPr>
          <p:nvPr/>
        </p:nvSpPr>
        <p:spPr bwMode="auto">
          <a:xfrm>
            <a:off x="6945313" y="392668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AutoShape 38"/>
          <p:cNvSpPr>
            <a:spLocks noChangeArrowheads="1"/>
          </p:cNvSpPr>
          <p:nvPr/>
        </p:nvSpPr>
        <p:spPr bwMode="auto">
          <a:xfrm>
            <a:off x="6792913" y="318373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AutoShape 39"/>
          <p:cNvSpPr>
            <a:spLocks noChangeArrowheads="1"/>
          </p:cNvSpPr>
          <p:nvPr/>
        </p:nvSpPr>
        <p:spPr bwMode="auto">
          <a:xfrm>
            <a:off x="7402513" y="4098131"/>
            <a:ext cx="1524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AutoShape 40"/>
          <p:cNvSpPr>
            <a:spLocks noChangeArrowheads="1"/>
          </p:cNvSpPr>
          <p:nvPr/>
        </p:nvSpPr>
        <p:spPr bwMode="auto">
          <a:xfrm>
            <a:off x="6564313" y="2097881"/>
            <a:ext cx="1524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6488113" y="4841081"/>
            <a:ext cx="1905000" cy="342900"/>
          </a:xfrm>
          <a:noFill/>
        </p:spPr>
        <p:txBody>
          <a:bodyPr/>
          <a:lstStyle/>
          <a:p>
            <a:fld id="{C1942ACC-D245-41B2-B353-0124DAD0EBED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/>
          <p:cNvSpPr>
            <a:spLocks noChangeArrowheads="1"/>
          </p:cNvSpPr>
          <p:nvPr/>
        </p:nvSpPr>
        <p:spPr bwMode="auto">
          <a:xfrm>
            <a:off x="676276" y="1085850"/>
            <a:ext cx="778192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 </a:t>
            </a:r>
            <a:r>
              <a:rPr lang="en-US" sz="2400" dirty="0"/>
              <a:t>Organizing data into classes such that there is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high intra-class similarity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low inter-class similarity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  Finding the class labels and the number of classes directly from the data (in contrast to classification).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 More informally, finding natural groupings among objects. </a:t>
            </a:r>
          </a:p>
        </p:txBody>
      </p:sp>
      <p:sp>
        <p:nvSpPr>
          <p:cNvPr id="19458" name="Rectangle 1027"/>
          <p:cNvSpPr>
            <a:spLocks noChangeArrowheads="1"/>
          </p:cNvSpPr>
          <p:nvPr/>
        </p:nvSpPr>
        <p:spPr bwMode="auto">
          <a:xfrm>
            <a:off x="685800" y="28575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What is clustering?</a:t>
            </a:r>
          </a:p>
        </p:txBody>
      </p:sp>
      <p:sp>
        <p:nvSpPr>
          <p:cNvPr id="19459" name="Text Box 1028"/>
          <p:cNvSpPr txBox="1">
            <a:spLocks noChangeArrowheads="1"/>
          </p:cNvSpPr>
          <p:nvPr/>
        </p:nvSpPr>
        <p:spPr bwMode="auto">
          <a:xfrm>
            <a:off x="1136650" y="93106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7F575-89AC-4697-9E28-27FFEFA3769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6212"/>
            <a:ext cx="9144000" cy="623888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latin typeface="Comic Sans MS" pitchFamily="66" charset="0"/>
                <a:ea typeface="ＭＳ Ｐゴシック" pitchFamily="34" charset="-128"/>
              </a:rPr>
              <a:t>Evaluation of </a:t>
            </a:r>
            <a:r>
              <a:rPr lang="en-US" sz="3600" i="1" smtClean="0">
                <a:latin typeface="Comic Sans MS" pitchFamily="66" charset="0"/>
                <a:ea typeface="ＭＳ Ｐゴシック" pitchFamily="34" charset="-128"/>
              </a:rPr>
              <a:t>K-means</a:t>
            </a:r>
            <a:endParaRPr lang="en-US" sz="2800" b="1" smtClean="0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686800" cy="3486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u="sng" smtClean="0">
                <a:ea typeface="ＭＳ Ｐゴシック" pitchFamily="34" charset="-128"/>
              </a:rPr>
              <a:t>Strength</a:t>
            </a:r>
            <a:r>
              <a:rPr lang="en-US" sz="2800" smtClean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i="1" smtClean="0">
                <a:ea typeface="ＭＳ Ｐゴシック" pitchFamily="34" charset="-128"/>
              </a:rPr>
              <a:t>Relatively efficient</a:t>
            </a:r>
            <a:r>
              <a:rPr lang="en-US" sz="2400" smtClean="0">
                <a:ea typeface="ＭＳ Ｐゴシック" pitchFamily="34" charset="-128"/>
              </a:rPr>
              <a:t>: </a:t>
            </a:r>
            <a:r>
              <a:rPr lang="en-US" sz="2400" i="1" smtClean="0">
                <a:ea typeface="ＭＳ Ｐゴシック" pitchFamily="34" charset="-128"/>
              </a:rPr>
              <a:t>O</a:t>
            </a:r>
            <a:r>
              <a:rPr lang="en-US" sz="2400" smtClean="0">
                <a:ea typeface="ＭＳ Ｐゴシック" pitchFamily="34" charset="-128"/>
              </a:rPr>
              <a:t>(</a:t>
            </a:r>
            <a:r>
              <a:rPr lang="en-US" sz="2400" i="1" smtClean="0">
                <a:ea typeface="ＭＳ Ｐゴシック" pitchFamily="34" charset="-128"/>
              </a:rPr>
              <a:t>tkn</a:t>
            </a:r>
            <a:r>
              <a:rPr lang="en-US" sz="2400" smtClean="0">
                <a:ea typeface="ＭＳ Ｐゴシック" pitchFamily="34" charset="-128"/>
              </a:rPr>
              <a:t>), where </a:t>
            </a:r>
            <a:r>
              <a:rPr lang="en-US" sz="2400" i="1" smtClean="0">
                <a:ea typeface="ＭＳ Ｐゴシック" pitchFamily="34" charset="-128"/>
              </a:rPr>
              <a:t>n</a:t>
            </a:r>
            <a:r>
              <a:rPr lang="en-US" sz="2400" smtClean="0">
                <a:ea typeface="ＭＳ Ｐゴシック" pitchFamily="34" charset="-128"/>
              </a:rPr>
              <a:t> is # objects, </a:t>
            </a:r>
            <a:r>
              <a:rPr lang="en-US" sz="2400" i="1" smtClean="0">
                <a:ea typeface="ＭＳ Ｐゴシック" pitchFamily="34" charset="-128"/>
              </a:rPr>
              <a:t>k</a:t>
            </a:r>
            <a:r>
              <a:rPr lang="en-US" sz="2400" smtClean="0">
                <a:ea typeface="ＭＳ Ｐゴシック" pitchFamily="34" charset="-128"/>
              </a:rPr>
              <a:t> is # clusters, and </a:t>
            </a:r>
            <a:r>
              <a:rPr lang="en-US" sz="2400" i="1" smtClean="0">
                <a:ea typeface="ＭＳ Ｐゴシック" pitchFamily="34" charset="-128"/>
              </a:rPr>
              <a:t>t  </a:t>
            </a:r>
            <a:r>
              <a:rPr lang="en-US" sz="2400" smtClean="0">
                <a:ea typeface="ＭＳ Ｐゴシック" pitchFamily="34" charset="-128"/>
              </a:rPr>
              <a:t>is # iterations. Normally, </a:t>
            </a:r>
            <a:r>
              <a:rPr lang="en-US" sz="2400" i="1" smtClean="0">
                <a:ea typeface="ＭＳ Ｐゴシック" pitchFamily="34" charset="-128"/>
              </a:rPr>
              <a:t>k</a:t>
            </a:r>
            <a:r>
              <a:rPr lang="en-US" sz="2400" smtClean="0">
                <a:ea typeface="ＭＳ Ｐゴシック" pitchFamily="34" charset="-128"/>
              </a:rPr>
              <a:t>, </a:t>
            </a:r>
            <a:r>
              <a:rPr lang="en-US" sz="2400" i="1" smtClean="0">
                <a:ea typeface="ＭＳ Ｐゴシック" pitchFamily="34" charset="-128"/>
              </a:rPr>
              <a:t>t</a:t>
            </a:r>
            <a:r>
              <a:rPr lang="en-US" sz="2400" smtClean="0">
                <a:ea typeface="ＭＳ Ｐゴシック" pitchFamily="34" charset="-128"/>
              </a:rPr>
              <a:t> &lt;&lt; </a:t>
            </a:r>
            <a:r>
              <a:rPr lang="en-US" sz="2400" i="1" smtClean="0">
                <a:ea typeface="ＭＳ Ｐゴシック" pitchFamily="34" charset="-128"/>
              </a:rPr>
              <a:t>n</a:t>
            </a:r>
            <a:r>
              <a:rPr lang="en-US" sz="2400" smtClean="0">
                <a:ea typeface="ＭＳ Ｐゴシック" pitchFamily="34" charset="-128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Often terminates at a </a:t>
            </a:r>
            <a:r>
              <a:rPr lang="en-US" sz="2400" i="1" smtClean="0">
                <a:ea typeface="ＭＳ Ｐゴシック" pitchFamily="34" charset="-128"/>
              </a:rPr>
              <a:t>local optimum</a:t>
            </a:r>
            <a:r>
              <a:rPr lang="en-US" sz="2400" smtClean="0">
                <a:ea typeface="ＭＳ Ｐゴシック" pitchFamily="34" charset="-128"/>
              </a:rPr>
              <a:t>. The </a:t>
            </a:r>
            <a:r>
              <a:rPr lang="en-US" sz="2400" i="1" smtClean="0">
                <a:ea typeface="ＭＳ Ｐゴシック" pitchFamily="34" charset="-128"/>
              </a:rPr>
              <a:t>global optimum</a:t>
            </a:r>
            <a:r>
              <a:rPr lang="en-US" sz="2400" smtClean="0">
                <a:ea typeface="ＭＳ Ｐゴシック" pitchFamily="34" charset="-128"/>
              </a:rPr>
              <a:t> may be found using techniques such as: </a:t>
            </a:r>
            <a:r>
              <a:rPr lang="en-US" sz="2400" i="1" smtClean="0">
                <a:ea typeface="ＭＳ Ｐゴシック" pitchFamily="34" charset="-128"/>
              </a:rPr>
              <a:t>deterministic annealing</a:t>
            </a:r>
            <a:r>
              <a:rPr lang="en-US" sz="2400" smtClean="0">
                <a:ea typeface="ＭＳ Ｐゴシック" pitchFamily="34" charset="-128"/>
              </a:rPr>
              <a:t> and </a:t>
            </a:r>
            <a:r>
              <a:rPr lang="en-US" sz="2400" i="1" smtClean="0">
                <a:ea typeface="ＭＳ Ｐゴシック" pitchFamily="34" charset="-128"/>
              </a:rPr>
              <a:t>genetic algorithms</a:t>
            </a:r>
            <a:endParaRPr lang="en-US" sz="24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u="sng" smtClean="0">
                <a:ea typeface="ＭＳ Ｐゴシック" pitchFamily="34" charset="-128"/>
              </a:rPr>
              <a:t>Weakness</a:t>
            </a:r>
            <a:endParaRPr lang="en-US" sz="280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Applicable only when </a:t>
            </a:r>
            <a:r>
              <a:rPr lang="en-US" sz="2400" i="1" smtClean="0">
                <a:ea typeface="ＭＳ Ｐゴシック" pitchFamily="34" charset="-128"/>
              </a:rPr>
              <a:t>mean</a:t>
            </a:r>
            <a:r>
              <a:rPr lang="en-US" sz="2400" smtClean="0">
                <a:ea typeface="ＭＳ Ｐゴシック" pitchFamily="34" charset="-128"/>
              </a:rPr>
              <a:t> is defined, then what about categorical data?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Need to specify </a:t>
            </a:r>
            <a:r>
              <a:rPr lang="en-US" sz="2400" i="1" smtClean="0">
                <a:ea typeface="ＭＳ Ｐゴシック" pitchFamily="34" charset="-128"/>
              </a:rPr>
              <a:t>k, </a:t>
            </a:r>
            <a:r>
              <a:rPr lang="en-US" sz="2400" smtClean="0">
                <a:ea typeface="ＭＳ Ｐゴシック" pitchFamily="34" charset="-128"/>
              </a:rPr>
              <a:t>the </a:t>
            </a:r>
            <a:r>
              <a:rPr lang="en-US" sz="2400" i="1" smtClean="0">
                <a:ea typeface="ＭＳ Ｐゴシック" pitchFamily="34" charset="-128"/>
              </a:rPr>
              <a:t>number</a:t>
            </a:r>
            <a:r>
              <a:rPr lang="en-US" sz="2400" smtClean="0">
                <a:ea typeface="ＭＳ Ｐゴシック" pitchFamily="34" charset="-128"/>
              </a:rPr>
              <a:t> of clusters, in advance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Unable to handle noisy data and </a:t>
            </a:r>
            <a:r>
              <a:rPr lang="en-US" sz="2400" i="1" smtClean="0">
                <a:ea typeface="ＭＳ Ｐゴシック" pitchFamily="34" charset="-128"/>
              </a:rPr>
              <a:t>outliers</a:t>
            </a:r>
            <a:endParaRPr lang="en-US" sz="240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Not suitable for clusters with </a:t>
            </a:r>
            <a:r>
              <a:rPr lang="en-US" sz="2400" i="1" smtClean="0">
                <a:ea typeface="ＭＳ Ｐゴシック" pitchFamily="34" charset="-128"/>
              </a:rPr>
              <a:t>non-convex shapes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18046-93D5-4F94-92FB-3FEC1D57925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1950"/>
            <a:ext cx="8280400" cy="4143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DBSCAN</a:t>
            </a: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857250"/>
            <a:ext cx="8001000" cy="34671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Density = number of points within a specified radius (</a:t>
            </a:r>
            <a:r>
              <a:rPr lang="en-US" sz="2000" dirty="0" err="1"/>
              <a:t>Eps</a:t>
            </a:r>
            <a:r>
              <a:rPr lang="en-US" sz="2000" dirty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point is a </a:t>
            </a:r>
            <a:r>
              <a:rPr lang="en-US" sz="2000" dirty="0">
                <a:solidFill>
                  <a:srgbClr val="FF0000"/>
                </a:solidFill>
              </a:rPr>
              <a:t>core point</a:t>
            </a:r>
            <a:r>
              <a:rPr lang="en-US" sz="2000" dirty="0"/>
              <a:t> if it has more than a specified number of points (</a:t>
            </a:r>
            <a:r>
              <a:rPr lang="en-US" sz="2000" dirty="0" err="1"/>
              <a:t>MinPts</a:t>
            </a:r>
            <a:r>
              <a:rPr lang="en-US" sz="2000" dirty="0"/>
              <a:t>) within </a:t>
            </a:r>
            <a:r>
              <a:rPr lang="en-US" sz="2000" dirty="0" err="1"/>
              <a:t>Eps</a:t>
            </a:r>
            <a:r>
              <a:rPr lang="en-US" dirty="0"/>
              <a:t> </a:t>
            </a:r>
          </a:p>
          <a:p>
            <a:pPr marL="1295400" lvl="2" indent="-381000"/>
            <a:r>
              <a:rPr lang="en-US" sz="2200" dirty="0"/>
              <a:t>These are points that are at the interior of a cluster</a:t>
            </a:r>
          </a:p>
          <a:p>
            <a:pPr marL="2171700" lvl="4" indent="-342900"/>
            <a:endParaRPr 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border point</a:t>
            </a:r>
            <a:r>
              <a:rPr lang="en-US" sz="2000" dirty="0"/>
              <a:t> has fewer than </a:t>
            </a:r>
            <a:r>
              <a:rPr lang="en-US" sz="2000" dirty="0" err="1"/>
              <a:t>MinPts</a:t>
            </a:r>
            <a:r>
              <a:rPr lang="en-US" sz="2000" dirty="0"/>
              <a:t> within </a:t>
            </a:r>
            <a:r>
              <a:rPr lang="en-US" sz="2000" dirty="0" err="1"/>
              <a:t>Eps</a:t>
            </a:r>
            <a:r>
              <a:rPr lang="en-US" sz="2000" dirty="0"/>
              <a:t>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noise point</a:t>
            </a:r>
            <a:r>
              <a:rPr lang="en-US" sz="2000" dirty="0"/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8150"/>
            <a:ext cx="8280400" cy="4143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DBSCAN: Core, Border, and Noise Points</a:t>
            </a:r>
          </a:p>
        </p:txBody>
      </p:sp>
      <p:pic>
        <p:nvPicPr>
          <p:cNvPr id="1650691" name="Picture 3"/>
          <p:cNvPicPr>
            <a:picLocks noChangeAspect="1" noChangeArrowheads="1"/>
          </p:cNvPicPr>
          <p:nvPr/>
        </p:nvPicPr>
        <p:blipFill>
          <a:blip r:embed="rId2"/>
          <a:srcRect b="4111"/>
          <a:stretch>
            <a:fillRect/>
          </a:stretch>
        </p:blipFill>
        <p:spPr bwMode="auto">
          <a:xfrm>
            <a:off x="1143000" y="819150"/>
            <a:ext cx="6324599" cy="34100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/>
              <a:t>DBSCAN Algorithm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67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Eliminate noise points</a:t>
            </a:r>
          </a:p>
          <a:p>
            <a:r>
              <a:rPr lang="en-US" sz="2000" dirty="0"/>
              <a:t>Perform clustering on the remaining points</a:t>
            </a:r>
          </a:p>
        </p:txBody>
      </p:sp>
      <p:pic>
        <p:nvPicPr>
          <p:cNvPr id="16517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352550"/>
            <a:ext cx="7467600" cy="2994422"/>
          </a:xfrm>
          <a:noFill/>
          <a:ln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8280400" cy="4143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DBSCAN: Core, Border and Noise Points</a:t>
            </a:r>
          </a:p>
        </p:txBody>
      </p:sp>
      <p:pic>
        <p:nvPicPr>
          <p:cNvPr id="16527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28700"/>
            <a:ext cx="4872038" cy="274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2740" name="Text Box 4"/>
          <p:cNvSpPr txBox="1">
            <a:spLocks noChangeArrowheads="1"/>
          </p:cNvSpPr>
          <p:nvPr/>
        </p:nvSpPr>
        <p:spPr bwMode="auto">
          <a:xfrm>
            <a:off x="990600" y="3771900"/>
            <a:ext cx="2514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52741" name="Text Box 5"/>
          <p:cNvSpPr txBox="1">
            <a:spLocks noChangeArrowheads="1"/>
          </p:cNvSpPr>
          <p:nvPr/>
        </p:nvSpPr>
        <p:spPr bwMode="auto">
          <a:xfrm>
            <a:off x="5257800" y="3829050"/>
            <a:ext cx="2514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Point types: </a:t>
            </a:r>
            <a:r>
              <a:rPr lang="en-US" sz="1800">
                <a:solidFill>
                  <a:schemeClr val="hlink"/>
                </a:solidFill>
              </a:rPr>
              <a:t>core</a:t>
            </a:r>
            <a:r>
              <a:rPr lang="en-US" sz="1800"/>
              <a:t>, </a:t>
            </a:r>
            <a:r>
              <a:rPr lang="en-US" sz="1800">
                <a:solidFill>
                  <a:srgbClr val="003399"/>
                </a:solidFill>
              </a:rPr>
              <a:t>border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16527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085850"/>
            <a:ext cx="4872038" cy="274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2743" name="Text Box 7"/>
          <p:cNvSpPr txBox="1">
            <a:spLocks noChangeArrowheads="1"/>
          </p:cNvSpPr>
          <p:nvPr/>
        </p:nvSpPr>
        <p:spPr bwMode="auto">
          <a:xfrm>
            <a:off x="2743200" y="4457700"/>
            <a:ext cx="3276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Eps = 10, MinPts = 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438150"/>
            <a:ext cx="8280400" cy="4143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When DBSCAN Works Well</a:t>
            </a:r>
          </a:p>
        </p:txBody>
      </p:sp>
      <p:pic>
        <p:nvPicPr>
          <p:cNvPr id="1653763" name="Picture 20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10816"/>
            <a:ext cx="4872038" cy="274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3764" name="Text Box 2052"/>
          <p:cNvSpPr txBox="1">
            <a:spLocks noChangeArrowheads="1"/>
          </p:cNvSpPr>
          <p:nvPr/>
        </p:nvSpPr>
        <p:spPr bwMode="auto">
          <a:xfrm>
            <a:off x="990600" y="3325416"/>
            <a:ext cx="2514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4" y="753666"/>
            <a:ext cx="4872037" cy="2997993"/>
            <a:chOff x="2691" y="633"/>
            <a:chExt cx="3069" cy="2518"/>
          </a:xfrm>
        </p:grpSpPr>
        <p:pic>
          <p:nvPicPr>
            <p:cNvPr id="1653766" name="Picture 205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3767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3714750"/>
            <a:ext cx="6629400" cy="7848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8280400" cy="4143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When DBSCAN Does NOT Work Well</a:t>
            </a:r>
          </a:p>
        </p:txBody>
      </p:sp>
      <p:sp>
        <p:nvSpPr>
          <p:cNvPr id="1654787" name="Text Box 3"/>
          <p:cNvSpPr txBox="1">
            <a:spLocks noChangeArrowheads="1"/>
          </p:cNvSpPr>
          <p:nvPr/>
        </p:nvSpPr>
        <p:spPr bwMode="auto">
          <a:xfrm>
            <a:off x="1066800" y="2914650"/>
            <a:ext cx="2514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54788" name="Rectangle 4"/>
          <p:cNvSpPr>
            <a:spLocks noChangeArrowheads="1"/>
          </p:cNvSpPr>
          <p:nvPr/>
        </p:nvSpPr>
        <p:spPr bwMode="auto">
          <a:xfrm>
            <a:off x="3048000" y="16716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54789" name="Picture 5" descr="fish_clust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3048000" cy="1800225"/>
          </a:xfrm>
          <a:prstGeom prst="rect">
            <a:avLst/>
          </a:prstGeom>
          <a:noFill/>
        </p:spPr>
      </p:pic>
      <p:sp>
        <p:nvSpPr>
          <p:cNvPr id="1654790" name="Rectangle 6"/>
          <p:cNvSpPr>
            <a:spLocks noChangeArrowheads="1"/>
          </p:cNvSpPr>
          <p:nvPr/>
        </p:nvSpPr>
        <p:spPr bwMode="auto">
          <a:xfrm>
            <a:off x="3630613" y="209192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91648" name="Object 0"/>
          <p:cNvGraphicFramePr>
            <a:graphicFrameLocks noChangeAspect="1"/>
          </p:cNvGraphicFramePr>
          <p:nvPr/>
        </p:nvGraphicFramePr>
        <p:xfrm>
          <a:off x="4648201" y="800100"/>
          <a:ext cx="3363913" cy="1715691"/>
        </p:xfrm>
        <a:graphic>
          <a:graphicData uri="http://schemas.openxmlformats.org/presentationml/2006/ole">
            <p:oleObj spid="_x0000_s150530" r:id="rId4" imgW="4686706" imgH="3177815" progId="">
              <p:embed/>
            </p:oleObj>
          </a:graphicData>
        </a:graphic>
      </p:graphicFrame>
      <p:sp>
        <p:nvSpPr>
          <p:cNvPr id="1654792" name="Rectangle 8"/>
          <p:cNvSpPr>
            <a:spLocks noChangeArrowheads="1"/>
          </p:cNvSpPr>
          <p:nvPr/>
        </p:nvSpPr>
        <p:spPr bwMode="auto">
          <a:xfrm>
            <a:off x="4800600" y="2514600"/>
            <a:ext cx="25146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sz="900" b="0">
                <a:latin typeface="Times New Roman" pitchFamily="18" charset="0"/>
              </a:rPr>
              <a:t> 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654793" name="Rectangle 9"/>
          <p:cNvSpPr>
            <a:spLocks noChangeArrowheads="1"/>
          </p:cNvSpPr>
          <p:nvPr/>
        </p:nvSpPr>
        <p:spPr bwMode="auto">
          <a:xfrm>
            <a:off x="3630613" y="209192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91649" name="Object 1"/>
          <p:cNvGraphicFramePr>
            <a:graphicFrameLocks noChangeAspect="1"/>
          </p:cNvGraphicFramePr>
          <p:nvPr/>
        </p:nvGraphicFramePr>
        <p:xfrm>
          <a:off x="4724400" y="2800350"/>
          <a:ext cx="3363913" cy="1714500"/>
        </p:xfrm>
        <a:graphic>
          <a:graphicData uri="http://schemas.openxmlformats.org/presentationml/2006/ole">
            <p:oleObj spid="_x0000_s150531" r:id="rId5" imgW="4686706" imgH="3177815" progId="">
              <p:embed/>
            </p:oleObj>
          </a:graphicData>
        </a:graphic>
      </p:graphicFrame>
      <p:sp>
        <p:nvSpPr>
          <p:cNvPr id="1654795" name="Rectangle 11"/>
          <p:cNvSpPr>
            <a:spLocks noChangeArrowheads="1"/>
          </p:cNvSpPr>
          <p:nvPr/>
        </p:nvSpPr>
        <p:spPr bwMode="auto">
          <a:xfrm>
            <a:off x="4724400" y="4514850"/>
            <a:ext cx="25146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533400" y="3486150"/>
            <a:ext cx="3505200" cy="7848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High-dimensional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8280400" cy="4143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DBSCAN: Determining EPS and </a:t>
            </a:r>
            <a:r>
              <a:rPr lang="en-US" sz="2800" dirty="0" err="1"/>
              <a:t>MinPts</a:t>
            </a:r>
            <a:endParaRPr lang="en-US" sz="2800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857250"/>
            <a:ext cx="8001000" cy="3886200"/>
          </a:xfrm>
          <a:noFill/>
          <a:ln/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Idea is that for points in a cluster, their </a:t>
            </a:r>
            <a:r>
              <a:rPr lang="en-US" sz="2000" dirty="0" err="1"/>
              <a:t>k</a:t>
            </a:r>
            <a:r>
              <a:rPr lang="en-US" sz="2000" baseline="30000" dirty="0" err="1"/>
              <a:t>th</a:t>
            </a:r>
            <a:r>
              <a:rPr lang="en-US" sz="2000" dirty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Noise points have the </a:t>
            </a:r>
            <a:r>
              <a:rPr lang="en-US" sz="2000" dirty="0" err="1"/>
              <a:t>k</a:t>
            </a:r>
            <a:r>
              <a:rPr lang="en-US" sz="2000" baseline="30000" dirty="0" err="1"/>
              <a:t>th</a:t>
            </a:r>
            <a:r>
              <a:rPr lang="en-US" sz="20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So, plot sorted distance of every point to its </a:t>
            </a:r>
            <a:r>
              <a:rPr lang="en-US" sz="2000" dirty="0" err="1"/>
              <a:t>k</a:t>
            </a:r>
            <a:r>
              <a:rPr lang="en-US" sz="2000" baseline="30000" dirty="0" err="1"/>
              <a:t>th</a:t>
            </a:r>
            <a:r>
              <a:rPr lang="en-US" sz="2000" dirty="0"/>
              <a:t> nearest neighbor</a:t>
            </a:r>
          </a:p>
        </p:txBody>
      </p:sp>
      <p:pic>
        <p:nvPicPr>
          <p:cNvPr id="16558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419350"/>
            <a:ext cx="2971799" cy="1672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ChangeArrowheads="1"/>
          </p:cNvSpPr>
          <p:nvPr/>
        </p:nvSpPr>
        <p:spPr bwMode="auto">
          <a:xfrm>
            <a:off x="0" y="0"/>
            <a:ext cx="4992688" cy="5893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685800" y="514350"/>
            <a:ext cx="7793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Summary of Clustering Algorithms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304800" y="895350"/>
            <a:ext cx="8001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ea typeface="+mn-ea"/>
                <a:cs typeface="Arial" pitchFamily="34" charset="0"/>
              </a:rPr>
              <a:t>K-Means – fast, works only for data where mean can be defined, generates spherical clusters, robust to noise</a:t>
            </a:r>
            <a:endParaRPr lang="en-US" sz="2000" dirty="0">
              <a:ea typeface="+mn-ea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ea typeface="+mn-ea"/>
                <a:cs typeface="Arial" pitchFamily="34" charset="0"/>
              </a:rPr>
              <a:t>Single linkage – produces non-convex clusters, slow for large data sets, sensitive to noise</a:t>
            </a:r>
            <a:endParaRPr lang="en-US" sz="2000" dirty="0">
              <a:ea typeface="+mn-ea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ea typeface="+mn-ea"/>
                <a:cs typeface="Arial" pitchFamily="34" charset="0"/>
              </a:rPr>
              <a:t>Complete linkage – produces non-convex clusters, very sensitive to noise, very slow for large data sets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Arial" pitchFamily="34" charset="0"/>
              </a:rPr>
              <a:t>DBSCAN – produces arbitrary shaped clusters – works only for low dimensional data</a:t>
            </a:r>
            <a:endParaRPr lang="en-US" sz="2000" dirty="0">
              <a:ea typeface="+mn-ea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sz="2800" dirty="0">
              <a:ea typeface="+mn-ea"/>
              <a:cs typeface="Arial" pitchFamily="34" charset="0"/>
            </a:endParaRPr>
          </a:p>
        </p:txBody>
      </p:sp>
      <p:sp>
        <p:nvSpPr>
          <p:cNvPr id="4608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E05E83-2370-42F6-B981-6C61B6241ECA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ChangeArrowheads="1"/>
          </p:cNvSpPr>
          <p:nvPr/>
        </p:nvSpPr>
        <p:spPr bwMode="auto">
          <a:xfrm>
            <a:off x="0" y="1451372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165020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" y="764381"/>
            <a:ext cx="9144000" cy="1682354"/>
            <a:chOff x="36" y="642"/>
            <a:chExt cx="5760" cy="1413"/>
          </a:xfrm>
        </p:grpSpPr>
        <p:pic>
          <p:nvPicPr>
            <p:cNvPr id="20488" name="Picture 6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9" name="Picture 7" descr="Principal Seymour  Skinn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36" y="1365"/>
              <a:ext cx="57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0491" name="Picture 9" descr="Groundskeeper Willi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2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3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4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5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6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7" name="Picture 1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2400300" y="2832497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6" name="Text Box 17"/>
          <p:cNvSpPr txBox="1">
            <a:spLocks noChangeArrowheads="1"/>
          </p:cNvSpPr>
          <p:nvPr/>
        </p:nvSpPr>
        <p:spPr bwMode="auto">
          <a:xfrm>
            <a:off x="606426" y="292894"/>
            <a:ext cx="8361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omic Sans MS" pitchFamily="66" charset="0"/>
              </a:rPr>
              <a:t>What is a natural grouping among these objects?</a:t>
            </a:r>
          </a:p>
        </p:txBody>
      </p:sp>
      <p:sp>
        <p:nvSpPr>
          <p:cNvPr id="20487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67A20C-B8E5-4CC7-9E85-271CE54F51F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00100"/>
            <a:ext cx="8458200" cy="3943350"/>
          </a:xfrm>
        </p:spPr>
        <p:txBody>
          <a:bodyPr>
            <a:normAutofit/>
          </a:bodyPr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Determining the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clustering tendency</a:t>
            </a:r>
            <a:r>
              <a:rPr lang="en-US" sz="2000" dirty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Evaluating how well the results of a cluster analysis fit the data </a:t>
            </a:r>
            <a:r>
              <a:rPr lang="en-US" sz="2000" i="1" dirty="0"/>
              <a:t>without</a:t>
            </a:r>
            <a:r>
              <a:rPr lang="en-US" sz="2000" dirty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sz="1800" dirty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Determining the ‘correct’ number of clusters.</a:t>
            </a:r>
          </a:p>
          <a:p>
            <a:pPr marL="533400" indent="-533400"/>
            <a:endParaRPr lang="en-US" sz="2000" dirty="0"/>
          </a:p>
          <a:p>
            <a:pPr marL="533400" indent="-533400">
              <a:buFont typeface="Monotype Sorts" pitchFamily="2" charset="2"/>
              <a:buNone/>
            </a:pPr>
            <a:endParaRPr lang="en-US" sz="2000" dirty="0"/>
          </a:p>
          <a:p>
            <a:pPr marL="533400" indent="-533400"/>
            <a:endParaRPr lang="en-US" sz="2000" dirty="0"/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Different Aspects of Cluster Validation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42950"/>
            <a:ext cx="8458200" cy="40005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200" dirty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</a:rPr>
              <a:t>External Index:</a:t>
            </a:r>
            <a:r>
              <a:rPr lang="en-US" sz="2000" dirty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dirty="0"/>
              <a:t>Entropy 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</a:rPr>
              <a:t>Internal Index:</a:t>
            </a:r>
            <a:r>
              <a:rPr lang="en-US" sz="2000" dirty="0"/>
              <a:t>  Used to measure the goodness of a clustering structure </a:t>
            </a:r>
            <a:r>
              <a:rPr lang="en-US" sz="2000" i="1" dirty="0"/>
              <a:t>without</a:t>
            </a:r>
            <a:r>
              <a:rPr 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dirty="0"/>
              <a:t>Sum of Squared Error (SSE)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</a:rPr>
              <a:t>Relative Index:</a:t>
            </a:r>
            <a:r>
              <a:rPr lang="en-US" sz="2000" dirty="0"/>
              <a:t> Used to compare two different </a:t>
            </a:r>
            <a:r>
              <a:rPr lang="en-US" sz="2000" dirty="0" err="1"/>
              <a:t>clusterings</a:t>
            </a:r>
            <a:r>
              <a:rPr lang="en-US" sz="2000" dirty="0"/>
              <a:t>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dirty="0"/>
              <a:t>Often an external or internal index is used for this function, e.g., SSE or </a:t>
            </a:r>
            <a:r>
              <a:rPr lang="en-US" sz="1600" dirty="0" smtClean="0"/>
              <a:t>entropy</a:t>
            </a:r>
            <a:endParaRPr lang="en-US" sz="1600" dirty="0"/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Measures of Cluster Validity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057399"/>
          </a:xfrm>
        </p:spPr>
        <p:txBody>
          <a:bodyPr/>
          <a:lstStyle/>
          <a:p>
            <a:r>
              <a:rPr lang="en-US" dirty="0" smtClean="0"/>
              <a:t>Cluster </a:t>
            </a:r>
            <a:r>
              <a:rPr lang="en-US" smtClean="0"/>
              <a:t>evaluation index</a:t>
            </a:r>
          </a:p>
          <a:p>
            <a:r>
              <a:rPr lang="en-US" dirty="0" smtClean="0"/>
              <a:t>Ratio </a:t>
            </a:r>
            <a:r>
              <a:rPr lang="en-US" dirty="0" smtClean="0"/>
              <a:t>of average intra-cluster distances to intra-cluster distances (Sum Squared Error)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14350"/>
            <a:ext cx="8458200" cy="41148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Cluster Cohesion</a:t>
            </a:r>
            <a:r>
              <a:rPr lang="en-US" dirty="0">
                <a:solidFill>
                  <a:srgbClr val="FF9900"/>
                </a:solidFill>
              </a:rPr>
              <a:t>:</a:t>
            </a:r>
            <a:r>
              <a:rPr lang="en-US" dirty="0"/>
              <a:t> Measures how closely related are objects in a cluster</a:t>
            </a:r>
          </a:p>
          <a:p>
            <a:pPr marL="742950" lvl="1" indent="-285750"/>
            <a:r>
              <a:rPr lang="en-US" sz="2000" dirty="0"/>
              <a:t>Example: SSE</a:t>
            </a:r>
          </a:p>
          <a:p>
            <a:pPr marL="342900" indent="-342900"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Cluster Separation</a:t>
            </a:r>
            <a:r>
              <a:rPr lang="en-US" dirty="0"/>
              <a:t>: Measure how distinct or well-separated a cluster is from other clusters</a:t>
            </a:r>
          </a:p>
          <a:p>
            <a:pPr marL="342900" indent="-342900"/>
            <a:r>
              <a:rPr lang="en-US" sz="2400" dirty="0"/>
              <a:t>Example: Squared Error</a:t>
            </a:r>
          </a:p>
          <a:p>
            <a:pPr marL="742950" lvl="1" indent="-285750"/>
            <a:r>
              <a:rPr lang="en-US" sz="2000" dirty="0"/>
              <a:t>Cohesion is measured by the within cluster sum of squares (SSE)</a:t>
            </a:r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2000" dirty="0"/>
          </a:p>
          <a:p>
            <a:pPr marL="742950" lvl="1" indent="-285750"/>
            <a:r>
              <a:rPr lang="en-US" sz="2000" dirty="0"/>
              <a:t>Separation is measured by the between cluster sum of squares</a:t>
            </a:r>
          </a:p>
          <a:p>
            <a:pPr marL="742950" lvl="1" indent="-285750"/>
            <a:endParaRPr lang="en-US" sz="2000" dirty="0"/>
          </a:p>
          <a:p>
            <a:pPr marL="1143000" lvl="2" indent="-228600"/>
            <a:endParaRPr lang="en-US" sz="1800" dirty="0"/>
          </a:p>
          <a:p>
            <a:pPr lvl="3"/>
            <a:r>
              <a:rPr lang="en-US" sz="1800" dirty="0"/>
              <a:t>Where |</a:t>
            </a:r>
            <a:r>
              <a:rPr lang="en-US" sz="1800" dirty="0" err="1"/>
              <a:t>C</a:t>
            </a:r>
            <a:r>
              <a:rPr lang="en-US" sz="1800" baseline="-25000" dirty="0" err="1"/>
              <a:t>i</a:t>
            </a:r>
            <a:r>
              <a:rPr lang="en-US" sz="1800" dirty="0"/>
              <a:t>| is the size of cluster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</a:p>
          <a:p>
            <a:pPr marL="742950" lvl="1" indent="-285750">
              <a:buFont typeface="Arial" charset="0"/>
              <a:buNone/>
            </a:pPr>
            <a:endParaRPr lang="en-US" sz="2000" dirty="0"/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Internal Measures: Cohesion and Separation</a:t>
            </a:r>
          </a:p>
        </p:txBody>
      </p:sp>
      <p:graphicFrame>
        <p:nvGraphicFramePr>
          <p:cNvPr id="1692672" name="Object 0"/>
          <p:cNvGraphicFramePr>
            <a:graphicFrameLocks noChangeAspect="1"/>
          </p:cNvGraphicFramePr>
          <p:nvPr/>
        </p:nvGraphicFramePr>
        <p:xfrm>
          <a:off x="2286000" y="2571750"/>
          <a:ext cx="3294063" cy="679847"/>
        </p:xfrm>
        <a:graphic>
          <a:graphicData uri="http://schemas.openxmlformats.org/presentationml/2006/ole">
            <p:oleObj spid="_x0000_s151554" name="Equation" r:id="rId3" imgW="1384200" imgH="380880" progId="Equation.3">
              <p:embed/>
            </p:oleObj>
          </a:graphicData>
        </a:graphic>
      </p:graphicFrame>
      <p:graphicFrame>
        <p:nvGraphicFramePr>
          <p:cNvPr id="1692673" name="Object 1"/>
          <p:cNvGraphicFramePr>
            <a:graphicFrameLocks noChangeAspect="1"/>
          </p:cNvGraphicFramePr>
          <p:nvPr/>
        </p:nvGraphicFramePr>
        <p:xfrm>
          <a:off x="1828800" y="3409950"/>
          <a:ext cx="3322637" cy="611981"/>
        </p:xfrm>
        <a:graphic>
          <a:graphicData uri="http://schemas.openxmlformats.org/presentationml/2006/ole">
            <p:oleObj spid="_x0000_s151555" name="Equation" r:id="rId4" imgW="13968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/>
              <a:t>Internal Measures: Cohesion and Separation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Example: SSE</a:t>
            </a:r>
          </a:p>
          <a:p>
            <a:pPr lvl="1"/>
            <a:r>
              <a:rPr lang="en-US" sz="2000"/>
              <a:t>BSS + WSS = constant</a:t>
            </a:r>
          </a:p>
        </p:txBody>
      </p:sp>
      <p:sp>
        <p:nvSpPr>
          <p:cNvPr id="1674244" name="Line 4"/>
          <p:cNvSpPr>
            <a:spLocks noChangeShapeType="1"/>
          </p:cNvSpPr>
          <p:nvPr/>
        </p:nvSpPr>
        <p:spPr bwMode="auto">
          <a:xfrm>
            <a:off x="914400" y="2010966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5" name="Line 5"/>
          <p:cNvSpPr>
            <a:spLocks noChangeShapeType="1"/>
          </p:cNvSpPr>
          <p:nvPr/>
        </p:nvSpPr>
        <p:spPr bwMode="auto">
          <a:xfrm>
            <a:off x="914400" y="1839516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6" name="Line 6"/>
          <p:cNvSpPr>
            <a:spLocks noChangeShapeType="1"/>
          </p:cNvSpPr>
          <p:nvPr/>
        </p:nvSpPr>
        <p:spPr bwMode="auto">
          <a:xfrm>
            <a:off x="2438400" y="1839516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7" name="Line 7"/>
          <p:cNvSpPr>
            <a:spLocks noChangeShapeType="1"/>
          </p:cNvSpPr>
          <p:nvPr/>
        </p:nvSpPr>
        <p:spPr bwMode="auto">
          <a:xfrm>
            <a:off x="3962400" y="1839516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8" name="Line 8"/>
          <p:cNvSpPr>
            <a:spLocks noChangeShapeType="1"/>
          </p:cNvSpPr>
          <p:nvPr/>
        </p:nvSpPr>
        <p:spPr bwMode="auto">
          <a:xfrm>
            <a:off x="5486400" y="1839516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9" name="Line 9"/>
          <p:cNvSpPr>
            <a:spLocks noChangeShapeType="1"/>
          </p:cNvSpPr>
          <p:nvPr/>
        </p:nvSpPr>
        <p:spPr bwMode="auto">
          <a:xfrm>
            <a:off x="7010400" y="1839516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50" name="Text Box 10"/>
          <p:cNvSpPr txBox="1">
            <a:spLocks noChangeArrowheads="1"/>
          </p:cNvSpPr>
          <p:nvPr/>
        </p:nvSpPr>
        <p:spPr bwMode="auto">
          <a:xfrm>
            <a:off x="762000" y="2068116"/>
            <a:ext cx="381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674251" name="Text Box 11"/>
          <p:cNvSpPr txBox="1">
            <a:spLocks noChangeArrowheads="1"/>
          </p:cNvSpPr>
          <p:nvPr/>
        </p:nvSpPr>
        <p:spPr bwMode="auto">
          <a:xfrm>
            <a:off x="2286000" y="2068116"/>
            <a:ext cx="381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674252" name="Text Box 12"/>
          <p:cNvSpPr txBox="1">
            <a:spLocks noChangeArrowheads="1"/>
          </p:cNvSpPr>
          <p:nvPr/>
        </p:nvSpPr>
        <p:spPr bwMode="auto">
          <a:xfrm>
            <a:off x="3810000" y="2068116"/>
            <a:ext cx="381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674253" name="Text Box 13"/>
          <p:cNvSpPr txBox="1">
            <a:spLocks noChangeArrowheads="1"/>
          </p:cNvSpPr>
          <p:nvPr/>
        </p:nvSpPr>
        <p:spPr bwMode="auto">
          <a:xfrm>
            <a:off x="5334000" y="2068116"/>
            <a:ext cx="381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1674254" name="Text Box 14"/>
          <p:cNvSpPr txBox="1">
            <a:spLocks noChangeArrowheads="1"/>
          </p:cNvSpPr>
          <p:nvPr/>
        </p:nvSpPr>
        <p:spPr bwMode="auto">
          <a:xfrm>
            <a:off x="6858000" y="2068116"/>
            <a:ext cx="381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1674255" name="Oval 15"/>
          <p:cNvSpPr>
            <a:spLocks noChangeArrowheads="1"/>
          </p:cNvSpPr>
          <p:nvPr/>
        </p:nvSpPr>
        <p:spPr bwMode="auto">
          <a:xfrm>
            <a:off x="838200" y="1953816"/>
            <a:ext cx="152400" cy="1143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4256" name="Oval 16"/>
          <p:cNvSpPr>
            <a:spLocks noChangeArrowheads="1"/>
          </p:cNvSpPr>
          <p:nvPr/>
        </p:nvSpPr>
        <p:spPr bwMode="auto">
          <a:xfrm>
            <a:off x="2362200" y="1953816"/>
            <a:ext cx="152400" cy="1143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4257" name="Oval 17"/>
          <p:cNvSpPr>
            <a:spLocks noChangeArrowheads="1"/>
          </p:cNvSpPr>
          <p:nvPr/>
        </p:nvSpPr>
        <p:spPr bwMode="auto">
          <a:xfrm>
            <a:off x="5410200" y="1953816"/>
            <a:ext cx="152400" cy="1143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4258" name="Oval 18"/>
          <p:cNvSpPr>
            <a:spLocks noChangeArrowheads="1"/>
          </p:cNvSpPr>
          <p:nvPr/>
        </p:nvSpPr>
        <p:spPr bwMode="auto">
          <a:xfrm>
            <a:off x="6934200" y="1953816"/>
            <a:ext cx="152400" cy="1143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4259" name="Text Box 19"/>
          <p:cNvSpPr txBox="1">
            <a:spLocks noChangeArrowheads="1"/>
          </p:cNvSpPr>
          <p:nvPr/>
        </p:nvSpPr>
        <p:spPr bwMode="auto">
          <a:xfrm>
            <a:off x="1371600" y="1747837"/>
            <a:ext cx="533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74260" name="Text Box 20"/>
          <p:cNvSpPr txBox="1">
            <a:spLocks noChangeArrowheads="1"/>
          </p:cNvSpPr>
          <p:nvPr/>
        </p:nvSpPr>
        <p:spPr bwMode="auto">
          <a:xfrm>
            <a:off x="6096000" y="1747837"/>
            <a:ext cx="533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74261" name="Text Box 21"/>
          <p:cNvSpPr txBox="1">
            <a:spLocks noChangeArrowheads="1"/>
          </p:cNvSpPr>
          <p:nvPr/>
        </p:nvSpPr>
        <p:spPr bwMode="auto">
          <a:xfrm>
            <a:off x="3733800" y="1747837"/>
            <a:ext cx="533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74262" name="Text Box 22"/>
          <p:cNvSpPr txBox="1">
            <a:spLocks noChangeArrowheads="1"/>
          </p:cNvSpPr>
          <p:nvPr/>
        </p:nvSpPr>
        <p:spPr bwMode="auto">
          <a:xfrm>
            <a:off x="1371600" y="2068116"/>
            <a:ext cx="533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  <a:r>
              <a:rPr lang="en-US" sz="1800" baseline="-25000"/>
              <a:t>1</a:t>
            </a:r>
          </a:p>
        </p:txBody>
      </p:sp>
      <p:sp>
        <p:nvSpPr>
          <p:cNvPr id="1674263" name="Text Box 23"/>
          <p:cNvSpPr txBox="1">
            <a:spLocks noChangeArrowheads="1"/>
          </p:cNvSpPr>
          <p:nvPr/>
        </p:nvSpPr>
        <p:spPr bwMode="auto">
          <a:xfrm>
            <a:off x="6096000" y="2068116"/>
            <a:ext cx="533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  <a:r>
              <a:rPr lang="en-US" sz="1800" baseline="-25000"/>
              <a:t>2</a:t>
            </a:r>
          </a:p>
        </p:txBody>
      </p:sp>
      <p:sp>
        <p:nvSpPr>
          <p:cNvPr id="1674264" name="Text Box 24"/>
          <p:cNvSpPr txBox="1">
            <a:spLocks noChangeArrowheads="1"/>
          </p:cNvSpPr>
          <p:nvPr/>
        </p:nvSpPr>
        <p:spPr bwMode="auto">
          <a:xfrm>
            <a:off x="3810000" y="1553766"/>
            <a:ext cx="533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  <a:endParaRPr lang="en-US" sz="1800" baseline="-25000"/>
          </a:p>
        </p:txBody>
      </p:sp>
      <p:graphicFrame>
        <p:nvGraphicFramePr>
          <p:cNvPr id="1693696" name="Object 0"/>
          <p:cNvGraphicFramePr>
            <a:graphicFrameLocks noChangeAspect="1"/>
          </p:cNvGraphicFramePr>
          <p:nvPr>
            <p:ph sz="half" idx="2"/>
          </p:nvPr>
        </p:nvGraphicFramePr>
        <p:xfrm>
          <a:off x="2667000" y="3771901"/>
          <a:ext cx="5867400" cy="916781"/>
        </p:xfrm>
        <a:graphic>
          <a:graphicData uri="http://schemas.openxmlformats.org/presentationml/2006/ole">
            <p:oleObj spid="_x0000_s152578" name="Equation" r:id="rId3" imgW="3288960" imgH="685800" progId="Equation.3">
              <p:embed/>
            </p:oleObj>
          </a:graphicData>
        </a:graphic>
      </p:graphicFrame>
      <p:sp>
        <p:nvSpPr>
          <p:cNvPr id="1674266" name="Text Box 26"/>
          <p:cNvSpPr txBox="1">
            <a:spLocks noChangeArrowheads="1"/>
          </p:cNvSpPr>
          <p:nvPr/>
        </p:nvSpPr>
        <p:spPr bwMode="auto">
          <a:xfrm>
            <a:off x="381000" y="3771900"/>
            <a:ext cx="2057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K=2 clusters:</a:t>
            </a:r>
          </a:p>
        </p:txBody>
      </p:sp>
      <p:graphicFrame>
        <p:nvGraphicFramePr>
          <p:cNvPr id="1693697" name="Object 1"/>
          <p:cNvGraphicFramePr>
            <a:graphicFrameLocks noChangeAspect="1"/>
          </p:cNvGraphicFramePr>
          <p:nvPr/>
        </p:nvGraphicFramePr>
        <p:xfrm>
          <a:off x="2690814" y="2626519"/>
          <a:ext cx="5233987" cy="916781"/>
        </p:xfrm>
        <a:graphic>
          <a:graphicData uri="http://schemas.openxmlformats.org/presentationml/2006/ole">
            <p:oleObj spid="_x0000_s152579" name="Equation" r:id="rId4" imgW="2933640" imgH="685800" progId="Equation.3">
              <p:embed/>
            </p:oleObj>
          </a:graphicData>
        </a:graphic>
      </p:graphicFrame>
      <p:sp>
        <p:nvSpPr>
          <p:cNvPr id="1674268" name="Text Box 28"/>
          <p:cNvSpPr txBox="1">
            <a:spLocks noChangeArrowheads="1"/>
          </p:cNvSpPr>
          <p:nvPr/>
        </p:nvSpPr>
        <p:spPr bwMode="auto">
          <a:xfrm>
            <a:off x="381000" y="2624138"/>
            <a:ext cx="2057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K=1 cluster: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42950"/>
            <a:ext cx="8458200" cy="40005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sz="2200"/>
              <a:t>A proximity graph based approach can also be used for cohesion and separation.</a:t>
            </a:r>
          </a:p>
          <a:p>
            <a:pPr marL="742950" lvl="1" indent="-285750"/>
            <a:r>
              <a:rPr lang="en-US" sz="1800"/>
              <a:t>Cluster cohesion is the sum of the weight of all links within a cluster.</a:t>
            </a:r>
          </a:p>
          <a:p>
            <a:pPr marL="742950" lvl="1" indent="-285750"/>
            <a:r>
              <a:rPr lang="en-US" sz="1800"/>
              <a:t>Cluster separation is the sum of the weights between nodes in the cluster and nodes outside the cluster.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/>
          <a:lstStyle/>
          <a:p>
            <a:r>
              <a:rPr lang="en-US" sz="2400" dirty="0"/>
              <a:t>Internal Measures: Cohesion and Separation</a:t>
            </a:r>
          </a:p>
        </p:txBody>
      </p:sp>
      <p:sp>
        <p:nvSpPr>
          <p:cNvPr id="1675268" name="Freeform 4" descr="5%"/>
          <p:cNvSpPr>
            <a:spLocks/>
          </p:cNvSpPr>
          <p:nvPr/>
        </p:nvSpPr>
        <p:spPr bwMode="auto">
          <a:xfrm rot="-5400000">
            <a:off x="3891757" y="2509044"/>
            <a:ext cx="13716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69" name="Oval 5"/>
          <p:cNvSpPr>
            <a:spLocks noChangeArrowheads="1"/>
          </p:cNvSpPr>
          <p:nvPr/>
        </p:nvSpPr>
        <p:spPr bwMode="auto">
          <a:xfrm rot="-5400000">
            <a:off x="4962525" y="336232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0" name="Oval 6"/>
          <p:cNvSpPr>
            <a:spLocks noChangeArrowheads="1"/>
          </p:cNvSpPr>
          <p:nvPr/>
        </p:nvSpPr>
        <p:spPr bwMode="auto">
          <a:xfrm rot="-5400000">
            <a:off x="4886325" y="279082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1" name="Oval 7"/>
          <p:cNvSpPr>
            <a:spLocks noChangeArrowheads="1"/>
          </p:cNvSpPr>
          <p:nvPr/>
        </p:nvSpPr>
        <p:spPr bwMode="auto">
          <a:xfrm rot="-5400000">
            <a:off x="4048125" y="313372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2" name="Oval 8"/>
          <p:cNvSpPr>
            <a:spLocks noChangeArrowheads="1"/>
          </p:cNvSpPr>
          <p:nvPr/>
        </p:nvSpPr>
        <p:spPr bwMode="auto">
          <a:xfrm rot="-5400000">
            <a:off x="5113338" y="301823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3" name="Freeform 9" descr="5%"/>
          <p:cNvSpPr>
            <a:spLocks/>
          </p:cNvSpPr>
          <p:nvPr/>
        </p:nvSpPr>
        <p:spPr bwMode="auto">
          <a:xfrm rot="5400000" flipV="1">
            <a:off x="6781800" y="2362200"/>
            <a:ext cx="13716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74" name="Oval 10"/>
          <p:cNvSpPr>
            <a:spLocks noChangeArrowheads="1"/>
          </p:cNvSpPr>
          <p:nvPr/>
        </p:nvSpPr>
        <p:spPr bwMode="auto">
          <a:xfrm rot="5400000" flipV="1">
            <a:off x="8086725" y="290512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5" name="Oval 11"/>
          <p:cNvSpPr>
            <a:spLocks noChangeArrowheads="1"/>
          </p:cNvSpPr>
          <p:nvPr/>
        </p:nvSpPr>
        <p:spPr bwMode="auto">
          <a:xfrm rot="5400000" flipV="1">
            <a:off x="6726238" y="290512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6" name="Oval 12"/>
          <p:cNvSpPr>
            <a:spLocks noChangeArrowheads="1"/>
          </p:cNvSpPr>
          <p:nvPr/>
        </p:nvSpPr>
        <p:spPr bwMode="auto">
          <a:xfrm rot="5400000" flipV="1">
            <a:off x="7248525" y="336232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7" name="Oval 13"/>
          <p:cNvSpPr>
            <a:spLocks noChangeArrowheads="1"/>
          </p:cNvSpPr>
          <p:nvPr/>
        </p:nvSpPr>
        <p:spPr bwMode="auto">
          <a:xfrm rot="5400000" flipV="1">
            <a:off x="7248525" y="261937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8" name="Line 14"/>
          <p:cNvSpPr>
            <a:spLocks noChangeShapeType="1"/>
          </p:cNvSpPr>
          <p:nvPr/>
        </p:nvSpPr>
        <p:spPr bwMode="auto">
          <a:xfrm>
            <a:off x="5029200" y="3371850"/>
            <a:ext cx="2209800" cy="571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79" name="Line 15"/>
          <p:cNvSpPr>
            <a:spLocks noChangeShapeType="1"/>
          </p:cNvSpPr>
          <p:nvPr/>
        </p:nvSpPr>
        <p:spPr bwMode="auto">
          <a:xfrm flipV="1">
            <a:off x="5029200" y="2971800"/>
            <a:ext cx="1676400" cy="4000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0" name="Line 16"/>
          <p:cNvSpPr>
            <a:spLocks noChangeShapeType="1"/>
          </p:cNvSpPr>
          <p:nvPr/>
        </p:nvSpPr>
        <p:spPr bwMode="auto">
          <a:xfrm flipV="1">
            <a:off x="5029200" y="2686050"/>
            <a:ext cx="22098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1" name="Line 17"/>
          <p:cNvSpPr>
            <a:spLocks noChangeShapeType="1"/>
          </p:cNvSpPr>
          <p:nvPr/>
        </p:nvSpPr>
        <p:spPr bwMode="auto">
          <a:xfrm flipV="1">
            <a:off x="5029200" y="2971800"/>
            <a:ext cx="3048000" cy="4000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2" name="Line 18"/>
          <p:cNvSpPr>
            <a:spLocks noChangeShapeType="1"/>
          </p:cNvSpPr>
          <p:nvPr/>
        </p:nvSpPr>
        <p:spPr bwMode="auto">
          <a:xfrm>
            <a:off x="5181600" y="3086100"/>
            <a:ext cx="2057400" cy="3429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3" name="Line 19"/>
          <p:cNvSpPr>
            <a:spLocks noChangeShapeType="1"/>
          </p:cNvSpPr>
          <p:nvPr/>
        </p:nvSpPr>
        <p:spPr bwMode="auto">
          <a:xfrm flipV="1">
            <a:off x="5181600" y="2971800"/>
            <a:ext cx="1524000" cy="1143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4" name="Line 20"/>
          <p:cNvSpPr>
            <a:spLocks noChangeShapeType="1"/>
          </p:cNvSpPr>
          <p:nvPr/>
        </p:nvSpPr>
        <p:spPr bwMode="auto">
          <a:xfrm flipV="1">
            <a:off x="5181600" y="2686050"/>
            <a:ext cx="2057400" cy="4000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5" name="Line 21"/>
          <p:cNvSpPr>
            <a:spLocks noChangeShapeType="1"/>
          </p:cNvSpPr>
          <p:nvPr/>
        </p:nvSpPr>
        <p:spPr bwMode="auto">
          <a:xfrm flipV="1">
            <a:off x="5181600" y="2971800"/>
            <a:ext cx="2895600" cy="1143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6" name="Line 22"/>
          <p:cNvSpPr>
            <a:spLocks noChangeShapeType="1"/>
          </p:cNvSpPr>
          <p:nvPr/>
        </p:nvSpPr>
        <p:spPr bwMode="auto">
          <a:xfrm>
            <a:off x="4114800" y="3143250"/>
            <a:ext cx="3124200" cy="2857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7" name="Line 23"/>
          <p:cNvSpPr>
            <a:spLocks noChangeShapeType="1"/>
          </p:cNvSpPr>
          <p:nvPr/>
        </p:nvSpPr>
        <p:spPr bwMode="auto">
          <a:xfrm flipV="1">
            <a:off x="4114800" y="2971800"/>
            <a:ext cx="3962400" cy="1714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8" name="Line 24"/>
          <p:cNvSpPr>
            <a:spLocks noChangeShapeType="1"/>
          </p:cNvSpPr>
          <p:nvPr/>
        </p:nvSpPr>
        <p:spPr bwMode="auto">
          <a:xfrm flipV="1">
            <a:off x="4114800" y="2686050"/>
            <a:ext cx="31242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9" name="Line 25"/>
          <p:cNvSpPr>
            <a:spLocks noChangeShapeType="1"/>
          </p:cNvSpPr>
          <p:nvPr/>
        </p:nvSpPr>
        <p:spPr bwMode="auto">
          <a:xfrm flipV="1">
            <a:off x="4114800" y="2971800"/>
            <a:ext cx="2590800" cy="1714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0" name="Line 26"/>
          <p:cNvSpPr>
            <a:spLocks noChangeShapeType="1"/>
          </p:cNvSpPr>
          <p:nvPr/>
        </p:nvSpPr>
        <p:spPr bwMode="auto">
          <a:xfrm>
            <a:off x="4953000" y="2800350"/>
            <a:ext cx="2286000" cy="6286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1" name="Line 27"/>
          <p:cNvSpPr>
            <a:spLocks noChangeShapeType="1"/>
          </p:cNvSpPr>
          <p:nvPr/>
        </p:nvSpPr>
        <p:spPr bwMode="auto">
          <a:xfrm>
            <a:off x="4953000" y="2800350"/>
            <a:ext cx="1752600" cy="1714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2" name="Line 28"/>
          <p:cNvSpPr>
            <a:spLocks noChangeShapeType="1"/>
          </p:cNvSpPr>
          <p:nvPr/>
        </p:nvSpPr>
        <p:spPr bwMode="auto">
          <a:xfrm flipV="1">
            <a:off x="4953000" y="2686050"/>
            <a:ext cx="2286000" cy="1143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3" name="Line 29"/>
          <p:cNvSpPr>
            <a:spLocks noChangeShapeType="1"/>
          </p:cNvSpPr>
          <p:nvPr/>
        </p:nvSpPr>
        <p:spPr bwMode="auto">
          <a:xfrm>
            <a:off x="4953000" y="2800350"/>
            <a:ext cx="3124200" cy="1714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4" name="Freeform 30" descr="5%"/>
          <p:cNvSpPr>
            <a:spLocks/>
          </p:cNvSpPr>
          <p:nvPr/>
        </p:nvSpPr>
        <p:spPr bwMode="auto">
          <a:xfrm rot="-5400000">
            <a:off x="919957" y="2623344"/>
            <a:ext cx="13716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5" name="Oval 31"/>
          <p:cNvSpPr>
            <a:spLocks noChangeArrowheads="1"/>
          </p:cNvSpPr>
          <p:nvPr/>
        </p:nvSpPr>
        <p:spPr bwMode="auto">
          <a:xfrm rot="-5400000">
            <a:off x="1990725" y="347662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96" name="Oval 32"/>
          <p:cNvSpPr>
            <a:spLocks noChangeArrowheads="1"/>
          </p:cNvSpPr>
          <p:nvPr/>
        </p:nvSpPr>
        <p:spPr bwMode="auto">
          <a:xfrm rot="-5400000">
            <a:off x="1914525" y="290512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97" name="Oval 33"/>
          <p:cNvSpPr>
            <a:spLocks noChangeArrowheads="1"/>
          </p:cNvSpPr>
          <p:nvPr/>
        </p:nvSpPr>
        <p:spPr bwMode="auto">
          <a:xfrm rot="-5400000">
            <a:off x="1076325" y="324802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98" name="Oval 34"/>
          <p:cNvSpPr>
            <a:spLocks noChangeArrowheads="1"/>
          </p:cNvSpPr>
          <p:nvPr/>
        </p:nvSpPr>
        <p:spPr bwMode="auto">
          <a:xfrm rot="-5400000">
            <a:off x="2141538" y="3132535"/>
            <a:ext cx="5715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99" name="Line 35"/>
          <p:cNvSpPr>
            <a:spLocks noChangeShapeType="1"/>
          </p:cNvSpPr>
          <p:nvPr/>
        </p:nvSpPr>
        <p:spPr bwMode="auto">
          <a:xfrm flipV="1">
            <a:off x="1143000" y="2971800"/>
            <a:ext cx="762000" cy="2857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0" name="Line 36"/>
          <p:cNvSpPr>
            <a:spLocks noChangeShapeType="1"/>
          </p:cNvSpPr>
          <p:nvPr/>
        </p:nvSpPr>
        <p:spPr bwMode="auto">
          <a:xfrm flipH="1" flipV="1">
            <a:off x="1905000" y="2971800"/>
            <a:ext cx="76200" cy="5143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1" name="Line 37"/>
          <p:cNvSpPr>
            <a:spLocks noChangeShapeType="1"/>
          </p:cNvSpPr>
          <p:nvPr/>
        </p:nvSpPr>
        <p:spPr bwMode="auto">
          <a:xfrm>
            <a:off x="1143000" y="3257550"/>
            <a:ext cx="838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2" name="Line 38"/>
          <p:cNvSpPr>
            <a:spLocks noChangeShapeType="1"/>
          </p:cNvSpPr>
          <p:nvPr/>
        </p:nvSpPr>
        <p:spPr bwMode="auto">
          <a:xfrm flipH="1" flipV="1">
            <a:off x="1905000" y="2971800"/>
            <a:ext cx="228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3" name="Line 39"/>
          <p:cNvSpPr>
            <a:spLocks noChangeShapeType="1"/>
          </p:cNvSpPr>
          <p:nvPr/>
        </p:nvSpPr>
        <p:spPr bwMode="auto">
          <a:xfrm flipH="1">
            <a:off x="1143000" y="3200400"/>
            <a:ext cx="990600" cy="571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4" name="Line 40"/>
          <p:cNvSpPr>
            <a:spLocks noChangeShapeType="1"/>
          </p:cNvSpPr>
          <p:nvPr/>
        </p:nvSpPr>
        <p:spPr bwMode="auto">
          <a:xfrm flipH="1">
            <a:off x="1981200" y="3200400"/>
            <a:ext cx="152400" cy="28575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5" name="Rectangle 41"/>
          <p:cNvSpPr>
            <a:spLocks noChangeArrowheads="1"/>
          </p:cNvSpPr>
          <p:nvPr/>
        </p:nvSpPr>
        <p:spPr bwMode="auto">
          <a:xfrm>
            <a:off x="990600" y="4114801"/>
            <a:ext cx="111870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cohesion</a:t>
            </a:r>
          </a:p>
        </p:txBody>
      </p:sp>
      <p:sp>
        <p:nvSpPr>
          <p:cNvPr id="1675306" name="Rectangle 42"/>
          <p:cNvSpPr>
            <a:spLocks noChangeArrowheads="1"/>
          </p:cNvSpPr>
          <p:nvPr/>
        </p:nvSpPr>
        <p:spPr bwMode="auto">
          <a:xfrm>
            <a:off x="5029201" y="4114801"/>
            <a:ext cx="1292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separation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42950"/>
            <a:ext cx="8458200" cy="35052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ct val="0"/>
              </a:spcBef>
            </a:pPr>
            <a:r>
              <a:rPr lang="en-US" sz="2000" dirty="0"/>
              <a:t>Silhouette Coefficient combine ideas of both cohesion and separation, but for individual points, as well as clusters and </a:t>
            </a:r>
            <a:r>
              <a:rPr lang="en-US" sz="2000" dirty="0" err="1"/>
              <a:t>clusterings</a:t>
            </a:r>
            <a:endParaRPr lang="en-US" sz="2000" dirty="0"/>
          </a:p>
          <a:p>
            <a:pPr marL="342900" indent="-342900">
              <a:spcBef>
                <a:spcPct val="0"/>
              </a:spcBef>
            </a:pPr>
            <a:r>
              <a:rPr lang="en-US" sz="2000" dirty="0"/>
              <a:t>For an individual point, </a:t>
            </a:r>
            <a:r>
              <a:rPr lang="en-US" sz="2000" i="1" dirty="0" err="1"/>
              <a:t>i</a:t>
            </a:r>
            <a:endParaRPr lang="en-US" sz="2000" i="1" dirty="0"/>
          </a:p>
          <a:p>
            <a:pPr marL="742950" lvl="1" indent="-285750"/>
            <a:r>
              <a:rPr lang="en-US" sz="1800" dirty="0"/>
              <a:t>Calculate </a:t>
            </a:r>
            <a:r>
              <a:rPr lang="en-US" sz="1800" b="1" i="1" dirty="0"/>
              <a:t>a</a:t>
            </a:r>
            <a:r>
              <a:rPr lang="en-US" sz="1800" dirty="0"/>
              <a:t> = average distance of </a:t>
            </a:r>
            <a:r>
              <a:rPr lang="en-US" sz="1800" i="1" dirty="0" err="1"/>
              <a:t>i</a:t>
            </a:r>
            <a:r>
              <a:rPr lang="en-US" sz="1800" dirty="0"/>
              <a:t> to the points in its cluster</a:t>
            </a:r>
          </a:p>
          <a:p>
            <a:pPr marL="742950" lvl="1" indent="-285750"/>
            <a:r>
              <a:rPr lang="en-US" sz="1800" dirty="0"/>
              <a:t>Calculate </a:t>
            </a:r>
            <a:r>
              <a:rPr lang="en-US" sz="1800" b="1" i="1" dirty="0"/>
              <a:t>b</a:t>
            </a:r>
            <a:r>
              <a:rPr lang="en-US" sz="1800" dirty="0"/>
              <a:t> = min (average distance of 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en-US" sz="1800" dirty="0"/>
              <a:t> to points in another cluster)</a:t>
            </a:r>
          </a:p>
          <a:p>
            <a:pPr marL="742950" lvl="1" indent="-285750"/>
            <a:r>
              <a:rPr lang="en-US" sz="1800" dirty="0"/>
              <a:t>The silhouette coefficient for a point is then given by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 = 1 – a/b   if a &lt; b,   </a:t>
            </a:r>
            <a:r>
              <a:rPr lang="en-US" sz="1400" dirty="0"/>
              <a:t>(or s = b/a - 1    if a </a:t>
            </a:r>
            <a:r>
              <a:rPr lang="en-US" sz="1400" dirty="0">
                <a:sym typeface="Symbol" pitchFamily="18" charset="2"/>
              </a:rPr>
              <a:t> </a:t>
            </a:r>
            <a:r>
              <a:rPr lang="en-US" sz="1400" dirty="0"/>
              <a:t>b, not the usual case)</a:t>
            </a:r>
            <a:r>
              <a:rPr lang="en-US" sz="1800" dirty="0"/>
              <a:t> </a:t>
            </a:r>
          </a:p>
          <a:p>
            <a:pPr marL="742950" lvl="1" indent="-285750"/>
            <a:endParaRPr lang="en-US" sz="1800" dirty="0"/>
          </a:p>
          <a:p>
            <a:pPr marL="742950" lvl="1" indent="-285750"/>
            <a:r>
              <a:rPr lang="en-US" sz="1800" dirty="0"/>
              <a:t>Typically between 0 and 1. </a:t>
            </a:r>
          </a:p>
          <a:p>
            <a:pPr marL="742950" lvl="1" indent="-285750"/>
            <a:r>
              <a:rPr lang="en-US" sz="1800" dirty="0"/>
              <a:t>The closer to 1 the better.</a:t>
            </a:r>
          </a:p>
          <a:p>
            <a:pPr marL="342900" indent="-342900">
              <a:spcBef>
                <a:spcPct val="0"/>
              </a:spcBef>
              <a:buNone/>
            </a:pPr>
            <a:endParaRPr lang="en-US" sz="2200" dirty="0"/>
          </a:p>
          <a:p>
            <a:pPr marL="342900" indent="-342900">
              <a:spcBef>
                <a:spcPct val="0"/>
              </a:spcBef>
            </a:pPr>
            <a:r>
              <a:rPr lang="en-US" sz="2200" dirty="0"/>
              <a:t>Can calculate the Average Silhouette width for a cluster or a clustering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Internal Measures: Silhouette Coefficient</a:t>
            </a:r>
          </a:p>
        </p:txBody>
      </p:sp>
      <p:graphicFrame>
        <p:nvGraphicFramePr>
          <p:cNvPr id="1694720" name="Object 0"/>
          <p:cNvGraphicFramePr>
            <a:graphicFrameLocks noChangeAspect="1"/>
          </p:cNvGraphicFramePr>
          <p:nvPr/>
        </p:nvGraphicFramePr>
        <p:xfrm>
          <a:off x="4724400" y="2724150"/>
          <a:ext cx="2733675" cy="823913"/>
        </p:xfrm>
        <a:graphic>
          <a:graphicData uri="http://schemas.openxmlformats.org/presentationml/2006/ole">
            <p:oleObj spid="_x0000_s153602" name="VISIO" r:id="rId3" imgW="3692160" imgH="1484640" progId="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External Measures of Cluster Validity: Entropy and Purity</a:t>
            </a:r>
          </a:p>
        </p:txBody>
      </p:sp>
      <p:graphicFrame>
        <p:nvGraphicFramePr>
          <p:cNvPr id="1695744" name="Object 0"/>
          <p:cNvGraphicFramePr>
            <a:graphicFrameLocks noChangeAspect="1"/>
          </p:cNvGraphicFramePr>
          <p:nvPr/>
        </p:nvGraphicFramePr>
        <p:xfrm>
          <a:off x="609600" y="914400"/>
          <a:ext cx="7753350" cy="3714750"/>
        </p:xfrm>
        <a:graphic>
          <a:graphicData uri="http://schemas.openxmlformats.org/presentationml/2006/ole">
            <p:oleObj spid="_x0000_s154626" name="Bitmap Image" r:id="rId3" imgW="9304826" imgH="6119390" progId="PBrush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in many applications like anomaly detection</a:t>
            </a:r>
          </a:p>
          <a:p>
            <a:r>
              <a:rPr lang="en-US" dirty="0" smtClean="0"/>
              <a:t>Outliers are points not belonging to any cluster</a:t>
            </a:r>
          </a:p>
          <a:p>
            <a:r>
              <a:rPr lang="en-US" dirty="0" smtClean="0"/>
              <a:t>Many outlier detection </a:t>
            </a:r>
            <a:r>
              <a:rPr lang="en-US" smtClean="0"/>
              <a:t>algorithms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550"/>
            <a:ext cx="8229600" cy="857250"/>
          </a:xfrm>
        </p:spPr>
        <p:txBody>
          <a:bodyPr/>
          <a:lstStyle/>
          <a:p>
            <a:r>
              <a:rPr lang="en-US" dirty="0" smtClean="0"/>
              <a:t>End of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2647950"/>
            <a:ext cx="9144000" cy="2495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0" y="1451372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165020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150" y="764381"/>
            <a:ext cx="9144000" cy="1682354"/>
            <a:chOff x="36" y="642"/>
            <a:chExt cx="5760" cy="1413"/>
          </a:xfrm>
        </p:grpSpPr>
        <p:pic>
          <p:nvPicPr>
            <p:cNvPr id="21545" name="Picture 7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6" name="Picture 8" descr="Principal Seymour  Skinn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47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1548" name="Picture 10" descr="Groundskeeper Willi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9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0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1" name="Picture 1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2" name="Picture 1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3" name="Picture 1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4" name="Picture 1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10" name="Rectangle 18"/>
          <p:cNvSpPr>
            <a:spLocks noChangeArrowheads="1"/>
          </p:cNvSpPr>
          <p:nvPr/>
        </p:nvSpPr>
        <p:spPr bwMode="auto">
          <a:xfrm>
            <a:off x="2400300" y="2832497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8600" y="3028950"/>
            <a:ext cx="8743950" cy="1860947"/>
            <a:chOff x="96" y="2583"/>
            <a:chExt cx="5508" cy="1563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21543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4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215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2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520" name="Rectangle 27"/>
            <p:cNvSpPr>
              <a:spLocks noChangeArrowheads="1"/>
            </p:cNvSpPr>
            <p:nvPr/>
          </p:nvSpPr>
          <p:spPr bwMode="auto">
            <a:xfrm>
              <a:off x="96" y="2583"/>
              <a:ext cx="3408" cy="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1521" name="Picture 28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22" name="Picture 29" descr="Principal Seymour  Skinn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23" name="Picture 30" descr="Groundskeeper Willi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24" name="Picture 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25" name="Picture 3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26" name="Picture 3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27" name="Picture 3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28" name="Picture 3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29" name="Picture 3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30" name="Picture 37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31" name="Picture 38" descr="Principal Seymour  Skinn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32" name="Picture 39" descr="Groundskeeper Willi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33" name="Picture 4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34" name="Picture 4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35" name="Picture 4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36" name="Picture 4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37" name="Picture 4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1538" name="Picture 4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12" name="Text Box 46"/>
          <p:cNvSpPr txBox="1">
            <a:spLocks noChangeArrowheads="1"/>
          </p:cNvSpPr>
          <p:nvPr/>
        </p:nvSpPr>
        <p:spPr bwMode="auto">
          <a:xfrm>
            <a:off x="1839914" y="4792266"/>
            <a:ext cx="227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School Employees</a:t>
            </a:r>
            <a:r>
              <a:rPr lang="en-US" sz="1600"/>
              <a:t> </a:t>
            </a:r>
          </a:p>
        </p:txBody>
      </p:sp>
      <p:sp>
        <p:nvSpPr>
          <p:cNvPr id="21513" name="Text Box 47"/>
          <p:cNvSpPr txBox="1">
            <a:spLocks noChangeArrowheads="1"/>
          </p:cNvSpPr>
          <p:nvPr/>
        </p:nvSpPr>
        <p:spPr bwMode="auto">
          <a:xfrm>
            <a:off x="0" y="4773217"/>
            <a:ext cx="207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Simpson's Family</a:t>
            </a:r>
            <a:r>
              <a:rPr lang="en-US" sz="2000"/>
              <a:t> </a:t>
            </a:r>
          </a:p>
        </p:txBody>
      </p:sp>
      <p:sp>
        <p:nvSpPr>
          <p:cNvPr id="21514" name="Text Box 48"/>
          <p:cNvSpPr txBox="1">
            <a:spLocks noChangeArrowheads="1"/>
          </p:cNvSpPr>
          <p:nvPr/>
        </p:nvSpPr>
        <p:spPr bwMode="auto">
          <a:xfrm>
            <a:off x="7107238" y="4773217"/>
            <a:ext cx="1839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Males</a:t>
            </a:r>
            <a:r>
              <a:rPr lang="en-US" sz="1600"/>
              <a:t> </a:t>
            </a:r>
          </a:p>
        </p:txBody>
      </p:sp>
      <p:sp>
        <p:nvSpPr>
          <p:cNvPr id="21515" name="Text Box 49"/>
          <p:cNvSpPr txBox="1">
            <a:spLocks noChangeArrowheads="1"/>
          </p:cNvSpPr>
          <p:nvPr/>
        </p:nvSpPr>
        <p:spPr bwMode="auto">
          <a:xfrm>
            <a:off x="5173663" y="4773217"/>
            <a:ext cx="1839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Females</a:t>
            </a:r>
            <a:r>
              <a:rPr lang="en-US" sz="1600"/>
              <a:t> 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2667000" y="2495550"/>
            <a:ext cx="35026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Clustering is subjective</a:t>
            </a:r>
          </a:p>
        </p:txBody>
      </p:sp>
      <p:sp>
        <p:nvSpPr>
          <p:cNvPr id="21517" name="Text Box 51"/>
          <p:cNvSpPr txBox="1">
            <a:spLocks noChangeArrowheads="1"/>
          </p:cNvSpPr>
          <p:nvPr/>
        </p:nvSpPr>
        <p:spPr bwMode="auto">
          <a:xfrm>
            <a:off x="606426" y="332185"/>
            <a:ext cx="8361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omic Sans MS" pitchFamily="66" charset="0"/>
              </a:rPr>
              <a:t>What is a natural grouping among these objects?</a:t>
            </a:r>
          </a:p>
        </p:txBody>
      </p:sp>
      <p:sp>
        <p:nvSpPr>
          <p:cNvPr id="21518" name="Slide Number Placeholder 5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84446B-A6B2-40E0-8173-2987BC9F56D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609600" y="361950"/>
            <a:ext cx="7772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What is similarity?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79413" y="742950"/>
            <a:ext cx="8348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quality or state of being similar; likeness; resemblance; as, a similarity of features.</a:t>
            </a:r>
            <a:r>
              <a:rPr lang="en-US" b="1">
                <a:latin typeface="Arial Unicode MS" pitchFamily="34" charset="-128"/>
              </a:rPr>
              <a:t> </a:t>
            </a:r>
            <a:endParaRPr lang="en-US" sz="1600" b="1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7473950" y="1428750"/>
            <a:ext cx="16700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Similarity is hard to </a:t>
            </a:r>
            <a:r>
              <a:rPr lang="en-US" sz="1600" dirty="0" smtClean="0"/>
              <a:t>define.</a:t>
            </a:r>
            <a:endParaRPr lang="en-US" altLang="ja-JP" sz="1600" dirty="0"/>
          </a:p>
          <a:p>
            <a:endParaRPr lang="en-US" sz="16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0873"/>
            <a:ext cx="7480300" cy="388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ChangeArrowheads="1"/>
          </p:cNvSpPr>
          <p:nvPr/>
        </p:nvSpPr>
        <p:spPr bwMode="auto">
          <a:xfrm>
            <a:off x="685800" y="361950"/>
            <a:ext cx="7772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Defining distance measures</a:t>
            </a:r>
          </a:p>
        </p:txBody>
      </p:sp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28600" y="819150"/>
            <a:ext cx="86106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400" b="1" dirty="0"/>
              <a:t>Definition</a:t>
            </a:r>
            <a:r>
              <a:rPr lang="en-US" sz="2400" dirty="0"/>
              <a:t>: Let </a:t>
            </a:r>
            <a:r>
              <a:rPr lang="en-US" sz="2400" i="1" dirty="0"/>
              <a:t>O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 be two objects from the universe of possible objects. The distance (dissimilarity) between </a:t>
            </a:r>
            <a:r>
              <a:rPr lang="en-US" sz="2400" i="1" dirty="0"/>
              <a:t>O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 is a real number denoted by 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i="1" dirty="0"/>
              <a:t>O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endParaRPr lang="en-US" sz="1600" dirty="0">
              <a:sym typeface="Symbol" pitchFamily="18" charset="2"/>
            </a:endParaRPr>
          </a:p>
        </p:txBody>
      </p:sp>
      <p:pic>
        <p:nvPicPr>
          <p:cNvPr id="23555" name="Picture 5" descr="C:\WINNT\Profiles\eamonn.000\Desktop\gorill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1" y="2013347"/>
            <a:ext cx="1484313" cy="10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6" descr="C:\WINNT\Profiles\eamonn.000\Desktop\chim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1" y="2099072"/>
            <a:ext cx="1019175" cy="87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762000" y="3407568"/>
            <a:ext cx="1390650" cy="1042988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6981825" y="3407568"/>
            <a:ext cx="1390650" cy="1042988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3962400" y="3407568"/>
            <a:ext cx="1390650" cy="1042988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 rot="-992687">
            <a:off x="914400" y="3064669"/>
            <a:ext cx="228600" cy="228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161803" name="AutoShape 11"/>
          <p:cNvSpPr>
            <a:spLocks noChangeArrowheads="1"/>
          </p:cNvSpPr>
          <p:nvPr/>
        </p:nvSpPr>
        <p:spPr bwMode="auto">
          <a:xfrm rot="-992687">
            <a:off x="4038600" y="3064669"/>
            <a:ext cx="228600" cy="228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161804" name="AutoShape 12"/>
          <p:cNvSpPr>
            <a:spLocks noChangeArrowheads="1"/>
          </p:cNvSpPr>
          <p:nvPr/>
        </p:nvSpPr>
        <p:spPr bwMode="auto">
          <a:xfrm rot="-992687">
            <a:off x="7134225" y="3064669"/>
            <a:ext cx="228600" cy="228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161805" name="AutoShape 13"/>
          <p:cNvSpPr>
            <a:spLocks noChangeArrowheads="1"/>
          </p:cNvSpPr>
          <p:nvPr/>
        </p:nvSpPr>
        <p:spPr bwMode="auto">
          <a:xfrm rot="992687" flipH="1">
            <a:off x="1905000" y="3064669"/>
            <a:ext cx="228600" cy="228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161806" name="AutoShape 14"/>
          <p:cNvSpPr>
            <a:spLocks noChangeArrowheads="1"/>
          </p:cNvSpPr>
          <p:nvPr/>
        </p:nvSpPr>
        <p:spPr bwMode="auto">
          <a:xfrm rot="992687" flipH="1">
            <a:off x="5138738" y="3064669"/>
            <a:ext cx="228600" cy="228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161807" name="AutoShape 15"/>
          <p:cNvSpPr>
            <a:spLocks noChangeArrowheads="1"/>
          </p:cNvSpPr>
          <p:nvPr/>
        </p:nvSpPr>
        <p:spPr bwMode="auto">
          <a:xfrm rot="992687" flipH="1">
            <a:off x="8124825" y="3064669"/>
            <a:ext cx="228600" cy="228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23566" name="Text Box 16"/>
          <p:cNvSpPr txBox="1">
            <a:spLocks noChangeArrowheads="1"/>
          </p:cNvSpPr>
          <p:nvPr/>
        </p:nvSpPr>
        <p:spPr bwMode="auto">
          <a:xfrm>
            <a:off x="1057275" y="4800600"/>
            <a:ext cx="593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0.23</a:t>
            </a:r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 rot="21550572" flipH="1">
            <a:off x="1200150" y="4636294"/>
            <a:ext cx="2286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4360863" y="4800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1811" name="AutoShape 19"/>
          <p:cNvSpPr>
            <a:spLocks noChangeArrowheads="1"/>
          </p:cNvSpPr>
          <p:nvPr/>
        </p:nvSpPr>
        <p:spPr bwMode="auto">
          <a:xfrm rot="21550572" flipH="1">
            <a:off x="4400550" y="4636294"/>
            <a:ext cx="2286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23570" name="Text Box 20"/>
          <p:cNvSpPr txBox="1">
            <a:spLocks noChangeArrowheads="1"/>
          </p:cNvSpPr>
          <p:nvPr/>
        </p:nvSpPr>
        <p:spPr bwMode="auto">
          <a:xfrm>
            <a:off x="7229475" y="4800600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342.7</a:t>
            </a:r>
          </a:p>
        </p:txBody>
      </p:sp>
      <p:sp>
        <p:nvSpPr>
          <p:cNvPr id="161813" name="AutoShape 21"/>
          <p:cNvSpPr>
            <a:spLocks noChangeArrowheads="1"/>
          </p:cNvSpPr>
          <p:nvPr/>
        </p:nvSpPr>
        <p:spPr bwMode="auto">
          <a:xfrm rot="21550572" flipH="1">
            <a:off x="7496175" y="4636294"/>
            <a:ext cx="2286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23572" name="Text Box 22"/>
          <p:cNvSpPr txBox="1">
            <a:spLocks noChangeArrowheads="1"/>
          </p:cNvSpPr>
          <p:nvPr/>
        </p:nvSpPr>
        <p:spPr bwMode="auto">
          <a:xfrm>
            <a:off x="3429001" y="2572941"/>
            <a:ext cx="1258678" cy="52322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Peter</a:t>
            </a:r>
          </a:p>
        </p:txBody>
      </p:sp>
      <p:sp>
        <p:nvSpPr>
          <p:cNvPr id="23573" name="Text Box 23"/>
          <p:cNvSpPr txBox="1">
            <a:spLocks noChangeArrowheads="1"/>
          </p:cNvSpPr>
          <p:nvPr/>
        </p:nvSpPr>
        <p:spPr bwMode="auto">
          <a:xfrm>
            <a:off x="4795839" y="2572941"/>
            <a:ext cx="1258678" cy="52322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Piotr</a:t>
            </a:r>
          </a:p>
        </p:txBody>
      </p:sp>
      <p:pic>
        <p:nvPicPr>
          <p:cNvPr id="2357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9851" y="2057400"/>
            <a:ext cx="1266825" cy="95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5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67626" y="2057400"/>
            <a:ext cx="1266825" cy="95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6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6609CA-6268-4986-8CE2-FFD454B0061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124200" y="666750"/>
            <a:ext cx="5867400" cy="320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endParaRPr lang="en-US" dirty="0">
              <a:ea typeface="+mn-ea"/>
              <a:cs typeface="Arial" pitchFamily="3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400" dirty="0">
                <a:ea typeface="+mn-ea"/>
                <a:cs typeface="Arial" pitchFamily="34" charset="0"/>
              </a:rPr>
              <a:t>What properties should a distance measure have?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  <a:cs typeface="Arial" pitchFamily="34" charset="0"/>
            </a:endParaRPr>
          </a:p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sz="2400" dirty="0">
                <a:ea typeface="+mn-ea"/>
                <a:cs typeface="Arial" pitchFamily="34" charset="0"/>
              </a:rPr>
              <a:t> </a:t>
            </a:r>
            <a:r>
              <a:rPr lang="en-US" sz="2400" i="1" dirty="0">
                <a:ea typeface="+mn-ea"/>
                <a:cs typeface="Arial" pitchFamily="34" charset="0"/>
              </a:rPr>
              <a:t>D</a:t>
            </a:r>
            <a:r>
              <a:rPr lang="en-US" sz="2400" dirty="0">
                <a:ea typeface="+mn-ea"/>
                <a:cs typeface="Arial" pitchFamily="34" charset="0"/>
              </a:rPr>
              <a:t>(A,B) = </a:t>
            </a:r>
            <a:r>
              <a:rPr lang="en-US" sz="2400" i="1" dirty="0">
                <a:ea typeface="+mn-ea"/>
                <a:cs typeface="Arial" pitchFamily="34" charset="0"/>
              </a:rPr>
              <a:t>D</a:t>
            </a:r>
            <a:r>
              <a:rPr lang="en-US" sz="2400" dirty="0">
                <a:ea typeface="+mn-ea"/>
                <a:cs typeface="Arial" pitchFamily="34" charset="0"/>
              </a:rPr>
              <a:t>(B,A)		</a:t>
            </a:r>
            <a:r>
              <a:rPr lang="en-US" sz="2400" i="1" dirty="0">
                <a:ea typeface="+mn-ea"/>
                <a:cs typeface="Arial" pitchFamily="34" charset="0"/>
              </a:rPr>
              <a:t>Symmetry </a:t>
            </a:r>
            <a:endParaRPr lang="en-US" sz="2400" dirty="0">
              <a:ea typeface="+mn-ea"/>
              <a:cs typeface="Arial" pitchFamily="34" charset="0"/>
            </a:endParaRPr>
          </a:p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sz="2400" i="1" dirty="0">
                <a:ea typeface="+mn-ea"/>
                <a:cs typeface="Arial" pitchFamily="34" charset="0"/>
              </a:rPr>
              <a:t>D</a:t>
            </a:r>
            <a:r>
              <a:rPr lang="en-US" sz="2400" dirty="0">
                <a:ea typeface="+mn-ea"/>
                <a:cs typeface="Arial" pitchFamily="34" charset="0"/>
              </a:rPr>
              <a:t>(A,B) = 0 </a:t>
            </a:r>
            <a:r>
              <a:rPr lang="en-US" sz="2400" dirty="0" err="1">
                <a:ea typeface="+mn-ea"/>
                <a:cs typeface="Arial" pitchFamily="34" charset="0"/>
              </a:rPr>
              <a:t>iff</a:t>
            </a:r>
            <a:r>
              <a:rPr lang="en-US" sz="2400" dirty="0">
                <a:ea typeface="+mn-ea"/>
                <a:cs typeface="Arial" pitchFamily="34" charset="0"/>
              </a:rPr>
              <a:t> A= B 		</a:t>
            </a:r>
            <a:r>
              <a:rPr lang="en-US" sz="2400" i="1" dirty="0">
                <a:ea typeface="+mn-ea"/>
                <a:cs typeface="Arial" pitchFamily="34" charset="0"/>
              </a:rPr>
              <a:t>Reflexive</a:t>
            </a:r>
          </a:p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sz="2400" dirty="0">
                <a:ea typeface="+mn-ea"/>
                <a:cs typeface="Arial" pitchFamily="34" charset="0"/>
              </a:rPr>
              <a:t> </a:t>
            </a:r>
            <a:r>
              <a:rPr lang="en-US" sz="2400" i="1" dirty="0">
                <a:ea typeface="+mn-ea"/>
                <a:cs typeface="Arial" pitchFamily="34" charset="0"/>
              </a:rPr>
              <a:t>D</a:t>
            </a:r>
            <a:r>
              <a:rPr lang="en-US" sz="2400" dirty="0">
                <a:ea typeface="+mn-ea"/>
                <a:cs typeface="Arial" pitchFamily="34" charset="0"/>
              </a:rPr>
              <a:t>(A,B) </a:t>
            </a:r>
            <a:r>
              <a:rPr lang="en-US" sz="2400" dirty="0">
                <a:ea typeface="+mn-ea"/>
                <a:cs typeface="Arial" pitchFamily="34" charset="0"/>
                <a:sym typeface="Symbol" pitchFamily="18" charset="2"/>
              </a:rPr>
              <a:t> </a:t>
            </a:r>
            <a:r>
              <a:rPr lang="en-US" sz="2400" i="1" dirty="0">
                <a:ea typeface="+mn-ea"/>
                <a:cs typeface="Arial" pitchFamily="34" charset="0"/>
                <a:sym typeface="Symbol" pitchFamily="18" charset="2"/>
              </a:rPr>
              <a:t>D</a:t>
            </a:r>
            <a:r>
              <a:rPr lang="en-US" sz="2400" dirty="0">
                <a:ea typeface="+mn-ea"/>
                <a:cs typeface="Arial" pitchFamily="34" charset="0"/>
                <a:sym typeface="Symbol" pitchFamily="18" charset="2"/>
              </a:rPr>
              <a:t>(A,C) + </a:t>
            </a:r>
            <a:r>
              <a:rPr lang="en-US" sz="2400" i="1" dirty="0" smtClean="0">
                <a:ea typeface="+mn-ea"/>
                <a:cs typeface="Arial" pitchFamily="34" charset="0"/>
                <a:sym typeface="Symbol" pitchFamily="18" charset="2"/>
              </a:rPr>
              <a:t>D</a:t>
            </a:r>
            <a:r>
              <a:rPr lang="en-US" sz="2400" dirty="0" smtClean="0">
                <a:ea typeface="+mn-ea"/>
                <a:cs typeface="Arial" pitchFamily="34" charset="0"/>
                <a:sym typeface="Symbol" pitchFamily="18" charset="2"/>
              </a:rPr>
              <a:t>(B,C)  </a:t>
            </a:r>
            <a:r>
              <a:rPr lang="en-US" sz="2400" i="1" dirty="0" smtClean="0">
                <a:ea typeface="+mn-ea"/>
                <a:cs typeface="Arial" pitchFamily="34" charset="0"/>
              </a:rPr>
              <a:t>Triangle Inequality</a:t>
            </a:r>
            <a:r>
              <a:rPr lang="en-US" sz="2400" dirty="0" smtClean="0">
                <a:ea typeface="+mn-ea"/>
                <a:cs typeface="Arial" pitchFamily="34" charset="0"/>
              </a:rPr>
              <a:t> </a:t>
            </a:r>
            <a:endParaRPr lang="en-US" sz="2400" dirty="0">
              <a:ea typeface="+mn-ea"/>
              <a:cs typeface="Arial" pitchFamily="34" charset="0"/>
            </a:endParaRPr>
          </a:p>
          <a:p>
            <a:pPr lvl="3" eaLnBrk="0" hangingPunct="0">
              <a:lnSpc>
                <a:spcPct val="110000"/>
              </a:lnSpc>
              <a:defRPr/>
            </a:pPr>
            <a:endParaRPr lang="en-US" dirty="0">
              <a:ea typeface="+mn-ea"/>
              <a:cs typeface="Arial" pitchFamily="34" charset="0"/>
              <a:sym typeface="Symbol" pitchFamily="18" charset="2"/>
            </a:endParaRPr>
          </a:p>
        </p:txBody>
      </p:sp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919163" y="1750219"/>
            <a:ext cx="1389062" cy="104656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2821" name="AutoShape 5"/>
          <p:cNvSpPr>
            <a:spLocks noChangeArrowheads="1"/>
          </p:cNvSpPr>
          <p:nvPr/>
        </p:nvSpPr>
        <p:spPr bwMode="auto">
          <a:xfrm rot="-992687">
            <a:off x="993775" y="1407319"/>
            <a:ext cx="228600" cy="228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162822" name="AutoShape 6"/>
          <p:cNvSpPr>
            <a:spLocks noChangeArrowheads="1"/>
          </p:cNvSpPr>
          <p:nvPr/>
        </p:nvSpPr>
        <p:spPr bwMode="auto">
          <a:xfrm rot="992687" flipH="1">
            <a:off x="2020888" y="1407319"/>
            <a:ext cx="228600" cy="228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162823" name="AutoShape 7"/>
          <p:cNvSpPr>
            <a:spLocks noChangeArrowheads="1"/>
          </p:cNvSpPr>
          <p:nvPr/>
        </p:nvSpPr>
        <p:spPr bwMode="auto">
          <a:xfrm rot="21550572" flipH="1">
            <a:off x="1355725" y="2978944"/>
            <a:ext cx="2286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384176" y="915591"/>
            <a:ext cx="1258678" cy="52322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Peter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1782764" y="915591"/>
            <a:ext cx="1258678" cy="52322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Piotr</a:t>
            </a:r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1323975" y="23574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917575" y="1747838"/>
            <a:ext cx="1397000" cy="105132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2"/>
          <p:cNvSpPr>
            <a:spLocks noChangeShapeType="1"/>
          </p:cNvSpPr>
          <p:nvPr/>
        </p:nvSpPr>
        <p:spPr bwMode="auto">
          <a:xfrm flipH="1">
            <a:off x="2147889" y="1751410"/>
            <a:ext cx="160337" cy="1214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3"/>
          <p:cNvSpPr>
            <a:spLocks noChangeShapeType="1"/>
          </p:cNvSpPr>
          <p:nvPr/>
        </p:nvSpPr>
        <p:spPr bwMode="auto">
          <a:xfrm flipH="1">
            <a:off x="917576" y="1874044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>
            <a:off x="2146300" y="1875235"/>
            <a:ext cx="0" cy="92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Text Box 15"/>
          <p:cNvSpPr txBox="1">
            <a:spLocks noChangeArrowheads="1"/>
          </p:cNvSpPr>
          <p:nvPr/>
        </p:nvSpPr>
        <p:spPr bwMode="auto">
          <a:xfrm>
            <a:off x="750888" y="1885950"/>
            <a:ext cx="14081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FFFF00"/>
                </a:solidFill>
                <a:latin typeface="Arial Unicode MS" pitchFamily="34" charset="-128"/>
              </a:rPr>
              <a:t>d('', '') = 0 d(s, '') = d('', s) = |s| -- i.e. length of s d(s1+ch1, s2+ch2) = min( d(s1, s2) + if ch1=ch2 then 0 else 1 </a:t>
            </a:r>
            <a:r>
              <a:rPr lang="en-US" sz="1000" b="1" dirty="0" err="1">
                <a:solidFill>
                  <a:srgbClr val="FFFF00"/>
                </a:solidFill>
                <a:latin typeface="Arial Unicode MS" pitchFamily="34" charset="-128"/>
              </a:rPr>
              <a:t>fi</a:t>
            </a:r>
            <a:r>
              <a:rPr lang="en-US" sz="1000" b="1" dirty="0">
                <a:solidFill>
                  <a:srgbClr val="FFFF00"/>
                </a:solidFill>
                <a:latin typeface="Arial Unicode MS" pitchFamily="34" charset="-128"/>
              </a:rPr>
              <a:t>, d(s1+ch1, s2) + 1, d(s1, </a:t>
            </a:r>
            <a:r>
              <a:rPr lang="en-US" sz="1000" b="1" dirty="0">
                <a:solidFill>
                  <a:schemeClr val="bg2"/>
                </a:solidFill>
                <a:latin typeface="Arial Unicode MS" pitchFamily="34" charset="-128"/>
              </a:rPr>
              <a:t>s</a:t>
            </a:r>
            <a:r>
              <a:rPr lang="en-US" sz="1000" b="1" dirty="0">
                <a:solidFill>
                  <a:srgbClr val="FFFF00"/>
                </a:solidFill>
                <a:latin typeface="Arial Unicode MS" pitchFamily="34" charset="-128"/>
              </a:rPr>
              <a:t>2+ch2) + 1 ) </a:t>
            </a:r>
            <a:endParaRPr lang="en-US" sz="1000" b="1" dirty="0">
              <a:solidFill>
                <a:srgbClr val="FFFF00"/>
              </a:solidFill>
            </a:endParaRPr>
          </a:p>
          <a:p>
            <a:endParaRPr lang="en-US" sz="1000" dirty="0">
              <a:solidFill>
                <a:srgbClr val="FFFF00"/>
              </a:solidFill>
            </a:endParaRPr>
          </a:p>
          <a:p>
            <a:r>
              <a:rPr lang="en-US" b="1" dirty="0"/>
              <a:t> </a:t>
            </a:r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771525" y="1918098"/>
            <a:ext cx="152400" cy="883444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9"/>
          <p:cNvSpPr>
            <a:spLocks noChangeArrowheads="1"/>
          </p:cNvSpPr>
          <p:nvPr/>
        </p:nvSpPr>
        <p:spPr bwMode="auto">
          <a:xfrm>
            <a:off x="904875" y="2803922"/>
            <a:ext cx="1231900" cy="114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20"/>
          <p:cNvSpPr>
            <a:spLocks noChangeShapeType="1"/>
          </p:cNvSpPr>
          <p:nvPr/>
        </p:nvSpPr>
        <p:spPr bwMode="auto">
          <a:xfrm>
            <a:off x="922338" y="2800350"/>
            <a:ext cx="1395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Line 21"/>
          <p:cNvSpPr>
            <a:spLocks noChangeShapeType="1"/>
          </p:cNvSpPr>
          <p:nvPr/>
        </p:nvSpPr>
        <p:spPr bwMode="auto">
          <a:xfrm>
            <a:off x="915988" y="1746647"/>
            <a:ext cx="0" cy="10608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3B5DAF-DFC8-4389-B763-7719FA18ECF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1950"/>
            <a:ext cx="7772400" cy="3619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  <a:ea typeface="ＭＳ Ｐゴシック" pitchFamily="34" charset="-128"/>
              </a:rPr>
              <a:t>Two types of clustering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066800" y="203835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Hierarchical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231776" y="962025"/>
            <a:ext cx="84439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Partitional algorithms:</a:t>
            </a:r>
            <a:r>
              <a:rPr lang="en-US"/>
              <a:t> Construct various partitions and then evaluate them by some criterion</a:t>
            </a:r>
            <a:endParaRPr lang="en-US" sz="2000"/>
          </a:p>
          <a:p>
            <a:pPr>
              <a:buFontTx/>
              <a:buChar char="•"/>
            </a:pPr>
            <a:r>
              <a:rPr lang="en-US" b="1"/>
              <a:t> Hierarchical algorithms:</a:t>
            </a:r>
            <a:r>
              <a:rPr lang="en-US"/>
              <a:t> Create a hierarchical decomposition of the set of objects using some criterion</a:t>
            </a:r>
          </a:p>
          <a:p>
            <a:endParaRPr lang="en-US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5943600" y="1962150"/>
            <a:ext cx="2098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Arial" pitchFamily="34" charset="0"/>
              </a:rPr>
              <a:t>Partitional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  <a:cs typeface="Arial" pitchFamily="34" charset="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52400" y="2753916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7800" y="2495550"/>
            <a:ext cx="3629025" cy="1600200"/>
            <a:chOff x="120" y="2532"/>
            <a:chExt cx="2286" cy="134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0" y="2532"/>
              <a:ext cx="2286" cy="1344"/>
              <a:chOff x="156" y="2634"/>
              <a:chExt cx="2286" cy="1344"/>
            </a:xfrm>
          </p:grpSpPr>
          <p:sp>
            <p:nvSpPr>
              <p:cNvPr id="25639" name="Rectangle 9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Rectangle 10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5630" name="Picture 11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" y="3190"/>
              <a:ext cx="303" cy="6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5631" name="Picture 12" descr="Principal Seymour  Skinn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8" y="2571"/>
              <a:ext cx="304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5632" name="Picture 13" descr="Groundskeeper Willi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02" y="2589"/>
              <a:ext cx="336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5633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70" y="3253"/>
              <a:ext cx="375" cy="5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5634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8" y="2551"/>
              <a:ext cx="343" cy="6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5635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2" y="2763"/>
              <a:ext cx="375" cy="6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5636" name="Picture 1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46" y="3338"/>
              <a:ext cx="269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5637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9" y="3432"/>
              <a:ext cx="181" cy="4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5638" name="Picture 1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55" y="2617"/>
              <a:ext cx="272" cy="8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7200" y="2495550"/>
            <a:ext cx="3587750" cy="1912144"/>
            <a:chOff x="98" y="300"/>
            <a:chExt cx="3214" cy="2284"/>
          </a:xfrm>
        </p:grpSpPr>
        <p:pic>
          <p:nvPicPr>
            <p:cNvPr id="25609" name="Picture 21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0" name="Picture 2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1" name="Picture 2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5627" name="Picture 25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28" name="Picture 26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13" name="Line 27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28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29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30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31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32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33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5624" name="Line 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Line 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Line 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1" name="Line 38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39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40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8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2D2308-A401-4EE8-BCB7-21E2A9AECE9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2255</Words>
  <Application>Microsoft Office PowerPoint</Application>
  <PresentationFormat>On-screen Show (16:9)</PresentationFormat>
  <Paragraphs>412</Paragraphs>
  <Slides>49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Office Theme</vt:lpstr>
      <vt:lpstr>Microsoft Office Excel 97-2003 Worksheet</vt:lpstr>
      <vt:lpstr>Equation</vt:lpstr>
      <vt:lpstr>VISIO</vt:lpstr>
      <vt:lpstr>Bitmap Image</vt:lpstr>
      <vt:lpstr>Slide 1</vt:lpstr>
      <vt:lpstr>Clustering</vt:lpstr>
      <vt:lpstr>Slide 3</vt:lpstr>
      <vt:lpstr>Slide 4</vt:lpstr>
      <vt:lpstr>Slide 5</vt:lpstr>
      <vt:lpstr>Slide 6</vt:lpstr>
      <vt:lpstr>Slide 7</vt:lpstr>
      <vt:lpstr>Slide 8</vt:lpstr>
      <vt:lpstr>Two types of clustering</vt:lpstr>
      <vt:lpstr>Desirable Properties of clustering algorithm</vt:lpstr>
      <vt:lpstr>Summarizing similarity measurements </vt:lpstr>
      <vt:lpstr>Slide 12</vt:lpstr>
      <vt:lpstr>Hierarchical clustering</vt:lpstr>
      <vt:lpstr>Slide 14</vt:lpstr>
      <vt:lpstr>Slide 15</vt:lpstr>
      <vt:lpstr>Slide 16</vt:lpstr>
      <vt:lpstr>Slide 17</vt:lpstr>
      <vt:lpstr>Slide 18</vt:lpstr>
      <vt:lpstr>Slide 19</vt:lpstr>
      <vt:lpstr>Minimal Spanning Tree – Single Linkage</vt:lpstr>
      <vt:lpstr>MST: Divisive Hierarchical Clustering</vt:lpstr>
      <vt:lpstr>Slide 22</vt:lpstr>
      <vt:lpstr>Slide 23</vt:lpstr>
      <vt:lpstr>Slide 24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  <vt:lpstr>Evaluation of K-means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Slide 38</vt:lpstr>
      <vt:lpstr>Cluster Validity </vt:lpstr>
      <vt:lpstr>Different Aspects of Cluster Validation</vt:lpstr>
      <vt:lpstr>Measures of Cluster Validity</vt:lpstr>
      <vt:lpstr>Scatter Coefficient</vt:lpstr>
      <vt:lpstr>Internal Measures: Cohesion and Separation</vt:lpstr>
      <vt:lpstr>Internal Measures: Cohesion and Separation</vt:lpstr>
      <vt:lpstr>Internal Measures: Cohesion and Separation</vt:lpstr>
      <vt:lpstr>Internal Measures: Silhouette Coefficient</vt:lpstr>
      <vt:lpstr>External Measures of Cluster Validity: Entropy and Purity</vt:lpstr>
      <vt:lpstr>Outliers Detection</vt:lpstr>
      <vt:lpstr>End of Clustering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Pabitra Mitra</cp:lastModifiedBy>
  <cp:revision>20</cp:revision>
  <dcterms:created xsi:type="dcterms:W3CDTF">2016-12-13T07:50:37Z</dcterms:created>
  <dcterms:modified xsi:type="dcterms:W3CDTF">2018-03-04T05:53:27Z</dcterms:modified>
</cp:coreProperties>
</file>