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2" r:id="rId24"/>
    <p:sldId id="284" r:id="rId25"/>
    <p:sldId id="286" r:id="rId26"/>
    <p:sldId id="287" r:id="rId27"/>
    <p:sldId id="288" r:id="rId28"/>
    <p:sldId id="289" r:id="rId29"/>
    <p:sldId id="292" r:id="rId30"/>
    <p:sldId id="294" r:id="rId31"/>
    <p:sldId id="295" r:id="rId32"/>
    <p:sldId id="304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2" r:id="rId44"/>
    <p:sldId id="307" r:id="rId45"/>
    <p:sldId id="323" r:id="rId46"/>
    <p:sldId id="308" r:id="rId47"/>
    <p:sldId id="310" r:id="rId48"/>
    <p:sldId id="302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3E37-1FF9-4A0E-9A78-5EC7DB02EA11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3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DB3DB-A12E-4DE9-B108-7BFAC222A43F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13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0F17B-ADD5-43E2-9A4E-93F49E59C397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14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8E7B06-27EA-407F-96E9-7F999FC989A9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15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E9F88-4398-44C5-9F61-DFF40509554C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16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85B09-B61A-4E4A-AB41-7457452E85CA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17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20BE7-64E7-464D-896A-6FE6693C7D5D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18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5249D-A4A0-4742-87D1-165C43DBB1C1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19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2465A-36EC-4AFA-84D0-AB00F850C25C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20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68A3A-D609-4596-B788-43885D16CEFD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21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860BD-D055-485B-B721-4EB1B1A4A7CF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22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63FB9-65E5-4CED-B46D-9D2ED6F9F6C0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4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AC518-1885-4B3C-AA88-F2810FD6C911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23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342DA-29B1-4B39-A081-8F4778F1CCEB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24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D5461-254E-44D7-BA29-7D58488013EB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25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93118-EF87-4FA7-A0C1-DA7070EF5888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26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5C268-906E-4BAD-AC37-5B045CC030C7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28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97FA9-3B48-4465-934B-0C7CC2B7C52E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29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6F9B4-C2D8-4D69-9B02-0668C83C1F9A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30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0D37A-80B1-44B8-85BA-43D89EFB9A6F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31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89894" tIns="44947" rIns="89894" bIns="44947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3B9A7-7F90-4F5A-95BC-C5D798D314AF}" type="slidenum">
              <a:rPr lang="en-US" altLang="en-US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2E8BA-E2A8-4C5A-A91F-DC59AE6CA7C3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5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42943-2757-466F-8E5D-902C3249C084}" type="slidenum">
              <a:rPr lang="en-US" altLang="en-US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0855D-F78C-400D-915F-ADD41853A3B1}" type="slidenum">
              <a:rPr lang="en-US" altLang="en-US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9203-AF7E-43DB-8FCE-529068DF14E6}" type="slidenum">
              <a:rPr lang="en-US" altLang="en-US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6EF1A-31D9-4AA1-A92C-3C0B50D0269A}" type="slidenum">
              <a:rPr lang="en-US" altLang="en-US">
                <a:solidFill>
                  <a:srgbClr val="000000"/>
                </a:solidFill>
              </a:rPr>
              <a:pPr/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0A2E-E328-45AA-A09D-BC3E387C182B}" type="slidenum">
              <a:rPr lang="en-US" altLang="en-US">
                <a:solidFill>
                  <a:srgbClr val="000000"/>
                </a:solidFill>
              </a:rPr>
              <a:pPr/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D09BC-52AD-481D-A786-91CF2DAA824B}" type="slidenum">
              <a:rPr lang="en-US" altLang="en-US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696" y="686405"/>
            <a:ext cx="4499075" cy="3427489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noFill/>
          <a:ln w="9525"/>
        </p:spPr>
        <p:txBody>
          <a:bodyPr lIns="89893" tIns="44945" rIns="89893" bIns="4494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2CF39-375F-44E1-927C-D0F3757493A1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47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8D2A8-68D5-4FFB-A4DF-199BED60EBFD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48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4668DA-5894-42B3-AAFE-EE2C52F7FD66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6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7B748F-8CB3-4203-8807-D0A99A499114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8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5E7FC-3B2A-4501-BC05-2F53AB8F7C49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9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4DF19-7402-4212-8EF0-E8DCF43DA4A3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10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21A9C-6551-4D5A-B6ED-CC4CD426D7E9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11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2503D-2BF3-463F-A4C5-F19B4155DDF9}" type="slidenum">
              <a:rPr lang="en-US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pPr/>
              <a:t>12</a:t>
            </a:fld>
            <a:endParaRPr lang="en-US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57151"/>
            <a:ext cx="8521700" cy="526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5913" y="800100"/>
            <a:ext cx="417830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800100"/>
            <a:ext cx="4179887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86638-5BE0-4127-A95C-60229EC7EC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57151"/>
            <a:ext cx="8521700" cy="526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913" y="800100"/>
            <a:ext cx="417830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4" y="800100"/>
            <a:ext cx="41798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4" y="2828925"/>
            <a:ext cx="41798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03B4A-1079-4962-B91C-C04C0CC134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Data Mining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Week 8: Regression, Dimensionality Reduction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Pabitra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Mitra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Computer Science and Engineering, IIT </a:t>
            </a:r>
            <a:r>
              <a:rPr lang="en-US" sz="1200" b="1" dirty="0" err="1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Kharagpur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Non-linear Regression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We can generalize further to models that are nonlinear: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    </a:t>
            </a:r>
            <a:r>
              <a:rPr lang="en-US" sz="1700" dirty="0" smtClean="0"/>
              <a:t>f(</a:t>
            </a:r>
            <a:r>
              <a:rPr lang="en-US" sz="1700" u="sng" dirty="0" smtClean="0"/>
              <a:t>x</a:t>
            </a:r>
            <a:r>
              <a:rPr lang="en-US" sz="1700" dirty="0" smtClean="0"/>
              <a:t> ; </a:t>
            </a:r>
            <a:r>
              <a:rPr lang="en-US" sz="1700" u="sng" dirty="0" smtClean="0">
                <a:latin typeface="Symbol" pitchFamily="18" charset="2"/>
              </a:rPr>
              <a:t>q</a:t>
            </a:r>
            <a:r>
              <a:rPr lang="en-US" sz="1700" dirty="0" smtClean="0"/>
              <a:t>)  = </a:t>
            </a:r>
            <a:r>
              <a:rPr lang="en-US" sz="1700" dirty="0" smtClean="0">
                <a:latin typeface="Symbol" pitchFamily="18" charset="2"/>
              </a:rPr>
              <a:t>a</a:t>
            </a:r>
            <a:r>
              <a:rPr lang="en-US" sz="1700" baseline="-25000" dirty="0" smtClean="0"/>
              <a:t>0</a:t>
            </a:r>
            <a:r>
              <a:rPr lang="en-US" sz="1700" dirty="0" smtClean="0"/>
              <a:t> + </a:t>
            </a:r>
            <a:r>
              <a:rPr lang="en-US" sz="1700" dirty="0" smtClean="0">
                <a:latin typeface="Symbol" pitchFamily="18" charset="2"/>
              </a:rPr>
              <a:t>S</a:t>
            </a:r>
            <a:r>
              <a:rPr lang="en-US" sz="1700" dirty="0" smtClean="0"/>
              <a:t> </a:t>
            </a:r>
            <a:r>
              <a:rPr lang="en-US" sz="1700" dirty="0" err="1" smtClean="0">
                <a:latin typeface="Symbol" pitchFamily="18" charset="2"/>
              </a:rPr>
              <a:t>a</a:t>
            </a:r>
            <a:r>
              <a:rPr lang="en-US" sz="1700" baseline="-25000" dirty="0" err="1" smtClean="0"/>
              <a:t>k</a:t>
            </a:r>
            <a:r>
              <a:rPr lang="en-US" sz="1700" baseline="-25000" dirty="0" smtClean="0"/>
              <a:t> </a:t>
            </a:r>
            <a:r>
              <a:rPr lang="en-US" sz="1700" dirty="0" err="1" smtClean="0"/>
              <a:t>g</a:t>
            </a:r>
            <a:r>
              <a:rPr lang="en-US" sz="1700" baseline="-25000" dirty="0" err="1" smtClean="0"/>
              <a:t>k</a:t>
            </a:r>
            <a:r>
              <a:rPr lang="en-US" sz="1700" dirty="0" smtClean="0"/>
              <a:t>(</a:t>
            </a:r>
            <a:r>
              <a:rPr lang="en-US" sz="1700" dirty="0" smtClean="0">
                <a:latin typeface="Symbol" pitchFamily="18" charset="2"/>
              </a:rPr>
              <a:t>b</a:t>
            </a:r>
            <a:r>
              <a:rPr lang="en-US" sz="1700" baseline="-25000" dirty="0" smtClean="0"/>
              <a:t>k0</a:t>
            </a:r>
            <a:r>
              <a:rPr lang="en-US" sz="1700" dirty="0" smtClean="0">
                <a:latin typeface="Symbol" pitchFamily="18" charset="2"/>
              </a:rPr>
              <a:t> +S</a:t>
            </a:r>
            <a:r>
              <a:rPr lang="en-US" sz="1700" dirty="0" smtClean="0"/>
              <a:t> </a:t>
            </a:r>
            <a:r>
              <a:rPr lang="en-US" sz="1700" dirty="0" err="1" smtClean="0">
                <a:latin typeface="Symbol" pitchFamily="18" charset="2"/>
              </a:rPr>
              <a:t>b</a:t>
            </a:r>
            <a:r>
              <a:rPr lang="en-US" sz="1700" baseline="-25000" dirty="0" err="1" smtClean="0"/>
              <a:t>kj</a:t>
            </a:r>
            <a:r>
              <a:rPr lang="en-US" sz="1700" dirty="0" smtClean="0"/>
              <a:t> </a:t>
            </a:r>
            <a:r>
              <a:rPr lang="en-US" sz="1700" dirty="0" err="1" smtClean="0"/>
              <a:t>x</a:t>
            </a:r>
            <a:r>
              <a:rPr lang="en-US" sz="1700" baseline="-25000" dirty="0" err="1" smtClean="0"/>
              <a:t>j</a:t>
            </a:r>
            <a:r>
              <a:rPr lang="en-US" sz="1700" dirty="0" smtClean="0"/>
              <a:t> 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7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where the g’s are </a:t>
            </a:r>
            <a:r>
              <a:rPr lang="en-US" sz="1800" i="1" dirty="0" smtClean="0"/>
              <a:t>non-linear functions.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- In statistics this is referred to as a generalized linear regression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- Closed form (analytical) solutions are rare.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- We have a multivariate non-linear optimization problem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(which may be quite difficult!)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Optimization in the Non-Linear Case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We seek the minimum of a function in d dimensions, where d is the number of parameters (d could be large!)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There are a multitude of heuristic search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Steepest descent (follow the gradient)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Newton methods (use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derivative information)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Conjugate gradient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Line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Stochastic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Genetic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Convex (nice -&gt; means a single global optimum)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Non-convex (multiple local optima =&gt; need multiple starts)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non-linear models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153400" cy="339447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Splines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“patch” together different low-order polynomials over different parts of the x-space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Works well in 1 dimension, less well in higher dimensions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Memory-based models</a:t>
            </a:r>
            <a:br>
              <a:rPr lang="en-US" smtClean="0"/>
            </a:br>
            <a:r>
              <a:rPr lang="en-US" smtClean="0"/>
              <a:t>      y’ = </a:t>
            </a:r>
            <a:r>
              <a:rPr lang="en-US" sz="3600" smtClean="0">
                <a:latin typeface="Symbol" pitchFamily="18" charset="2"/>
              </a:rPr>
              <a:t>S</a:t>
            </a:r>
            <a:r>
              <a:rPr lang="en-US" smtClean="0"/>
              <a:t> w</a:t>
            </a:r>
            <a:r>
              <a:rPr lang="en-US" baseline="-25000" smtClean="0"/>
              <a:t>(x’,x) </a:t>
            </a:r>
            <a:r>
              <a:rPr lang="en-US" smtClean="0"/>
              <a:t>y,    </a:t>
            </a:r>
            <a:r>
              <a:rPr lang="en-US" sz="2000" smtClean="0"/>
              <a:t>where y’s are from the training data</a:t>
            </a: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     </a:t>
            </a:r>
            <a:r>
              <a:rPr lang="en-US" sz="2000" smtClean="0"/>
              <a:t>w</a:t>
            </a:r>
            <a:r>
              <a:rPr lang="en-US" sz="2000" baseline="-25000" smtClean="0"/>
              <a:t>(x’,x) </a:t>
            </a:r>
            <a:r>
              <a:rPr lang="en-US" sz="2000" smtClean="0"/>
              <a:t>= function of distance of x from x’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Local linear regression</a:t>
            </a:r>
            <a:br>
              <a:rPr lang="en-US" smtClean="0"/>
            </a:br>
            <a:r>
              <a:rPr lang="en-US" sz="2000" smtClean="0"/>
              <a:t>       </a:t>
            </a:r>
            <a:r>
              <a:rPr lang="en-US" smtClean="0"/>
              <a:t>y’</a:t>
            </a:r>
            <a:r>
              <a:rPr lang="en-US" sz="2000" smtClean="0"/>
              <a:t> = </a:t>
            </a:r>
            <a:r>
              <a:rPr lang="en-US" smtClean="0"/>
              <a:t> 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baseline="-25000" smtClean="0"/>
              <a:t>0</a:t>
            </a:r>
            <a:r>
              <a:rPr lang="en-US" smtClean="0"/>
              <a:t> + </a:t>
            </a:r>
            <a:r>
              <a:rPr lang="en-US" sz="3200" smtClean="0">
                <a:latin typeface="Symbol" pitchFamily="18" charset="2"/>
              </a:rPr>
              <a:t>S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a</a:t>
            </a:r>
            <a:r>
              <a:rPr lang="en-US" sz="3200" baseline="-25000" smtClean="0"/>
              <a:t>j</a:t>
            </a:r>
            <a:r>
              <a:rPr lang="en-US" smtClean="0"/>
              <a:t> x</a:t>
            </a:r>
            <a:r>
              <a:rPr lang="en-US" sz="3200" baseline="-25000" smtClean="0"/>
              <a:t>j  , </a:t>
            </a:r>
            <a:r>
              <a:rPr lang="en-US" sz="2000" smtClean="0"/>
              <a:t>where the alpha’s are fit at prediction    time just to the (y,x) pairs that are close to x’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Overfitting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000" dirty="0" smtClean="0"/>
              <a:t>Squared Error score (as an example: we could use other scores)</a:t>
            </a:r>
            <a:br>
              <a:rPr lang="en-US" sz="2000" dirty="0" smtClean="0"/>
            </a:br>
            <a:r>
              <a:rPr lang="en-US" sz="2000" dirty="0" smtClean="0"/>
              <a:t>             S(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sz="2000" dirty="0" smtClean="0"/>
              <a:t>) =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dirty="0" smtClean="0"/>
              <a:t>[</a:t>
            </a:r>
            <a:r>
              <a:rPr lang="en-US" sz="2000" dirty="0" smtClean="0"/>
              <a:t>y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</a:t>
            </a:r>
            <a:r>
              <a:rPr lang="en-US" baseline="-25000" dirty="0" smtClean="0"/>
              <a:t> </a:t>
            </a:r>
            <a:r>
              <a:rPr lang="en-US" sz="2000" dirty="0" smtClean="0"/>
              <a:t>– f</a:t>
            </a:r>
            <a:r>
              <a:rPr lang="en-US" dirty="0" smtClean="0"/>
              <a:t>(</a:t>
            </a:r>
            <a:r>
              <a:rPr lang="en-US" sz="2000" u="sng" dirty="0" smtClean="0"/>
              <a:t>x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</a:t>
            </a:r>
            <a:r>
              <a:rPr lang="en-US" sz="2000" dirty="0" smtClean="0"/>
              <a:t> ; 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dirty="0" smtClean="0"/>
              <a:t>)</a:t>
            </a:r>
            <a:r>
              <a:rPr lang="en-US" sz="2000" dirty="0" smtClean="0"/>
              <a:t> </a:t>
            </a:r>
            <a:r>
              <a:rPr lang="en-US" dirty="0" smtClean="0"/>
              <a:t>]</a:t>
            </a:r>
            <a:r>
              <a:rPr lang="en-US" baseline="30000" dirty="0" smtClean="0"/>
              <a:t>2  </a:t>
            </a:r>
            <a:br>
              <a:rPr lang="en-US" baseline="30000" dirty="0" smtClean="0"/>
            </a:br>
            <a:endParaRPr lang="en-US" baseline="30000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     where S(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sz="2000" dirty="0" smtClean="0"/>
              <a:t>) is defined on the training data 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We are really interested in finding the f(x; 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sz="2000" dirty="0" smtClean="0"/>
              <a:t>) that best predicts y on </a:t>
            </a:r>
            <a:r>
              <a:rPr lang="en-US" sz="2000" b="1" dirty="0" smtClean="0"/>
              <a:t>future</a:t>
            </a:r>
            <a:r>
              <a:rPr lang="en-US" sz="2000" dirty="0" smtClean="0"/>
              <a:t> data, i.e., minimizing</a:t>
            </a:r>
            <a:br>
              <a:rPr lang="en-US" sz="2000" dirty="0" smtClean="0"/>
            </a:br>
            <a:r>
              <a:rPr lang="en-US" sz="2000" dirty="0" smtClean="0"/>
              <a:t>               E [S] = E </a:t>
            </a:r>
            <a:r>
              <a:rPr lang="en-US" dirty="0" smtClean="0"/>
              <a:t>[</a:t>
            </a:r>
            <a:r>
              <a:rPr lang="en-US" sz="2000" dirty="0" smtClean="0"/>
              <a:t>y</a:t>
            </a:r>
            <a:r>
              <a:rPr lang="en-US" baseline="-25000" dirty="0" smtClean="0"/>
              <a:t> </a:t>
            </a:r>
            <a:r>
              <a:rPr lang="en-US" sz="2000" dirty="0" smtClean="0"/>
              <a:t>– f</a:t>
            </a:r>
            <a:r>
              <a:rPr lang="en-US" dirty="0" smtClean="0"/>
              <a:t>(</a:t>
            </a:r>
            <a:r>
              <a:rPr lang="en-US" sz="2000" u="sng" dirty="0" smtClean="0"/>
              <a:t>x</a:t>
            </a:r>
            <a:r>
              <a:rPr lang="en-US" sz="2000" dirty="0" smtClean="0"/>
              <a:t> ; 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dirty="0" smtClean="0"/>
              <a:t>)</a:t>
            </a:r>
            <a:r>
              <a:rPr lang="en-US" sz="2000" dirty="0" smtClean="0"/>
              <a:t> </a:t>
            </a:r>
            <a:r>
              <a:rPr lang="en-US" dirty="0" smtClean="0"/>
              <a:t>]</a:t>
            </a:r>
            <a:r>
              <a:rPr lang="en-US" baseline="30000" dirty="0" smtClean="0"/>
              <a:t>2    </a:t>
            </a:r>
            <a:r>
              <a:rPr lang="en-US" dirty="0" smtClean="0"/>
              <a:t> </a:t>
            </a:r>
            <a:r>
              <a:rPr lang="en-US" sz="1400" dirty="0" smtClean="0"/>
              <a:t>(where the expectation is over future data)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Empirical learning</a:t>
            </a:r>
          </a:p>
          <a:p>
            <a:pPr lvl="1" eaLnBrk="1" hangingPunct="1"/>
            <a:r>
              <a:rPr lang="en-US" sz="1800" dirty="0" smtClean="0"/>
              <a:t>Minimize S(</a:t>
            </a:r>
            <a:r>
              <a:rPr lang="en-US" sz="1800" u="sng" dirty="0" smtClean="0">
                <a:latin typeface="Symbol" pitchFamily="18" charset="2"/>
              </a:rPr>
              <a:t>q</a:t>
            </a:r>
            <a:r>
              <a:rPr lang="en-US" sz="1800" dirty="0" smtClean="0"/>
              <a:t>) on the training data </a:t>
            </a:r>
            <a:r>
              <a:rPr lang="en-US" sz="1800" dirty="0" err="1" smtClean="0"/>
              <a:t>D</a:t>
            </a:r>
            <a:r>
              <a:rPr lang="en-US" sz="2400" baseline="-25000" dirty="0" err="1" smtClean="0"/>
              <a:t>train</a:t>
            </a:r>
            <a:endParaRPr lang="en-US" sz="2400" baseline="-25000" dirty="0" smtClean="0"/>
          </a:p>
          <a:p>
            <a:pPr lvl="1" eaLnBrk="1" hangingPunct="1"/>
            <a:r>
              <a:rPr lang="en-US" sz="1800" dirty="0" smtClean="0"/>
              <a:t>If </a:t>
            </a:r>
            <a:r>
              <a:rPr lang="en-US" sz="1800" dirty="0" err="1" smtClean="0"/>
              <a:t>D</a:t>
            </a:r>
            <a:r>
              <a:rPr lang="en-US" sz="2400" baseline="-25000" dirty="0" err="1" smtClean="0"/>
              <a:t>train</a:t>
            </a:r>
            <a:r>
              <a:rPr lang="en-US" sz="1800" dirty="0" smtClean="0"/>
              <a:t> is large and model is simple we are assuming that the best f  on training data is also the best predictor f on future test data </a:t>
            </a:r>
            <a:r>
              <a:rPr lang="en-US" sz="1800" dirty="0" err="1" smtClean="0"/>
              <a:t>D</a:t>
            </a:r>
            <a:r>
              <a:rPr lang="en-US" sz="2400" baseline="-25000" dirty="0" err="1" smtClean="0"/>
              <a:t>test</a:t>
            </a:r>
            <a:endParaRPr lang="en-US" sz="24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versus Goodness of Fit</a:t>
            </a:r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 flipV="1">
            <a:off x="1219200" y="1257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Line 7"/>
          <p:cNvSpPr>
            <a:spLocks noChangeShapeType="1"/>
          </p:cNvSpPr>
          <p:nvPr/>
        </p:nvSpPr>
        <p:spPr bwMode="auto">
          <a:xfrm>
            <a:off x="1219200" y="24003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Oval 8"/>
          <p:cNvSpPr>
            <a:spLocks noChangeArrowheads="1"/>
          </p:cNvSpPr>
          <p:nvPr/>
        </p:nvSpPr>
        <p:spPr bwMode="auto">
          <a:xfrm>
            <a:off x="1524000" y="22288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9"/>
          <p:cNvSpPr>
            <a:spLocks noChangeArrowheads="1"/>
          </p:cNvSpPr>
          <p:nvPr/>
        </p:nvSpPr>
        <p:spPr bwMode="auto">
          <a:xfrm>
            <a:off x="17526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Oval 10"/>
          <p:cNvSpPr>
            <a:spLocks noChangeArrowheads="1"/>
          </p:cNvSpPr>
          <p:nvPr/>
        </p:nvSpPr>
        <p:spPr bwMode="auto">
          <a:xfrm>
            <a:off x="19812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11"/>
          <p:cNvSpPr>
            <a:spLocks noChangeArrowheads="1"/>
          </p:cNvSpPr>
          <p:nvPr/>
        </p:nvSpPr>
        <p:spPr bwMode="auto">
          <a:xfrm>
            <a:off x="23622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12"/>
          <p:cNvSpPr>
            <a:spLocks noChangeArrowheads="1"/>
          </p:cNvSpPr>
          <p:nvPr/>
        </p:nvSpPr>
        <p:spPr bwMode="auto">
          <a:xfrm>
            <a:off x="29718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14"/>
          <p:cNvSpPr>
            <a:spLocks noChangeArrowheads="1"/>
          </p:cNvSpPr>
          <p:nvPr/>
        </p:nvSpPr>
        <p:spPr bwMode="auto">
          <a:xfrm>
            <a:off x="28194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Oval 15"/>
          <p:cNvSpPr>
            <a:spLocks noChangeArrowheads="1"/>
          </p:cNvSpPr>
          <p:nvPr/>
        </p:nvSpPr>
        <p:spPr bwMode="auto">
          <a:xfrm>
            <a:off x="1600200" y="20002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Oval 16"/>
          <p:cNvSpPr>
            <a:spLocks noChangeArrowheads="1"/>
          </p:cNvSpPr>
          <p:nvPr/>
        </p:nvSpPr>
        <p:spPr bwMode="auto">
          <a:xfrm>
            <a:off x="33528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Oval 17"/>
          <p:cNvSpPr>
            <a:spLocks noChangeArrowheads="1"/>
          </p:cNvSpPr>
          <p:nvPr/>
        </p:nvSpPr>
        <p:spPr bwMode="auto">
          <a:xfrm>
            <a:off x="25908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Oval 18"/>
          <p:cNvSpPr>
            <a:spLocks noChangeArrowheads="1"/>
          </p:cNvSpPr>
          <p:nvPr/>
        </p:nvSpPr>
        <p:spPr bwMode="auto">
          <a:xfrm>
            <a:off x="20574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 Box 19"/>
          <p:cNvSpPr txBox="1">
            <a:spLocks noChangeArrowheads="1"/>
          </p:cNvSpPr>
          <p:nvPr/>
        </p:nvSpPr>
        <p:spPr bwMode="auto">
          <a:xfrm>
            <a:off x="2879725" y="237053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5856" name="Text Box 20"/>
          <p:cNvSpPr txBox="1">
            <a:spLocks noChangeArrowheads="1"/>
          </p:cNvSpPr>
          <p:nvPr/>
        </p:nvSpPr>
        <p:spPr bwMode="auto">
          <a:xfrm>
            <a:off x="762000" y="131445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5857" name="Text Box 70"/>
          <p:cNvSpPr txBox="1">
            <a:spLocks noChangeArrowheads="1"/>
          </p:cNvSpPr>
          <p:nvPr/>
        </p:nvSpPr>
        <p:spPr bwMode="auto">
          <a:xfrm>
            <a:off x="2286000" y="1200150"/>
            <a:ext cx="1394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Training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versus Goodness of Fit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 flipV="1">
            <a:off x="1219200" y="1257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219200" y="24003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524000" y="22288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17526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9812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23622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29718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8194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1600200" y="20002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33528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25908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0574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879725" y="237053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762000" y="131445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5105400" y="13144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5105400" y="24574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Oval 19"/>
          <p:cNvSpPr>
            <a:spLocks noChangeArrowheads="1"/>
          </p:cNvSpPr>
          <p:nvPr/>
        </p:nvSpPr>
        <p:spPr bwMode="auto">
          <a:xfrm>
            <a:off x="5410200" y="22860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5638800" y="19431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58674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6248400" y="17145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Oval 23"/>
          <p:cNvSpPr>
            <a:spLocks noChangeArrowheads="1"/>
          </p:cNvSpPr>
          <p:nvPr/>
        </p:nvSpPr>
        <p:spPr bwMode="auto">
          <a:xfrm>
            <a:off x="6858000" y="17145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67056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5486400" y="20574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Oval 26"/>
          <p:cNvSpPr>
            <a:spLocks noChangeArrowheads="1"/>
          </p:cNvSpPr>
          <p:nvPr/>
        </p:nvSpPr>
        <p:spPr bwMode="auto">
          <a:xfrm>
            <a:off x="72390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64770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Oval 28"/>
          <p:cNvSpPr>
            <a:spLocks noChangeArrowheads="1"/>
          </p:cNvSpPr>
          <p:nvPr/>
        </p:nvSpPr>
        <p:spPr bwMode="auto">
          <a:xfrm>
            <a:off x="5943600" y="19431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765925" y="242768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4648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flipV="1">
            <a:off x="4953000" y="1600200"/>
            <a:ext cx="2743200" cy="74295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5927725" y="1170385"/>
            <a:ext cx="1297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Too simple?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2286000" y="1200150"/>
            <a:ext cx="1394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Training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versus Goodness of Fit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V="1">
            <a:off x="1219200" y="1257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219200" y="24003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1524000" y="22288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7526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19812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23622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9718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28194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1600200" y="20002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33528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25908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0574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2879725" y="237053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762000" y="131445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 flipV="1">
            <a:off x="5105400" y="13144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5105400" y="24574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Oval 19"/>
          <p:cNvSpPr>
            <a:spLocks noChangeArrowheads="1"/>
          </p:cNvSpPr>
          <p:nvPr/>
        </p:nvSpPr>
        <p:spPr bwMode="auto">
          <a:xfrm>
            <a:off x="5410200" y="22860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5638800" y="19431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58674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6248400" y="17145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6858000" y="17145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7056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5486400" y="20574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Oval 26"/>
          <p:cNvSpPr>
            <a:spLocks noChangeArrowheads="1"/>
          </p:cNvSpPr>
          <p:nvPr/>
        </p:nvSpPr>
        <p:spPr bwMode="auto">
          <a:xfrm>
            <a:off x="72390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Oval 27"/>
          <p:cNvSpPr>
            <a:spLocks noChangeArrowheads="1"/>
          </p:cNvSpPr>
          <p:nvPr/>
        </p:nvSpPr>
        <p:spPr bwMode="auto">
          <a:xfrm>
            <a:off x="64770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Oval 28"/>
          <p:cNvSpPr>
            <a:spLocks noChangeArrowheads="1"/>
          </p:cNvSpPr>
          <p:nvPr/>
        </p:nvSpPr>
        <p:spPr bwMode="auto">
          <a:xfrm>
            <a:off x="5943600" y="19431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6765925" y="242768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4648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 flipV="1">
            <a:off x="1219200" y="30289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>
            <a:off x="1219200" y="41719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21" name="Oval 33"/>
          <p:cNvSpPr>
            <a:spLocks noChangeArrowheads="1"/>
          </p:cNvSpPr>
          <p:nvPr/>
        </p:nvSpPr>
        <p:spPr bwMode="auto">
          <a:xfrm>
            <a:off x="1524000" y="40005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Oval 34"/>
          <p:cNvSpPr>
            <a:spLocks noChangeArrowheads="1"/>
          </p:cNvSpPr>
          <p:nvPr/>
        </p:nvSpPr>
        <p:spPr bwMode="auto">
          <a:xfrm>
            <a:off x="1752600" y="36576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Oval 35"/>
          <p:cNvSpPr>
            <a:spLocks noChangeArrowheads="1"/>
          </p:cNvSpPr>
          <p:nvPr/>
        </p:nvSpPr>
        <p:spPr bwMode="auto">
          <a:xfrm>
            <a:off x="1981200" y="35433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Oval 36"/>
          <p:cNvSpPr>
            <a:spLocks noChangeArrowheads="1"/>
          </p:cNvSpPr>
          <p:nvPr/>
        </p:nvSpPr>
        <p:spPr bwMode="auto">
          <a:xfrm>
            <a:off x="2362200" y="34290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Oval 37"/>
          <p:cNvSpPr>
            <a:spLocks noChangeArrowheads="1"/>
          </p:cNvSpPr>
          <p:nvPr/>
        </p:nvSpPr>
        <p:spPr bwMode="auto">
          <a:xfrm>
            <a:off x="2971800" y="34290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Oval 38"/>
          <p:cNvSpPr>
            <a:spLocks noChangeArrowheads="1"/>
          </p:cNvSpPr>
          <p:nvPr/>
        </p:nvSpPr>
        <p:spPr bwMode="auto">
          <a:xfrm>
            <a:off x="2819400" y="35433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Oval 39"/>
          <p:cNvSpPr>
            <a:spLocks noChangeArrowheads="1"/>
          </p:cNvSpPr>
          <p:nvPr/>
        </p:nvSpPr>
        <p:spPr bwMode="auto">
          <a:xfrm>
            <a:off x="1600200" y="37719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Oval 40"/>
          <p:cNvSpPr>
            <a:spLocks noChangeArrowheads="1"/>
          </p:cNvSpPr>
          <p:nvPr/>
        </p:nvSpPr>
        <p:spPr bwMode="auto">
          <a:xfrm>
            <a:off x="3352800" y="36004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Oval 41"/>
          <p:cNvSpPr>
            <a:spLocks noChangeArrowheads="1"/>
          </p:cNvSpPr>
          <p:nvPr/>
        </p:nvSpPr>
        <p:spPr bwMode="auto">
          <a:xfrm>
            <a:off x="2590800" y="35433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30" name="Oval 42"/>
          <p:cNvSpPr>
            <a:spLocks noChangeArrowheads="1"/>
          </p:cNvSpPr>
          <p:nvPr/>
        </p:nvSpPr>
        <p:spPr bwMode="auto">
          <a:xfrm>
            <a:off x="2057400" y="36576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2879725" y="414218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762000" y="30861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 flipV="1">
            <a:off x="4953000" y="1600200"/>
            <a:ext cx="2743200" cy="74295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4" name="Freeform 46"/>
          <p:cNvSpPr>
            <a:spLocks/>
          </p:cNvSpPr>
          <p:nvPr/>
        </p:nvSpPr>
        <p:spPr bwMode="auto">
          <a:xfrm>
            <a:off x="1587500" y="2895600"/>
            <a:ext cx="1841500" cy="1809750"/>
          </a:xfrm>
          <a:custGeom>
            <a:avLst/>
            <a:gdLst>
              <a:gd name="T0" fmla="*/ 2147483647 w 1160"/>
              <a:gd name="T1" fmla="*/ 2147483647 h 1520"/>
              <a:gd name="T2" fmla="*/ 2147483647 w 1160"/>
              <a:gd name="T3" fmla="*/ 2147483647 h 1520"/>
              <a:gd name="T4" fmla="*/ 2147483647 w 1160"/>
              <a:gd name="T5" fmla="*/ 2147483647 h 1520"/>
              <a:gd name="T6" fmla="*/ 2147483647 w 1160"/>
              <a:gd name="T7" fmla="*/ 2147483647 h 1520"/>
              <a:gd name="T8" fmla="*/ 2147483647 w 1160"/>
              <a:gd name="T9" fmla="*/ 2147483647 h 1520"/>
              <a:gd name="T10" fmla="*/ 2147483647 w 1160"/>
              <a:gd name="T11" fmla="*/ 2147483647 h 1520"/>
              <a:gd name="T12" fmla="*/ 2147483647 w 1160"/>
              <a:gd name="T13" fmla="*/ 2147483647 h 1520"/>
              <a:gd name="T14" fmla="*/ 2147483647 w 1160"/>
              <a:gd name="T15" fmla="*/ 2147483647 h 1520"/>
              <a:gd name="T16" fmla="*/ 2147483647 w 1160"/>
              <a:gd name="T17" fmla="*/ 2147483647 h 1520"/>
              <a:gd name="T18" fmla="*/ 2147483647 w 1160"/>
              <a:gd name="T19" fmla="*/ 2147483647 h 1520"/>
              <a:gd name="T20" fmla="*/ 2147483647 w 1160"/>
              <a:gd name="T21" fmla="*/ 2147483647 h 15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60"/>
              <a:gd name="T34" fmla="*/ 0 h 1520"/>
              <a:gd name="T35" fmla="*/ 1160 w 1160"/>
              <a:gd name="T36" fmla="*/ 1520 h 15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60" h="1520">
                <a:moveTo>
                  <a:pt x="8" y="976"/>
                </a:moveTo>
                <a:cubicBezTo>
                  <a:pt x="4" y="732"/>
                  <a:pt x="0" y="488"/>
                  <a:pt x="8" y="496"/>
                </a:cubicBezTo>
                <a:cubicBezTo>
                  <a:pt x="16" y="504"/>
                  <a:pt x="48" y="880"/>
                  <a:pt x="56" y="1024"/>
                </a:cubicBezTo>
                <a:cubicBezTo>
                  <a:pt x="64" y="1168"/>
                  <a:pt x="40" y="1520"/>
                  <a:pt x="56" y="1360"/>
                </a:cubicBezTo>
                <a:cubicBezTo>
                  <a:pt x="72" y="1200"/>
                  <a:pt x="96" y="72"/>
                  <a:pt x="152" y="64"/>
                </a:cubicBezTo>
                <a:cubicBezTo>
                  <a:pt x="208" y="56"/>
                  <a:pt x="328" y="1312"/>
                  <a:pt x="392" y="1312"/>
                </a:cubicBezTo>
                <a:cubicBezTo>
                  <a:pt x="456" y="1312"/>
                  <a:pt x="480" y="128"/>
                  <a:pt x="536" y="64"/>
                </a:cubicBezTo>
                <a:cubicBezTo>
                  <a:pt x="592" y="0"/>
                  <a:pt x="680" y="880"/>
                  <a:pt x="728" y="928"/>
                </a:cubicBezTo>
                <a:cubicBezTo>
                  <a:pt x="776" y="976"/>
                  <a:pt x="784" y="336"/>
                  <a:pt x="824" y="352"/>
                </a:cubicBezTo>
                <a:cubicBezTo>
                  <a:pt x="864" y="368"/>
                  <a:pt x="912" y="1008"/>
                  <a:pt x="968" y="1024"/>
                </a:cubicBezTo>
                <a:cubicBezTo>
                  <a:pt x="1024" y="1040"/>
                  <a:pt x="1128" y="544"/>
                  <a:pt x="1160" y="448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5927725" y="1170385"/>
            <a:ext cx="1297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Too simple?</a:t>
            </a: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2514600" y="2914650"/>
            <a:ext cx="1521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Too complex ?</a:t>
            </a: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2286000" y="1200150"/>
            <a:ext cx="1394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Training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versus Goodness of Fit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1219200" y="1257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219200" y="24003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524000" y="22288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17526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9812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3622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971800" y="16573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28194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1600200" y="20002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33528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2590800" y="1771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0574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2879725" y="237053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762000" y="131445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5105400" y="13144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105400" y="24574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5410200" y="22860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5638800" y="19431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Oval 21"/>
          <p:cNvSpPr>
            <a:spLocks noChangeArrowheads="1"/>
          </p:cNvSpPr>
          <p:nvPr/>
        </p:nvSpPr>
        <p:spPr bwMode="auto">
          <a:xfrm>
            <a:off x="58674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6248400" y="17145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Oval 23"/>
          <p:cNvSpPr>
            <a:spLocks noChangeArrowheads="1"/>
          </p:cNvSpPr>
          <p:nvPr/>
        </p:nvSpPr>
        <p:spPr bwMode="auto">
          <a:xfrm>
            <a:off x="6858000" y="17145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67056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5486400" y="20574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7239000" y="18859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6477000" y="18288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Oval 28"/>
          <p:cNvSpPr>
            <a:spLocks noChangeArrowheads="1"/>
          </p:cNvSpPr>
          <p:nvPr/>
        </p:nvSpPr>
        <p:spPr bwMode="auto">
          <a:xfrm>
            <a:off x="5943600" y="19431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6765925" y="242768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4648200" y="1371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 flipV="1">
            <a:off x="5029200" y="30861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>
            <a:off x="5029200" y="42291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5" name="Oval 33"/>
          <p:cNvSpPr>
            <a:spLocks noChangeArrowheads="1"/>
          </p:cNvSpPr>
          <p:nvPr/>
        </p:nvSpPr>
        <p:spPr bwMode="auto">
          <a:xfrm>
            <a:off x="5334000" y="40576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5562600" y="37147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Oval 35"/>
          <p:cNvSpPr>
            <a:spLocks noChangeArrowheads="1"/>
          </p:cNvSpPr>
          <p:nvPr/>
        </p:nvSpPr>
        <p:spPr bwMode="auto">
          <a:xfrm>
            <a:off x="5791200" y="36004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Oval 36"/>
          <p:cNvSpPr>
            <a:spLocks noChangeArrowheads="1"/>
          </p:cNvSpPr>
          <p:nvPr/>
        </p:nvSpPr>
        <p:spPr bwMode="auto">
          <a:xfrm>
            <a:off x="6172200" y="34861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Oval 37"/>
          <p:cNvSpPr>
            <a:spLocks noChangeArrowheads="1"/>
          </p:cNvSpPr>
          <p:nvPr/>
        </p:nvSpPr>
        <p:spPr bwMode="auto">
          <a:xfrm>
            <a:off x="6781800" y="34861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Oval 38"/>
          <p:cNvSpPr>
            <a:spLocks noChangeArrowheads="1"/>
          </p:cNvSpPr>
          <p:nvPr/>
        </p:nvSpPr>
        <p:spPr bwMode="auto">
          <a:xfrm>
            <a:off x="6629400" y="36004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Oval 39"/>
          <p:cNvSpPr>
            <a:spLocks noChangeArrowheads="1"/>
          </p:cNvSpPr>
          <p:nvPr/>
        </p:nvSpPr>
        <p:spPr bwMode="auto">
          <a:xfrm>
            <a:off x="5410200" y="38290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Oval 40"/>
          <p:cNvSpPr>
            <a:spLocks noChangeArrowheads="1"/>
          </p:cNvSpPr>
          <p:nvPr/>
        </p:nvSpPr>
        <p:spPr bwMode="auto">
          <a:xfrm>
            <a:off x="7162800" y="36576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Oval 41"/>
          <p:cNvSpPr>
            <a:spLocks noChangeArrowheads="1"/>
          </p:cNvSpPr>
          <p:nvPr/>
        </p:nvSpPr>
        <p:spPr bwMode="auto">
          <a:xfrm>
            <a:off x="6400800" y="36004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Oval 42"/>
          <p:cNvSpPr>
            <a:spLocks noChangeArrowheads="1"/>
          </p:cNvSpPr>
          <p:nvPr/>
        </p:nvSpPr>
        <p:spPr bwMode="auto">
          <a:xfrm>
            <a:off x="5867400" y="37147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6689725" y="419933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4572000" y="314325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 flipV="1">
            <a:off x="1219200" y="30289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58" name="Line 46"/>
          <p:cNvSpPr>
            <a:spLocks noChangeShapeType="1"/>
          </p:cNvSpPr>
          <p:nvPr/>
        </p:nvSpPr>
        <p:spPr bwMode="auto">
          <a:xfrm>
            <a:off x="1219200" y="41719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59" name="Oval 47"/>
          <p:cNvSpPr>
            <a:spLocks noChangeArrowheads="1"/>
          </p:cNvSpPr>
          <p:nvPr/>
        </p:nvSpPr>
        <p:spPr bwMode="auto">
          <a:xfrm>
            <a:off x="1524000" y="40005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Oval 48"/>
          <p:cNvSpPr>
            <a:spLocks noChangeArrowheads="1"/>
          </p:cNvSpPr>
          <p:nvPr/>
        </p:nvSpPr>
        <p:spPr bwMode="auto">
          <a:xfrm>
            <a:off x="1752600" y="36576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>
            <a:off x="1981200" y="35433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>
            <a:off x="2362200" y="34290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Oval 51"/>
          <p:cNvSpPr>
            <a:spLocks noChangeArrowheads="1"/>
          </p:cNvSpPr>
          <p:nvPr/>
        </p:nvSpPr>
        <p:spPr bwMode="auto">
          <a:xfrm>
            <a:off x="2971800" y="34290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Oval 52"/>
          <p:cNvSpPr>
            <a:spLocks noChangeArrowheads="1"/>
          </p:cNvSpPr>
          <p:nvPr/>
        </p:nvSpPr>
        <p:spPr bwMode="auto">
          <a:xfrm>
            <a:off x="2819400" y="35433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5" name="Oval 53"/>
          <p:cNvSpPr>
            <a:spLocks noChangeArrowheads="1"/>
          </p:cNvSpPr>
          <p:nvPr/>
        </p:nvSpPr>
        <p:spPr bwMode="auto">
          <a:xfrm>
            <a:off x="1600200" y="37719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Oval 54"/>
          <p:cNvSpPr>
            <a:spLocks noChangeArrowheads="1"/>
          </p:cNvSpPr>
          <p:nvPr/>
        </p:nvSpPr>
        <p:spPr bwMode="auto">
          <a:xfrm>
            <a:off x="3352800" y="360045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Oval 55"/>
          <p:cNvSpPr>
            <a:spLocks noChangeArrowheads="1"/>
          </p:cNvSpPr>
          <p:nvPr/>
        </p:nvSpPr>
        <p:spPr bwMode="auto">
          <a:xfrm>
            <a:off x="2590800" y="35433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Oval 56"/>
          <p:cNvSpPr>
            <a:spLocks noChangeArrowheads="1"/>
          </p:cNvSpPr>
          <p:nvPr/>
        </p:nvSpPr>
        <p:spPr bwMode="auto">
          <a:xfrm>
            <a:off x="2057400" y="3657600"/>
            <a:ext cx="76200" cy="571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2879725" y="4142185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8970" name="Text Box 58"/>
          <p:cNvSpPr txBox="1">
            <a:spLocks noChangeArrowheads="1"/>
          </p:cNvSpPr>
          <p:nvPr/>
        </p:nvSpPr>
        <p:spPr bwMode="auto">
          <a:xfrm>
            <a:off x="762000" y="30861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8971" name="Line 59"/>
          <p:cNvSpPr>
            <a:spLocks noChangeShapeType="1"/>
          </p:cNvSpPr>
          <p:nvPr/>
        </p:nvSpPr>
        <p:spPr bwMode="auto">
          <a:xfrm flipV="1">
            <a:off x="4953000" y="1600200"/>
            <a:ext cx="2743200" cy="74295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2" name="Freeform 60"/>
          <p:cNvSpPr>
            <a:spLocks/>
          </p:cNvSpPr>
          <p:nvPr/>
        </p:nvSpPr>
        <p:spPr bwMode="auto">
          <a:xfrm>
            <a:off x="1587500" y="2895600"/>
            <a:ext cx="1841500" cy="1809750"/>
          </a:xfrm>
          <a:custGeom>
            <a:avLst/>
            <a:gdLst>
              <a:gd name="T0" fmla="*/ 2147483647 w 1160"/>
              <a:gd name="T1" fmla="*/ 2147483647 h 1520"/>
              <a:gd name="T2" fmla="*/ 2147483647 w 1160"/>
              <a:gd name="T3" fmla="*/ 2147483647 h 1520"/>
              <a:gd name="T4" fmla="*/ 2147483647 w 1160"/>
              <a:gd name="T5" fmla="*/ 2147483647 h 1520"/>
              <a:gd name="T6" fmla="*/ 2147483647 w 1160"/>
              <a:gd name="T7" fmla="*/ 2147483647 h 1520"/>
              <a:gd name="T8" fmla="*/ 2147483647 w 1160"/>
              <a:gd name="T9" fmla="*/ 2147483647 h 1520"/>
              <a:gd name="T10" fmla="*/ 2147483647 w 1160"/>
              <a:gd name="T11" fmla="*/ 2147483647 h 1520"/>
              <a:gd name="T12" fmla="*/ 2147483647 w 1160"/>
              <a:gd name="T13" fmla="*/ 2147483647 h 1520"/>
              <a:gd name="T14" fmla="*/ 2147483647 w 1160"/>
              <a:gd name="T15" fmla="*/ 2147483647 h 1520"/>
              <a:gd name="T16" fmla="*/ 2147483647 w 1160"/>
              <a:gd name="T17" fmla="*/ 2147483647 h 1520"/>
              <a:gd name="T18" fmla="*/ 2147483647 w 1160"/>
              <a:gd name="T19" fmla="*/ 2147483647 h 1520"/>
              <a:gd name="T20" fmla="*/ 2147483647 w 1160"/>
              <a:gd name="T21" fmla="*/ 2147483647 h 15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60"/>
              <a:gd name="T34" fmla="*/ 0 h 1520"/>
              <a:gd name="T35" fmla="*/ 1160 w 1160"/>
              <a:gd name="T36" fmla="*/ 1520 h 15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60" h="1520">
                <a:moveTo>
                  <a:pt x="8" y="976"/>
                </a:moveTo>
                <a:cubicBezTo>
                  <a:pt x="4" y="732"/>
                  <a:pt x="0" y="488"/>
                  <a:pt x="8" y="496"/>
                </a:cubicBezTo>
                <a:cubicBezTo>
                  <a:pt x="16" y="504"/>
                  <a:pt x="48" y="880"/>
                  <a:pt x="56" y="1024"/>
                </a:cubicBezTo>
                <a:cubicBezTo>
                  <a:pt x="64" y="1168"/>
                  <a:pt x="40" y="1520"/>
                  <a:pt x="56" y="1360"/>
                </a:cubicBezTo>
                <a:cubicBezTo>
                  <a:pt x="72" y="1200"/>
                  <a:pt x="96" y="72"/>
                  <a:pt x="152" y="64"/>
                </a:cubicBezTo>
                <a:cubicBezTo>
                  <a:pt x="208" y="56"/>
                  <a:pt x="328" y="1312"/>
                  <a:pt x="392" y="1312"/>
                </a:cubicBezTo>
                <a:cubicBezTo>
                  <a:pt x="456" y="1312"/>
                  <a:pt x="480" y="128"/>
                  <a:pt x="536" y="64"/>
                </a:cubicBezTo>
                <a:cubicBezTo>
                  <a:pt x="592" y="0"/>
                  <a:pt x="680" y="880"/>
                  <a:pt x="728" y="928"/>
                </a:cubicBezTo>
                <a:cubicBezTo>
                  <a:pt x="776" y="976"/>
                  <a:pt x="784" y="336"/>
                  <a:pt x="824" y="352"/>
                </a:cubicBezTo>
                <a:cubicBezTo>
                  <a:pt x="864" y="368"/>
                  <a:pt x="912" y="1008"/>
                  <a:pt x="968" y="1024"/>
                </a:cubicBezTo>
                <a:cubicBezTo>
                  <a:pt x="1024" y="1040"/>
                  <a:pt x="1128" y="544"/>
                  <a:pt x="1160" y="448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3" name="Freeform 61"/>
          <p:cNvSpPr>
            <a:spLocks/>
          </p:cNvSpPr>
          <p:nvPr/>
        </p:nvSpPr>
        <p:spPr bwMode="auto">
          <a:xfrm>
            <a:off x="5105400" y="3486150"/>
            <a:ext cx="2438400" cy="800100"/>
          </a:xfrm>
          <a:custGeom>
            <a:avLst/>
            <a:gdLst>
              <a:gd name="T0" fmla="*/ 0 w 1488"/>
              <a:gd name="T1" fmla="*/ 2147483647 h 640"/>
              <a:gd name="T2" fmla="*/ 2147483647 w 1488"/>
              <a:gd name="T3" fmla="*/ 2147483647 h 640"/>
              <a:gd name="T4" fmla="*/ 2147483647 w 1488"/>
              <a:gd name="T5" fmla="*/ 2147483647 h 640"/>
              <a:gd name="T6" fmla="*/ 0 60000 65536"/>
              <a:gd name="T7" fmla="*/ 0 60000 65536"/>
              <a:gd name="T8" fmla="*/ 0 60000 65536"/>
              <a:gd name="T9" fmla="*/ 0 w 1488"/>
              <a:gd name="T10" fmla="*/ 0 h 640"/>
              <a:gd name="T11" fmla="*/ 1488 w 1488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640">
                <a:moveTo>
                  <a:pt x="0" y="640"/>
                </a:moveTo>
                <a:cubicBezTo>
                  <a:pt x="188" y="384"/>
                  <a:pt x="376" y="128"/>
                  <a:pt x="624" y="64"/>
                </a:cubicBezTo>
                <a:cubicBezTo>
                  <a:pt x="872" y="0"/>
                  <a:pt x="1344" y="224"/>
                  <a:pt x="1488" y="256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4" name="Text Box 62"/>
          <p:cNvSpPr txBox="1">
            <a:spLocks noChangeArrowheads="1"/>
          </p:cNvSpPr>
          <p:nvPr/>
        </p:nvSpPr>
        <p:spPr bwMode="auto">
          <a:xfrm>
            <a:off x="5927725" y="1170385"/>
            <a:ext cx="1297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Too simple?</a:t>
            </a:r>
          </a:p>
        </p:txBody>
      </p:sp>
      <p:sp>
        <p:nvSpPr>
          <p:cNvPr id="38975" name="Text Box 63"/>
          <p:cNvSpPr txBox="1">
            <a:spLocks noChangeArrowheads="1"/>
          </p:cNvSpPr>
          <p:nvPr/>
        </p:nvSpPr>
        <p:spPr bwMode="auto">
          <a:xfrm>
            <a:off x="2514600" y="2914650"/>
            <a:ext cx="1521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Too complex ?</a:t>
            </a:r>
          </a:p>
        </p:txBody>
      </p:sp>
      <p:sp>
        <p:nvSpPr>
          <p:cNvPr id="38976" name="Text Box 64"/>
          <p:cNvSpPr txBox="1">
            <a:spLocks noChangeArrowheads="1"/>
          </p:cNvSpPr>
          <p:nvPr/>
        </p:nvSpPr>
        <p:spPr bwMode="auto">
          <a:xfrm>
            <a:off x="5943600" y="2914650"/>
            <a:ext cx="14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About right ?</a:t>
            </a:r>
          </a:p>
        </p:txBody>
      </p:sp>
      <p:sp>
        <p:nvSpPr>
          <p:cNvPr id="38977" name="Text Box 65"/>
          <p:cNvSpPr txBox="1">
            <a:spLocks noChangeArrowheads="1"/>
          </p:cNvSpPr>
          <p:nvPr/>
        </p:nvSpPr>
        <p:spPr bwMode="auto">
          <a:xfrm>
            <a:off x="2286000" y="1200150"/>
            <a:ext cx="1394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Training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Model Complexity and Generalization</a:t>
            </a: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 flipV="1">
            <a:off x="1981200" y="1085850"/>
            <a:ext cx="0" cy="234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1981200" y="34290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2057400" y="2857500"/>
            <a:ext cx="841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 baseline="-25000">
                <a:solidFill>
                  <a:srgbClr val="FF0000"/>
                </a:solidFill>
              </a:rPr>
              <a:t>train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u="sng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6136" name="Freeform 8"/>
          <p:cNvSpPr>
            <a:spLocks/>
          </p:cNvSpPr>
          <p:nvPr/>
        </p:nvSpPr>
        <p:spPr bwMode="auto">
          <a:xfrm>
            <a:off x="2057400" y="1543050"/>
            <a:ext cx="4953000" cy="1828800"/>
          </a:xfrm>
          <a:custGeom>
            <a:avLst/>
            <a:gdLst>
              <a:gd name="T0" fmla="*/ 0 w 3120"/>
              <a:gd name="T1" fmla="*/ 0 h 1536"/>
              <a:gd name="T2" fmla="*/ 2147483647 w 3120"/>
              <a:gd name="T3" fmla="*/ 2147483647 h 1536"/>
              <a:gd name="T4" fmla="*/ 2147483647 w 3120"/>
              <a:gd name="T5" fmla="*/ 2147483647 h 1536"/>
              <a:gd name="T6" fmla="*/ 2147483647 w 3120"/>
              <a:gd name="T7" fmla="*/ 2147483647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3120"/>
              <a:gd name="T13" fmla="*/ 0 h 1536"/>
              <a:gd name="T14" fmla="*/ 3120 w 3120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20" h="1536">
                <a:moveTo>
                  <a:pt x="0" y="0"/>
                </a:moveTo>
                <a:cubicBezTo>
                  <a:pt x="44" y="388"/>
                  <a:pt x="88" y="776"/>
                  <a:pt x="336" y="1008"/>
                </a:cubicBezTo>
                <a:cubicBezTo>
                  <a:pt x="584" y="1240"/>
                  <a:pt x="1024" y="1304"/>
                  <a:pt x="1488" y="1392"/>
                </a:cubicBezTo>
                <a:cubicBezTo>
                  <a:pt x="1952" y="1480"/>
                  <a:pt x="2536" y="1508"/>
                  <a:pt x="3120" y="15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5867401" y="2228850"/>
            <a:ext cx="7888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  <a:r>
              <a:rPr lang="en-US" baseline="-25000">
                <a:solidFill>
                  <a:srgbClr val="0000FF"/>
                </a:solidFill>
              </a:rPr>
              <a:t>test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u="sng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76141" name="Freeform 13"/>
          <p:cNvSpPr>
            <a:spLocks/>
          </p:cNvSpPr>
          <p:nvPr/>
        </p:nvSpPr>
        <p:spPr bwMode="auto">
          <a:xfrm>
            <a:off x="2133600" y="1314450"/>
            <a:ext cx="4876800" cy="1676400"/>
          </a:xfrm>
          <a:custGeom>
            <a:avLst/>
            <a:gdLst>
              <a:gd name="T0" fmla="*/ 0 w 3072"/>
              <a:gd name="T1" fmla="*/ 0 h 1408"/>
              <a:gd name="T2" fmla="*/ 2147483647 w 3072"/>
              <a:gd name="T3" fmla="*/ 2147483647 h 1408"/>
              <a:gd name="T4" fmla="*/ 2147483647 w 3072"/>
              <a:gd name="T5" fmla="*/ 2147483647 h 1408"/>
              <a:gd name="T6" fmla="*/ 0 60000 65536"/>
              <a:gd name="T7" fmla="*/ 0 60000 65536"/>
              <a:gd name="T8" fmla="*/ 0 60000 65536"/>
              <a:gd name="T9" fmla="*/ 0 w 3072"/>
              <a:gd name="T10" fmla="*/ 0 h 1408"/>
              <a:gd name="T11" fmla="*/ 3072 w 3072"/>
              <a:gd name="T12" fmla="*/ 1408 h 1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72" h="1408">
                <a:moveTo>
                  <a:pt x="0" y="0"/>
                </a:moveTo>
                <a:cubicBezTo>
                  <a:pt x="80" y="544"/>
                  <a:pt x="160" y="1088"/>
                  <a:pt x="672" y="1248"/>
                </a:cubicBezTo>
                <a:cubicBezTo>
                  <a:pt x="1184" y="1408"/>
                  <a:pt x="2128" y="1184"/>
                  <a:pt x="3072" y="96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486150"/>
            <a:ext cx="26572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Complexity = degrees</a:t>
            </a:r>
          </a:p>
          <a:p>
            <a:r>
              <a:rPr lang="en-US"/>
              <a:t>of freedom in the model</a:t>
            </a:r>
          </a:p>
          <a:p>
            <a:r>
              <a:rPr lang="en-US"/>
              <a:t>(e.g., number of variables)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2400" y="971550"/>
            <a:ext cx="1905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Error </a:t>
            </a:r>
            <a:r>
              <a:rPr lang="en-US" dirty="0"/>
              <a:t>Function</a:t>
            </a:r>
          </a:p>
          <a:p>
            <a:r>
              <a:rPr lang="en-US" dirty="0"/>
              <a:t>e.g., squared</a:t>
            </a:r>
          </a:p>
          <a:p>
            <a:r>
              <a:rPr lang="en-US" dirty="0"/>
              <a:t>error 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 flipH="1" flipV="1">
            <a:off x="3733796" y="3429000"/>
            <a:ext cx="45719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3733800" y="28575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2971800" y="3790950"/>
            <a:ext cx="1584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Optimal model</a:t>
            </a:r>
          </a:p>
          <a:p>
            <a:r>
              <a:rPr lang="en-US" dirty="0"/>
              <a:t>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3" grpId="0" animBg="1"/>
      <p:bldP spid="176134" grpId="0"/>
      <p:bldP spid="176136" grpId="0" animBg="1"/>
      <p:bldP spid="176137" grpId="0"/>
      <p:bldP spid="176141" grpId="0" animBg="1"/>
      <p:bldP spid="176142" grpId="0"/>
      <p:bldP spid="176144" grpId="0"/>
      <p:bldP spid="176145" grpId="0" animBg="1"/>
      <p:bldP spid="176146" grpId="0" animBg="1"/>
      <p:bldP spid="1761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and Generalization</a:t>
            </a: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 flipV="1">
            <a:off x="1981200" y="1085850"/>
            <a:ext cx="0" cy="234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1981200" y="34290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2057400" y="2857500"/>
            <a:ext cx="841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 baseline="-25000">
                <a:solidFill>
                  <a:srgbClr val="FF0000"/>
                </a:solidFill>
              </a:rPr>
              <a:t>train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u="sng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6136" name="Freeform 8"/>
          <p:cNvSpPr>
            <a:spLocks/>
          </p:cNvSpPr>
          <p:nvPr/>
        </p:nvSpPr>
        <p:spPr bwMode="auto">
          <a:xfrm>
            <a:off x="2057400" y="1543050"/>
            <a:ext cx="4953000" cy="1828800"/>
          </a:xfrm>
          <a:custGeom>
            <a:avLst/>
            <a:gdLst>
              <a:gd name="T0" fmla="*/ 0 w 3120"/>
              <a:gd name="T1" fmla="*/ 0 h 1536"/>
              <a:gd name="T2" fmla="*/ 2147483647 w 3120"/>
              <a:gd name="T3" fmla="*/ 2147483647 h 1536"/>
              <a:gd name="T4" fmla="*/ 2147483647 w 3120"/>
              <a:gd name="T5" fmla="*/ 2147483647 h 1536"/>
              <a:gd name="T6" fmla="*/ 2147483647 w 3120"/>
              <a:gd name="T7" fmla="*/ 2147483647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3120"/>
              <a:gd name="T13" fmla="*/ 0 h 1536"/>
              <a:gd name="T14" fmla="*/ 3120 w 3120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20" h="1536">
                <a:moveTo>
                  <a:pt x="0" y="0"/>
                </a:moveTo>
                <a:cubicBezTo>
                  <a:pt x="44" y="388"/>
                  <a:pt x="88" y="776"/>
                  <a:pt x="336" y="1008"/>
                </a:cubicBezTo>
                <a:cubicBezTo>
                  <a:pt x="584" y="1240"/>
                  <a:pt x="1024" y="1304"/>
                  <a:pt x="1488" y="1392"/>
                </a:cubicBezTo>
                <a:cubicBezTo>
                  <a:pt x="1952" y="1480"/>
                  <a:pt x="2536" y="1508"/>
                  <a:pt x="3120" y="15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5867401" y="2228850"/>
            <a:ext cx="7888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</a:t>
            </a:r>
            <a:r>
              <a:rPr lang="en-US" baseline="-25000">
                <a:solidFill>
                  <a:srgbClr val="0000FF"/>
                </a:solidFill>
              </a:rPr>
              <a:t>test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u="sng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76141" name="Freeform 13"/>
          <p:cNvSpPr>
            <a:spLocks/>
          </p:cNvSpPr>
          <p:nvPr/>
        </p:nvSpPr>
        <p:spPr bwMode="auto">
          <a:xfrm>
            <a:off x="2133600" y="1314450"/>
            <a:ext cx="4876800" cy="1676400"/>
          </a:xfrm>
          <a:custGeom>
            <a:avLst/>
            <a:gdLst>
              <a:gd name="T0" fmla="*/ 0 w 3072"/>
              <a:gd name="T1" fmla="*/ 0 h 1408"/>
              <a:gd name="T2" fmla="*/ 2147483647 w 3072"/>
              <a:gd name="T3" fmla="*/ 2147483647 h 1408"/>
              <a:gd name="T4" fmla="*/ 2147483647 w 3072"/>
              <a:gd name="T5" fmla="*/ 2147483647 h 1408"/>
              <a:gd name="T6" fmla="*/ 0 60000 65536"/>
              <a:gd name="T7" fmla="*/ 0 60000 65536"/>
              <a:gd name="T8" fmla="*/ 0 60000 65536"/>
              <a:gd name="T9" fmla="*/ 0 w 3072"/>
              <a:gd name="T10" fmla="*/ 0 h 1408"/>
              <a:gd name="T11" fmla="*/ 3072 w 3072"/>
              <a:gd name="T12" fmla="*/ 1408 h 14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72" h="1408">
                <a:moveTo>
                  <a:pt x="0" y="0"/>
                </a:moveTo>
                <a:cubicBezTo>
                  <a:pt x="80" y="544"/>
                  <a:pt x="160" y="1088"/>
                  <a:pt x="672" y="1248"/>
                </a:cubicBezTo>
                <a:cubicBezTo>
                  <a:pt x="1184" y="1408"/>
                  <a:pt x="2128" y="1184"/>
                  <a:pt x="3072" y="96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2400" y="971550"/>
            <a:ext cx="1905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Score Function</a:t>
            </a:r>
          </a:p>
          <a:p>
            <a:r>
              <a:rPr lang="en-US"/>
              <a:t>e.g., squared</a:t>
            </a:r>
          </a:p>
          <a:p>
            <a:r>
              <a:rPr lang="en-US"/>
              <a:t>error </a:t>
            </a:r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3733800" y="28575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828800" y="35433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High bias</a:t>
            </a:r>
          </a:p>
          <a:p>
            <a:r>
              <a:rPr lang="en-US"/>
              <a:t>Low variance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943600" y="3543300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Low bias</a:t>
            </a:r>
          </a:p>
          <a:p>
            <a:r>
              <a:rPr lang="en-US"/>
              <a:t>High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3" grpId="0" animBg="1"/>
      <p:bldP spid="176134" grpId="0"/>
      <p:bldP spid="176136" grpId="0" animBg="1"/>
      <p:bldP spid="176137" grpId="0"/>
      <p:bldP spid="176141" grpId="0" animBg="1"/>
      <p:bldP spid="176144" grpId="0"/>
      <p:bldP spid="176146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Predict real-valued output for given input – given a training set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Predict rainfall in cm for month</a:t>
            </a:r>
          </a:p>
          <a:p>
            <a:r>
              <a:rPr lang="en-US" dirty="0" smtClean="0"/>
              <a:t>Predict stock prices in next day</a:t>
            </a:r>
          </a:p>
          <a:p>
            <a:r>
              <a:rPr lang="en-US" dirty="0" smtClean="0"/>
              <a:t>Predict number of users who will click on an internet advertisement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ChangeArrowheads="1"/>
          </p:cNvSpPr>
          <p:nvPr/>
        </p:nvSpPr>
        <p:spPr bwMode="auto">
          <a:xfrm>
            <a:off x="1371600" y="1200150"/>
            <a:ext cx="2971800" cy="1200150"/>
          </a:xfrm>
          <a:prstGeom prst="rect">
            <a:avLst/>
          </a:prstGeom>
          <a:solidFill>
            <a:srgbClr val="CDD1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Training Data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81200" y="1657350"/>
            <a:ext cx="1415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Training Data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>
            <a:off x="1371600" y="24003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4" name="Line 11"/>
          <p:cNvSpPr>
            <a:spLocks noChangeShapeType="1"/>
          </p:cNvSpPr>
          <p:nvPr/>
        </p:nvSpPr>
        <p:spPr bwMode="auto">
          <a:xfrm>
            <a:off x="4191000" y="1657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Text Box 12"/>
          <p:cNvSpPr txBox="1">
            <a:spLocks noChangeArrowheads="1"/>
          </p:cNvSpPr>
          <p:nvPr/>
        </p:nvSpPr>
        <p:spPr bwMode="auto">
          <a:xfrm>
            <a:off x="4800600" y="1371600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 this data to find the best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 for each model f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/>
              <a:t>x</a:t>
            </a:r>
            <a:r>
              <a:rPr lang="en-US"/>
              <a:t> ;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1371600" y="1200150"/>
            <a:ext cx="2971800" cy="2171700"/>
          </a:xfrm>
          <a:prstGeom prst="rect">
            <a:avLst/>
          </a:prstGeom>
          <a:solidFill>
            <a:srgbClr val="CDD1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Validation Data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981200" y="1657350"/>
            <a:ext cx="1415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Training Data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1905000" y="2743200"/>
            <a:ext cx="1612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Validation Data</a:t>
            </a: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1371600" y="24003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Line 9"/>
          <p:cNvSpPr>
            <a:spLocks noChangeShapeType="1"/>
          </p:cNvSpPr>
          <p:nvPr/>
        </p:nvSpPr>
        <p:spPr bwMode="auto">
          <a:xfrm>
            <a:off x="1371600" y="33718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Line 11"/>
          <p:cNvSpPr>
            <a:spLocks noChangeShapeType="1"/>
          </p:cNvSpPr>
          <p:nvPr/>
        </p:nvSpPr>
        <p:spPr bwMode="auto">
          <a:xfrm>
            <a:off x="4191000" y="1657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4800600" y="1371600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 this data to find the best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 for each model f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/>
              <a:t>x</a:t>
            </a:r>
            <a:r>
              <a:rPr lang="en-US"/>
              <a:t> ;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</a:t>
            </a:r>
          </a:p>
        </p:txBody>
      </p:sp>
      <p:sp>
        <p:nvSpPr>
          <p:cNvPr id="44042" name="Text Box 13"/>
          <p:cNvSpPr txBox="1">
            <a:spLocks noChangeArrowheads="1"/>
          </p:cNvSpPr>
          <p:nvPr/>
        </p:nvSpPr>
        <p:spPr bwMode="auto">
          <a:xfrm>
            <a:off x="4724400" y="2400300"/>
            <a:ext cx="396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/>
              <a:t>Use this data to </a:t>
            </a:r>
          </a:p>
          <a:p>
            <a:pPr marL="342900" indent="-342900">
              <a:buFontTx/>
              <a:buAutoNum type="arabicParenBoth"/>
            </a:pPr>
            <a:r>
              <a:rPr lang="en-US"/>
              <a:t>calculate an estimate of  S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for each f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/>
              <a:t>x</a:t>
            </a:r>
            <a:r>
              <a:rPr lang="en-US"/>
              <a:t> ;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and </a:t>
            </a:r>
          </a:p>
          <a:p>
            <a:pPr marL="342900" indent="-342900">
              <a:buFontTx/>
              <a:buAutoNum type="arabicParenBoth"/>
            </a:pPr>
            <a:r>
              <a:rPr lang="en-US"/>
              <a:t>select k* = arg min</a:t>
            </a:r>
            <a:r>
              <a:rPr lang="en-US" baseline="-25000"/>
              <a:t>k</a:t>
            </a:r>
            <a:r>
              <a:rPr lang="en-US"/>
              <a:t> S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</a:t>
            </a:r>
          </a:p>
        </p:txBody>
      </p:sp>
      <p:sp>
        <p:nvSpPr>
          <p:cNvPr id="44043" name="Line 14"/>
          <p:cNvSpPr>
            <a:spLocks noChangeShapeType="1"/>
          </p:cNvSpPr>
          <p:nvPr/>
        </p:nvSpPr>
        <p:spPr bwMode="auto">
          <a:xfrm>
            <a:off x="3962400" y="2857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1371600" y="1200150"/>
            <a:ext cx="2971800" cy="2171700"/>
          </a:xfrm>
          <a:prstGeom prst="rect">
            <a:avLst/>
          </a:prstGeom>
          <a:solidFill>
            <a:srgbClr val="CDD1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Validation Data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81200" y="1657350"/>
            <a:ext cx="1415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Training Data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905000" y="2743200"/>
            <a:ext cx="1612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Validation Data</a:t>
            </a: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1371600" y="24003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Line 9"/>
          <p:cNvSpPr>
            <a:spLocks noChangeShapeType="1"/>
          </p:cNvSpPr>
          <p:nvPr/>
        </p:nvSpPr>
        <p:spPr bwMode="auto">
          <a:xfrm>
            <a:off x="1371600" y="33718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Line 11"/>
          <p:cNvSpPr>
            <a:spLocks noChangeShapeType="1"/>
          </p:cNvSpPr>
          <p:nvPr/>
        </p:nvSpPr>
        <p:spPr bwMode="auto">
          <a:xfrm>
            <a:off x="4191000" y="1657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Text Box 12"/>
          <p:cNvSpPr txBox="1">
            <a:spLocks noChangeArrowheads="1"/>
          </p:cNvSpPr>
          <p:nvPr/>
        </p:nvSpPr>
        <p:spPr bwMode="auto">
          <a:xfrm>
            <a:off x="4800600" y="1371600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 this data to find the best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 for each model f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/>
              <a:t>x</a:t>
            </a:r>
            <a:r>
              <a:rPr lang="en-US"/>
              <a:t> ;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</a:t>
            </a:r>
          </a:p>
        </p:txBody>
      </p:sp>
      <p:sp>
        <p:nvSpPr>
          <p:cNvPr id="45066" name="Text Box 13"/>
          <p:cNvSpPr txBox="1">
            <a:spLocks noChangeArrowheads="1"/>
          </p:cNvSpPr>
          <p:nvPr/>
        </p:nvSpPr>
        <p:spPr bwMode="auto">
          <a:xfrm>
            <a:off x="4724400" y="2400300"/>
            <a:ext cx="396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/>
              <a:t>Use this data to </a:t>
            </a:r>
          </a:p>
          <a:p>
            <a:pPr marL="342900" indent="-342900">
              <a:buFontTx/>
              <a:buAutoNum type="arabicParenBoth"/>
            </a:pPr>
            <a:r>
              <a:rPr lang="en-US"/>
              <a:t>calculate an estimate of  S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for each f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/>
              <a:t>x</a:t>
            </a:r>
            <a:r>
              <a:rPr lang="en-US"/>
              <a:t> ;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and </a:t>
            </a:r>
          </a:p>
          <a:p>
            <a:pPr marL="342900" indent="-342900">
              <a:buFontTx/>
              <a:buAutoNum type="arabicParenBoth"/>
            </a:pPr>
            <a:r>
              <a:rPr lang="en-US"/>
              <a:t>select k* = arg min</a:t>
            </a:r>
            <a:r>
              <a:rPr lang="en-US" baseline="-25000"/>
              <a:t>k</a:t>
            </a:r>
            <a:r>
              <a:rPr lang="en-US"/>
              <a:t> S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</a:t>
            </a:r>
          </a:p>
        </p:txBody>
      </p:sp>
      <p:sp>
        <p:nvSpPr>
          <p:cNvPr id="45067" name="Line 14"/>
          <p:cNvSpPr>
            <a:spLocks noChangeShapeType="1"/>
          </p:cNvSpPr>
          <p:nvPr/>
        </p:nvSpPr>
        <p:spPr bwMode="auto">
          <a:xfrm>
            <a:off x="3962400" y="2857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8" name="Text Box 15"/>
          <p:cNvSpPr txBox="1">
            <a:spLocks noChangeArrowheads="1"/>
          </p:cNvSpPr>
          <p:nvPr/>
        </p:nvSpPr>
        <p:spPr bwMode="auto">
          <a:xfrm>
            <a:off x="4724400" y="971550"/>
            <a:ext cx="3547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can generalize to </a:t>
            </a:r>
            <a:r>
              <a:rPr lang="en-US" b="1">
                <a:solidFill>
                  <a:srgbClr val="FF0000"/>
                </a:solidFill>
              </a:rPr>
              <a:t>cross-validation….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371600" y="3543300"/>
            <a:ext cx="2971800" cy="10858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371600" y="1200150"/>
            <a:ext cx="2971800" cy="2171700"/>
          </a:xfrm>
          <a:prstGeom prst="rect">
            <a:avLst/>
          </a:prstGeom>
          <a:solidFill>
            <a:srgbClr val="CDD1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Data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981200" y="1657350"/>
            <a:ext cx="1415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Training Data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1612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Validation Data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1371600" y="24003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2209800" y="3829050"/>
            <a:ext cx="1044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Test Data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1371600" y="33718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4191000" y="1657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4800600" y="1371600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 this data to find the best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 for each model f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/>
              <a:t>x</a:t>
            </a:r>
            <a:r>
              <a:rPr lang="en-US"/>
              <a:t> ;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</a:t>
            </a:r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4724400" y="2400300"/>
            <a:ext cx="396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/>
              <a:t>Use this data to </a:t>
            </a:r>
          </a:p>
          <a:p>
            <a:pPr marL="342900" indent="-342900">
              <a:buFontTx/>
              <a:buAutoNum type="arabicParenBoth"/>
            </a:pPr>
            <a:r>
              <a:rPr lang="en-US"/>
              <a:t>calculate an estimate of  S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for each f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/>
              <a:t>x</a:t>
            </a:r>
            <a:r>
              <a:rPr lang="en-US"/>
              <a:t> ; 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and </a:t>
            </a:r>
          </a:p>
          <a:p>
            <a:pPr marL="342900" indent="-342900">
              <a:buFontTx/>
              <a:buAutoNum type="arabicParenBoth"/>
            </a:pPr>
            <a:r>
              <a:rPr lang="en-US"/>
              <a:t>select k* = arg min</a:t>
            </a:r>
            <a:r>
              <a:rPr lang="en-US" baseline="-25000"/>
              <a:t>k</a:t>
            </a:r>
            <a:r>
              <a:rPr lang="en-US"/>
              <a:t> S</a:t>
            </a:r>
            <a:r>
              <a:rPr lang="en-US" baseline="-25000"/>
              <a:t>k</a:t>
            </a:r>
            <a:r>
              <a:rPr lang="en-US"/>
              <a:t>(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</a:t>
            </a:r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3962400" y="2857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Text Box 13"/>
          <p:cNvSpPr txBox="1">
            <a:spLocks noChangeArrowheads="1"/>
          </p:cNvSpPr>
          <p:nvPr/>
        </p:nvSpPr>
        <p:spPr bwMode="auto">
          <a:xfrm>
            <a:off x="4724400" y="3600450"/>
            <a:ext cx="3657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 this data to calculate an unbiased estimate of  S</a:t>
            </a:r>
            <a:r>
              <a:rPr lang="en-US" baseline="-25000"/>
              <a:t>k*</a:t>
            </a:r>
            <a:r>
              <a:rPr lang="en-US"/>
              <a:t>(</a:t>
            </a:r>
            <a:r>
              <a:rPr lang="en-US" u="sng">
                <a:latin typeface="Symbol" pitchFamily="18" charset="2"/>
              </a:rPr>
              <a:t>q</a:t>
            </a:r>
            <a:r>
              <a:rPr lang="en-US"/>
              <a:t>) for the selected model </a:t>
            </a:r>
          </a:p>
        </p:txBody>
      </p:sp>
      <p:sp>
        <p:nvSpPr>
          <p:cNvPr id="47119" name="Line 14"/>
          <p:cNvSpPr>
            <a:spLocks noChangeShapeType="1"/>
          </p:cNvSpPr>
          <p:nvPr/>
        </p:nvSpPr>
        <p:spPr bwMode="auto">
          <a:xfrm>
            <a:off x="38862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Time-series prediction as regression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71550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Measurements over time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,……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t</a:t>
            </a:r>
            <a:endParaRPr lang="en-US" sz="2000" baseline="-25000" dirty="0" smtClean="0"/>
          </a:p>
          <a:p>
            <a:pPr eaLnBrk="1" hangingPunct="1">
              <a:lnSpc>
                <a:spcPct val="80000"/>
              </a:lnSpc>
            </a:pPr>
            <a:endParaRPr lang="en-US" sz="2000" baseline="-25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We want to predict x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given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,……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t</a:t>
            </a:r>
            <a:endParaRPr lang="en-US" sz="2000" baseline="-25000" dirty="0" smtClean="0"/>
          </a:p>
          <a:p>
            <a:pPr eaLnBrk="1" hangingPunct="1">
              <a:lnSpc>
                <a:spcPct val="80000"/>
              </a:lnSpc>
            </a:pPr>
            <a:endParaRPr lang="en-US" sz="2000" baseline="-25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Autoregressive model</a:t>
            </a:r>
            <a:br>
              <a:rPr lang="en-US" sz="2000" dirty="0" smtClean="0"/>
            </a:br>
            <a:r>
              <a:rPr lang="en-US" sz="2000" dirty="0" smtClean="0"/>
              <a:t>                  x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f(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,……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t</a:t>
            </a:r>
            <a:r>
              <a:rPr lang="en-US" sz="1800" dirty="0" smtClean="0"/>
              <a:t> ; 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sz="1800" dirty="0" smtClean="0"/>
              <a:t> )  = </a:t>
            </a:r>
            <a:r>
              <a:rPr lang="en-US" sz="2000" dirty="0" smtClean="0"/>
              <a:t>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Symbol" pitchFamily="18" charset="2"/>
              </a:rPr>
              <a:t>a</a:t>
            </a:r>
            <a:r>
              <a:rPr lang="en-US" sz="28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 err="1" smtClean="0"/>
              <a:t>x</a:t>
            </a:r>
            <a:r>
              <a:rPr lang="en-US" sz="2800" baseline="-25000" dirty="0" err="1" smtClean="0"/>
              <a:t>t</a:t>
            </a:r>
            <a:r>
              <a:rPr lang="en-US" sz="2800" baseline="-25000" dirty="0" smtClean="0"/>
              <a:t>-k 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Number of coefficients K = memory of the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take advantage of regression techniques in general to solve this problem (e.g., linear in parameters, score function = squared error, etc)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Generalizations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Vector 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Non-linear function instead of linear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Add in terms for time-trend (linear, seasonal), for “jumps”, etc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4350"/>
            <a:ext cx="8229600" cy="3845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700" dirty="0" smtClean="0"/>
              <a:t>Generalized Linear Models (GLMs)</a:t>
            </a:r>
            <a:endParaRPr lang="en-US" sz="1800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71551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g(y) =   u(x) </a:t>
            </a:r>
            <a:r>
              <a:rPr lang="en-US" dirty="0" smtClean="0"/>
              <a:t>=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sz="3200" dirty="0" smtClean="0">
                <a:latin typeface="Symbol" pitchFamily="18" charset="2"/>
              </a:rPr>
              <a:t>S</a:t>
            </a:r>
            <a:r>
              <a:rPr lang="en-US" dirty="0" smtClean="0"/>
              <a:t>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sz="3200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sz="3200" baseline="-25000" dirty="0" err="1" smtClean="0"/>
              <a:t>j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Where g [ ] is a “link”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u(x) is a linear function of the vector x   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 = identity function -&gt; linear regression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Logistic regression: g(y) = log(y / 1-y)  =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dirty="0" smtClean="0"/>
              <a:t>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sz="2800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sz="2800" baseline="-25000" dirty="0" err="1" smtClean="0"/>
              <a:t>j</a:t>
            </a:r>
            <a:r>
              <a:rPr lang="en-US" sz="2800" baseline="-25000" dirty="0" smtClean="0"/>
              <a:t/>
            </a:r>
            <a:br>
              <a:rPr lang="en-US" sz="2800" baseline="-25000" dirty="0" smtClean="0"/>
            </a:br>
            <a:endParaRPr lang="en-US" sz="2800" baseline="-25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Logarithmic link:  g(y) = log(y) =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dirty="0" smtClean="0"/>
              <a:t> </a:t>
            </a:r>
            <a:r>
              <a:rPr lang="en-US" dirty="0" err="1" smtClean="0">
                <a:latin typeface="Symbol" pitchFamily="18" charset="2"/>
              </a:rPr>
              <a:t>a</a:t>
            </a:r>
            <a:r>
              <a:rPr lang="en-US" sz="2800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sz="2800" baseline="-25000" dirty="0" err="1" smtClean="0"/>
              <a:t>j</a:t>
            </a:r>
            <a:r>
              <a:rPr lang="en-US" sz="2800" baseline="-25000" dirty="0" smtClean="0"/>
              <a:t/>
            </a:r>
            <a:br>
              <a:rPr lang="en-US" sz="2800" baseline="-25000" dirty="0" smtClean="0"/>
            </a:br>
            <a:endParaRPr lang="en-US" sz="2800" baseline="-25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GLMs are widely used in statistics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Details of learning/fitting algorithm depend on the specifics of the link function</a:t>
            </a:r>
          </a:p>
          <a:p>
            <a:pPr lvl="1" eaLnBrk="1" hangingPunct="1">
              <a:lnSpc>
                <a:spcPct val="80000"/>
              </a:lnSpc>
            </a:pPr>
            <a:endParaRPr lang="en-US" sz="2800" baseline="-250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Tree-Structured Regression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1"/>
            <a:ext cx="8229600" cy="362307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000" smtClean="0"/>
              <a:t>Functional form of model is a “regression tree”</a:t>
            </a:r>
          </a:p>
          <a:p>
            <a:pPr lvl="1" eaLnBrk="1" hangingPunct="1"/>
            <a:r>
              <a:rPr lang="en-US" sz="1800" smtClean="0"/>
              <a:t>Univariate thresholds at internal nodes</a:t>
            </a:r>
          </a:p>
          <a:p>
            <a:pPr lvl="1" eaLnBrk="1" hangingPunct="1"/>
            <a:r>
              <a:rPr lang="en-US" sz="1800" smtClean="0"/>
              <a:t>Constant or linear surfaces at the leaf nodes</a:t>
            </a:r>
          </a:p>
          <a:p>
            <a:pPr lvl="1" eaLnBrk="1" hangingPunct="1"/>
            <a:r>
              <a:rPr lang="en-US" sz="1800" smtClean="0"/>
              <a:t>Yields piecewise constant (or linear) surface</a:t>
            </a:r>
          </a:p>
          <a:p>
            <a:pPr lvl="1" eaLnBrk="1" hangingPunct="1"/>
            <a:r>
              <a:rPr lang="en-US" sz="1800" smtClean="0"/>
              <a:t>(like classification tree, but for regression)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/>
              <a:t>Very crude functional form…. but</a:t>
            </a:r>
          </a:p>
          <a:p>
            <a:pPr lvl="1" eaLnBrk="1" hangingPunct="1"/>
            <a:r>
              <a:rPr lang="en-US" sz="1800" smtClean="0"/>
              <a:t>Can be very useful in high-dimensional problems</a:t>
            </a:r>
          </a:p>
          <a:p>
            <a:pPr lvl="1" eaLnBrk="1" hangingPunct="1"/>
            <a:r>
              <a:rPr lang="en-US" sz="1800" smtClean="0"/>
              <a:t>Can useful for interpretation</a:t>
            </a:r>
          </a:p>
          <a:p>
            <a:pPr lvl="1" eaLnBrk="1" hangingPunct="1"/>
            <a:r>
              <a:rPr lang="en-US" sz="1800" smtClean="0"/>
              <a:t>Can handle combinations of real and categorical variables</a:t>
            </a:r>
          </a:p>
          <a:p>
            <a:pPr lvl="1" eaLnBrk="1" hangingPunct="1"/>
            <a:endParaRPr lang="en-US" sz="1800" smtClean="0"/>
          </a:p>
          <a:p>
            <a:pPr eaLnBrk="1" hangingPunct="1"/>
            <a:r>
              <a:rPr lang="en-US" sz="2000" smtClean="0"/>
              <a:t>Search problem</a:t>
            </a:r>
          </a:p>
          <a:p>
            <a:pPr lvl="1" eaLnBrk="1" hangingPunct="1"/>
            <a:r>
              <a:rPr lang="en-US" sz="1800" smtClean="0"/>
              <a:t>Finding the optimal tree is intractable</a:t>
            </a:r>
          </a:p>
          <a:p>
            <a:pPr lvl="1" eaLnBrk="1" hangingPunct="1"/>
            <a:r>
              <a:rPr lang="en-US" sz="1800" smtClean="0"/>
              <a:t>Practice: greedy algorithms</a:t>
            </a:r>
          </a:p>
          <a:p>
            <a:pPr lvl="1" eaLnBrk="1" hangingPunct="1"/>
            <a:endParaRPr lang="en-US" sz="1800" smtClean="0"/>
          </a:p>
          <a:p>
            <a:pPr lvl="1" eaLnBrk="1" hangingPunct="1"/>
            <a:endParaRPr lang="en-US" sz="1800" smtClean="0"/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 of Tree Model</a:t>
            </a:r>
          </a:p>
        </p:txBody>
      </p:sp>
      <p:sp>
        <p:nvSpPr>
          <p:cNvPr id="53251" name="Text Box 30"/>
          <p:cNvSpPr txBox="1">
            <a:spLocks noChangeArrowheads="1"/>
          </p:cNvSpPr>
          <p:nvPr/>
        </p:nvSpPr>
        <p:spPr bwMode="auto">
          <a:xfrm>
            <a:off x="3886200" y="1200151"/>
            <a:ext cx="1676400" cy="33855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/>
              <a:t>Income &gt; t1</a:t>
            </a:r>
          </a:p>
        </p:txBody>
      </p:sp>
      <p:sp>
        <p:nvSpPr>
          <p:cNvPr id="53252" name="Line 31"/>
          <p:cNvSpPr>
            <a:spLocks noChangeShapeType="1"/>
          </p:cNvSpPr>
          <p:nvPr/>
        </p:nvSpPr>
        <p:spPr bwMode="auto">
          <a:xfrm>
            <a:off x="4800600" y="1485900"/>
            <a:ext cx="7620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Line 33"/>
          <p:cNvSpPr>
            <a:spLocks noChangeShapeType="1"/>
          </p:cNvSpPr>
          <p:nvPr/>
        </p:nvSpPr>
        <p:spPr bwMode="auto">
          <a:xfrm flipH="1">
            <a:off x="4038600" y="1485900"/>
            <a:ext cx="6858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Text Box 35"/>
          <p:cNvSpPr txBox="1">
            <a:spLocks noChangeArrowheads="1"/>
          </p:cNvSpPr>
          <p:nvPr/>
        </p:nvSpPr>
        <p:spPr bwMode="auto">
          <a:xfrm>
            <a:off x="3200400" y="2286001"/>
            <a:ext cx="1676400" cy="33855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/>
              <a:t>Debt &gt; t2</a:t>
            </a:r>
          </a:p>
        </p:txBody>
      </p:sp>
      <p:sp>
        <p:nvSpPr>
          <p:cNvPr id="53255" name="Line 36"/>
          <p:cNvSpPr>
            <a:spLocks noChangeShapeType="1"/>
          </p:cNvSpPr>
          <p:nvPr/>
        </p:nvSpPr>
        <p:spPr bwMode="auto">
          <a:xfrm>
            <a:off x="3962400" y="2571750"/>
            <a:ext cx="6858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37"/>
          <p:cNvSpPr txBox="1">
            <a:spLocks noChangeArrowheads="1"/>
          </p:cNvSpPr>
          <p:nvPr/>
        </p:nvSpPr>
        <p:spPr bwMode="auto">
          <a:xfrm>
            <a:off x="2362200" y="3371851"/>
            <a:ext cx="1676400" cy="33855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/>
              <a:t>Income &gt; t3</a:t>
            </a:r>
          </a:p>
        </p:txBody>
      </p:sp>
      <p:sp>
        <p:nvSpPr>
          <p:cNvPr id="53257" name="Line 38"/>
          <p:cNvSpPr>
            <a:spLocks noChangeShapeType="1"/>
          </p:cNvSpPr>
          <p:nvPr/>
        </p:nvSpPr>
        <p:spPr bwMode="auto">
          <a:xfrm flipH="1">
            <a:off x="3200400" y="2571750"/>
            <a:ext cx="6858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39"/>
          <p:cNvSpPr>
            <a:spLocks noChangeShapeType="1"/>
          </p:cNvSpPr>
          <p:nvPr/>
        </p:nvSpPr>
        <p:spPr bwMode="auto">
          <a:xfrm>
            <a:off x="3276600" y="3657600"/>
            <a:ext cx="6858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40"/>
          <p:cNvSpPr>
            <a:spLocks noChangeShapeType="1"/>
          </p:cNvSpPr>
          <p:nvPr/>
        </p:nvSpPr>
        <p:spPr bwMode="auto">
          <a:xfrm flipH="1">
            <a:off x="2438400" y="3657600"/>
            <a:ext cx="6096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Box 15"/>
          <p:cNvSpPr txBox="1">
            <a:spLocks noChangeArrowheads="1"/>
          </p:cNvSpPr>
          <p:nvPr/>
        </p:nvSpPr>
        <p:spPr bwMode="auto">
          <a:xfrm>
            <a:off x="5486401" y="2286000"/>
            <a:ext cx="1055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E[y] = 5.3</a:t>
            </a:r>
          </a:p>
        </p:txBody>
      </p:sp>
      <p:sp>
        <p:nvSpPr>
          <p:cNvPr id="53261" name="TextBox 16"/>
          <p:cNvSpPr txBox="1">
            <a:spLocks noChangeArrowheads="1"/>
          </p:cNvSpPr>
          <p:nvPr/>
        </p:nvSpPr>
        <p:spPr bwMode="auto">
          <a:xfrm>
            <a:off x="4419601" y="3314700"/>
            <a:ext cx="1055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E[y] = 2.1</a:t>
            </a:r>
          </a:p>
        </p:txBody>
      </p:sp>
      <p:sp>
        <p:nvSpPr>
          <p:cNvPr id="53262" name="TextBox 17"/>
          <p:cNvSpPr txBox="1">
            <a:spLocks noChangeArrowheads="1"/>
          </p:cNvSpPr>
          <p:nvPr/>
        </p:nvSpPr>
        <p:spPr bwMode="auto">
          <a:xfrm>
            <a:off x="3352801" y="4343400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E[y] = 10.8</a:t>
            </a:r>
          </a:p>
        </p:txBody>
      </p:sp>
      <p:sp>
        <p:nvSpPr>
          <p:cNvPr id="53263" name="TextBox 18"/>
          <p:cNvSpPr txBox="1">
            <a:spLocks noChangeArrowheads="1"/>
          </p:cNvSpPr>
          <p:nvPr/>
        </p:nvSpPr>
        <p:spPr bwMode="auto">
          <a:xfrm>
            <a:off x="1828801" y="4343400"/>
            <a:ext cx="1125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E[y] = -1.0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Greedy Search for Learning Regression Trees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675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Binary_node_splitting</a:t>
            </a:r>
            <a:r>
              <a:rPr lang="en-US" sz="2000" dirty="0" smtClean="0"/>
              <a:t>, real-valued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For each variable </a:t>
            </a:r>
            <a:r>
              <a:rPr lang="en-US" sz="1800" i="1" dirty="0" err="1" smtClean="0"/>
              <a:t>x</a:t>
            </a:r>
            <a:r>
              <a:rPr lang="en-US" sz="1800" i="1" baseline="-25000" dirty="0" err="1" smtClean="0"/>
              <a:t>j</a:t>
            </a:r>
            <a:endParaRPr lang="en-US" sz="1800" i="1" baseline="-25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For each possible threshold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jk</a:t>
            </a:r>
            <a:r>
              <a:rPr lang="en-US" dirty="0" smtClean="0"/>
              <a:t> , compute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Select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jk</a:t>
            </a:r>
            <a:r>
              <a:rPr lang="en-US" dirty="0" smtClean="0"/>
              <a:t> with the lowest MSE for that variable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Select variable </a:t>
            </a:r>
            <a:r>
              <a:rPr lang="en-US" sz="1800" i="1" dirty="0" err="1" smtClean="0"/>
              <a:t>x</a:t>
            </a:r>
            <a:r>
              <a:rPr lang="en-US" sz="1800" i="1" baseline="-25000" dirty="0" err="1" smtClean="0"/>
              <a:t>j</a:t>
            </a:r>
            <a:r>
              <a:rPr lang="en-US" sz="1800" dirty="0" smtClean="0"/>
              <a:t>  and </a:t>
            </a:r>
            <a:r>
              <a:rPr lang="en-US" sz="1800" i="1" dirty="0" err="1" smtClean="0"/>
              <a:t>t</a:t>
            </a:r>
            <a:r>
              <a:rPr lang="en-US" sz="1800" i="1" baseline="-25000" dirty="0" err="1" smtClean="0"/>
              <a:t>jk</a:t>
            </a:r>
            <a:r>
              <a:rPr lang="en-US" sz="1800" dirty="0" smtClean="0"/>
              <a:t> with the lowest MSE 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Split the training data into the 2 branches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For each branch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If leaf-node: prediction at this leaf node = mean value of y data points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If not: call </a:t>
            </a:r>
            <a:r>
              <a:rPr lang="en-US" sz="1600" dirty="0" err="1" smtClean="0"/>
              <a:t>binary_node_splitting</a:t>
            </a:r>
            <a:r>
              <a:rPr lang="en-US" sz="1600" dirty="0" smtClean="0"/>
              <a:t> recursively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Time complexity?</a:t>
            </a:r>
          </a:p>
          <a:p>
            <a:pPr lvl="3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4191000" y="1733550"/>
            <a:ext cx="13215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MSE in left branch</a:t>
            </a:r>
          </a:p>
        </p:txBody>
      </p:sp>
      <p:sp>
        <p:nvSpPr>
          <p:cNvPr id="54277" name="TextBox 5"/>
          <p:cNvSpPr txBox="1">
            <a:spLocks noChangeArrowheads="1"/>
          </p:cNvSpPr>
          <p:nvPr/>
        </p:nvSpPr>
        <p:spPr bwMode="auto">
          <a:xfrm>
            <a:off x="7010400" y="1733550"/>
            <a:ext cx="14032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MSE in right branch</a:t>
            </a:r>
          </a:p>
        </p:txBody>
      </p:sp>
      <p:pic>
        <p:nvPicPr>
          <p:cNvPr id="5427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504950"/>
            <a:ext cx="6743700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Model Averaging/Ensembles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Can average over parameters and models</a:t>
            </a:r>
          </a:p>
          <a:p>
            <a:pPr lvl="1" eaLnBrk="1" hangingPunct="1"/>
            <a:r>
              <a:rPr lang="en-US" dirty="0" smtClean="0"/>
              <a:t>E.g., weighted linear combination of predictions from multiple models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                        </a:t>
            </a:r>
            <a:r>
              <a:rPr lang="en-US" sz="2400" dirty="0" smtClean="0"/>
              <a:t>y =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sz="2400" dirty="0" smtClean="0"/>
              <a:t>  w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 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k</a:t>
            </a:r>
            <a:endParaRPr lang="en-US" sz="2400" baseline="-25000" dirty="0" smtClean="0"/>
          </a:p>
          <a:p>
            <a:pPr lvl="2" eaLnBrk="1" hangingPunct="1">
              <a:buFontTx/>
              <a:buNone/>
            </a:pPr>
            <a:endParaRPr lang="en-US" sz="2400" baseline="-25000" dirty="0" smtClean="0"/>
          </a:p>
          <a:p>
            <a:pPr lvl="1" eaLnBrk="1" hangingPunct="1"/>
            <a:r>
              <a:rPr lang="en-US" dirty="0" smtClean="0"/>
              <a:t>Why? Any predictions from a point estimate of parameters or a single model has only a small chance of the being the best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Averaging makes our predictions more stable and less sensitive to random variations in a particular data set (good for less stable models like trees)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Linear Regression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4582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Task: predict real-valued Y, given real-valued vector X using a regression model f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Error function, e.g., least squares is often used </a:t>
            </a:r>
          </a:p>
          <a:p>
            <a:pPr eaLnBrk="1" hangingPunct="1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S(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sz="2000" dirty="0" smtClean="0"/>
              <a:t>) =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dirty="0" smtClean="0"/>
              <a:t>[</a:t>
            </a:r>
            <a:r>
              <a:rPr lang="en-US" sz="2000" dirty="0" smtClean="0"/>
              <a:t>y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</a:t>
            </a:r>
            <a:r>
              <a:rPr lang="en-US" baseline="-25000" dirty="0" smtClean="0"/>
              <a:t> </a:t>
            </a:r>
            <a:r>
              <a:rPr lang="en-US" sz="2000" dirty="0" smtClean="0"/>
              <a:t>– f</a:t>
            </a:r>
            <a:r>
              <a:rPr lang="en-US" dirty="0" smtClean="0"/>
              <a:t>(</a:t>
            </a:r>
            <a:r>
              <a:rPr lang="en-US" sz="2000" dirty="0" smtClean="0"/>
              <a:t>X</a:t>
            </a:r>
            <a:r>
              <a:rPr lang="en-US" sz="1800" dirty="0" smtClean="0"/>
              <a:t>(</a:t>
            </a:r>
            <a:r>
              <a:rPr lang="en-US" sz="1800" dirty="0" err="1" smtClean="0"/>
              <a:t>i</a:t>
            </a:r>
            <a:r>
              <a:rPr lang="en-US" sz="1800" dirty="0" smtClean="0"/>
              <a:t>)</a:t>
            </a:r>
            <a:r>
              <a:rPr lang="en-US" sz="2000" dirty="0" smtClean="0"/>
              <a:t> ; 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dirty="0" smtClean="0"/>
              <a:t>)</a:t>
            </a:r>
            <a:r>
              <a:rPr lang="en-US" sz="2000" dirty="0" smtClean="0"/>
              <a:t> </a:t>
            </a:r>
            <a:r>
              <a:rPr lang="en-US" dirty="0" smtClean="0"/>
              <a:t>]</a:t>
            </a:r>
            <a:r>
              <a:rPr lang="en-US" baseline="30000" dirty="0" smtClean="0"/>
              <a:t>2  </a:t>
            </a:r>
          </a:p>
          <a:p>
            <a:pPr eaLnBrk="1" hangingPunct="1"/>
            <a:endParaRPr lang="en-US" sz="2000" baseline="30000" dirty="0" smtClean="0"/>
          </a:p>
          <a:p>
            <a:pPr eaLnBrk="1" hangingPunct="1"/>
            <a:endParaRPr lang="en-US" sz="2000" baseline="30000" dirty="0" smtClean="0"/>
          </a:p>
          <a:p>
            <a:pPr eaLnBrk="1" hangingPunct="1"/>
            <a:endParaRPr lang="en-US" sz="2000" baseline="30000" dirty="0" smtClean="0"/>
          </a:p>
          <a:p>
            <a:pPr eaLnBrk="1" hangingPunct="1"/>
            <a:endParaRPr lang="en-US" sz="2000" baseline="30000" dirty="0" smtClean="0"/>
          </a:p>
          <a:p>
            <a:pPr eaLnBrk="1" hangingPunct="1"/>
            <a:r>
              <a:rPr lang="en-US" sz="2000" dirty="0" smtClean="0"/>
              <a:t>Model structure:  e.g., linear</a:t>
            </a:r>
            <a:r>
              <a:rPr lang="en-US" dirty="0" smtClean="0"/>
              <a:t> </a:t>
            </a:r>
            <a:r>
              <a:rPr lang="en-US" sz="2000" dirty="0" smtClean="0"/>
              <a:t>f(X ; 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sz="2000" dirty="0" smtClean="0"/>
              <a:t>)  = 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+ </a:t>
            </a:r>
            <a:r>
              <a:rPr lang="en-US" sz="2800" dirty="0" smtClean="0">
                <a:latin typeface="Symbol" pitchFamily="18" charset="2"/>
              </a:rPr>
              <a:t>S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Symbol" pitchFamily="18" charset="2"/>
              </a:rPr>
              <a:t>a</a:t>
            </a:r>
            <a:r>
              <a:rPr lang="en-US" sz="2800" baseline="-25000" dirty="0" err="1" smtClean="0"/>
              <a:t>j</a:t>
            </a:r>
            <a:r>
              <a:rPr lang="en-US" sz="2000" dirty="0" smtClean="0"/>
              <a:t> </a:t>
            </a:r>
            <a:r>
              <a:rPr lang="en-US" sz="2000" dirty="0" err="1" smtClean="0"/>
              <a:t>x</a:t>
            </a:r>
            <a:r>
              <a:rPr lang="en-US" sz="2800" baseline="-25000" dirty="0" err="1" smtClean="0"/>
              <a:t>j</a:t>
            </a:r>
            <a:endParaRPr lang="en-US" sz="2800" baseline="-25000" dirty="0" smtClean="0"/>
          </a:p>
          <a:p>
            <a:pPr eaLnBrk="1" hangingPunct="1">
              <a:lnSpc>
                <a:spcPct val="150000"/>
              </a:lnSpc>
            </a:pPr>
            <a:r>
              <a:rPr lang="en-US" sz="2000" dirty="0" smtClean="0"/>
              <a:t>Model parameters = </a:t>
            </a:r>
            <a:r>
              <a:rPr lang="en-US" sz="2000" u="sng" dirty="0" smtClean="0">
                <a:latin typeface="Symbol" pitchFamily="18" charset="2"/>
              </a:rPr>
              <a:t>q</a:t>
            </a:r>
            <a:r>
              <a:rPr lang="en-US" sz="2000" dirty="0" smtClean="0"/>
              <a:t> = {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…… </a:t>
            </a:r>
            <a:r>
              <a:rPr lang="en-US" sz="2000" dirty="0" err="1" smtClean="0">
                <a:latin typeface="Symbol" pitchFamily="18" charset="2"/>
              </a:rPr>
              <a:t>a</a:t>
            </a:r>
            <a:r>
              <a:rPr lang="en-US" sz="2000" baseline="-25000" dirty="0" err="1" smtClean="0"/>
              <a:t>p</a:t>
            </a:r>
            <a:r>
              <a:rPr lang="en-US" sz="2800" dirty="0" smtClean="0"/>
              <a:t> </a:t>
            </a:r>
            <a:r>
              <a:rPr lang="en-US" sz="2000" dirty="0" smtClean="0"/>
              <a:t>}</a:t>
            </a:r>
          </a:p>
          <a:p>
            <a:pPr eaLnBrk="1" hangingPunct="1">
              <a:lnSpc>
                <a:spcPct val="150000"/>
              </a:lnSpc>
            </a:pPr>
            <a:endParaRPr lang="en-US" dirty="0" smtClean="0">
              <a:latin typeface="Symbol" pitchFamily="18" charset="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3886200" y="2457450"/>
            <a:ext cx="533400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4267200" y="2628900"/>
            <a:ext cx="14088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1400"/>
              <a:t> predicted value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2133600" y="2686050"/>
            <a:ext cx="1148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1400"/>
              <a:t> target 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905125" y="2447925"/>
            <a:ext cx="28575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Components of Data Mining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000" dirty="0" smtClean="0"/>
              <a:t>Model Representation:</a:t>
            </a:r>
          </a:p>
          <a:p>
            <a:pPr lvl="1" eaLnBrk="1" hangingPunct="1"/>
            <a:r>
              <a:rPr lang="en-US" sz="1800" dirty="0" smtClean="0"/>
              <a:t>Determining the nature and structure of the representation to be used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Score function</a:t>
            </a:r>
          </a:p>
          <a:p>
            <a:pPr lvl="1" eaLnBrk="1" hangingPunct="1"/>
            <a:r>
              <a:rPr lang="en-US" sz="1800" dirty="0" smtClean="0"/>
              <a:t>Measuring how well different representations fit the data  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Search/Optimization method</a:t>
            </a:r>
          </a:p>
          <a:p>
            <a:pPr lvl="1" eaLnBrk="1" hangingPunct="1"/>
            <a:r>
              <a:rPr lang="en-US" sz="1800" dirty="0" smtClean="0"/>
              <a:t>An algorithm to optimize the score function 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Data Management</a:t>
            </a:r>
          </a:p>
          <a:p>
            <a:pPr lvl="1" eaLnBrk="1" hangingPunct="1"/>
            <a:r>
              <a:rPr lang="en-US" sz="1800" dirty="0" smtClean="0"/>
              <a:t>Deciding what principles of data management are required to implement the algorithms efficiently.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114800" y="895350"/>
            <a:ext cx="10668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Task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286000" y="400050"/>
            <a:ext cx="433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chemeClr val="tx2"/>
                </a:solidFill>
              </a:rPr>
              <a:t>Steps of Data </a:t>
            </a:r>
            <a:r>
              <a:rPr lang="en-US" sz="2400" b="1" dirty="0">
                <a:solidFill>
                  <a:schemeClr val="tx2"/>
                </a:solidFill>
              </a:rPr>
              <a:t>Mining </a:t>
            </a:r>
            <a:r>
              <a:rPr lang="en-US" sz="2400" b="1" dirty="0" smtClean="0">
                <a:solidFill>
                  <a:schemeClr val="tx2"/>
                </a:solidFill>
              </a:rPr>
              <a:t>Algorithm</a:t>
            </a:r>
            <a:endParaRPr lang="en-US" sz="2400" dirty="0">
              <a:solidFill>
                <a:schemeClr val="tx2"/>
              </a:solidFill>
              <a:latin typeface="AGaramond" pitchFamily="18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52800" y="2647950"/>
            <a:ext cx="259080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Search/Optimization 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581400" y="3943350"/>
            <a:ext cx="1905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Models, Parameters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81400" y="1123950"/>
            <a:ext cx="1981200" cy="2800350"/>
            <a:chOff x="3581400" y="1314450"/>
            <a:chExt cx="1981200" cy="2800350"/>
          </a:xfrm>
        </p:grpSpPr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3657600" y="1657350"/>
              <a:ext cx="1905000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chemeClr val="tx2"/>
                  </a:solidFill>
                </a:rPr>
                <a:t>Representation </a:t>
              </a:r>
            </a:p>
          </p:txBody>
        </p:sp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3657600" y="2228850"/>
              <a:ext cx="1905000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chemeClr val="tx2"/>
                  </a:solidFill>
                </a:rPr>
                <a:t>Score Function </a:t>
              </a:r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3581400" y="3371850"/>
              <a:ext cx="1905000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1" dirty="0">
                  <a:solidFill>
                    <a:schemeClr val="tx2"/>
                  </a:solidFill>
                </a:rPr>
                <a:t>Data Management</a:t>
              </a:r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4495800" y="1314450"/>
              <a:ext cx="0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4495800" y="1885950"/>
              <a:ext cx="0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4495800" y="2457450"/>
              <a:ext cx="0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4495800" y="3028950"/>
              <a:ext cx="0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>
              <a:off x="4495800" y="3771900"/>
              <a:ext cx="0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Purpose: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Principle Component Analysis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Singular Value Decomposition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Others: supervised and non-linear techniques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019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dirty="0" smtClean="0">
                <a:ea typeface="굴림" pitchFamily="34" charset="-127"/>
              </a:rPr>
              <a:t>Data Dimensionality</a:t>
            </a:r>
            <a:endParaRPr lang="en-GB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819150"/>
            <a:ext cx="8382000" cy="377190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smtClean="0"/>
              <a:t>From a theoretical point of view, increasing the number of features should lead to better performance.</a:t>
            </a:r>
          </a:p>
          <a:p>
            <a:pPr lvl="1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 smtClean="0"/>
          </a:p>
          <a:p>
            <a:pPr lvl="1" eaLnBrk="1" hangingPunct="1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smtClean="0"/>
              <a:t>In practice, the inclusion </a:t>
            </a:r>
          </a:p>
          <a:p>
            <a:pPr lvl="1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smtClean="0"/>
              <a:t>   of more features leads to </a:t>
            </a:r>
          </a:p>
          <a:p>
            <a:pPr lvl="1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smtClean="0"/>
              <a:t>   worse performance (i.e., </a:t>
            </a:r>
            <a:r>
              <a:rPr lang="en-US" altLang="en-US" dirty="0" smtClean="0">
                <a:solidFill>
                  <a:srgbClr val="FF0000"/>
                </a:solidFill>
              </a:rPr>
              <a:t>curse</a:t>
            </a:r>
          </a:p>
          <a:p>
            <a:pPr lvl="1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   of dimensionality</a:t>
            </a:r>
            <a:r>
              <a:rPr lang="en-US" altLang="en-US" dirty="0" smtClean="0"/>
              <a:t>).</a:t>
            </a:r>
          </a:p>
          <a:p>
            <a:pPr lvl="1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en-US" dirty="0" smtClean="0"/>
          </a:p>
          <a:p>
            <a:pPr lvl="1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smtClean="0"/>
              <a:t>The number of training examples required increases</a:t>
            </a:r>
          </a:p>
          <a:p>
            <a:pPr marL="457200" lvl="1" indent="0" eaLnBrk="1" hangingPunct="1"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</a:t>
            </a:r>
            <a:r>
              <a:rPr lang="en-US" altLang="en-US" dirty="0" smtClean="0">
                <a:solidFill>
                  <a:srgbClr val="FF0000"/>
                </a:solidFill>
              </a:rPr>
              <a:t>exponentially</a:t>
            </a:r>
            <a:r>
              <a:rPr lang="en-US" altLang="en-US" dirty="0" smtClean="0"/>
              <a:t> with dimensionality. </a:t>
            </a:r>
          </a:p>
        </p:txBody>
      </p:sp>
      <p:pic>
        <p:nvPicPr>
          <p:cNvPr id="10244" name="Picture 9" descr="dudafigs03_Page_0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30476" t="29980" r="28094" b="40852"/>
          <a:stretch>
            <a:fillRect/>
          </a:stretch>
        </p:blipFill>
        <p:spPr>
          <a:xfrm>
            <a:off x="5867400" y="1657350"/>
            <a:ext cx="2209800" cy="1626394"/>
          </a:xfr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920B3E-BC44-4EBD-B3E4-8233337FF77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Dimensionality Reduction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" y="1085850"/>
            <a:ext cx="8610600" cy="3657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2400" b="0" dirty="0">
                <a:solidFill>
                  <a:srgbClr val="000000"/>
                </a:solidFill>
                <a:latin typeface="Arial" pitchFamily="34" charset="0"/>
              </a:rPr>
              <a:t>Significant improvements can be achieved by first mapping the data into a </a:t>
            </a:r>
            <a:r>
              <a:rPr lang="en-US" sz="2400" b="0" i="1" dirty="0">
                <a:solidFill>
                  <a:srgbClr val="FF0000"/>
                </a:solidFill>
                <a:latin typeface="Arial" pitchFamily="34" charset="0"/>
              </a:rPr>
              <a:t>lower-dimensional</a:t>
            </a:r>
            <a:r>
              <a:rPr lang="en-US" sz="2400" b="0" i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Arial" pitchFamily="34" charset="0"/>
              </a:rPr>
              <a:t>space.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2400" b="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2400" b="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sz="2400" b="0" dirty="0">
              <a:solidFill>
                <a:srgbClr val="000000"/>
              </a:solidFill>
              <a:latin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Arial"/>
              </a:rPr>
              <a:t>Dimensionality </a:t>
            </a:r>
            <a:r>
              <a:rPr lang="en-US" sz="2400" b="0" kern="0" dirty="0">
                <a:solidFill>
                  <a:srgbClr val="000000"/>
                </a:solidFill>
                <a:latin typeface="Arial"/>
              </a:rPr>
              <a:t>can be reduced by: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  <a:defRPr/>
            </a:pP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Combining features using a </a:t>
            </a:r>
            <a:r>
              <a:rPr lang="en-US" sz="2000" b="0" kern="0" dirty="0">
                <a:solidFill>
                  <a:srgbClr val="FF0000"/>
                </a:solidFill>
                <a:latin typeface="Arial"/>
              </a:rPr>
              <a:t>linear</a:t>
            </a: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 or </a:t>
            </a:r>
            <a:r>
              <a:rPr lang="en-US" sz="2000" b="0" kern="0" dirty="0" smtClean="0">
                <a:solidFill>
                  <a:srgbClr val="FF0000"/>
                </a:solidFill>
                <a:latin typeface="Arial"/>
              </a:rPr>
              <a:t>non-linear</a:t>
            </a:r>
            <a:endParaRPr lang="en-US" sz="2000" b="0" kern="0" dirty="0">
              <a:solidFill>
                <a:srgbClr val="000000"/>
              </a:solidFill>
              <a:latin typeface="Arial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  <a:defRPr/>
            </a:pP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Selecting a subset of features (i.e., </a:t>
            </a:r>
            <a:r>
              <a:rPr lang="en-US" sz="2000" b="0" kern="0" dirty="0">
                <a:solidFill>
                  <a:srgbClr val="FF0000"/>
                </a:solidFill>
                <a:latin typeface="Arial"/>
              </a:rPr>
              <a:t>feature selection</a:t>
            </a:r>
            <a:r>
              <a:rPr lang="en-US" sz="2000" b="0" kern="0" dirty="0">
                <a:solidFill>
                  <a:srgbClr val="000000"/>
                </a:solidFill>
                <a:latin typeface="Arial"/>
              </a:rPr>
              <a:t>).</a:t>
            </a:r>
            <a:endParaRPr lang="en-US" sz="2800" b="0" kern="0" dirty="0">
              <a:solidFill>
                <a:srgbClr val="000000"/>
              </a:solidFill>
              <a:latin typeface="Arial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  <a:defRPr/>
            </a:pPr>
            <a:endParaRPr lang="en-US" sz="2400" b="0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9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47800" y="1962150"/>
            <a:ext cx="5978525" cy="9120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Dimensionality Reduction (cont’d)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3400" y="819150"/>
            <a:ext cx="8229600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Linear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combinations are particularly attractive because they are simple to compute and analytically tractable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altLang="en-US" sz="2400" u="sng" dirty="0" smtClean="0">
              <a:solidFill>
                <a:srgbClr val="FF0000"/>
              </a:solidFill>
              <a:latin typeface="NimbusSanL-Regu"/>
            </a:endParaRPr>
          </a:p>
          <a:p>
            <a:pPr eaLnBrk="1" hangingPunct="1">
              <a:defRPr/>
            </a:pPr>
            <a:endParaRPr lang="en-US" altLang="en-US" sz="2400" u="sng" dirty="0">
              <a:solidFill>
                <a:srgbClr val="FF0000"/>
              </a:solidFill>
              <a:latin typeface="NimbusSanL-Regu"/>
            </a:endParaRPr>
          </a:p>
          <a:p>
            <a:pPr eaLnBrk="1" hangingPunct="1">
              <a:defRPr/>
            </a:pPr>
            <a:r>
              <a:rPr lang="en-US" altLang="en-US" sz="2400" dirty="0">
                <a:latin typeface="NimbusSanL-Regu"/>
              </a:rPr>
              <a:t>G</a:t>
            </a:r>
            <a:r>
              <a:rPr lang="en-US" altLang="en-US" sz="2400" dirty="0" smtClean="0">
                <a:latin typeface="NimbusSanL-Regu"/>
              </a:rPr>
              <a:t>iven </a:t>
            </a:r>
            <a:r>
              <a:rPr lang="en-US" altLang="en-US" sz="2400" dirty="0" smtClean="0">
                <a:solidFill>
                  <a:srgbClr val="FF0000"/>
                </a:solidFill>
                <a:latin typeface="CMBX12"/>
              </a:rPr>
              <a:t>x</a:t>
            </a:r>
            <a:r>
              <a:rPr lang="en-US" altLang="en-US" sz="2400" dirty="0" smtClean="0">
                <a:latin typeface="CMBX12"/>
              </a:rPr>
              <a:t> </a:t>
            </a:r>
            <a:r>
              <a:rPr lang="el-GR" altLang="en-US" sz="2400" dirty="0" smtClean="0">
                <a:latin typeface="CMBX12"/>
              </a:rPr>
              <a:t>ϵ</a:t>
            </a:r>
            <a:r>
              <a:rPr lang="en-US" altLang="en-US" sz="2400" dirty="0" smtClean="0">
                <a:latin typeface="CMBX12"/>
              </a:rPr>
              <a:t> </a:t>
            </a:r>
            <a:r>
              <a:rPr lang="en-US" altLang="en-US" sz="2400" dirty="0" smtClean="0">
                <a:latin typeface="MSBM10"/>
              </a:rPr>
              <a:t>R</a:t>
            </a:r>
            <a:r>
              <a:rPr lang="en-US" altLang="en-US" sz="2400" baseline="30000" dirty="0" smtClean="0">
                <a:latin typeface="MSBM10"/>
              </a:rPr>
              <a:t>N</a:t>
            </a:r>
            <a:r>
              <a:rPr lang="en-US" altLang="en-US" sz="2400" dirty="0" smtClean="0">
                <a:latin typeface="NimbusSanL-Regu"/>
              </a:rPr>
              <a:t>, the goal is to find an N x K matrix </a:t>
            </a:r>
            <a:r>
              <a:rPr lang="en-US" altLang="en-US" sz="2400" dirty="0" smtClean="0">
                <a:solidFill>
                  <a:srgbClr val="FF0000"/>
                </a:solidFill>
                <a:latin typeface="NimbusSanL-Regu"/>
              </a:rPr>
              <a:t>U</a:t>
            </a:r>
            <a:r>
              <a:rPr lang="en-US" altLang="en-US" sz="2400" dirty="0" smtClean="0">
                <a:latin typeface="CMBX12"/>
              </a:rPr>
              <a:t> </a:t>
            </a:r>
            <a:r>
              <a:rPr lang="en-US" altLang="en-US" sz="2400" dirty="0" smtClean="0">
                <a:latin typeface="NimbusSanL-Regu"/>
              </a:rPr>
              <a:t>such that: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 smtClean="0">
                <a:solidFill>
                  <a:srgbClr val="FF0000"/>
                </a:solidFill>
                <a:latin typeface="NimbusSanL-Regu"/>
              </a:rPr>
              <a:t>                         </a:t>
            </a:r>
            <a:r>
              <a:rPr lang="en-US" altLang="en-US" sz="2400" dirty="0" smtClean="0">
                <a:solidFill>
                  <a:srgbClr val="FF0000"/>
                </a:solidFill>
                <a:latin typeface="CMBX12"/>
              </a:rPr>
              <a:t>y </a:t>
            </a:r>
            <a:r>
              <a:rPr lang="en-US" altLang="en-US" sz="2400" dirty="0" smtClean="0">
                <a:solidFill>
                  <a:srgbClr val="FF0000"/>
                </a:solidFill>
                <a:latin typeface="CMR12"/>
              </a:rPr>
              <a:t>= </a:t>
            </a:r>
            <a:r>
              <a:rPr lang="en-US" altLang="en-US" sz="2400" dirty="0" smtClean="0">
                <a:solidFill>
                  <a:srgbClr val="FF0000"/>
                </a:solidFill>
                <a:latin typeface="CMBX12"/>
              </a:rPr>
              <a:t>U</a:t>
            </a:r>
            <a:r>
              <a:rPr lang="en-US" altLang="en-US" sz="2400" baseline="30000" dirty="0" smtClean="0">
                <a:solidFill>
                  <a:srgbClr val="FF0000"/>
                </a:solidFill>
                <a:latin typeface="CMBX12"/>
              </a:rPr>
              <a:t>T</a:t>
            </a:r>
            <a:r>
              <a:rPr lang="en-US" altLang="en-US" sz="2400" dirty="0" smtClean="0">
                <a:solidFill>
                  <a:srgbClr val="FF0000"/>
                </a:solidFill>
                <a:latin typeface="CMBX12"/>
              </a:rPr>
              <a:t>x  </a:t>
            </a:r>
            <a:r>
              <a:rPr lang="el-GR" altLang="en-US" sz="2400" dirty="0" smtClean="0">
                <a:latin typeface="CMBX12"/>
              </a:rPr>
              <a:t>ϵ</a:t>
            </a:r>
            <a:r>
              <a:rPr lang="en-US" altLang="en-US" sz="2400" dirty="0" smtClean="0">
                <a:latin typeface="CMSY10"/>
              </a:rPr>
              <a:t> </a:t>
            </a:r>
            <a:r>
              <a:rPr lang="en-US" altLang="en-US" sz="2400" dirty="0" smtClean="0">
                <a:latin typeface="MSBM10"/>
              </a:rPr>
              <a:t>R</a:t>
            </a:r>
            <a:r>
              <a:rPr lang="en-US" altLang="en-US" sz="2400" baseline="30000" dirty="0" smtClean="0">
                <a:latin typeface="MSBM10"/>
              </a:rPr>
              <a:t>K</a:t>
            </a:r>
            <a:r>
              <a:rPr lang="en-US" altLang="en-US" sz="2400" dirty="0" smtClean="0">
                <a:latin typeface="CMSY6"/>
              </a:rPr>
              <a:t> </a:t>
            </a:r>
            <a:r>
              <a:rPr lang="en-US" altLang="en-US" sz="2400" dirty="0" smtClean="0">
                <a:latin typeface="NimbusSanL-Regu"/>
              </a:rPr>
              <a:t>where </a:t>
            </a:r>
            <a:r>
              <a:rPr lang="en-US" altLang="en-US" sz="2400" dirty="0" smtClean="0">
                <a:latin typeface="CMMI12"/>
              </a:rPr>
              <a:t>K&lt;&lt;N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5CBC56-9D63-4013-913A-76F60005DCB9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486150"/>
            <a:ext cx="5257800" cy="80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114800" y="3257550"/>
            <a:ext cx="532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 b="0" kern="0" dirty="0">
                <a:solidFill>
                  <a:srgbClr val="FF0000"/>
                </a:solidFill>
                <a:latin typeface="CMBX12"/>
              </a:rPr>
              <a:t>U</a:t>
            </a:r>
            <a:r>
              <a:rPr lang="en-US" altLang="en-US" sz="2400" b="0" kern="0" baseline="30000" dirty="0">
                <a:solidFill>
                  <a:srgbClr val="FF0000"/>
                </a:solidFill>
                <a:latin typeface="CMBX12"/>
              </a:rPr>
              <a:t>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Dimensionality Reduction (cont’d)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400" u="sng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u="sng" smtClean="0">
                <a:solidFill>
                  <a:srgbClr val="000000"/>
                </a:solidFill>
              </a:rPr>
              <a:t>Idea:</a:t>
            </a:r>
            <a:r>
              <a:rPr lang="en-US" altLang="en-US" sz="2400" smtClean="0">
                <a:solidFill>
                  <a:srgbClr val="000000"/>
                </a:solidFill>
              </a:rPr>
              <a:t> represent data in terms of </a:t>
            </a:r>
            <a:r>
              <a:rPr lang="en-US" altLang="en-US" sz="2400" smtClean="0">
                <a:solidFill>
                  <a:srgbClr val="FF0000"/>
                </a:solidFill>
              </a:rPr>
              <a:t>basis vectors </a:t>
            </a:r>
            <a:r>
              <a:rPr lang="en-US" altLang="en-US" sz="2400" smtClean="0">
                <a:solidFill>
                  <a:srgbClr val="000000"/>
                </a:solidFill>
              </a:rPr>
              <a:t>in a lower dimensional space (embedded within the original space).</a:t>
            </a:r>
            <a:endParaRPr lang="en-US" altLang="en-US" sz="2400" smtClean="0">
              <a:latin typeface="NimbusSanL-Regu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AFA6FD-9A24-495E-9067-D09A960C41B8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00325"/>
            <a:ext cx="46482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28600" y="2085975"/>
            <a:ext cx="8610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US" altLang="en-US" sz="1800" b="0">
                <a:solidFill>
                  <a:srgbClr val="000000"/>
                </a:solidFill>
                <a:latin typeface="Arial" pitchFamily="34" charset="0"/>
              </a:rPr>
              <a:t>	(1) </a:t>
            </a:r>
            <a:r>
              <a:rPr lang="en-US" altLang="en-US" sz="1800" b="0">
                <a:solidFill>
                  <a:srgbClr val="FF0000"/>
                </a:solidFill>
                <a:latin typeface="Arial" pitchFamily="34" charset="0"/>
              </a:rPr>
              <a:t>Higher-dimensional </a:t>
            </a:r>
            <a:r>
              <a:rPr lang="en-US" altLang="en-US" sz="1800" b="0">
                <a:solidFill>
                  <a:srgbClr val="000000"/>
                </a:solidFill>
                <a:latin typeface="Arial" pitchFamily="34" charset="0"/>
              </a:rPr>
              <a:t>space representation: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28600" y="3400425"/>
            <a:ext cx="8610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n-US" altLang="en-US" sz="1800" b="0">
                <a:solidFill>
                  <a:srgbClr val="000000"/>
                </a:solidFill>
                <a:latin typeface="Arial" pitchFamily="34" charset="0"/>
              </a:rPr>
              <a:t>	(2) </a:t>
            </a:r>
            <a:r>
              <a:rPr lang="en-US" altLang="en-US" sz="1800" b="0">
                <a:solidFill>
                  <a:srgbClr val="FF0000"/>
                </a:solidFill>
                <a:latin typeface="Arial" pitchFamily="34" charset="0"/>
              </a:rPr>
              <a:t>Lower-dimensional</a:t>
            </a:r>
            <a:r>
              <a:rPr lang="en-US" altLang="en-US" sz="1800" b="0">
                <a:solidFill>
                  <a:srgbClr val="000000"/>
                </a:solidFill>
                <a:latin typeface="Arial" pitchFamily="34" charset="0"/>
              </a:rPr>
              <a:t> sub-space representation: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/>
          <a:srcRect b="29832"/>
          <a:stretch>
            <a:fillRect/>
          </a:stretch>
        </p:blipFill>
        <p:spPr bwMode="auto">
          <a:xfrm>
            <a:off x="762000" y="3857626"/>
            <a:ext cx="5943600" cy="67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6"/>
          <p:cNvPicPr>
            <a:picLocks noChangeAspect="1" noChangeArrowheads="1"/>
          </p:cNvPicPr>
          <p:nvPr/>
        </p:nvPicPr>
        <p:blipFill>
          <a:blip r:embed="rId4"/>
          <a:srcRect r="83279"/>
          <a:stretch>
            <a:fillRect/>
          </a:stretch>
        </p:blipFill>
        <p:spPr bwMode="auto">
          <a:xfrm>
            <a:off x="7118350" y="2256235"/>
            <a:ext cx="1066800" cy="97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6"/>
          <p:cNvPicPr>
            <a:picLocks noChangeAspect="1" noChangeArrowheads="1"/>
          </p:cNvPicPr>
          <p:nvPr/>
        </p:nvPicPr>
        <p:blipFill>
          <a:blip r:embed="rId4"/>
          <a:srcRect l="66882" r="15202"/>
          <a:stretch>
            <a:fillRect/>
          </a:stretch>
        </p:blipFill>
        <p:spPr bwMode="auto">
          <a:xfrm>
            <a:off x="7172325" y="3657600"/>
            <a:ext cx="1143000" cy="97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Dimensionality Reduction (cont’d)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altLang="en-US" sz="2400" smtClean="0">
              <a:latin typeface="NimbusSanL-Regu"/>
            </a:endParaRPr>
          </a:p>
          <a:p>
            <a:pPr eaLnBrk="1" hangingPunct="1"/>
            <a:r>
              <a:rPr lang="en-US" altLang="en-US" sz="2400" smtClean="0">
                <a:latin typeface="NimbusSanL-Regu"/>
              </a:rPr>
              <a:t>Classical approaches for finding an </a:t>
            </a:r>
            <a:r>
              <a:rPr lang="en-US" altLang="en-US" sz="2400" smtClean="0">
                <a:solidFill>
                  <a:srgbClr val="FF0000"/>
                </a:solidFill>
                <a:latin typeface="NimbusSanL-Regu"/>
              </a:rPr>
              <a:t>optimal</a:t>
            </a:r>
            <a:r>
              <a:rPr lang="en-US" altLang="en-US" sz="2400" smtClean="0">
                <a:latin typeface="NimbusSanL-Regu"/>
              </a:rPr>
              <a:t> linear transformation:</a:t>
            </a:r>
          </a:p>
          <a:p>
            <a:pPr eaLnBrk="1" hangingPunct="1"/>
            <a:endParaRPr lang="en-US" altLang="en-US" sz="2400" smtClean="0">
              <a:latin typeface="NimbusSanL-Regu"/>
            </a:endParaRP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  <a:latin typeface="NimbusSanL-ReguItal"/>
              </a:rPr>
              <a:t>Principal Components Analysis (PCA): </a:t>
            </a:r>
            <a:r>
              <a:rPr lang="en-US" altLang="en-US" sz="2000" smtClean="0">
                <a:latin typeface="NimbusSanL-Regu"/>
              </a:rPr>
              <a:t>Seeks a projection that preserves as much </a:t>
            </a:r>
            <a:r>
              <a:rPr lang="en-US" altLang="en-US" sz="2000" b="1" smtClean="0">
                <a:solidFill>
                  <a:srgbClr val="00B0F0"/>
                </a:solidFill>
                <a:latin typeface="NimbusSanL-Regu"/>
              </a:rPr>
              <a:t>information</a:t>
            </a:r>
            <a:r>
              <a:rPr lang="en-US" altLang="en-US" sz="2000" smtClean="0">
                <a:latin typeface="NimbusSanL-Regu"/>
              </a:rPr>
              <a:t> in the data as possible (in a least-squares sense).</a:t>
            </a:r>
          </a:p>
          <a:p>
            <a:pPr lvl="1" eaLnBrk="1" hangingPunct="1"/>
            <a:endParaRPr lang="en-US" altLang="en-US" sz="2000" smtClean="0">
              <a:solidFill>
                <a:srgbClr val="FF0000"/>
              </a:solidFill>
              <a:latin typeface="NimbusSanL-ReguItal"/>
            </a:endParaRP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  <a:latin typeface="NimbusSanL-ReguItal"/>
              </a:rPr>
              <a:t>Linear Discriminant Analysis (LDA):</a:t>
            </a:r>
            <a:r>
              <a:rPr lang="en-US" altLang="en-US" sz="2000" smtClean="0">
                <a:latin typeface="NimbusSanL-ReguItal"/>
              </a:rPr>
              <a:t> </a:t>
            </a:r>
            <a:r>
              <a:rPr lang="en-US" altLang="en-US" sz="2000" smtClean="0">
                <a:latin typeface="NimbusSanL-Regu"/>
              </a:rPr>
              <a:t>Seeks a projection that best </a:t>
            </a:r>
            <a:r>
              <a:rPr lang="en-US" altLang="en-US" sz="2000" b="1" smtClean="0">
                <a:solidFill>
                  <a:srgbClr val="00B0F0"/>
                </a:solidFill>
                <a:latin typeface="NimbusSanL-Regu"/>
              </a:rPr>
              <a:t>separates</a:t>
            </a:r>
            <a:r>
              <a:rPr lang="en-US" altLang="en-US" sz="2000" smtClean="0">
                <a:solidFill>
                  <a:srgbClr val="00B0F0"/>
                </a:solidFill>
                <a:latin typeface="NimbusSanL-Regu"/>
              </a:rPr>
              <a:t> </a:t>
            </a:r>
            <a:r>
              <a:rPr lang="en-US" altLang="en-US" sz="2000" smtClean="0">
                <a:latin typeface="NimbusSanL-Regu"/>
              </a:rPr>
              <a:t>the data (in a least-squares sense).</a:t>
            </a:r>
            <a:endParaRPr lang="en-US" altLang="en-US" sz="200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3D299B-6D4A-44AA-AC78-A49B8952FC20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FBB6EC-DDE2-4B83-B72A-9C13836080E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Principal Component Analysis (PCA)</a:t>
            </a:r>
          </a:p>
        </p:txBody>
      </p:sp>
      <p:pic>
        <p:nvPicPr>
          <p:cNvPr id="17412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l="39368" t="10323" r="28154" b="-2"/>
          <a:stretch>
            <a:fillRect/>
          </a:stretch>
        </p:blipFill>
        <p:spPr>
          <a:xfrm>
            <a:off x="2362201" y="2038350"/>
            <a:ext cx="1000125" cy="330994"/>
          </a:xfrm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28600" y="85725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000" b="0" dirty="0">
                <a:solidFill>
                  <a:srgbClr val="000000"/>
                </a:solidFill>
                <a:latin typeface="Arial" pitchFamily="34" charset="0"/>
              </a:rPr>
              <a:t>Dimensionality reduction implies </a:t>
            </a:r>
            <a:r>
              <a:rPr lang="en-US" altLang="en-US" sz="2000" b="0" dirty="0">
                <a:solidFill>
                  <a:srgbClr val="FF0000"/>
                </a:solidFill>
                <a:latin typeface="Arial" pitchFamily="34" charset="0"/>
              </a:rPr>
              <a:t>information loss</a:t>
            </a:r>
            <a:r>
              <a:rPr lang="en-US" altLang="en-US" sz="2000" b="0" dirty="0">
                <a:solidFill>
                  <a:srgbClr val="000000"/>
                </a:solidFill>
                <a:latin typeface="Arial" pitchFamily="34" charset="0"/>
              </a:rPr>
              <a:t>; PCA preserves as much information as possible by </a:t>
            </a:r>
            <a:r>
              <a:rPr lang="en-US" altLang="en-US" sz="2000" b="0" dirty="0">
                <a:solidFill>
                  <a:srgbClr val="FF0000"/>
                </a:solidFill>
                <a:latin typeface="Arial" pitchFamily="34" charset="0"/>
              </a:rPr>
              <a:t>minimizing</a:t>
            </a:r>
            <a:r>
              <a:rPr lang="en-US" altLang="en-US" sz="2000" b="0" dirty="0">
                <a:solidFill>
                  <a:srgbClr val="000000"/>
                </a:solidFill>
                <a:latin typeface="Arial" pitchFamily="34" charset="0"/>
              </a:rPr>
              <a:t> the reconstruction error: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28600" y="2686050"/>
            <a:ext cx="8534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1600" b="0" dirty="0">
                <a:solidFill>
                  <a:srgbClr val="000000"/>
                </a:solidFill>
                <a:latin typeface="Arial" pitchFamily="34" charset="0"/>
              </a:rPr>
              <a:t>How should we determine the “best” lower dimensional space?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3105150"/>
            <a:ext cx="79025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0" dirty="0">
                <a:latin typeface="+mn-lt"/>
              </a:rPr>
              <a:t>The “best” low-dimensional space can be determined by the “best” eigenvectors of the covariance matrix of the data (i.e., the eigenvectors corresponding to the “largest” eigenvalues – also called “principal components”).</a:t>
            </a:r>
          </a:p>
        </p:txBody>
      </p:sp>
      <p:pic>
        <p:nvPicPr>
          <p:cNvPr id="17416" name="Picture 3"/>
          <p:cNvPicPr>
            <a:picLocks noChangeAspect="1" noChangeArrowheads="1"/>
          </p:cNvPicPr>
          <p:nvPr/>
        </p:nvPicPr>
        <p:blipFill>
          <a:blip r:embed="rId4"/>
          <a:srcRect b="54128"/>
          <a:stretch>
            <a:fillRect/>
          </a:stretch>
        </p:blipFill>
        <p:spPr bwMode="auto">
          <a:xfrm>
            <a:off x="3886200" y="1832373"/>
            <a:ext cx="4648200" cy="28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8"/>
          <p:cNvPicPr>
            <a:picLocks noChangeAspect="1" noChangeArrowheads="1"/>
          </p:cNvPicPr>
          <p:nvPr/>
        </p:nvPicPr>
        <p:blipFill>
          <a:blip r:embed="rId5"/>
          <a:srcRect l="33173" t="-1701" b="66248"/>
          <a:stretch>
            <a:fillRect/>
          </a:stretch>
        </p:blipFill>
        <p:spPr bwMode="auto">
          <a:xfrm>
            <a:off x="4495801" y="2228850"/>
            <a:ext cx="3971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696322-7530-4647-A1FE-0D72D560149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PCA - Steps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8600" y="819150"/>
            <a:ext cx="8610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−"/>
            </a:pPr>
            <a:r>
              <a:rPr lang="en-US" altLang="en-US" sz="2000" b="0" dirty="0">
                <a:solidFill>
                  <a:srgbClr val="000000"/>
                </a:solidFill>
                <a:latin typeface="Arial" pitchFamily="34" charset="0"/>
              </a:rPr>
              <a:t>Suppose </a:t>
            </a:r>
            <a:r>
              <a:rPr lang="en-US" altLang="en-US" sz="2000" b="0" i="1" dirty="0">
                <a:solidFill>
                  <a:srgbClr val="000000"/>
                </a:solidFill>
                <a:latin typeface="Arial" pitchFamily="34" charset="0"/>
              </a:rPr>
              <a:t>x</a:t>
            </a:r>
            <a:r>
              <a:rPr lang="en-US" altLang="en-US" sz="2000" b="0" baseline="-250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altLang="en-US" sz="2000" b="0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altLang="en-US" sz="2000" b="0" i="1" dirty="0">
                <a:solidFill>
                  <a:srgbClr val="000000"/>
                </a:solidFill>
                <a:latin typeface="Arial" pitchFamily="34" charset="0"/>
              </a:rPr>
              <a:t>x</a:t>
            </a:r>
            <a:r>
              <a:rPr lang="en-US" altLang="en-US" sz="2000" b="0" baseline="-25000" dirty="0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altLang="en-US" sz="2000" b="0" dirty="0">
                <a:solidFill>
                  <a:srgbClr val="000000"/>
                </a:solidFill>
                <a:latin typeface="Arial" pitchFamily="34" charset="0"/>
              </a:rPr>
              <a:t>, ..., </a:t>
            </a:r>
            <a:r>
              <a:rPr lang="en-US" altLang="en-US" sz="2000" b="0" i="1" dirty="0" err="1">
                <a:solidFill>
                  <a:srgbClr val="000000"/>
                </a:solidFill>
                <a:latin typeface="Arial" pitchFamily="34" charset="0"/>
              </a:rPr>
              <a:t>x</a:t>
            </a:r>
            <a:r>
              <a:rPr lang="en-US" altLang="en-US" sz="2000" b="0" i="1" baseline="-25000" dirty="0" err="1">
                <a:solidFill>
                  <a:srgbClr val="FF0000"/>
                </a:solidFill>
                <a:latin typeface="Arial" pitchFamily="34" charset="0"/>
              </a:rPr>
              <a:t>M</a:t>
            </a:r>
            <a:r>
              <a:rPr lang="en-US" altLang="en-US" sz="2000" b="0" i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000" b="0" dirty="0">
                <a:solidFill>
                  <a:srgbClr val="000000"/>
                </a:solidFill>
                <a:latin typeface="Arial" pitchFamily="34" charset="0"/>
              </a:rPr>
              <a:t>are </a:t>
            </a:r>
            <a:r>
              <a:rPr lang="en-US" altLang="en-US" sz="2000" b="0" i="1" dirty="0">
                <a:solidFill>
                  <a:srgbClr val="FF0000"/>
                </a:solidFill>
                <a:latin typeface="Arial" pitchFamily="34" charset="0"/>
              </a:rPr>
              <a:t>N</a:t>
            </a:r>
            <a:r>
              <a:rPr lang="en-US" altLang="en-US" sz="2000" b="0" i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000" b="0" dirty="0">
                <a:solidFill>
                  <a:srgbClr val="000000"/>
                </a:solidFill>
                <a:latin typeface="Arial" pitchFamily="34" charset="0"/>
              </a:rPr>
              <a:t>x 1 vectors</a:t>
            </a:r>
          </a:p>
        </p:txBody>
      </p:sp>
      <p:pic>
        <p:nvPicPr>
          <p:cNvPr id="1946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914400" y="1276350"/>
            <a:ext cx="7239000" cy="3017044"/>
          </a:xfrm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394325" y="3002756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/>
        </p:nvGraphicFramePr>
        <p:xfrm>
          <a:off x="5257801" y="3086100"/>
          <a:ext cx="354013" cy="457200"/>
        </p:xfrm>
        <a:graphic>
          <a:graphicData uri="http://schemas.openxmlformats.org/presentationml/2006/ole">
            <p:oleObj spid="_x0000_s1026" name="Equation" r:id="rId5" imgW="228501" imgH="393529" progId="Equation.DSMT4">
              <p:embed/>
            </p:oleObj>
          </a:graphicData>
        </a:graphic>
      </p:graphicFrame>
      <p:sp>
        <p:nvSpPr>
          <p:cNvPr id="19464" name="TextBox 1"/>
          <p:cNvSpPr txBox="1">
            <a:spLocks noChangeArrowheads="1"/>
          </p:cNvSpPr>
          <p:nvPr/>
        </p:nvSpPr>
        <p:spPr bwMode="auto">
          <a:xfrm>
            <a:off x="4953000" y="1733550"/>
            <a:ext cx="22175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−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0" dirty="0" smtClean="0">
                <a:solidFill>
                  <a:srgbClr val="000000"/>
                </a:solidFill>
                <a:latin typeface="+mn-lt"/>
              </a:rPr>
              <a:t>(i.e., center at zero)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85800" y="571500"/>
            <a:ext cx="7348538" cy="312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Estimating </a:t>
            </a:r>
            <a:r>
              <a:rPr lang="en-US" dirty="0" smtClean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(having least error): we </a:t>
            </a:r>
            <a:r>
              <a:rPr lang="en-US" dirty="0">
                <a:latin typeface="Tahoma" pitchFamily="34" charset="0"/>
                <a:cs typeface="Tahoma" pitchFamily="34" charset="0"/>
              </a:rPr>
              <a:t>can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write-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 S(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) = 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baseline="-25000" dirty="0"/>
              <a:t>i</a:t>
            </a:r>
            <a:r>
              <a:rPr lang="en-US" dirty="0"/>
              <a:t> [y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sz="2400" dirty="0">
                <a:latin typeface="Symbol" pitchFamily="18" charset="2"/>
              </a:rPr>
              <a:t>S</a:t>
            </a:r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a</a:t>
            </a:r>
            <a:r>
              <a:rPr lang="en-US" sz="2400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sz="2400" baseline="-25000" dirty="0" err="1"/>
              <a:t>j</a:t>
            </a:r>
            <a:r>
              <a:rPr lang="en-US" dirty="0"/>
              <a:t>]</a:t>
            </a:r>
            <a:r>
              <a:rPr lang="en-US" baseline="30000" dirty="0"/>
              <a:t>2 </a:t>
            </a:r>
          </a:p>
          <a:p>
            <a:pPr>
              <a:lnSpc>
                <a:spcPct val="120000"/>
              </a:lnSpc>
              <a:defRPr/>
            </a:pPr>
            <a:endParaRPr lang="en-US" baseline="30000" dirty="0">
              <a:latin typeface="Symbol" pitchFamily="18" charset="2"/>
              <a:cs typeface="Tahoma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baseline="30000" dirty="0">
                <a:latin typeface="Symbol" pitchFamily="18" charset="2"/>
                <a:cs typeface="Tahoma" pitchFamily="34" charset="0"/>
              </a:rPr>
              <a:t>               </a:t>
            </a:r>
            <a:r>
              <a:rPr lang="en-US" dirty="0">
                <a:latin typeface="+mn-lt"/>
                <a:cs typeface="Tahoma" pitchFamily="34" charset="0"/>
              </a:rPr>
              <a:t>= </a:t>
            </a:r>
            <a:r>
              <a:rPr lang="en-US" sz="2000" dirty="0">
                <a:latin typeface="Symbol" pitchFamily="18" charset="2"/>
              </a:rPr>
              <a:t>S</a:t>
            </a:r>
            <a:r>
              <a:rPr lang="en-US" sz="2000" baseline="-25000" dirty="0"/>
              <a:t>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e</a:t>
            </a:r>
            <a:r>
              <a:rPr lang="en-US" baseline="-25000" dirty="0" smtClean="0">
                <a:latin typeface="Tahoma" pitchFamily="34" charset="0"/>
                <a:cs typeface="Tahoma" pitchFamily="34" charset="0"/>
              </a:rPr>
              <a:t>i</a:t>
            </a:r>
            <a:r>
              <a:rPr lang="en-US" sz="2000" baseline="30000" dirty="0" smtClean="0">
                <a:latin typeface="Tahoma" pitchFamily="34" charset="0"/>
                <a:cs typeface="Tahoma" pitchFamily="34" charset="0"/>
              </a:rPr>
              <a:t>2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        =  e’ e                               where e = y –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                 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        =  (y –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)’ (y –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4429125" y="2790825"/>
            <a:ext cx="51435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3810001" y="3143250"/>
            <a:ext cx="1396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1400"/>
              <a:t>y = N x 1 vector </a:t>
            </a:r>
          </a:p>
          <a:p>
            <a:r>
              <a:rPr lang="en-US" sz="1400"/>
              <a:t>  of target values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5648325" y="2943225"/>
            <a:ext cx="74295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4" name="TextBox 11"/>
          <p:cNvSpPr txBox="1">
            <a:spLocks noChangeArrowheads="1"/>
          </p:cNvSpPr>
          <p:nvPr/>
        </p:nvSpPr>
        <p:spPr bwMode="auto">
          <a:xfrm>
            <a:off x="5562600" y="3429000"/>
            <a:ext cx="14780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1400"/>
              <a:t> N x (p+1) vector </a:t>
            </a:r>
          </a:p>
          <a:p>
            <a:r>
              <a:rPr lang="en-US" sz="1400"/>
              <a:t>  of input values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096000" y="2495550"/>
            <a:ext cx="121920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TextBox 14"/>
          <p:cNvSpPr txBox="1">
            <a:spLocks noChangeArrowheads="1"/>
          </p:cNvSpPr>
          <p:nvPr/>
        </p:nvSpPr>
        <p:spPr bwMode="auto">
          <a:xfrm>
            <a:off x="7010400" y="2971800"/>
            <a:ext cx="18057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z="1400"/>
              <a:t>  (p+1) x 1 vector </a:t>
            </a:r>
          </a:p>
          <a:p>
            <a:r>
              <a:rPr lang="en-US" sz="1400"/>
              <a:t>    of parameter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538D82-0E02-4E40-92E0-0B2B3BEBB70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PCA – Steps (cont’d)</a:t>
            </a:r>
          </a:p>
        </p:txBody>
      </p:sp>
      <p:pic>
        <p:nvPicPr>
          <p:cNvPr id="21508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" y="1143001"/>
            <a:ext cx="7391400" cy="1089422"/>
          </a:xfrm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838200" y="2420542"/>
            <a:ext cx="7315200" cy="2487215"/>
          </a:xfrm>
        </p:spPr>
      </p:pic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93388" y="2420303"/>
            <a:ext cx="1157224" cy="274320"/>
          </a:xfrm>
          <a:prstGeom prst="rect">
            <a:avLst/>
          </a:prstGeom>
          <a:blipFill rotWithShape="1">
            <a:blip r:embed="rId6" cstate="print"/>
            <a:stretch>
              <a:fillRect l="-1053" r="-6842" b="-21667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 sz="2400">
                <a:noFill/>
              </a:rPr>
              <a:t> </a:t>
            </a:r>
          </a:p>
        </p:txBody>
      </p:sp>
      <p:graphicFrame>
        <p:nvGraphicFramePr>
          <p:cNvPr id="21511" name="Object 2"/>
          <p:cNvGraphicFramePr>
            <a:graphicFrameLocks noChangeAspect="1"/>
          </p:cNvGraphicFramePr>
          <p:nvPr/>
        </p:nvGraphicFramePr>
        <p:xfrm>
          <a:off x="7378701" y="1681163"/>
          <a:ext cx="1419225" cy="571500"/>
        </p:xfrm>
        <a:graphic>
          <a:graphicData uri="http://schemas.openxmlformats.org/presentationml/2006/ole">
            <p:oleObj spid="_x0000_s2050" name="Equation" r:id="rId7" imgW="876300" imgH="469900" progId="Equation.DSMT4">
              <p:embed/>
            </p:oleObj>
          </a:graphicData>
        </a:graphic>
      </p:graphicFrame>
      <p:cxnSp>
        <p:nvCxnSpPr>
          <p:cNvPr id="21513" name="Straight Connector 4"/>
          <p:cNvCxnSpPr>
            <a:cxnSpLocks noChangeShapeType="1"/>
          </p:cNvCxnSpPr>
          <p:nvPr/>
        </p:nvCxnSpPr>
        <p:spPr bwMode="auto">
          <a:xfrm>
            <a:off x="4953000" y="1257300"/>
            <a:ext cx="609600" cy="0"/>
          </a:xfrm>
          <a:prstGeom prst="line">
            <a:avLst/>
          </a:prstGeom>
          <a:noFill/>
          <a:ln w="38100" algn="ctr">
            <a:solidFill>
              <a:schemeClr val="bg2"/>
            </a:solidFill>
            <a:miter lim="800000"/>
            <a:headEnd/>
            <a:tailEnd/>
          </a:ln>
          <a:effectLst/>
        </p:spPr>
      </p:cxnSp>
      <p:sp>
        <p:nvSpPr>
          <p:cNvPr id="21514" name="TextBox 6"/>
          <p:cNvSpPr txBox="1">
            <a:spLocks noChangeArrowheads="1"/>
          </p:cNvSpPr>
          <p:nvPr/>
        </p:nvSpPr>
        <p:spPr bwMode="auto">
          <a:xfrm>
            <a:off x="6629400" y="1828800"/>
            <a:ext cx="779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0" dirty="0"/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DB6C3E-1981-44A1-8B36-192A8832285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PCA – Linear Transformation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8600" y="200025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400" b="0">
                <a:solidFill>
                  <a:srgbClr val="000000"/>
                </a:solidFill>
                <a:latin typeface="Arial" pitchFamily="34" charset="0"/>
              </a:rPr>
              <a:t>The linear transformation </a:t>
            </a:r>
            <a:r>
              <a:rPr lang="en-US" altLang="en-US" sz="2400" b="0" i="1">
                <a:solidFill>
                  <a:srgbClr val="000000"/>
                </a:solidFill>
                <a:latin typeface="Arial" pitchFamily="34" charset="0"/>
              </a:rPr>
              <a:t>R</a:t>
            </a:r>
            <a:r>
              <a:rPr lang="en-US" altLang="en-US" sz="2400" b="0" i="1" baseline="30000">
                <a:solidFill>
                  <a:srgbClr val="000000"/>
                </a:solidFill>
                <a:latin typeface="Arial" pitchFamily="34" charset="0"/>
              </a:rPr>
              <a:t>N</a:t>
            </a:r>
            <a:r>
              <a:rPr lang="en-US" altLang="en-US" sz="2400" b="0" i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0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 </a:t>
            </a:r>
            <a:r>
              <a:rPr lang="en-US" altLang="en-US" sz="2400" b="0" i="1">
                <a:solidFill>
                  <a:srgbClr val="000000"/>
                </a:solidFill>
                <a:latin typeface="Arial" pitchFamily="34" charset="0"/>
              </a:rPr>
              <a:t>R</a:t>
            </a:r>
            <a:r>
              <a:rPr lang="en-US" altLang="en-US" sz="2400" b="0" i="1" baseline="30000">
                <a:solidFill>
                  <a:srgbClr val="000000"/>
                </a:solidFill>
                <a:latin typeface="Arial" pitchFamily="34" charset="0"/>
              </a:rPr>
              <a:t>K</a:t>
            </a:r>
            <a:r>
              <a:rPr lang="en-US" altLang="en-US" sz="2400" b="0" i="1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sz="2400" b="0">
                <a:solidFill>
                  <a:srgbClr val="000000"/>
                </a:solidFill>
                <a:latin typeface="Arial" pitchFamily="34" charset="0"/>
              </a:rPr>
              <a:t>that performs the dimensionality reduction is:</a:t>
            </a:r>
          </a:p>
        </p:txBody>
      </p:sp>
      <p:pic>
        <p:nvPicPr>
          <p:cNvPr id="2355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667001" y="2993232"/>
            <a:ext cx="4359275" cy="1275160"/>
          </a:xfrm>
        </p:spPr>
      </p:pic>
      <p:graphicFrame>
        <p:nvGraphicFramePr>
          <p:cNvPr id="23558" name="Object 1"/>
          <p:cNvGraphicFramePr>
            <a:graphicFrameLocks noChangeAspect="1"/>
          </p:cNvGraphicFramePr>
          <p:nvPr/>
        </p:nvGraphicFramePr>
        <p:xfrm>
          <a:off x="3581400" y="1031081"/>
          <a:ext cx="3074988" cy="701279"/>
        </p:xfrm>
        <a:graphic>
          <a:graphicData uri="http://schemas.openxmlformats.org/presentationml/2006/ole">
            <p:oleObj spid="_x0000_s3074" name="Equation" r:id="rId5" imgW="1549400" imgH="4699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1" y="1276350"/>
            <a:ext cx="22342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b="0" dirty="0">
                <a:solidFill>
                  <a:schemeClr val="bg2"/>
                </a:solidFill>
                <a:latin typeface="+mn-lt"/>
              </a:rPr>
              <a:t>If </a:t>
            </a:r>
            <a:r>
              <a:rPr lang="en-US" sz="2000" b="0" dirty="0" err="1">
                <a:solidFill>
                  <a:schemeClr val="bg2"/>
                </a:solidFill>
                <a:latin typeface="+mn-lt"/>
              </a:rPr>
              <a:t>u</a:t>
            </a:r>
            <a:r>
              <a:rPr lang="en-US" sz="2000" b="0" baseline="-250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sz="2000" b="0" dirty="0">
                <a:solidFill>
                  <a:schemeClr val="bg2"/>
                </a:solidFill>
                <a:latin typeface="+mn-lt"/>
              </a:rPr>
              <a:t> has unit length: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29BF09-D7A0-4897-A8EA-A11BBC42B0D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9550"/>
            <a:ext cx="8521700" cy="531019"/>
          </a:xfrm>
        </p:spPr>
        <p:txBody>
          <a:bodyPr>
            <a:normAutofit fontScale="90000"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Geometric interpretation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28600" y="742950"/>
            <a:ext cx="8610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endParaRPr lang="en-US" altLang="en-US" sz="2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28600" y="819150"/>
            <a:ext cx="86106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Arial" pitchFamily="34" charset="0"/>
              </a:rPr>
              <a:t>PCA projects the data along the directions where the data varies </a:t>
            </a:r>
            <a:r>
              <a:rPr lang="en-US" altLang="en-US" dirty="0">
                <a:solidFill>
                  <a:srgbClr val="000000"/>
                </a:solidFill>
                <a:latin typeface="Arial" pitchFamily="34" charset="0"/>
              </a:rPr>
              <a:t>most</a:t>
            </a:r>
            <a:r>
              <a:rPr lang="en-US" altLang="en-US" b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Arial" pitchFamily="34" charset="0"/>
              </a:rPr>
              <a:t>These directions are determined by the eigenvectors of the covariance matrix corresponding to the </a:t>
            </a:r>
            <a:r>
              <a:rPr lang="en-US" altLang="en-US" dirty="0">
                <a:solidFill>
                  <a:srgbClr val="000000"/>
                </a:solidFill>
                <a:latin typeface="Arial" pitchFamily="34" charset="0"/>
              </a:rPr>
              <a:t>largest</a:t>
            </a:r>
            <a:r>
              <a:rPr lang="en-US" altLang="en-US" b="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b="0" dirty="0" err="1">
                <a:solidFill>
                  <a:srgbClr val="000000"/>
                </a:solidFill>
                <a:latin typeface="Arial" pitchFamily="34" charset="0"/>
              </a:rPr>
              <a:t>eigenvalues</a:t>
            </a:r>
            <a:r>
              <a:rPr lang="en-US" altLang="en-US" b="0" dirty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Arial" pitchFamily="34" charset="0"/>
              </a:rPr>
              <a:t>The magnitude of the </a:t>
            </a:r>
            <a:r>
              <a:rPr lang="en-US" altLang="en-US" b="0" dirty="0" err="1">
                <a:solidFill>
                  <a:srgbClr val="000000"/>
                </a:solidFill>
                <a:latin typeface="Arial" pitchFamily="34" charset="0"/>
              </a:rPr>
              <a:t>eigenvalues</a:t>
            </a:r>
            <a:r>
              <a:rPr lang="en-US" altLang="en-US" b="0" dirty="0">
                <a:solidFill>
                  <a:srgbClr val="000000"/>
                </a:solidFill>
                <a:latin typeface="Arial" pitchFamily="34" charset="0"/>
              </a:rPr>
              <a:t> corresponds to the </a:t>
            </a:r>
            <a:r>
              <a:rPr lang="en-US" altLang="en-US" dirty="0">
                <a:solidFill>
                  <a:srgbClr val="000000"/>
                </a:solidFill>
                <a:latin typeface="Arial" pitchFamily="34" charset="0"/>
              </a:rPr>
              <a:t>variance</a:t>
            </a:r>
            <a:r>
              <a:rPr lang="en-US" altLang="en-US" b="0" dirty="0">
                <a:solidFill>
                  <a:srgbClr val="000000"/>
                </a:solidFill>
                <a:latin typeface="Arial" pitchFamily="34" charset="0"/>
              </a:rPr>
              <a:t> of the data along the eigenvector directions.</a:t>
            </a:r>
          </a:p>
        </p:txBody>
      </p:sp>
      <p:pic>
        <p:nvPicPr>
          <p:cNvPr id="2560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2647950"/>
            <a:ext cx="3352800" cy="1759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CAF44A-59EC-4FC1-9CCC-433FDCD7798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8150"/>
            <a:ext cx="8915400" cy="531019"/>
          </a:xfrm>
        </p:spPr>
        <p:txBody>
          <a:bodyPr>
            <a:normAutofit fontScale="90000"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Error</a:t>
            </a:r>
            <a:r>
              <a:rPr lang="en-US" altLang="en-US" dirty="0" smtClean="0">
                <a:solidFill>
                  <a:srgbClr val="000000"/>
                </a:solidFill>
              </a:rPr>
              <a:t> due to dimensionality reduction</a:t>
            </a:r>
          </a:p>
        </p:txBody>
      </p:sp>
      <p:pic>
        <p:nvPicPr>
          <p:cNvPr id="29700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0" y="1581150"/>
            <a:ext cx="4267200" cy="657225"/>
          </a:xfrm>
        </p:spPr>
      </p:pic>
      <p:pic>
        <p:nvPicPr>
          <p:cNvPr id="29701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3505201" y="2800350"/>
            <a:ext cx="1935163" cy="457200"/>
          </a:xfrm>
        </p:spPr>
      </p:pic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228600" y="742950"/>
            <a:ext cx="8610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endParaRPr lang="en-US" altLang="en-US" sz="2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28600" y="1085850"/>
            <a:ext cx="8610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400" b="0">
                <a:solidFill>
                  <a:srgbClr val="000000"/>
                </a:solidFill>
                <a:latin typeface="Arial" pitchFamily="34" charset="0"/>
              </a:rPr>
              <a:t>The original vector </a:t>
            </a:r>
            <a:r>
              <a:rPr lang="en-US" altLang="en-US" sz="2400" b="0" i="1">
                <a:solidFill>
                  <a:srgbClr val="000000"/>
                </a:solidFill>
                <a:latin typeface="Arial" pitchFamily="34" charset="0"/>
              </a:rPr>
              <a:t>x </a:t>
            </a:r>
            <a:r>
              <a:rPr lang="en-US" altLang="en-US" sz="2400" b="0">
                <a:solidFill>
                  <a:srgbClr val="000000"/>
                </a:solidFill>
                <a:latin typeface="Arial" pitchFamily="34" charset="0"/>
              </a:rPr>
              <a:t>can be reconstructed using its principal components: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28600" y="2378869"/>
            <a:ext cx="8610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400" b="0">
                <a:solidFill>
                  <a:srgbClr val="000000"/>
                </a:solidFill>
                <a:latin typeface="Arial" pitchFamily="34" charset="0"/>
              </a:rPr>
              <a:t>PCA minimizes the reconstruction error: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228600" y="3429000"/>
            <a:ext cx="8610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en-US" sz="2400" b="0">
                <a:solidFill>
                  <a:srgbClr val="000000"/>
                </a:solidFill>
                <a:latin typeface="Arial" pitchFamily="34" charset="0"/>
              </a:rPr>
              <a:t>It can be shown that the reconstruction </a:t>
            </a:r>
            <a:r>
              <a:rPr lang="en-US" altLang="en-US" sz="2400" b="0">
                <a:solidFill>
                  <a:srgbClr val="FF0000"/>
                </a:solidFill>
                <a:latin typeface="Arial" pitchFamily="34" charset="0"/>
              </a:rPr>
              <a:t>error</a:t>
            </a:r>
            <a:r>
              <a:rPr lang="en-US" altLang="en-US" sz="2400" b="0">
                <a:solidFill>
                  <a:srgbClr val="000000"/>
                </a:solidFill>
                <a:latin typeface="Arial" pitchFamily="34" charset="0"/>
              </a:rPr>
              <a:t> is:</a:t>
            </a:r>
          </a:p>
        </p:txBody>
      </p:sp>
      <p:pic>
        <p:nvPicPr>
          <p:cNvPr id="29706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3352800" y="3943350"/>
            <a:ext cx="2171700" cy="709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Subset Selection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Another way to reduce dimensionality of data</a:t>
            </a:r>
          </a:p>
          <a:p>
            <a:pPr lvl="4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Redundant features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duplicate much or all of the information contained in one or more other attributes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Example: purchase price of a product and the amount of sales tax paid</a:t>
            </a:r>
          </a:p>
          <a:p>
            <a:pPr lvl="4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Irrelevant features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contain no information that is useful for the data mining task at hand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Example: students' ID is often irrelevant to the task of predicting students' GPA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76400" y="2743200"/>
            <a:ext cx="1600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717675" y="4488656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a subset of feature</a:t>
            </a:r>
          </a:p>
          <a:p>
            <a:r>
              <a:rPr lang="en-US" dirty="0" smtClean="0"/>
              <a:t>Search for the best subset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Subset Selection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857250"/>
            <a:ext cx="8580437" cy="38862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Techniques:</a:t>
            </a:r>
          </a:p>
          <a:p>
            <a:pPr lvl="1"/>
            <a:r>
              <a:rPr lang="en-US" smtClean="0"/>
              <a:t>Brute-force approch:</a:t>
            </a:r>
          </a:p>
          <a:p>
            <a:pPr lvl="2"/>
            <a:r>
              <a:rPr lang="en-US" smtClean="0"/>
              <a:t>Try all possible feature subsets as input to data mining algorithm</a:t>
            </a:r>
          </a:p>
          <a:p>
            <a:pPr lvl="1"/>
            <a:r>
              <a:rPr lang="en-US" smtClean="0"/>
              <a:t>Embedded approaches:</a:t>
            </a:r>
          </a:p>
          <a:p>
            <a:pPr lvl="2"/>
            <a:r>
              <a:rPr lang="en-US" smtClean="0"/>
              <a:t> Feature selection occurs naturally as part of the data mining algorithm</a:t>
            </a:r>
          </a:p>
          <a:p>
            <a:pPr lvl="1"/>
            <a:r>
              <a:rPr lang="en-US" smtClean="0"/>
              <a:t>Filter approaches:</a:t>
            </a:r>
          </a:p>
          <a:p>
            <a:pPr lvl="2"/>
            <a:r>
              <a:rPr lang="en-US" smtClean="0"/>
              <a:t> Features are selected before data mining algorithm is run</a:t>
            </a:r>
          </a:p>
          <a:p>
            <a:pPr lvl="1"/>
            <a:r>
              <a:rPr lang="en-US" smtClean="0"/>
              <a:t>Wrapper approaches:</a:t>
            </a:r>
          </a:p>
          <a:p>
            <a:pPr lvl="2"/>
            <a:r>
              <a:rPr lang="en-US" smtClean="0"/>
              <a:t> Use the data mining algorithm as a black box to find best subset of attributes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MATLAB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Many free “toolboxes” on the Web for regression and prediction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e.g., see http://lib.stat.cmu.edu/matlab/</a:t>
            </a:r>
            <a:br>
              <a:rPr lang="en-US" sz="1800" dirty="0" smtClean="0"/>
            </a:br>
            <a:r>
              <a:rPr lang="en-US" sz="1800" dirty="0" smtClean="0"/>
              <a:t>   and in particular the </a:t>
            </a:r>
            <a:r>
              <a:rPr lang="en-US" sz="1800" dirty="0" err="1" smtClean="0"/>
              <a:t>CompStats</a:t>
            </a:r>
            <a:r>
              <a:rPr lang="en-US" sz="1800" dirty="0" smtClean="0"/>
              <a:t> toolbox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General purpose statistical computing environment (successor to 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Free (!)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Widely used by statisticians, has a huge library of functions and visualization tools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Commercial tools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SAS, </a:t>
            </a:r>
            <a:r>
              <a:rPr lang="en-US" sz="1800" dirty="0" err="1" smtClean="0"/>
              <a:t>Salford</a:t>
            </a:r>
            <a:r>
              <a:rPr lang="en-US" sz="1800" dirty="0" smtClean="0"/>
              <a:t> Systems, other statistical packages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Various data mining packages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Often are not </a:t>
            </a:r>
            <a:r>
              <a:rPr lang="en-US" sz="1800" dirty="0" err="1" smtClean="0"/>
              <a:t>progammable</a:t>
            </a:r>
            <a:r>
              <a:rPr lang="en-US" sz="1800" dirty="0" smtClean="0"/>
              <a:t>: offer a fixed menu of items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Useful References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898525" y="1341835"/>
            <a:ext cx="6569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T. Hastie, R. </a:t>
            </a:r>
            <a:r>
              <a:rPr lang="en-US" b="1" dirty="0" err="1"/>
              <a:t>Tibshirani</a:t>
            </a:r>
            <a:r>
              <a:rPr lang="en-US" b="1" dirty="0"/>
              <a:t>, and J. Friedman, </a:t>
            </a:r>
          </a:p>
          <a:p>
            <a:r>
              <a:rPr lang="en-US" b="1" dirty="0"/>
              <a:t>Elements of Statistical Learning, 2</a:t>
            </a:r>
            <a:r>
              <a:rPr lang="en-US" b="1" baseline="30000" dirty="0"/>
              <a:t>nd</a:t>
            </a:r>
            <a:r>
              <a:rPr lang="en-US" b="1" dirty="0"/>
              <a:t> edition,</a:t>
            </a:r>
          </a:p>
          <a:p>
            <a:r>
              <a:rPr lang="en-US" b="1" dirty="0"/>
              <a:t>Springer </a:t>
            </a:r>
            <a:r>
              <a:rPr lang="en-US" b="1" dirty="0" err="1"/>
              <a:t>Verlag</a:t>
            </a:r>
            <a:r>
              <a:rPr lang="en-US" b="1" dirty="0"/>
              <a:t>, </a:t>
            </a:r>
            <a:r>
              <a:rPr lang="en-US" b="1" dirty="0" smtClean="0"/>
              <a:t>2009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85800" y="571500"/>
            <a:ext cx="7348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S(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) = </a:t>
            </a:r>
            <a:r>
              <a:rPr lang="en-US" dirty="0">
                <a:latin typeface="Symbol" pitchFamily="18" charset="2"/>
                <a:cs typeface="Tahoma" pitchFamily="34" charset="0"/>
              </a:rPr>
              <a:t>S</a:t>
            </a:r>
            <a:r>
              <a:rPr lang="en-US" dirty="0">
                <a:latin typeface="Tahoma" pitchFamily="34" charset="0"/>
                <a:cs typeface="Tahoma" pitchFamily="34" charset="0"/>
              </a:rPr>
              <a:t> e</a:t>
            </a:r>
            <a:r>
              <a:rPr lang="en-US" sz="2000" baseline="30000" dirty="0">
                <a:latin typeface="Tahoma" pitchFamily="34" charset="0"/>
                <a:cs typeface="Tahoma" pitchFamily="34" charset="0"/>
              </a:rPr>
              <a:t>2</a:t>
            </a:r>
            <a:r>
              <a:rPr lang="en-US" dirty="0">
                <a:latin typeface="Tahoma" pitchFamily="34" charset="0"/>
                <a:cs typeface="Tahoma" pitchFamily="34" charset="0"/>
              </a:rPr>
              <a:t> =  e’ e    =  (y –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)’ (y –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                               =  y’ y  – 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’ X’ y  –  y’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  +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’ X’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                               =  y’ y  –  2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’ X’ y  +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’ X’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+mn-lt"/>
              <a:cs typeface="Tahoma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cs typeface="Tahoma" pitchFamily="34" charset="0"/>
              </a:rPr>
              <a:t>Taking derivative of </a:t>
            </a:r>
            <a:r>
              <a:rPr lang="en-US" dirty="0">
                <a:latin typeface="Tahoma" pitchFamily="34" charset="0"/>
                <a:cs typeface="Tahoma" pitchFamily="34" charset="0"/>
              </a:rPr>
              <a:t>S(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Tahoma" pitchFamily="34" charset="0"/>
                <a:cs typeface="Tahoma" pitchFamily="34" charset="0"/>
              </a:rPr>
              <a:t>)</a:t>
            </a:r>
            <a:r>
              <a:rPr lang="en-US" dirty="0">
                <a:latin typeface="+mn-lt"/>
                <a:cs typeface="Tahoma" pitchFamily="34" charset="0"/>
              </a:rPr>
              <a:t> with respect to the components of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+mn-lt"/>
                <a:cs typeface="Tahoma" pitchFamily="34" charset="0"/>
              </a:rPr>
              <a:t> </a:t>
            </a:r>
            <a:r>
              <a:rPr lang="en-US" dirty="0" smtClean="0">
                <a:latin typeface="+mn-lt"/>
                <a:cs typeface="Tahoma" pitchFamily="34" charset="0"/>
              </a:rPr>
              <a:t>gives -</a:t>
            </a:r>
            <a:endParaRPr lang="en-US" dirty="0">
              <a:latin typeface="+mn-lt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+mn-lt"/>
              <a:cs typeface="Tahoma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cs typeface="Tahoma" pitchFamily="34" charset="0"/>
              </a:rPr>
              <a:t>   </a:t>
            </a:r>
            <a:r>
              <a:rPr lang="en-US" dirty="0" err="1">
                <a:latin typeface="+mn-lt"/>
                <a:cs typeface="Tahoma" pitchFamily="34" charset="0"/>
              </a:rPr>
              <a:t>dS</a:t>
            </a:r>
            <a:r>
              <a:rPr lang="en-US" dirty="0">
                <a:latin typeface="+mn-lt"/>
                <a:cs typeface="Tahoma" pitchFamily="34" charset="0"/>
              </a:rPr>
              <a:t>/d</a:t>
            </a:r>
            <a:r>
              <a:rPr lang="en-US" dirty="0">
                <a:latin typeface="Symbol" pitchFamily="18" charset="2"/>
                <a:cs typeface="Tahoma" pitchFamily="34" charset="0"/>
              </a:rPr>
              <a:t> q</a:t>
            </a:r>
            <a:r>
              <a:rPr lang="en-US" dirty="0">
                <a:latin typeface="+mn-lt"/>
                <a:cs typeface="Tahoma" pitchFamily="34" charset="0"/>
              </a:rPr>
              <a:t> =  -2 X’ y  +  2 X’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endParaRPr lang="en-US" dirty="0">
              <a:latin typeface="+mn-lt"/>
              <a:cs typeface="Tahoma" pitchFamily="34" charset="0"/>
            </a:endParaRPr>
          </a:p>
          <a:p>
            <a:pPr>
              <a:defRPr/>
            </a:pPr>
            <a:endParaRPr lang="en-US" dirty="0">
              <a:latin typeface="+mn-lt"/>
              <a:cs typeface="Tahoma" pitchFamily="34" charset="0"/>
            </a:endParaRPr>
          </a:p>
          <a:p>
            <a:pPr>
              <a:defRPr/>
            </a:pPr>
            <a:r>
              <a:rPr lang="en-US" dirty="0">
                <a:latin typeface="+mn-lt"/>
                <a:cs typeface="Tahoma" pitchFamily="34" charset="0"/>
              </a:rPr>
              <a:t>Set this to 0 to find the </a:t>
            </a:r>
            <a:r>
              <a:rPr lang="en-US" dirty="0" smtClean="0">
                <a:latin typeface="+mn-lt"/>
                <a:cs typeface="Tahoma" pitchFamily="34" charset="0"/>
              </a:rPr>
              <a:t>minimum </a:t>
            </a:r>
            <a:r>
              <a:rPr lang="en-US" dirty="0">
                <a:latin typeface="+mn-lt"/>
                <a:cs typeface="Tahoma" pitchFamily="34" charset="0"/>
              </a:rPr>
              <a:t>of S as a function of </a:t>
            </a:r>
            <a:r>
              <a:rPr lang="en-US" dirty="0" smtClean="0">
                <a:latin typeface="Symbol" pitchFamily="18" charset="2"/>
                <a:cs typeface="Tahoma" pitchFamily="34" charset="0"/>
              </a:rPr>
              <a:t>q.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09600" y="361951"/>
            <a:ext cx="5420074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  <a:cs typeface="Tahoma" pitchFamily="34" charset="0"/>
              </a:rPr>
              <a:t>Set </a:t>
            </a:r>
            <a:r>
              <a:rPr lang="en-US" dirty="0">
                <a:latin typeface="+mn-lt"/>
                <a:cs typeface="Tahoma" pitchFamily="34" charset="0"/>
              </a:rPr>
              <a:t>to 0 to find the </a:t>
            </a:r>
            <a:r>
              <a:rPr lang="en-US" dirty="0" smtClean="0">
                <a:latin typeface="+mn-lt"/>
                <a:cs typeface="Tahoma" pitchFamily="34" charset="0"/>
              </a:rPr>
              <a:t>minimum </a:t>
            </a:r>
            <a:r>
              <a:rPr lang="en-US" dirty="0">
                <a:latin typeface="+mn-lt"/>
                <a:cs typeface="Tahoma" pitchFamily="34" charset="0"/>
              </a:rPr>
              <a:t>of S as a function of </a:t>
            </a:r>
            <a:r>
              <a:rPr lang="en-US" dirty="0">
                <a:latin typeface="Symbol" pitchFamily="18" charset="2"/>
                <a:cs typeface="Tahoma" pitchFamily="34" charset="0"/>
              </a:rPr>
              <a:t>q </a:t>
            </a:r>
            <a:r>
              <a:rPr lang="en-US" dirty="0">
                <a:latin typeface="+mn-lt"/>
                <a:cs typeface="Tahoma" pitchFamily="34" charset="0"/>
              </a:rPr>
              <a:t>…</a:t>
            </a:r>
          </a:p>
          <a:p>
            <a:pPr>
              <a:defRPr/>
            </a:pPr>
            <a:endParaRPr lang="en-US" dirty="0">
              <a:latin typeface="+mn-lt"/>
              <a:cs typeface="Tahom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r>
              <a:rPr lang="en-US" dirty="0">
                <a:latin typeface="+mn-lt"/>
                <a:cs typeface="Tahoma" pitchFamily="34" charset="0"/>
              </a:rPr>
              <a:t>  - 2 X’ y  +  2 X’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+mn-lt"/>
                <a:cs typeface="Tahoma" pitchFamily="34" charset="0"/>
              </a:rPr>
              <a:t>  = 0     </a:t>
            </a:r>
          </a:p>
          <a:p>
            <a:pPr>
              <a:buFont typeface="Symbol" pitchFamily="18" charset="2"/>
              <a:buChar char="Þ"/>
              <a:defRPr/>
            </a:pPr>
            <a:endParaRPr lang="en-US" dirty="0">
              <a:latin typeface="+mn-lt"/>
              <a:cs typeface="Tahom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r>
              <a:rPr lang="en-US" dirty="0">
                <a:latin typeface="+mn-lt"/>
                <a:cs typeface="Tahoma" pitchFamily="34" charset="0"/>
              </a:rPr>
              <a:t>    X’ X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+mn-lt"/>
                <a:cs typeface="Tahoma" pitchFamily="34" charset="0"/>
              </a:rPr>
              <a:t> = X’ y</a:t>
            </a:r>
            <a:r>
              <a:rPr lang="en-US" sz="1400" dirty="0">
                <a:latin typeface="+mn-lt"/>
                <a:cs typeface="Tahoma" pitchFamily="34" charset="0"/>
              </a:rPr>
              <a:t>           (known in statistics as the Normal Equations)</a:t>
            </a:r>
            <a:endParaRPr lang="en-US" dirty="0">
              <a:latin typeface="+mn-lt"/>
              <a:cs typeface="Tahom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endParaRPr lang="en-US" dirty="0">
              <a:latin typeface="+mn-lt"/>
              <a:cs typeface="Tahoma" pitchFamily="34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lang="en-US" dirty="0" smtClean="0">
                <a:latin typeface="+mn-lt"/>
                <a:cs typeface="Tahoma" pitchFamily="34" charset="0"/>
              </a:rPr>
              <a:t>Letting </a:t>
            </a:r>
            <a:r>
              <a:rPr lang="en-US" dirty="0">
                <a:latin typeface="+mn-lt"/>
                <a:cs typeface="Tahoma" pitchFamily="34" charset="0"/>
              </a:rPr>
              <a:t>X’ X = C, and X’ y = b,  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>
                <a:latin typeface="+mn-lt"/>
                <a:cs typeface="Tahoma" pitchFamily="34" charset="0"/>
              </a:rPr>
              <a:t>        we have C </a:t>
            </a:r>
            <a:r>
              <a:rPr lang="en-US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+mn-lt"/>
                <a:cs typeface="Tahoma" pitchFamily="34" charset="0"/>
              </a:rPr>
              <a:t> = b, i.e., a set of linear equations</a:t>
            </a:r>
          </a:p>
          <a:p>
            <a:pPr>
              <a:defRPr/>
            </a:pPr>
            <a:endParaRPr lang="en-US" dirty="0">
              <a:latin typeface="+mn-lt"/>
              <a:cs typeface="Tahoma" pitchFamily="34" charset="0"/>
            </a:endParaRPr>
          </a:p>
          <a:p>
            <a:pPr>
              <a:buFont typeface="Symbol" pitchFamily="18" charset="2"/>
              <a:buNone/>
              <a:defRPr/>
            </a:pPr>
            <a:r>
              <a:rPr lang="en-US" dirty="0">
                <a:latin typeface="+mn-lt"/>
                <a:cs typeface="Tahoma" pitchFamily="34" charset="0"/>
              </a:rPr>
              <a:t>We could solve this directly, e.g., by matrix inversion </a:t>
            </a:r>
          </a:p>
          <a:p>
            <a:pPr>
              <a:buFont typeface="Symbol" pitchFamily="18" charset="2"/>
              <a:buNone/>
              <a:defRPr/>
            </a:pPr>
            <a:r>
              <a:rPr lang="en-US" dirty="0">
                <a:latin typeface="+mn-lt"/>
                <a:cs typeface="Tahoma" pitchFamily="34" charset="0"/>
              </a:rPr>
              <a:t>                              </a:t>
            </a:r>
            <a:r>
              <a:rPr lang="en-US" sz="2000" dirty="0">
                <a:latin typeface="Symbol" pitchFamily="18" charset="2"/>
                <a:cs typeface="Tahoma" pitchFamily="34" charset="0"/>
              </a:rPr>
              <a:t>q</a:t>
            </a:r>
            <a:r>
              <a:rPr lang="en-US" dirty="0">
                <a:latin typeface="+mn-lt"/>
                <a:cs typeface="Tahoma" pitchFamily="34" charset="0"/>
              </a:rPr>
              <a:t> = C</a:t>
            </a:r>
            <a:r>
              <a:rPr lang="en-US" baseline="30000" dirty="0">
                <a:latin typeface="+mn-lt"/>
                <a:cs typeface="Tahoma" pitchFamily="34" charset="0"/>
              </a:rPr>
              <a:t>-1</a:t>
            </a:r>
            <a:r>
              <a:rPr lang="en-US" dirty="0">
                <a:latin typeface="+mn-lt"/>
                <a:cs typeface="Tahoma" pitchFamily="34" charset="0"/>
              </a:rPr>
              <a:t> b  =  ( X’ X )</a:t>
            </a:r>
            <a:r>
              <a:rPr lang="en-US" baseline="30000" dirty="0">
                <a:latin typeface="+mn-lt"/>
                <a:cs typeface="Tahoma" pitchFamily="34" charset="0"/>
              </a:rPr>
              <a:t>-1</a:t>
            </a:r>
            <a:r>
              <a:rPr lang="en-US" dirty="0">
                <a:latin typeface="+mn-lt"/>
                <a:cs typeface="Tahoma" pitchFamily="34" charset="0"/>
              </a:rPr>
              <a:t>  X’ y</a:t>
            </a:r>
          </a:p>
          <a:p>
            <a:pP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for the </a:t>
            </a:r>
            <a:r>
              <a:rPr lang="en-US" sz="3200" smtClean="0">
                <a:latin typeface="Symbol" pitchFamily="18" charset="2"/>
              </a:rPr>
              <a:t>q</a:t>
            </a:r>
            <a:r>
              <a:rPr lang="en-US" smtClean="0"/>
              <a:t>’s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766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Problem is equivalent to inverting X’ X matrix</a:t>
            </a:r>
          </a:p>
          <a:p>
            <a:pPr lvl="1"/>
            <a:r>
              <a:rPr lang="en-US" sz="1800" dirty="0" smtClean="0"/>
              <a:t>Inverse does not exist if matrix is not of full rank</a:t>
            </a:r>
          </a:p>
          <a:p>
            <a:pPr lvl="2"/>
            <a:r>
              <a:rPr lang="en-US" sz="1600" dirty="0" smtClean="0"/>
              <a:t>E.g., if 1 column is a linear combination of another (</a:t>
            </a:r>
            <a:r>
              <a:rPr lang="en-US" sz="1600" dirty="0" err="1" smtClean="0"/>
              <a:t>collinearity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Note that X’X is closely related to the covariance of the X data</a:t>
            </a:r>
          </a:p>
          <a:p>
            <a:pPr lvl="3"/>
            <a:r>
              <a:rPr lang="en-US" sz="1400" dirty="0" smtClean="0"/>
              <a:t>So we are in trouble if 2 or more variables are perfectly correlated</a:t>
            </a:r>
          </a:p>
          <a:p>
            <a:pPr lvl="2"/>
            <a:r>
              <a:rPr lang="en-US" sz="1600" dirty="0" smtClean="0"/>
              <a:t>Numerical problems can also occur if variables are almost collinear</a:t>
            </a:r>
          </a:p>
          <a:p>
            <a:endParaRPr lang="en-US" sz="2000" dirty="0" smtClean="0"/>
          </a:p>
          <a:p>
            <a:r>
              <a:rPr lang="en-US" sz="2000" dirty="0" smtClean="0"/>
              <a:t>Equivalent to solving a system of p linear equations</a:t>
            </a:r>
          </a:p>
          <a:p>
            <a:pPr lvl="1"/>
            <a:r>
              <a:rPr lang="en-US" sz="1800" dirty="0" smtClean="0"/>
              <a:t>Many good numerical methods for doing this, e.g.,</a:t>
            </a:r>
          </a:p>
          <a:p>
            <a:pPr lvl="2"/>
            <a:r>
              <a:rPr lang="en-US" sz="1600" dirty="0" smtClean="0"/>
              <a:t>Gaussian elimination, LU decomposition, etc</a:t>
            </a:r>
          </a:p>
          <a:p>
            <a:pPr lvl="1"/>
            <a:r>
              <a:rPr lang="en-US" sz="1800" dirty="0" smtClean="0"/>
              <a:t>These are numerically more stable than direct inversion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Alternative: gradient descent</a:t>
            </a:r>
          </a:p>
          <a:p>
            <a:pPr lvl="1"/>
            <a:r>
              <a:rPr lang="en-US" sz="1800" dirty="0" smtClean="0"/>
              <a:t>Compute gradient and move downhill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Multivariate Linear Regression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000" dirty="0" smtClean="0"/>
              <a:t>Prediction model is a linear function of the parameters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Score function: quadratic in predictions and parameters</a:t>
            </a:r>
          </a:p>
          <a:p>
            <a:pPr lvl="1" eaLnBrk="1" hangingPunct="1">
              <a:buFont typeface="Symbol" pitchFamily="18" charset="2"/>
              <a:buChar char="Þ"/>
            </a:pPr>
            <a:r>
              <a:rPr lang="en-US" sz="1800" dirty="0" smtClean="0"/>
              <a:t> Derivative of score is linear in the parameters</a:t>
            </a:r>
          </a:p>
          <a:p>
            <a:pPr lvl="1" eaLnBrk="1" hangingPunct="1">
              <a:buFont typeface="Symbol" pitchFamily="18" charset="2"/>
              <a:buChar char="Þ"/>
            </a:pPr>
            <a:r>
              <a:rPr lang="en-US" sz="1800" dirty="0" smtClean="0"/>
              <a:t> Leads to a linear algebra optimization problem, i.e., C</a:t>
            </a:r>
            <a:r>
              <a:rPr lang="en-US" sz="1800" dirty="0" smtClean="0">
                <a:latin typeface="Symbol" pitchFamily="18" charset="2"/>
              </a:rPr>
              <a:t> q</a:t>
            </a:r>
            <a:r>
              <a:rPr lang="en-US" sz="1800" dirty="0" smtClean="0"/>
              <a:t> = b</a:t>
            </a:r>
          </a:p>
          <a:p>
            <a:pPr lvl="1" eaLnBrk="1" hangingPunct="1">
              <a:buFont typeface="Symbol" pitchFamily="18" charset="2"/>
              <a:buChar char="Þ"/>
            </a:pPr>
            <a:endParaRPr lang="en-US" sz="1800" dirty="0" smtClean="0"/>
          </a:p>
          <a:p>
            <a:pPr eaLnBrk="1" hangingPunct="1"/>
            <a:r>
              <a:rPr lang="en-US" sz="2000" dirty="0" smtClean="0"/>
              <a:t>Model structure is simple….</a:t>
            </a:r>
          </a:p>
          <a:p>
            <a:pPr lvl="1" eaLnBrk="1" hangingPunct="1"/>
            <a:r>
              <a:rPr lang="en-US" sz="1800" dirty="0" smtClean="0"/>
              <a:t>p-1 dimensional </a:t>
            </a:r>
            <a:r>
              <a:rPr lang="en-US" sz="1800" dirty="0" err="1" smtClean="0"/>
              <a:t>hyperplane</a:t>
            </a:r>
            <a:r>
              <a:rPr lang="en-US" sz="1800" dirty="0" smtClean="0"/>
              <a:t> in p-dimensions</a:t>
            </a:r>
          </a:p>
          <a:p>
            <a:pPr lvl="1" eaLnBrk="1" hangingPunct="1"/>
            <a:r>
              <a:rPr lang="en-US" sz="1800" dirty="0" smtClean="0"/>
              <a:t>Linear weights =&gt; interpretability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2000" dirty="0" smtClean="0"/>
              <a:t>Often useful as a baseline model </a:t>
            </a:r>
          </a:p>
          <a:p>
            <a:pPr lvl="1" eaLnBrk="1" hangingPunct="1"/>
            <a:r>
              <a:rPr lang="en-US" sz="1800" dirty="0" smtClean="0"/>
              <a:t>e.g., to compare more complex models to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Note: even if it’s the wrong model for the data (e.g., a poor fit) it can still be useful for prediction</a:t>
            </a:r>
          </a:p>
          <a:p>
            <a:pPr lvl="1" eaLnBrk="1" hangingPunct="1">
              <a:buFont typeface="Symbol" pitchFamily="18" charset="2"/>
              <a:buChar char="Þ"/>
            </a:pPr>
            <a:endParaRPr lang="en-US" dirty="0" smtClean="0"/>
          </a:p>
          <a:p>
            <a:pPr lvl="1" eaLnBrk="1" hangingPunct="1">
              <a:buFont typeface="Symbol" pitchFamily="18" charset="2"/>
              <a:buChar char="Þ"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Limitations of Linear Regression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42950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True relationship of X and Y might be non-linear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Suggests generalizations to non-linear models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Complexity: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O(N p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 + p</a:t>
            </a:r>
            <a:r>
              <a:rPr lang="en-US" baseline="30000" dirty="0" smtClean="0"/>
              <a:t>3</a:t>
            </a:r>
            <a:r>
              <a:rPr lang="en-US" sz="1800" dirty="0" smtClean="0"/>
              <a:t>)  - problematic for large p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Correlation/</a:t>
            </a:r>
            <a:r>
              <a:rPr lang="en-US" sz="2000" dirty="0" err="1" smtClean="0"/>
              <a:t>Collinearity</a:t>
            </a:r>
            <a:r>
              <a:rPr lang="en-US" sz="2000" dirty="0" smtClean="0"/>
              <a:t> among the X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 cause numerical instability (C may be ill-conditioned)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Problems in interpretability (</a:t>
            </a:r>
            <a:r>
              <a:rPr lang="en-US" sz="1800" dirty="0" err="1" smtClean="0"/>
              <a:t>identifiability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Includes all variables in the model…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But what if p=1000 and only 3 variables are actually related to 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2326</Words>
  <Application>Microsoft Office PowerPoint</Application>
  <PresentationFormat>On-screen Show (16:9)</PresentationFormat>
  <Paragraphs>485</Paragraphs>
  <Slides>48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Office Theme</vt:lpstr>
      <vt:lpstr>Equation</vt:lpstr>
      <vt:lpstr>MathType 5.0 Equation</vt:lpstr>
      <vt:lpstr>Slide 1</vt:lpstr>
      <vt:lpstr>Regression</vt:lpstr>
      <vt:lpstr>Linear Regression</vt:lpstr>
      <vt:lpstr>Slide 4</vt:lpstr>
      <vt:lpstr>Slide 5</vt:lpstr>
      <vt:lpstr>Slide 6</vt:lpstr>
      <vt:lpstr>Solving for the q’s</vt:lpstr>
      <vt:lpstr>Multivariate Linear Regression</vt:lpstr>
      <vt:lpstr>Limitations of Linear Regression</vt:lpstr>
      <vt:lpstr>Non-linear Regression</vt:lpstr>
      <vt:lpstr>Optimization in the Non-Linear Case</vt:lpstr>
      <vt:lpstr>Other non-linear models</vt:lpstr>
      <vt:lpstr>Overfitting</vt:lpstr>
      <vt:lpstr>Complexity versus Goodness of Fit</vt:lpstr>
      <vt:lpstr>Complexity versus Goodness of Fit</vt:lpstr>
      <vt:lpstr>Complexity versus Goodness of Fit</vt:lpstr>
      <vt:lpstr>Complexity versus Goodness of Fit</vt:lpstr>
      <vt:lpstr>Model Complexity and Generalization</vt:lpstr>
      <vt:lpstr>Complexity and Generalization</vt:lpstr>
      <vt:lpstr>Training Data</vt:lpstr>
      <vt:lpstr>Validation Data</vt:lpstr>
      <vt:lpstr>Validation Data</vt:lpstr>
      <vt:lpstr>Test Data</vt:lpstr>
      <vt:lpstr>Time-series prediction as regression</vt:lpstr>
      <vt:lpstr>Generalized Linear Models (GLMs)</vt:lpstr>
      <vt:lpstr>Tree-Structured Regression</vt:lpstr>
      <vt:lpstr>Simple example of Tree Model</vt:lpstr>
      <vt:lpstr>Greedy Search for Learning Regression Trees</vt:lpstr>
      <vt:lpstr>Model Averaging/Ensembles</vt:lpstr>
      <vt:lpstr>Components of Data Mining Algorithms</vt:lpstr>
      <vt:lpstr>Slide 31</vt:lpstr>
      <vt:lpstr>Dimensionality Reduction</vt:lpstr>
      <vt:lpstr>Data Dimensionality</vt:lpstr>
      <vt:lpstr>Dimensionality Reduction</vt:lpstr>
      <vt:lpstr>Dimensionality Reduction (cont’d)</vt:lpstr>
      <vt:lpstr>Dimensionality Reduction (cont’d)</vt:lpstr>
      <vt:lpstr>Dimensionality Reduction (cont’d)</vt:lpstr>
      <vt:lpstr>Principal Component Analysis (PCA)</vt:lpstr>
      <vt:lpstr>PCA - Steps</vt:lpstr>
      <vt:lpstr>PCA – Steps (cont’d)</vt:lpstr>
      <vt:lpstr>PCA – Linear Transformation</vt:lpstr>
      <vt:lpstr>Geometric interpretation</vt:lpstr>
      <vt:lpstr>Error due to dimensionality reduction</vt:lpstr>
      <vt:lpstr>Feature Subset Selection</vt:lpstr>
      <vt:lpstr>Feature Subset Selection</vt:lpstr>
      <vt:lpstr>Feature Subset Selection</vt:lpstr>
      <vt:lpstr>Software</vt:lpstr>
      <vt:lpstr>Useful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Pabitra Mitra</cp:lastModifiedBy>
  <cp:revision>28</cp:revision>
  <dcterms:created xsi:type="dcterms:W3CDTF">2016-12-13T07:50:37Z</dcterms:created>
  <dcterms:modified xsi:type="dcterms:W3CDTF">2018-03-10T04:16:29Z</dcterms:modified>
</cp:coreProperties>
</file>