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346" r:id="rId4"/>
    <p:sldId id="260" r:id="rId5"/>
    <p:sldId id="261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345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8" r:id="rId74"/>
    <p:sldId id="339" r:id="rId75"/>
    <p:sldId id="340" r:id="rId76"/>
    <p:sldId id="341" r:id="rId77"/>
    <p:sldId id="342" r:id="rId78"/>
    <p:sldId id="343" r:id="rId79"/>
    <p:sldId id="344" r:id="rId8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4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6F74-9F4E-4E20-9DBD-D3B5BE2DA08D}" type="slidenum">
              <a:rPr lang="en-US"/>
              <a:pPr/>
              <a:t>4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CCF80-44EA-4702-A4DB-24F1A8925103}" type="slidenum">
              <a:rPr lang="en-US"/>
              <a:pPr/>
              <a:t>14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F026C-078E-4EE5-9BC2-B66583B3294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049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0EE33-05EB-4051-847D-48F178D0122F}" type="slidenum">
              <a:rPr lang="en-US"/>
              <a:pPr/>
              <a:t>5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F9AA9-82A3-4593-B799-D385490A6E6F}" type="slidenum">
              <a:rPr lang="en-US"/>
              <a:pPr/>
              <a:t>7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330D-4692-4F0F-8AAA-D11A52ABF6AA}" type="slidenum">
              <a:rPr lang="en-US"/>
              <a:pPr/>
              <a:t>8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A2FCB-4DB5-44CF-84A4-1BAD781A5AE7}" type="slidenum">
              <a:rPr lang="en-US"/>
              <a:pPr/>
              <a:t>9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A8B75-9FFA-4C2F-9D6B-71C84B44CCEE}" type="slidenum">
              <a:rPr lang="en-US"/>
              <a:pPr/>
              <a:t>10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73BBC-30A7-468B-B507-80728F13AA6E}" type="slidenum">
              <a:rPr lang="en-US"/>
              <a:pPr/>
              <a:t>11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B0D7B-C191-4DFE-BD71-70F422E2B00B}" type="slidenum">
              <a:rPr lang="en-US"/>
              <a:pPr/>
              <a:t>12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0BF17-7AD9-4A57-90D4-B75AC4610A44}" type="slidenum">
              <a:rPr lang="en-US"/>
              <a:pPr/>
              <a:t>13</a:t>
            </a:fld>
            <a:endParaRPr 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280400" cy="40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857250"/>
            <a:ext cx="408305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57250"/>
            <a:ext cx="408305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499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280400" cy="40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857250"/>
            <a:ext cx="408305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857250"/>
            <a:ext cx="408305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1.doc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2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3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Office_Word_97_-_2003_Document6.doc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Microsoft_Office_Word_97_-_2003_Document9.doc"/><Relationship Id="rId4" Type="http://schemas.openxmlformats.org/officeDocument/2006/relationships/oleObject" Target="../embeddings/Microsoft_Office_Word_97_-_2003_Document8.doc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Data Mining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Week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1: Introduction, Association Rules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Pabitra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 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Mitra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Computer Science and Engineering, IIT </a:t>
            </a:r>
            <a:r>
              <a:rPr lang="en-US" sz="1200" b="1" dirty="0" err="1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Kharagpur</a:t>
            </a:r>
            <a:endParaRPr lang="en-US" sz="1200" b="1" dirty="0" smtClean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Email: pabitra@gmail.com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40B5-94FE-4B0E-876B-EE9126C26917}" type="slidenum">
              <a:rPr lang="en-US"/>
              <a:pPr/>
              <a:t>10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5751"/>
            <a:ext cx="8458200" cy="421481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/>
              <a:t>Data Mining Functionalities</a:t>
            </a:r>
            <a:endParaRPr lang="en-US" sz="2800" b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66750"/>
            <a:ext cx="8305800" cy="382905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Multidimensional concept description: Characterization and discrimination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Generalize, summarize, and contrast data characteristics, e.g., dry vs. wet regions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Frequent patterns, association, correlation vs. causality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Tea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smtClean="0"/>
              <a:t>Sugar </a:t>
            </a:r>
            <a:r>
              <a:rPr lang="en-US" sz="2000" dirty="0"/>
              <a:t>[0.5%, 75%]  (Correlation or causality?)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Classification and prediction 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Construct models (functions) that describe and distinguish classes or concepts for future prediction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E.g., classify countries based on (climate), or classify cars based on (gas mileage)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Predict some unknown or missing numerical values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01FF-8FEE-463B-BCD4-1BFFA48F70AD}" type="slidenum">
              <a:rPr lang="en-US"/>
              <a:pPr/>
              <a:t>11</a:t>
            </a:fld>
            <a:endParaRPr lang="en-US"/>
          </a:p>
        </p:txBody>
      </p:sp>
      <p:sp>
        <p:nvSpPr>
          <p:cNvPr id="450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47625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 dirty="0"/>
              <a:t>Data Mining </a:t>
            </a:r>
            <a:r>
              <a:rPr lang="en-US" sz="3200" dirty="0" smtClean="0"/>
              <a:t>Functionalities</a:t>
            </a:r>
            <a:endParaRPr lang="en-US" sz="3200" dirty="0"/>
          </a:p>
        </p:txBody>
      </p:sp>
      <p:sp>
        <p:nvSpPr>
          <p:cNvPr id="450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666750"/>
            <a:ext cx="8534400" cy="3771900"/>
          </a:xfrm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Cluster analysis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Class label is unknown: Group data to form new classes, e.g., cluster houses to find distribution patterns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Maximizing intra-class similarity &amp; minimizing interclass similarity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Outlier analysis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Outlier: Data object that does not comply with the general behavior of the data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Noise or exception? Useful in fraud detection, rare events analysis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Trend and evolution analysis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Trend and deviation: e.g., regression analysis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Sequential pattern mining: e.g., digital camera </a:t>
            </a:r>
            <a:r>
              <a:rPr lang="en-US" sz="2000" dirty="0">
                <a:sym typeface="Wingdings" pitchFamily="2" charset="2"/>
              </a:rPr>
              <a:t> large SD memory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Periodicity analysis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Similarity-based analysis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Other pattern-directed or statistical analyses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F3D6-BDEF-4423-B875-7DAC666BFF71}" type="slidenum">
              <a:rPr lang="en-US"/>
              <a:pPr/>
              <a:t>12</a:t>
            </a:fld>
            <a:endParaRPr lang="en-US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239000" cy="439341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/>
              <a:t>Major Issues in Data Mining</a:t>
            </a:r>
            <a:endParaRPr lang="en-US" sz="3200" b="0" u="sng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66750"/>
            <a:ext cx="8382000" cy="40005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800" u="sng" dirty="0"/>
              <a:t>Mining methodology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Mining different kinds of knowledge from diverse data types, e.g., bio, stream, Web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Performance: efficiency, effectiveness, and scalability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Pattern evaluation: the interestingness problem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Incorporation of background knowledge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Handling noise and incomplete data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Parallel, distributed and incremental mining methods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Integration of the discovered knowledge with existing one: knowledge fusion </a:t>
            </a:r>
          </a:p>
          <a:p>
            <a:pPr>
              <a:lnSpc>
                <a:spcPct val="110000"/>
              </a:lnSpc>
            </a:pPr>
            <a:r>
              <a:rPr lang="en-US" sz="1800" u="sng" dirty="0"/>
              <a:t>User interaction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Data mining query languages and ad-hoc mining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Expression and visualization of data mining results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Interactive mining of</a:t>
            </a:r>
            <a:r>
              <a:rPr lang="en-US" sz="1400" dirty="0"/>
              <a:t> </a:t>
            </a:r>
            <a:r>
              <a:rPr lang="en-US" sz="1600" dirty="0"/>
              <a:t>knowledge at multiple levels of abstraction</a:t>
            </a:r>
          </a:p>
          <a:p>
            <a:pPr>
              <a:lnSpc>
                <a:spcPct val="100000"/>
              </a:lnSpc>
            </a:pPr>
            <a:r>
              <a:rPr lang="en-US" sz="1800" u="sng" dirty="0"/>
              <a:t>Applications and social impacts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Domain-specific data mining &amp; invisible data mining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Protection of data security, integrity, and privacy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9B1E-41FD-447A-B25D-EAE4CE5C64BC}" type="slidenum">
              <a:rPr lang="en-US"/>
              <a:pPr/>
              <a:t>13</a:t>
            </a:fld>
            <a:endParaRPr lang="en-US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1450"/>
            <a:ext cx="7620000" cy="5715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2800"/>
              <a:t>Architecture: Typical Data Mining System</a:t>
            </a:r>
            <a:endParaRPr lang="en-US" sz="2000" b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666750"/>
            <a:ext cx="6781800" cy="3899297"/>
            <a:chOff x="960" y="768"/>
            <a:chExt cx="4272" cy="3275"/>
          </a:xfrm>
        </p:grpSpPr>
        <p:sp>
          <p:nvSpPr>
            <p:cNvPr id="788484" name="Rectangle 4"/>
            <p:cNvSpPr>
              <a:spLocks noChangeArrowheads="1"/>
            </p:cNvSpPr>
            <p:nvPr/>
          </p:nvSpPr>
          <p:spPr bwMode="auto">
            <a:xfrm>
              <a:off x="960" y="2928"/>
              <a:ext cx="3600" cy="2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485" name="Text Box 5"/>
            <p:cNvSpPr txBox="1">
              <a:spLocks noChangeArrowheads="1"/>
            </p:cNvSpPr>
            <p:nvPr/>
          </p:nvSpPr>
          <p:spPr bwMode="auto">
            <a:xfrm>
              <a:off x="1344" y="2928"/>
              <a:ext cx="302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data cleaning, integration, and selection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60" y="3360"/>
              <a:ext cx="480" cy="672"/>
              <a:chOff x="2256" y="3312"/>
              <a:chExt cx="576" cy="816"/>
            </a:xfrm>
          </p:grpSpPr>
          <p:sp>
            <p:nvSpPr>
              <p:cNvPr id="788487" name="Rectangle 7"/>
              <p:cNvSpPr>
                <a:spLocks noChangeArrowheads="1"/>
              </p:cNvSpPr>
              <p:nvPr/>
            </p:nvSpPr>
            <p:spPr bwMode="auto">
              <a:xfrm>
                <a:off x="2256" y="3456"/>
                <a:ext cx="576" cy="528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488" name="Oval 8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489" name="Oval 9"/>
              <p:cNvSpPr>
                <a:spLocks noChangeArrowheads="1"/>
              </p:cNvSpPr>
              <p:nvPr/>
            </p:nvSpPr>
            <p:spPr bwMode="auto">
              <a:xfrm>
                <a:off x="2256" y="3888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392" y="3360"/>
              <a:ext cx="480" cy="672"/>
              <a:chOff x="2256" y="3312"/>
              <a:chExt cx="576" cy="816"/>
            </a:xfrm>
          </p:grpSpPr>
          <p:sp>
            <p:nvSpPr>
              <p:cNvPr id="788491" name="Rectangle 11"/>
              <p:cNvSpPr>
                <a:spLocks noChangeArrowheads="1"/>
              </p:cNvSpPr>
              <p:nvPr/>
            </p:nvSpPr>
            <p:spPr bwMode="auto">
              <a:xfrm>
                <a:off x="2256" y="3456"/>
                <a:ext cx="576" cy="528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492" name="Oval 12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493" name="Oval 13"/>
              <p:cNvSpPr>
                <a:spLocks noChangeArrowheads="1"/>
              </p:cNvSpPr>
              <p:nvPr/>
            </p:nvSpPr>
            <p:spPr bwMode="auto">
              <a:xfrm>
                <a:off x="2256" y="3888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80" y="3360"/>
              <a:ext cx="480" cy="672"/>
              <a:chOff x="2256" y="3312"/>
              <a:chExt cx="576" cy="816"/>
            </a:xfrm>
          </p:grpSpPr>
          <p:sp>
            <p:nvSpPr>
              <p:cNvPr id="788495" name="Rectangle 15"/>
              <p:cNvSpPr>
                <a:spLocks noChangeArrowheads="1"/>
              </p:cNvSpPr>
              <p:nvPr/>
            </p:nvSpPr>
            <p:spPr bwMode="auto">
              <a:xfrm>
                <a:off x="2256" y="3456"/>
                <a:ext cx="576" cy="528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496" name="Oval 16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497" name="Oval 17"/>
              <p:cNvSpPr>
                <a:spLocks noChangeArrowheads="1"/>
              </p:cNvSpPr>
              <p:nvPr/>
            </p:nvSpPr>
            <p:spPr bwMode="auto">
              <a:xfrm>
                <a:off x="2256" y="3888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00" y="3360"/>
              <a:ext cx="480" cy="672"/>
              <a:chOff x="2256" y="3312"/>
              <a:chExt cx="576" cy="816"/>
            </a:xfrm>
          </p:grpSpPr>
          <p:sp>
            <p:nvSpPr>
              <p:cNvPr id="788499" name="Rectangle 19"/>
              <p:cNvSpPr>
                <a:spLocks noChangeArrowheads="1"/>
              </p:cNvSpPr>
              <p:nvPr/>
            </p:nvSpPr>
            <p:spPr bwMode="auto">
              <a:xfrm>
                <a:off x="2256" y="3456"/>
                <a:ext cx="576" cy="528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00" name="Oval 20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01" name="Oval 21"/>
              <p:cNvSpPr>
                <a:spLocks noChangeArrowheads="1"/>
              </p:cNvSpPr>
              <p:nvPr/>
            </p:nvSpPr>
            <p:spPr bwMode="auto">
              <a:xfrm>
                <a:off x="2256" y="3888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488" y="768"/>
              <a:ext cx="3744" cy="2175"/>
              <a:chOff x="1584" y="960"/>
              <a:chExt cx="3744" cy="2175"/>
            </a:xfrm>
          </p:grpSpPr>
          <p:sp>
            <p:nvSpPr>
              <p:cNvPr id="788503" name="Line 23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04" name="Line 24"/>
              <p:cNvSpPr>
                <a:spLocks noChangeShapeType="1"/>
              </p:cNvSpPr>
              <p:nvPr/>
            </p:nvSpPr>
            <p:spPr bwMode="auto">
              <a:xfrm>
                <a:off x="3792" y="240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05" name="Line 25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06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220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07" name="Text Box 27"/>
              <p:cNvSpPr txBox="1">
                <a:spLocks noChangeArrowheads="1"/>
              </p:cNvSpPr>
              <p:nvPr/>
            </p:nvSpPr>
            <p:spPr bwMode="auto">
              <a:xfrm>
                <a:off x="1680" y="2592"/>
                <a:ext cx="2112" cy="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2000"/>
                  <a:t>Database or Data Warehouse Server</a:t>
                </a:r>
              </a:p>
            </p:txBody>
          </p:sp>
          <p:sp>
            <p:nvSpPr>
              <p:cNvPr id="788508" name="Rectangle 28"/>
              <p:cNvSpPr>
                <a:spLocks noChangeArrowheads="1"/>
              </p:cNvSpPr>
              <p:nvPr/>
            </p:nvSpPr>
            <p:spPr bwMode="auto">
              <a:xfrm>
                <a:off x="1584" y="2112"/>
                <a:ext cx="220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/>
                  <a:t>Data Mining Engine</a:t>
                </a:r>
              </a:p>
            </p:txBody>
          </p:sp>
          <p:sp>
            <p:nvSpPr>
              <p:cNvPr id="788509" name="Rectangle 29"/>
              <p:cNvSpPr>
                <a:spLocks noChangeArrowheads="1"/>
              </p:cNvSpPr>
              <p:nvPr/>
            </p:nvSpPr>
            <p:spPr bwMode="auto">
              <a:xfrm>
                <a:off x="1584" y="1632"/>
                <a:ext cx="225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/>
                  <a:t>Pattern Evaluation</a:t>
                </a:r>
              </a:p>
            </p:txBody>
          </p:sp>
          <p:sp>
            <p:nvSpPr>
              <p:cNvPr id="788510" name="Rectangle 30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230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/>
                  <a:t>Graphical User Interface</a:t>
                </a:r>
              </a:p>
            </p:txBody>
          </p:sp>
          <p:sp>
            <p:nvSpPr>
              <p:cNvPr id="788511" name="Line 31"/>
              <p:cNvSpPr>
                <a:spLocks noChangeShapeType="1"/>
              </p:cNvSpPr>
              <p:nvPr/>
            </p:nvSpPr>
            <p:spPr bwMode="auto">
              <a:xfrm>
                <a:off x="2112" y="14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12" name="Line 32"/>
              <p:cNvSpPr>
                <a:spLocks noChangeShapeType="1"/>
              </p:cNvSpPr>
              <p:nvPr/>
            </p:nvSpPr>
            <p:spPr bwMode="auto">
              <a:xfrm>
                <a:off x="2112" y="9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13" name="Line 33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14" name="Line 34"/>
              <p:cNvSpPr>
                <a:spLocks noChangeShapeType="1"/>
              </p:cNvSpPr>
              <p:nvPr/>
            </p:nvSpPr>
            <p:spPr bwMode="auto">
              <a:xfrm>
                <a:off x="3360" y="9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15" name="Line 35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67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516" name="Line 36"/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67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517" name="Rectangle 37"/>
              <p:cNvSpPr>
                <a:spLocks noChangeArrowheads="1"/>
              </p:cNvSpPr>
              <p:nvPr/>
            </p:nvSpPr>
            <p:spPr bwMode="auto">
              <a:xfrm>
                <a:off x="4512" y="1968"/>
                <a:ext cx="576" cy="528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788518" name="Oval 38"/>
              <p:cNvSpPr>
                <a:spLocks noChangeArrowheads="1"/>
              </p:cNvSpPr>
              <p:nvPr/>
            </p:nvSpPr>
            <p:spPr bwMode="auto">
              <a:xfrm>
                <a:off x="4512" y="1872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19" name="Oval 39"/>
              <p:cNvSpPr>
                <a:spLocks noChangeArrowheads="1"/>
              </p:cNvSpPr>
              <p:nvPr/>
            </p:nvSpPr>
            <p:spPr bwMode="auto">
              <a:xfrm>
                <a:off x="4512" y="2400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20" name="Text Box 40"/>
              <p:cNvSpPr txBox="1">
                <a:spLocks noChangeArrowheads="1"/>
              </p:cNvSpPr>
              <p:nvPr/>
            </p:nvSpPr>
            <p:spPr bwMode="auto">
              <a:xfrm>
                <a:off x="4560" y="1967"/>
                <a:ext cx="768" cy="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Knowledge-Base</a:t>
                </a:r>
              </a:p>
            </p:txBody>
          </p:sp>
          <p:sp>
            <p:nvSpPr>
              <p:cNvPr id="788521" name="Line 41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22" name="Line 42"/>
              <p:cNvSpPr>
                <a:spLocks noChangeShapeType="1"/>
              </p:cNvSpPr>
              <p:nvPr/>
            </p:nvSpPr>
            <p:spPr bwMode="auto">
              <a:xfrm>
                <a:off x="2112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88523" name="Line 43"/>
            <p:cNvSpPr>
              <a:spLocks noChangeShapeType="1"/>
            </p:cNvSpPr>
            <p:nvPr/>
          </p:nvSpPr>
          <p:spPr bwMode="auto">
            <a:xfrm flipH="1">
              <a:off x="1680" y="2832"/>
              <a:ext cx="768" cy="62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24" name="Line 44"/>
            <p:cNvSpPr>
              <a:spLocks noChangeShapeType="1"/>
            </p:cNvSpPr>
            <p:nvPr/>
          </p:nvSpPr>
          <p:spPr bwMode="auto">
            <a:xfrm flipH="1">
              <a:off x="2400" y="2832"/>
              <a:ext cx="288" cy="62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25" name="Line 45"/>
            <p:cNvSpPr>
              <a:spLocks noChangeShapeType="1"/>
            </p:cNvSpPr>
            <p:nvPr/>
          </p:nvSpPr>
          <p:spPr bwMode="auto">
            <a:xfrm>
              <a:off x="2784" y="2832"/>
              <a:ext cx="336" cy="6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26" name="Text Box 46"/>
            <p:cNvSpPr txBox="1">
              <a:spLocks noChangeArrowheads="1"/>
            </p:cNvSpPr>
            <p:nvPr/>
          </p:nvSpPr>
          <p:spPr bwMode="auto">
            <a:xfrm>
              <a:off x="1296" y="3609"/>
              <a:ext cx="843" cy="3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000099"/>
                  </a:solidFill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788527" name="Text Box 47"/>
            <p:cNvSpPr txBox="1">
              <a:spLocks noChangeArrowheads="1"/>
            </p:cNvSpPr>
            <p:nvPr/>
          </p:nvSpPr>
          <p:spPr bwMode="auto">
            <a:xfrm>
              <a:off x="1920" y="3552"/>
              <a:ext cx="912" cy="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  <a:t>Data </a:t>
              </a:r>
            </a:p>
            <a:p>
              <a:pPr algn="ctr"/>
              <a: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  <a:t>Warehouse</a:t>
              </a:r>
            </a:p>
          </p:txBody>
        </p:sp>
        <p:sp>
          <p:nvSpPr>
            <p:cNvPr id="788528" name="Line 48"/>
            <p:cNvSpPr>
              <a:spLocks noChangeShapeType="1"/>
            </p:cNvSpPr>
            <p:nvPr/>
          </p:nvSpPr>
          <p:spPr bwMode="auto">
            <a:xfrm>
              <a:off x="3024" y="2832"/>
              <a:ext cx="816" cy="62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29" name="Text Box 49"/>
            <p:cNvSpPr txBox="1">
              <a:spLocks noChangeArrowheads="1"/>
            </p:cNvSpPr>
            <p:nvPr/>
          </p:nvSpPr>
          <p:spPr bwMode="auto">
            <a:xfrm>
              <a:off x="2640" y="3552"/>
              <a:ext cx="912" cy="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  <a:t>World-Wide</a:t>
              </a:r>
            </a:p>
            <a:p>
              <a:pPr algn="ctr"/>
              <a: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  <a:t>Web</a:t>
              </a:r>
            </a:p>
          </p:txBody>
        </p:sp>
        <p:sp>
          <p:nvSpPr>
            <p:cNvPr id="788530" name="Text Box 50"/>
            <p:cNvSpPr txBox="1">
              <a:spLocks noChangeArrowheads="1"/>
            </p:cNvSpPr>
            <p:nvPr/>
          </p:nvSpPr>
          <p:spPr bwMode="auto">
            <a:xfrm>
              <a:off x="3408" y="3522"/>
              <a:ext cx="912" cy="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  <a:t>Other Info</a:t>
              </a:r>
            </a:p>
            <a:p>
              <a:pPr algn="ctr"/>
              <a: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  <a:t>Repositories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6E0F-0F1D-4DF0-872C-8DBA80B0C84A}" type="slidenum">
              <a:rPr lang="en-US"/>
              <a:pPr/>
              <a:t>14</a:t>
            </a:fld>
            <a:endParaRPr 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1450"/>
            <a:ext cx="7162800" cy="51435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 dirty="0"/>
              <a:t>KDD Process: </a:t>
            </a:r>
            <a:r>
              <a:rPr lang="en-US" sz="3200" dirty="0" smtClean="0"/>
              <a:t>Summary</a:t>
            </a:r>
            <a:endParaRPr lang="en-US" sz="2800" b="0" dirty="0"/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66750"/>
            <a:ext cx="8382000" cy="3733800"/>
          </a:xfrm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Learning the application domain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relevant prior knowledge and goals of application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Creating a target data set: data selection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99"/>
                </a:solidFill>
              </a:rPr>
              <a:t>Data cleaning</a:t>
            </a:r>
            <a:r>
              <a:rPr lang="en-US" sz="2000" dirty="0"/>
              <a:t> and preprocessing: (may take 60% of effort!)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99"/>
                </a:solidFill>
              </a:rPr>
              <a:t>Data reduction and transformation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Find useful features, dimensionality/variable reduction, invariant representation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Choosing functions of data mining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 summarization, classification, regression, association, clustering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Choosing the mining algorithm(s)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99"/>
                </a:solidFill>
              </a:rPr>
              <a:t>Data mining</a:t>
            </a:r>
            <a:r>
              <a:rPr lang="en-US" sz="2000" dirty="0"/>
              <a:t>: search for patterns of interest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99"/>
                </a:solidFill>
              </a:rPr>
              <a:t>Pattern evaluation and knowledge presentation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visualization, transformation, removing redundant patterns, etc.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Use of discovered knowledge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4950"/>
            <a:ext cx="8229600" cy="857250"/>
          </a:xfrm>
        </p:spPr>
        <p:txBody>
          <a:bodyPr/>
          <a:lstStyle/>
          <a:p>
            <a:r>
              <a:rPr lang="en-US" dirty="0" smtClean="0"/>
              <a:t>End of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Data Mining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Data Preprocessing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Pabitra Mitra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Computer Science and Engineering, IIT Kharagpur</a:t>
            </a:r>
            <a:endParaRPr kumimoji="0" lang="en-US" sz="1200" b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61950"/>
            <a:ext cx="8280400" cy="40005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What is Data?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Collection of data objects and their attributes</a:t>
            </a:r>
            <a:endParaRPr lang="en-US" sz="1600" dirty="0" smtClean="0"/>
          </a:p>
          <a:p>
            <a:r>
              <a:rPr lang="en-US" sz="2000" dirty="0" smtClean="0"/>
              <a:t>An attribute is a property or characteristic of an object</a:t>
            </a:r>
          </a:p>
          <a:p>
            <a:pPr lvl="1"/>
            <a:r>
              <a:rPr lang="en-US" sz="1800" dirty="0" smtClean="0"/>
              <a:t>Examples: eye color of a person, temperature, etc.</a:t>
            </a:r>
          </a:p>
          <a:p>
            <a:pPr lvl="1"/>
            <a:r>
              <a:rPr lang="en-US" sz="1800" dirty="0" smtClean="0"/>
              <a:t>Attribute is also known as variable, field, characteristic, or feature</a:t>
            </a:r>
          </a:p>
          <a:p>
            <a:r>
              <a:rPr lang="en-US" sz="2000" dirty="0" smtClean="0"/>
              <a:t>A collection of attributes describe an object</a:t>
            </a:r>
          </a:p>
          <a:p>
            <a:pPr lvl="1"/>
            <a:r>
              <a:rPr lang="en-US" sz="1800" dirty="0" smtClean="0"/>
              <a:t>Object is also known as record, point, case, sample, entity, or instance</a:t>
            </a:r>
          </a:p>
          <a:p>
            <a:pPr lvl="4"/>
            <a:endParaRPr lang="en-US" sz="1600" dirty="0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638800" y="1314450"/>
            <a:ext cx="3513138" cy="3143250"/>
            <a:chOff x="3403" y="1104"/>
            <a:chExt cx="2213" cy="2640"/>
          </a:xfrm>
        </p:grpSpPr>
        <p:graphicFrame>
          <p:nvGraphicFramePr>
            <p:cNvPr id="1026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p:oleObj spid="_x0000_s20482" name="Document" r:id="rId4" imgW="5405628" imgH="5779008" progId="Word.Document.8">
                <p:embed/>
              </p:oleObj>
            </a:graphicData>
          </a:graphic>
        </p:graphicFrame>
        <p:sp>
          <p:nvSpPr>
            <p:cNvPr id="1033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6477000" y="914401"/>
            <a:ext cx="14478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1031" name="AutoShape 15"/>
          <p:cNvSpPr>
            <a:spLocks/>
          </p:cNvSpPr>
          <p:nvPr/>
        </p:nvSpPr>
        <p:spPr bwMode="auto">
          <a:xfrm>
            <a:off x="5257800" y="2000250"/>
            <a:ext cx="381000" cy="234315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17"/>
          <p:cNvSpPr txBox="1">
            <a:spLocks noChangeArrowheads="1"/>
          </p:cNvSpPr>
          <p:nvPr/>
        </p:nvSpPr>
        <p:spPr bwMode="auto">
          <a:xfrm>
            <a:off x="4191000" y="3028950"/>
            <a:ext cx="1143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xmlns="" val="69172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Types of Attributes 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There are different types of attributes</a:t>
            </a:r>
          </a:p>
          <a:p>
            <a:pPr marL="749300" lvl="1"/>
            <a:r>
              <a:rPr lang="en-US" dirty="0" smtClean="0">
                <a:solidFill>
                  <a:srgbClr val="FF0000"/>
                </a:solidFill>
              </a:rPr>
              <a:t>Nominal</a:t>
            </a:r>
            <a:endParaRPr lang="en-US" dirty="0" smtClean="0"/>
          </a:p>
          <a:p>
            <a:pPr marL="1257300" lvl="2" indent="-393700"/>
            <a:r>
              <a:rPr lang="en-US" dirty="0" smtClean="0"/>
              <a:t>Examples: ID numbers, eye color, zip codes</a:t>
            </a:r>
          </a:p>
          <a:p>
            <a:pPr marL="749300" lvl="1"/>
            <a:r>
              <a:rPr lang="en-US" dirty="0" smtClean="0">
                <a:solidFill>
                  <a:srgbClr val="FF0000"/>
                </a:solidFill>
              </a:rPr>
              <a:t>Ordinal</a:t>
            </a:r>
            <a:endParaRPr lang="en-US" dirty="0" smtClean="0"/>
          </a:p>
          <a:p>
            <a:pPr marL="1257300" lvl="2" indent="-393700"/>
            <a:r>
              <a:rPr lang="en-US" dirty="0" smtClean="0"/>
              <a:t>Examples: rankings (e.g., taste of potato chips on a scale from 1-10), grades, height in {tall, medium, short}</a:t>
            </a:r>
          </a:p>
          <a:p>
            <a:pPr marL="749300" lvl="1"/>
            <a:r>
              <a:rPr lang="en-US" dirty="0" smtClean="0">
                <a:solidFill>
                  <a:srgbClr val="FF0000"/>
                </a:solidFill>
              </a:rPr>
              <a:t>Interval</a:t>
            </a:r>
            <a:endParaRPr lang="en-US" dirty="0" smtClean="0"/>
          </a:p>
          <a:p>
            <a:pPr marL="1257300" lvl="2" indent="-393700"/>
            <a:r>
              <a:rPr lang="en-US" dirty="0" smtClean="0"/>
              <a:t>Examples: calendar dates, temperatures in Celsius or Fahrenheit.</a:t>
            </a:r>
          </a:p>
          <a:p>
            <a:pPr marL="749300" lvl="1"/>
            <a:r>
              <a:rPr lang="en-US" dirty="0" smtClean="0">
                <a:solidFill>
                  <a:srgbClr val="FF0000"/>
                </a:solidFill>
              </a:rPr>
              <a:t>Ratio</a:t>
            </a:r>
            <a:endParaRPr lang="en-US" dirty="0" smtClean="0"/>
          </a:p>
          <a:p>
            <a:pPr marL="1257300" lvl="2" indent="-393700"/>
            <a:r>
              <a:rPr lang="en-US" dirty="0" smtClean="0"/>
              <a:t>Examples: temperature in Kelvin, length, time, counts </a:t>
            </a:r>
          </a:p>
          <a:p>
            <a:pPr marL="7493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1497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Attribute Values 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type of an attribute depends on which of the following properties it possesses:</a:t>
            </a:r>
          </a:p>
          <a:p>
            <a:pPr lvl="1"/>
            <a:r>
              <a:rPr lang="en-US" dirty="0" smtClean="0"/>
              <a:t>Distinctness:  		=  </a:t>
            </a:r>
            <a:r>
              <a:rPr lang="en-US" dirty="0" smtClean="0">
                <a:sym typeface="Symbol" pitchFamily="18" charset="2"/>
              </a:rPr>
              <a:t>		</a:t>
            </a:r>
            <a:endParaRPr lang="en-US" dirty="0" smtClean="0"/>
          </a:p>
          <a:p>
            <a:pPr lvl="1"/>
            <a:r>
              <a:rPr lang="en-US" dirty="0" smtClean="0"/>
              <a:t>Order:  		&lt;  &gt;  		</a:t>
            </a:r>
          </a:p>
          <a:p>
            <a:pPr lvl="1"/>
            <a:r>
              <a:rPr lang="en-US" dirty="0" smtClean="0"/>
              <a:t>Addition:  		+  - 		</a:t>
            </a:r>
          </a:p>
          <a:p>
            <a:pPr lvl="1"/>
            <a:r>
              <a:rPr lang="en-US" dirty="0" smtClean="0"/>
              <a:t>Multiplication: 		* /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Nominal attribute: distinctness</a:t>
            </a:r>
          </a:p>
          <a:p>
            <a:pPr lvl="1"/>
            <a:r>
              <a:rPr lang="en-US" dirty="0" smtClean="0"/>
              <a:t>Ordinal attribute: distinctness &amp; order</a:t>
            </a:r>
          </a:p>
          <a:p>
            <a:pPr lvl="1"/>
            <a:r>
              <a:rPr lang="en-US" dirty="0" smtClean="0"/>
              <a:t>Interval attribute: distinctness, order &amp; addition</a:t>
            </a:r>
          </a:p>
          <a:p>
            <a:pPr lvl="1"/>
            <a:r>
              <a:rPr lang="en-US" dirty="0" smtClean="0"/>
              <a:t>Ratio attribute: all 4 properties</a:t>
            </a:r>
          </a:p>
        </p:txBody>
      </p:sp>
    </p:spTree>
    <p:extLst>
      <p:ext uri="{BB962C8B-B14F-4D97-AF65-F5344CB8AC3E}">
        <p14:creationId xmlns:p14="http://schemas.microsoft.com/office/powerpoint/2010/main" xmlns="" val="8246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403412"/>
            <a:ext cx="8229600" cy="410807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Course Outline:</a:t>
            </a:r>
          </a:p>
          <a:p>
            <a:r>
              <a:rPr lang="en-US" dirty="0" smtClean="0"/>
              <a:t>Introduction: KDD Process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Association Rule Mining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Clustering and Anomaly Detection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Case Studies</a:t>
            </a:r>
            <a:endParaRPr lang="en-US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1"/>
            <a:ext cx="8305800" cy="4324350"/>
            <a:chOff x="-2" y="-2"/>
            <a:chExt cx="3890" cy="527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3886" cy="5270"/>
              <a:chOff x="0" y="0"/>
              <a:chExt cx="3886" cy="527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26693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4" cy="596"/>
                  <a:chOff x="0" y="0"/>
                  <a:chExt cx="684" cy="596"/>
                </a:xfrm>
              </p:grpSpPr>
              <p:sp>
                <p:nvSpPr>
                  <p:cNvPr id="2669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98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 dirty="0">
                        <a:latin typeface="Times New Roman" pitchFamily="18" charset="0"/>
                        <a:cs typeface="Times New Roman" pitchFamily="18" charset="0"/>
                      </a:rPr>
                      <a:t>Attribute Type</a:t>
                    </a:r>
                    <a:endParaRPr lang="en-US" sz="1200" b="0" dirty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69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84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684" y="0"/>
                <a:ext cx="1403" cy="596"/>
                <a:chOff x="684" y="0"/>
                <a:chExt cx="1403" cy="596"/>
              </a:xfrm>
            </p:grpSpPr>
            <p:sp>
              <p:nvSpPr>
                <p:cNvPr id="26689" name="Rectangle 10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403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1"/>
                <p:cNvGrpSpPr>
                  <a:grpSpLocks/>
                </p:cNvGrpSpPr>
                <p:nvPr/>
              </p:nvGrpSpPr>
              <p:grpSpPr bwMode="auto">
                <a:xfrm>
                  <a:off x="684" y="0"/>
                  <a:ext cx="1403" cy="596"/>
                  <a:chOff x="684" y="0"/>
                  <a:chExt cx="1403" cy="596"/>
                </a:xfrm>
              </p:grpSpPr>
              <p:sp>
                <p:nvSpPr>
                  <p:cNvPr id="2669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" y="0"/>
                    <a:ext cx="1317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Description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69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84" y="0"/>
                    <a:ext cx="1403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4"/>
              <p:cNvGrpSpPr>
                <a:grpSpLocks/>
              </p:cNvGrpSpPr>
              <p:nvPr/>
            </p:nvGrpSpPr>
            <p:grpSpPr bwMode="auto">
              <a:xfrm>
                <a:off x="2087" y="0"/>
                <a:ext cx="950" cy="596"/>
                <a:chOff x="2087" y="0"/>
                <a:chExt cx="950" cy="596"/>
              </a:xfrm>
            </p:grpSpPr>
            <p:sp>
              <p:nvSpPr>
                <p:cNvPr id="26685" name="Rectangle 15"/>
                <p:cNvSpPr>
                  <a:spLocks noChangeArrowheads="1"/>
                </p:cNvSpPr>
                <p:nvPr/>
              </p:nvSpPr>
              <p:spPr bwMode="auto">
                <a:xfrm>
                  <a:off x="2087" y="0"/>
                  <a:ext cx="950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6"/>
                <p:cNvGrpSpPr>
                  <a:grpSpLocks/>
                </p:cNvGrpSpPr>
                <p:nvPr/>
              </p:nvGrpSpPr>
              <p:grpSpPr bwMode="auto">
                <a:xfrm>
                  <a:off x="2087" y="0"/>
                  <a:ext cx="950" cy="596"/>
                  <a:chOff x="2087" y="0"/>
                  <a:chExt cx="950" cy="596"/>
                </a:xfrm>
              </p:grpSpPr>
              <p:sp>
                <p:nvSpPr>
                  <p:cNvPr id="2668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130" y="0"/>
                    <a:ext cx="864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Examples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68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087" y="0"/>
                    <a:ext cx="950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3037" y="0"/>
                <a:ext cx="849" cy="596"/>
                <a:chOff x="3037" y="0"/>
                <a:chExt cx="849" cy="596"/>
              </a:xfrm>
            </p:grpSpPr>
            <p:sp>
              <p:nvSpPr>
                <p:cNvPr id="26681" name="Rectangle 20"/>
                <p:cNvSpPr>
                  <a:spLocks noChangeArrowheads="1"/>
                </p:cNvSpPr>
                <p:nvPr/>
              </p:nvSpPr>
              <p:spPr bwMode="auto">
                <a:xfrm>
                  <a:off x="3037" y="0"/>
                  <a:ext cx="849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21"/>
                <p:cNvGrpSpPr>
                  <a:grpSpLocks/>
                </p:cNvGrpSpPr>
                <p:nvPr/>
              </p:nvGrpSpPr>
              <p:grpSpPr bwMode="auto">
                <a:xfrm>
                  <a:off x="3037" y="0"/>
                  <a:ext cx="849" cy="596"/>
                  <a:chOff x="3037" y="0"/>
                  <a:chExt cx="849" cy="596"/>
                </a:xfrm>
              </p:grpSpPr>
              <p:sp>
                <p:nvSpPr>
                  <p:cNvPr id="2668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0"/>
                    <a:ext cx="763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Operations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68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037" y="0"/>
                    <a:ext cx="849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4"/>
              <p:cNvGrpSpPr>
                <a:grpSpLocks/>
              </p:cNvGrpSpPr>
              <p:nvPr/>
            </p:nvGrpSpPr>
            <p:grpSpPr bwMode="auto">
              <a:xfrm>
                <a:off x="0" y="596"/>
                <a:ext cx="684" cy="1130"/>
                <a:chOff x="0" y="596"/>
                <a:chExt cx="684" cy="1130"/>
              </a:xfrm>
            </p:grpSpPr>
            <p:sp>
              <p:nvSpPr>
                <p:cNvPr id="2667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96"/>
                  <a:ext cx="598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 dirty="0">
                      <a:latin typeface="Times New Roman" pitchFamily="18" charset="0"/>
                      <a:cs typeface="Times New Roman" pitchFamily="18" charset="0"/>
                    </a:rPr>
                    <a:t>Nominal</a:t>
                  </a:r>
                  <a:endParaRPr lang="en-US" sz="12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8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96"/>
                  <a:ext cx="684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7"/>
              <p:cNvGrpSpPr>
                <a:grpSpLocks/>
              </p:cNvGrpSpPr>
              <p:nvPr/>
            </p:nvGrpSpPr>
            <p:grpSpPr bwMode="auto">
              <a:xfrm>
                <a:off x="684" y="596"/>
                <a:ext cx="1403" cy="1130"/>
                <a:chOff x="684" y="596"/>
                <a:chExt cx="1403" cy="1130"/>
              </a:xfrm>
            </p:grpSpPr>
            <p:sp>
              <p:nvSpPr>
                <p:cNvPr id="26677" name="Rectangle 28"/>
                <p:cNvSpPr>
                  <a:spLocks noChangeArrowheads="1"/>
                </p:cNvSpPr>
                <p:nvPr/>
              </p:nvSpPr>
              <p:spPr bwMode="auto">
                <a:xfrm>
                  <a:off x="727" y="596"/>
                  <a:ext cx="1317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200" b="0" dirty="0">
                      <a:latin typeface="Times New Roman" pitchFamily="18" charset="0"/>
                      <a:ea typeface="MS Mincho" pitchFamily="49" charset="-128"/>
                    </a:rPr>
                    <a:t>The values of a nominal attribute are just different names, i.e., nominal attributes provide only enough information to distinguish one object from another. (=, </a:t>
                  </a:r>
                  <a:r>
                    <a:rPr lang="en-US" sz="1200" b="0" dirty="0">
                      <a:latin typeface="Times New Roman" pitchFamily="18" charset="0"/>
                      <a:ea typeface="MS Mincho" pitchFamily="49" charset="-128"/>
                      <a:sym typeface="Symbol" pitchFamily="18" charset="2"/>
                    </a:rPr>
                    <a:t></a:t>
                  </a:r>
                  <a:r>
                    <a:rPr lang="en-US" sz="1200" b="0" dirty="0">
                      <a:latin typeface="Times New Roman" pitchFamily="18" charset="0"/>
                      <a:ea typeface="MS Mincho" pitchFamily="49" charset="-128"/>
                    </a:rPr>
                    <a:t>)</a:t>
                  </a:r>
                  <a:endParaRPr lang="en-US" sz="1200" b="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  <a:p>
                  <a:endParaRPr lang="en-US" sz="1400" b="0" dirty="0">
                    <a:latin typeface="Times New Roman" pitchFamily="18" charset="0"/>
                    <a:ea typeface="MS Mincho" pitchFamily="49" charset="-128"/>
                    <a:sym typeface="Symbol" pitchFamily="18" charset="2"/>
                  </a:endParaRPr>
                </a:p>
              </p:txBody>
            </p:sp>
            <p:sp>
              <p:nvSpPr>
                <p:cNvPr id="26678" name="Rectangle 29"/>
                <p:cNvSpPr>
                  <a:spLocks noChangeArrowheads="1"/>
                </p:cNvSpPr>
                <p:nvPr/>
              </p:nvSpPr>
              <p:spPr bwMode="auto">
                <a:xfrm>
                  <a:off x="684" y="596"/>
                  <a:ext cx="1403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0"/>
              <p:cNvGrpSpPr>
                <a:grpSpLocks/>
              </p:cNvGrpSpPr>
              <p:nvPr/>
            </p:nvGrpSpPr>
            <p:grpSpPr bwMode="auto">
              <a:xfrm>
                <a:off x="2087" y="596"/>
                <a:ext cx="950" cy="1130"/>
                <a:chOff x="2087" y="596"/>
                <a:chExt cx="950" cy="1130"/>
              </a:xfrm>
            </p:grpSpPr>
            <p:sp>
              <p:nvSpPr>
                <p:cNvPr id="26675" name="Rectangle 31"/>
                <p:cNvSpPr>
                  <a:spLocks noChangeArrowheads="1"/>
                </p:cNvSpPr>
                <p:nvPr/>
              </p:nvSpPr>
              <p:spPr bwMode="auto">
                <a:xfrm>
                  <a:off x="2130" y="596"/>
                  <a:ext cx="864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zip codes, employee ID numbers, eye color, sex: {</a:t>
                  </a:r>
                  <a:r>
                    <a:rPr lang="en-US" sz="1400" b="0" i="1" dirty="0">
                      <a:latin typeface="Times New Roman" pitchFamily="18" charset="0"/>
                      <a:ea typeface="MS Mincho" pitchFamily="49" charset="-128"/>
                    </a:rPr>
                    <a:t>male, female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}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76" name="Rectangle 32"/>
                <p:cNvSpPr>
                  <a:spLocks noChangeArrowheads="1"/>
                </p:cNvSpPr>
                <p:nvPr/>
              </p:nvSpPr>
              <p:spPr bwMode="auto">
                <a:xfrm>
                  <a:off x="2087" y="596"/>
                  <a:ext cx="950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3"/>
              <p:cNvGrpSpPr>
                <a:grpSpLocks/>
              </p:cNvGrpSpPr>
              <p:nvPr/>
            </p:nvGrpSpPr>
            <p:grpSpPr bwMode="auto">
              <a:xfrm>
                <a:off x="3037" y="596"/>
                <a:ext cx="849" cy="1130"/>
                <a:chOff x="3037" y="596"/>
                <a:chExt cx="849" cy="1130"/>
              </a:xfrm>
            </p:grpSpPr>
            <p:sp>
              <p:nvSpPr>
                <p:cNvPr id="26673" name="Rectangle 34"/>
                <p:cNvSpPr>
                  <a:spLocks noChangeArrowheads="1"/>
                </p:cNvSpPr>
                <p:nvPr/>
              </p:nvSpPr>
              <p:spPr bwMode="auto">
                <a:xfrm>
                  <a:off x="3080" y="596"/>
                  <a:ext cx="763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mode, entropy, contingency correlation, 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  <a:sym typeface="Symbol" pitchFamily="18" charset="2"/>
                    </a:rPr>
                    <a:t></a:t>
                  </a:r>
                  <a:r>
                    <a:rPr lang="en-US" sz="1400" b="0" baseline="30000" dirty="0">
                      <a:latin typeface="Times New Roman" pitchFamily="18" charset="0"/>
                      <a:ea typeface="MS Mincho" pitchFamily="49" charset="-128"/>
                    </a:rPr>
                    <a:t>2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  <a:sym typeface="Symbol" pitchFamily="18" charset="2"/>
                    </a:rPr>
                    <a:t> test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  <a:p>
                  <a:endParaRPr lang="en-US" b="0" dirty="0">
                    <a:latin typeface="Times New Roman" pitchFamily="18" charset="0"/>
                    <a:ea typeface="MS Mincho" pitchFamily="49" charset="-128"/>
                    <a:sym typeface="Symbol" pitchFamily="18" charset="2"/>
                  </a:endParaRPr>
                </a:p>
              </p:txBody>
            </p:sp>
            <p:sp>
              <p:nvSpPr>
                <p:cNvPr id="26674" name="Rectangle 35"/>
                <p:cNvSpPr>
                  <a:spLocks noChangeArrowheads="1"/>
                </p:cNvSpPr>
                <p:nvPr/>
              </p:nvSpPr>
              <p:spPr bwMode="auto">
                <a:xfrm>
                  <a:off x="3037" y="596"/>
                  <a:ext cx="849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6"/>
              <p:cNvGrpSpPr>
                <a:grpSpLocks/>
              </p:cNvGrpSpPr>
              <p:nvPr/>
            </p:nvGrpSpPr>
            <p:grpSpPr bwMode="auto">
              <a:xfrm>
                <a:off x="0" y="1726"/>
                <a:ext cx="684" cy="1092"/>
                <a:chOff x="0" y="1726"/>
                <a:chExt cx="684" cy="1092"/>
              </a:xfrm>
            </p:grpSpPr>
            <p:sp>
              <p:nvSpPr>
                <p:cNvPr id="26671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726"/>
                  <a:ext cx="598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Ordinal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72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726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39"/>
              <p:cNvGrpSpPr>
                <a:grpSpLocks/>
              </p:cNvGrpSpPr>
              <p:nvPr/>
            </p:nvGrpSpPr>
            <p:grpSpPr bwMode="auto">
              <a:xfrm>
                <a:off x="684" y="1726"/>
                <a:ext cx="1403" cy="1092"/>
                <a:chOff x="684" y="1726"/>
                <a:chExt cx="1403" cy="1092"/>
              </a:xfrm>
            </p:grpSpPr>
            <p:sp>
              <p:nvSpPr>
                <p:cNvPr id="26669" name="Rectangle 40"/>
                <p:cNvSpPr>
                  <a:spLocks noChangeArrowheads="1"/>
                </p:cNvSpPr>
                <p:nvPr/>
              </p:nvSpPr>
              <p:spPr bwMode="auto">
                <a:xfrm>
                  <a:off x="727" y="1726"/>
                  <a:ext cx="1317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The values of an ordinal attribute provide enough information to order </a:t>
                  </a:r>
                  <a:r>
                    <a:rPr lang="en-US" sz="1400" b="0" dirty="0" smtClean="0">
                      <a:latin typeface="Times New Roman" pitchFamily="18" charset="0"/>
                      <a:ea typeface="MS Mincho" pitchFamily="49" charset="-128"/>
                    </a:rPr>
                    <a:t>objects (&lt; &gt;).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70" name="Rectangle 41"/>
                <p:cNvSpPr>
                  <a:spLocks noChangeArrowheads="1"/>
                </p:cNvSpPr>
                <p:nvPr/>
              </p:nvSpPr>
              <p:spPr bwMode="auto">
                <a:xfrm>
                  <a:off x="684" y="1726"/>
                  <a:ext cx="1403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2"/>
              <p:cNvGrpSpPr>
                <a:grpSpLocks/>
              </p:cNvGrpSpPr>
              <p:nvPr/>
            </p:nvGrpSpPr>
            <p:grpSpPr bwMode="auto">
              <a:xfrm>
                <a:off x="2087" y="1726"/>
                <a:ext cx="950" cy="1092"/>
                <a:chOff x="2087" y="1726"/>
                <a:chExt cx="950" cy="1092"/>
              </a:xfrm>
            </p:grpSpPr>
            <p:sp>
              <p:nvSpPr>
                <p:cNvPr id="26667" name="Rectangle 43"/>
                <p:cNvSpPr>
                  <a:spLocks noChangeArrowheads="1"/>
                </p:cNvSpPr>
                <p:nvPr/>
              </p:nvSpPr>
              <p:spPr bwMode="auto">
                <a:xfrm>
                  <a:off x="2130" y="1726"/>
                  <a:ext cx="864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hardness of minerals, {</a:t>
                  </a:r>
                  <a:r>
                    <a:rPr lang="en-US" sz="1400" b="0" i="1" dirty="0">
                      <a:latin typeface="Times New Roman" pitchFamily="18" charset="0"/>
                      <a:ea typeface="MS Mincho" pitchFamily="49" charset="-128"/>
                    </a:rPr>
                    <a:t>good, better, best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}, </a:t>
                  </a:r>
                  <a:b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</a:b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grades, street numbers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68" name="Rectangle 44"/>
                <p:cNvSpPr>
                  <a:spLocks noChangeArrowheads="1"/>
                </p:cNvSpPr>
                <p:nvPr/>
              </p:nvSpPr>
              <p:spPr bwMode="auto">
                <a:xfrm>
                  <a:off x="2087" y="1726"/>
                  <a:ext cx="95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5"/>
              <p:cNvGrpSpPr>
                <a:grpSpLocks/>
              </p:cNvGrpSpPr>
              <p:nvPr/>
            </p:nvGrpSpPr>
            <p:grpSpPr bwMode="auto">
              <a:xfrm>
                <a:off x="3037" y="1726"/>
                <a:ext cx="849" cy="1092"/>
                <a:chOff x="3037" y="1726"/>
                <a:chExt cx="849" cy="1092"/>
              </a:xfrm>
            </p:grpSpPr>
            <p:sp>
              <p:nvSpPr>
                <p:cNvPr id="26665" name="Rectangle 46"/>
                <p:cNvSpPr>
                  <a:spLocks noChangeArrowheads="1"/>
                </p:cNvSpPr>
                <p:nvPr/>
              </p:nvSpPr>
              <p:spPr bwMode="auto">
                <a:xfrm>
                  <a:off x="3080" y="1726"/>
                  <a:ext cx="763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median, percentiles, rank correlation, run tests, sign tests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1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66" name="Rectangle 47"/>
                <p:cNvSpPr>
                  <a:spLocks noChangeArrowheads="1"/>
                </p:cNvSpPr>
                <p:nvPr/>
              </p:nvSpPr>
              <p:spPr bwMode="auto">
                <a:xfrm>
                  <a:off x="3037" y="1726"/>
                  <a:ext cx="849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8"/>
              <p:cNvGrpSpPr>
                <a:grpSpLocks/>
              </p:cNvGrpSpPr>
              <p:nvPr/>
            </p:nvGrpSpPr>
            <p:grpSpPr bwMode="auto">
              <a:xfrm>
                <a:off x="0" y="2818"/>
                <a:ext cx="684" cy="1092"/>
                <a:chOff x="0" y="2818"/>
                <a:chExt cx="684" cy="1092"/>
              </a:xfrm>
            </p:grpSpPr>
            <p:sp>
              <p:nvSpPr>
                <p:cNvPr id="26663" name="Rectangle 49"/>
                <p:cNvSpPr>
                  <a:spLocks noChangeArrowheads="1"/>
                </p:cNvSpPr>
                <p:nvPr/>
              </p:nvSpPr>
              <p:spPr bwMode="auto">
                <a:xfrm>
                  <a:off x="43" y="2818"/>
                  <a:ext cx="598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Interval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64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2818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51"/>
              <p:cNvGrpSpPr>
                <a:grpSpLocks/>
              </p:cNvGrpSpPr>
              <p:nvPr/>
            </p:nvGrpSpPr>
            <p:grpSpPr bwMode="auto">
              <a:xfrm>
                <a:off x="684" y="2818"/>
                <a:ext cx="1403" cy="1092"/>
                <a:chOff x="684" y="2818"/>
                <a:chExt cx="1403" cy="1092"/>
              </a:xfrm>
            </p:grpSpPr>
            <p:sp>
              <p:nvSpPr>
                <p:cNvPr id="26661" name="Rectangle 52"/>
                <p:cNvSpPr>
                  <a:spLocks noChangeArrowheads="1"/>
                </p:cNvSpPr>
                <p:nvPr/>
              </p:nvSpPr>
              <p:spPr bwMode="auto">
                <a:xfrm>
                  <a:off x="727" y="2818"/>
                  <a:ext cx="1317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200" b="0" dirty="0">
                      <a:latin typeface="Times New Roman" pitchFamily="18" charset="0"/>
                      <a:ea typeface="MS Mincho" pitchFamily="49" charset="-128"/>
                    </a:rPr>
                    <a:t>For interval attributes, the differences between values are meaningful, i.e., a unit of measurement exists.  </a:t>
                  </a:r>
                  <a:br>
                    <a:rPr lang="en-US" sz="1200" b="0" dirty="0">
                      <a:latin typeface="Times New Roman" pitchFamily="18" charset="0"/>
                      <a:ea typeface="MS Mincho" pitchFamily="49" charset="-128"/>
                    </a:rPr>
                  </a:b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(+, - )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62" name="Rectangle 53"/>
                <p:cNvSpPr>
                  <a:spLocks noChangeArrowheads="1"/>
                </p:cNvSpPr>
                <p:nvPr/>
              </p:nvSpPr>
              <p:spPr bwMode="auto">
                <a:xfrm>
                  <a:off x="684" y="2818"/>
                  <a:ext cx="1403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54"/>
              <p:cNvGrpSpPr>
                <a:grpSpLocks/>
              </p:cNvGrpSpPr>
              <p:nvPr/>
            </p:nvGrpSpPr>
            <p:grpSpPr bwMode="auto">
              <a:xfrm>
                <a:off x="2087" y="2818"/>
                <a:ext cx="950" cy="1092"/>
                <a:chOff x="2087" y="2818"/>
                <a:chExt cx="950" cy="1092"/>
              </a:xfrm>
            </p:grpSpPr>
            <p:sp>
              <p:nvSpPr>
                <p:cNvPr id="26659" name="Rectangle 55"/>
                <p:cNvSpPr>
                  <a:spLocks noChangeArrowheads="1"/>
                </p:cNvSpPr>
                <p:nvPr/>
              </p:nvSpPr>
              <p:spPr bwMode="auto">
                <a:xfrm>
                  <a:off x="2130" y="2818"/>
                  <a:ext cx="864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calendar dates, temperature in Celsius or Fahrenheit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60" name="Rectangle 56"/>
                <p:cNvSpPr>
                  <a:spLocks noChangeArrowheads="1"/>
                </p:cNvSpPr>
                <p:nvPr/>
              </p:nvSpPr>
              <p:spPr bwMode="auto">
                <a:xfrm>
                  <a:off x="2087" y="2818"/>
                  <a:ext cx="95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57"/>
              <p:cNvGrpSpPr>
                <a:grpSpLocks/>
              </p:cNvGrpSpPr>
              <p:nvPr/>
            </p:nvGrpSpPr>
            <p:grpSpPr bwMode="auto">
              <a:xfrm>
                <a:off x="3037" y="2818"/>
                <a:ext cx="849" cy="1092"/>
                <a:chOff x="3037" y="2818"/>
                <a:chExt cx="849" cy="1092"/>
              </a:xfrm>
            </p:grpSpPr>
            <p:sp>
              <p:nvSpPr>
                <p:cNvPr id="26657" name="Rectangle 58"/>
                <p:cNvSpPr>
                  <a:spLocks noChangeArrowheads="1"/>
                </p:cNvSpPr>
                <p:nvPr/>
              </p:nvSpPr>
              <p:spPr bwMode="auto">
                <a:xfrm>
                  <a:off x="3080" y="2818"/>
                  <a:ext cx="763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mean, standard deviation, Pearson's correlation, </a:t>
                  </a:r>
                  <a:r>
                    <a:rPr lang="en-US" sz="1400" b="0" i="1" dirty="0">
                      <a:latin typeface="Times New Roman" pitchFamily="18" charset="0"/>
                      <a:ea typeface="MS Mincho" pitchFamily="49" charset="-128"/>
                    </a:rPr>
                    <a:t>t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 and </a:t>
                  </a:r>
                  <a:r>
                    <a:rPr lang="en-US" sz="1400" b="0" i="1" dirty="0">
                      <a:latin typeface="Times New Roman" pitchFamily="18" charset="0"/>
                      <a:ea typeface="MS Mincho" pitchFamily="49" charset="-128"/>
                    </a:rPr>
                    <a:t>F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 tests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58" name="Rectangle 59"/>
                <p:cNvSpPr>
                  <a:spLocks noChangeArrowheads="1"/>
                </p:cNvSpPr>
                <p:nvPr/>
              </p:nvSpPr>
              <p:spPr bwMode="auto">
                <a:xfrm>
                  <a:off x="3037" y="2818"/>
                  <a:ext cx="849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0"/>
              <p:cNvGrpSpPr>
                <a:grpSpLocks/>
              </p:cNvGrpSpPr>
              <p:nvPr/>
            </p:nvGrpSpPr>
            <p:grpSpPr bwMode="auto">
              <a:xfrm>
                <a:off x="0" y="3910"/>
                <a:ext cx="684" cy="1360"/>
                <a:chOff x="0" y="3910"/>
                <a:chExt cx="684" cy="1360"/>
              </a:xfrm>
            </p:grpSpPr>
            <p:sp>
              <p:nvSpPr>
                <p:cNvPr id="26655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3910"/>
                  <a:ext cx="598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Ratio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56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3910"/>
                  <a:ext cx="684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63"/>
              <p:cNvGrpSpPr>
                <a:grpSpLocks/>
              </p:cNvGrpSpPr>
              <p:nvPr/>
            </p:nvGrpSpPr>
            <p:grpSpPr bwMode="auto">
              <a:xfrm>
                <a:off x="684" y="3910"/>
                <a:ext cx="1403" cy="1360"/>
                <a:chOff x="684" y="3910"/>
                <a:chExt cx="1403" cy="1360"/>
              </a:xfrm>
            </p:grpSpPr>
            <p:sp>
              <p:nvSpPr>
                <p:cNvPr id="26653" name="Rectangle 64"/>
                <p:cNvSpPr>
                  <a:spLocks noChangeArrowheads="1"/>
                </p:cNvSpPr>
                <p:nvPr/>
              </p:nvSpPr>
              <p:spPr bwMode="auto">
                <a:xfrm>
                  <a:off x="727" y="3910"/>
                  <a:ext cx="1317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For ratio variables, both differences and ratios are meaningful. (*, /)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54" name="Rectangle 65"/>
                <p:cNvSpPr>
                  <a:spLocks noChangeArrowheads="1"/>
                </p:cNvSpPr>
                <p:nvPr/>
              </p:nvSpPr>
              <p:spPr bwMode="auto">
                <a:xfrm>
                  <a:off x="684" y="3910"/>
                  <a:ext cx="1403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66"/>
              <p:cNvGrpSpPr>
                <a:grpSpLocks/>
              </p:cNvGrpSpPr>
              <p:nvPr/>
            </p:nvGrpSpPr>
            <p:grpSpPr bwMode="auto">
              <a:xfrm>
                <a:off x="2087" y="3910"/>
                <a:ext cx="950" cy="1360"/>
                <a:chOff x="2087" y="3910"/>
                <a:chExt cx="950" cy="1360"/>
              </a:xfrm>
            </p:grpSpPr>
            <p:sp>
              <p:nvSpPr>
                <p:cNvPr id="26651" name="Rectangle 67"/>
                <p:cNvSpPr>
                  <a:spLocks noChangeArrowheads="1"/>
                </p:cNvSpPr>
                <p:nvPr/>
              </p:nvSpPr>
              <p:spPr bwMode="auto">
                <a:xfrm>
                  <a:off x="2130" y="3910"/>
                  <a:ext cx="864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200" b="0" dirty="0">
                      <a:latin typeface="Times New Roman" pitchFamily="18" charset="0"/>
                      <a:ea typeface="MS Mincho" pitchFamily="49" charset="-128"/>
                    </a:rPr>
                    <a:t>temperature in Kelvin, monetary quantities, counts, age, mass, length, electrical current</a:t>
                  </a:r>
                  <a:endParaRPr lang="en-US" sz="12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52" name="Rectangle 68"/>
                <p:cNvSpPr>
                  <a:spLocks noChangeArrowheads="1"/>
                </p:cNvSpPr>
                <p:nvPr/>
              </p:nvSpPr>
              <p:spPr bwMode="auto">
                <a:xfrm>
                  <a:off x="2087" y="3910"/>
                  <a:ext cx="950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69"/>
              <p:cNvGrpSpPr>
                <a:grpSpLocks/>
              </p:cNvGrpSpPr>
              <p:nvPr/>
            </p:nvGrpSpPr>
            <p:grpSpPr bwMode="auto">
              <a:xfrm>
                <a:off x="3037" y="3910"/>
                <a:ext cx="849" cy="1360"/>
                <a:chOff x="3037" y="3910"/>
                <a:chExt cx="849" cy="1360"/>
              </a:xfrm>
            </p:grpSpPr>
            <p:sp>
              <p:nvSpPr>
                <p:cNvPr id="26649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0" y="3910"/>
                  <a:ext cx="763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geometric mean, harmonic mean, percent variation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50" name="Rectangle 71"/>
                <p:cNvSpPr>
                  <a:spLocks noChangeArrowheads="1"/>
                </p:cNvSpPr>
                <p:nvPr/>
              </p:nvSpPr>
              <p:spPr bwMode="auto">
                <a:xfrm>
                  <a:off x="3037" y="3910"/>
                  <a:ext cx="849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628" name="Rectangle 72"/>
            <p:cNvSpPr>
              <a:spLocks noChangeArrowheads="1"/>
            </p:cNvSpPr>
            <p:nvPr/>
          </p:nvSpPr>
          <p:spPr bwMode="auto">
            <a:xfrm>
              <a:off x="-2" y="-2"/>
              <a:ext cx="3890" cy="527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6286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Discrete and Continuous Attributes 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Discrete Attribute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Has only a finite or countably infinite set of values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Examples: zip codes, counts, or the set of words in a collection of documents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Often represented as integer variables.  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Note: binary attributes are a special case of discrete attributes </a:t>
            </a:r>
          </a:p>
          <a:p>
            <a:pPr lvl="4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Continuous Attribute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Has real numbers as attribute values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Examples: temperature, height, or weight. 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Practically, real values can only be measured and represented using a finite number of digits.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Continuous attributes are typically represented as floating-point variables.  </a:t>
            </a:r>
          </a:p>
          <a:p>
            <a:pPr lvl="4">
              <a:lnSpc>
                <a:spcPct val="9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67570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209550"/>
            <a:ext cx="8585200" cy="514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data sets 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6050" y="742950"/>
            <a:ext cx="8394700" cy="3771900"/>
          </a:xfrm>
          <a:noFill/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sz="2600" b="1" smtClean="0">
                <a:cs typeface="Times New Roman" pitchFamily="18" charset="0"/>
              </a:rPr>
              <a:t>Record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Data Matrix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Document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Transaction Data</a:t>
            </a:r>
            <a:endParaRPr lang="en-US" sz="1800" b="1" smtClean="0"/>
          </a:p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sz="2600" b="1" smtClean="0">
                <a:cs typeface="Times New Roman" pitchFamily="18" charset="0"/>
              </a:rPr>
              <a:t>Graph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World Wide Web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Molecular Structures</a:t>
            </a:r>
          </a:p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sz="2600" b="1" smtClean="0">
                <a:cs typeface="Times New Roman" pitchFamily="18" charset="0"/>
              </a:rPr>
              <a:t>Ordered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Spatial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Temporal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Sequential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Genetic Sequence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16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5794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 Data 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r>
              <a:rPr lang="en-US" sz="2000" dirty="0" smtClean="0"/>
              <a:t>Data that consists of a collection of records, each of which consists of a fixed set of attributes 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018368"/>
              </p:ext>
            </p:extLst>
          </p:nvPr>
        </p:nvGraphicFramePr>
        <p:xfrm>
          <a:off x="3200400" y="1428750"/>
          <a:ext cx="3419475" cy="2742010"/>
        </p:xfrm>
        <a:graphic>
          <a:graphicData uri="http://schemas.openxmlformats.org/presentationml/2006/ole">
            <p:oleObj spid="_x0000_s21506" name="Document" r:id="rId4" imgW="5405628" imgH="5779008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8830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Matrix 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11163" y="857250"/>
            <a:ext cx="8318500" cy="20955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If data objects have the same fixed set of numeric attributes, then the data objects can be thought of as points in a multi-dimensional space, where each dimension represents a distinct attribute </a:t>
            </a:r>
          </a:p>
          <a:p>
            <a:pPr lvl="4"/>
            <a:endParaRPr lang="en-US" sz="1800" dirty="0" smtClean="0"/>
          </a:p>
          <a:p>
            <a:r>
              <a:rPr lang="en-US" sz="2400" dirty="0" smtClean="0"/>
              <a:t>Such data set can be represented by an m by n matrix, where there are m rows, one for each object, and n columns, one for each attribute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9655005"/>
              </p:ext>
            </p:extLst>
          </p:nvPr>
        </p:nvGraphicFramePr>
        <p:xfrm>
          <a:off x="2133600" y="2876550"/>
          <a:ext cx="6705600" cy="1302544"/>
        </p:xfrm>
        <a:graphic>
          <a:graphicData uri="http://schemas.openxmlformats.org/presentationml/2006/ole">
            <p:oleObj spid="_x0000_s22530" name="VISIO" r:id="rId4" imgW="5706222" imgH="148074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5515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Text Data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895350"/>
            <a:ext cx="8229600" cy="3394472"/>
          </a:xfrm>
        </p:spPr>
        <p:txBody>
          <a:bodyPr/>
          <a:lstStyle/>
          <a:p>
            <a:r>
              <a:rPr lang="en-US" sz="1800" dirty="0" smtClean="0"/>
              <a:t>Each document becomes a `term' vector, </a:t>
            </a:r>
          </a:p>
          <a:p>
            <a:pPr lvl="1"/>
            <a:r>
              <a:rPr lang="en-US" sz="1800" dirty="0" smtClean="0"/>
              <a:t>each term is a component (attribute) of the vector,</a:t>
            </a:r>
          </a:p>
          <a:p>
            <a:pPr lvl="1"/>
            <a:r>
              <a:rPr lang="en-US" sz="1800" dirty="0" smtClean="0"/>
              <a:t>the value of each component is the number of times the corresponding term occurs in the document. 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4570122"/>
              </p:ext>
            </p:extLst>
          </p:nvPr>
        </p:nvGraphicFramePr>
        <p:xfrm>
          <a:off x="1371600" y="2114550"/>
          <a:ext cx="6705600" cy="2337197"/>
        </p:xfrm>
        <a:graphic>
          <a:graphicData uri="http://schemas.openxmlformats.org/presentationml/2006/ole">
            <p:oleObj spid="_x0000_s23554" name="Visio" r:id="rId4" imgW="5925718" imgH="269390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0015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Transaction Data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special type of record data, where </a:t>
            </a:r>
          </a:p>
          <a:p>
            <a:pPr lvl="1"/>
            <a:r>
              <a:rPr lang="en-US" sz="2000" dirty="0" smtClean="0"/>
              <a:t>each record (transaction) involves a set of items.  </a:t>
            </a:r>
          </a:p>
          <a:p>
            <a:pPr lvl="1"/>
            <a:r>
              <a:rPr lang="en-US" sz="2000" dirty="0" smtClean="0"/>
              <a:t>For example, consider a grocery store.  The set of products purchased by a customer during one shopping trip constitute a transaction, while the individual products that were purchased are the items.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057400" y="2628901"/>
          <a:ext cx="4495800" cy="1763315"/>
        </p:xfrm>
        <a:graphic>
          <a:graphicData uri="http://schemas.openxmlformats.org/presentationml/2006/ole">
            <p:oleObj spid="_x0000_s24578" name="Document" r:id="rId4" imgW="3823716" imgH="1999488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47758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Data </a:t>
            </a:r>
          </a:p>
        </p:txBody>
      </p:sp>
      <p:sp>
        <p:nvSpPr>
          <p:cNvPr id="717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Examples: Facebook graph and HTML Links 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228600" y="1600200"/>
          <a:ext cx="3556000" cy="2047875"/>
        </p:xfrm>
        <a:graphic>
          <a:graphicData uri="http://schemas.openxmlformats.org/presentationml/2006/ole">
            <p:oleObj spid="_x0000_s25602" name="VISIO" r:id="rId4" imgW="839724" imgH="64617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2598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Ordered Data 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Genomic sequence data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2712697"/>
              </p:ext>
            </p:extLst>
          </p:nvPr>
        </p:nvGraphicFramePr>
        <p:xfrm>
          <a:off x="3048000" y="1581150"/>
          <a:ext cx="4278313" cy="2738438"/>
        </p:xfrm>
        <a:graphic>
          <a:graphicData uri="http://schemas.openxmlformats.org/presentationml/2006/ole">
            <p:oleObj spid="_x0000_s26626" name="VISIO" r:id="rId4" imgW="2330196" imgH="199186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99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Quality 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kinds of data quality problems?</a:t>
            </a:r>
          </a:p>
          <a:p>
            <a:r>
              <a:rPr lang="en-US" dirty="0" smtClean="0"/>
              <a:t>How can we detect problems with the data? </a:t>
            </a:r>
          </a:p>
          <a:p>
            <a:r>
              <a:rPr lang="en-US" dirty="0" smtClean="0"/>
              <a:t>What can we do about these problems? </a:t>
            </a:r>
          </a:p>
          <a:p>
            <a:r>
              <a:rPr lang="en-US" dirty="0" smtClean="0"/>
              <a:t>Examples of data quality problems: </a:t>
            </a:r>
          </a:p>
          <a:p>
            <a:pPr lvl="1"/>
            <a:r>
              <a:rPr lang="en-US" dirty="0" smtClean="0"/>
              <a:t>Noise and outliers </a:t>
            </a:r>
          </a:p>
          <a:p>
            <a:pPr lvl="1"/>
            <a:r>
              <a:rPr lang="en-US" dirty="0" smtClean="0"/>
              <a:t>missing values </a:t>
            </a:r>
          </a:p>
          <a:p>
            <a:pPr lvl="1"/>
            <a:r>
              <a:rPr lang="en-US" dirty="0" smtClean="0"/>
              <a:t>duplicate data </a:t>
            </a:r>
          </a:p>
        </p:txBody>
      </p:sp>
    </p:spTree>
    <p:extLst>
      <p:ext uri="{BB962C8B-B14F-4D97-AF65-F5344CB8AC3E}">
        <p14:creationId xmlns:p14="http://schemas.microsoft.com/office/powerpoint/2010/main" xmlns="" val="1333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Data Mining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Introduction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Pabitra Mitra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Computer Science and Engineering, IIT Kharagpur</a:t>
            </a:r>
            <a:endParaRPr kumimoji="0" lang="en-US" sz="1200" b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Noise</a:t>
            </a:r>
          </a:p>
        </p:txBody>
      </p:sp>
      <p:sp>
        <p:nvSpPr>
          <p:cNvPr id="3481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Noise refers to modification of original values</a:t>
            </a:r>
          </a:p>
          <a:p>
            <a:pPr lvl="1"/>
            <a:r>
              <a:rPr lang="en-US" sz="2000" dirty="0" smtClean="0"/>
              <a:t>Examples: distortion of a person’s voice when talking on a poor phone and “snow” on television screen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 l="6250"/>
          <a:stretch>
            <a:fillRect/>
          </a:stretch>
        </p:blipFill>
        <p:spPr bwMode="auto">
          <a:xfrm>
            <a:off x="609600" y="1885950"/>
            <a:ext cx="34290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/>
          <a:srcRect l="8392" r="6250"/>
          <a:stretch>
            <a:fillRect/>
          </a:stretch>
        </p:blipFill>
        <p:spPr bwMode="auto">
          <a:xfrm>
            <a:off x="4876800" y="1809750"/>
            <a:ext cx="3124200" cy="20585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600200" y="4095750"/>
            <a:ext cx="1905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Two Sine Waves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181600" y="4019550"/>
            <a:ext cx="25146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Two Sine Waves + Noise</a:t>
            </a:r>
          </a:p>
        </p:txBody>
      </p:sp>
    </p:spTree>
    <p:extLst>
      <p:ext uri="{BB962C8B-B14F-4D97-AF65-F5344CB8AC3E}">
        <p14:creationId xmlns:p14="http://schemas.microsoft.com/office/powerpoint/2010/main" xmlns="" val="3332848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Outliers are data objects with characteristics that are considerably different than most of the other data objects in the data set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01882" y="2190262"/>
            <a:ext cx="3276600" cy="1828800"/>
            <a:chOff x="3648" y="2448"/>
            <a:chExt cx="2112" cy="1872"/>
          </a:xfrm>
        </p:grpSpPr>
        <p:pic>
          <p:nvPicPr>
            <p:cNvPr id="3584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09542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Missing Values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895350"/>
            <a:ext cx="8229600" cy="33944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Information is not collected </a:t>
            </a:r>
            <a:br>
              <a:rPr lang="en-US" dirty="0" smtClean="0"/>
            </a:br>
            <a:r>
              <a:rPr lang="en-US" dirty="0" smtClean="0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Attributes may not be applicable to all cases </a:t>
            </a:r>
            <a:br>
              <a:rPr lang="en-US" dirty="0" smtClean="0"/>
            </a:br>
            <a:r>
              <a:rPr lang="en-US" dirty="0" smtClean="0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Eliminate Data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Estimate Missing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Ignore the Missing Value During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Replace with all possible values (weighted by their probabilities)</a:t>
            </a:r>
          </a:p>
        </p:txBody>
      </p:sp>
    </p:spTree>
    <p:extLst>
      <p:ext uri="{BB962C8B-B14F-4D97-AF65-F5344CB8AC3E}">
        <p14:creationId xmlns:p14="http://schemas.microsoft.com/office/powerpoint/2010/main" xmlns="" val="14562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Duplicate Data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229600" cy="3276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set may include data objects that are duplicates, or almost duplicates of one another</a:t>
            </a:r>
          </a:p>
          <a:p>
            <a:pPr lvl="1"/>
            <a:r>
              <a:rPr lang="en-US" dirty="0" smtClean="0"/>
              <a:t>Major issue when merging data from </a:t>
            </a:r>
            <a:r>
              <a:rPr lang="en-US" dirty="0" err="1" smtClean="0"/>
              <a:t>heterogenous</a:t>
            </a:r>
            <a:r>
              <a:rPr lang="en-US" dirty="0" smtClean="0"/>
              <a:t> sources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Same person with multiple email addresses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Process of dealing with duplicate data issues</a:t>
            </a:r>
          </a:p>
        </p:txBody>
      </p:sp>
    </p:spTree>
    <p:extLst>
      <p:ext uri="{BB962C8B-B14F-4D97-AF65-F5344CB8AC3E}">
        <p14:creationId xmlns:p14="http://schemas.microsoft.com/office/powerpoint/2010/main" xmlns="" val="1365577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Preprocessing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Aggregation</a:t>
            </a:r>
          </a:p>
          <a:p>
            <a:r>
              <a:rPr lang="en-US" smtClean="0"/>
              <a:t>Sampling</a:t>
            </a:r>
          </a:p>
          <a:p>
            <a:r>
              <a:rPr lang="en-US" smtClean="0"/>
              <a:t>Dimensionality Reduction</a:t>
            </a:r>
          </a:p>
          <a:p>
            <a:r>
              <a:rPr lang="en-US" smtClean="0"/>
              <a:t>Feature subset selection</a:t>
            </a:r>
          </a:p>
          <a:p>
            <a:r>
              <a:rPr lang="en-US" smtClean="0"/>
              <a:t>Feature creation</a:t>
            </a:r>
          </a:p>
          <a:p>
            <a:r>
              <a:rPr lang="en-US" smtClean="0"/>
              <a:t>Discretization and Binarization</a:t>
            </a:r>
          </a:p>
          <a:p>
            <a:r>
              <a:rPr lang="en-US" smtClean="0"/>
              <a:t>Attribute Transformation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03842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Aggregation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47750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Combining two or more attributes (or objects) into a single attribute (or object)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Data reduction</a:t>
            </a:r>
          </a:p>
          <a:p>
            <a:pPr lvl="2"/>
            <a:r>
              <a:rPr lang="en-US" dirty="0" smtClean="0"/>
              <a:t> Reduce the number of attributes or objects</a:t>
            </a:r>
          </a:p>
          <a:p>
            <a:pPr lvl="1"/>
            <a:r>
              <a:rPr lang="en-US" dirty="0" smtClean="0"/>
              <a:t>Change of scale</a:t>
            </a:r>
          </a:p>
          <a:p>
            <a:pPr lvl="2"/>
            <a:r>
              <a:rPr lang="en-US" dirty="0" smtClean="0"/>
              <a:t> Cities aggregated into regions, states, countries, etc</a:t>
            </a:r>
          </a:p>
          <a:p>
            <a:pPr lvl="1"/>
            <a:r>
              <a:rPr lang="en-US" dirty="0" smtClean="0"/>
              <a:t>More “stable” data</a:t>
            </a:r>
          </a:p>
          <a:p>
            <a:pPr lvl="2"/>
            <a:r>
              <a:rPr lang="en-US" dirty="0" smtClean="0"/>
              <a:t> Aggregated data tends to have less variability </a:t>
            </a:r>
          </a:p>
        </p:txBody>
      </p:sp>
    </p:spTree>
    <p:extLst>
      <p:ext uri="{BB962C8B-B14F-4D97-AF65-F5344CB8AC3E}">
        <p14:creationId xmlns:p14="http://schemas.microsoft.com/office/powerpoint/2010/main" xmlns="" val="3644777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4350"/>
            <a:ext cx="8585200" cy="514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Sampling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6350"/>
            <a:ext cx="8394700" cy="3143250"/>
          </a:xfrm>
          <a:noFill/>
        </p:spPr>
        <p:txBody>
          <a:bodyPr>
            <a:normAutofit fontScale="92500" lnSpcReduction="10000"/>
          </a:bodyPr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ea typeface="MS Mincho" pitchFamily="49" charset="-128"/>
              </a:rPr>
              <a:t>Sampling is the main technique employed for data selection.</a:t>
            </a:r>
          </a:p>
          <a:p>
            <a:pPr lvl="1" algn="just">
              <a:lnSpc>
                <a:spcPct val="95000"/>
              </a:lnSpc>
              <a:spcBef>
                <a:spcPct val="20000"/>
              </a:spcBef>
            </a:pPr>
            <a:r>
              <a:rPr lang="en-US" sz="2000" dirty="0" smtClean="0">
                <a:latin typeface="Times New Roman" pitchFamily="18" charset="0"/>
                <a:ea typeface="MS Mincho" pitchFamily="49" charset="-128"/>
              </a:rPr>
              <a:t>It is often used for both the preliminary investigation of the data and the final data analysis.</a:t>
            </a:r>
          </a:p>
          <a:p>
            <a:pPr lvl="1" algn="just">
              <a:lnSpc>
                <a:spcPct val="9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ea typeface="MS Mincho" pitchFamily="49" charset="-128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Statisticians sample because </a:t>
            </a:r>
            <a:r>
              <a:rPr lang="en-US" sz="24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obtaining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entire set of data of interest is too expensive or time consuming.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Sampling is used in data mining because </a:t>
            </a:r>
            <a:r>
              <a:rPr lang="en-US" sz="24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entire set of data of interest is too expensive or time consuming.</a:t>
            </a:r>
          </a:p>
        </p:txBody>
      </p:sp>
    </p:spTree>
    <p:extLst>
      <p:ext uri="{BB962C8B-B14F-4D97-AF65-F5344CB8AC3E}">
        <p14:creationId xmlns:p14="http://schemas.microsoft.com/office/powerpoint/2010/main" xmlns="" val="1873305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3885" y="514350"/>
            <a:ext cx="8585200" cy="514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Size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6050" y="742950"/>
            <a:ext cx="8394700" cy="3771900"/>
          </a:xfrm>
          <a:noFill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5060" name="Picture 1028"/>
          <p:cNvPicPr>
            <a:picLocks noChangeAspect="1" noChangeArrowheads="1"/>
          </p:cNvPicPr>
          <p:nvPr/>
        </p:nvPicPr>
        <p:blipFill>
          <a:blip r:embed="rId3"/>
          <a:srcRect l="10422" r="12462"/>
          <a:stretch>
            <a:fillRect/>
          </a:stretch>
        </p:blipFill>
        <p:spPr bwMode="auto">
          <a:xfrm>
            <a:off x="457200" y="1314450"/>
            <a:ext cx="2819400" cy="20562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5061" name="Picture 1029"/>
          <p:cNvPicPr>
            <a:picLocks noChangeAspect="1" noChangeArrowheads="1"/>
          </p:cNvPicPr>
          <p:nvPr/>
        </p:nvPicPr>
        <p:blipFill>
          <a:blip r:embed="rId4"/>
          <a:srcRect l="10422" t="13898" r="14546" b="11060"/>
          <a:stretch>
            <a:fillRect/>
          </a:stretch>
        </p:blipFill>
        <p:spPr bwMode="auto">
          <a:xfrm>
            <a:off x="3276600" y="1657350"/>
            <a:ext cx="274320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5062" name="Picture 1030"/>
          <p:cNvPicPr>
            <a:picLocks noChangeAspect="1" noChangeArrowheads="1"/>
          </p:cNvPicPr>
          <p:nvPr/>
        </p:nvPicPr>
        <p:blipFill>
          <a:blip r:embed="rId5"/>
          <a:srcRect l="11681" r="13287"/>
          <a:stretch>
            <a:fillRect/>
          </a:stretch>
        </p:blipFill>
        <p:spPr bwMode="auto">
          <a:xfrm>
            <a:off x="6096000" y="1371600"/>
            <a:ext cx="2743200" cy="20562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5063" name="Text Box 1031"/>
          <p:cNvSpPr txBox="1">
            <a:spLocks noChangeArrowheads="1"/>
          </p:cNvSpPr>
          <p:nvPr/>
        </p:nvSpPr>
        <p:spPr bwMode="auto">
          <a:xfrm>
            <a:off x="914400" y="3371850"/>
            <a:ext cx="8077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8000 points		         2000 Points			500 Points</a:t>
            </a:r>
          </a:p>
        </p:txBody>
      </p:sp>
    </p:spTree>
    <p:extLst>
      <p:ext uri="{BB962C8B-B14F-4D97-AF65-F5344CB8AC3E}">
        <p14:creationId xmlns:p14="http://schemas.microsoft.com/office/powerpoint/2010/main" xmlns="" val="257364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… 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047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key principle for effective sampling is the following: </a:t>
            </a:r>
          </a:p>
          <a:p>
            <a:pPr lvl="1"/>
            <a:r>
              <a:rPr lang="en-US" dirty="0" smtClean="0"/>
              <a:t>using a sample will work almost as well as using the entire data sets, if the sample is representative</a:t>
            </a:r>
          </a:p>
          <a:p>
            <a:pPr lvl="1"/>
            <a:r>
              <a:rPr lang="en-US" dirty="0" smtClean="0"/>
              <a:t>A sample is representative if it has approximately the same property (of interest) as the original set of data  </a:t>
            </a:r>
          </a:p>
        </p:txBody>
      </p:sp>
    </p:spTree>
    <p:extLst>
      <p:ext uri="{BB962C8B-B14F-4D97-AF65-F5344CB8AC3E}">
        <p14:creationId xmlns:p14="http://schemas.microsoft.com/office/powerpoint/2010/main" xmlns="" val="21924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Sampling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Simple Random Sampling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There is an equal probability of selecting any particular item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Sampling without replacement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As each item is selected, it is removed from the population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Sampling with replacement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Objects are not removed from the population as they are selected for the sample.   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  In sampling with replacement, the same object can be picked up more than once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Stratified sampling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Split the data into several partitions; then draw random samples from each partition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9992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51435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/>
              <a:t>Why Data Mining? 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19150"/>
            <a:ext cx="8610600" cy="3352800"/>
          </a:xfrm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The Explosive Growth of Data: from terabytes to </a:t>
            </a:r>
            <a:r>
              <a:rPr lang="en-US" sz="2000" dirty="0" err="1"/>
              <a:t>petabytes</a:t>
            </a:r>
            <a:endParaRPr lang="en-US" sz="2000" dirty="0"/>
          </a:p>
          <a:p>
            <a:pPr lvl="1">
              <a:lnSpc>
                <a:spcPct val="130000"/>
              </a:lnSpc>
            </a:pPr>
            <a:r>
              <a:rPr lang="en-US" sz="2000" dirty="0"/>
              <a:t>Data collection and data availability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Automated data collection tools, database systems, Web, computerized society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Major sources of abundant data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Business: Web, e-commerce, transactions, stocks, … 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Science: Remote sensing, bioinformatics, scientific simulation, … 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Society and everyone: news, digital cameras, YouTube   </a:t>
            </a:r>
          </a:p>
          <a:p>
            <a:pPr>
              <a:lnSpc>
                <a:spcPct val="130000"/>
              </a:lnSpc>
            </a:pPr>
            <a:r>
              <a:rPr lang="en-US" sz="2000" u="sng" dirty="0"/>
              <a:t>We are drowning in data, but starving for knowledge!</a:t>
            </a:r>
            <a:r>
              <a:rPr lang="en-US" sz="2000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“Necessity is the mother of invention”</a:t>
            </a:r>
            <a:r>
              <a:rPr lang="en-US" sz="2000" dirty="0">
                <a:cs typeface="Tahoma" pitchFamily="34" charset="0"/>
              </a:rPr>
              <a:t>—</a:t>
            </a:r>
            <a:r>
              <a:rPr lang="en-US" sz="2000" dirty="0"/>
              <a:t>Data mining</a:t>
            </a:r>
            <a:r>
              <a:rPr lang="en-US" sz="2000" dirty="0">
                <a:cs typeface="Tahoma" pitchFamily="34" charset="0"/>
              </a:rPr>
              <a:t>—</a:t>
            </a:r>
            <a:r>
              <a:rPr lang="en-US" sz="2000" dirty="0"/>
              <a:t>Automated analysis of massive </a:t>
            </a:r>
            <a:r>
              <a:rPr lang="en-US" sz="2000" dirty="0" smtClean="0"/>
              <a:t>data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title"/>
          </p:nvPr>
        </p:nvSpPr>
        <p:spPr>
          <a:xfrm>
            <a:off x="372683" y="361950"/>
            <a:ext cx="8280400" cy="400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Curse of Dimensionality</a:t>
            </a:r>
          </a:p>
        </p:txBody>
      </p:sp>
      <p:sp>
        <p:nvSpPr>
          <p:cNvPr id="47107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7437437" cy="28575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When dimensionality increases, data becomes increasingly sparse in the space that it occupies</a:t>
            </a:r>
          </a:p>
          <a:p>
            <a:endParaRPr lang="en-US" sz="2000" dirty="0" smtClean="0"/>
          </a:p>
          <a:p>
            <a:r>
              <a:rPr lang="en-US" sz="2000" dirty="0" smtClean="0"/>
              <a:t>Definitions of density and distance between points, which is critical for clustering and outlier detection, become less meaningful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676400" y="2743200"/>
            <a:ext cx="1600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717675" y="4488656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5812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Dimensionality Reduction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0479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Purpose: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Avoid curse of dimensionality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 amount of time and memory required by data mining algorithms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 data to be more easily visualized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help to eliminate irrelevant features or reduce noise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Techniques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Principle Component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Singular Value Decomposition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Others: supervised and non-linear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393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63000" cy="5143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Discretization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742950"/>
            <a:ext cx="8394700" cy="3771900"/>
          </a:xfrm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pitchFamily="2" charset="2"/>
              <a:buNone/>
              <a:tabLst>
                <a:tab pos="1198563" algn="l"/>
              </a:tabLst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895350"/>
            <a:ext cx="3657600" cy="13727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895349"/>
            <a:ext cx="3810000" cy="13727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611326"/>
            <a:ext cx="3733800" cy="1462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676400" y="2743200"/>
            <a:ext cx="1600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447800" y="2281535"/>
            <a:ext cx="1905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Data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5196773" y="2241994"/>
            <a:ext cx="25146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Equal interval width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1447800" y="4073414"/>
            <a:ext cx="1905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Equal frequency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5410200" y="4073414"/>
            <a:ext cx="1905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K-means</a:t>
            </a:r>
          </a:p>
        </p:txBody>
      </p:sp>
      <p:pic>
        <p:nvPicPr>
          <p:cNvPr id="5735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8418" y="2611326"/>
            <a:ext cx="3962400" cy="13727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93135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Transformation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4450"/>
            <a:ext cx="8318500" cy="3028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function that maps the entire set of values of a given attribute to a new set of replacement values such that each old value can be identified with one of the new values</a:t>
            </a:r>
          </a:p>
          <a:p>
            <a:pPr lvl="1"/>
            <a:r>
              <a:rPr lang="en-US" dirty="0" smtClean="0"/>
              <a:t>Simple functions: 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dirty="0" smtClean="0"/>
              <a:t>, log(x), e</a:t>
            </a:r>
            <a:r>
              <a:rPr lang="en-US" baseline="30000" dirty="0" smtClean="0"/>
              <a:t>x</a:t>
            </a:r>
            <a:r>
              <a:rPr lang="en-US" dirty="0" smtClean="0"/>
              <a:t>, |x|</a:t>
            </a:r>
          </a:p>
          <a:p>
            <a:pPr lvl="1"/>
            <a:r>
              <a:rPr lang="en-US" dirty="0" smtClean="0"/>
              <a:t>Standardization and Normalization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1023135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 and Dissimilarity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Similarity</a:t>
            </a:r>
          </a:p>
          <a:p>
            <a:pPr lvl="1"/>
            <a:r>
              <a:rPr lang="en-US" smtClean="0"/>
              <a:t>Numerical measure of how alike two data objects are.</a:t>
            </a:r>
          </a:p>
          <a:p>
            <a:pPr lvl="1"/>
            <a:r>
              <a:rPr lang="en-US" smtClean="0"/>
              <a:t>Is higher when objects are more alike.</a:t>
            </a:r>
          </a:p>
          <a:p>
            <a:pPr lvl="1"/>
            <a:r>
              <a:rPr lang="en-US" smtClean="0"/>
              <a:t>Often falls in the range [0,1]</a:t>
            </a:r>
          </a:p>
          <a:p>
            <a:r>
              <a:rPr lang="en-US" smtClean="0"/>
              <a:t>Dissimilarity</a:t>
            </a:r>
          </a:p>
          <a:p>
            <a:pPr lvl="1"/>
            <a:r>
              <a:rPr lang="en-US" smtClean="0"/>
              <a:t>Numerical measure of how different are two data objects</a:t>
            </a:r>
          </a:p>
          <a:p>
            <a:pPr lvl="1"/>
            <a:r>
              <a:rPr lang="en-US" smtClean="0"/>
              <a:t>Lower when objects are more alike</a:t>
            </a:r>
          </a:p>
          <a:p>
            <a:pPr lvl="1"/>
            <a:r>
              <a:rPr lang="en-US" smtClean="0"/>
              <a:t>Minimum dissimilarity is often 0</a:t>
            </a:r>
          </a:p>
          <a:p>
            <a:pPr lvl="1"/>
            <a:r>
              <a:rPr lang="en-US" smtClean="0"/>
              <a:t>Upper limit varies</a:t>
            </a:r>
          </a:p>
          <a:p>
            <a:r>
              <a:rPr lang="en-US" smtClean="0"/>
              <a:t>Proximity refers to a similarity or dissimilarity</a:t>
            </a:r>
          </a:p>
        </p:txBody>
      </p:sp>
    </p:spTree>
    <p:extLst>
      <p:ext uri="{BB962C8B-B14F-4D97-AF65-F5344CB8AC3E}">
        <p14:creationId xmlns:p14="http://schemas.microsoft.com/office/powerpoint/2010/main" xmlns="" val="7708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Similarity/Dissimilarity for Simple Attributes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 l="3600" t="35197" r="7114" b="10513"/>
          <a:stretch>
            <a:fillRect/>
          </a:stretch>
        </p:blipFill>
        <p:spPr bwMode="auto">
          <a:xfrm>
            <a:off x="76201" y="1428750"/>
            <a:ext cx="9021763" cy="3084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838200" y="1073944"/>
            <a:ext cx="6934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/>
              <a:t>p</a:t>
            </a:r>
            <a:r>
              <a:rPr lang="en-US" sz="2000" b="0"/>
              <a:t> and </a:t>
            </a:r>
            <a:r>
              <a:rPr lang="en-US" sz="2000" b="0" i="1"/>
              <a:t>q</a:t>
            </a:r>
            <a:r>
              <a:rPr lang="en-US" sz="2000" b="0"/>
              <a:t> are the attribute values for two data objects.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17165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1950"/>
            <a:ext cx="8280400" cy="414338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Euclidean Distance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857250"/>
            <a:ext cx="8001000" cy="563166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Euclidean Distance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 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   Where </a:t>
            </a:r>
            <a:r>
              <a:rPr lang="en-US" sz="2000" i="1" dirty="0" smtClean="0"/>
              <a:t>n</a:t>
            </a:r>
            <a:r>
              <a:rPr lang="en-US" sz="2000" dirty="0" smtClean="0"/>
              <a:t> is the number of dimensions (attributes) and </a:t>
            </a:r>
            <a:r>
              <a:rPr lang="en-US" sz="2000" i="1" dirty="0" err="1" smtClean="0"/>
              <a:t>p</a:t>
            </a:r>
            <a:r>
              <a:rPr lang="en-US" sz="2000" i="1" baseline="-25000" dirty="0" err="1" smtClean="0"/>
              <a:t>k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q</a:t>
            </a:r>
            <a:r>
              <a:rPr lang="en-US" sz="2000" i="1" baseline="-25000" dirty="0" err="1" smtClean="0"/>
              <a:t>k</a:t>
            </a:r>
            <a:r>
              <a:rPr lang="en-US" sz="2000" dirty="0" smtClean="0"/>
              <a:t> are, respectively, the </a:t>
            </a:r>
            <a:r>
              <a:rPr lang="en-US" sz="2000" dirty="0" err="1" smtClean="0"/>
              <a:t>k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attributes (components) or data objects </a:t>
            </a:r>
            <a:r>
              <a:rPr lang="en-US" sz="2000" i="1" dirty="0" smtClean="0"/>
              <a:t>p</a:t>
            </a:r>
            <a:r>
              <a:rPr lang="en-US" sz="2000" dirty="0" smtClean="0"/>
              <a:t> and </a:t>
            </a:r>
            <a:r>
              <a:rPr lang="en-US" sz="2000" i="1" dirty="0" smtClean="0"/>
              <a:t>q</a:t>
            </a:r>
            <a:r>
              <a:rPr lang="en-US" sz="2000" dirty="0" smtClean="0"/>
              <a:t>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Standardization is necessary, if scales differ.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981200" y="1143001"/>
          <a:ext cx="3854450" cy="954881"/>
        </p:xfrm>
        <a:graphic>
          <a:graphicData uri="http://schemas.openxmlformats.org/presentationml/2006/ole">
            <p:oleObj spid="_x0000_s27650" name="Equation" r:id="rId3" imgW="1345616" imgH="44430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9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Mahalanobis Distance</a:t>
            </a:r>
          </a:p>
        </p:txBody>
      </p:sp>
      <p:pic>
        <p:nvPicPr>
          <p:cNvPr id="1434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 l="5222" t="3238" r="7315"/>
          <a:stretch>
            <a:fillRect/>
          </a:stretch>
        </p:blipFill>
        <p:spPr>
          <a:xfrm>
            <a:off x="228600" y="1657350"/>
            <a:ext cx="5105400" cy="2703910"/>
          </a:xfrm>
        </p:spPr>
      </p:pic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46150" y="825500"/>
          <a:ext cx="7097713" cy="457200"/>
        </p:xfrm>
        <a:graphic>
          <a:graphicData uri="http://schemas.openxmlformats.org/presentationml/2006/ole">
            <p:oleObj spid="_x0000_s28674" name="Equation" r:id="rId4" imgW="2476440" imgH="228600" progId="Equation.3">
              <p:embed/>
            </p:oleObj>
          </a:graphicData>
        </a:graphic>
      </p:graphicFrame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609600" y="4411266"/>
            <a:ext cx="82296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For red points, the Euclidean distance is 14.7, Mahalanobis distance is 6.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562600" y="1633537"/>
            <a:ext cx="3352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 is the </a:t>
            </a:r>
            <a:r>
              <a:rPr lang="en-US" sz="1800"/>
              <a:t>covariance matrix of the input data </a:t>
            </a:r>
            <a:r>
              <a:rPr lang="en-US" sz="1800" i="1"/>
              <a:t>X</a:t>
            </a:r>
          </a:p>
        </p:txBody>
      </p:sp>
      <p:graphicFrame>
        <p:nvGraphicFramePr>
          <p:cNvPr id="1433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638800" y="2228850"/>
          <a:ext cx="3429000" cy="504825"/>
        </p:xfrm>
        <a:graphic>
          <a:graphicData uri="http://schemas.openxmlformats.org/presentationml/2006/ole">
            <p:oleObj spid="_x0000_s28675" name="Equation" r:id="rId5" imgW="22098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84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9550"/>
            <a:ext cx="8280400" cy="414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Cosine Similarity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90550"/>
            <a:ext cx="8001000" cy="383024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cs typeface="Times New Roman" pitchFamily="18" charset="0"/>
              </a:rPr>
              <a:t> If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 and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are two document vectors, then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             cos(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1</a:t>
            </a:r>
            <a:r>
              <a:rPr lang="en-US" sz="2000" i="1" dirty="0" smtClean="0">
                <a:cs typeface="Times New Roman" pitchFamily="18" charset="0"/>
              </a:rPr>
              <a:t>, d</a:t>
            </a:r>
            <a:r>
              <a:rPr lang="en-US" sz="2000" i="1" baseline="-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) =  (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) / ||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|| ||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|| ,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   where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dirty="0" smtClean="0">
                <a:cs typeface="Times New Roman" pitchFamily="18" charset="0"/>
              </a:rPr>
              <a:t> indicates vector dot product and || </a:t>
            </a:r>
            <a:r>
              <a:rPr lang="en-US" sz="1600" i="1" dirty="0" smtClean="0">
                <a:cs typeface="Times New Roman" pitchFamily="18" charset="0"/>
              </a:rPr>
              <a:t>d </a:t>
            </a:r>
            <a:r>
              <a:rPr lang="en-US" sz="1600" dirty="0" smtClean="0">
                <a:cs typeface="Times New Roman" pitchFamily="18" charset="0"/>
              </a:rPr>
              <a:t>|| is  the   length of vector </a:t>
            </a:r>
            <a:r>
              <a:rPr lang="en-US" sz="1600" i="1" dirty="0" smtClean="0">
                <a:cs typeface="Times New Roman" pitchFamily="18" charset="0"/>
              </a:rPr>
              <a:t>d</a:t>
            </a:r>
            <a:r>
              <a:rPr lang="en-US" sz="1600" dirty="0" smtClean="0">
                <a:cs typeface="Times New Roman" pitchFamily="18" charset="0"/>
              </a:rPr>
              <a:t>.</a:t>
            </a:r>
            <a:r>
              <a:rPr lang="en-US" sz="2000" dirty="0" smtClean="0">
                <a:cs typeface="Times New Roman" pitchFamily="18" charset="0"/>
              </a:rPr>
              <a:t>  </a:t>
            </a:r>
            <a:endParaRPr lang="en-US" sz="1600" dirty="0" smtClean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cs typeface="Times New Roman" pitchFamily="18" charset="0"/>
              </a:rPr>
              <a:t> Example: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0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i="1" dirty="0" smtClean="0">
                <a:cs typeface="Times New Roman" pitchFamily="18" charset="0"/>
              </a:rPr>
              <a:t>  	</a:t>
            </a:r>
            <a:r>
              <a:rPr lang="en-US" sz="1800" i="1" dirty="0" smtClean="0">
                <a:cs typeface="Times New Roman" pitchFamily="18" charset="0"/>
              </a:rPr>
              <a:t>d</a:t>
            </a:r>
            <a:r>
              <a:rPr lang="en-US" sz="1800" i="1" baseline="-30000" dirty="0" smtClean="0">
                <a:cs typeface="Times New Roman" pitchFamily="18" charset="0"/>
              </a:rPr>
              <a:t>1</a:t>
            </a:r>
            <a:r>
              <a:rPr lang="en-US" sz="1800" i="1" dirty="0" smtClean="0">
                <a:cs typeface="Times New Roman" pitchFamily="18" charset="0"/>
              </a:rPr>
              <a:t> </a:t>
            </a:r>
            <a:r>
              <a:rPr lang="en-US" sz="1800" b="1" dirty="0" smtClean="0">
                <a:cs typeface="Times New Roman" pitchFamily="18" charset="0"/>
              </a:rPr>
              <a:t>=  3 2 0 5 0 0 0 2 0 0 	</a:t>
            </a:r>
            <a:endParaRPr lang="en-US" sz="18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i="1" dirty="0" smtClean="0">
                <a:cs typeface="Times New Roman" pitchFamily="18" charset="0"/>
              </a:rPr>
              <a:t>   	d</a:t>
            </a:r>
            <a:r>
              <a:rPr lang="en-US" sz="1800" i="1" baseline="-30000" dirty="0" smtClean="0">
                <a:cs typeface="Times New Roman" pitchFamily="18" charset="0"/>
              </a:rPr>
              <a:t>2</a:t>
            </a:r>
            <a:r>
              <a:rPr lang="en-US" sz="1800" b="1" dirty="0" smtClean="0">
                <a:cs typeface="Times New Roman" pitchFamily="18" charset="0"/>
              </a:rPr>
              <a:t> =  1 0 0 0 0 0 0 1 0 2</a:t>
            </a:r>
            <a:r>
              <a:rPr lang="en-US" sz="1800" dirty="0" smtClean="0"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i="1" dirty="0" smtClean="0">
                <a:cs typeface="Times New Roman" pitchFamily="18" charset="0"/>
              </a:rPr>
              <a:t>    d</a:t>
            </a:r>
            <a:r>
              <a:rPr lang="en-US" sz="1600" i="1" baseline="-30000" dirty="0" smtClean="0">
                <a:cs typeface="Times New Roman" pitchFamily="18" charset="0"/>
              </a:rPr>
              <a:t>1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en-US" sz="1600" i="1" dirty="0" smtClean="0">
                <a:cs typeface="Times New Roman" pitchFamily="18" charset="0"/>
              </a:rPr>
              <a:t>d</a:t>
            </a:r>
            <a:r>
              <a:rPr lang="en-US" sz="1600" i="1" baseline="-30000" dirty="0" smtClean="0">
                <a:cs typeface="Times New Roman" pitchFamily="18" charset="0"/>
              </a:rPr>
              <a:t>2</a:t>
            </a:r>
            <a:r>
              <a:rPr lang="en-US" sz="1600" dirty="0" smtClean="0">
                <a:cs typeface="Times New Roman" pitchFamily="18" charset="0"/>
              </a:rPr>
              <a:t>=  3*1 + 2*0 + 0*0 + 5*0 + 0*0 + 0*0 + 0*0 + 2*1 + 0*0 + 0*2 = 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   </a:t>
            </a:r>
            <a:r>
              <a:rPr lang="en-US" sz="1600" dirty="0" smtClean="0">
                <a:cs typeface="Times New Roman" pitchFamily="18" charset="0"/>
              </a:rPr>
              <a:t>||</a:t>
            </a:r>
            <a:r>
              <a:rPr lang="en-US" sz="1600" i="1" dirty="0" smtClean="0">
                <a:cs typeface="Times New Roman" pitchFamily="18" charset="0"/>
              </a:rPr>
              <a:t>d</a:t>
            </a:r>
            <a:r>
              <a:rPr lang="en-US" sz="1600" i="1" baseline="-30000" dirty="0" smtClean="0">
                <a:cs typeface="Times New Roman" pitchFamily="18" charset="0"/>
              </a:rPr>
              <a:t>1</a:t>
            </a:r>
            <a:r>
              <a:rPr lang="en-US" sz="1600" dirty="0" smtClean="0">
                <a:cs typeface="Times New Roman" pitchFamily="18" charset="0"/>
              </a:rPr>
              <a:t>|| = (3*3+2*2+0*0+5*5+0*0+0*0+0*0+2*2+0*0+0*0)</a:t>
            </a:r>
            <a:r>
              <a:rPr lang="en-US" sz="1600" b="1" baseline="30000" dirty="0" smtClean="0">
                <a:cs typeface="Times New Roman" pitchFamily="18" charset="0"/>
              </a:rPr>
              <a:t>0.5</a:t>
            </a:r>
            <a:r>
              <a:rPr lang="en-US" sz="1600" dirty="0" smtClean="0">
                <a:cs typeface="Times New Roman" pitchFamily="18" charset="0"/>
              </a:rPr>
              <a:t> =  (42) </a:t>
            </a:r>
            <a:r>
              <a:rPr lang="en-US" sz="1600" b="1" baseline="30000" dirty="0" smtClean="0">
                <a:cs typeface="Times New Roman" pitchFamily="18" charset="0"/>
              </a:rPr>
              <a:t>0.5</a:t>
            </a:r>
            <a:r>
              <a:rPr lang="en-US" sz="1600" dirty="0" smtClean="0">
                <a:cs typeface="Times New Roman" pitchFamily="18" charset="0"/>
              </a:rPr>
              <a:t> = 6.481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    ||</a:t>
            </a:r>
            <a:r>
              <a:rPr lang="en-US" sz="1600" i="1" dirty="0" smtClean="0">
                <a:cs typeface="Times New Roman" pitchFamily="18" charset="0"/>
              </a:rPr>
              <a:t>d</a:t>
            </a:r>
            <a:r>
              <a:rPr lang="en-US" sz="1600" i="1" baseline="-30000" dirty="0" smtClean="0">
                <a:cs typeface="Times New Roman" pitchFamily="18" charset="0"/>
              </a:rPr>
              <a:t>2</a:t>
            </a:r>
            <a:r>
              <a:rPr lang="en-US" sz="1600" dirty="0" smtClean="0">
                <a:cs typeface="Times New Roman" pitchFamily="18" charset="0"/>
              </a:rPr>
              <a:t>|| = (1*1+0*0+0*0+0*0+0*0+0*0+0*0+1*1+0*0+2*2)</a:t>
            </a:r>
            <a:r>
              <a:rPr lang="en-US" sz="1600" baseline="30000" dirty="0" smtClean="0">
                <a:cs typeface="Times New Roman" pitchFamily="18" charset="0"/>
              </a:rPr>
              <a:t> </a:t>
            </a:r>
            <a:r>
              <a:rPr lang="en-US" sz="1600" b="1" baseline="30000" dirty="0" smtClean="0">
                <a:cs typeface="Times New Roman" pitchFamily="18" charset="0"/>
              </a:rPr>
              <a:t>0.5</a:t>
            </a:r>
            <a:r>
              <a:rPr lang="en-US" sz="1600" baseline="30000" dirty="0" smtClean="0">
                <a:cs typeface="Times New Roman" pitchFamily="18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= (6) </a:t>
            </a:r>
            <a:r>
              <a:rPr lang="en-US" sz="1600" b="1" baseline="30000" dirty="0" smtClean="0">
                <a:cs typeface="Times New Roman" pitchFamily="18" charset="0"/>
              </a:rPr>
              <a:t>0.5</a:t>
            </a:r>
            <a:r>
              <a:rPr lang="en-US" sz="1600" dirty="0" smtClean="0">
                <a:cs typeface="Times New Roman" pitchFamily="18" charset="0"/>
              </a:rPr>
              <a:t> = 2.245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6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    	cos( </a:t>
            </a:r>
            <a:r>
              <a:rPr lang="en-US" sz="1800" i="1" dirty="0" smtClean="0">
                <a:cs typeface="Times New Roman" pitchFamily="18" charset="0"/>
              </a:rPr>
              <a:t>d</a:t>
            </a:r>
            <a:r>
              <a:rPr lang="en-US" sz="1800" i="1" baseline="-30000" dirty="0" smtClean="0">
                <a:cs typeface="Times New Roman" pitchFamily="18" charset="0"/>
              </a:rPr>
              <a:t>1</a:t>
            </a:r>
            <a:r>
              <a:rPr lang="en-US" sz="1800" i="1" dirty="0" smtClean="0">
                <a:cs typeface="Times New Roman" pitchFamily="18" charset="0"/>
              </a:rPr>
              <a:t>, d</a:t>
            </a:r>
            <a:r>
              <a:rPr lang="en-US" sz="1800" i="1" baseline="-30000" dirty="0" smtClean="0">
                <a:cs typeface="Times New Roman" pitchFamily="18" charset="0"/>
              </a:rPr>
              <a:t>2</a:t>
            </a:r>
            <a:r>
              <a:rPr lang="en-US" sz="1800" dirty="0" smtClean="0">
                <a:cs typeface="Times New Roman" pitchFamily="18" charset="0"/>
              </a:rPr>
              <a:t> ) = .3150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8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9550"/>
            <a:ext cx="8280400" cy="414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Similarity Between Binary Vectors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66750"/>
            <a:ext cx="8001000" cy="3830241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/>
              <a:t>Common situation is that objects, </a:t>
            </a:r>
            <a:r>
              <a:rPr lang="en-US" sz="2400" i="1" dirty="0" smtClean="0"/>
              <a:t>p</a:t>
            </a:r>
            <a:r>
              <a:rPr lang="en-US" sz="2400" dirty="0" smtClean="0"/>
              <a:t> and </a:t>
            </a:r>
            <a:r>
              <a:rPr lang="en-US" sz="2400" i="1" dirty="0" smtClean="0"/>
              <a:t>q</a:t>
            </a:r>
            <a:r>
              <a:rPr lang="en-US" sz="2400" dirty="0" smtClean="0"/>
              <a:t>, have only binary attributes</a:t>
            </a:r>
          </a:p>
          <a:p>
            <a:pPr marL="2171700" lvl="4" indent="-342900">
              <a:lnSpc>
                <a:spcPct val="80000"/>
              </a:lnSpc>
            </a:pPr>
            <a:endParaRPr lang="en-US" sz="800" dirty="0" smtClean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 smtClean="0">
                <a:latin typeface="CMMI10" pitchFamily="34" charset="0"/>
              </a:rPr>
              <a:t>	M</a:t>
            </a:r>
            <a:r>
              <a:rPr lang="en-US" sz="1800" baseline="-25000" dirty="0" smtClean="0">
                <a:latin typeface="CMR7" charset="0"/>
              </a:rPr>
              <a:t>01</a:t>
            </a:r>
            <a:r>
              <a:rPr lang="en-US" sz="1800" dirty="0" smtClean="0">
                <a:latin typeface="CMR7" charset="0"/>
              </a:rPr>
              <a:t> </a:t>
            </a:r>
            <a:r>
              <a:rPr lang="en-US" sz="1800" dirty="0" smtClean="0">
                <a:latin typeface="cmr10" pitchFamily="34" charset="0"/>
              </a:rPr>
              <a:t>= the number of attributes where </a:t>
            </a:r>
            <a:r>
              <a:rPr lang="en-US" sz="1800" dirty="0" smtClean="0">
                <a:latin typeface="CMMI10" pitchFamily="34" charset="0"/>
              </a:rPr>
              <a:t>p </a:t>
            </a:r>
            <a:r>
              <a:rPr lang="en-US" sz="1800" dirty="0" smtClean="0">
                <a:latin typeface="cmr10" pitchFamily="34" charset="0"/>
              </a:rPr>
              <a:t>was 0 and </a:t>
            </a:r>
            <a:r>
              <a:rPr lang="en-US" sz="1800" dirty="0" smtClean="0">
                <a:latin typeface="CMMI10" pitchFamily="34" charset="0"/>
              </a:rPr>
              <a:t>q </a:t>
            </a:r>
            <a:r>
              <a:rPr lang="en-US" sz="1800" dirty="0" smtClean="0">
                <a:latin typeface="cmr10" pitchFamily="34" charset="0"/>
              </a:rPr>
              <a:t>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 smtClean="0">
                <a:latin typeface="CMMI10" pitchFamily="34" charset="0"/>
              </a:rPr>
              <a:t>	M</a:t>
            </a:r>
            <a:r>
              <a:rPr lang="en-US" sz="1800" baseline="-25000" dirty="0" smtClean="0">
                <a:latin typeface="CMR7" charset="0"/>
              </a:rPr>
              <a:t>10 </a:t>
            </a:r>
            <a:r>
              <a:rPr lang="en-US" sz="1800" dirty="0" smtClean="0">
                <a:latin typeface="cmr10" pitchFamily="34" charset="0"/>
              </a:rPr>
              <a:t>= the number of attributes where </a:t>
            </a:r>
            <a:r>
              <a:rPr lang="en-US" sz="1800" dirty="0" smtClean="0">
                <a:latin typeface="CMMI10" pitchFamily="34" charset="0"/>
              </a:rPr>
              <a:t>p </a:t>
            </a:r>
            <a:r>
              <a:rPr lang="en-US" sz="1800" dirty="0" smtClean="0">
                <a:latin typeface="cmr10" pitchFamily="34" charset="0"/>
              </a:rPr>
              <a:t>was 1 and </a:t>
            </a:r>
            <a:r>
              <a:rPr lang="en-US" sz="1800" dirty="0" smtClean="0">
                <a:latin typeface="CMMI10" pitchFamily="34" charset="0"/>
              </a:rPr>
              <a:t>q </a:t>
            </a:r>
            <a:r>
              <a:rPr lang="en-US" sz="1800" dirty="0" smtClean="0">
                <a:latin typeface="cmr10" pitchFamily="34" charset="0"/>
              </a:rPr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 smtClean="0">
                <a:latin typeface="CMMI10" pitchFamily="34" charset="0"/>
              </a:rPr>
              <a:t>	M</a:t>
            </a:r>
            <a:r>
              <a:rPr lang="en-US" sz="1800" baseline="-25000" dirty="0" smtClean="0">
                <a:latin typeface="CMR7" charset="0"/>
              </a:rPr>
              <a:t>00</a:t>
            </a:r>
            <a:r>
              <a:rPr lang="en-US" sz="1800" dirty="0" smtClean="0">
                <a:latin typeface="CMR7" charset="0"/>
              </a:rPr>
              <a:t> </a:t>
            </a:r>
            <a:r>
              <a:rPr lang="en-US" sz="1800" dirty="0" smtClean="0">
                <a:latin typeface="cmr10" pitchFamily="34" charset="0"/>
              </a:rPr>
              <a:t>= the number of attributes where </a:t>
            </a:r>
            <a:r>
              <a:rPr lang="en-US" sz="1800" dirty="0" smtClean="0">
                <a:latin typeface="CMMI10" pitchFamily="34" charset="0"/>
              </a:rPr>
              <a:t>p </a:t>
            </a:r>
            <a:r>
              <a:rPr lang="en-US" sz="1800" dirty="0" smtClean="0">
                <a:latin typeface="cmr10" pitchFamily="34" charset="0"/>
              </a:rPr>
              <a:t>was 0 and </a:t>
            </a:r>
            <a:r>
              <a:rPr lang="en-US" sz="1800" dirty="0" smtClean="0">
                <a:latin typeface="CMMI10" pitchFamily="34" charset="0"/>
              </a:rPr>
              <a:t>q </a:t>
            </a:r>
            <a:r>
              <a:rPr lang="en-US" sz="1800" dirty="0" smtClean="0">
                <a:latin typeface="cmr10" pitchFamily="34" charset="0"/>
              </a:rPr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 smtClean="0">
                <a:latin typeface="CMMI10" pitchFamily="34" charset="0"/>
              </a:rPr>
              <a:t>	M</a:t>
            </a:r>
            <a:r>
              <a:rPr lang="en-US" sz="1800" baseline="-25000" dirty="0" smtClean="0">
                <a:latin typeface="CMR7" charset="0"/>
              </a:rPr>
              <a:t>11</a:t>
            </a:r>
            <a:r>
              <a:rPr lang="en-US" sz="1800" dirty="0" smtClean="0">
                <a:latin typeface="CMR7" charset="0"/>
              </a:rPr>
              <a:t> </a:t>
            </a:r>
            <a:r>
              <a:rPr lang="en-US" sz="1800" dirty="0" smtClean="0">
                <a:latin typeface="cmr10" pitchFamily="34" charset="0"/>
              </a:rPr>
              <a:t>= the number of attributes where </a:t>
            </a:r>
            <a:r>
              <a:rPr lang="en-US" sz="1800" dirty="0" smtClean="0">
                <a:latin typeface="CMMI10" pitchFamily="34" charset="0"/>
              </a:rPr>
              <a:t>p </a:t>
            </a:r>
            <a:r>
              <a:rPr lang="en-US" sz="1800" dirty="0" smtClean="0">
                <a:latin typeface="cmr10" pitchFamily="34" charset="0"/>
              </a:rPr>
              <a:t>was 1 and </a:t>
            </a:r>
            <a:r>
              <a:rPr lang="en-US" sz="1800" dirty="0" smtClean="0">
                <a:latin typeface="CMMI10" pitchFamily="34" charset="0"/>
              </a:rPr>
              <a:t>q </a:t>
            </a:r>
            <a:r>
              <a:rPr lang="en-US" sz="1800" dirty="0" smtClean="0">
                <a:latin typeface="cmr10" pitchFamily="34" charset="0"/>
              </a:rPr>
              <a:t>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800" dirty="0" smtClean="0">
              <a:latin typeface="CMMI10" pitchFamily="34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/>
              <a:t>Simple Matching and </a:t>
            </a:r>
            <a:r>
              <a:rPr lang="en-US" sz="2400" dirty="0" err="1" smtClean="0"/>
              <a:t>Jaccard</a:t>
            </a:r>
            <a:r>
              <a:rPr lang="en-US" sz="2400" dirty="0" smtClean="0"/>
              <a:t> Coefficients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400" dirty="0" smtClean="0">
                <a:cs typeface="Times New Roman" pitchFamily="18" charset="0"/>
              </a:rPr>
              <a:t>	SMC =  number of matches / number of attributes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400" dirty="0" smtClean="0">
                <a:cs typeface="Times New Roman" pitchFamily="18" charset="0"/>
              </a:rPr>
              <a:t>         		 =  (M</a:t>
            </a:r>
            <a:r>
              <a:rPr lang="en-US" sz="1400" baseline="-30000" dirty="0" smtClean="0">
                <a:cs typeface="Times New Roman" pitchFamily="18" charset="0"/>
              </a:rPr>
              <a:t>11</a:t>
            </a:r>
            <a:r>
              <a:rPr lang="en-US" sz="1400" dirty="0" smtClean="0">
                <a:cs typeface="Times New Roman" pitchFamily="18" charset="0"/>
              </a:rPr>
              <a:t> + M</a:t>
            </a:r>
            <a:r>
              <a:rPr lang="en-US" sz="1400" baseline="-30000" dirty="0" smtClean="0">
                <a:cs typeface="Times New Roman" pitchFamily="18" charset="0"/>
              </a:rPr>
              <a:t>00</a:t>
            </a:r>
            <a:r>
              <a:rPr lang="en-US" sz="1400" dirty="0" smtClean="0">
                <a:cs typeface="Times New Roman" pitchFamily="18" charset="0"/>
              </a:rPr>
              <a:t>) / (M</a:t>
            </a:r>
            <a:r>
              <a:rPr lang="en-US" sz="1400" baseline="-30000" dirty="0" smtClean="0">
                <a:cs typeface="Times New Roman" pitchFamily="18" charset="0"/>
              </a:rPr>
              <a:t>01</a:t>
            </a:r>
            <a:r>
              <a:rPr lang="en-US" sz="1400" dirty="0" smtClean="0">
                <a:cs typeface="Times New Roman" pitchFamily="18" charset="0"/>
              </a:rPr>
              <a:t> + M</a:t>
            </a:r>
            <a:r>
              <a:rPr lang="en-US" sz="1400" baseline="-30000" dirty="0" smtClean="0">
                <a:cs typeface="Times New Roman" pitchFamily="18" charset="0"/>
              </a:rPr>
              <a:t>10</a:t>
            </a:r>
            <a:r>
              <a:rPr lang="en-US" sz="1400" dirty="0" smtClean="0">
                <a:cs typeface="Times New Roman" pitchFamily="18" charset="0"/>
              </a:rPr>
              <a:t> + M</a:t>
            </a:r>
            <a:r>
              <a:rPr lang="en-US" sz="1400" baseline="-30000" dirty="0" smtClean="0">
                <a:cs typeface="Times New Roman" pitchFamily="18" charset="0"/>
              </a:rPr>
              <a:t>11</a:t>
            </a:r>
            <a:r>
              <a:rPr lang="en-US" sz="1400" dirty="0" smtClean="0">
                <a:cs typeface="Times New Roman" pitchFamily="18" charset="0"/>
              </a:rPr>
              <a:t> + M</a:t>
            </a:r>
            <a:r>
              <a:rPr lang="en-US" sz="1400" baseline="-30000" dirty="0" smtClean="0">
                <a:cs typeface="Times New Roman" pitchFamily="18" charset="0"/>
              </a:rPr>
              <a:t>00</a:t>
            </a:r>
            <a:r>
              <a:rPr lang="en-US" sz="1400" dirty="0" smtClean="0">
                <a:cs typeface="Times New Roman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600" dirty="0" smtClean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J = number of 11 matches / number of not-both-zero attributes values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   	   = (M</a:t>
            </a:r>
            <a:r>
              <a:rPr lang="en-US" sz="1600" baseline="-30000" dirty="0" smtClean="0">
                <a:cs typeface="Times New Roman" pitchFamily="18" charset="0"/>
              </a:rPr>
              <a:t>11</a:t>
            </a:r>
            <a:r>
              <a:rPr lang="en-US" sz="1600" dirty="0" smtClean="0">
                <a:cs typeface="Times New Roman" pitchFamily="18" charset="0"/>
              </a:rPr>
              <a:t>) / (M</a:t>
            </a:r>
            <a:r>
              <a:rPr lang="en-US" sz="1600" baseline="-30000" dirty="0" smtClean="0">
                <a:cs typeface="Times New Roman" pitchFamily="18" charset="0"/>
              </a:rPr>
              <a:t>01</a:t>
            </a:r>
            <a:r>
              <a:rPr lang="en-US" sz="1600" dirty="0" smtClean="0">
                <a:cs typeface="Times New Roman" pitchFamily="18" charset="0"/>
              </a:rPr>
              <a:t> + M</a:t>
            </a:r>
            <a:r>
              <a:rPr lang="en-US" sz="1600" baseline="-30000" dirty="0" smtClean="0">
                <a:cs typeface="Times New Roman" pitchFamily="18" charset="0"/>
              </a:rPr>
              <a:t>10</a:t>
            </a:r>
            <a:r>
              <a:rPr lang="en-US" sz="1600" dirty="0" smtClean="0">
                <a:cs typeface="Times New Roman" pitchFamily="18" charset="0"/>
              </a:rPr>
              <a:t> + M</a:t>
            </a:r>
            <a:r>
              <a:rPr lang="en-US" sz="1600" baseline="-30000" dirty="0" smtClean="0">
                <a:cs typeface="Times New Roman" pitchFamily="18" charset="0"/>
              </a:rPr>
              <a:t>11</a:t>
            </a:r>
            <a:r>
              <a:rPr lang="en-US" sz="1600" dirty="0" smtClean="0">
                <a:cs typeface="Times New Roman" pitchFamily="18" charset="0"/>
              </a:rPr>
              <a:t>)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26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FB5-BA3B-48FF-9423-12DB30B10869}" type="slidenum">
              <a:rPr lang="en-US"/>
              <a:pPr/>
              <a:t>5</a:t>
            </a:fld>
            <a:endParaRPr 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225029"/>
            <a:ext cx="6794500" cy="464344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 dirty="0"/>
              <a:t>What Is Data Mining?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153400" cy="382905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Data mining (knowledge discovery from data)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Extraction of interesting </a:t>
            </a:r>
            <a:r>
              <a:rPr lang="en-US" sz="1600" dirty="0"/>
              <a:t>(</a:t>
            </a:r>
            <a:r>
              <a:rPr lang="en-GB" sz="2000" u="sng" dirty="0"/>
              <a:t>non-trivial,</a:t>
            </a:r>
            <a:r>
              <a:rPr lang="en-GB" sz="2000" dirty="0"/>
              <a:t> </a:t>
            </a:r>
            <a:r>
              <a:rPr lang="en-GB" sz="2000" u="sng" dirty="0"/>
              <a:t>implicit</a:t>
            </a:r>
            <a:r>
              <a:rPr lang="en-GB" sz="2000" dirty="0"/>
              <a:t>, </a:t>
            </a:r>
            <a:r>
              <a:rPr lang="en-GB" sz="2000" u="sng" dirty="0"/>
              <a:t>previously unknown</a:t>
            </a:r>
            <a:r>
              <a:rPr lang="en-GB" sz="2000" dirty="0"/>
              <a:t> and </a:t>
            </a:r>
            <a:r>
              <a:rPr lang="en-GB" sz="2000" u="sng" dirty="0"/>
              <a:t>potentially useful)</a:t>
            </a:r>
            <a:r>
              <a:rPr lang="en-GB" sz="2800" dirty="0"/>
              <a:t> </a:t>
            </a:r>
            <a:r>
              <a:rPr lang="en-GB" sz="2000" dirty="0"/>
              <a:t>patterns or knowledge from huge amount of data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Alternative </a:t>
            </a:r>
            <a:r>
              <a:rPr lang="en-US" sz="2400" dirty="0"/>
              <a:t>names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Knowledge discovery (mining) in databases (KDD), knowledge extraction, data/pattern analysis, data archeology, data dredging, information harvesting, business intelligence, etc.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Watch out: Is everything “data mining”?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Simple search and query processing  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(Deductive) expert systems</a:t>
            </a:r>
          </a:p>
        </p:txBody>
      </p:sp>
      <p:graphicFrame>
        <p:nvGraphicFramePr>
          <p:cNvPr id="804864" name="Object 2048"/>
          <p:cNvGraphicFramePr>
            <a:graphicFrameLocks noChangeAspect="1"/>
          </p:cNvGraphicFramePr>
          <p:nvPr/>
        </p:nvGraphicFramePr>
        <p:xfrm>
          <a:off x="7848600" y="0"/>
          <a:ext cx="1087438" cy="971550"/>
        </p:xfrm>
        <a:graphic>
          <a:graphicData uri="http://schemas.openxmlformats.org/presentationml/2006/ole">
            <p:oleObj spid="_x0000_s1026" name="Clip" r:id="rId4" imgW="1088640" imgH="1174680" progId="">
              <p:embed/>
            </p:oleObj>
          </a:graphicData>
        </a:graphic>
      </p:graphicFrame>
      <p:graphicFrame>
        <p:nvGraphicFramePr>
          <p:cNvPr id="804865" name="Object 2049"/>
          <p:cNvGraphicFramePr>
            <a:graphicFrameLocks noChangeAspect="1"/>
          </p:cNvGraphicFramePr>
          <p:nvPr/>
        </p:nvGraphicFramePr>
        <p:xfrm>
          <a:off x="7239000" y="3829050"/>
          <a:ext cx="1905000" cy="1047750"/>
        </p:xfrm>
        <a:graphic>
          <a:graphicData uri="http://schemas.openxmlformats.org/presentationml/2006/ole">
            <p:oleObj spid="_x0000_s1027" name="Clip" r:id="rId5" imgW="4582440" imgH="33591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Correlation measures the linear relationship between objects</a:t>
            </a:r>
          </a:p>
          <a:p>
            <a:r>
              <a:rPr lang="en-US" sz="2000" dirty="0" smtClean="0"/>
              <a:t>To compute correlation, we standardize data objects, p and q, and then take their dot product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2275243"/>
              </p:ext>
            </p:extLst>
          </p:nvPr>
        </p:nvGraphicFramePr>
        <p:xfrm>
          <a:off x="1676400" y="2190750"/>
          <a:ext cx="5511800" cy="514350"/>
        </p:xfrm>
        <a:graphic>
          <a:graphicData uri="http://schemas.openxmlformats.org/presentationml/2006/ole">
            <p:oleObj spid="_x0000_s29698" name="Equation" r:id="rId3" imgW="1841500" imgH="228600" progId="Equation.3">
              <p:embed/>
            </p:oleObj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7720622"/>
              </p:ext>
            </p:extLst>
          </p:nvPr>
        </p:nvGraphicFramePr>
        <p:xfrm>
          <a:off x="1752600" y="2876550"/>
          <a:ext cx="5256213" cy="515540"/>
        </p:xfrm>
        <a:graphic>
          <a:graphicData uri="http://schemas.openxmlformats.org/presentationml/2006/ole">
            <p:oleObj spid="_x0000_s29699" name="Equation" r:id="rId4" imgW="1752600" imgH="228600" progId="Equation.3">
              <p:embed/>
            </p:oleObj>
          </a:graphicData>
        </a:graphic>
      </p:graphicFrame>
      <p:graphicFrame>
        <p:nvGraphicFramePr>
          <p:cNvPr id="174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8893627"/>
              </p:ext>
            </p:extLst>
          </p:nvPr>
        </p:nvGraphicFramePr>
        <p:xfrm>
          <a:off x="1828800" y="3486150"/>
          <a:ext cx="4643438" cy="446484"/>
        </p:xfrm>
        <a:graphic>
          <a:graphicData uri="http://schemas.openxmlformats.org/presentationml/2006/ole">
            <p:oleObj spid="_x0000_s29700" name="Equation" r:id="rId5" imgW="158724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736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85750"/>
            <a:ext cx="8280400" cy="41433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Visually Evaluating Correlation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6106911"/>
              </p:ext>
            </p:extLst>
          </p:nvPr>
        </p:nvGraphicFramePr>
        <p:xfrm>
          <a:off x="228600" y="742951"/>
          <a:ext cx="5181600" cy="3430786"/>
        </p:xfrm>
        <a:graphic>
          <a:graphicData uri="http://schemas.openxmlformats.org/presentationml/2006/ole">
            <p:oleObj spid="_x0000_s30722" name="Bitmap Image" r:id="rId3" imgW="6035563" imgH="5784081" progId="PBrush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0" y="2228850"/>
            <a:ext cx="182880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xmlns="" val="25202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14550"/>
            <a:ext cx="8229600" cy="857250"/>
          </a:xfrm>
        </p:spPr>
        <p:txBody>
          <a:bodyPr/>
          <a:lstStyle/>
          <a:p>
            <a:r>
              <a:rPr lang="en-US" dirty="0" smtClean="0"/>
              <a:t>End of 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7495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Data Mining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Association Rules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Pabitra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 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Mitra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Computer Science and Engineering</a:t>
            </a:r>
            <a:endParaRPr kumimoji="0" lang="en-US" sz="1200" b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Rule Mining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47750"/>
            <a:ext cx="8318500" cy="8572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04800" y="2114551"/>
            <a:ext cx="4191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28600" y="2571751"/>
          <a:ext cx="4343400" cy="1899047"/>
        </p:xfrm>
        <a:graphic>
          <a:graphicData uri="http://schemas.openxmlformats.org/presentationml/2006/ole">
            <p:oleObj spid="_x0000_s31746" name="Document" r:id="rId3" imgW="3433292" imgH="1998228" progId="Word.Document.8">
              <p:embed/>
            </p:oleObj>
          </a:graphicData>
        </a:graphic>
      </p:graphicFrame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876800" y="2286001"/>
            <a:ext cx="3810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Example of Association Rules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334000" y="2743200"/>
            <a:ext cx="32766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{Diaper} </a:t>
            </a:r>
            <a:r>
              <a:rPr lang="en-US" sz="1800" b="0">
                <a:sym typeface="Symbol" pitchFamily="18" charset="2"/>
              </a:rPr>
              <a:t> {Beer},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{Milk, Bread}  {Eggs,Coke},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876800" y="3714750"/>
            <a:ext cx="40386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/>
              <a:t>Implication means co-occurrence, not causality!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280400" cy="400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Definition: Frequent </a:t>
            </a:r>
            <a:r>
              <a:rPr lang="en-US" dirty="0" err="1" smtClean="0"/>
              <a:t>Itemset</a:t>
            </a:r>
            <a:endParaRPr lang="en-US" dirty="0" smtClean="0"/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00100"/>
            <a:ext cx="4876800" cy="4000500"/>
          </a:xfrm>
          <a:noFill/>
        </p:spPr>
        <p:txBody>
          <a:bodyPr>
            <a:normAutofit/>
          </a:bodyPr>
          <a:lstStyle/>
          <a:p>
            <a:pPr marL="342900" indent="-342900"/>
            <a:r>
              <a:rPr lang="en-US" sz="1400" b="1" dirty="0" err="1" smtClean="0"/>
              <a:t>Itemset</a:t>
            </a:r>
            <a:endParaRPr lang="en-US" sz="1400" b="1" dirty="0" smtClean="0"/>
          </a:p>
          <a:p>
            <a:pPr marL="742950" lvl="1" indent="-285750"/>
            <a:r>
              <a:rPr lang="en-US" sz="1400" dirty="0" smtClean="0"/>
              <a:t>A collection of one or more items</a:t>
            </a:r>
          </a:p>
          <a:p>
            <a:pPr marL="1143000" lvl="2" indent="-228600"/>
            <a:r>
              <a:rPr lang="en-US" sz="1400" dirty="0" smtClean="0"/>
              <a:t>Example: {Milk, Bread, Diaper}</a:t>
            </a:r>
          </a:p>
          <a:p>
            <a:pPr marL="742950" lvl="1" indent="-285750"/>
            <a:r>
              <a:rPr lang="en-US" sz="1400" dirty="0" smtClean="0"/>
              <a:t>k-</a:t>
            </a:r>
            <a:r>
              <a:rPr lang="en-US" sz="1400" dirty="0" err="1" smtClean="0"/>
              <a:t>itemset</a:t>
            </a:r>
            <a:endParaRPr lang="en-US" sz="1400" dirty="0" smtClean="0"/>
          </a:p>
          <a:p>
            <a:pPr marL="1143000" lvl="2" indent="-228600"/>
            <a:r>
              <a:rPr lang="en-US" sz="1400" dirty="0" smtClean="0"/>
              <a:t>An </a:t>
            </a:r>
            <a:r>
              <a:rPr lang="en-US" sz="1400" dirty="0" err="1" smtClean="0"/>
              <a:t>itemset</a:t>
            </a:r>
            <a:r>
              <a:rPr lang="en-US" sz="1400" dirty="0" smtClean="0"/>
              <a:t> that contains k items</a:t>
            </a:r>
            <a:endParaRPr lang="en-US" sz="1400" b="1" dirty="0" smtClean="0"/>
          </a:p>
          <a:p>
            <a:pPr marL="342900" indent="-342900"/>
            <a:r>
              <a:rPr lang="en-US" sz="1400" b="1" dirty="0" smtClean="0"/>
              <a:t>Support count (</a:t>
            </a:r>
            <a:r>
              <a:rPr lang="en-US" sz="1400" b="1" dirty="0" smtClean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sz="1400" dirty="0" smtClean="0"/>
              <a:t>Frequency of occurrence of an </a:t>
            </a:r>
            <a:r>
              <a:rPr lang="en-US" sz="1400" dirty="0" err="1" smtClean="0"/>
              <a:t>itemset</a:t>
            </a:r>
            <a:endParaRPr lang="en-US" sz="1400" dirty="0" smtClean="0"/>
          </a:p>
          <a:p>
            <a:pPr marL="742950" lvl="1" indent="-285750"/>
            <a:r>
              <a:rPr lang="en-US" sz="1400" dirty="0" smtClean="0"/>
              <a:t>E.g.   </a:t>
            </a:r>
            <a:r>
              <a:rPr lang="en-US" sz="1400" dirty="0" smtClean="0">
                <a:sym typeface="Symbol" pitchFamily="18" charset="2"/>
              </a:rPr>
              <a:t>({Milk, </a:t>
            </a:r>
            <a:r>
              <a:rPr lang="en-US" sz="1400" dirty="0" err="1" smtClean="0">
                <a:sym typeface="Symbol" pitchFamily="18" charset="2"/>
              </a:rPr>
              <a:t>Bread,Diaper</a:t>
            </a:r>
            <a:r>
              <a:rPr lang="en-US" sz="1400" dirty="0" smtClean="0">
                <a:sym typeface="Symbol" pitchFamily="18" charset="2"/>
              </a:rPr>
              <a:t>}) = 2 </a:t>
            </a:r>
            <a:endParaRPr lang="en-US" sz="1400" dirty="0" smtClean="0"/>
          </a:p>
          <a:p>
            <a:pPr marL="342900" indent="-342900"/>
            <a:r>
              <a:rPr lang="en-US" sz="1400" b="1" dirty="0" smtClean="0"/>
              <a:t>Support</a:t>
            </a:r>
          </a:p>
          <a:p>
            <a:pPr marL="742950" lvl="1" indent="-285750"/>
            <a:r>
              <a:rPr lang="en-US" sz="1400" dirty="0" smtClean="0"/>
              <a:t>Fraction of transactions that contain an </a:t>
            </a:r>
            <a:r>
              <a:rPr lang="en-US" sz="1400" dirty="0" err="1" smtClean="0"/>
              <a:t>itemset</a:t>
            </a:r>
            <a:endParaRPr lang="en-US" sz="1400" dirty="0" smtClean="0"/>
          </a:p>
          <a:p>
            <a:pPr marL="742950" lvl="1" indent="-285750"/>
            <a:r>
              <a:rPr lang="en-US" sz="1400" dirty="0" smtClean="0"/>
              <a:t>E.g.   s({Milk, Bread, Diaper}) = 2/5</a:t>
            </a:r>
          </a:p>
          <a:p>
            <a:pPr marL="342900" indent="-342900"/>
            <a:r>
              <a:rPr lang="en-US" sz="1400" b="1" dirty="0" smtClean="0"/>
              <a:t>Frequent </a:t>
            </a:r>
            <a:r>
              <a:rPr lang="en-US" sz="1400" b="1" dirty="0" err="1" smtClean="0"/>
              <a:t>Itemset</a:t>
            </a:r>
            <a:endParaRPr lang="en-US" sz="1400" b="1" dirty="0" smtClean="0"/>
          </a:p>
          <a:p>
            <a:pPr marL="742950" lvl="1" indent="-285750"/>
            <a:r>
              <a:rPr lang="en-US" sz="1400" dirty="0" smtClean="0"/>
              <a:t>An </a:t>
            </a:r>
            <a:r>
              <a:rPr lang="en-US" sz="1400" dirty="0" err="1" smtClean="0"/>
              <a:t>itemset</a:t>
            </a:r>
            <a:r>
              <a:rPr lang="en-US" sz="1400" dirty="0" smtClean="0"/>
              <a:t> whose support is greater than or equal to a </a:t>
            </a:r>
            <a:r>
              <a:rPr lang="en-US" sz="1400" i="1" dirty="0" err="1" smtClean="0"/>
              <a:t>minsup</a:t>
            </a:r>
            <a:r>
              <a:rPr lang="en-US" sz="1400" dirty="0" smtClean="0"/>
              <a:t> threshold</a:t>
            </a:r>
          </a:p>
        </p:txBody>
      </p:sp>
      <p:graphicFrame>
        <p:nvGraphicFramePr>
          <p:cNvPr id="2050" name="Object 45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5410200" y="1566863"/>
          <a:ext cx="3657600" cy="1646635"/>
        </p:xfrm>
        <a:graphic>
          <a:graphicData uri="http://schemas.openxmlformats.org/presentationml/2006/ole">
            <p:oleObj spid="_x0000_s32770" name="Document" r:id="rId3" imgW="3359338" imgH="20155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53000" y="2343150"/>
            <a:ext cx="3978275" cy="1895475"/>
            <a:chOff x="3014" y="2304"/>
            <a:chExt cx="2506" cy="1592"/>
          </a:xfrm>
        </p:grpSpPr>
        <p:sp>
          <p:nvSpPr>
            <p:cNvPr id="3081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3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Times New Roman" charset="0"/>
                </a:rPr>
                <a:t>Example:</a:t>
              </a:r>
              <a:endParaRPr lang="en-US" sz="2800" b="0">
                <a:solidFill>
                  <a:srgbClr val="FF0000"/>
                </a:solidFill>
                <a:latin typeface="Times New Roman" charset="0"/>
              </a:endParaRPr>
            </a:p>
          </p:txBody>
        </p:sp>
        <p:graphicFrame>
          <p:nvGraphicFramePr>
            <p:cNvPr id="3075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p:oleObj spid="_x0000_s33795" name="Equation" r:id="rId3" imgW="1460160" imgH="203040" progId="Equation.3">
                <p:embed/>
              </p:oleObj>
            </a:graphicData>
          </a:graphic>
        </p:graphicFrame>
        <p:graphicFrame>
          <p:nvGraphicFramePr>
            <p:cNvPr id="307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p:oleObj spid="_x0000_s33796" name="Equation" r:id="rId4" imgW="4317840" imgH="787320" progId="Equation.3">
                <p:embed/>
              </p:oleObj>
            </a:graphicData>
          </a:graphic>
        </p:graphicFrame>
        <p:graphicFrame>
          <p:nvGraphicFramePr>
            <p:cNvPr id="30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p:oleObj spid="_x0000_s33797" name="Equation" r:id="rId5" imgW="4470120" imgH="787320" progId="Equation.3">
                <p:embed/>
              </p:oleObj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800100"/>
            <a:ext cx="4876800" cy="400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400" dirty="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400" b="0" dirty="0"/>
              <a:t>An implication expression of the form X </a:t>
            </a:r>
            <a:r>
              <a:rPr lang="en-US" sz="1400" b="0" dirty="0">
                <a:sym typeface="Symbol" pitchFamily="18" charset="2"/>
              </a:rPr>
              <a:t> Y, where X and Y are </a:t>
            </a:r>
            <a:r>
              <a:rPr lang="en-US" sz="1400" b="0" dirty="0" err="1">
                <a:sym typeface="Symbol" pitchFamily="18" charset="2"/>
              </a:rPr>
              <a:t>itemsets</a:t>
            </a:r>
            <a:endParaRPr lang="en-US" sz="1400" b="0" dirty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400" b="0" dirty="0"/>
              <a:t>Example:</a:t>
            </a:r>
            <a:br>
              <a:rPr lang="en-US" sz="1400" b="0" dirty="0"/>
            </a:br>
            <a:r>
              <a:rPr lang="en-US" sz="1400" b="0" dirty="0"/>
              <a:t>   {Milk, Diaper} </a:t>
            </a:r>
            <a:r>
              <a:rPr lang="en-US" sz="1400" b="0" dirty="0">
                <a:sym typeface="Symbol" pitchFamily="18" charset="2"/>
              </a:rPr>
              <a:t> {Beer}</a:t>
            </a:r>
            <a:r>
              <a:rPr lang="en-US" sz="1400" b="0" dirty="0"/>
              <a:t> </a:t>
            </a:r>
            <a:endParaRPr lang="en-US" sz="180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400" dirty="0"/>
              <a:t>Rule Evaluation Metrics</a:t>
            </a:r>
            <a:endParaRPr lang="en-US" sz="1400" dirty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400" b="0" dirty="0"/>
              <a:t>Support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400" b="0" dirty="0"/>
              <a:t>Fraction of transactions that contain both X and 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400" b="0" dirty="0"/>
              <a:t>Confidence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400" b="0" dirty="0"/>
              <a:t>Measures how often items in Y </a:t>
            </a:r>
            <a:br>
              <a:rPr lang="en-US" sz="1400" b="0" dirty="0"/>
            </a:br>
            <a:r>
              <a:rPr lang="en-US" sz="1400" b="0" dirty="0"/>
              <a:t>appear in transactions that</a:t>
            </a:r>
            <a:br>
              <a:rPr lang="en-US" sz="1400" b="0" dirty="0"/>
            </a:br>
            <a:r>
              <a:rPr lang="en-US" sz="1400" b="0" dirty="0"/>
              <a:t>contain X</a:t>
            </a:r>
          </a:p>
        </p:txBody>
      </p:sp>
      <p:graphicFrame>
        <p:nvGraphicFramePr>
          <p:cNvPr id="3074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556250" y="514350"/>
          <a:ext cx="3587750" cy="1614488"/>
        </p:xfrm>
        <a:graphic>
          <a:graphicData uri="http://schemas.openxmlformats.org/presentationml/2006/ole">
            <p:oleObj spid="_x0000_s33794" name="Document" r:id="rId6" imgW="3359338" imgH="20155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Given a set of transactions T, the goal of association rule mining is to find all rules having 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cs typeface="Arial" charset="0"/>
              </a:rPr>
              <a:t>≥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threshold</a:t>
            </a:r>
          </a:p>
          <a:p>
            <a:pPr lvl="1"/>
            <a:r>
              <a:rPr lang="en-US" dirty="0" smtClean="0">
                <a:cs typeface="Arial" charset="0"/>
              </a:rPr>
              <a:t>confidence ≥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threshold</a:t>
            </a:r>
          </a:p>
          <a:p>
            <a:pPr lvl="1"/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Brute-force approach:</a:t>
            </a:r>
          </a:p>
          <a:p>
            <a:pPr lvl="1"/>
            <a:r>
              <a:rPr lang="en-US" dirty="0" smtClean="0">
                <a:cs typeface="Arial" charset="0"/>
              </a:rPr>
              <a:t>List all possible association rules</a:t>
            </a:r>
          </a:p>
          <a:p>
            <a:pPr lvl="1"/>
            <a:r>
              <a:rPr lang="en-US" dirty="0" smtClean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dirty="0" smtClean="0">
                <a:cs typeface="Arial" charset="0"/>
              </a:rPr>
              <a:t>Prune rules that fail the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dirty="0" smtClean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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dirty="0" smtClean="0">
                <a:cs typeface="Arial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Mining Association Rules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/>
            <a:r>
              <a:rPr lang="en-US" dirty="0" smtClean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Frequent </a:t>
            </a:r>
            <a:r>
              <a:rPr lang="en-US" dirty="0" err="1" smtClean="0">
                <a:solidFill>
                  <a:srgbClr val="FF0000"/>
                </a:solidFill>
              </a:rPr>
              <a:t>Itemset</a:t>
            </a:r>
            <a:r>
              <a:rPr lang="en-US" dirty="0" smtClean="0">
                <a:solidFill>
                  <a:srgbClr val="FF0000"/>
                </a:solidFill>
              </a:rPr>
              <a:t> Generation</a:t>
            </a:r>
            <a:endParaRPr lang="en-US" dirty="0" smtClean="0"/>
          </a:p>
          <a:p>
            <a:pPr marL="1295400" lvl="2" indent="-381000">
              <a:buFont typeface="Arial" charset="0"/>
              <a:buChar char="–"/>
            </a:pPr>
            <a:r>
              <a:rPr lang="en-US" dirty="0" smtClean="0"/>
              <a:t>Generate all </a:t>
            </a:r>
            <a:r>
              <a:rPr lang="en-US" dirty="0" err="1" smtClean="0"/>
              <a:t>itemsets</a:t>
            </a:r>
            <a:r>
              <a:rPr lang="en-US" dirty="0" smtClean="0"/>
              <a:t> whose support </a:t>
            </a:r>
            <a:r>
              <a:rPr lang="en-US" dirty="0" smtClean="0">
                <a:sym typeface="Symbol" pitchFamily="18" charset="2"/>
              </a:rPr>
              <a:t> </a:t>
            </a:r>
            <a:r>
              <a:rPr lang="en-US" dirty="0" err="1" smtClean="0"/>
              <a:t>minsup</a:t>
            </a:r>
            <a:endParaRPr lang="en-US" dirty="0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Rule Generation</a:t>
            </a:r>
            <a:endParaRPr lang="en-US" dirty="0" smtClean="0"/>
          </a:p>
          <a:p>
            <a:pPr marL="1295400" lvl="2" indent="-381000">
              <a:buFont typeface="Arial" charset="0"/>
              <a:buChar char="–"/>
            </a:pPr>
            <a:r>
              <a:rPr lang="en-US" dirty="0" smtClean="0"/>
              <a:t>Generate high confidence rules from each frequent </a:t>
            </a:r>
            <a:r>
              <a:rPr lang="en-US" dirty="0" err="1" smtClean="0"/>
              <a:t>itemset</a:t>
            </a:r>
            <a:r>
              <a:rPr lang="en-US" dirty="0" smtClean="0"/>
              <a:t>, where each rule is a binary partitioning of a frequent </a:t>
            </a:r>
            <a:r>
              <a:rPr lang="en-US" dirty="0" err="1" smtClean="0"/>
              <a:t>itemset</a:t>
            </a:r>
            <a:endParaRPr lang="en-US" dirty="0" smtClean="0"/>
          </a:p>
          <a:p>
            <a:pPr marL="533400" indent="-533400"/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generation is still computationally expensive</a:t>
            </a:r>
          </a:p>
          <a:p>
            <a:pPr marL="533400" indent="-533400"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8"/>
            <a:ext cx="8229600" cy="53697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Frequent </a:t>
            </a:r>
            <a:r>
              <a:rPr lang="en-US" sz="3600" dirty="0" err="1" smtClean="0"/>
              <a:t>Itemset</a:t>
            </a:r>
            <a:r>
              <a:rPr lang="en-US" sz="3600" dirty="0" smtClean="0"/>
              <a:t> Generation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4801" y="742950"/>
          <a:ext cx="7034213" cy="3985022"/>
        </p:xfrm>
        <a:graphic>
          <a:graphicData uri="http://schemas.openxmlformats.org/presentationml/2006/ole">
            <p:oleObj spid="_x0000_s34818" name="VISIO" r:id="rId3" imgW="9807480" imgH="7407000" progId="">
              <p:embed/>
            </p:oleObj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400800" y="3486150"/>
            <a:ext cx="27432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Given d items, there are 2</a:t>
            </a:r>
            <a:r>
              <a:rPr lang="en-US" sz="2000" baseline="30000" dirty="0"/>
              <a:t>d</a:t>
            </a:r>
            <a:r>
              <a:rPr lang="en-US" sz="2000" dirty="0"/>
              <a:t> possible candidate </a:t>
            </a:r>
            <a:r>
              <a:rPr lang="en-US" sz="2000" dirty="0" err="1"/>
              <a:t>itemsets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9361" y="514350"/>
            <a:ext cx="5635887" cy="3622675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Frequent </a:t>
            </a:r>
            <a:r>
              <a:rPr lang="en-US" sz="3200" dirty="0" err="1" smtClean="0"/>
              <a:t>Itemset</a:t>
            </a:r>
            <a:r>
              <a:rPr lang="en-US" sz="3200" dirty="0" smtClean="0"/>
              <a:t> Generation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8839200" cy="405765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Brute-force approach: </a:t>
            </a:r>
          </a:p>
          <a:p>
            <a:pPr lvl="1"/>
            <a:r>
              <a:rPr lang="en-US" smtClean="0"/>
              <a:t>Each itemset in the lattice is a </a:t>
            </a:r>
            <a:r>
              <a:rPr lang="en-US" smtClean="0">
                <a:solidFill>
                  <a:srgbClr val="FF0000"/>
                </a:solidFill>
              </a:rPr>
              <a:t>candidate</a:t>
            </a:r>
            <a:r>
              <a:rPr lang="en-US" smtClean="0"/>
              <a:t> frequent itemset</a:t>
            </a:r>
          </a:p>
          <a:p>
            <a:pPr lvl="1"/>
            <a:r>
              <a:rPr lang="en-US" smtClean="0"/>
              <a:t>Count the support of each candidate by scanning the database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Match each transaction against every candidate</a:t>
            </a:r>
          </a:p>
          <a:p>
            <a:pPr lvl="1"/>
            <a:r>
              <a:rPr lang="en-US" smtClean="0"/>
              <a:t>Complexity ~ O(NMw) =&gt; </a:t>
            </a:r>
            <a:r>
              <a:rPr lang="en-US" smtClean="0">
                <a:solidFill>
                  <a:srgbClr val="FF0000"/>
                </a:solidFill>
              </a:rPr>
              <a:t>Expensive since M = 2</a:t>
            </a:r>
            <a:r>
              <a:rPr lang="en-US" baseline="30000" smtClean="0">
                <a:solidFill>
                  <a:srgbClr val="FF0000"/>
                </a:solidFill>
              </a:rPr>
              <a:t>d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!!!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219200" y="1809750"/>
          <a:ext cx="7281862" cy="2000250"/>
        </p:xfrm>
        <a:graphic>
          <a:graphicData uri="http://schemas.openxmlformats.org/presentationml/2006/ole">
            <p:oleObj spid="_x0000_s35842" name="Visio" r:id="rId3" imgW="7643978" imgH="274434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534400" cy="400050"/>
          </a:xfrm>
        </p:spPr>
        <p:txBody>
          <a:bodyPr>
            <a:noAutofit/>
          </a:bodyPr>
          <a:lstStyle/>
          <a:p>
            <a:r>
              <a:rPr lang="en-US" sz="3200" dirty="0" smtClean="0"/>
              <a:t>Frequent </a:t>
            </a:r>
            <a:r>
              <a:rPr lang="en-US" sz="3200" dirty="0" err="1" smtClean="0"/>
              <a:t>Itemset</a:t>
            </a:r>
            <a:r>
              <a:rPr lang="en-US" sz="3200" dirty="0" smtClean="0"/>
              <a:t> Generation Strategies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800100"/>
            <a:ext cx="8318500" cy="3943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Reduce the </a:t>
            </a:r>
            <a:r>
              <a:rPr lang="en-US" sz="2000" dirty="0" smtClean="0">
                <a:solidFill>
                  <a:srgbClr val="FF0000"/>
                </a:solidFill>
              </a:rPr>
              <a:t>number of candidates</a:t>
            </a:r>
            <a:r>
              <a:rPr lang="en-US" sz="2000" dirty="0" smtClean="0"/>
              <a:t> (M)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Complete search: M=2</a:t>
            </a:r>
            <a:r>
              <a:rPr lang="en-US" sz="2000" baseline="30000" dirty="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 pruning techniques to reduce M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Reduce the </a:t>
            </a:r>
            <a:r>
              <a:rPr lang="en-US" sz="2000" dirty="0" smtClean="0">
                <a:solidFill>
                  <a:srgbClr val="FF0000"/>
                </a:solidFill>
              </a:rPr>
              <a:t>number of transactions </a:t>
            </a:r>
            <a:r>
              <a:rPr lang="en-US" sz="2000" dirty="0" smtClean="0"/>
              <a:t>(N)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Reduce size of N as the size of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 increases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Reduce the </a:t>
            </a:r>
            <a:r>
              <a:rPr lang="en-US" sz="2000" dirty="0" smtClean="0">
                <a:solidFill>
                  <a:srgbClr val="FF0000"/>
                </a:solidFill>
              </a:rPr>
              <a:t>number of comparisons</a:t>
            </a:r>
            <a:r>
              <a:rPr lang="en-US" sz="2000" dirty="0" smtClean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need to match every candidate against every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Reducing Number of Candidates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857250"/>
            <a:ext cx="8580437" cy="3886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rgbClr val="CC3300"/>
                </a:solidFill>
              </a:rPr>
              <a:t>Apriori</a:t>
            </a:r>
            <a:r>
              <a:rPr lang="en-US" dirty="0" smtClean="0">
                <a:solidFill>
                  <a:srgbClr val="CC3300"/>
                </a:solidFill>
              </a:rPr>
              <a:t> principle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an </a:t>
            </a:r>
            <a:r>
              <a:rPr lang="en-US" dirty="0" err="1" smtClean="0"/>
              <a:t>itemset</a:t>
            </a:r>
            <a:r>
              <a:rPr lang="en-US" dirty="0" smtClean="0"/>
              <a:t> is frequent, then all of its subsets must also be frequent</a:t>
            </a:r>
          </a:p>
          <a:p>
            <a:pPr lvl="4"/>
            <a:endParaRPr lang="en-US" dirty="0" smtClean="0"/>
          </a:p>
          <a:p>
            <a:r>
              <a:rPr lang="en-US" dirty="0" err="1" smtClean="0"/>
              <a:t>Apriori</a:t>
            </a:r>
            <a:r>
              <a:rPr lang="en-US" dirty="0" smtClean="0"/>
              <a:t> principle holds due to the following property of the support measure: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Support of an </a:t>
            </a:r>
            <a:r>
              <a:rPr lang="en-US" dirty="0" err="1" smtClean="0"/>
              <a:t>itemset</a:t>
            </a:r>
            <a:r>
              <a:rPr lang="en-US" dirty="0" smtClean="0"/>
              <a:t> never exceeds the support of its subsets</a:t>
            </a:r>
          </a:p>
          <a:p>
            <a:pPr lvl="1"/>
            <a:r>
              <a:rPr lang="en-US" dirty="0" smtClean="0"/>
              <a:t>This is known as the </a:t>
            </a:r>
            <a:r>
              <a:rPr lang="en-US" dirty="0" smtClean="0">
                <a:solidFill>
                  <a:srgbClr val="CC3300"/>
                </a:solidFill>
              </a:rPr>
              <a:t>anti-monotone</a:t>
            </a:r>
            <a:r>
              <a:rPr lang="en-US" dirty="0" smtClean="0"/>
              <a:t> property of support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981200" y="2988469"/>
          <a:ext cx="5715000" cy="436960"/>
        </p:xfrm>
        <a:graphic>
          <a:graphicData uri="http://schemas.openxmlformats.org/presentationml/2006/ole">
            <p:oleObj spid="_x0000_s36866" name="Equation" r:id="rId3" imgW="19936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1" y="816769"/>
            <a:ext cx="8831263" cy="3926681"/>
            <a:chOff x="144" y="686"/>
            <a:chExt cx="5563" cy="3298"/>
          </a:xfrm>
        </p:grpSpPr>
        <p:sp>
          <p:nvSpPr>
            <p:cNvPr id="9224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5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0C6D9C"/>
                  </a:solidFill>
                </a:rPr>
                <a:t>Found to be Infrequent</a:t>
              </a:r>
              <a:endParaRPr 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p:oleObj spid="_x0000_s37891" name="Visio" r:id="rId3" imgW="9866478" imgH="7377618" progId="">
                <p:embed/>
              </p:oleObj>
            </a:graphicData>
          </a:graphic>
        </p:graphicFrame>
      </p:grpSp>
      <p:sp>
        <p:nvSpPr>
          <p:cNvPr id="9221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smtClean="0"/>
              <a:t>Illustrating Apriori Principle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81201" y="816769"/>
            <a:ext cx="7078663" cy="3926681"/>
            <a:chOff x="1248" y="686"/>
            <a:chExt cx="4459" cy="3298"/>
          </a:xfrm>
        </p:grpSpPr>
        <p:graphicFrame>
          <p:nvGraphicFramePr>
            <p:cNvPr id="9218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p:oleObj spid="_x0000_s37890" name="Visio" r:id="rId4" imgW="9866478" imgH="7377618" progId="">
                <p:embed/>
              </p:oleObj>
            </a:graphicData>
          </a:graphic>
        </p:graphicFrame>
        <p:sp>
          <p:nvSpPr>
            <p:cNvPr id="9223" name="Text Box 9"/>
            <p:cNvSpPr txBox="1">
              <a:spLocks noChangeArrowheads="1"/>
            </p:cNvSpPr>
            <p:nvPr/>
          </p:nvSpPr>
          <p:spPr bwMode="auto">
            <a:xfrm>
              <a:off x="1248" y="3056"/>
              <a:ext cx="912" cy="5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rgbClr val="FF0000"/>
                  </a:solidFill>
                </a:rPr>
                <a:t>Pruned supersets</a:t>
              </a:r>
              <a:endParaRPr lang="en-US" sz="2000" b="0" dirty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Illustrating Apriori Principle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304801" y="1028700"/>
          <a:ext cx="2289175" cy="1874044"/>
        </p:xfrm>
        <a:graphic>
          <a:graphicData uri="http://schemas.openxmlformats.org/presentationml/2006/ole">
            <p:oleObj spid="_x0000_s38914" name="Document" r:id="rId3" imgW="2289960" imgH="2495520" progId="Word.Document.8">
              <p:embed/>
            </p:oleObj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3352800" y="1600200"/>
          <a:ext cx="3327400" cy="1596629"/>
        </p:xfrm>
        <a:graphic>
          <a:graphicData uri="http://schemas.openxmlformats.org/presentationml/2006/ole">
            <p:oleObj spid="_x0000_s38915" name="Document" r:id="rId4" imgW="3328560" imgH="2008800" progId="Word.Document.8">
              <p:embed/>
            </p:oleObj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4876801" y="3429000"/>
          <a:ext cx="3800475" cy="585788"/>
        </p:xfrm>
        <a:graphic>
          <a:graphicData uri="http://schemas.openxmlformats.org/presentationml/2006/ole">
            <p:oleObj spid="_x0000_s38916" name="Document" r:id="rId5" imgW="3124080" imgH="840600" progId="Word.Document.8">
              <p:embed/>
            </p:oleObj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14601" y="971550"/>
            <a:ext cx="2075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096001" y="1541860"/>
            <a:ext cx="281089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Pairs (2-itemsets)</a:t>
            </a:r>
          </a:p>
          <a:p>
            <a:endParaRPr lang="en-US" sz="1800" b="0">
              <a:latin typeface="Tahoma" pitchFamily="34" charset="0"/>
            </a:endParaRPr>
          </a:p>
          <a:p>
            <a:r>
              <a:rPr lang="en-US" sz="1800" b="0">
                <a:latin typeface="Tahoma" pitchFamily="34" charset="0"/>
              </a:rPr>
              <a:t>(No need to generate</a:t>
            </a:r>
            <a:br>
              <a:rPr lang="en-US" sz="1800" b="0">
                <a:latin typeface="Tahoma" pitchFamily="34" charset="0"/>
              </a:rPr>
            </a:br>
            <a:r>
              <a:rPr lang="en-US" sz="1800" b="0">
                <a:latin typeface="Tahoma" pitchFamily="34" charset="0"/>
              </a:rPr>
              <a:t>candidates involving Coke</a:t>
            </a:r>
            <a:br>
              <a:rPr lang="en-US" sz="1800" b="0">
                <a:latin typeface="Tahoma" pitchFamily="34" charset="0"/>
              </a:rPr>
            </a:br>
            <a:r>
              <a:rPr lang="en-US" sz="1800" b="0">
                <a:latin typeface="Tahoma" pitchFamily="34" charset="0"/>
              </a:rPr>
              <a:t>or Eggs)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781801" y="3028950"/>
            <a:ext cx="22251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Triplets (3-itemsets)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5410200" y="3028950"/>
            <a:ext cx="304800" cy="2286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2819400" y="1485900"/>
            <a:ext cx="304800" cy="2286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6934200" y="4057650"/>
            <a:ext cx="304800" cy="2286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04801" y="2857500"/>
            <a:ext cx="2667717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04800" y="3389710"/>
            <a:ext cx="3245056" cy="120032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b="0">
                <a:latin typeface="Tahoma" pitchFamily="34" charset="0"/>
              </a:rPr>
              <a:t>If every subset is considered, </a:t>
            </a:r>
          </a:p>
          <a:p>
            <a:r>
              <a:rPr lang="en-US" sz="1800" b="0">
                <a:latin typeface="Tahoma" pitchFamily="34" charset="0"/>
              </a:rPr>
              <a:t>	</a:t>
            </a:r>
            <a:r>
              <a:rPr lang="en-US" sz="1800" b="0" baseline="30000">
                <a:latin typeface="Tahoma" pitchFamily="34" charset="0"/>
              </a:rPr>
              <a:t>6</a:t>
            </a:r>
            <a:r>
              <a:rPr lang="en-US" sz="1800" b="0">
                <a:latin typeface="Tahoma" pitchFamily="34" charset="0"/>
              </a:rPr>
              <a:t>C</a:t>
            </a:r>
            <a:r>
              <a:rPr lang="en-US" sz="1800" b="0" baseline="-25000">
                <a:latin typeface="Tahoma" pitchFamily="34" charset="0"/>
              </a:rPr>
              <a:t>1</a:t>
            </a:r>
            <a:r>
              <a:rPr lang="en-US" sz="1800" b="0">
                <a:latin typeface="Tahoma" pitchFamily="34" charset="0"/>
              </a:rPr>
              <a:t> + </a:t>
            </a:r>
            <a:r>
              <a:rPr lang="en-US" sz="1800" b="0" baseline="30000">
                <a:latin typeface="Tahoma" pitchFamily="34" charset="0"/>
              </a:rPr>
              <a:t>6</a:t>
            </a:r>
            <a:r>
              <a:rPr lang="en-US" sz="1800" b="0">
                <a:latin typeface="Tahoma" pitchFamily="34" charset="0"/>
              </a:rPr>
              <a:t>C</a:t>
            </a:r>
            <a:r>
              <a:rPr lang="en-US" sz="1800" b="0" baseline="-25000">
                <a:latin typeface="Tahoma" pitchFamily="34" charset="0"/>
              </a:rPr>
              <a:t>2</a:t>
            </a:r>
            <a:r>
              <a:rPr lang="en-US" sz="1800" b="0">
                <a:latin typeface="Tahoma" pitchFamily="34" charset="0"/>
              </a:rPr>
              <a:t> + </a:t>
            </a:r>
            <a:r>
              <a:rPr lang="en-US" sz="1800" b="0" baseline="30000">
                <a:latin typeface="Tahoma" pitchFamily="34" charset="0"/>
              </a:rPr>
              <a:t>6</a:t>
            </a:r>
            <a:r>
              <a:rPr lang="en-US" sz="1800" b="0">
                <a:latin typeface="Tahoma" pitchFamily="34" charset="0"/>
              </a:rPr>
              <a:t>C</a:t>
            </a:r>
            <a:r>
              <a:rPr lang="en-US" sz="1800" b="0" baseline="-25000">
                <a:latin typeface="Tahoma" pitchFamily="34" charset="0"/>
              </a:rPr>
              <a:t>3</a:t>
            </a:r>
            <a:r>
              <a:rPr lang="en-US" sz="1800" b="0">
                <a:latin typeface="Tahoma" pitchFamily="34" charset="0"/>
              </a:rPr>
              <a:t> = 41</a:t>
            </a:r>
          </a:p>
          <a:p>
            <a:r>
              <a:rPr lang="en-US" sz="1800" b="0">
                <a:latin typeface="Tahoma" pitchFamily="34" charset="0"/>
              </a:rPr>
              <a:t>With support-based pruning,</a:t>
            </a:r>
          </a:p>
          <a:p>
            <a:r>
              <a:rPr lang="en-US" sz="1800" b="0">
                <a:latin typeface="Tahoma" pitchFamily="34" charset="0"/>
              </a:rPr>
              <a:t>	6 + 6 + 1 =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Apriori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3210"/>
            <a:ext cx="8229600" cy="33861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dirty="0" smtClean="0"/>
              <a:t>Method: 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marL="742950" lvl="1" indent="-285750">
              <a:lnSpc>
                <a:spcPct val="90000"/>
              </a:lnSpc>
            </a:pPr>
            <a:r>
              <a:rPr lang="en-US" dirty="0" smtClean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 smtClean="0"/>
              <a:t>Generate frequent </a:t>
            </a:r>
            <a:r>
              <a:rPr lang="en-US" dirty="0" err="1" smtClean="0"/>
              <a:t>itemsets</a:t>
            </a:r>
            <a:r>
              <a:rPr lang="en-US" dirty="0" smtClean="0"/>
              <a:t> of length 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 smtClean="0"/>
              <a:t>Repeat until no new frequent </a:t>
            </a:r>
            <a:r>
              <a:rPr lang="en-US" dirty="0" err="1" smtClean="0"/>
              <a:t>itemsets</a:t>
            </a:r>
            <a:r>
              <a:rPr lang="en-US" dirty="0" smtClean="0"/>
              <a:t> are identified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dirty="0" smtClean="0"/>
              <a:t>Generate length (k+1) candidate </a:t>
            </a:r>
            <a:r>
              <a:rPr lang="en-US" dirty="0" err="1" smtClean="0"/>
              <a:t>itemsets</a:t>
            </a:r>
            <a:r>
              <a:rPr lang="en-US" dirty="0" smtClean="0"/>
              <a:t> from length k frequent </a:t>
            </a:r>
            <a:r>
              <a:rPr lang="en-US" dirty="0" err="1" smtClean="0"/>
              <a:t>itemsets</a:t>
            </a:r>
            <a:endParaRPr lang="en-US" dirty="0" smtClean="0"/>
          </a:p>
          <a:p>
            <a:pPr marL="1143000" lvl="2" indent="-228600">
              <a:lnSpc>
                <a:spcPct val="90000"/>
              </a:lnSpc>
            </a:pPr>
            <a:r>
              <a:rPr lang="en-US" dirty="0" smtClean="0"/>
              <a:t>Prune candidate </a:t>
            </a:r>
            <a:r>
              <a:rPr lang="en-US" dirty="0" err="1" smtClean="0"/>
              <a:t>itemsets</a:t>
            </a:r>
            <a:r>
              <a:rPr lang="en-US" dirty="0" smtClean="0"/>
              <a:t> 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dirty="0" smtClean="0"/>
              <a:t>Count the support of each candidate 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dirty="0" smtClean="0"/>
              <a:t>Eliminate candidates that are infrequent, leaving only those that are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Factors Affecting Complexity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857250"/>
            <a:ext cx="8504237" cy="3886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 lowering support threshold results in more frequent </a:t>
            </a:r>
            <a:r>
              <a:rPr lang="en-US" sz="1800" dirty="0" err="1" smtClean="0"/>
              <a:t>itemsets</a:t>
            </a: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 this may increase number of candidates and max length of frequent </a:t>
            </a:r>
            <a:r>
              <a:rPr lang="en-US" sz="1800" dirty="0" err="1" smtClean="0"/>
              <a:t>itemsets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 more space is needed to store support count of each item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 if number of frequent items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 </a:t>
            </a:r>
            <a:r>
              <a:rPr lang="en-US" sz="1800" dirty="0" err="1" smtClean="0"/>
              <a:t>Apriori</a:t>
            </a:r>
            <a:r>
              <a:rPr lang="en-US" sz="1800" dirty="0" smtClean="0"/>
              <a:t> makes multiple passes, run time of algorithm increase with number of transactions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This may increase max length of frequent </a:t>
            </a:r>
            <a:r>
              <a:rPr lang="en-US" sz="1800" dirty="0" err="1" smtClean="0"/>
              <a:t>itemsets</a:t>
            </a:r>
            <a:r>
              <a:rPr lang="en-US" sz="1800" dirty="0" smtClean="0"/>
              <a:t> and traversals of hash tree (number of subsets in a transaction increases with its width)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 Generation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How to efficiently generate rules from frequent itemsets?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In general, confidence does not have an anti-monotone property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	c(ABC D) can be larger or smaller than c(AB D)</a:t>
            </a:r>
          </a:p>
          <a:p>
            <a:pPr lvl="4">
              <a:lnSpc>
                <a:spcPct val="90000"/>
              </a:lnSpc>
            </a:pPr>
            <a:endParaRPr lang="en-US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But confidence of rules generated from the same itemset has an anti-monotone property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e.g., L = {A,B,C,D}: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	c(ABC  D)  c(AB  CD)  c(A  BCD)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 Confidence is anti-monotone w.r.t. number of items on the RHS of the rule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Rule Generation for Apriori Algorithm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914400" y="1064419"/>
          <a:ext cx="7620000" cy="3221831"/>
        </p:xfrm>
        <a:graphic>
          <a:graphicData uri="http://schemas.openxmlformats.org/presentationml/2006/ole">
            <p:oleObj spid="_x0000_s39938" name="Visio" r:id="rId3" imgW="8671306" imgH="4782859" progId="">
              <p:embed/>
            </p:oleObj>
          </a:graphicData>
        </a:graphic>
      </p:graphicFrame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57200" y="800100"/>
            <a:ext cx="2044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CC3300"/>
                </a:solidFill>
                <a:latin typeface="Times New Roman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064419"/>
            <a:ext cx="8153400" cy="3545682"/>
            <a:chOff x="96" y="894"/>
            <a:chExt cx="5136" cy="2978"/>
          </a:xfrm>
        </p:grpSpPr>
        <p:graphicFrame>
          <p:nvGraphicFramePr>
            <p:cNvPr id="11267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p:oleObj spid="_x0000_s39939" name="Visio" r:id="rId4" imgW="8671306" imgH="4782859" progId="">
                <p:embed/>
              </p:oleObj>
            </a:graphicData>
          </a:graphic>
        </p:graphicFrame>
        <p:sp>
          <p:nvSpPr>
            <p:cNvPr id="1127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Text Box 8"/>
            <p:cNvSpPr txBox="1">
              <a:spLocks noChangeArrowheads="1"/>
            </p:cNvSpPr>
            <p:nvPr/>
          </p:nvSpPr>
          <p:spPr bwMode="auto">
            <a:xfrm>
              <a:off x="96" y="3120"/>
              <a:ext cx="720" cy="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Pruned Rules</a:t>
              </a:r>
            </a:p>
          </p:txBody>
        </p:sp>
      </p:grp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1066800" y="1714500"/>
            <a:ext cx="9144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304800" y="1200150"/>
            <a:ext cx="13716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Low Confidence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Rule Generation for Apriori Algorithm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Candidate rule is generated by merging two rules that share the same prefix</a:t>
            </a:r>
            <a:br>
              <a:rPr lang="en-US" sz="1800" dirty="0" smtClean="0"/>
            </a:br>
            <a:r>
              <a:rPr lang="en-US" sz="1800" dirty="0" smtClean="0"/>
              <a:t>in the rule consequent</a:t>
            </a:r>
          </a:p>
          <a:p>
            <a:endParaRPr lang="en-US" sz="1800" dirty="0" smtClean="0"/>
          </a:p>
          <a:p>
            <a:r>
              <a:rPr lang="en-US" sz="1800" dirty="0" smtClean="0"/>
              <a:t>join(CD=&gt;AB,BD=&gt;AC)</a:t>
            </a:r>
            <a:br>
              <a:rPr lang="en-US" sz="1800" dirty="0" smtClean="0"/>
            </a:br>
            <a:r>
              <a:rPr lang="en-US" sz="1800" dirty="0" smtClean="0"/>
              <a:t>would produce the candidate</a:t>
            </a:r>
            <a:br>
              <a:rPr lang="en-US" sz="1800" dirty="0" smtClean="0"/>
            </a:br>
            <a:r>
              <a:rPr lang="en-US" sz="1800" dirty="0" smtClean="0"/>
              <a:t>rule D =&gt; ABC</a:t>
            </a:r>
          </a:p>
          <a:p>
            <a:endParaRPr lang="en-US" sz="1800" dirty="0" smtClean="0"/>
          </a:p>
          <a:p>
            <a:r>
              <a:rPr lang="en-US" sz="1800" dirty="0" smtClean="0"/>
              <a:t>Prune rule D=&gt;ABC if its</a:t>
            </a:r>
            <a:br>
              <a:rPr lang="en-US" sz="1800" dirty="0" smtClean="0"/>
            </a:br>
            <a:r>
              <a:rPr lang="en-US" sz="1800" dirty="0" smtClean="0"/>
              <a:t>subset AD=&gt;BC does not have</a:t>
            </a:r>
            <a:br>
              <a:rPr lang="en-US" sz="1800" dirty="0" smtClean="0"/>
            </a:br>
            <a:r>
              <a:rPr lang="en-US" sz="1800" dirty="0" smtClean="0"/>
              <a:t>high confidence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5334000" y="1771650"/>
          <a:ext cx="3429000" cy="2149079"/>
        </p:xfrm>
        <a:graphic>
          <a:graphicData uri="http://schemas.openxmlformats.org/presentationml/2006/ole">
            <p:oleObj spid="_x0000_s40962" name="VISIO" r:id="rId3" imgW="2777760" imgH="232056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456F-9F9F-45AA-94B6-E077ECB068B0}" type="slidenum">
              <a:rPr lang="en-US"/>
              <a:pPr/>
              <a:t>7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5715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2800"/>
              <a:t>Data Mining: Confluence of Multiple Disciplines</a:t>
            </a:r>
            <a:r>
              <a:rPr lang="en-US" sz="3200" b="0"/>
              <a:t>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04800" y="1200150"/>
            <a:ext cx="8534400" cy="2971800"/>
            <a:chOff x="192" y="1152"/>
            <a:chExt cx="5376" cy="2736"/>
          </a:xfrm>
        </p:grpSpPr>
        <p:sp>
          <p:nvSpPr>
            <p:cNvPr id="445459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1440" cy="67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Data Mining</a:t>
              </a:r>
            </a:p>
          </p:txBody>
        </p:sp>
        <p:sp>
          <p:nvSpPr>
            <p:cNvPr id="445453" name="Line 13"/>
            <p:cNvSpPr>
              <a:spLocks noChangeShapeType="1"/>
            </p:cNvSpPr>
            <p:nvPr/>
          </p:nvSpPr>
          <p:spPr bwMode="auto">
            <a:xfrm>
              <a:off x="1488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54" name="Line 14"/>
            <p:cNvSpPr>
              <a:spLocks noChangeShapeType="1"/>
            </p:cNvSpPr>
            <p:nvPr/>
          </p:nvSpPr>
          <p:spPr bwMode="auto">
            <a:xfrm>
              <a:off x="1824" y="1680"/>
              <a:ext cx="81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55" name="Line 15"/>
            <p:cNvSpPr>
              <a:spLocks noChangeShapeType="1"/>
            </p:cNvSpPr>
            <p:nvPr/>
          </p:nvSpPr>
          <p:spPr bwMode="auto">
            <a:xfrm flipH="1">
              <a:off x="3072" y="1680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56" name="Line 16"/>
            <p:cNvSpPr>
              <a:spLocks noChangeShapeType="1"/>
            </p:cNvSpPr>
            <p:nvPr/>
          </p:nvSpPr>
          <p:spPr bwMode="auto">
            <a:xfrm flipH="1">
              <a:off x="3600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57" name="Line 17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12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58" name="Line 18"/>
            <p:cNvSpPr>
              <a:spLocks noChangeShapeType="1"/>
            </p:cNvSpPr>
            <p:nvPr/>
          </p:nvSpPr>
          <p:spPr bwMode="auto">
            <a:xfrm flipV="1">
              <a:off x="1536" y="2784"/>
              <a:ext cx="100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5461" name="Oval 21"/>
            <p:cNvSpPr>
              <a:spLocks noChangeArrowheads="1"/>
            </p:cNvSpPr>
            <p:nvPr/>
          </p:nvSpPr>
          <p:spPr bwMode="auto">
            <a:xfrm>
              <a:off x="1056" y="115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Database </a:t>
              </a:r>
            </a:p>
            <a:p>
              <a:pPr algn="ctr"/>
              <a:r>
                <a:rPr lang="en-US" sz="2400"/>
                <a:t>Technology</a:t>
              </a:r>
            </a:p>
          </p:txBody>
        </p:sp>
        <p:sp>
          <p:nvSpPr>
            <p:cNvPr id="445462" name="Oval 22"/>
            <p:cNvSpPr>
              <a:spLocks noChangeArrowheads="1"/>
            </p:cNvSpPr>
            <p:nvPr/>
          </p:nvSpPr>
          <p:spPr bwMode="auto">
            <a:xfrm>
              <a:off x="3216" y="1200"/>
              <a:ext cx="1296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Statistics</a:t>
              </a:r>
            </a:p>
          </p:txBody>
        </p:sp>
        <p:sp>
          <p:nvSpPr>
            <p:cNvPr id="445463" name="Oval 23"/>
            <p:cNvSpPr>
              <a:spLocks noChangeArrowheads="1"/>
            </p:cNvSpPr>
            <p:nvPr/>
          </p:nvSpPr>
          <p:spPr bwMode="auto">
            <a:xfrm>
              <a:off x="192" y="2208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Machine</a:t>
              </a:r>
            </a:p>
            <a:p>
              <a:pPr algn="ctr"/>
              <a:r>
                <a:rPr lang="en-US" sz="2400"/>
                <a:t>Learning</a:t>
              </a:r>
            </a:p>
          </p:txBody>
        </p:sp>
        <p:sp>
          <p:nvSpPr>
            <p:cNvPr id="445464" name="Oval 24"/>
            <p:cNvSpPr>
              <a:spLocks noChangeArrowheads="1"/>
            </p:cNvSpPr>
            <p:nvPr/>
          </p:nvSpPr>
          <p:spPr bwMode="auto">
            <a:xfrm>
              <a:off x="336" y="307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Pattern</a:t>
              </a:r>
            </a:p>
            <a:p>
              <a:pPr algn="ctr"/>
              <a:r>
                <a:rPr lang="en-US" sz="2400"/>
                <a:t>Recognition</a:t>
              </a:r>
            </a:p>
          </p:txBody>
        </p:sp>
        <p:sp>
          <p:nvSpPr>
            <p:cNvPr id="445465" name="Oval 25"/>
            <p:cNvSpPr>
              <a:spLocks noChangeArrowheads="1"/>
            </p:cNvSpPr>
            <p:nvPr/>
          </p:nvSpPr>
          <p:spPr bwMode="auto">
            <a:xfrm>
              <a:off x="2208" y="3360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Algorithm</a:t>
              </a:r>
            </a:p>
          </p:txBody>
        </p:sp>
        <p:sp>
          <p:nvSpPr>
            <p:cNvPr id="445466" name="Oval 26"/>
            <p:cNvSpPr>
              <a:spLocks noChangeArrowheads="1"/>
            </p:cNvSpPr>
            <p:nvPr/>
          </p:nvSpPr>
          <p:spPr bwMode="auto">
            <a:xfrm>
              <a:off x="4032" y="3216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Other</a:t>
              </a:r>
            </a:p>
            <a:p>
              <a:pPr algn="ctr"/>
              <a:r>
                <a:rPr lang="en-US" sz="2400"/>
                <a:t>Disciplines</a:t>
              </a:r>
            </a:p>
          </p:txBody>
        </p:sp>
        <p:sp>
          <p:nvSpPr>
            <p:cNvPr id="445467" name="Oval 27"/>
            <p:cNvSpPr>
              <a:spLocks noChangeArrowheads="1"/>
            </p:cNvSpPr>
            <p:nvPr/>
          </p:nvSpPr>
          <p:spPr bwMode="auto">
            <a:xfrm>
              <a:off x="4272" y="2160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400"/>
                <a:t>Visualization</a:t>
              </a:r>
              <a:endParaRPr lang="en-US" sz="2000"/>
            </a:p>
          </p:txBody>
        </p:sp>
        <p:sp>
          <p:nvSpPr>
            <p:cNvPr id="445468" name="Line 28"/>
            <p:cNvSpPr>
              <a:spLocks noChangeShapeType="1"/>
            </p:cNvSpPr>
            <p:nvPr/>
          </p:nvSpPr>
          <p:spPr bwMode="auto">
            <a:xfrm flipH="1" flipV="1">
              <a:off x="2832" y="283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Association rule algorithms tend to produce too many rules </a:t>
            </a:r>
          </a:p>
          <a:p>
            <a:pPr lvl="1"/>
            <a:r>
              <a:rPr lang="en-US" smtClean="0"/>
              <a:t>many of them are uninteresting or redundant</a:t>
            </a:r>
          </a:p>
          <a:p>
            <a:pPr lvl="1"/>
            <a:r>
              <a:rPr lang="en-US" smtClean="0"/>
              <a:t>Redundant if {A,B,C} </a:t>
            </a:r>
            <a:r>
              <a:rPr lang="en-US" smtClean="0">
                <a:sym typeface="Symbol" pitchFamily="18" charset="2"/>
              </a:rPr>
              <a:t> {D} and </a:t>
            </a:r>
            <a:r>
              <a:rPr lang="en-US" smtClean="0"/>
              <a:t>{A,B} </a:t>
            </a:r>
            <a:r>
              <a:rPr lang="en-US" smtClean="0">
                <a:sym typeface="Symbol" pitchFamily="18" charset="2"/>
              </a:rPr>
              <a:t> {D}  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have same support &amp; confidence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r>
              <a:rPr lang="en-US" smtClean="0"/>
              <a:t>Interestingness measures can be used to prune/rank the derived patterns</a:t>
            </a:r>
          </a:p>
          <a:p>
            <a:endParaRPr lang="en-US" smtClean="0"/>
          </a:p>
          <a:p>
            <a:r>
              <a:rPr lang="en-US" smtClean="0"/>
              <a:t>In the original formulation of association rules, support &amp; confidence are the only measures used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Application of Interestingness Measure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685800" y="742950"/>
          <a:ext cx="7683500" cy="3990975"/>
        </p:xfrm>
        <a:graphic>
          <a:graphicData uri="http://schemas.openxmlformats.org/presentationml/2006/ole">
            <p:oleObj spid="_x0000_s41986" name="VISIO" r:id="rId3" imgW="9959400" imgH="7830720" progId="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857250"/>
            <a:ext cx="4876800" cy="2228850"/>
            <a:chOff x="624" y="720"/>
            <a:chExt cx="3072" cy="1872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624" y="720"/>
              <a:ext cx="1488" cy="6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/>
                <a:t>Interestingness Measures</a:t>
              </a: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1392" y="1296"/>
              <a:ext cx="768" cy="12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2016" y="1056"/>
              <a:ext cx="96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2160" y="912"/>
              <a:ext cx="1536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Interestingness Measure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57250"/>
            <a:ext cx="8610600" cy="685800"/>
          </a:xfrm>
        </p:spPr>
        <p:txBody>
          <a:bodyPr>
            <a:normAutofit fontScale="92500" lnSpcReduction="20000"/>
          </a:bodyPr>
          <a:lstStyle/>
          <a:p>
            <a:pPr marL="284163" indent="-284163"/>
            <a:r>
              <a:rPr lang="en-US" sz="2400" smtClean="0"/>
              <a:t>Given a rule X </a:t>
            </a:r>
            <a:r>
              <a:rPr lang="en-US" sz="2400" smtClean="0">
                <a:sym typeface="Symbol" pitchFamily="18" charset="2"/>
              </a:rPr>
              <a:t> Y, i</a:t>
            </a:r>
            <a:r>
              <a:rPr lang="en-US" sz="2400" smtClean="0"/>
              <a:t>nformation needed to compute rule interestingness can be obtained from a contingency table</a:t>
            </a:r>
          </a:p>
        </p:txBody>
      </p:sp>
      <p:graphicFrame>
        <p:nvGraphicFramePr>
          <p:cNvPr id="1290244" name="Group 4"/>
          <p:cNvGraphicFramePr>
            <a:graphicFrameLocks noGrp="1"/>
          </p:cNvGraphicFramePr>
          <p:nvPr/>
        </p:nvGraphicFramePr>
        <p:xfrm>
          <a:off x="533400" y="1946672"/>
          <a:ext cx="3581400" cy="1257300"/>
        </p:xfrm>
        <a:graphic>
          <a:graphicData uri="http://schemas.openxmlformats.org/drawingml/2006/table">
            <a:tbl>
              <a:tblPr/>
              <a:tblGrid>
                <a:gridCol w="895350"/>
                <a:gridCol w="933450"/>
                <a:gridCol w="857250"/>
                <a:gridCol w="89535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1+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o+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|T|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381000" y="1504950"/>
            <a:ext cx="4191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 dirty="0">
                <a:solidFill>
                  <a:srgbClr val="CC0000"/>
                </a:solidFill>
              </a:rPr>
              <a:t>Contingency table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smtClean="0">
                <a:sym typeface="Symbol" pitchFamily="18" charset="2"/>
              </a:rPr>
              <a:t>for supports </a:t>
            </a:r>
            <a:r>
              <a:rPr lang="en-US" sz="2400" b="0" dirty="0"/>
              <a:t>X </a:t>
            </a:r>
            <a:r>
              <a:rPr lang="en-US" sz="2400" b="0" dirty="0">
                <a:sym typeface="Symbol" pitchFamily="18" charset="2"/>
              </a:rPr>
              <a:t> Y</a:t>
            </a:r>
          </a:p>
        </p:txBody>
      </p:sp>
      <p:sp>
        <p:nvSpPr>
          <p:cNvPr id="30753" name="Text Box 38"/>
          <p:cNvSpPr txBox="1">
            <a:spLocks noChangeArrowheads="1"/>
          </p:cNvSpPr>
          <p:nvPr/>
        </p:nvSpPr>
        <p:spPr bwMode="auto">
          <a:xfrm>
            <a:off x="4038600" y="3409950"/>
            <a:ext cx="4876800" cy="95410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 dirty="0">
                <a:solidFill>
                  <a:srgbClr val="FF0000"/>
                </a:solidFill>
              </a:rPr>
              <a:t>Used to define various measures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1600" b="0" dirty="0"/>
              <a:t> support, confidence, lift, </a:t>
            </a:r>
            <a:r>
              <a:rPr lang="en-US" sz="1600" b="0" dirty="0" err="1"/>
              <a:t>Gini</a:t>
            </a:r>
            <a:r>
              <a:rPr lang="en-US" sz="1600" b="0" dirty="0"/>
              <a:t>,</a:t>
            </a:r>
            <a:br>
              <a:rPr lang="en-US" sz="1600" b="0" dirty="0"/>
            </a:br>
            <a:r>
              <a:rPr lang="en-US" sz="1600" b="0" dirty="0"/>
              <a:t>   J-measure, etc.</a:t>
            </a:r>
          </a:p>
        </p:txBody>
      </p:sp>
      <p:sp>
        <p:nvSpPr>
          <p:cNvPr id="30754" name="Line 39"/>
          <p:cNvSpPr>
            <a:spLocks noChangeShapeType="1"/>
          </p:cNvSpPr>
          <p:nvPr/>
        </p:nvSpPr>
        <p:spPr bwMode="auto">
          <a:xfrm flipH="1" flipV="1">
            <a:off x="2743200" y="3203972"/>
            <a:ext cx="1295400" cy="571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5" name="Line 40"/>
          <p:cNvSpPr>
            <a:spLocks noChangeShapeType="1"/>
          </p:cNvSpPr>
          <p:nvPr/>
        </p:nvSpPr>
        <p:spPr bwMode="auto">
          <a:xfrm flipH="1">
            <a:off x="2667000" y="20002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41"/>
          <p:cNvSpPr>
            <a:spLocks noChangeShapeType="1"/>
          </p:cNvSpPr>
          <p:nvPr/>
        </p:nvSpPr>
        <p:spPr bwMode="auto">
          <a:xfrm>
            <a:off x="914400" y="26289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 Independence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Population of 1000 students</a:t>
            </a:r>
          </a:p>
          <a:p>
            <a:pPr lvl="1"/>
            <a:r>
              <a:rPr lang="en-US" dirty="0" smtClean="0"/>
              <a:t>600 students know how to swim (S)</a:t>
            </a:r>
          </a:p>
          <a:p>
            <a:pPr lvl="1"/>
            <a:r>
              <a:rPr lang="en-US" dirty="0" smtClean="0"/>
              <a:t>700 students know how to bike (B)</a:t>
            </a:r>
          </a:p>
          <a:p>
            <a:pPr lvl="1"/>
            <a:r>
              <a:rPr lang="en-US" dirty="0" smtClean="0"/>
              <a:t>420 students know how to swim and bike (S,B)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P(S</a:t>
            </a:r>
            <a:r>
              <a:rPr lang="en-US" dirty="0" smtClean="0">
                <a:sym typeface="Symbol" pitchFamily="18" charset="2"/>
              </a:rPr>
              <a:t>B) = 420/1000 = 0.42</a:t>
            </a:r>
          </a:p>
          <a:p>
            <a:pPr lvl="1"/>
            <a:r>
              <a:rPr lang="en-US" dirty="0" smtClean="0">
                <a:sym typeface="Symbol" pitchFamily="18" charset="2"/>
              </a:rPr>
              <a:t>P(S)  P(B) = 0.6  0.7 = 0.42</a:t>
            </a:r>
          </a:p>
          <a:p>
            <a:pPr lvl="1"/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P(SB) = P(S)  P(B) =&gt; Statistical independence</a:t>
            </a:r>
          </a:p>
          <a:p>
            <a:pPr lvl="1"/>
            <a:r>
              <a:rPr lang="en-US" dirty="0" smtClean="0">
                <a:sym typeface="Symbol" pitchFamily="18" charset="2"/>
              </a:rPr>
              <a:t>P(SB) &gt; P(S)  P(B) =&gt; Positively correlated</a:t>
            </a:r>
          </a:p>
          <a:p>
            <a:pPr lvl="1"/>
            <a:r>
              <a:rPr lang="en-US" dirty="0" smtClean="0">
                <a:sym typeface="Symbol" pitchFamily="18" charset="2"/>
              </a:rPr>
              <a:t>P(SB) &lt; P(S)  P(B) =&gt; Negatively correlated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Statistical-based Measures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71551"/>
            <a:ext cx="83820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take into account statistical dependence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685800" y="1504950"/>
          <a:ext cx="7620000" cy="2857500"/>
        </p:xfrm>
        <a:graphic>
          <a:graphicData uri="http://schemas.openxmlformats.org/presentationml/2006/ole">
            <p:oleObj spid="_x0000_s43010" name="Equation" r:id="rId3" imgW="3098520" imgH="1549080" progId="Equation.3">
              <p:embed/>
            </p:oleObj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Lift/Interest</a:t>
            </a:r>
          </a:p>
        </p:txBody>
      </p:sp>
      <p:graphicFrame>
        <p:nvGraphicFramePr>
          <p:cNvPr id="1294339" name="Group 3"/>
          <p:cNvGraphicFramePr>
            <a:graphicFrameLocks noGrp="1"/>
          </p:cNvGraphicFramePr>
          <p:nvPr/>
        </p:nvGraphicFramePr>
        <p:xfrm>
          <a:off x="1066800" y="914400"/>
          <a:ext cx="4038600" cy="149098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586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3200400" y="120015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1371600" y="1828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685800" y="2583657"/>
            <a:ext cx="8077200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ahoma" pitchFamily="34" charset="0"/>
              </a:rPr>
              <a:t>           </a:t>
            </a:r>
            <a:r>
              <a:rPr lang="en-US" sz="2400" b="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 sz="2400" b="0" dirty="0" smtClean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Coffee</a:t>
            </a:r>
            <a:endParaRPr lang="en-US" sz="2400" b="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400" b="0" dirty="0">
                <a:latin typeface="Tahoma" pitchFamily="34" charset="0"/>
              </a:rPr>
              <a:t>Confidence= P(</a:t>
            </a:r>
            <a:r>
              <a:rPr lang="en-US" sz="1400" b="0" dirty="0" err="1">
                <a:latin typeface="Tahoma" pitchFamily="34" charset="0"/>
              </a:rPr>
              <a:t>Coffee|Tea</a:t>
            </a:r>
            <a:r>
              <a:rPr lang="en-US" sz="1400" b="0" dirty="0">
                <a:latin typeface="Tahoma" pitchFamily="34" charset="0"/>
              </a:rPr>
              <a:t>) = </a:t>
            </a:r>
            <a:r>
              <a:rPr lang="en-US" sz="1400" b="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0" dirty="0">
                <a:latin typeface="Tahoma" pitchFamily="34" charset="0"/>
              </a:rPr>
              <a:t>but P(Coffee) = </a:t>
            </a:r>
            <a:r>
              <a:rPr lang="en-US" sz="1400" b="0" dirty="0">
                <a:solidFill>
                  <a:srgbClr val="FF0000"/>
                </a:solidFill>
                <a:latin typeface="Tahoma" pitchFamily="34" charset="0"/>
              </a:rPr>
              <a:t>0.9</a:t>
            </a:r>
          </a:p>
          <a:p>
            <a:pPr eaLnBrk="1" hangingPunct="1">
              <a:spcBef>
                <a:spcPct val="50000"/>
              </a:spcBef>
              <a:buFont typeface="Symbol" pitchFamily="18" charset="2"/>
              <a:buChar char="Þ"/>
            </a:pPr>
            <a:r>
              <a:rPr lang="en-US" sz="1400" b="0" dirty="0">
                <a:latin typeface="Tahoma" pitchFamily="34" charset="0"/>
                <a:sym typeface="Symbol" pitchFamily="18" charset="2"/>
              </a:rPr>
              <a:t> Lift =</a:t>
            </a:r>
            <a:r>
              <a:rPr lang="en-US" sz="1400" b="0" dirty="0">
                <a:latin typeface="Tahoma" pitchFamily="34" charset="0"/>
              </a:rPr>
              <a:t> 0.75/0.9= 0.8333 (&lt; 1, therefore is negatively associated)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86000" y="59532"/>
          <a:ext cx="6781800" cy="5080397"/>
        </p:xfrm>
        <a:graphic>
          <a:graphicData uri="http://schemas.openxmlformats.org/presentationml/2006/ole">
            <p:oleObj spid="_x0000_s44034" name="Bitmap Image" r:id="rId3" imgW="7438095" imgH="7430537" progId="PBrush">
              <p:embed/>
            </p:oleObj>
          </a:graphicData>
        </a:graphic>
      </p:graphicFrame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6200" y="283369"/>
            <a:ext cx="2209800" cy="52629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There are lots of measures proposed in the literature</a:t>
            </a:r>
          </a:p>
          <a:p>
            <a:pPr>
              <a:spcBef>
                <a:spcPct val="50000"/>
              </a:spcBef>
            </a:pP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Some measures are good for certain applications, but not for others</a:t>
            </a:r>
          </a:p>
          <a:p>
            <a:pPr>
              <a:spcBef>
                <a:spcPct val="50000"/>
              </a:spcBef>
            </a:pP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What criteria should we use to determine whether a measure is good or bad?</a:t>
            </a:r>
          </a:p>
          <a:p>
            <a:pPr>
              <a:spcBef>
                <a:spcPct val="50000"/>
              </a:spcBef>
            </a:pP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What about Apriori-style support based pruning? How does it affect these measures?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Subjective Interestingness Measure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Objective measure: </a:t>
            </a:r>
          </a:p>
          <a:p>
            <a:pPr lvl="1"/>
            <a:r>
              <a:rPr lang="en-US" smtClean="0"/>
              <a:t>Rank patterns based on statistics computed from data</a:t>
            </a:r>
          </a:p>
          <a:p>
            <a:pPr lvl="1"/>
            <a:r>
              <a:rPr lang="en-US" smtClean="0"/>
              <a:t>e.g., 21 measures of association (support, confidence, Laplace, Gini, mutual information, Jaccard, etc).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r>
              <a:rPr lang="en-US" smtClean="0"/>
              <a:t>Subjective measure:</a:t>
            </a:r>
          </a:p>
          <a:p>
            <a:pPr lvl="1"/>
            <a:r>
              <a:rPr lang="en-US" smtClean="0"/>
              <a:t>Rank patterns according to user’s interpretation</a:t>
            </a:r>
          </a:p>
          <a:p>
            <a:pPr lvl="2"/>
            <a:r>
              <a:rPr lang="en-US" smtClean="0"/>
              <a:t> A pattern is subjectively interesting if it contradicts the</a:t>
            </a:r>
            <a:br>
              <a:rPr lang="en-US" smtClean="0"/>
            </a:br>
            <a:r>
              <a:rPr lang="en-US" smtClean="0"/>
              <a:t>   expectation of a user (Silberschatz &amp; Tuzhilin)</a:t>
            </a:r>
          </a:p>
          <a:p>
            <a:pPr lvl="2"/>
            <a:r>
              <a:rPr lang="en-US" smtClean="0"/>
              <a:t> A pattern is subjectively interesting if it is actionable</a:t>
            </a:r>
            <a:br>
              <a:rPr lang="en-US" smtClean="0"/>
            </a:br>
            <a:r>
              <a:rPr lang="en-US" smtClean="0"/>
              <a:t>   (Silberschatz &amp; Tuzhilin)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8"/>
            <a:ext cx="8229600" cy="422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Interestingness via Unexpectedness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742950"/>
            <a:ext cx="8318500" cy="40005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Need to model expectation of users (domain knowledge)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1700" dirty="0" smtClean="0"/>
              <a:t>Need to combine expectation of users with evidence from data (i.e., extracted patterns)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5222875" y="1460897"/>
            <a:ext cx="166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>
                <a:solidFill>
                  <a:srgbClr val="000000"/>
                </a:solidFill>
              </a:rPr>
              <a:t>+</a:t>
            </a:r>
            <a:endParaRPr 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545139" y="1525191"/>
            <a:ext cx="25029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</a:rPr>
              <a:t>Pattern expected to be frequent</a:t>
            </a:r>
            <a:endParaRPr 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5243513" y="1776413"/>
            <a:ext cx="102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5545138" y="1854994"/>
            <a:ext cx="26476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</a:rPr>
              <a:t>Pattern expected to be infrequent</a:t>
            </a:r>
            <a:endParaRPr 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5545138" y="2130029"/>
            <a:ext cx="22473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</a:rPr>
              <a:t>Pattern found to be frequent</a:t>
            </a:r>
            <a:endParaRPr lang="en-US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5173664" y="2118122"/>
            <a:ext cx="250825" cy="189309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5545139" y="2463404"/>
            <a:ext cx="239206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</a:rPr>
              <a:t>Pattern found to be infrequent</a:t>
            </a:r>
            <a:endParaRPr lang="en-US"/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5202239" y="2978944"/>
            <a:ext cx="166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>
                <a:solidFill>
                  <a:srgbClr val="000000"/>
                </a:solidFill>
              </a:rPr>
              <a:t>+</a:t>
            </a:r>
            <a:endParaRPr lang="en-US"/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5243513" y="3342085"/>
            <a:ext cx="102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5173664" y="3011091"/>
            <a:ext cx="250825" cy="190500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5173664" y="3415904"/>
            <a:ext cx="250825" cy="188119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05514" y="3038475"/>
            <a:ext cx="140756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</a:rPr>
              <a:t>Expected Patterns</a:t>
            </a:r>
            <a:endParaRPr lang="en-US"/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5661026" y="2964657"/>
            <a:ext cx="102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17426" name="Freeform 17"/>
          <p:cNvSpPr>
            <a:spLocks/>
          </p:cNvSpPr>
          <p:nvPr/>
        </p:nvSpPr>
        <p:spPr bwMode="auto">
          <a:xfrm>
            <a:off x="5597526" y="3012282"/>
            <a:ext cx="250825" cy="188119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6"/>
              <a:gd name="T106" fmla="*/ 0 h 316"/>
              <a:gd name="T107" fmla="*/ 316 w 316"/>
              <a:gd name="T108" fmla="*/ 316 h 3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5619750" y="3342085"/>
            <a:ext cx="166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>
                <a:solidFill>
                  <a:srgbClr val="000000"/>
                </a:solidFill>
              </a:rPr>
              <a:t>+</a:t>
            </a:r>
            <a:endParaRPr lang="en-US"/>
          </a:p>
        </p:txBody>
      </p:sp>
      <p:sp>
        <p:nvSpPr>
          <p:cNvPr id="17428" name="Freeform 19"/>
          <p:cNvSpPr>
            <a:spLocks/>
          </p:cNvSpPr>
          <p:nvPr/>
        </p:nvSpPr>
        <p:spPr bwMode="auto">
          <a:xfrm>
            <a:off x="5592764" y="3405188"/>
            <a:ext cx="250825" cy="188119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1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3 w 316"/>
              <a:gd name="T11" fmla="*/ 31 h 316"/>
              <a:gd name="T12" fmla="*/ 87 w 316"/>
              <a:gd name="T13" fmla="*/ 15 h 316"/>
              <a:gd name="T14" fmla="*/ 115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9 w 316"/>
              <a:gd name="T23" fmla="*/ 15 h 316"/>
              <a:gd name="T24" fmla="*/ 253 w 316"/>
              <a:gd name="T25" fmla="*/ 31 h 316"/>
              <a:gd name="T26" fmla="*/ 276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4 h 316"/>
              <a:gd name="T40" fmla="*/ 292 w 316"/>
              <a:gd name="T41" fmla="*/ 241 h 316"/>
              <a:gd name="T42" fmla="*/ 276 w 316"/>
              <a:gd name="T43" fmla="*/ 265 h 316"/>
              <a:gd name="T44" fmla="*/ 253 w 316"/>
              <a:gd name="T45" fmla="*/ 285 h 316"/>
              <a:gd name="T46" fmla="*/ 229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5 w 316"/>
              <a:gd name="T55" fmla="*/ 310 h 316"/>
              <a:gd name="T56" fmla="*/ 87 w 316"/>
              <a:gd name="T57" fmla="*/ 300 h 316"/>
              <a:gd name="T58" fmla="*/ 63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1 w 316"/>
              <a:gd name="T65" fmla="*/ 214 h 316"/>
              <a:gd name="T66" fmla="*/ 3 w 316"/>
              <a:gd name="T67" fmla="*/ 187 h 316"/>
              <a:gd name="T68" fmla="*/ 0 w 316"/>
              <a:gd name="T69" fmla="*/ 158 h 3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6"/>
              <a:gd name="T106" fmla="*/ 0 h 316"/>
              <a:gd name="T107" fmla="*/ 316 w 316"/>
              <a:gd name="T108" fmla="*/ 316 h 3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6005513" y="3415904"/>
            <a:ext cx="16307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</a:rPr>
              <a:t>Unexpected Patterns</a:t>
            </a:r>
            <a:endParaRPr lang="en-US"/>
          </a:p>
        </p:txBody>
      </p:sp>
      <p:sp>
        <p:nvSpPr>
          <p:cNvPr id="17430" name="Freeform 21"/>
          <p:cNvSpPr>
            <a:spLocks/>
          </p:cNvSpPr>
          <p:nvPr/>
        </p:nvSpPr>
        <p:spPr bwMode="auto">
          <a:xfrm>
            <a:off x="5181601" y="2457450"/>
            <a:ext cx="250825" cy="188119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6"/>
              <a:gd name="T106" fmla="*/ 0 h 316"/>
              <a:gd name="T107" fmla="*/ 316 w 316"/>
              <a:gd name="T108" fmla="*/ 316 h 3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7410" name="Object 22"/>
          <p:cNvGraphicFramePr>
            <a:graphicFrameLocks noChangeAspect="1"/>
          </p:cNvGraphicFramePr>
          <p:nvPr/>
        </p:nvGraphicFramePr>
        <p:xfrm>
          <a:off x="914401" y="1314451"/>
          <a:ext cx="3609975" cy="2680097"/>
        </p:xfrm>
        <a:graphic>
          <a:graphicData uri="http://schemas.openxmlformats.org/presentationml/2006/ole">
            <p:oleObj spid="_x0000_s45058" name="Bitmap Image" r:id="rId3" imgW="5695238" imgH="5638095" progId="PBrush">
              <p:embed/>
            </p:oleObj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85950"/>
            <a:ext cx="8229600" cy="857250"/>
          </a:xfrm>
        </p:spPr>
        <p:txBody>
          <a:bodyPr/>
          <a:lstStyle/>
          <a:p>
            <a:r>
              <a:rPr lang="en-US" dirty="0" smtClean="0"/>
              <a:t>End of Association Rule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2F19-EB26-4F59-8407-B608872B23DB}" type="slidenum">
              <a:rPr lang="en-US"/>
              <a:pPr/>
              <a:t>8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1435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/>
              <a:t>Why Not Traditional Data Analysis?</a:t>
            </a:r>
            <a:endParaRPr lang="en-US" sz="3200" b="0" u="sn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66750"/>
            <a:ext cx="8610600" cy="38862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Tremendous amount of data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Algorithms must be highly scalable to handle such as </a:t>
            </a:r>
            <a:r>
              <a:rPr lang="en-US" sz="2000" dirty="0" err="1"/>
              <a:t>tera</a:t>
            </a:r>
            <a:r>
              <a:rPr lang="en-US" sz="2000" dirty="0"/>
              <a:t>-bytes of data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High-dimensionality of data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Micro-array may have tens of thousands of dimensions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High complexity of data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Data streams and sensor data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Time-series data, temporal data, sequence data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Structure data, graphs, social networks and multi-linked data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Heterogeneous databases and legacy databases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Spatial, spatiotemporal, multimedia, text and Web data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D2D-0D84-4DBB-BBAB-15A3AD555D6E}" type="slidenum">
              <a:rPr lang="en-US"/>
              <a:pPr/>
              <a:t>9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1435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/>
              <a:t>Data Mining: On What Kinds of Data?</a:t>
            </a:r>
            <a:endParaRPr lang="en-US" sz="3200" b="0" u="sng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42950"/>
            <a:ext cx="8610600" cy="3886200"/>
          </a:xfrm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Database-oriented data sets and applications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Relational database, data warehouse, transactional database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Advanced data sets and advanced applications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Data streams and sensor data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Time-series data, temporal data, sequence data (incl. bio-sequences)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Structure data, graphs, social networks and multi-linked data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Object-relational databases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Heterogeneous databases and legacy databases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Spatial data and spatiotemporal data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Multimedia database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Text databases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The World-Wide Web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3531</Words>
  <Application>Microsoft Office PowerPoint</Application>
  <PresentationFormat>On-screen Show (16:9)</PresentationFormat>
  <Paragraphs>665</Paragraphs>
  <Slides>79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Office Theme</vt:lpstr>
      <vt:lpstr>Clip</vt:lpstr>
      <vt:lpstr>Document</vt:lpstr>
      <vt:lpstr>VISIO</vt:lpstr>
      <vt:lpstr>Visio</vt:lpstr>
      <vt:lpstr>Equation</vt:lpstr>
      <vt:lpstr>Bitmap Image</vt:lpstr>
      <vt:lpstr>Slide 1</vt:lpstr>
      <vt:lpstr>Slide 2</vt:lpstr>
      <vt:lpstr>Slide 3</vt:lpstr>
      <vt:lpstr>Why Data Mining? </vt:lpstr>
      <vt:lpstr>What Is Data Mining?</vt:lpstr>
      <vt:lpstr>Slide 6</vt:lpstr>
      <vt:lpstr>Data Mining: Confluence of Multiple Disciplines </vt:lpstr>
      <vt:lpstr>Why Not Traditional Data Analysis?</vt:lpstr>
      <vt:lpstr>Data Mining: On What Kinds of Data?</vt:lpstr>
      <vt:lpstr>Data Mining Functionalities</vt:lpstr>
      <vt:lpstr>Data Mining Functionalities</vt:lpstr>
      <vt:lpstr>Major Issues in Data Mining</vt:lpstr>
      <vt:lpstr>Architecture: Typical Data Mining System</vt:lpstr>
      <vt:lpstr>KDD Process: Summary</vt:lpstr>
      <vt:lpstr>End of Introduction</vt:lpstr>
      <vt:lpstr>Slide 16</vt:lpstr>
      <vt:lpstr>What is Data?</vt:lpstr>
      <vt:lpstr>Types of Attributes </vt:lpstr>
      <vt:lpstr>Properties of Attribute Values </vt:lpstr>
      <vt:lpstr>Slide 20</vt:lpstr>
      <vt:lpstr>Discrete and Continuous Attributes </vt:lpstr>
      <vt:lpstr>Types of data sets </vt:lpstr>
      <vt:lpstr>Record Data </vt:lpstr>
      <vt:lpstr>Data Matrix </vt:lpstr>
      <vt:lpstr>Text Data</vt:lpstr>
      <vt:lpstr>Transaction Data</vt:lpstr>
      <vt:lpstr>Graph Data </vt:lpstr>
      <vt:lpstr>Ordered Data </vt:lpstr>
      <vt:lpstr>Data Quality </vt:lpstr>
      <vt:lpstr>Noise</vt:lpstr>
      <vt:lpstr>Outliers</vt:lpstr>
      <vt:lpstr>Missing Values</vt:lpstr>
      <vt:lpstr>Duplicate Data</vt:lpstr>
      <vt:lpstr>Data Preprocessing</vt:lpstr>
      <vt:lpstr>Aggregation</vt:lpstr>
      <vt:lpstr>Sampling </vt:lpstr>
      <vt:lpstr>Sample Size</vt:lpstr>
      <vt:lpstr>Sampling … </vt:lpstr>
      <vt:lpstr>Types of Sampling</vt:lpstr>
      <vt:lpstr>Curse of Dimensionality</vt:lpstr>
      <vt:lpstr>Dimensionality Reduction</vt:lpstr>
      <vt:lpstr>Discretization</vt:lpstr>
      <vt:lpstr>Attribute Transformation</vt:lpstr>
      <vt:lpstr>Similarity and Dissimilarity</vt:lpstr>
      <vt:lpstr>Similarity/Dissimilarity for Simple Attributes</vt:lpstr>
      <vt:lpstr>Euclidean Distance</vt:lpstr>
      <vt:lpstr>Mahalanobis Distance</vt:lpstr>
      <vt:lpstr>Cosine Similarity</vt:lpstr>
      <vt:lpstr>Similarity Between Binary Vectors</vt:lpstr>
      <vt:lpstr>Correlation</vt:lpstr>
      <vt:lpstr>Visually Evaluating Correlation</vt:lpstr>
      <vt:lpstr>End of Data Preprocessing</vt:lpstr>
      <vt:lpstr>Slide 53</vt:lpstr>
      <vt:lpstr>Association Rule Mining</vt:lpstr>
      <vt:lpstr>Definition: Frequent Itemset</vt:lpstr>
      <vt:lpstr>Slide 56</vt:lpstr>
      <vt:lpstr>Association Rule Mining Task</vt:lpstr>
      <vt:lpstr>Mining Association Rules</vt:lpstr>
      <vt:lpstr>Frequent Itemset Generation</vt:lpstr>
      <vt:lpstr>Frequent Itemset Generation</vt:lpstr>
      <vt:lpstr>Frequent Itemset Generation Strategies</vt:lpstr>
      <vt:lpstr>Reducing Number of Candidates</vt:lpstr>
      <vt:lpstr>Illustrating Apriori Principle</vt:lpstr>
      <vt:lpstr>Illustrating Apriori Principle</vt:lpstr>
      <vt:lpstr>Apriori Algorithm</vt:lpstr>
      <vt:lpstr>Factors Affecting Complexity</vt:lpstr>
      <vt:lpstr>Rule Generation</vt:lpstr>
      <vt:lpstr>Rule Generation for Apriori Algorithm</vt:lpstr>
      <vt:lpstr>Rule Generation for Apriori Algorithm</vt:lpstr>
      <vt:lpstr>Pattern Evaluation</vt:lpstr>
      <vt:lpstr>Application of Interestingness Measure</vt:lpstr>
      <vt:lpstr>Computing Interestingness Measure</vt:lpstr>
      <vt:lpstr>Statistical Independence</vt:lpstr>
      <vt:lpstr>Statistical-based Measures</vt:lpstr>
      <vt:lpstr>Example: Lift/Interest</vt:lpstr>
      <vt:lpstr>Slide 76</vt:lpstr>
      <vt:lpstr>Subjective Interestingness Measure</vt:lpstr>
      <vt:lpstr>Interestingness via Unexpectedness</vt:lpstr>
      <vt:lpstr>End of Association Rule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Pabitra Mitra</cp:lastModifiedBy>
  <cp:revision>18</cp:revision>
  <dcterms:created xsi:type="dcterms:W3CDTF">2016-12-13T07:50:37Z</dcterms:created>
  <dcterms:modified xsi:type="dcterms:W3CDTF">2018-01-31T03:30:24Z</dcterms:modified>
</cp:coreProperties>
</file>