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564" r:id="rId3"/>
    <p:sldId id="565" r:id="rId4"/>
    <p:sldId id="569" r:id="rId5"/>
    <p:sldId id="566" r:id="rId6"/>
    <p:sldId id="567" r:id="rId7"/>
    <p:sldId id="568" r:id="rId8"/>
    <p:sldId id="506" r:id="rId9"/>
    <p:sldId id="507" r:id="rId10"/>
    <p:sldId id="508" r:id="rId11"/>
    <p:sldId id="509" r:id="rId12"/>
    <p:sldId id="510" r:id="rId13"/>
    <p:sldId id="511" r:id="rId14"/>
    <p:sldId id="512" r:id="rId15"/>
    <p:sldId id="513" r:id="rId16"/>
    <p:sldId id="514" r:id="rId17"/>
    <p:sldId id="515" r:id="rId18"/>
    <p:sldId id="516" r:id="rId19"/>
    <p:sldId id="517" r:id="rId20"/>
    <p:sldId id="518" r:id="rId21"/>
    <p:sldId id="519" r:id="rId22"/>
    <p:sldId id="520" r:id="rId23"/>
    <p:sldId id="521" r:id="rId24"/>
    <p:sldId id="522" r:id="rId25"/>
    <p:sldId id="523" r:id="rId26"/>
    <p:sldId id="524" r:id="rId27"/>
    <p:sldId id="525" r:id="rId28"/>
    <p:sldId id="526" r:id="rId29"/>
    <p:sldId id="527" r:id="rId30"/>
    <p:sldId id="528" r:id="rId31"/>
    <p:sldId id="529" r:id="rId32"/>
    <p:sldId id="530" r:id="rId33"/>
    <p:sldId id="536" r:id="rId34"/>
    <p:sldId id="537" r:id="rId35"/>
    <p:sldId id="538" r:id="rId36"/>
    <p:sldId id="541" r:id="rId37"/>
    <p:sldId id="545" r:id="rId38"/>
    <p:sldId id="546" r:id="rId39"/>
    <p:sldId id="549" r:id="rId40"/>
    <p:sldId id="551" r:id="rId41"/>
    <p:sldId id="556" r:id="rId42"/>
    <p:sldId id="557" r:id="rId43"/>
    <p:sldId id="560" r:id="rId44"/>
    <p:sldId id="562" r:id="rId45"/>
    <p:sldId id="563" r:id="rId46"/>
    <p:sldId id="570" r:id="rId4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pPr/>
              <a:t>1/31/2018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pPr/>
              <a:t>‹#›</a:t>
            </a:fld>
            <a:endParaRPr lang="en-US"/>
          </a:p>
        </p:txBody>
      </p:sp>
    </p:spTree>
    <p:extLst>
      <p:ext uri="{BB962C8B-B14F-4D97-AF65-F5344CB8AC3E}">
        <p14:creationId xmlns="" xmlns:p14="http://schemas.microsoft.com/office/powerpoint/2010/main"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B13E18E-908A-44C9-998B-E705A2A24ABF}" type="slidenum">
              <a:rPr lang="en-US">
                <a:cs typeface="Arial" charset="0"/>
              </a:rPr>
              <a:pPr/>
              <a:t>24</a:t>
            </a:fld>
            <a:endParaRPr lang="en-US">
              <a:cs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93ACE14-5773-42B6-8742-C54041F5F442}" type="slidenum">
              <a:rPr lang="en-US">
                <a:cs typeface="Arial" charset="0"/>
              </a:rPr>
              <a:pPr/>
              <a:t>25</a:t>
            </a:fld>
            <a:endParaRPr lang="en-US">
              <a:cs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415D45C-1FCD-4C81-9BC2-F0FEF338AF56}" type="slidenum">
              <a:rPr lang="en-US">
                <a:cs typeface="Arial" charset="0"/>
              </a:rPr>
              <a:pPr/>
              <a:t>26</a:t>
            </a:fld>
            <a:endParaRPr lang="en-US">
              <a:cs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5050E82E-7BC0-4830-A98B-6777351DC256}" type="slidenum">
              <a:rPr lang="en-US">
                <a:cs typeface="Arial" charset="0"/>
              </a:rPr>
              <a:pPr/>
              <a:t>27</a:t>
            </a:fld>
            <a:endParaRPr lang="en-US">
              <a:cs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E947D026-E156-4E25-AC29-450F9B9F95E2}" type="slidenum">
              <a:rPr lang="en-US">
                <a:cs typeface="Arial" charset="0"/>
              </a:rPr>
              <a:pPr/>
              <a:t>28</a:t>
            </a:fld>
            <a:endParaRPr lang="en-US">
              <a:cs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B91A141-1160-4BA2-9AF2-88D81402FE83}" type="slidenum">
              <a:rPr lang="en-US">
                <a:cs typeface="Arial" charset="0"/>
              </a:rPr>
              <a:pPr/>
              <a:t>29</a:t>
            </a:fld>
            <a:endParaRPr lang="en-US">
              <a:cs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32A305D-FA77-4CBB-9DE8-D2AA39B90A16}" type="slidenum">
              <a:rPr lang="en-US">
                <a:cs typeface="Arial" charset="0"/>
              </a:rPr>
              <a:pPr/>
              <a:t>30</a:t>
            </a:fld>
            <a:endParaRPr lang="en-US">
              <a:cs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DA6EBDD-B92A-49BE-BBA8-86C6DD19844F}" type="slidenum">
              <a:rPr lang="en-US">
                <a:cs typeface="Arial" charset="0"/>
              </a:rPr>
              <a:pPr/>
              <a:t>31</a:t>
            </a:fld>
            <a:endParaRPr lang="en-US">
              <a:cs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C3E88F8-7F4D-4425-AEB0-7F9A1B066DE4}" type="slidenum">
              <a:rPr lang="en-US">
                <a:cs typeface="Arial" charset="0"/>
              </a:rPr>
              <a:pPr/>
              <a:t>32</a:t>
            </a:fld>
            <a:endParaRPr lang="en-US">
              <a:cs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7F04D2AA-9943-47E4-9892-BAB5F98D1E40}" type="slidenum">
              <a:rPr lang="en-US">
                <a:cs typeface="Arial" charset="0"/>
              </a:rPr>
              <a:pPr/>
              <a:t>33</a:t>
            </a:fld>
            <a:endParaRPr lang="en-US">
              <a:cs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A42E378-1182-492C-9A7B-334D29A90314}" type="slidenum">
              <a:rPr lang="en-US">
                <a:cs typeface="Arial" charset="0"/>
              </a:rPr>
              <a:pPr/>
              <a:t>36</a:t>
            </a:fld>
            <a:endParaRPr lang="en-US">
              <a:cs typeface="Arial"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4EBB63D-DDFC-439D-94FF-16D226F2D937}" type="slidenum">
              <a:rPr lang="en-US">
                <a:cs typeface="Arial" charset="0"/>
              </a:rPr>
              <a:pPr/>
              <a:t>37</a:t>
            </a:fld>
            <a:endParaRPr lang="en-US">
              <a:cs typeface="Arial"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0C974453-9C0C-474C-8661-681D948BA91E}" type="slidenum">
              <a:rPr lang="en-US">
                <a:cs typeface="Arial" charset="0"/>
              </a:rPr>
              <a:pPr/>
              <a:t>38</a:t>
            </a:fld>
            <a:endParaRPr lang="en-US">
              <a:cs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186B5DF8-A196-4BCD-B008-B764CF45C0FA}" type="slidenum">
              <a:rPr lang="en-US">
                <a:cs typeface="Arial" charset="0"/>
              </a:rPr>
              <a:pPr/>
              <a:t>39</a:t>
            </a:fld>
            <a:endParaRPr lang="en-US">
              <a:cs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8FBA4C1-44A7-467A-95E0-A53AE8868152}" type="slidenum">
              <a:rPr lang="en-US">
                <a:cs typeface="Arial" charset="0"/>
              </a:rPr>
              <a:pPr/>
              <a:t>41</a:t>
            </a:fld>
            <a:endParaRPr lang="en-US">
              <a:cs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F8C82564-F1D5-4693-94EF-C2FE5A2E3E98}" type="slidenum">
              <a:rPr lang="en-GB">
                <a:cs typeface="Arial" charset="0"/>
              </a:rPr>
              <a:pPr/>
              <a:t>42</a:t>
            </a:fld>
            <a:endParaRPr lang="en-GB">
              <a:cs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6F5E40A1-2AEE-445C-BCAE-F8668BB38AFD}" type="slidenum">
              <a:rPr lang="en-GB">
                <a:cs typeface="Arial" charset="0"/>
              </a:rPr>
              <a:pPr/>
              <a:t>43</a:t>
            </a:fld>
            <a:endParaRPr lang="en-GB">
              <a:cs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999C8C6-1C3C-4D90-A13B-301224D1512D}" type="slidenum">
              <a:rPr lang="en-US">
                <a:cs typeface="Arial" charset="0"/>
              </a:rPr>
              <a:pPr/>
              <a:t>44</a:t>
            </a:fld>
            <a:endParaRPr lang="en-US">
              <a:cs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385763" y="685800"/>
            <a:ext cx="6092825" cy="3427413"/>
          </a:xfrm>
          <a:solidFill>
            <a:srgbClr val="FFFFFF"/>
          </a:solidFill>
          <a:ln/>
        </p:spPr>
      </p:sp>
      <p:sp>
        <p:nvSpPr>
          <p:cNvPr id="107523" name="Rectangle 3"/>
          <p:cNvSpPr>
            <a:spLocks noGrp="1" noChangeArrowheads="1"/>
          </p:cNvSpPr>
          <p:nvPr>
            <p:ph type="body" idx="1"/>
          </p:nvPr>
        </p:nvSpPr>
        <p:spPr>
          <a:xfrm>
            <a:off x="913805" y="4342191"/>
            <a:ext cx="5030391" cy="4115405"/>
          </a:xfrm>
          <a:solidFill>
            <a:srgbClr val="FFFFFF"/>
          </a:solidFill>
          <a:ln>
            <a:solidFill>
              <a:srgbClr val="000000"/>
            </a:solidFill>
          </a:ln>
        </p:spPr>
        <p:txBody>
          <a:bodyPr lIns="89884" tIns="44943" rIns="89884" bIns="44943"/>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E7AF24B-E546-4F57-A723-E0A97BC7FCD0}" type="slidenum">
              <a:rPr lang="en-US">
                <a:cs typeface="Arial" charset="0"/>
              </a:rPr>
              <a:pPr/>
              <a:t>8</a:t>
            </a:fld>
            <a:endParaRPr lang="en-US">
              <a:cs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1DC27B1-D87E-4DFA-9E4E-7E2BCC5523CD}" type="slidenum">
              <a:rPr lang="en-US">
                <a:cs typeface="Arial" charset="0"/>
              </a:rPr>
              <a:pPr/>
              <a:t>9</a:t>
            </a:fld>
            <a:endParaRPr lang="en-US">
              <a:cs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0A3520B-4547-45D0-AEA5-72E1AE0F2915}" type="slidenum">
              <a:rPr lang="en-US">
                <a:cs typeface="Arial" charset="0"/>
              </a:rPr>
              <a:pPr/>
              <a:t>10</a:t>
            </a:fld>
            <a:endParaRPr lang="en-US">
              <a:cs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36787B2-B141-4B1B-B89A-E3A2BBD0C6AC}" type="slidenum">
              <a:rPr lang="en-US">
                <a:cs typeface="Arial" charset="0"/>
              </a:rPr>
              <a:pPr/>
              <a:t>11</a:t>
            </a:fld>
            <a:endParaRPr lang="en-US">
              <a:cs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0D56B4A-4CCB-4851-8197-E5DED795EF88}" type="slidenum">
              <a:rPr lang="en-US">
                <a:cs typeface="Arial" charset="0"/>
              </a:rPr>
              <a:pPr/>
              <a:t>16</a:t>
            </a:fld>
            <a:endParaRPr lang="en-US">
              <a:cs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06CD075-0DB8-49A2-BA9C-D2CFAC68F52D}" type="slidenum">
              <a:rPr lang="en-US">
                <a:cs typeface="Arial" charset="0"/>
              </a:rPr>
              <a:pPr/>
              <a:t>23</a:t>
            </a:fld>
            <a:endParaRPr lang="en-US">
              <a:cs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40D2C6-D875-4F1F-86FC-5EAD4FD08937}" type="datetime1">
              <a:rPr lang="en-US" smtClean="0"/>
              <a:pPr/>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5E6A8-11E6-40D8-A81C-C686F40F9008}" type="datetime1">
              <a:rPr lang="en-US" smtClean="0"/>
              <a:pPr/>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368BF-D6E9-474E-A2B4-3BB0369E8953}" type="datetime1">
              <a:rPr lang="en-US" smtClean="0"/>
              <a:pPr/>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
            <a:ext cx="8280400" cy="400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857250"/>
            <a:ext cx="408305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857250"/>
            <a:ext cx="408305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704" y="0"/>
            <a:ext cx="8991297" cy="5715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704" y="571500"/>
            <a:ext cx="8991297" cy="4229324"/>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26BD18-1B82-4DDC-B3F7-6C230F5D450D}" type="datetime1">
              <a:rPr lang="en-US" smtClean="0"/>
              <a:pPr/>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E60760-1FB0-4515-A135-66301A77C3CA}" type="datetime1">
              <a:rPr lang="en-US" smtClean="0"/>
              <a:pPr/>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13200B-F567-4DEF-9199-7E2B7D7F5190}" type="datetime1">
              <a:rPr lang="en-US" smtClean="0"/>
              <a:pPr/>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318F88-C00F-456D-8418-C22CF1B44A8F}" type="datetime1">
              <a:rPr lang="en-US" smtClean="0"/>
              <a:pPr/>
              <a:t>1/31/2018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ADBEC1-A4C6-4ECF-97F9-8EEAF88F409C}" type="datetime1">
              <a:rPr lang="en-US" smtClean="0"/>
              <a:pPr/>
              <a:t>1/31/2018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F81DD-A58B-4006-9F4B-52471FDB0474}" type="datetime1">
              <a:rPr lang="en-US" smtClean="0"/>
              <a:pPr/>
              <a:t>1/31/2018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B594B-FA0F-4042-A096-273FF1F567C9}" type="datetime1">
              <a:rPr lang="en-US" smtClean="0"/>
              <a:pPr/>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DAA92-4EAD-4334-9A36-A06C640F52AD}" type="datetime1">
              <a:rPr lang="en-US" smtClean="0"/>
              <a:pPr/>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29C9CC8-A701-4FE6-BF44-6BB88A97CFF6}" type="datetime1">
              <a:rPr lang="en-US" smtClean="0"/>
              <a:pPr/>
              <a:t>1/31/2018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15AC96-4A5A-4699-9DBD-ACAB251D8C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cs.waikato.ac.nz/ml/weka" TargetMode="External"/><Relationship Id="rId2" Type="http://schemas.openxmlformats.org/officeDocument/2006/relationships/hyperlink" Target="http://www.cse.unwe.edu.au/~quinla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pPr/>
              <a:t>1</a:t>
            </a:fld>
            <a:endParaRPr lang="en-US"/>
          </a:p>
        </p:txBody>
      </p:sp>
      <p:sp>
        <p:nvSpPr>
          <p:cNvPr id="5" name="Subtitle 2"/>
          <p:cNvSpPr txBox="1">
            <a:spLocks/>
          </p:cNvSpPr>
          <p:nvPr/>
        </p:nvSpPr>
        <p:spPr>
          <a:xfrm>
            <a:off x="1295400" y="1962150"/>
            <a:ext cx="6400800" cy="887506"/>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800" b="1" i="0" u="none" strike="noStrike" kern="1200" cap="none" spc="0" normalizeH="0" baseline="0" noProof="0" dirty="0" smtClean="0">
                <a:ln>
                  <a:noFill/>
                </a:ln>
                <a:solidFill>
                  <a:srgbClr val="353C5F"/>
                </a:solidFill>
                <a:effectLst/>
                <a:uLnTx/>
                <a:uFillTx/>
                <a:latin typeface="Century Gothic" pitchFamily="34" charset="0"/>
                <a:cs typeface="Times New Roman" pitchFamily="18" charset="0"/>
              </a:rPr>
              <a:t>Data Mining</a:t>
            </a:r>
          </a:p>
          <a:p>
            <a:pPr marL="342900" marR="0" lvl="0" indent="-342900" algn="ctr" defTabSz="914400" rtl="0" eaLnBrk="1" fontAlgn="auto" latinLnBrk="0" hangingPunct="1">
              <a:lnSpc>
                <a:spcPct val="100000"/>
              </a:lnSpc>
              <a:spcBef>
                <a:spcPct val="20000"/>
              </a:spcBef>
              <a:spcAft>
                <a:spcPts val="0"/>
              </a:spcAft>
              <a:buClrTx/>
              <a:buSzTx/>
              <a:tabLst/>
              <a:defRPr/>
            </a:pPr>
            <a:r>
              <a:rPr lang="en-US" sz="2000" b="1" noProof="0" dirty="0" smtClean="0">
                <a:solidFill>
                  <a:schemeClr val="accent2"/>
                </a:solidFill>
                <a:latin typeface="Century Gothic" pitchFamily="34" charset="0"/>
                <a:cs typeface="Arial" pitchFamily="34" charset="0"/>
              </a:rPr>
              <a:t>Week </a:t>
            </a:r>
            <a:r>
              <a:rPr lang="en-US" sz="2000" b="1" noProof="0" dirty="0" smtClean="0">
                <a:solidFill>
                  <a:schemeClr val="accent2"/>
                </a:solidFill>
                <a:latin typeface="Century Gothic" pitchFamily="34" charset="0"/>
                <a:cs typeface="Arial" pitchFamily="34" charset="0"/>
              </a:rPr>
              <a:t>2: Classification, Decision Tree</a:t>
            </a:r>
            <a:endParaRPr kumimoji="0" lang="en-US" sz="2000" b="1" i="0" u="none" strike="noStrike" kern="1200" cap="none" spc="0" normalizeH="0" baseline="0" noProof="0" dirty="0">
              <a:ln>
                <a:noFill/>
              </a:ln>
              <a:solidFill>
                <a:schemeClr val="accent2"/>
              </a:solidFill>
              <a:effectLst/>
              <a:uLnTx/>
              <a:uFillTx/>
              <a:latin typeface="Century Gothic" pitchFamily="34" charset="0"/>
              <a:cs typeface="Arial" pitchFamily="34" charset="0"/>
            </a:endParaRPr>
          </a:p>
        </p:txBody>
      </p:sp>
      <p:sp>
        <p:nvSpPr>
          <p:cNvPr id="6" name="Subtitle 2"/>
          <p:cNvSpPr txBox="1">
            <a:spLocks/>
          </p:cNvSpPr>
          <p:nvPr/>
        </p:nvSpPr>
        <p:spPr>
          <a:xfrm>
            <a:off x="1295400" y="3051368"/>
            <a:ext cx="6400800" cy="53788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u="none" strike="noStrike" kern="1200" cap="none" spc="0" normalizeH="0" baseline="0" noProof="0" dirty="0" err="1" smtClean="0">
                <a:ln>
                  <a:noFill/>
                </a:ln>
                <a:solidFill>
                  <a:srgbClr val="353C5F"/>
                </a:solidFill>
                <a:effectLst/>
                <a:uLnTx/>
                <a:uFillTx/>
                <a:latin typeface="Century Gothic" pitchFamily="34" charset="0"/>
                <a:cs typeface="Arial" pitchFamily="34" charset="0"/>
              </a:rPr>
              <a:t>Pabitra</a:t>
            </a:r>
            <a:r>
              <a:rPr kumimoji="0" lang="en-US" sz="1400" b="1" u="none" strike="noStrike" kern="1200" cap="none" spc="0" normalizeH="0" baseline="0" noProof="0" dirty="0" smtClean="0">
                <a:ln>
                  <a:noFill/>
                </a:ln>
                <a:solidFill>
                  <a:srgbClr val="353C5F"/>
                </a:solidFill>
                <a:effectLst/>
                <a:uLnTx/>
                <a:uFillTx/>
                <a:latin typeface="Century Gothic" pitchFamily="34" charset="0"/>
                <a:cs typeface="Arial" pitchFamily="34" charset="0"/>
              </a:rPr>
              <a:t> </a:t>
            </a:r>
            <a:r>
              <a:rPr kumimoji="0" lang="en-US" sz="1400" b="1" u="none" strike="noStrike" kern="1200" cap="none" spc="0" normalizeH="0" baseline="0" noProof="0" dirty="0" err="1" smtClean="0">
                <a:ln>
                  <a:noFill/>
                </a:ln>
                <a:solidFill>
                  <a:srgbClr val="353C5F"/>
                </a:solidFill>
                <a:effectLst/>
                <a:uLnTx/>
                <a:uFillTx/>
                <a:latin typeface="Century Gothic" pitchFamily="34" charset="0"/>
                <a:cs typeface="Arial" pitchFamily="34" charset="0"/>
              </a:rPr>
              <a:t>Mitra</a:t>
            </a:r>
            <a:endParaRPr kumimoji="0" lang="en-US" sz="1400" b="1" u="none" strike="noStrike" kern="1200" cap="none" spc="0" normalizeH="0" baseline="0" noProof="0" dirty="0" smtClean="0">
              <a:ln>
                <a:noFill/>
              </a:ln>
              <a:solidFill>
                <a:srgbClr val="353C5F"/>
              </a:solidFill>
              <a:effectLst/>
              <a:uLnTx/>
              <a:uFillTx/>
              <a:latin typeface="Century Gothic" pitchFamily="34" charset="0"/>
              <a:cs typeface="Arial" pitchFamily="34"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dirty="0" smtClean="0">
                <a:solidFill>
                  <a:schemeClr val="accent2"/>
                </a:solidFill>
                <a:latin typeface="Century Gothic" pitchFamily="34" charset="0"/>
                <a:cs typeface="Arial" pitchFamily="34" charset="0"/>
              </a:rPr>
              <a:t>Computer Science and Engineering</a:t>
            </a:r>
            <a:endParaRPr kumimoji="0" lang="en-US" sz="1200" b="1" u="none" strike="noStrike" kern="1200" cap="none" spc="0" normalizeH="0" baseline="0" noProof="0" dirty="0" smtClean="0">
              <a:ln>
                <a:noFill/>
              </a:ln>
              <a:solidFill>
                <a:schemeClr val="accent2"/>
              </a:solidFill>
              <a:effectLst/>
              <a:uLnTx/>
              <a:uFillTx/>
              <a:latin typeface="Century Gothic"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71450"/>
            <a:ext cx="8458200" cy="628650"/>
          </a:xfrm>
        </p:spPr>
        <p:txBody>
          <a:bodyPr>
            <a:normAutofit fontScale="90000"/>
          </a:bodyPr>
          <a:lstStyle/>
          <a:p>
            <a:r>
              <a:rPr lang="en-US" smtClean="0">
                <a:latin typeface="Comic Sans MS" pitchFamily="66" charset="0"/>
                <a:ea typeface="ＭＳ Ｐゴシック" pitchFamily="34" charset="-128"/>
              </a:rPr>
              <a:t>Representation in decision trees</a:t>
            </a:r>
          </a:p>
        </p:txBody>
      </p:sp>
      <p:sp>
        <p:nvSpPr>
          <p:cNvPr id="14339" name="Rectangle 3"/>
          <p:cNvSpPr>
            <a:spLocks noChangeArrowheads="1"/>
          </p:cNvSpPr>
          <p:nvPr/>
        </p:nvSpPr>
        <p:spPr bwMode="auto">
          <a:xfrm>
            <a:off x="152400" y="1019175"/>
            <a:ext cx="8991600" cy="4181475"/>
          </a:xfrm>
          <a:prstGeom prst="rect">
            <a:avLst/>
          </a:prstGeom>
          <a:noFill/>
          <a:ln w="12700">
            <a:noFill/>
            <a:miter lim="800000"/>
            <a:headEnd/>
            <a:tailEnd/>
          </a:ln>
        </p:spPr>
        <p:txBody>
          <a:bodyPr lIns="85593" tIns="42045" rIns="85593" bIns="42045"/>
          <a:lstStyle/>
          <a:p>
            <a:pPr marL="323850" indent="-323850">
              <a:spcBef>
                <a:spcPct val="20000"/>
              </a:spcBef>
              <a:buClr>
                <a:srgbClr val="000066"/>
              </a:buClr>
              <a:buSzPct val="90000"/>
              <a:buFont typeface="Webdings" pitchFamily="18" charset="2"/>
              <a:buChar char="&lt;"/>
            </a:pPr>
            <a:r>
              <a:rPr lang="en-US" sz="2400">
                <a:solidFill>
                  <a:srgbClr val="000066"/>
                </a:solidFill>
                <a:latin typeface="Tahoma" pitchFamily="34" charset="0"/>
              </a:rPr>
              <a:t>Example of representing rule in DT</a:t>
            </a:r>
            <a:r>
              <a:rPr lang="ja-JP" altLang="en-US" sz="2400">
                <a:solidFill>
                  <a:srgbClr val="000066"/>
                </a:solidFill>
                <a:latin typeface="Tahoma" pitchFamily="34" charset="0"/>
              </a:rPr>
              <a:t>’</a:t>
            </a:r>
            <a:r>
              <a:rPr lang="en-US" altLang="ja-JP" sz="2400">
                <a:solidFill>
                  <a:srgbClr val="000066"/>
                </a:solidFill>
                <a:latin typeface="Tahoma" pitchFamily="34" charset="0"/>
              </a:rPr>
              <a:t>s:</a:t>
            </a:r>
          </a:p>
          <a:p>
            <a:pPr marL="323850" indent="-323850">
              <a:spcBef>
                <a:spcPct val="20000"/>
              </a:spcBef>
              <a:buClr>
                <a:srgbClr val="000066"/>
              </a:buClr>
              <a:buSzPct val="90000"/>
            </a:pPr>
            <a:r>
              <a:rPr lang="en-US" sz="2400">
                <a:solidFill>
                  <a:srgbClr val="000066"/>
                </a:solidFill>
                <a:latin typeface="Tahoma" pitchFamily="34" charset="0"/>
              </a:rPr>
              <a:t>    </a:t>
            </a:r>
            <a:r>
              <a:rPr lang="en-US" sz="2400" i="1">
                <a:solidFill>
                  <a:srgbClr val="000066"/>
                </a:solidFill>
                <a:latin typeface="Tahoma" pitchFamily="34" charset="0"/>
              </a:rPr>
              <a:t>if</a:t>
            </a:r>
            <a:r>
              <a:rPr lang="en-US" sz="2400">
                <a:solidFill>
                  <a:srgbClr val="000066"/>
                </a:solidFill>
                <a:latin typeface="Tahoma" pitchFamily="34" charset="0"/>
              </a:rPr>
              <a:t> outlook = sunny AND humidity = normal</a:t>
            </a:r>
          </a:p>
          <a:p>
            <a:pPr marL="323850" indent="-323850">
              <a:spcBef>
                <a:spcPct val="20000"/>
              </a:spcBef>
              <a:buClr>
                <a:srgbClr val="000066"/>
              </a:buClr>
              <a:buSzPct val="90000"/>
            </a:pPr>
            <a:r>
              <a:rPr lang="en-US" sz="2400">
                <a:solidFill>
                  <a:srgbClr val="000066"/>
                </a:solidFill>
                <a:latin typeface="Tahoma" pitchFamily="34" charset="0"/>
              </a:rPr>
              <a:t>                         OR</a:t>
            </a:r>
          </a:p>
          <a:p>
            <a:pPr marL="323850" indent="-323850">
              <a:spcBef>
                <a:spcPct val="20000"/>
              </a:spcBef>
              <a:buClr>
                <a:srgbClr val="000066"/>
              </a:buClr>
              <a:buSzPct val="90000"/>
            </a:pPr>
            <a:r>
              <a:rPr lang="en-US" sz="2400">
                <a:solidFill>
                  <a:srgbClr val="000066"/>
                </a:solidFill>
                <a:latin typeface="Tahoma" pitchFamily="34" charset="0"/>
              </a:rPr>
              <a:t>    </a:t>
            </a:r>
            <a:r>
              <a:rPr lang="en-US" sz="2400" i="1">
                <a:solidFill>
                  <a:srgbClr val="000066"/>
                </a:solidFill>
                <a:latin typeface="Tahoma" pitchFamily="34" charset="0"/>
              </a:rPr>
              <a:t>if </a:t>
            </a:r>
            <a:r>
              <a:rPr lang="en-US" sz="2400">
                <a:solidFill>
                  <a:srgbClr val="000066"/>
                </a:solidFill>
                <a:latin typeface="Tahoma" pitchFamily="34" charset="0"/>
              </a:rPr>
              <a:t>outlook = overcast</a:t>
            </a:r>
          </a:p>
          <a:p>
            <a:pPr marL="323850" indent="-323850">
              <a:spcBef>
                <a:spcPct val="20000"/>
              </a:spcBef>
              <a:buClr>
                <a:srgbClr val="000066"/>
              </a:buClr>
              <a:buSzPct val="90000"/>
            </a:pPr>
            <a:r>
              <a:rPr lang="en-US" sz="2400">
                <a:solidFill>
                  <a:srgbClr val="000066"/>
                </a:solidFill>
                <a:latin typeface="Tahoma" pitchFamily="34" charset="0"/>
              </a:rPr>
              <a:t>                         OR</a:t>
            </a:r>
          </a:p>
          <a:p>
            <a:pPr marL="323850" indent="-323850">
              <a:spcBef>
                <a:spcPct val="20000"/>
              </a:spcBef>
              <a:buClr>
                <a:srgbClr val="000066"/>
              </a:buClr>
              <a:buSzPct val="90000"/>
            </a:pPr>
            <a:r>
              <a:rPr lang="en-US" sz="2400">
                <a:solidFill>
                  <a:srgbClr val="000066"/>
                </a:solidFill>
                <a:latin typeface="Tahoma" pitchFamily="34" charset="0"/>
              </a:rPr>
              <a:t>    </a:t>
            </a:r>
            <a:r>
              <a:rPr lang="en-US" sz="2400" i="1">
                <a:solidFill>
                  <a:srgbClr val="000066"/>
                </a:solidFill>
                <a:latin typeface="Tahoma" pitchFamily="34" charset="0"/>
              </a:rPr>
              <a:t>if</a:t>
            </a:r>
            <a:r>
              <a:rPr lang="en-US" sz="2400">
                <a:solidFill>
                  <a:srgbClr val="000066"/>
                </a:solidFill>
                <a:latin typeface="Tahoma" pitchFamily="34" charset="0"/>
              </a:rPr>
              <a:t> outlook = rain  AND wind = weak</a:t>
            </a:r>
          </a:p>
          <a:p>
            <a:pPr marL="323850" indent="-323850">
              <a:spcBef>
                <a:spcPct val="20000"/>
              </a:spcBef>
              <a:buClr>
                <a:srgbClr val="000066"/>
              </a:buClr>
              <a:buSzPct val="90000"/>
            </a:pPr>
            <a:r>
              <a:rPr lang="en-US" sz="2400">
                <a:solidFill>
                  <a:srgbClr val="000066"/>
                </a:solidFill>
                <a:latin typeface="Tahoma" pitchFamily="34" charset="0"/>
              </a:rPr>
              <a:t>    </a:t>
            </a:r>
            <a:r>
              <a:rPr lang="en-US" sz="2400" i="1">
                <a:solidFill>
                  <a:srgbClr val="000066"/>
                </a:solidFill>
                <a:latin typeface="Tahoma" pitchFamily="34" charset="0"/>
              </a:rPr>
              <a:t>then </a:t>
            </a:r>
            <a:r>
              <a:rPr lang="en-US" sz="2400">
                <a:solidFill>
                  <a:srgbClr val="000066"/>
                </a:solidFill>
                <a:latin typeface="Tahoma" pitchFamily="34" charset="0"/>
              </a:rPr>
              <a:t>playtennis</a:t>
            </a:r>
          </a:p>
        </p:txBody>
      </p:sp>
      <p:sp>
        <p:nvSpPr>
          <p:cNvPr id="14340" name="Slide Number Placeholder 3"/>
          <p:cNvSpPr>
            <a:spLocks noGrp="1"/>
          </p:cNvSpPr>
          <p:nvPr>
            <p:ph type="sldNum" sz="quarter" idx="4294967295"/>
          </p:nvPr>
        </p:nvSpPr>
        <p:spPr>
          <a:xfrm>
            <a:off x="6553200" y="4686300"/>
            <a:ext cx="1905000" cy="342900"/>
          </a:xfrm>
          <a:prstGeom prst="rect">
            <a:avLst/>
          </a:prstGeom>
          <a:noFill/>
        </p:spPr>
        <p:txBody>
          <a:bodyPr/>
          <a:lstStyle/>
          <a:p>
            <a:fld id="{560071DE-6FFD-4282-9B8D-ABCF2471BFFD}" type="slidenum">
              <a:rPr lang="en-US">
                <a:cs typeface="Arial" charset="0"/>
              </a:rPr>
              <a:pPr/>
              <a:t>10</a:t>
            </a:fld>
            <a:endParaRPr lang="en-US">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342900"/>
            <a:ext cx="8280400" cy="400050"/>
          </a:xfrm>
        </p:spPr>
        <p:txBody>
          <a:bodyPr>
            <a:noAutofit/>
          </a:bodyPr>
          <a:lstStyle/>
          <a:p>
            <a:r>
              <a:rPr lang="en-US" sz="2800" dirty="0" smtClean="0">
                <a:latin typeface="Comic Sans MS" pitchFamily="66" charset="0"/>
                <a:ea typeface="ＭＳ Ｐゴシック" pitchFamily="34" charset="-128"/>
              </a:rPr>
              <a:t>Applications of Decision Trees</a:t>
            </a:r>
          </a:p>
        </p:txBody>
      </p:sp>
      <p:sp>
        <p:nvSpPr>
          <p:cNvPr id="15363" name="Rectangle 16"/>
          <p:cNvSpPr>
            <a:spLocks noChangeArrowheads="1"/>
          </p:cNvSpPr>
          <p:nvPr/>
        </p:nvSpPr>
        <p:spPr bwMode="auto">
          <a:xfrm>
            <a:off x="152400" y="1076325"/>
            <a:ext cx="8991600" cy="4181475"/>
          </a:xfrm>
          <a:prstGeom prst="rect">
            <a:avLst/>
          </a:prstGeom>
          <a:noFill/>
          <a:ln w="12700">
            <a:noFill/>
            <a:miter lim="800000"/>
            <a:headEnd/>
            <a:tailEnd/>
          </a:ln>
        </p:spPr>
        <p:txBody>
          <a:bodyPr lIns="85593" tIns="42045" rIns="85593" bIns="42045"/>
          <a:lstStyle/>
          <a:p>
            <a:pPr marL="323850" indent="-323850">
              <a:spcBef>
                <a:spcPct val="20000"/>
              </a:spcBef>
              <a:buClr>
                <a:srgbClr val="000066"/>
              </a:buClr>
              <a:buSzPct val="90000"/>
              <a:buFont typeface="Webdings" pitchFamily="18" charset="2"/>
              <a:buChar char="&lt;"/>
            </a:pPr>
            <a:r>
              <a:rPr lang="en-US" sz="1400" dirty="0">
                <a:solidFill>
                  <a:srgbClr val="000066"/>
                </a:solidFill>
                <a:latin typeface="Tahoma" pitchFamily="34" charset="0"/>
              </a:rPr>
              <a:t>Instances describable by a fixed set of attributes and their values</a:t>
            </a:r>
          </a:p>
          <a:p>
            <a:pPr marL="323850" indent="-323850">
              <a:spcBef>
                <a:spcPct val="20000"/>
              </a:spcBef>
              <a:buClr>
                <a:srgbClr val="000066"/>
              </a:buClr>
              <a:buSzPct val="90000"/>
              <a:buFont typeface="Webdings" pitchFamily="18" charset="2"/>
              <a:buChar char="&lt;"/>
            </a:pPr>
            <a:r>
              <a:rPr lang="en-US" sz="1400" dirty="0">
                <a:solidFill>
                  <a:srgbClr val="000066"/>
                </a:solidFill>
                <a:latin typeface="Tahoma" pitchFamily="34" charset="0"/>
              </a:rPr>
              <a:t>Target function is discrete valued</a:t>
            </a:r>
          </a:p>
          <a:p>
            <a:pPr marL="701675" lvl="1" indent="-269875">
              <a:spcBef>
                <a:spcPct val="20000"/>
              </a:spcBef>
              <a:buClr>
                <a:srgbClr val="000066"/>
              </a:buClr>
              <a:buSzPct val="90000"/>
              <a:buFontTx/>
              <a:buChar char="–"/>
            </a:pPr>
            <a:r>
              <a:rPr lang="en-US" sz="1400" dirty="0">
                <a:solidFill>
                  <a:srgbClr val="000066"/>
                </a:solidFill>
                <a:latin typeface="Tahoma" pitchFamily="34" charset="0"/>
              </a:rPr>
              <a:t>2-valued</a:t>
            </a:r>
          </a:p>
          <a:p>
            <a:pPr marL="701675" lvl="1" indent="-269875">
              <a:spcBef>
                <a:spcPct val="20000"/>
              </a:spcBef>
              <a:buClr>
                <a:srgbClr val="000066"/>
              </a:buClr>
              <a:buSzPct val="90000"/>
              <a:buFontTx/>
              <a:buChar char="–"/>
            </a:pPr>
            <a:r>
              <a:rPr lang="en-US" sz="1400" dirty="0">
                <a:solidFill>
                  <a:srgbClr val="000066"/>
                </a:solidFill>
                <a:latin typeface="Tahoma" pitchFamily="34" charset="0"/>
              </a:rPr>
              <a:t>N-valued</a:t>
            </a:r>
          </a:p>
          <a:p>
            <a:pPr marL="701675" lvl="1" indent="-269875">
              <a:spcBef>
                <a:spcPct val="20000"/>
              </a:spcBef>
              <a:buClr>
                <a:srgbClr val="000066"/>
              </a:buClr>
              <a:buSzPct val="90000"/>
              <a:buFontTx/>
              <a:buChar char="–"/>
            </a:pPr>
            <a:r>
              <a:rPr lang="en-US" sz="1400" dirty="0">
                <a:solidFill>
                  <a:srgbClr val="000066"/>
                </a:solidFill>
                <a:latin typeface="Tahoma" pitchFamily="34" charset="0"/>
              </a:rPr>
              <a:t>But can approximate continuous functions </a:t>
            </a:r>
          </a:p>
          <a:p>
            <a:pPr marL="323850" indent="-323850">
              <a:spcBef>
                <a:spcPct val="20000"/>
              </a:spcBef>
              <a:buClr>
                <a:srgbClr val="000066"/>
              </a:buClr>
              <a:buSzPct val="90000"/>
              <a:buFont typeface="Webdings" pitchFamily="18" charset="2"/>
              <a:buChar char="&lt;"/>
            </a:pPr>
            <a:r>
              <a:rPr lang="en-US" sz="1400" dirty="0">
                <a:solidFill>
                  <a:srgbClr val="000066"/>
                </a:solidFill>
                <a:latin typeface="Tahoma" pitchFamily="34" charset="0"/>
              </a:rPr>
              <a:t>Disjunctive hypothesis space</a:t>
            </a:r>
          </a:p>
          <a:p>
            <a:pPr marL="323850" indent="-323850">
              <a:spcBef>
                <a:spcPct val="20000"/>
              </a:spcBef>
              <a:buClr>
                <a:srgbClr val="000066"/>
              </a:buClr>
              <a:buSzPct val="90000"/>
              <a:buFont typeface="Webdings" pitchFamily="18" charset="2"/>
              <a:buChar char="&lt;"/>
            </a:pPr>
            <a:r>
              <a:rPr lang="en-US" sz="1400" dirty="0">
                <a:solidFill>
                  <a:srgbClr val="000066"/>
                </a:solidFill>
                <a:latin typeface="Tahoma" pitchFamily="34" charset="0"/>
              </a:rPr>
              <a:t>Possibly noisy training data</a:t>
            </a:r>
          </a:p>
          <a:p>
            <a:pPr marL="701675" lvl="1" indent="-269875">
              <a:spcBef>
                <a:spcPct val="20000"/>
              </a:spcBef>
              <a:buClr>
                <a:srgbClr val="000066"/>
              </a:buClr>
              <a:buSzPct val="90000"/>
              <a:buFontTx/>
              <a:buChar char="–"/>
            </a:pPr>
            <a:r>
              <a:rPr lang="en-US" sz="1400" dirty="0">
                <a:solidFill>
                  <a:srgbClr val="000066"/>
                </a:solidFill>
                <a:latin typeface="Tahoma" pitchFamily="34" charset="0"/>
              </a:rPr>
              <a:t>Errors, missing values, …</a:t>
            </a:r>
          </a:p>
          <a:p>
            <a:pPr marL="323850" indent="-323850">
              <a:spcBef>
                <a:spcPct val="20000"/>
              </a:spcBef>
              <a:buClr>
                <a:srgbClr val="000066"/>
              </a:buClr>
              <a:buSzPct val="90000"/>
              <a:buFont typeface="Webdings" pitchFamily="18" charset="2"/>
              <a:buChar char="&lt;"/>
            </a:pPr>
            <a:r>
              <a:rPr lang="en-US" sz="1400" dirty="0">
                <a:solidFill>
                  <a:srgbClr val="000066"/>
                </a:solidFill>
                <a:latin typeface="Tahoma" pitchFamily="34" charset="0"/>
              </a:rPr>
              <a:t>Examples:</a:t>
            </a:r>
          </a:p>
          <a:p>
            <a:pPr marL="701675" lvl="1" indent="-269875">
              <a:spcBef>
                <a:spcPct val="20000"/>
              </a:spcBef>
              <a:buClr>
                <a:srgbClr val="000066"/>
              </a:buClr>
              <a:buSzPct val="90000"/>
              <a:buFontTx/>
              <a:buChar char="–"/>
            </a:pPr>
            <a:r>
              <a:rPr lang="en-US" sz="1400" dirty="0">
                <a:solidFill>
                  <a:srgbClr val="000066"/>
                </a:solidFill>
                <a:latin typeface="Tahoma" pitchFamily="34" charset="0"/>
              </a:rPr>
              <a:t> Equipment or medical diagnosis</a:t>
            </a:r>
          </a:p>
          <a:p>
            <a:pPr marL="701675" lvl="1" indent="-269875">
              <a:spcBef>
                <a:spcPct val="20000"/>
              </a:spcBef>
              <a:buClr>
                <a:srgbClr val="000066"/>
              </a:buClr>
              <a:buSzPct val="90000"/>
              <a:buFontTx/>
              <a:buChar char="–"/>
            </a:pPr>
            <a:r>
              <a:rPr lang="en-US" sz="1400" dirty="0">
                <a:solidFill>
                  <a:srgbClr val="000066"/>
                </a:solidFill>
                <a:latin typeface="Tahoma" pitchFamily="34" charset="0"/>
              </a:rPr>
              <a:t> Credit risk analysis</a:t>
            </a:r>
          </a:p>
          <a:p>
            <a:pPr marL="701675" lvl="1" indent="-269875">
              <a:spcBef>
                <a:spcPct val="20000"/>
              </a:spcBef>
              <a:buClr>
                <a:srgbClr val="000066"/>
              </a:buClr>
              <a:buSzPct val="90000"/>
              <a:buFontTx/>
              <a:buChar char="–"/>
            </a:pPr>
            <a:r>
              <a:rPr lang="en-US" sz="1400" dirty="0">
                <a:solidFill>
                  <a:srgbClr val="000066"/>
                </a:solidFill>
                <a:latin typeface="Tahoma" pitchFamily="34" charset="0"/>
              </a:rPr>
              <a:t> Calendar scheduling preferences</a:t>
            </a:r>
          </a:p>
        </p:txBody>
      </p:sp>
      <p:sp>
        <p:nvSpPr>
          <p:cNvPr id="15364" name="Slide Number Placeholder 3"/>
          <p:cNvSpPr>
            <a:spLocks noGrp="1"/>
          </p:cNvSpPr>
          <p:nvPr>
            <p:ph type="sldNum" sz="quarter" idx="4294967295"/>
          </p:nvPr>
        </p:nvSpPr>
        <p:spPr>
          <a:xfrm>
            <a:off x="6553200" y="4686300"/>
            <a:ext cx="1905000" cy="342900"/>
          </a:xfrm>
          <a:prstGeom prst="rect">
            <a:avLst/>
          </a:prstGeom>
          <a:noFill/>
        </p:spPr>
        <p:txBody>
          <a:bodyPr/>
          <a:lstStyle/>
          <a:p>
            <a:fld id="{81380617-E5B3-44D5-B544-1FB384FD8664}" type="slidenum">
              <a:rPr lang="en-US">
                <a:cs typeface="Arial" charset="0"/>
              </a:rPr>
              <a:pPr/>
              <a:t>11</a:t>
            </a:fld>
            <a:endParaRPr lang="en-US">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62000" y="514350"/>
            <a:ext cx="7772400" cy="490538"/>
          </a:xfrm>
        </p:spPr>
        <p:txBody>
          <a:bodyPr>
            <a:normAutofit fontScale="90000"/>
          </a:bodyPr>
          <a:lstStyle/>
          <a:p>
            <a:r>
              <a:rPr lang="en-US" dirty="0" smtClean="0">
                <a:ea typeface="ＭＳ Ｐゴシック" pitchFamily="34" charset="-128"/>
              </a:rPr>
              <a:t>Decision Trees</a:t>
            </a:r>
          </a:p>
        </p:txBody>
      </p:sp>
      <p:grpSp>
        <p:nvGrpSpPr>
          <p:cNvPr id="2" name="Group 29"/>
          <p:cNvGrpSpPr>
            <a:grpSpLocks/>
          </p:cNvGrpSpPr>
          <p:nvPr/>
        </p:nvGrpSpPr>
        <p:grpSpPr bwMode="auto">
          <a:xfrm>
            <a:off x="935027" y="1466850"/>
            <a:ext cx="6913573" cy="2858043"/>
            <a:chOff x="934575" y="1600994"/>
            <a:chExt cx="6914025" cy="3810000"/>
          </a:xfrm>
        </p:grpSpPr>
        <p:cxnSp>
          <p:nvCxnSpPr>
            <p:cNvPr id="16390" name="Straight Arrow Connector 6"/>
            <p:cNvCxnSpPr>
              <a:cxnSpLocks noChangeShapeType="1"/>
            </p:cNvCxnSpPr>
            <p:nvPr/>
          </p:nvCxnSpPr>
          <p:spPr bwMode="auto">
            <a:xfrm flipV="1">
              <a:off x="1447800" y="5334000"/>
              <a:ext cx="6400800" cy="76200"/>
            </a:xfrm>
            <a:prstGeom prst="straightConnector1">
              <a:avLst/>
            </a:prstGeom>
            <a:noFill/>
            <a:ln w="12700" cap="sq" algn="ctr">
              <a:solidFill>
                <a:schemeClr val="tx1"/>
              </a:solidFill>
              <a:round/>
              <a:headEnd/>
              <a:tailEnd type="arrow" w="med" len="med"/>
            </a:ln>
          </p:spPr>
        </p:cxnSp>
        <p:cxnSp>
          <p:nvCxnSpPr>
            <p:cNvPr id="16391" name="Straight Arrow Connector 8"/>
            <p:cNvCxnSpPr>
              <a:cxnSpLocks noChangeShapeType="1"/>
            </p:cNvCxnSpPr>
            <p:nvPr/>
          </p:nvCxnSpPr>
          <p:spPr bwMode="auto">
            <a:xfrm rot="5400000" flipH="1" flipV="1">
              <a:off x="-457200" y="3505200"/>
              <a:ext cx="3810000" cy="1588"/>
            </a:xfrm>
            <a:prstGeom prst="straightConnector1">
              <a:avLst/>
            </a:prstGeom>
            <a:noFill/>
            <a:ln w="12700" cap="sq" algn="ctr">
              <a:solidFill>
                <a:schemeClr val="tx1"/>
              </a:solidFill>
              <a:round/>
              <a:headEnd/>
              <a:tailEnd type="arrow" w="med" len="med"/>
            </a:ln>
          </p:spPr>
        </p:cxnSp>
        <p:sp>
          <p:nvSpPr>
            <p:cNvPr id="16392" name="TextBox 9"/>
            <p:cNvSpPr txBox="1">
              <a:spLocks noChangeArrowheads="1"/>
            </p:cNvSpPr>
            <p:nvPr/>
          </p:nvSpPr>
          <p:spPr bwMode="auto">
            <a:xfrm>
              <a:off x="1752600" y="1981201"/>
              <a:ext cx="963788" cy="3077182"/>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16393" name="TextBox 11"/>
            <p:cNvSpPr txBox="1">
              <a:spLocks noChangeArrowheads="1"/>
            </p:cNvSpPr>
            <p:nvPr/>
          </p:nvSpPr>
          <p:spPr bwMode="auto">
            <a:xfrm>
              <a:off x="4648200" y="1981201"/>
              <a:ext cx="963788" cy="2707920"/>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r>
                <a:rPr lang="en-US"/>
                <a:t>+  +  +  +</a:t>
              </a:r>
            </a:p>
            <a:p>
              <a:r>
                <a:rPr lang="en-US"/>
                <a:t>+  +  +  +</a:t>
              </a:r>
            </a:p>
            <a:p>
              <a:r>
                <a:rPr lang="en-US"/>
                <a:t>+  +  +  +</a:t>
              </a:r>
            </a:p>
          </p:txBody>
        </p:sp>
        <p:sp>
          <p:nvSpPr>
            <p:cNvPr id="16394" name="TextBox 12"/>
            <p:cNvSpPr txBox="1">
              <a:spLocks noChangeArrowheads="1"/>
            </p:cNvSpPr>
            <p:nvPr/>
          </p:nvSpPr>
          <p:spPr bwMode="auto">
            <a:xfrm>
              <a:off x="3276600" y="1981201"/>
              <a:ext cx="942949" cy="3077182"/>
            </a:xfrm>
            <a:prstGeom prst="rect">
              <a:avLst/>
            </a:prstGeom>
            <a:noFill/>
            <a:ln w="9525">
              <a:noFill/>
              <a:miter lim="800000"/>
              <a:headEnd/>
              <a:tailEnd/>
            </a:ln>
          </p:spPr>
          <p:txBody>
            <a:bodyPr wrap="none">
              <a:spAutoFit/>
            </a:bodyPr>
            <a:lstStyle/>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16395" name="TextBox 13"/>
            <p:cNvSpPr txBox="1">
              <a:spLocks noChangeArrowheads="1"/>
            </p:cNvSpPr>
            <p:nvPr/>
          </p:nvSpPr>
          <p:spPr bwMode="auto">
            <a:xfrm>
              <a:off x="5935082" y="4902367"/>
              <a:ext cx="1199061" cy="492349"/>
            </a:xfrm>
            <a:prstGeom prst="rect">
              <a:avLst/>
            </a:prstGeom>
            <a:noFill/>
            <a:ln w="9525">
              <a:noFill/>
              <a:miter lim="800000"/>
              <a:headEnd/>
              <a:tailEnd/>
            </a:ln>
          </p:spPr>
          <p:txBody>
            <a:bodyPr wrap="none">
              <a:spAutoFit/>
            </a:bodyPr>
            <a:lstStyle/>
            <a:p>
              <a:r>
                <a:rPr lang="en-US" dirty="0"/>
                <a:t>Attribute 1</a:t>
              </a:r>
            </a:p>
          </p:txBody>
        </p:sp>
        <p:sp>
          <p:nvSpPr>
            <p:cNvPr id="16396" name="TextBox 14"/>
            <p:cNvSpPr txBox="1">
              <a:spLocks noChangeArrowheads="1"/>
            </p:cNvSpPr>
            <p:nvPr/>
          </p:nvSpPr>
          <p:spPr bwMode="auto">
            <a:xfrm rot="16200000">
              <a:off x="320082" y="2414640"/>
              <a:ext cx="1598341" cy="369356"/>
            </a:xfrm>
            <a:prstGeom prst="rect">
              <a:avLst/>
            </a:prstGeom>
            <a:noFill/>
            <a:ln w="9525">
              <a:noFill/>
              <a:miter lim="800000"/>
              <a:headEnd/>
              <a:tailEnd/>
            </a:ln>
          </p:spPr>
          <p:txBody>
            <a:bodyPr wrap="none">
              <a:spAutoFit/>
            </a:bodyPr>
            <a:lstStyle/>
            <a:p>
              <a:r>
                <a:rPr lang="en-US"/>
                <a:t>Attribute 2</a:t>
              </a:r>
            </a:p>
          </p:txBody>
        </p:sp>
      </p:grpSp>
      <p:sp>
        <p:nvSpPr>
          <p:cNvPr id="16389" name="TextBox 20"/>
          <p:cNvSpPr txBox="1">
            <a:spLocks noChangeArrowheads="1"/>
          </p:cNvSpPr>
          <p:nvPr/>
        </p:nvSpPr>
        <p:spPr bwMode="auto">
          <a:xfrm>
            <a:off x="5935663" y="1466851"/>
            <a:ext cx="2298450" cy="1477328"/>
          </a:xfrm>
          <a:prstGeom prst="rect">
            <a:avLst/>
          </a:prstGeom>
          <a:noFill/>
          <a:ln w="9525">
            <a:noFill/>
            <a:miter lim="800000"/>
            <a:headEnd/>
            <a:tailEnd/>
          </a:ln>
        </p:spPr>
        <p:txBody>
          <a:bodyPr wrap="none">
            <a:spAutoFit/>
          </a:bodyPr>
          <a:lstStyle/>
          <a:p>
            <a:r>
              <a:rPr lang="en-US">
                <a:solidFill>
                  <a:schemeClr val="tx2"/>
                </a:solidFill>
              </a:rPr>
              <a:t>Given distribution</a:t>
            </a:r>
          </a:p>
          <a:p>
            <a:r>
              <a:rPr lang="en-US">
                <a:solidFill>
                  <a:schemeClr val="tx2"/>
                </a:solidFill>
              </a:rPr>
              <a:t>Of training instances</a:t>
            </a:r>
          </a:p>
          <a:p>
            <a:r>
              <a:rPr lang="en-US">
                <a:solidFill>
                  <a:schemeClr val="tx2"/>
                </a:solidFill>
              </a:rPr>
              <a:t>Draw axis parallel</a:t>
            </a:r>
          </a:p>
          <a:p>
            <a:r>
              <a:rPr lang="en-US">
                <a:solidFill>
                  <a:schemeClr val="tx2"/>
                </a:solidFill>
              </a:rPr>
              <a:t>Lines to separate the </a:t>
            </a:r>
          </a:p>
          <a:p>
            <a:r>
              <a:rPr lang="en-US">
                <a:solidFill>
                  <a:schemeClr val="tx2"/>
                </a:solidFill>
              </a:rPr>
              <a:t>Instances of each class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762000" y="361950"/>
            <a:ext cx="7772400" cy="490538"/>
          </a:xfrm>
        </p:spPr>
        <p:txBody>
          <a:bodyPr>
            <a:normAutofit fontScale="90000"/>
          </a:bodyPr>
          <a:lstStyle/>
          <a:p>
            <a:r>
              <a:rPr lang="en-US" dirty="0" smtClean="0">
                <a:ea typeface="ＭＳ Ｐゴシック" pitchFamily="34" charset="-128"/>
              </a:rPr>
              <a:t>Decision Tree Structure</a:t>
            </a:r>
          </a:p>
        </p:txBody>
      </p:sp>
      <p:grpSp>
        <p:nvGrpSpPr>
          <p:cNvPr id="2" name="Group 29"/>
          <p:cNvGrpSpPr>
            <a:grpSpLocks/>
          </p:cNvGrpSpPr>
          <p:nvPr/>
        </p:nvGrpSpPr>
        <p:grpSpPr bwMode="auto">
          <a:xfrm>
            <a:off x="935027" y="1466850"/>
            <a:ext cx="6913573" cy="2858041"/>
            <a:chOff x="934575" y="1600994"/>
            <a:chExt cx="6914025" cy="3810000"/>
          </a:xfrm>
        </p:grpSpPr>
        <p:cxnSp>
          <p:nvCxnSpPr>
            <p:cNvPr id="17417" name="Straight Arrow Connector 6"/>
            <p:cNvCxnSpPr>
              <a:cxnSpLocks noChangeShapeType="1"/>
            </p:cNvCxnSpPr>
            <p:nvPr/>
          </p:nvCxnSpPr>
          <p:spPr bwMode="auto">
            <a:xfrm flipV="1">
              <a:off x="1447800" y="5334000"/>
              <a:ext cx="6400800" cy="76200"/>
            </a:xfrm>
            <a:prstGeom prst="straightConnector1">
              <a:avLst/>
            </a:prstGeom>
            <a:noFill/>
            <a:ln w="12700" cap="sq" algn="ctr">
              <a:solidFill>
                <a:schemeClr val="tx1"/>
              </a:solidFill>
              <a:round/>
              <a:headEnd/>
              <a:tailEnd type="arrow" w="med" len="med"/>
            </a:ln>
          </p:spPr>
        </p:cxnSp>
        <p:cxnSp>
          <p:nvCxnSpPr>
            <p:cNvPr id="17418" name="Straight Arrow Connector 8"/>
            <p:cNvCxnSpPr>
              <a:cxnSpLocks noChangeShapeType="1"/>
            </p:cNvCxnSpPr>
            <p:nvPr/>
          </p:nvCxnSpPr>
          <p:spPr bwMode="auto">
            <a:xfrm rot="5400000" flipH="1" flipV="1">
              <a:off x="-457200" y="3505200"/>
              <a:ext cx="3810000" cy="1588"/>
            </a:xfrm>
            <a:prstGeom prst="straightConnector1">
              <a:avLst/>
            </a:prstGeom>
            <a:noFill/>
            <a:ln w="12700" cap="sq" algn="ctr">
              <a:solidFill>
                <a:schemeClr val="tx1"/>
              </a:solidFill>
              <a:round/>
              <a:headEnd/>
              <a:tailEnd type="arrow" w="med" len="med"/>
            </a:ln>
          </p:spPr>
        </p:cxnSp>
        <p:sp>
          <p:nvSpPr>
            <p:cNvPr id="17419" name="TextBox 9"/>
            <p:cNvSpPr txBox="1">
              <a:spLocks noChangeArrowheads="1"/>
            </p:cNvSpPr>
            <p:nvPr/>
          </p:nvSpPr>
          <p:spPr bwMode="auto">
            <a:xfrm>
              <a:off x="1752600" y="1981201"/>
              <a:ext cx="963788" cy="3077182"/>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17420" name="TextBox 11"/>
            <p:cNvSpPr txBox="1">
              <a:spLocks noChangeArrowheads="1"/>
            </p:cNvSpPr>
            <p:nvPr/>
          </p:nvSpPr>
          <p:spPr bwMode="auto">
            <a:xfrm>
              <a:off x="4648200" y="1981201"/>
              <a:ext cx="963788" cy="2707920"/>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r>
                <a:rPr lang="en-US"/>
                <a:t>+  +  +  +</a:t>
              </a:r>
            </a:p>
            <a:p>
              <a:r>
                <a:rPr lang="en-US"/>
                <a:t>+  +  +  +</a:t>
              </a:r>
            </a:p>
            <a:p>
              <a:r>
                <a:rPr lang="en-US"/>
                <a:t>+  +  +  +</a:t>
              </a:r>
            </a:p>
          </p:txBody>
        </p:sp>
        <p:sp>
          <p:nvSpPr>
            <p:cNvPr id="17421" name="TextBox 12"/>
            <p:cNvSpPr txBox="1">
              <a:spLocks noChangeArrowheads="1"/>
            </p:cNvSpPr>
            <p:nvPr/>
          </p:nvSpPr>
          <p:spPr bwMode="auto">
            <a:xfrm>
              <a:off x="3276600" y="1981201"/>
              <a:ext cx="942949" cy="3077182"/>
            </a:xfrm>
            <a:prstGeom prst="rect">
              <a:avLst/>
            </a:prstGeom>
            <a:noFill/>
            <a:ln w="9525">
              <a:noFill/>
              <a:miter lim="800000"/>
              <a:headEnd/>
              <a:tailEnd/>
            </a:ln>
          </p:spPr>
          <p:txBody>
            <a:bodyPr wrap="none">
              <a:spAutoFit/>
            </a:bodyPr>
            <a:lstStyle/>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17422" name="TextBox 13"/>
            <p:cNvSpPr txBox="1">
              <a:spLocks noChangeArrowheads="1"/>
            </p:cNvSpPr>
            <p:nvPr/>
          </p:nvSpPr>
          <p:spPr bwMode="auto">
            <a:xfrm>
              <a:off x="5867270" y="4902368"/>
              <a:ext cx="1199061" cy="492349"/>
            </a:xfrm>
            <a:prstGeom prst="rect">
              <a:avLst/>
            </a:prstGeom>
            <a:noFill/>
            <a:ln w="9525">
              <a:noFill/>
              <a:miter lim="800000"/>
              <a:headEnd/>
              <a:tailEnd/>
            </a:ln>
          </p:spPr>
          <p:txBody>
            <a:bodyPr wrap="none">
              <a:spAutoFit/>
            </a:bodyPr>
            <a:lstStyle/>
            <a:p>
              <a:r>
                <a:rPr lang="en-US" dirty="0"/>
                <a:t>Attribute 1</a:t>
              </a:r>
            </a:p>
          </p:txBody>
        </p:sp>
        <p:sp>
          <p:nvSpPr>
            <p:cNvPr id="17423" name="TextBox 14"/>
            <p:cNvSpPr txBox="1">
              <a:spLocks noChangeArrowheads="1"/>
            </p:cNvSpPr>
            <p:nvPr/>
          </p:nvSpPr>
          <p:spPr bwMode="auto">
            <a:xfrm rot="16200000">
              <a:off x="320082" y="2414640"/>
              <a:ext cx="1598341" cy="369356"/>
            </a:xfrm>
            <a:prstGeom prst="rect">
              <a:avLst/>
            </a:prstGeom>
            <a:noFill/>
            <a:ln w="9525">
              <a:noFill/>
              <a:miter lim="800000"/>
              <a:headEnd/>
              <a:tailEnd/>
            </a:ln>
          </p:spPr>
          <p:txBody>
            <a:bodyPr wrap="none">
              <a:spAutoFit/>
            </a:bodyPr>
            <a:lstStyle/>
            <a:p>
              <a:r>
                <a:rPr lang="en-US"/>
                <a:t>Attribute 2</a:t>
              </a:r>
            </a:p>
          </p:txBody>
        </p:sp>
      </p:grpSp>
      <p:sp>
        <p:nvSpPr>
          <p:cNvPr id="17413" name="TextBox 20"/>
          <p:cNvSpPr txBox="1">
            <a:spLocks noChangeArrowheads="1"/>
          </p:cNvSpPr>
          <p:nvPr/>
        </p:nvSpPr>
        <p:spPr bwMode="auto">
          <a:xfrm>
            <a:off x="5935663" y="1466850"/>
            <a:ext cx="2298450" cy="923330"/>
          </a:xfrm>
          <a:prstGeom prst="rect">
            <a:avLst/>
          </a:prstGeom>
          <a:noFill/>
          <a:ln w="9525">
            <a:noFill/>
            <a:miter lim="800000"/>
            <a:headEnd/>
            <a:tailEnd/>
          </a:ln>
        </p:spPr>
        <p:txBody>
          <a:bodyPr wrap="none">
            <a:spAutoFit/>
          </a:bodyPr>
          <a:lstStyle/>
          <a:p>
            <a:r>
              <a:rPr lang="en-US">
                <a:solidFill>
                  <a:schemeClr val="tx2"/>
                </a:solidFill>
              </a:rPr>
              <a:t>Draw axis parallel</a:t>
            </a:r>
          </a:p>
          <a:p>
            <a:r>
              <a:rPr lang="en-US">
                <a:solidFill>
                  <a:schemeClr val="tx2"/>
                </a:solidFill>
              </a:rPr>
              <a:t>Lines to separate the </a:t>
            </a:r>
          </a:p>
          <a:p>
            <a:r>
              <a:rPr lang="en-US">
                <a:solidFill>
                  <a:schemeClr val="tx2"/>
                </a:solidFill>
              </a:rPr>
              <a:t>Instances of each class</a:t>
            </a:r>
          </a:p>
        </p:txBody>
      </p:sp>
      <p:cxnSp>
        <p:nvCxnSpPr>
          <p:cNvPr id="17414" name="Straight Connector 16"/>
          <p:cNvCxnSpPr>
            <a:cxnSpLocks noChangeShapeType="1"/>
          </p:cNvCxnSpPr>
          <p:nvPr/>
        </p:nvCxnSpPr>
        <p:spPr bwMode="auto">
          <a:xfrm rot="5400000">
            <a:off x="1619846" y="2894608"/>
            <a:ext cx="2856309" cy="3175"/>
          </a:xfrm>
          <a:prstGeom prst="line">
            <a:avLst/>
          </a:prstGeom>
          <a:noFill/>
          <a:ln w="12700" cap="sq" algn="ctr">
            <a:solidFill>
              <a:schemeClr val="tx1"/>
            </a:solidFill>
            <a:round/>
            <a:headEnd/>
            <a:tailEnd/>
          </a:ln>
        </p:spPr>
      </p:cxnSp>
      <p:cxnSp>
        <p:nvCxnSpPr>
          <p:cNvPr id="17415" name="Straight Connector 17"/>
          <p:cNvCxnSpPr>
            <a:cxnSpLocks noChangeShapeType="1"/>
          </p:cNvCxnSpPr>
          <p:nvPr/>
        </p:nvCxnSpPr>
        <p:spPr bwMode="auto">
          <a:xfrm rot="5400000">
            <a:off x="3068439" y="2856111"/>
            <a:ext cx="2856310" cy="1588"/>
          </a:xfrm>
          <a:prstGeom prst="line">
            <a:avLst/>
          </a:prstGeom>
          <a:noFill/>
          <a:ln w="12700" cap="sq" algn="ctr">
            <a:solidFill>
              <a:schemeClr val="tx1"/>
            </a:solidFill>
            <a:round/>
            <a:headEnd/>
            <a:tailEnd/>
          </a:ln>
        </p:spPr>
      </p:cxnSp>
      <p:cxnSp>
        <p:nvCxnSpPr>
          <p:cNvPr id="17416" name="Straight Connector 19"/>
          <p:cNvCxnSpPr>
            <a:cxnSpLocks noChangeShapeType="1"/>
          </p:cNvCxnSpPr>
          <p:nvPr/>
        </p:nvCxnSpPr>
        <p:spPr bwMode="auto">
          <a:xfrm>
            <a:off x="1449388" y="2457450"/>
            <a:ext cx="1600200" cy="1191"/>
          </a:xfrm>
          <a:prstGeom prst="line">
            <a:avLst/>
          </a:prstGeom>
          <a:noFill/>
          <a:ln w="12700" cap="sq" algn="ctr">
            <a:solidFill>
              <a:schemeClr val="tx1"/>
            </a:solidFill>
            <a:round/>
            <a:headEnd/>
            <a:tailEn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85800" y="285750"/>
            <a:ext cx="7772400" cy="490538"/>
          </a:xfrm>
        </p:spPr>
        <p:txBody>
          <a:bodyPr>
            <a:normAutofit fontScale="90000"/>
          </a:bodyPr>
          <a:lstStyle/>
          <a:p>
            <a:r>
              <a:rPr lang="en-US" dirty="0" smtClean="0">
                <a:ea typeface="ＭＳ Ｐゴシック" pitchFamily="34" charset="-128"/>
              </a:rPr>
              <a:t>Decision Tree Structure</a:t>
            </a:r>
          </a:p>
        </p:txBody>
      </p:sp>
      <p:sp>
        <p:nvSpPr>
          <p:cNvPr id="18435" name="Slide Number Placeholder 4"/>
          <p:cNvSpPr>
            <a:spLocks noGrp="1"/>
          </p:cNvSpPr>
          <p:nvPr>
            <p:ph type="sldNum" sz="quarter" idx="4294967295"/>
          </p:nvPr>
        </p:nvSpPr>
        <p:spPr>
          <a:xfrm>
            <a:off x="6553200" y="4686300"/>
            <a:ext cx="1905000" cy="342900"/>
          </a:xfrm>
          <a:prstGeom prst="rect">
            <a:avLst/>
          </a:prstGeom>
          <a:noFill/>
        </p:spPr>
        <p:txBody>
          <a:bodyPr/>
          <a:lstStyle/>
          <a:p>
            <a:endParaRPr lang="en-US" dirty="0">
              <a:cs typeface="Arial" charset="0"/>
            </a:endParaRPr>
          </a:p>
        </p:txBody>
      </p:sp>
      <p:sp>
        <p:nvSpPr>
          <p:cNvPr id="18436" name="TextBox 26"/>
          <p:cNvSpPr txBox="1">
            <a:spLocks noChangeArrowheads="1"/>
          </p:cNvSpPr>
          <p:nvPr/>
        </p:nvSpPr>
        <p:spPr bwMode="auto">
          <a:xfrm>
            <a:off x="2524125" y="923925"/>
            <a:ext cx="1380763" cy="369332"/>
          </a:xfrm>
          <a:prstGeom prst="rect">
            <a:avLst/>
          </a:prstGeom>
          <a:noFill/>
          <a:ln w="9525">
            <a:noFill/>
            <a:miter lim="800000"/>
            <a:headEnd/>
            <a:tailEnd/>
          </a:ln>
        </p:spPr>
        <p:txBody>
          <a:bodyPr wrap="none">
            <a:spAutoFit/>
          </a:bodyPr>
          <a:lstStyle/>
          <a:p>
            <a:r>
              <a:rPr lang="en-US"/>
              <a:t>Decision leaf</a:t>
            </a:r>
          </a:p>
        </p:txBody>
      </p:sp>
      <p:grpSp>
        <p:nvGrpSpPr>
          <p:cNvPr id="2" name="Group 29"/>
          <p:cNvGrpSpPr>
            <a:grpSpLocks/>
          </p:cNvGrpSpPr>
          <p:nvPr/>
        </p:nvGrpSpPr>
        <p:grpSpPr bwMode="auto">
          <a:xfrm>
            <a:off x="935027" y="1153209"/>
            <a:ext cx="6913573" cy="3235673"/>
            <a:chOff x="934574" y="1181850"/>
            <a:chExt cx="6914026" cy="4314381"/>
          </a:xfrm>
        </p:grpSpPr>
        <p:cxnSp>
          <p:nvCxnSpPr>
            <p:cNvPr id="18443" name="Straight Arrow Connector 6"/>
            <p:cNvCxnSpPr>
              <a:cxnSpLocks noChangeShapeType="1"/>
            </p:cNvCxnSpPr>
            <p:nvPr/>
          </p:nvCxnSpPr>
          <p:spPr bwMode="auto">
            <a:xfrm flipV="1">
              <a:off x="1447800" y="5334000"/>
              <a:ext cx="6400800" cy="76200"/>
            </a:xfrm>
            <a:prstGeom prst="straightConnector1">
              <a:avLst/>
            </a:prstGeom>
            <a:noFill/>
            <a:ln w="12700" cap="sq" algn="ctr">
              <a:solidFill>
                <a:schemeClr val="tx1"/>
              </a:solidFill>
              <a:round/>
              <a:headEnd/>
              <a:tailEnd type="arrow" w="med" len="med"/>
            </a:ln>
          </p:spPr>
        </p:cxnSp>
        <p:cxnSp>
          <p:nvCxnSpPr>
            <p:cNvPr id="18444" name="Straight Arrow Connector 8"/>
            <p:cNvCxnSpPr>
              <a:cxnSpLocks noChangeShapeType="1"/>
            </p:cNvCxnSpPr>
            <p:nvPr/>
          </p:nvCxnSpPr>
          <p:spPr bwMode="auto">
            <a:xfrm rot="5400000" flipH="1" flipV="1">
              <a:off x="-457200" y="3505200"/>
              <a:ext cx="3810000" cy="1588"/>
            </a:xfrm>
            <a:prstGeom prst="straightConnector1">
              <a:avLst/>
            </a:prstGeom>
            <a:noFill/>
            <a:ln w="12700" cap="sq" algn="ctr">
              <a:solidFill>
                <a:schemeClr val="tx1"/>
              </a:solidFill>
              <a:round/>
              <a:headEnd/>
              <a:tailEnd type="arrow" w="med" len="med"/>
            </a:ln>
          </p:spPr>
        </p:cxnSp>
        <p:sp>
          <p:nvSpPr>
            <p:cNvPr id="18445" name="TextBox 9"/>
            <p:cNvSpPr txBox="1">
              <a:spLocks noChangeArrowheads="1"/>
            </p:cNvSpPr>
            <p:nvPr/>
          </p:nvSpPr>
          <p:spPr bwMode="auto">
            <a:xfrm>
              <a:off x="1752600" y="1981200"/>
              <a:ext cx="963788" cy="3077873"/>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18446" name="TextBox 11"/>
            <p:cNvSpPr txBox="1">
              <a:spLocks noChangeArrowheads="1"/>
            </p:cNvSpPr>
            <p:nvPr/>
          </p:nvSpPr>
          <p:spPr bwMode="auto">
            <a:xfrm>
              <a:off x="4648200" y="1981200"/>
              <a:ext cx="963788" cy="2708528"/>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r>
                <a:rPr lang="en-US"/>
                <a:t>+  +  +  +</a:t>
              </a:r>
            </a:p>
            <a:p>
              <a:r>
                <a:rPr lang="en-US"/>
                <a:t>+  +  +  +</a:t>
              </a:r>
            </a:p>
            <a:p>
              <a:r>
                <a:rPr lang="en-US"/>
                <a:t>+  +  +  +</a:t>
              </a:r>
            </a:p>
          </p:txBody>
        </p:sp>
        <p:sp>
          <p:nvSpPr>
            <p:cNvPr id="18447" name="TextBox 12"/>
            <p:cNvSpPr txBox="1">
              <a:spLocks noChangeArrowheads="1"/>
            </p:cNvSpPr>
            <p:nvPr/>
          </p:nvSpPr>
          <p:spPr bwMode="auto">
            <a:xfrm>
              <a:off x="3276600" y="1981200"/>
              <a:ext cx="942949" cy="3077873"/>
            </a:xfrm>
            <a:prstGeom prst="rect">
              <a:avLst/>
            </a:prstGeom>
            <a:noFill/>
            <a:ln w="9525">
              <a:noFill/>
              <a:miter lim="800000"/>
              <a:headEnd/>
              <a:tailEnd/>
            </a:ln>
          </p:spPr>
          <p:txBody>
            <a:bodyPr wrap="none">
              <a:spAutoFit/>
            </a:bodyPr>
            <a:lstStyle/>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18448" name="TextBox 13"/>
            <p:cNvSpPr txBox="1">
              <a:spLocks noChangeArrowheads="1"/>
            </p:cNvSpPr>
            <p:nvPr/>
          </p:nvSpPr>
          <p:spPr bwMode="auto">
            <a:xfrm>
              <a:off x="6324500" y="5003771"/>
              <a:ext cx="1199062" cy="492460"/>
            </a:xfrm>
            <a:prstGeom prst="rect">
              <a:avLst/>
            </a:prstGeom>
            <a:noFill/>
            <a:ln w="9525">
              <a:noFill/>
              <a:miter lim="800000"/>
              <a:headEnd/>
              <a:tailEnd/>
            </a:ln>
          </p:spPr>
          <p:txBody>
            <a:bodyPr wrap="none">
              <a:spAutoFit/>
            </a:bodyPr>
            <a:lstStyle/>
            <a:p>
              <a:r>
                <a:rPr lang="en-US" dirty="0"/>
                <a:t>Attribute 1</a:t>
              </a:r>
            </a:p>
          </p:txBody>
        </p:sp>
        <p:sp>
          <p:nvSpPr>
            <p:cNvPr id="18449" name="TextBox 14"/>
            <p:cNvSpPr txBox="1">
              <a:spLocks noChangeArrowheads="1"/>
            </p:cNvSpPr>
            <p:nvPr/>
          </p:nvSpPr>
          <p:spPr bwMode="auto">
            <a:xfrm rot="16200000">
              <a:off x="319902" y="1796522"/>
              <a:ext cx="1598700" cy="369356"/>
            </a:xfrm>
            <a:prstGeom prst="rect">
              <a:avLst/>
            </a:prstGeom>
            <a:noFill/>
            <a:ln w="9525">
              <a:noFill/>
              <a:miter lim="800000"/>
              <a:headEnd/>
              <a:tailEnd/>
            </a:ln>
          </p:spPr>
          <p:txBody>
            <a:bodyPr wrap="none">
              <a:spAutoFit/>
            </a:bodyPr>
            <a:lstStyle/>
            <a:p>
              <a:r>
                <a:rPr lang="en-US"/>
                <a:t>Attribute 2</a:t>
              </a:r>
            </a:p>
          </p:txBody>
        </p:sp>
        <p:cxnSp>
          <p:nvCxnSpPr>
            <p:cNvPr id="18450" name="Straight Connector 16"/>
            <p:cNvCxnSpPr>
              <a:cxnSpLocks noChangeShapeType="1"/>
            </p:cNvCxnSpPr>
            <p:nvPr/>
          </p:nvCxnSpPr>
          <p:spPr bwMode="auto">
            <a:xfrm rot="16200000" flipH="1">
              <a:off x="1138754" y="3511827"/>
              <a:ext cx="3820080" cy="1"/>
            </a:xfrm>
            <a:prstGeom prst="line">
              <a:avLst/>
            </a:prstGeom>
            <a:noFill/>
            <a:ln w="12700" cap="sq" algn="ctr">
              <a:solidFill>
                <a:schemeClr val="tx1"/>
              </a:solidFill>
              <a:round/>
              <a:headEnd/>
              <a:tailEnd/>
            </a:ln>
          </p:spPr>
        </p:cxnSp>
        <p:cxnSp>
          <p:nvCxnSpPr>
            <p:cNvPr id="18451" name="Straight Connector 17"/>
            <p:cNvCxnSpPr>
              <a:cxnSpLocks noChangeShapeType="1"/>
            </p:cNvCxnSpPr>
            <p:nvPr/>
          </p:nvCxnSpPr>
          <p:spPr bwMode="auto">
            <a:xfrm rot="5400000">
              <a:off x="2481184" y="3505200"/>
              <a:ext cx="3808412" cy="1588"/>
            </a:xfrm>
            <a:prstGeom prst="line">
              <a:avLst/>
            </a:prstGeom>
            <a:noFill/>
            <a:ln w="12700" cap="sq" algn="ctr">
              <a:solidFill>
                <a:schemeClr val="tx1"/>
              </a:solidFill>
              <a:round/>
              <a:headEnd/>
              <a:tailEnd/>
            </a:ln>
          </p:spPr>
        </p:cxnSp>
        <p:cxnSp>
          <p:nvCxnSpPr>
            <p:cNvPr id="18452" name="Straight Connector 19"/>
            <p:cNvCxnSpPr>
              <a:cxnSpLocks noChangeShapeType="1"/>
            </p:cNvCxnSpPr>
            <p:nvPr/>
          </p:nvCxnSpPr>
          <p:spPr bwMode="auto">
            <a:xfrm>
              <a:off x="1448594" y="2971800"/>
              <a:ext cx="1598612" cy="1588"/>
            </a:xfrm>
            <a:prstGeom prst="line">
              <a:avLst/>
            </a:prstGeom>
            <a:noFill/>
            <a:ln w="12700" cap="sq" algn="ctr">
              <a:solidFill>
                <a:schemeClr val="tx1"/>
              </a:solidFill>
              <a:round/>
              <a:headEnd/>
              <a:tailEnd/>
            </a:ln>
          </p:spPr>
        </p:cxnSp>
        <p:sp>
          <p:nvSpPr>
            <p:cNvPr id="18453" name="TextBox 22"/>
            <p:cNvSpPr txBox="1">
              <a:spLocks noChangeArrowheads="1"/>
            </p:cNvSpPr>
            <p:nvPr/>
          </p:nvSpPr>
          <p:spPr bwMode="auto">
            <a:xfrm>
              <a:off x="5105400" y="4648199"/>
              <a:ext cx="2281543" cy="492460"/>
            </a:xfrm>
            <a:prstGeom prst="rect">
              <a:avLst/>
            </a:prstGeom>
            <a:noFill/>
            <a:ln w="9525">
              <a:noFill/>
              <a:miter lim="800000"/>
              <a:headEnd/>
              <a:tailEnd/>
            </a:ln>
          </p:spPr>
          <p:txBody>
            <a:bodyPr wrap="none">
              <a:spAutoFit/>
            </a:bodyPr>
            <a:lstStyle/>
            <a:p>
              <a:r>
                <a:rPr lang="en-US"/>
                <a:t>Decision nodes (splits)</a:t>
              </a:r>
            </a:p>
          </p:txBody>
        </p:sp>
        <p:cxnSp>
          <p:nvCxnSpPr>
            <p:cNvPr id="18454" name="Straight Arrow Connector 24"/>
            <p:cNvCxnSpPr>
              <a:cxnSpLocks noChangeShapeType="1"/>
            </p:cNvCxnSpPr>
            <p:nvPr/>
          </p:nvCxnSpPr>
          <p:spPr bwMode="auto">
            <a:xfrm rot="10800000">
              <a:off x="4386184" y="4800600"/>
              <a:ext cx="719216" cy="1588"/>
            </a:xfrm>
            <a:prstGeom prst="straightConnector1">
              <a:avLst/>
            </a:prstGeom>
            <a:noFill/>
            <a:ln w="12700" cap="sq" algn="ctr">
              <a:solidFill>
                <a:schemeClr val="tx1"/>
              </a:solidFill>
              <a:round/>
              <a:headEnd/>
              <a:tailEnd type="arrow" w="med" len="med"/>
            </a:ln>
          </p:spPr>
        </p:cxnSp>
        <p:sp>
          <p:nvSpPr>
            <p:cNvPr id="26" name="Rectangle 25"/>
            <p:cNvSpPr/>
            <p:nvPr/>
          </p:nvSpPr>
          <p:spPr bwMode="auto">
            <a:xfrm>
              <a:off x="1448969" y="1601641"/>
              <a:ext cx="1598717" cy="1370060"/>
            </a:xfrm>
            <a:prstGeom prst="rect">
              <a:avLst/>
            </a:prstGeom>
            <a:solidFill>
              <a:schemeClr val="accent2">
                <a:lumMod val="20000"/>
                <a:lumOff val="80000"/>
                <a:alpha val="34000"/>
              </a:schemeClr>
            </a:solidFill>
            <a:ln w="12700" cap="sq" cmpd="sng" algn="ctr">
              <a:solidFill>
                <a:schemeClr val="tx1"/>
              </a:solidFill>
              <a:prstDash val="dash"/>
              <a:round/>
              <a:headEnd type="none" w="med" len="med"/>
              <a:tailEnd type="none" w="med" len="med"/>
            </a:ln>
            <a:effectLst/>
          </p:spPr>
          <p:txBody>
            <a:bodyPr wrap="none" anchor="ctr"/>
            <a:lstStyle/>
            <a:p>
              <a:pPr algn="ctr">
                <a:spcBef>
                  <a:spcPct val="35000"/>
                </a:spcBef>
                <a:buClr>
                  <a:schemeClr val="tx1"/>
                </a:buClr>
                <a:defRPr/>
              </a:pPr>
              <a:endParaRPr lang="en-US"/>
            </a:p>
          </p:txBody>
        </p:sp>
        <p:cxnSp>
          <p:nvCxnSpPr>
            <p:cNvPr id="18456" name="Straight Arrow Connector 28"/>
            <p:cNvCxnSpPr>
              <a:cxnSpLocks noChangeShapeType="1"/>
            </p:cNvCxnSpPr>
            <p:nvPr/>
          </p:nvCxnSpPr>
          <p:spPr bwMode="auto">
            <a:xfrm rot="5400000">
              <a:off x="2669699" y="1435338"/>
              <a:ext cx="380206" cy="1588"/>
            </a:xfrm>
            <a:prstGeom prst="straightConnector1">
              <a:avLst/>
            </a:prstGeom>
            <a:noFill/>
            <a:ln w="12700" cap="sq" algn="ctr">
              <a:solidFill>
                <a:schemeClr val="tx1"/>
              </a:solidFill>
              <a:round/>
              <a:headEnd/>
              <a:tailEnd type="arrow" w="med" len="med"/>
            </a:ln>
          </p:spPr>
        </p:cxnSp>
      </p:grpSp>
      <p:sp>
        <p:nvSpPr>
          <p:cNvPr id="18438" name="TextBox 30"/>
          <p:cNvSpPr txBox="1">
            <a:spLocks noChangeArrowheads="1"/>
          </p:cNvSpPr>
          <p:nvPr/>
        </p:nvSpPr>
        <p:spPr bwMode="auto">
          <a:xfrm>
            <a:off x="2860676" y="4332685"/>
            <a:ext cx="441325" cy="369332"/>
          </a:xfrm>
          <a:prstGeom prst="rect">
            <a:avLst/>
          </a:prstGeom>
          <a:noFill/>
          <a:ln w="9525">
            <a:noFill/>
            <a:miter lim="800000"/>
            <a:headEnd/>
            <a:tailEnd/>
          </a:ln>
        </p:spPr>
        <p:txBody>
          <a:bodyPr>
            <a:spAutoFit/>
          </a:bodyPr>
          <a:lstStyle/>
          <a:p>
            <a:r>
              <a:rPr lang="en-US"/>
              <a:t>20</a:t>
            </a:r>
          </a:p>
        </p:txBody>
      </p:sp>
      <p:sp>
        <p:nvSpPr>
          <p:cNvPr id="18439" name="TextBox 31"/>
          <p:cNvSpPr txBox="1">
            <a:spLocks noChangeArrowheads="1"/>
          </p:cNvSpPr>
          <p:nvPr/>
        </p:nvSpPr>
        <p:spPr bwMode="auto">
          <a:xfrm>
            <a:off x="4165601" y="4408885"/>
            <a:ext cx="441325" cy="369332"/>
          </a:xfrm>
          <a:prstGeom prst="rect">
            <a:avLst/>
          </a:prstGeom>
          <a:noFill/>
          <a:ln w="9525">
            <a:noFill/>
            <a:miter lim="800000"/>
            <a:headEnd/>
            <a:tailEnd/>
          </a:ln>
        </p:spPr>
        <p:txBody>
          <a:bodyPr>
            <a:spAutoFit/>
          </a:bodyPr>
          <a:lstStyle/>
          <a:p>
            <a:r>
              <a:rPr lang="en-US"/>
              <a:t>40</a:t>
            </a:r>
          </a:p>
        </p:txBody>
      </p:sp>
      <p:sp>
        <p:nvSpPr>
          <p:cNvPr id="18440" name="TextBox 32"/>
          <p:cNvSpPr txBox="1">
            <a:spLocks noChangeArrowheads="1"/>
          </p:cNvSpPr>
          <p:nvPr/>
        </p:nvSpPr>
        <p:spPr bwMode="auto">
          <a:xfrm>
            <a:off x="862014" y="2357438"/>
            <a:ext cx="441325" cy="369332"/>
          </a:xfrm>
          <a:prstGeom prst="rect">
            <a:avLst/>
          </a:prstGeom>
          <a:noFill/>
          <a:ln w="9525">
            <a:noFill/>
            <a:miter lim="800000"/>
            <a:headEnd/>
            <a:tailEnd/>
          </a:ln>
        </p:spPr>
        <p:txBody>
          <a:bodyPr>
            <a:spAutoFit/>
          </a:bodyPr>
          <a:lstStyle/>
          <a:p>
            <a:r>
              <a:rPr lang="en-US"/>
              <a:t>30</a:t>
            </a:r>
          </a:p>
        </p:txBody>
      </p:sp>
      <p:sp>
        <p:nvSpPr>
          <p:cNvPr id="18441" name="TextBox 33"/>
          <p:cNvSpPr txBox="1">
            <a:spLocks noChangeArrowheads="1"/>
          </p:cNvSpPr>
          <p:nvPr/>
        </p:nvSpPr>
        <p:spPr bwMode="auto">
          <a:xfrm>
            <a:off x="5935663" y="1062038"/>
            <a:ext cx="2585260" cy="369332"/>
          </a:xfrm>
          <a:prstGeom prst="rect">
            <a:avLst/>
          </a:prstGeom>
          <a:noFill/>
          <a:ln w="9525">
            <a:noFill/>
            <a:miter lim="800000"/>
            <a:headEnd/>
            <a:tailEnd/>
          </a:ln>
        </p:spPr>
        <p:txBody>
          <a:bodyPr wrap="none">
            <a:spAutoFit/>
          </a:bodyPr>
          <a:lstStyle/>
          <a:p>
            <a:r>
              <a:rPr lang="en-US"/>
              <a:t>* Alternate splits possible</a:t>
            </a:r>
          </a:p>
        </p:txBody>
      </p:sp>
      <p:sp>
        <p:nvSpPr>
          <p:cNvPr id="18442" name="Rectangle 34"/>
          <p:cNvSpPr>
            <a:spLocks noChangeArrowheads="1"/>
          </p:cNvSpPr>
          <p:nvPr/>
        </p:nvSpPr>
        <p:spPr bwMode="auto">
          <a:xfrm>
            <a:off x="6553200" y="1889522"/>
            <a:ext cx="2522538" cy="1581972"/>
          </a:xfrm>
          <a:prstGeom prst="rect">
            <a:avLst/>
          </a:prstGeom>
          <a:noFill/>
          <a:ln w="9525">
            <a:noFill/>
            <a:miter lim="800000"/>
            <a:headEnd/>
            <a:tailEnd/>
          </a:ln>
        </p:spPr>
        <p:txBody>
          <a:bodyPr>
            <a:spAutoFit/>
          </a:bodyPr>
          <a:lstStyle/>
          <a:p>
            <a:pPr marL="342900" lvl="1" indent="-342900">
              <a:spcBef>
                <a:spcPct val="35000"/>
              </a:spcBef>
            </a:pPr>
            <a:r>
              <a:rPr lang="en-US" sz="1600"/>
              <a:t>Decision node </a:t>
            </a:r>
          </a:p>
          <a:p>
            <a:pPr marL="342900" lvl="1" indent="-342900">
              <a:spcBef>
                <a:spcPct val="35000"/>
              </a:spcBef>
            </a:pPr>
            <a:r>
              <a:rPr lang="en-US" sz="1600"/>
              <a:t>= condition </a:t>
            </a:r>
          </a:p>
          <a:p>
            <a:pPr marL="342900" lvl="1" indent="-342900">
              <a:spcBef>
                <a:spcPct val="35000"/>
              </a:spcBef>
            </a:pPr>
            <a:r>
              <a:rPr lang="en-US" sz="1600"/>
              <a:t>= box </a:t>
            </a:r>
          </a:p>
          <a:p>
            <a:pPr marL="342900" lvl="1" indent="-342900">
              <a:spcBef>
                <a:spcPct val="35000"/>
              </a:spcBef>
            </a:pPr>
            <a:r>
              <a:rPr lang="en-US" sz="1600"/>
              <a:t>= collection of satisfying examples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419100"/>
            <a:ext cx="8280400" cy="400050"/>
          </a:xfrm>
        </p:spPr>
        <p:txBody>
          <a:bodyPr>
            <a:normAutofit fontScale="90000"/>
          </a:bodyPr>
          <a:lstStyle/>
          <a:p>
            <a:r>
              <a:rPr lang="en-US" dirty="0" smtClean="0">
                <a:ea typeface="ＭＳ Ｐゴシック" pitchFamily="34" charset="-128"/>
              </a:rPr>
              <a:t>Decision Tree Construction</a:t>
            </a:r>
          </a:p>
        </p:txBody>
      </p:sp>
      <p:sp>
        <p:nvSpPr>
          <p:cNvPr id="19459" name="Text Placeholder 2"/>
          <p:cNvSpPr>
            <a:spLocks noGrp="1"/>
          </p:cNvSpPr>
          <p:nvPr>
            <p:ph type="body" sz="half" idx="1"/>
          </p:nvPr>
        </p:nvSpPr>
        <p:spPr>
          <a:xfrm>
            <a:off x="609600" y="1428750"/>
            <a:ext cx="6904037" cy="1485900"/>
          </a:xfrm>
        </p:spPr>
        <p:txBody>
          <a:bodyPr/>
          <a:lstStyle/>
          <a:p>
            <a:r>
              <a:rPr lang="en-US" dirty="0" smtClean="0">
                <a:ea typeface="ＭＳ Ｐゴシック" pitchFamily="34" charset="-128"/>
              </a:rPr>
              <a:t>Find the best structure</a:t>
            </a:r>
          </a:p>
          <a:p>
            <a:r>
              <a:rPr lang="en-US" dirty="0" smtClean="0">
                <a:ea typeface="ＭＳ Ｐゴシック" pitchFamily="34" charset="-128"/>
              </a:rPr>
              <a:t>Given a training data set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sz="2800" dirty="0" smtClean="0">
                <a:latin typeface="Comic Sans MS" pitchFamily="66" charset="0"/>
                <a:ea typeface="ＭＳ Ｐゴシック" pitchFamily="34" charset="-128"/>
              </a:rPr>
              <a:t>Top-Down Construction</a:t>
            </a:r>
          </a:p>
        </p:txBody>
      </p:sp>
      <p:sp>
        <p:nvSpPr>
          <p:cNvPr id="20483" name="Rectangle 6"/>
          <p:cNvSpPr>
            <a:spLocks noChangeArrowheads="1"/>
          </p:cNvSpPr>
          <p:nvPr/>
        </p:nvSpPr>
        <p:spPr bwMode="auto">
          <a:xfrm>
            <a:off x="152400" y="895350"/>
            <a:ext cx="8991600" cy="2962275"/>
          </a:xfrm>
          <a:prstGeom prst="rect">
            <a:avLst/>
          </a:prstGeom>
          <a:noFill/>
          <a:ln w="12700">
            <a:noFill/>
            <a:miter lim="800000"/>
            <a:headEnd/>
            <a:tailEnd/>
          </a:ln>
        </p:spPr>
        <p:txBody>
          <a:bodyPr lIns="85593" tIns="42045" rIns="85593" bIns="42045"/>
          <a:lstStyle/>
          <a:p>
            <a:pPr marL="268288" indent="-268288">
              <a:spcBef>
                <a:spcPct val="20000"/>
              </a:spcBef>
              <a:buClr>
                <a:srgbClr val="000066"/>
              </a:buClr>
              <a:buSzPct val="90000"/>
              <a:buFont typeface="Webdings" pitchFamily="18" charset="2"/>
              <a:buChar char="&lt;"/>
            </a:pPr>
            <a:r>
              <a:rPr lang="en-US" sz="1600" dirty="0">
                <a:solidFill>
                  <a:srgbClr val="000066"/>
                </a:solidFill>
                <a:latin typeface="Tahoma" pitchFamily="34" charset="0"/>
              </a:rPr>
              <a:t>Start with empty tree</a:t>
            </a:r>
          </a:p>
          <a:p>
            <a:pPr marL="268288" indent="-268288">
              <a:spcBef>
                <a:spcPct val="20000"/>
              </a:spcBef>
              <a:buClr>
                <a:srgbClr val="000066"/>
              </a:buClr>
              <a:buSzPct val="90000"/>
              <a:buFont typeface="Webdings" pitchFamily="18" charset="2"/>
              <a:buChar char="&lt;"/>
            </a:pPr>
            <a:r>
              <a:rPr lang="en-US" sz="1600" dirty="0">
                <a:solidFill>
                  <a:srgbClr val="000066"/>
                </a:solidFill>
                <a:latin typeface="Tahoma" pitchFamily="34" charset="0"/>
              </a:rPr>
              <a:t>Main loop:</a:t>
            </a:r>
          </a:p>
          <a:p>
            <a:pPr marL="268288" indent="-268288">
              <a:spcBef>
                <a:spcPct val="20000"/>
              </a:spcBef>
              <a:buClr>
                <a:srgbClr val="000066"/>
              </a:buClr>
              <a:buSzPct val="90000"/>
            </a:pPr>
            <a:r>
              <a:rPr lang="en-US" sz="1600" dirty="0">
                <a:solidFill>
                  <a:srgbClr val="000066"/>
                </a:solidFill>
                <a:latin typeface="Tahoma" pitchFamily="34" charset="0"/>
              </a:rPr>
              <a:t>	1. Split the </a:t>
            </a:r>
            <a:r>
              <a:rPr lang="ja-JP" altLang="en-US" sz="1600">
                <a:solidFill>
                  <a:srgbClr val="000066"/>
                </a:solidFill>
                <a:latin typeface="Tahoma" pitchFamily="34" charset="0"/>
              </a:rPr>
              <a:t>“</a:t>
            </a:r>
            <a:r>
              <a:rPr lang="en-US" altLang="ja-JP" sz="1600" dirty="0">
                <a:solidFill>
                  <a:srgbClr val="000066"/>
                </a:solidFill>
                <a:latin typeface="Tahoma" pitchFamily="34" charset="0"/>
              </a:rPr>
              <a:t>best</a:t>
            </a:r>
            <a:r>
              <a:rPr lang="ja-JP" altLang="en-US" sz="1600">
                <a:solidFill>
                  <a:srgbClr val="000066"/>
                </a:solidFill>
                <a:latin typeface="Tahoma" pitchFamily="34" charset="0"/>
              </a:rPr>
              <a:t>”</a:t>
            </a:r>
            <a:r>
              <a:rPr lang="en-US" altLang="ja-JP" sz="1600" dirty="0">
                <a:solidFill>
                  <a:srgbClr val="000066"/>
                </a:solidFill>
                <a:latin typeface="Tahoma" pitchFamily="34" charset="0"/>
              </a:rPr>
              <a:t> decision attribute (</a:t>
            </a:r>
            <a:r>
              <a:rPr lang="en-US" altLang="ja-JP" sz="1600" i="1" dirty="0"/>
              <a:t>A)</a:t>
            </a:r>
            <a:r>
              <a:rPr lang="en-US" altLang="ja-JP" sz="1600" dirty="0">
                <a:solidFill>
                  <a:srgbClr val="000066"/>
                </a:solidFill>
                <a:latin typeface="Tahoma" pitchFamily="34" charset="0"/>
              </a:rPr>
              <a:t> for next node</a:t>
            </a:r>
          </a:p>
          <a:p>
            <a:pPr marL="268288" indent="-268288">
              <a:spcBef>
                <a:spcPct val="20000"/>
              </a:spcBef>
              <a:buClr>
                <a:srgbClr val="000066"/>
              </a:buClr>
              <a:buSzPct val="90000"/>
            </a:pPr>
            <a:r>
              <a:rPr lang="en-US" sz="1600" dirty="0">
                <a:solidFill>
                  <a:srgbClr val="000066"/>
                </a:solidFill>
                <a:latin typeface="Tahoma" pitchFamily="34" charset="0"/>
              </a:rPr>
              <a:t>	2. Assign </a:t>
            </a:r>
            <a:r>
              <a:rPr lang="en-US" sz="1600" i="1" dirty="0"/>
              <a:t>A</a:t>
            </a:r>
            <a:r>
              <a:rPr lang="en-US" sz="1600" dirty="0">
                <a:solidFill>
                  <a:srgbClr val="000066"/>
                </a:solidFill>
                <a:latin typeface="Tahoma" pitchFamily="34" charset="0"/>
              </a:rPr>
              <a:t> as decision attribute for node</a:t>
            </a:r>
          </a:p>
          <a:p>
            <a:pPr marL="268288" indent="-268288">
              <a:spcBef>
                <a:spcPct val="20000"/>
              </a:spcBef>
              <a:buClr>
                <a:srgbClr val="000066"/>
              </a:buClr>
              <a:buSzPct val="90000"/>
            </a:pPr>
            <a:r>
              <a:rPr lang="en-US" sz="1600" dirty="0">
                <a:solidFill>
                  <a:srgbClr val="000066"/>
                </a:solidFill>
                <a:latin typeface="Tahoma" pitchFamily="34" charset="0"/>
              </a:rPr>
              <a:t>	3. For each value of </a:t>
            </a:r>
            <a:r>
              <a:rPr lang="en-US" sz="1600" i="1" dirty="0"/>
              <a:t>A</a:t>
            </a:r>
            <a:r>
              <a:rPr lang="en-US" sz="1600" dirty="0">
                <a:solidFill>
                  <a:srgbClr val="000066"/>
                </a:solidFill>
                <a:latin typeface="Tahoma" pitchFamily="34" charset="0"/>
              </a:rPr>
              <a:t>, create new descendant of node</a:t>
            </a:r>
          </a:p>
          <a:p>
            <a:pPr marL="268288" indent="-268288">
              <a:spcBef>
                <a:spcPct val="20000"/>
              </a:spcBef>
              <a:buClr>
                <a:srgbClr val="000066"/>
              </a:buClr>
              <a:buSzPct val="90000"/>
            </a:pPr>
            <a:r>
              <a:rPr lang="en-US" sz="1600" dirty="0">
                <a:solidFill>
                  <a:srgbClr val="000066"/>
                </a:solidFill>
                <a:latin typeface="Tahoma" pitchFamily="34" charset="0"/>
              </a:rPr>
              <a:t>	4. Sort training examples to leaf nodes</a:t>
            </a:r>
          </a:p>
          <a:p>
            <a:pPr marL="268288" indent="-268288">
              <a:spcBef>
                <a:spcPct val="20000"/>
              </a:spcBef>
              <a:buClr>
                <a:srgbClr val="000066"/>
              </a:buClr>
              <a:buSzPct val="90000"/>
            </a:pPr>
            <a:r>
              <a:rPr lang="en-US" sz="1600" dirty="0">
                <a:solidFill>
                  <a:srgbClr val="000066"/>
                </a:solidFill>
                <a:latin typeface="Tahoma" pitchFamily="34" charset="0"/>
              </a:rPr>
              <a:t>	5. If training examples perfectly classified, STOP,</a:t>
            </a:r>
            <a:br>
              <a:rPr lang="en-US" sz="1600" dirty="0">
                <a:solidFill>
                  <a:srgbClr val="000066"/>
                </a:solidFill>
                <a:latin typeface="Tahoma" pitchFamily="34" charset="0"/>
              </a:rPr>
            </a:br>
            <a:r>
              <a:rPr lang="en-US" sz="1600" dirty="0">
                <a:solidFill>
                  <a:srgbClr val="000066"/>
                </a:solidFill>
                <a:latin typeface="Tahoma" pitchFamily="34" charset="0"/>
              </a:rPr>
              <a:t>    Else iterate over new leaf nodes</a:t>
            </a:r>
          </a:p>
          <a:p>
            <a:pPr marL="268288" indent="-268288">
              <a:spcBef>
                <a:spcPct val="20000"/>
              </a:spcBef>
              <a:buClr>
                <a:srgbClr val="000066"/>
              </a:buClr>
              <a:buSzPct val="90000"/>
              <a:buFont typeface="Webdings" pitchFamily="18" charset="2"/>
              <a:buChar char="&lt;"/>
            </a:pPr>
            <a:r>
              <a:rPr lang="en-US" sz="1600" dirty="0">
                <a:solidFill>
                  <a:srgbClr val="000066"/>
                </a:solidFill>
                <a:latin typeface="Tahoma" pitchFamily="34" charset="0"/>
              </a:rPr>
              <a:t>Grow tree just deep enough for perfect classification</a:t>
            </a:r>
          </a:p>
          <a:p>
            <a:pPr marL="642938" lvl="1" indent="-266700">
              <a:spcBef>
                <a:spcPct val="20000"/>
              </a:spcBef>
              <a:buClr>
                <a:srgbClr val="000066"/>
              </a:buClr>
              <a:buSzPct val="90000"/>
              <a:buFontTx/>
              <a:buChar char="–"/>
            </a:pPr>
            <a:r>
              <a:rPr lang="en-US" sz="1600" dirty="0">
                <a:solidFill>
                  <a:srgbClr val="000066"/>
                </a:solidFill>
                <a:latin typeface="Tahoma" pitchFamily="34" charset="0"/>
              </a:rPr>
              <a:t>If possible (or can approximate at chosen depth)</a:t>
            </a:r>
          </a:p>
          <a:p>
            <a:pPr marL="268288" indent="-268288">
              <a:spcBef>
                <a:spcPct val="20000"/>
              </a:spcBef>
              <a:buClr>
                <a:srgbClr val="000066"/>
              </a:buClr>
              <a:buSzPct val="90000"/>
              <a:buFont typeface="Webdings" pitchFamily="18" charset="2"/>
              <a:buChar char="&lt;"/>
            </a:pPr>
            <a:r>
              <a:rPr lang="en-US" sz="1600" dirty="0">
                <a:solidFill>
                  <a:srgbClr val="000066"/>
                </a:solidFill>
                <a:latin typeface="Tahoma" pitchFamily="34" charset="0"/>
              </a:rPr>
              <a:t>Which attribute is best?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762000" y="361950"/>
            <a:ext cx="7772400" cy="490538"/>
          </a:xfrm>
        </p:spPr>
        <p:txBody>
          <a:bodyPr>
            <a:normAutofit fontScale="90000"/>
          </a:bodyPr>
          <a:lstStyle/>
          <a:p>
            <a:r>
              <a:rPr lang="en-US" dirty="0" smtClean="0">
                <a:ea typeface="ＭＳ Ｐゴシック" pitchFamily="34" charset="-128"/>
              </a:rPr>
              <a:t>Best attribute to split?</a:t>
            </a:r>
          </a:p>
        </p:txBody>
      </p:sp>
      <p:grpSp>
        <p:nvGrpSpPr>
          <p:cNvPr id="2" name="Group 29"/>
          <p:cNvGrpSpPr>
            <a:grpSpLocks/>
          </p:cNvGrpSpPr>
          <p:nvPr/>
        </p:nvGrpSpPr>
        <p:grpSpPr bwMode="auto">
          <a:xfrm>
            <a:off x="935027" y="1466850"/>
            <a:ext cx="6913573" cy="2858043"/>
            <a:chOff x="934575" y="1600994"/>
            <a:chExt cx="6914025" cy="3810000"/>
          </a:xfrm>
        </p:grpSpPr>
        <p:cxnSp>
          <p:nvCxnSpPr>
            <p:cNvPr id="21509" name="Straight Arrow Connector 6"/>
            <p:cNvCxnSpPr>
              <a:cxnSpLocks noChangeShapeType="1"/>
            </p:cNvCxnSpPr>
            <p:nvPr/>
          </p:nvCxnSpPr>
          <p:spPr bwMode="auto">
            <a:xfrm flipV="1">
              <a:off x="1447800" y="5334000"/>
              <a:ext cx="6400800" cy="76200"/>
            </a:xfrm>
            <a:prstGeom prst="straightConnector1">
              <a:avLst/>
            </a:prstGeom>
            <a:noFill/>
            <a:ln w="12700" cap="sq" algn="ctr">
              <a:solidFill>
                <a:schemeClr val="tx1"/>
              </a:solidFill>
              <a:round/>
              <a:headEnd/>
              <a:tailEnd type="arrow" w="med" len="med"/>
            </a:ln>
          </p:spPr>
        </p:cxnSp>
        <p:cxnSp>
          <p:nvCxnSpPr>
            <p:cNvPr id="21510" name="Straight Arrow Connector 8"/>
            <p:cNvCxnSpPr>
              <a:cxnSpLocks noChangeShapeType="1"/>
            </p:cNvCxnSpPr>
            <p:nvPr/>
          </p:nvCxnSpPr>
          <p:spPr bwMode="auto">
            <a:xfrm rot="5400000" flipH="1" flipV="1">
              <a:off x="-457200" y="3505200"/>
              <a:ext cx="3810000" cy="1588"/>
            </a:xfrm>
            <a:prstGeom prst="straightConnector1">
              <a:avLst/>
            </a:prstGeom>
            <a:noFill/>
            <a:ln w="12700" cap="sq" algn="ctr">
              <a:solidFill>
                <a:schemeClr val="tx1"/>
              </a:solidFill>
              <a:round/>
              <a:headEnd/>
              <a:tailEnd type="arrow" w="med" len="med"/>
            </a:ln>
          </p:spPr>
        </p:cxnSp>
        <p:sp>
          <p:nvSpPr>
            <p:cNvPr id="21511" name="TextBox 9"/>
            <p:cNvSpPr txBox="1">
              <a:spLocks noChangeArrowheads="1"/>
            </p:cNvSpPr>
            <p:nvPr/>
          </p:nvSpPr>
          <p:spPr bwMode="auto">
            <a:xfrm>
              <a:off x="1752600" y="1981201"/>
              <a:ext cx="963788" cy="3077182"/>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21512" name="TextBox 11"/>
            <p:cNvSpPr txBox="1">
              <a:spLocks noChangeArrowheads="1"/>
            </p:cNvSpPr>
            <p:nvPr/>
          </p:nvSpPr>
          <p:spPr bwMode="auto">
            <a:xfrm>
              <a:off x="4648200" y="1981201"/>
              <a:ext cx="963788" cy="2707920"/>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r>
                <a:rPr lang="en-US"/>
                <a:t>+  +  +  +</a:t>
              </a:r>
            </a:p>
            <a:p>
              <a:r>
                <a:rPr lang="en-US"/>
                <a:t>+  +  +  +</a:t>
              </a:r>
            </a:p>
            <a:p>
              <a:r>
                <a:rPr lang="en-US"/>
                <a:t>+  +  +  +</a:t>
              </a:r>
            </a:p>
          </p:txBody>
        </p:sp>
        <p:sp>
          <p:nvSpPr>
            <p:cNvPr id="21513" name="TextBox 12"/>
            <p:cNvSpPr txBox="1">
              <a:spLocks noChangeArrowheads="1"/>
            </p:cNvSpPr>
            <p:nvPr/>
          </p:nvSpPr>
          <p:spPr bwMode="auto">
            <a:xfrm>
              <a:off x="3276600" y="1981201"/>
              <a:ext cx="942949" cy="3077182"/>
            </a:xfrm>
            <a:prstGeom prst="rect">
              <a:avLst/>
            </a:prstGeom>
            <a:noFill/>
            <a:ln w="9525">
              <a:noFill/>
              <a:miter lim="800000"/>
              <a:headEnd/>
              <a:tailEnd/>
            </a:ln>
          </p:spPr>
          <p:txBody>
            <a:bodyPr wrap="none">
              <a:spAutoFit/>
            </a:bodyPr>
            <a:lstStyle/>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21514" name="TextBox 13"/>
            <p:cNvSpPr txBox="1">
              <a:spLocks noChangeArrowheads="1"/>
            </p:cNvSpPr>
            <p:nvPr/>
          </p:nvSpPr>
          <p:spPr bwMode="auto">
            <a:xfrm>
              <a:off x="5935082" y="4800786"/>
              <a:ext cx="1199061" cy="492349"/>
            </a:xfrm>
            <a:prstGeom prst="rect">
              <a:avLst/>
            </a:prstGeom>
            <a:noFill/>
            <a:ln w="9525">
              <a:noFill/>
              <a:miter lim="800000"/>
              <a:headEnd/>
              <a:tailEnd/>
            </a:ln>
          </p:spPr>
          <p:txBody>
            <a:bodyPr wrap="none">
              <a:spAutoFit/>
            </a:bodyPr>
            <a:lstStyle/>
            <a:p>
              <a:r>
                <a:rPr lang="en-US" dirty="0"/>
                <a:t>Attribute 1</a:t>
              </a:r>
            </a:p>
          </p:txBody>
        </p:sp>
        <p:sp>
          <p:nvSpPr>
            <p:cNvPr id="21515" name="TextBox 14"/>
            <p:cNvSpPr txBox="1">
              <a:spLocks noChangeArrowheads="1"/>
            </p:cNvSpPr>
            <p:nvPr/>
          </p:nvSpPr>
          <p:spPr bwMode="auto">
            <a:xfrm rot="16200000">
              <a:off x="320082" y="2414640"/>
              <a:ext cx="1598341" cy="369356"/>
            </a:xfrm>
            <a:prstGeom prst="rect">
              <a:avLst/>
            </a:prstGeom>
            <a:noFill/>
            <a:ln w="9525">
              <a:noFill/>
              <a:miter lim="800000"/>
              <a:headEnd/>
              <a:tailEnd/>
            </a:ln>
          </p:spPr>
          <p:txBody>
            <a:bodyPr wrap="none">
              <a:spAutoFit/>
            </a:bodyPr>
            <a:lstStyle/>
            <a:p>
              <a:r>
                <a:rPr lang="en-US"/>
                <a:t>Attribute 2</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85800" y="514350"/>
            <a:ext cx="7772400" cy="490538"/>
          </a:xfrm>
        </p:spPr>
        <p:txBody>
          <a:bodyPr>
            <a:normAutofit fontScale="90000"/>
          </a:bodyPr>
          <a:lstStyle/>
          <a:p>
            <a:r>
              <a:rPr lang="en-US" dirty="0" smtClean="0">
                <a:ea typeface="ＭＳ Ｐゴシック" pitchFamily="34" charset="-128"/>
              </a:rPr>
              <a:t>Best attribute to split?</a:t>
            </a:r>
          </a:p>
        </p:txBody>
      </p:sp>
      <p:grpSp>
        <p:nvGrpSpPr>
          <p:cNvPr id="2" name="Group 29"/>
          <p:cNvGrpSpPr>
            <a:grpSpLocks/>
          </p:cNvGrpSpPr>
          <p:nvPr/>
        </p:nvGrpSpPr>
        <p:grpSpPr bwMode="auto">
          <a:xfrm>
            <a:off x="935027" y="1466850"/>
            <a:ext cx="6913573" cy="2858043"/>
            <a:chOff x="934575" y="1600994"/>
            <a:chExt cx="6914025" cy="3810000"/>
          </a:xfrm>
        </p:grpSpPr>
        <p:cxnSp>
          <p:nvCxnSpPr>
            <p:cNvPr id="22535" name="Straight Arrow Connector 6"/>
            <p:cNvCxnSpPr>
              <a:cxnSpLocks noChangeShapeType="1"/>
            </p:cNvCxnSpPr>
            <p:nvPr/>
          </p:nvCxnSpPr>
          <p:spPr bwMode="auto">
            <a:xfrm flipV="1">
              <a:off x="1447800" y="5334000"/>
              <a:ext cx="6400800" cy="76200"/>
            </a:xfrm>
            <a:prstGeom prst="straightConnector1">
              <a:avLst/>
            </a:prstGeom>
            <a:noFill/>
            <a:ln w="12700" cap="sq" algn="ctr">
              <a:solidFill>
                <a:schemeClr val="tx1"/>
              </a:solidFill>
              <a:round/>
              <a:headEnd/>
              <a:tailEnd type="arrow" w="med" len="med"/>
            </a:ln>
          </p:spPr>
        </p:cxnSp>
        <p:cxnSp>
          <p:nvCxnSpPr>
            <p:cNvPr id="22536" name="Straight Arrow Connector 8"/>
            <p:cNvCxnSpPr>
              <a:cxnSpLocks noChangeShapeType="1"/>
            </p:cNvCxnSpPr>
            <p:nvPr/>
          </p:nvCxnSpPr>
          <p:spPr bwMode="auto">
            <a:xfrm rot="5400000" flipH="1" flipV="1">
              <a:off x="-457200" y="3505200"/>
              <a:ext cx="3810000" cy="1588"/>
            </a:xfrm>
            <a:prstGeom prst="straightConnector1">
              <a:avLst/>
            </a:prstGeom>
            <a:noFill/>
            <a:ln w="12700" cap="sq" algn="ctr">
              <a:solidFill>
                <a:schemeClr val="tx1"/>
              </a:solidFill>
              <a:round/>
              <a:headEnd/>
              <a:tailEnd type="arrow" w="med" len="med"/>
            </a:ln>
          </p:spPr>
        </p:cxnSp>
        <p:sp>
          <p:nvSpPr>
            <p:cNvPr id="22537" name="TextBox 9"/>
            <p:cNvSpPr txBox="1">
              <a:spLocks noChangeArrowheads="1"/>
            </p:cNvSpPr>
            <p:nvPr/>
          </p:nvSpPr>
          <p:spPr bwMode="auto">
            <a:xfrm>
              <a:off x="1752600" y="1981201"/>
              <a:ext cx="963788" cy="3077182"/>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22538" name="TextBox 11"/>
            <p:cNvSpPr txBox="1">
              <a:spLocks noChangeArrowheads="1"/>
            </p:cNvSpPr>
            <p:nvPr/>
          </p:nvSpPr>
          <p:spPr bwMode="auto">
            <a:xfrm>
              <a:off x="4648200" y="1981201"/>
              <a:ext cx="963788" cy="2707920"/>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r>
                <a:rPr lang="en-US"/>
                <a:t>+  +  +  +</a:t>
              </a:r>
            </a:p>
            <a:p>
              <a:r>
                <a:rPr lang="en-US"/>
                <a:t>+  +  +  +</a:t>
              </a:r>
            </a:p>
            <a:p>
              <a:r>
                <a:rPr lang="en-US"/>
                <a:t>+  +  +  +</a:t>
              </a:r>
            </a:p>
          </p:txBody>
        </p:sp>
        <p:sp>
          <p:nvSpPr>
            <p:cNvPr id="22539" name="TextBox 12"/>
            <p:cNvSpPr txBox="1">
              <a:spLocks noChangeArrowheads="1"/>
            </p:cNvSpPr>
            <p:nvPr/>
          </p:nvSpPr>
          <p:spPr bwMode="auto">
            <a:xfrm>
              <a:off x="3276600" y="1981201"/>
              <a:ext cx="942949" cy="3077182"/>
            </a:xfrm>
            <a:prstGeom prst="rect">
              <a:avLst/>
            </a:prstGeom>
            <a:noFill/>
            <a:ln w="9525">
              <a:noFill/>
              <a:miter lim="800000"/>
              <a:headEnd/>
              <a:tailEnd/>
            </a:ln>
          </p:spPr>
          <p:txBody>
            <a:bodyPr wrap="none">
              <a:spAutoFit/>
            </a:bodyPr>
            <a:lstStyle/>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22540" name="TextBox 13"/>
            <p:cNvSpPr txBox="1">
              <a:spLocks noChangeArrowheads="1"/>
            </p:cNvSpPr>
            <p:nvPr/>
          </p:nvSpPr>
          <p:spPr bwMode="auto">
            <a:xfrm>
              <a:off x="5935082" y="4800786"/>
              <a:ext cx="1199061" cy="492349"/>
            </a:xfrm>
            <a:prstGeom prst="rect">
              <a:avLst/>
            </a:prstGeom>
            <a:noFill/>
            <a:ln w="9525">
              <a:noFill/>
              <a:miter lim="800000"/>
              <a:headEnd/>
              <a:tailEnd/>
            </a:ln>
          </p:spPr>
          <p:txBody>
            <a:bodyPr wrap="none">
              <a:spAutoFit/>
            </a:bodyPr>
            <a:lstStyle/>
            <a:p>
              <a:r>
                <a:rPr lang="en-US" dirty="0"/>
                <a:t>Attribute 1</a:t>
              </a:r>
            </a:p>
          </p:txBody>
        </p:sp>
        <p:sp>
          <p:nvSpPr>
            <p:cNvPr id="22541" name="TextBox 14"/>
            <p:cNvSpPr txBox="1">
              <a:spLocks noChangeArrowheads="1"/>
            </p:cNvSpPr>
            <p:nvPr/>
          </p:nvSpPr>
          <p:spPr bwMode="auto">
            <a:xfrm rot="16200000">
              <a:off x="320082" y="2414640"/>
              <a:ext cx="1598341" cy="369356"/>
            </a:xfrm>
            <a:prstGeom prst="rect">
              <a:avLst/>
            </a:prstGeom>
            <a:noFill/>
            <a:ln w="9525">
              <a:noFill/>
              <a:miter lim="800000"/>
              <a:headEnd/>
              <a:tailEnd/>
            </a:ln>
          </p:spPr>
          <p:txBody>
            <a:bodyPr wrap="none">
              <a:spAutoFit/>
            </a:bodyPr>
            <a:lstStyle/>
            <a:p>
              <a:r>
                <a:rPr lang="en-US"/>
                <a:t>Attribute 2</a:t>
              </a:r>
            </a:p>
          </p:txBody>
        </p:sp>
      </p:grpSp>
      <p:cxnSp>
        <p:nvCxnSpPr>
          <p:cNvPr id="22533" name="Straight Connector 16"/>
          <p:cNvCxnSpPr>
            <a:cxnSpLocks noChangeShapeType="1"/>
          </p:cNvCxnSpPr>
          <p:nvPr/>
        </p:nvCxnSpPr>
        <p:spPr bwMode="auto">
          <a:xfrm rot="5400000">
            <a:off x="3143449" y="2819202"/>
            <a:ext cx="3011091" cy="1588"/>
          </a:xfrm>
          <a:prstGeom prst="line">
            <a:avLst/>
          </a:prstGeom>
          <a:noFill/>
          <a:ln w="12700" cap="sq" algn="ctr">
            <a:solidFill>
              <a:schemeClr val="tx1"/>
            </a:solidFill>
            <a:round/>
            <a:headEnd/>
            <a:tailEnd/>
          </a:ln>
        </p:spPr>
      </p:cxnSp>
      <p:sp>
        <p:nvSpPr>
          <p:cNvPr id="22534" name="TextBox 17"/>
          <p:cNvSpPr txBox="1">
            <a:spLocks noChangeArrowheads="1"/>
          </p:cNvSpPr>
          <p:nvPr/>
        </p:nvSpPr>
        <p:spPr bwMode="auto">
          <a:xfrm>
            <a:off x="3706813" y="3943350"/>
            <a:ext cx="1761636" cy="369332"/>
          </a:xfrm>
          <a:prstGeom prst="rect">
            <a:avLst/>
          </a:prstGeom>
          <a:noFill/>
          <a:ln w="9525">
            <a:noFill/>
            <a:miter lim="800000"/>
            <a:headEnd/>
            <a:tailEnd/>
          </a:ln>
        </p:spPr>
        <p:txBody>
          <a:bodyPr wrap="none">
            <a:spAutoFit/>
          </a:bodyPr>
          <a:lstStyle/>
          <a:p>
            <a:r>
              <a:rPr lang="en-US" dirty="0"/>
              <a:t>Attribute 1 &gt; 40?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5800" y="361950"/>
            <a:ext cx="7772400" cy="490538"/>
          </a:xfrm>
        </p:spPr>
        <p:txBody>
          <a:bodyPr>
            <a:normAutofit fontScale="90000"/>
          </a:bodyPr>
          <a:lstStyle/>
          <a:p>
            <a:r>
              <a:rPr lang="en-US" dirty="0" smtClean="0">
                <a:ea typeface="ＭＳ Ｐゴシック" pitchFamily="34" charset="-128"/>
              </a:rPr>
              <a:t>Best attribute to split?</a:t>
            </a:r>
          </a:p>
        </p:txBody>
      </p:sp>
      <p:grpSp>
        <p:nvGrpSpPr>
          <p:cNvPr id="2" name="Group 29"/>
          <p:cNvGrpSpPr>
            <a:grpSpLocks/>
          </p:cNvGrpSpPr>
          <p:nvPr/>
        </p:nvGrpSpPr>
        <p:grpSpPr bwMode="auto">
          <a:xfrm>
            <a:off x="935027" y="1466850"/>
            <a:ext cx="6913573" cy="3235531"/>
            <a:chOff x="934575" y="1600994"/>
            <a:chExt cx="6914025" cy="4313224"/>
          </a:xfrm>
        </p:grpSpPr>
        <p:cxnSp>
          <p:nvCxnSpPr>
            <p:cNvPr id="23560" name="Straight Arrow Connector 6"/>
            <p:cNvCxnSpPr>
              <a:cxnSpLocks noChangeShapeType="1"/>
            </p:cNvCxnSpPr>
            <p:nvPr/>
          </p:nvCxnSpPr>
          <p:spPr bwMode="auto">
            <a:xfrm flipV="1">
              <a:off x="1447800" y="5334000"/>
              <a:ext cx="6400800" cy="76200"/>
            </a:xfrm>
            <a:prstGeom prst="straightConnector1">
              <a:avLst/>
            </a:prstGeom>
            <a:noFill/>
            <a:ln w="12700" cap="sq" algn="ctr">
              <a:solidFill>
                <a:schemeClr val="tx1"/>
              </a:solidFill>
              <a:round/>
              <a:headEnd/>
              <a:tailEnd type="arrow" w="med" len="med"/>
            </a:ln>
          </p:spPr>
        </p:cxnSp>
        <p:cxnSp>
          <p:nvCxnSpPr>
            <p:cNvPr id="23561" name="Straight Arrow Connector 8"/>
            <p:cNvCxnSpPr>
              <a:cxnSpLocks noChangeShapeType="1"/>
            </p:cNvCxnSpPr>
            <p:nvPr/>
          </p:nvCxnSpPr>
          <p:spPr bwMode="auto">
            <a:xfrm rot="5400000" flipH="1" flipV="1">
              <a:off x="-457200" y="3505200"/>
              <a:ext cx="3810000" cy="1588"/>
            </a:xfrm>
            <a:prstGeom prst="straightConnector1">
              <a:avLst/>
            </a:prstGeom>
            <a:noFill/>
            <a:ln w="12700" cap="sq" algn="ctr">
              <a:solidFill>
                <a:schemeClr val="tx1"/>
              </a:solidFill>
              <a:round/>
              <a:headEnd/>
              <a:tailEnd type="arrow" w="med" len="med"/>
            </a:ln>
          </p:spPr>
        </p:cxnSp>
        <p:sp>
          <p:nvSpPr>
            <p:cNvPr id="23562" name="TextBox 9"/>
            <p:cNvSpPr txBox="1">
              <a:spLocks noChangeArrowheads="1"/>
            </p:cNvSpPr>
            <p:nvPr/>
          </p:nvSpPr>
          <p:spPr bwMode="auto">
            <a:xfrm>
              <a:off x="1752600" y="1981201"/>
              <a:ext cx="963788" cy="3077182"/>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23563" name="TextBox 11"/>
            <p:cNvSpPr txBox="1">
              <a:spLocks noChangeArrowheads="1"/>
            </p:cNvSpPr>
            <p:nvPr/>
          </p:nvSpPr>
          <p:spPr bwMode="auto">
            <a:xfrm>
              <a:off x="4648200" y="1981201"/>
              <a:ext cx="963788" cy="2707920"/>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r>
                <a:rPr lang="en-US"/>
                <a:t>+  +  +  +</a:t>
              </a:r>
            </a:p>
            <a:p>
              <a:r>
                <a:rPr lang="en-US"/>
                <a:t>+  +  +  +</a:t>
              </a:r>
            </a:p>
            <a:p>
              <a:r>
                <a:rPr lang="en-US"/>
                <a:t>+  +  +  +</a:t>
              </a:r>
            </a:p>
          </p:txBody>
        </p:sp>
        <p:sp>
          <p:nvSpPr>
            <p:cNvPr id="23564" name="TextBox 12"/>
            <p:cNvSpPr txBox="1">
              <a:spLocks noChangeArrowheads="1"/>
            </p:cNvSpPr>
            <p:nvPr/>
          </p:nvSpPr>
          <p:spPr bwMode="auto">
            <a:xfrm>
              <a:off x="3276600" y="1981201"/>
              <a:ext cx="942949" cy="3077182"/>
            </a:xfrm>
            <a:prstGeom prst="rect">
              <a:avLst/>
            </a:prstGeom>
            <a:noFill/>
            <a:ln w="9525">
              <a:noFill/>
              <a:miter lim="800000"/>
              <a:headEnd/>
              <a:tailEnd/>
            </a:ln>
          </p:spPr>
          <p:txBody>
            <a:bodyPr wrap="none">
              <a:spAutoFit/>
            </a:bodyPr>
            <a:lstStyle/>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23565" name="TextBox 13"/>
            <p:cNvSpPr txBox="1">
              <a:spLocks noChangeArrowheads="1"/>
            </p:cNvSpPr>
            <p:nvPr/>
          </p:nvSpPr>
          <p:spPr bwMode="auto">
            <a:xfrm>
              <a:off x="5935082" y="5421869"/>
              <a:ext cx="1199061" cy="492349"/>
            </a:xfrm>
            <a:prstGeom prst="rect">
              <a:avLst/>
            </a:prstGeom>
            <a:noFill/>
            <a:ln w="9525">
              <a:noFill/>
              <a:miter lim="800000"/>
              <a:headEnd/>
              <a:tailEnd/>
            </a:ln>
          </p:spPr>
          <p:txBody>
            <a:bodyPr wrap="none">
              <a:spAutoFit/>
            </a:bodyPr>
            <a:lstStyle/>
            <a:p>
              <a:r>
                <a:rPr lang="en-US"/>
                <a:t>Attribute 1</a:t>
              </a:r>
            </a:p>
          </p:txBody>
        </p:sp>
        <p:sp>
          <p:nvSpPr>
            <p:cNvPr id="23566" name="TextBox 14"/>
            <p:cNvSpPr txBox="1">
              <a:spLocks noChangeArrowheads="1"/>
            </p:cNvSpPr>
            <p:nvPr/>
          </p:nvSpPr>
          <p:spPr bwMode="auto">
            <a:xfrm rot="16200000">
              <a:off x="320082" y="2414640"/>
              <a:ext cx="1598341" cy="369356"/>
            </a:xfrm>
            <a:prstGeom prst="rect">
              <a:avLst/>
            </a:prstGeom>
            <a:noFill/>
            <a:ln w="9525">
              <a:noFill/>
              <a:miter lim="800000"/>
              <a:headEnd/>
              <a:tailEnd/>
            </a:ln>
          </p:spPr>
          <p:txBody>
            <a:bodyPr wrap="none">
              <a:spAutoFit/>
            </a:bodyPr>
            <a:lstStyle/>
            <a:p>
              <a:r>
                <a:rPr lang="en-US"/>
                <a:t>Attribute 2</a:t>
              </a:r>
            </a:p>
          </p:txBody>
        </p:sp>
      </p:grpSp>
      <p:cxnSp>
        <p:nvCxnSpPr>
          <p:cNvPr id="23557" name="Straight Connector 16"/>
          <p:cNvCxnSpPr>
            <a:cxnSpLocks noChangeShapeType="1"/>
          </p:cNvCxnSpPr>
          <p:nvPr/>
        </p:nvCxnSpPr>
        <p:spPr bwMode="auto">
          <a:xfrm rot="5400000">
            <a:off x="3143449" y="2819202"/>
            <a:ext cx="3011091" cy="1588"/>
          </a:xfrm>
          <a:prstGeom prst="line">
            <a:avLst/>
          </a:prstGeom>
          <a:noFill/>
          <a:ln w="12700" cap="sq" algn="ctr">
            <a:solidFill>
              <a:schemeClr val="tx1"/>
            </a:solidFill>
            <a:round/>
            <a:headEnd/>
            <a:tailEnd/>
          </a:ln>
        </p:spPr>
      </p:cxnSp>
      <p:sp>
        <p:nvSpPr>
          <p:cNvPr id="23558" name="TextBox 17"/>
          <p:cNvSpPr txBox="1">
            <a:spLocks noChangeArrowheads="1"/>
          </p:cNvSpPr>
          <p:nvPr/>
        </p:nvSpPr>
        <p:spPr bwMode="auto">
          <a:xfrm>
            <a:off x="3706813" y="4408885"/>
            <a:ext cx="1761636" cy="369332"/>
          </a:xfrm>
          <a:prstGeom prst="rect">
            <a:avLst/>
          </a:prstGeom>
          <a:noFill/>
          <a:ln w="9525">
            <a:noFill/>
            <a:miter lim="800000"/>
            <a:headEnd/>
            <a:tailEnd/>
          </a:ln>
        </p:spPr>
        <p:txBody>
          <a:bodyPr wrap="none">
            <a:spAutoFit/>
          </a:bodyPr>
          <a:lstStyle/>
          <a:p>
            <a:r>
              <a:rPr lang="en-US"/>
              <a:t>Attribute 1 &gt; 40?</a:t>
            </a:r>
          </a:p>
        </p:txBody>
      </p:sp>
      <p:cxnSp>
        <p:nvCxnSpPr>
          <p:cNvPr id="23559" name="Straight Connector 15"/>
          <p:cNvCxnSpPr>
            <a:cxnSpLocks noChangeShapeType="1"/>
          </p:cNvCxnSpPr>
          <p:nvPr/>
        </p:nvCxnSpPr>
        <p:spPr bwMode="auto">
          <a:xfrm rot="5400000">
            <a:off x="1543844" y="2826941"/>
            <a:ext cx="3009900" cy="1588"/>
          </a:xfrm>
          <a:prstGeom prst="line">
            <a:avLst/>
          </a:prstGeom>
          <a:noFill/>
          <a:ln w="12700" cap="sq" algn="ctr">
            <a:solidFill>
              <a:schemeClr val="tx1"/>
            </a:solidFill>
            <a:round/>
            <a:headEnd/>
            <a:tailEnd/>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pPr/>
              <a:t>2</a:t>
            </a:fld>
            <a:endParaRPr lang="en-US"/>
          </a:p>
        </p:txBody>
      </p:sp>
      <p:sp>
        <p:nvSpPr>
          <p:cNvPr id="5" name="Subtitle 2"/>
          <p:cNvSpPr txBox="1">
            <a:spLocks/>
          </p:cNvSpPr>
          <p:nvPr/>
        </p:nvSpPr>
        <p:spPr>
          <a:xfrm>
            <a:off x="1295400" y="1962150"/>
            <a:ext cx="6400800" cy="887506"/>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800" b="1" i="0" u="none" strike="noStrike" kern="1200" cap="none" spc="0" normalizeH="0" baseline="0" noProof="0" dirty="0" smtClean="0">
                <a:ln>
                  <a:noFill/>
                </a:ln>
                <a:solidFill>
                  <a:srgbClr val="353C5F"/>
                </a:solidFill>
                <a:effectLst/>
                <a:uLnTx/>
                <a:uFillTx/>
                <a:latin typeface="Century Gothic" pitchFamily="34" charset="0"/>
                <a:cs typeface="Times New Roman" pitchFamily="18" charset="0"/>
              </a:rPr>
              <a:t>Data Mining</a:t>
            </a:r>
          </a:p>
          <a:p>
            <a:pPr marL="342900" marR="0" lvl="0" indent="-342900" algn="ctr" defTabSz="914400" rtl="0" eaLnBrk="1" fontAlgn="auto" latinLnBrk="0" hangingPunct="1">
              <a:lnSpc>
                <a:spcPct val="100000"/>
              </a:lnSpc>
              <a:spcBef>
                <a:spcPct val="20000"/>
              </a:spcBef>
              <a:spcAft>
                <a:spcPts val="0"/>
              </a:spcAft>
              <a:buClrTx/>
              <a:buSzTx/>
              <a:tabLst/>
              <a:defRPr/>
            </a:pPr>
            <a:r>
              <a:rPr lang="en-US" sz="2000" b="1" noProof="0" dirty="0" smtClean="0">
                <a:solidFill>
                  <a:schemeClr val="accent2"/>
                </a:solidFill>
                <a:latin typeface="Century Gothic" pitchFamily="34" charset="0"/>
                <a:cs typeface="Arial" pitchFamily="34" charset="0"/>
              </a:rPr>
              <a:t>Classification and Decision Trees</a:t>
            </a:r>
            <a:endParaRPr kumimoji="0" lang="en-US" sz="2000" b="1" i="0" u="none" strike="noStrike" kern="1200" cap="none" spc="0" normalizeH="0" baseline="0" noProof="0" dirty="0">
              <a:ln>
                <a:noFill/>
              </a:ln>
              <a:solidFill>
                <a:schemeClr val="accent2"/>
              </a:solidFill>
              <a:effectLst/>
              <a:uLnTx/>
              <a:uFillTx/>
              <a:latin typeface="Century Gothic" pitchFamily="34" charset="0"/>
              <a:cs typeface="Arial" pitchFamily="34" charset="0"/>
            </a:endParaRPr>
          </a:p>
        </p:txBody>
      </p:sp>
      <p:sp>
        <p:nvSpPr>
          <p:cNvPr id="6" name="Subtitle 2"/>
          <p:cNvSpPr txBox="1">
            <a:spLocks/>
          </p:cNvSpPr>
          <p:nvPr/>
        </p:nvSpPr>
        <p:spPr>
          <a:xfrm>
            <a:off x="1295400" y="3051368"/>
            <a:ext cx="6400800" cy="53788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u="none" strike="noStrike" kern="1200" cap="none" spc="0" normalizeH="0" baseline="0" noProof="0" dirty="0" err="1" smtClean="0">
                <a:ln>
                  <a:noFill/>
                </a:ln>
                <a:solidFill>
                  <a:srgbClr val="353C5F"/>
                </a:solidFill>
                <a:effectLst/>
                <a:uLnTx/>
                <a:uFillTx/>
                <a:latin typeface="Century Gothic" pitchFamily="34" charset="0"/>
                <a:cs typeface="Arial" pitchFamily="34" charset="0"/>
              </a:rPr>
              <a:t>Pabitra</a:t>
            </a:r>
            <a:r>
              <a:rPr kumimoji="0" lang="en-US" sz="1400" b="1" u="none" strike="noStrike" kern="1200" cap="none" spc="0" normalizeH="0" baseline="0" noProof="0" dirty="0" smtClean="0">
                <a:ln>
                  <a:noFill/>
                </a:ln>
                <a:solidFill>
                  <a:srgbClr val="353C5F"/>
                </a:solidFill>
                <a:effectLst/>
                <a:uLnTx/>
                <a:uFillTx/>
                <a:latin typeface="Century Gothic" pitchFamily="34" charset="0"/>
                <a:cs typeface="Arial" pitchFamily="34" charset="0"/>
              </a:rPr>
              <a:t> </a:t>
            </a:r>
            <a:r>
              <a:rPr kumimoji="0" lang="en-US" sz="1400" b="1" u="none" strike="noStrike" kern="1200" cap="none" spc="0" normalizeH="0" baseline="0" noProof="0" dirty="0" err="1" smtClean="0">
                <a:ln>
                  <a:noFill/>
                </a:ln>
                <a:solidFill>
                  <a:srgbClr val="353C5F"/>
                </a:solidFill>
                <a:effectLst/>
                <a:uLnTx/>
                <a:uFillTx/>
                <a:latin typeface="Century Gothic" pitchFamily="34" charset="0"/>
                <a:cs typeface="Arial" pitchFamily="34" charset="0"/>
              </a:rPr>
              <a:t>Mitra</a:t>
            </a:r>
            <a:endParaRPr kumimoji="0" lang="en-US" sz="1400" b="1" u="none" strike="noStrike" kern="1200" cap="none" spc="0" normalizeH="0" baseline="0" noProof="0" dirty="0" smtClean="0">
              <a:ln>
                <a:noFill/>
              </a:ln>
              <a:solidFill>
                <a:srgbClr val="353C5F"/>
              </a:solidFill>
              <a:effectLst/>
              <a:uLnTx/>
              <a:uFillTx/>
              <a:latin typeface="Century Gothic" pitchFamily="34" charset="0"/>
              <a:cs typeface="Arial" pitchFamily="34"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200" b="1" dirty="0" smtClean="0">
                <a:solidFill>
                  <a:schemeClr val="accent2"/>
                </a:solidFill>
                <a:latin typeface="Century Gothic" pitchFamily="34" charset="0"/>
                <a:cs typeface="Arial" pitchFamily="34" charset="0"/>
              </a:rPr>
              <a:t>Computer Science and Engineering</a:t>
            </a:r>
            <a:endParaRPr kumimoji="0" lang="en-US" sz="1200" b="1" u="none" strike="noStrike" kern="1200" cap="none" spc="0" normalizeH="0" baseline="0" noProof="0" dirty="0" smtClean="0">
              <a:ln>
                <a:noFill/>
              </a:ln>
              <a:solidFill>
                <a:schemeClr val="accent2"/>
              </a:solidFill>
              <a:effectLst/>
              <a:uLnTx/>
              <a:uFillTx/>
              <a:latin typeface="Century Gothic"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62000" y="438150"/>
            <a:ext cx="7772400" cy="490538"/>
          </a:xfrm>
        </p:spPr>
        <p:txBody>
          <a:bodyPr>
            <a:normAutofit fontScale="90000"/>
          </a:bodyPr>
          <a:lstStyle/>
          <a:p>
            <a:r>
              <a:rPr lang="en-US" dirty="0" smtClean="0">
                <a:ea typeface="ＭＳ Ｐゴシック" pitchFamily="34" charset="-128"/>
              </a:rPr>
              <a:t>Which split to make next?</a:t>
            </a:r>
          </a:p>
        </p:txBody>
      </p:sp>
      <p:grpSp>
        <p:nvGrpSpPr>
          <p:cNvPr id="2" name="Group 29"/>
          <p:cNvGrpSpPr>
            <a:grpSpLocks/>
          </p:cNvGrpSpPr>
          <p:nvPr/>
        </p:nvGrpSpPr>
        <p:grpSpPr bwMode="auto">
          <a:xfrm>
            <a:off x="935027" y="1466850"/>
            <a:ext cx="6913573" cy="2858043"/>
            <a:chOff x="934575" y="1600994"/>
            <a:chExt cx="6914025" cy="3810000"/>
          </a:xfrm>
        </p:grpSpPr>
        <p:cxnSp>
          <p:nvCxnSpPr>
            <p:cNvPr id="24592" name="Straight Arrow Connector 6"/>
            <p:cNvCxnSpPr>
              <a:cxnSpLocks noChangeShapeType="1"/>
            </p:cNvCxnSpPr>
            <p:nvPr/>
          </p:nvCxnSpPr>
          <p:spPr bwMode="auto">
            <a:xfrm flipV="1">
              <a:off x="1447800" y="5334000"/>
              <a:ext cx="6400800" cy="76200"/>
            </a:xfrm>
            <a:prstGeom prst="straightConnector1">
              <a:avLst/>
            </a:prstGeom>
            <a:noFill/>
            <a:ln w="12700" cap="sq" algn="ctr">
              <a:solidFill>
                <a:schemeClr val="tx1"/>
              </a:solidFill>
              <a:round/>
              <a:headEnd/>
              <a:tailEnd type="arrow" w="med" len="med"/>
            </a:ln>
          </p:spPr>
        </p:cxnSp>
        <p:cxnSp>
          <p:nvCxnSpPr>
            <p:cNvPr id="24593" name="Straight Arrow Connector 8"/>
            <p:cNvCxnSpPr>
              <a:cxnSpLocks noChangeShapeType="1"/>
            </p:cNvCxnSpPr>
            <p:nvPr/>
          </p:nvCxnSpPr>
          <p:spPr bwMode="auto">
            <a:xfrm rot="5400000" flipH="1" flipV="1">
              <a:off x="-457200" y="3505200"/>
              <a:ext cx="3810000" cy="1588"/>
            </a:xfrm>
            <a:prstGeom prst="straightConnector1">
              <a:avLst/>
            </a:prstGeom>
            <a:noFill/>
            <a:ln w="12700" cap="sq" algn="ctr">
              <a:solidFill>
                <a:schemeClr val="tx1"/>
              </a:solidFill>
              <a:round/>
              <a:headEnd/>
              <a:tailEnd type="arrow" w="med" len="med"/>
            </a:ln>
          </p:spPr>
        </p:cxnSp>
        <p:sp>
          <p:nvSpPr>
            <p:cNvPr id="24594" name="TextBox 9"/>
            <p:cNvSpPr txBox="1">
              <a:spLocks noChangeArrowheads="1"/>
            </p:cNvSpPr>
            <p:nvPr/>
          </p:nvSpPr>
          <p:spPr bwMode="auto">
            <a:xfrm>
              <a:off x="1752600" y="1981201"/>
              <a:ext cx="963788" cy="3077182"/>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24595" name="TextBox 11"/>
            <p:cNvSpPr txBox="1">
              <a:spLocks noChangeArrowheads="1"/>
            </p:cNvSpPr>
            <p:nvPr/>
          </p:nvSpPr>
          <p:spPr bwMode="auto">
            <a:xfrm>
              <a:off x="4648200" y="1981201"/>
              <a:ext cx="963788" cy="2707920"/>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r>
                <a:rPr lang="en-US"/>
                <a:t>+  +  +  +</a:t>
              </a:r>
            </a:p>
            <a:p>
              <a:r>
                <a:rPr lang="en-US"/>
                <a:t>+  +  +  +</a:t>
              </a:r>
            </a:p>
            <a:p>
              <a:r>
                <a:rPr lang="en-US"/>
                <a:t>+  +  +  +</a:t>
              </a:r>
            </a:p>
          </p:txBody>
        </p:sp>
        <p:sp>
          <p:nvSpPr>
            <p:cNvPr id="24596" name="TextBox 12"/>
            <p:cNvSpPr txBox="1">
              <a:spLocks noChangeArrowheads="1"/>
            </p:cNvSpPr>
            <p:nvPr/>
          </p:nvSpPr>
          <p:spPr bwMode="auto">
            <a:xfrm>
              <a:off x="3276600" y="1981201"/>
              <a:ext cx="942949" cy="3077182"/>
            </a:xfrm>
            <a:prstGeom prst="rect">
              <a:avLst/>
            </a:prstGeom>
            <a:noFill/>
            <a:ln w="9525">
              <a:noFill/>
              <a:miter lim="800000"/>
              <a:headEnd/>
              <a:tailEnd/>
            </a:ln>
          </p:spPr>
          <p:txBody>
            <a:bodyPr wrap="none">
              <a:spAutoFit/>
            </a:bodyPr>
            <a:lstStyle/>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24597" name="TextBox 13"/>
            <p:cNvSpPr txBox="1">
              <a:spLocks noChangeArrowheads="1"/>
            </p:cNvSpPr>
            <p:nvPr/>
          </p:nvSpPr>
          <p:spPr bwMode="auto">
            <a:xfrm>
              <a:off x="5935082" y="4800786"/>
              <a:ext cx="1199061" cy="492349"/>
            </a:xfrm>
            <a:prstGeom prst="rect">
              <a:avLst/>
            </a:prstGeom>
            <a:noFill/>
            <a:ln w="9525">
              <a:noFill/>
              <a:miter lim="800000"/>
              <a:headEnd/>
              <a:tailEnd/>
            </a:ln>
          </p:spPr>
          <p:txBody>
            <a:bodyPr wrap="none">
              <a:spAutoFit/>
            </a:bodyPr>
            <a:lstStyle/>
            <a:p>
              <a:r>
                <a:rPr lang="en-US" dirty="0"/>
                <a:t>Attribute 1</a:t>
              </a:r>
            </a:p>
          </p:txBody>
        </p:sp>
        <p:sp>
          <p:nvSpPr>
            <p:cNvPr id="24598" name="TextBox 14"/>
            <p:cNvSpPr txBox="1">
              <a:spLocks noChangeArrowheads="1"/>
            </p:cNvSpPr>
            <p:nvPr/>
          </p:nvSpPr>
          <p:spPr bwMode="auto">
            <a:xfrm rot="16200000">
              <a:off x="320082" y="2414640"/>
              <a:ext cx="1598341" cy="369356"/>
            </a:xfrm>
            <a:prstGeom prst="rect">
              <a:avLst/>
            </a:prstGeom>
            <a:noFill/>
            <a:ln w="9525">
              <a:noFill/>
              <a:miter lim="800000"/>
              <a:headEnd/>
              <a:tailEnd/>
            </a:ln>
          </p:spPr>
          <p:txBody>
            <a:bodyPr wrap="none">
              <a:spAutoFit/>
            </a:bodyPr>
            <a:lstStyle/>
            <a:p>
              <a:r>
                <a:rPr lang="en-US"/>
                <a:t>Attribute 2</a:t>
              </a:r>
            </a:p>
          </p:txBody>
        </p:sp>
      </p:grpSp>
      <p:cxnSp>
        <p:nvCxnSpPr>
          <p:cNvPr id="24581" name="Straight Connector 16"/>
          <p:cNvCxnSpPr>
            <a:cxnSpLocks noChangeShapeType="1"/>
          </p:cNvCxnSpPr>
          <p:nvPr/>
        </p:nvCxnSpPr>
        <p:spPr bwMode="auto">
          <a:xfrm rot="5400000">
            <a:off x="3143449" y="2819202"/>
            <a:ext cx="3011091" cy="1588"/>
          </a:xfrm>
          <a:prstGeom prst="line">
            <a:avLst/>
          </a:prstGeom>
          <a:noFill/>
          <a:ln w="12700" cap="sq" algn="ctr">
            <a:solidFill>
              <a:schemeClr val="tx1"/>
            </a:solidFill>
            <a:round/>
            <a:headEnd/>
            <a:tailEnd/>
          </a:ln>
        </p:spPr>
      </p:cxnSp>
      <p:sp>
        <p:nvSpPr>
          <p:cNvPr id="24582" name="TextBox 17"/>
          <p:cNvSpPr txBox="1">
            <a:spLocks noChangeArrowheads="1"/>
          </p:cNvSpPr>
          <p:nvPr/>
        </p:nvSpPr>
        <p:spPr bwMode="auto">
          <a:xfrm>
            <a:off x="2106613" y="3943350"/>
            <a:ext cx="1761636" cy="369332"/>
          </a:xfrm>
          <a:prstGeom prst="rect">
            <a:avLst/>
          </a:prstGeom>
          <a:noFill/>
          <a:ln w="9525">
            <a:noFill/>
            <a:miter lim="800000"/>
            <a:headEnd/>
            <a:tailEnd/>
          </a:ln>
        </p:spPr>
        <p:txBody>
          <a:bodyPr wrap="none">
            <a:spAutoFit/>
          </a:bodyPr>
          <a:lstStyle/>
          <a:p>
            <a:r>
              <a:rPr lang="en-US" dirty="0"/>
              <a:t>Attribute 1 &gt; 20?</a:t>
            </a:r>
          </a:p>
        </p:txBody>
      </p:sp>
      <p:cxnSp>
        <p:nvCxnSpPr>
          <p:cNvPr id="24583" name="Straight Connector 15"/>
          <p:cNvCxnSpPr>
            <a:cxnSpLocks noChangeShapeType="1"/>
          </p:cNvCxnSpPr>
          <p:nvPr/>
        </p:nvCxnSpPr>
        <p:spPr bwMode="auto">
          <a:xfrm rot="5400000">
            <a:off x="1543249" y="2818011"/>
            <a:ext cx="3011090" cy="1588"/>
          </a:xfrm>
          <a:prstGeom prst="line">
            <a:avLst/>
          </a:prstGeom>
          <a:noFill/>
          <a:ln w="12700" cap="sq" algn="ctr">
            <a:solidFill>
              <a:schemeClr val="tx1"/>
            </a:solidFill>
            <a:round/>
            <a:headEnd/>
            <a:tailEnd/>
          </a:ln>
        </p:spPr>
      </p:cxnSp>
      <p:sp>
        <p:nvSpPr>
          <p:cNvPr id="24584" name="TextBox 18"/>
          <p:cNvSpPr txBox="1">
            <a:spLocks noChangeArrowheads="1"/>
          </p:cNvSpPr>
          <p:nvPr/>
        </p:nvSpPr>
        <p:spPr bwMode="auto">
          <a:xfrm>
            <a:off x="6172201" y="2000250"/>
            <a:ext cx="2399375" cy="646331"/>
          </a:xfrm>
          <a:prstGeom prst="rect">
            <a:avLst/>
          </a:prstGeom>
          <a:noFill/>
          <a:ln w="9525">
            <a:noFill/>
            <a:miter lim="800000"/>
            <a:headEnd/>
            <a:tailEnd/>
          </a:ln>
        </p:spPr>
        <p:txBody>
          <a:bodyPr wrap="none">
            <a:spAutoFit/>
          </a:bodyPr>
          <a:lstStyle/>
          <a:p>
            <a:r>
              <a:rPr lang="en-US"/>
              <a:t>Already pure leaf</a:t>
            </a:r>
          </a:p>
          <a:p>
            <a:r>
              <a:rPr lang="en-US"/>
              <a:t>No further need to split</a:t>
            </a:r>
          </a:p>
        </p:txBody>
      </p:sp>
      <p:cxnSp>
        <p:nvCxnSpPr>
          <p:cNvPr id="24585" name="Straight Arrow Connector 20"/>
          <p:cNvCxnSpPr>
            <a:cxnSpLocks noChangeShapeType="1"/>
          </p:cNvCxnSpPr>
          <p:nvPr/>
        </p:nvCxnSpPr>
        <p:spPr bwMode="auto">
          <a:xfrm rot="10800000" flipV="1">
            <a:off x="5756276" y="2228850"/>
            <a:ext cx="415925" cy="255985"/>
          </a:xfrm>
          <a:prstGeom prst="straightConnector1">
            <a:avLst/>
          </a:prstGeom>
          <a:noFill/>
          <a:ln w="12700" cap="sq" algn="ctr">
            <a:solidFill>
              <a:schemeClr val="tx1"/>
            </a:solidFill>
            <a:round/>
            <a:headEnd/>
            <a:tailEnd type="arrow" w="med" len="med"/>
          </a:ln>
        </p:spPr>
      </p:cxnSp>
      <p:sp>
        <p:nvSpPr>
          <p:cNvPr id="24586" name="Rectangle 21"/>
          <p:cNvSpPr>
            <a:spLocks noChangeArrowheads="1"/>
          </p:cNvSpPr>
          <p:nvPr/>
        </p:nvSpPr>
        <p:spPr bwMode="auto">
          <a:xfrm>
            <a:off x="4649789" y="1752600"/>
            <a:ext cx="1285875" cy="1731169"/>
          </a:xfrm>
          <a:prstGeom prst="rect">
            <a:avLst/>
          </a:prstGeom>
          <a:solidFill>
            <a:schemeClr val="accent1">
              <a:alpha val="0"/>
            </a:schemeClr>
          </a:solidFill>
          <a:ln w="12700" cap="sq" algn="ctr">
            <a:solidFill>
              <a:schemeClr val="tx1"/>
            </a:solidFill>
            <a:prstDash val="dash"/>
            <a:round/>
            <a:headEnd/>
            <a:tailEnd/>
          </a:ln>
        </p:spPr>
        <p:txBody>
          <a:bodyPr wrap="none" anchor="ctr"/>
          <a:lstStyle/>
          <a:p>
            <a:pPr algn="ctr">
              <a:spcBef>
                <a:spcPct val="35000"/>
              </a:spcBef>
              <a:buClr>
                <a:schemeClr val="tx1"/>
              </a:buClr>
            </a:pPr>
            <a:endParaRPr lang="en-US"/>
          </a:p>
        </p:txBody>
      </p:sp>
      <p:sp>
        <p:nvSpPr>
          <p:cNvPr id="24587" name="TextBox 22"/>
          <p:cNvSpPr txBox="1">
            <a:spLocks noChangeArrowheads="1"/>
          </p:cNvSpPr>
          <p:nvPr/>
        </p:nvSpPr>
        <p:spPr bwMode="auto">
          <a:xfrm>
            <a:off x="3733800" y="1062038"/>
            <a:ext cx="1579791" cy="369332"/>
          </a:xfrm>
          <a:prstGeom prst="rect">
            <a:avLst/>
          </a:prstGeom>
          <a:noFill/>
          <a:ln w="9525">
            <a:noFill/>
            <a:miter lim="800000"/>
            <a:headEnd/>
            <a:tailEnd/>
          </a:ln>
        </p:spPr>
        <p:txBody>
          <a:bodyPr wrap="none">
            <a:spAutoFit/>
          </a:bodyPr>
          <a:lstStyle/>
          <a:p>
            <a:r>
              <a:rPr lang="en-US"/>
              <a:t>Pure box/node</a:t>
            </a:r>
          </a:p>
        </p:txBody>
      </p:sp>
      <p:sp>
        <p:nvSpPr>
          <p:cNvPr id="24588" name="TextBox 23"/>
          <p:cNvSpPr txBox="1">
            <a:spLocks noChangeArrowheads="1"/>
          </p:cNvSpPr>
          <p:nvPr/>
        </p:nvSpPr>
        <p:spPr bwMode="auto">
          <a:xfrm>
            <a:off x="1449389" y="1175148"/>
            <a:ext cx="1727396" cy="369332"/>
          </a:xfrm>
          <a:prstGeom prst="rect">
            <a:avLst/>
          </a:prstGeom>
          <a:noFill/>
          <a:ln w="9525">
            <a:noFill/>
            <a:miter lim="800000"/>
            <a:headEnd/>
            <a:tailEnd/>
          </a:ln>
        </p:spPr>
        <p:txBody>
          <a:bodyPr wrap="none">
            <a:spAutoFit/>
          </a:bodyPr>
          <a:lstStyle/>
          <a:p>
            <a:r>
              <a:rPr lang="en-US"/>
              <a:t>Mixed box/node</a:t>
            </a:r>
          </a:p>
        </p:txBody>
      </p:sp>
      <p:cxnSp>
        <p:nvCxnSpPr>
          <p:cNvPr id="24589" name="Straight Arrow Connector 25"/>
          <p:cNvCxnSpPr>
            <a:cxnSpLocks noChangeShapeType="1"/>
            <a:endCxn id="24594" idx="0"/>
          </p:cNvCxnSpPr>
          <p:nvPr/>
        </p:nvCxnSpPr>
        <p:spPr bwMode="auto">
          <a:xfrm>
            <a:off x="2106613" y="1466851"/>
            <a:ext cx="128249" cy="285208"/>
          </a:xfrm>
          <a:prstGeom prst="straightConnector1">
            <a:avLst/>
          </a:prstGeom>
          <a:noFill/>
          <a:ln w="12700" cap="sq" algn="ctr">
            <a:solidFill>
              <a:schemeClr val="tx1"/>
            </a:solidFill>
            <a:round/>
            <a:headEnd/>
            <a:tailEnd type="arrow" w="med" len="med"/>
          </a:ln>
        </p:spPr>
      </p:cxnSp>
      <p:cxnSp>
        <p:nvCxnSpPr>
          <p:cNvPr id="24590" name="Straight Arrow Connector 27"/>
          <p:cNvCxnSpPr>
            <a:cxnSpLocks noChangeShapeType="1"/>
          </p:cNvCxnSpPr>
          <p:nvPr/>
        </p:nvCxnSpPr>
        <p:spPr bwMode="auto">
          <a:xfrm rot="5400000">
            <a:off x="3979863" y="1347788"/>
            <a:ext cx="414338" cy="395287"/>
          </a:xfrm>
          <a:prstGeom prst="straightConnector1">
            <a:avLst/>
          </a:prstGeom>
          <a:noFill/>
          <a:ln w="12700" cap="sq" algn="ctr">
            <a:solidFill>
              <a:schemeClr val="tx1"/>
            </a:solidFill>
            <a:round/>
            <a:headEnd/>
            <a:tailEnd type="arrow" w="med" len="med"/>
          </a:ln>
        </p:spPr>
      </p:cxnSp>
      <p:cxnSp>
        <p:nvCxnSpPr>
          <p:cNvPr id="24591" name="Straight Arrow Connector 29"/>
          <p:cNvCxnSpPr>
            <a:cxnSpLocks noChangeShapeType="1"/>
          </p:cNvCxnSpPr>
          <p:nvPr/>
        </p:nvCxnSpPr>
        <p:spPr bwMode="auto">
          <a:xfrm rot="16200000" flipH="1">
            <a:off x="4783931" y="1431131"/>
            <a:ext cx="414338" cy="228600"/>
          </a:xfrm>
          <a:prstGeom prst="straightConnector1">
            <a:avLst/>
          </a:prstGeom>
          <a:noFill/>
          <a:ln w="12700" cap="sq"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85800" y="171450"/>
            <a:ext cx="7772400" cy="490538"/>
          </a:xfrm>
        </p:spPr>
        <p:txBody>
          <a:bodyPr>
            <a:normAutofit fontScale="90000"/>
          </a:bodyPr>
          <a:lstStyle/>
          <a:p>
            <a:r>
              <a:rPr lang="en-US" smtClean="0">
                <a:ea typeface="ＭＳ Ｐゴシック" pitchFamily="34" charset="-128"/>
              </a:rPr>
              <a:t>Which split to make next?</a:t>
            </a:r>
          </a:p>
        </p:txBody>
      </p:sp>
      <p:grpSp>
        <p:nvGrpSpPr>
          <p:cNvPr id="2" name="Group 29"/>
          <p:cNvGrpSpPr>
            <a:grpSpLocks/>
          </p:cNvGrpSpPr>
          <p:nvPr/>
        </p:nvGrpSpPr>
        <p:grpSpPr bwMode="auto">
          <a:xfrm>
            <a:off x="935027" y="1152459"/>
            <a:ext cx="6913573" cy="3172423"/>
            <a:chOff x="934574" y="1182059"/>
            <a:chExt cx="6914026" cy="4228935"/>
          </a:xfrm>
        </p:grpSpPr>
        <p:cxnSp>
          <p:nvCxnSpPr>
            <p:cNvPr id="25611" name="Straight Arrow Connector 6"/>
            <p:cNvCxnSpPr>
              <a:cxnSpLocks noChangeShapeType="1"/>
            </p:cNvCxnSpPr>
            <p:nvPr/>
          </p:nvCxnSpPr>
          <p:spPr bwMode="auto">
            <a:xfrm flipV="1">
              <a:off x="1447800" y="5334000"/>
              <a:ext cx="6400800" cy="76200"/>
            </a:xfrm>
            <a:prstGeom prst="straightConnector1">
              <a:avLst/>
            </a:prstGeom>
            <a:noFill/>
            <a:ln w="12700" cap="sq" algn="ctr">
              <a:solidFill>
                <a:schemeClr val="tx1"/>
              </a:solidFill>
              <a:round/>
              <a:headEnd/>
              <a:tailEnd type="arrow" w="med" len="med"/>
            </a:ln>
          </p:spPr>
        </p:cxnSp>
        <p:cxnSp>
          <p:nvCxnSpPr>
            <p:cNvPr id="25612" name="Straight Arrow Connector 8"/>
            <p:cNvCxnSpPr>
              <a:cxnSpLocks noChangeShapeType="1"/>
            </p:cNvCxnSpPr>
            <p:nvPr/>
          </p:nvCxnSpPr>
          <p:spPr bwMode="auto">
            <a:xfrm rot="5400000" flipH="1" flipV="1">
              <a:off x="-457200" y="3505200"/>
              <a:ext cx="3810000" cy="1588"/>
            </a:xfrm>
            <a:prstGeom prst="straightConnector1">
              <a:avLst/>
            </a:prstGeom>
            <a:noFill/>
            <a:ln w="12700" cap="sq" algn="ctr">
              <a:solidFill>
                <a:schemeClr val="tx1"/>
              </a:solidFill>
              <a:round/>
              <a:headEnd/>
              <a:tailEnd type="arrow" w="med" len="med"/>
            </a:ln>
          </p:spPr>
        </p:cxnSp>
        <p:sp>
          <p:nvSpPr>
            <p:cNvPr id="25613" name="TextBox 9"/>
            <p:cNvSpPr txBox="1">
              <a:spLocks noChangeArrowheads="1"/>
            </p:cNvSpPr>
            <p:nvPr/>
          </p:nvSpPr>
          <p:spPr bwMode="auto">
            <a:xfrm>
              <a:off x="1752600" y="1981200"/>
              <a:ext cx="963788" cy="3077065"/>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25614" name="TextBox 11"/>
            <p:cNvSpPr txBox="1">
              <a:spLocks noChangeArrowheads="1"/>
            </p:cNvSpPr>
            <p:nvPr/>
          </p:nvSpPr>
          <p:spPr bwMode="auto">
            <a:xfrm>
              <a:off x="4648200" y="1981200"/>
              <a:ext cx="963788" cy="2707817"/>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r>
                <a:rPr lang="en-US"/>
                <a:t>+  +  +  +</a:t>
              </a:r>
            </a:p>
            <a:p>
              <a:r>
                <a:rPr lang="en-US"/>
                <a:t>+  +  +  +</a:t>
              </a:r>
            </a:p>
            <a:p>
              <a:r>
                <a:rPr lang="en-US"/>
                <a:t>+  +  +  +</a:t>
              </a:r>
            </a:p>
          </p:txBody>
        </p:sp>
        <p:sp>
          <p:nvSpPr>
            <p:cNvPr id="25615" name="TextBox 12"/>
            <p:cNvSpPr txBox="1">
              <a:spLocks noChangeArrowheads="1"/>
            </p:cNvSpPr>
            <p:nvPr/>
          </p:nvSpPr>
          <p:spPr bwMode="auto">
            <a:xfrm>
              <a:off x="3276600" y="1981200"/>
              <a:ext cx="942949" cy="3077065"/>
            </a:xfrm>
            <a:prstGeom prst="rect">
              <a:avLst/>
            </a:prstGeom>
            <a:noFill/>
            <a:ln w="9525">
              <a:noFill/>
              <a:miter lim="800000"/>
              <a:headEnd/>
              <a:tailEnd/>
            </a:ln>
          </p:spPr>
          <p:txBody>
            <a:bodyPr wrap="none">
              <a:spAutoFit/>
            </a:bodyPr>
            <a:lstStyle/>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25616" name="TextBox 13"/>
            <p:cNvSpPr txBox="1">
              <a:spLocks noChangeArrowheads="1"/>
            </p:cNvSpPr>
            <p:nvPr/>
          </p:nvSpPr>
          <p:spPr bwMode="auto">
            <a:xfrm>
              <a:off x="5935082" y="4800824"/>
              <a:ext cx="1199062" cy="492331"/>
            </a:xfrm>
            <a:prstGeom prst="rect">
              <a:avLst/>
            </a:prstGeom>
            <a:noFill/>
            <a:ln w="9525">
              <a:noFill/>
              <a:miter lim="800000"/>
              <a:headEnd/>
              <a:tailEnd/>
            </a:ln>
          </p:spPr>
          <p:txBody>
            <a:bodyPr wrap="none">
              <a:spAutoFit/>
            </a:bodyPr>
            <a:lstStyle/>
            <a:p>
              <a:r>
                <a:rPr lang="en-US" dirty="0"/>
                <a:t>Attribute 1</a:t>
              </a:r>
            </a:p>
          </p:txBody>
        </p:sp>
        <p:sp>
          <p:nvSpPr>
            <p:cNvPr id="25617" name="TextBox 14"/>
            <p:cNvSpPr txBox="1">
              <a:spLocks noChangeArrowheads="1"/>
            </p:cNvSpPr>
            <p:nvPr/>
          </p:nvSpPr>
          <p:spPr bwMode="auto">
            <a:xfrm rot="16200000">
              <a:off x="320111" y="1796522"/>
              <a:ext cx="1598281" cy="369356"/>
            </a:xfrm>
            <a:prstGeom prst="rect">
              <a:avLst/>
            </a:prstGeom>
            <a:noFill/>
            <a:ln w="9525">
              <a:noFill/>
              <a:miter lim="800000"/>
              <a:headEnd/>
              <a:tailEnd/>
            </a:ln>
          </p:spPr>
          <p:txBody>
            <a:bodyPr wrap="none">
              <a:spAutoFit/>
            </a:bodyPr>
            <a:lstStyle/>
            <a:p>
              <a:r>
                <a:rPr lang="en-US"/>
                <a:t>Attribute 2</a:t>
              </a:r>
            </a:p>
          </p:txBody>
        </p:sp>
      </p:grpSp>
      <p:cxnSp>
        <p:nvCxnSpPr>
          <p:cNvPr id="25605" name="Straight Connector 16"/>
          <p:cNvCxnSpPr>
            <a:cxnSpLocks noChangeShapeType="1"/>
          </p:cNvCxnSpPr>
          <p:nvPr/>
        </p:nvCxnSpPr>
        <p:spPr bwMode="auto">
          <a:xfrm rot="5400000">
            <a:off x="3143449" y="2819202"/>
            <a:ext cx="3011091" cy="1588"/>
          </a:xfrm>
          <a:prstGeom prst="line">
            <a:avLst/>
          </a:prstGeom>
          <a:noFill/>
          <a:ln w="12700" cap="sq" algn="ctr">
            <a:solidFill>
              <a:schemeClr val="tx1"/>
            </a:solidFill>
            <a:round/>
            <a:headEnd/>
            <a:tailEnd/>
          </a:ln>
        </p:spPr>
      </p:cxnSp>
      <p:cxnSp>
        <p:nvCxnSpPr>
          <p:cNvPr id="25606" name="Straight Connector 15"/>
          <p:cNvCxnSpPr>
            <a:cxnSpLocks noChangeShapeType="1"/>
          </p:cNvCxnSpPr>
          <p:nvPr/>
        </p:nvCxnSpPr>
        <p:spPr bwMode="auto">
          <a:xfrm rot="5400000">
            <a:off x="1543249" y="2818011"/>
            <a:ext cx="3011090" cy="1588"/>
          </a:xfrm>
          <a:prstGeom prst="line">
            <a:avLst/>
          </a:prstGeom>
          <a:noFill/>
          <a:ln w="12700" cap="sq" algn="ctr">
            <a:solidFill>
              <a:schemeClr val="tx1"/>
            </a:solidFill>
            <a:round/>
            <a:headEnd/>
            <a:tailEnd/>
          </a:ln>
        </p:spPr>
      </p:cxnSp>
      <p:cxnSp>
        <p:nvCxnSpPr>
          <p:cNvPr id="25607" name="Straight Connector 19"/>
          <p:cNvCxnSpPr>
            <a:cxnSpLocks noChangeShapeType="1"/>
          </p:cNvCxnSpPr>
          <p:nvPr/>
        </p:nvCxnSpPr>
        <p:spPr bwMode="auto">
          <a:xfrm rot="10800000">
            <a:off x="1449388" y="2514600"/>
            <a:ext cx="1600200" cy="1191"/>
          </a:xfrm>
          <a:prstGeom prst="line">
            <a:avLst/>
          </a:prstGeom>
          <a:noFill/>
          <a:ln w="12700" cap="sq" algn="ctr">
            <a:solidFill>
              <a:schemeClr val="tx1"/>
            </a:solidFill>
            <a:round/>
            <a:headEnd/>
            <a:tailEnd/>
          </a:ln>
        </p:spPr>
      </p:cxnSp>
      <p:sp>
        <p:nvSpPr>
          <p:cNvPr id="25608" name="TextBox 20"/>
          <p:cNvSpPr txBox="1">
            <a:spLocks noChangeArrowheads="1"/>
          </p:cNvSpPr>
          <p:nvPr/>
        </p:nvSpPr>
        <p:spPr bwMode="auto">
          <a:xfrm>
            <a:off x="334964" y="2377679"/>
            <a:ext cx="997389" cy="369332"/>
          </a:xfrm>
          <a:prstGeom prst="rect">
            <a:avLst/>
          </a:prstGeom>
          <a:noFill/>
          <a:ln w="9525">
            <a:noFill/>
            <a:miter lim="800000"/>
            <a:headEnd/>
            <a:tailEnd/>
          </a:ln>
        </p:spPr>
        <p:txBody>
          <a:bodyPr wrap="none">
            <a:spAutoFit/>
          </a:bodyPr>
          <a:lstStyle/>
          <a:p>
            <a:r>
              <a:rPr lang="en-US"/>
              <a:t>A2 &gt; 30?</a:t>
            </a:r>
          </a:p>
        </p:txBody>
      </p:sp>
      <p:sp>
        <p:nvSpPr>
          <p:cNvPr id="25609" name="TextBox 21"/>
          <p:cNvSpPr txBox="1">
            <a:spLocks noChangeArrowheads="1"/>
          </p:cNvSpPr>
          <p:nvPr/>
        </p:nvSpPr>
        <p:spPr bwMode="auto">
          <a:xfrm>
            <a:off x="4033838" y="1046560"/>
            <a:ext cx="2399375" cy="646331"/>
          </a:xfrm>
          <a:prstGeom prst="rect">
            <a:avLst/>
          </a:prstGeom>
          <a:noFill/>
          <a:ln w="9525">
            <a:noFill/>
            <a:miter lim="800000"/>
            <a:headEnd/>
            <a:tailEnd/>
          </a:ln>
        </p:spPr>
        <p:txBody>
          <a:bodyPr wrap="none">
            <a:spAutoFit/>
          </a:bodyPr>
          <a:lstStyle/>
          <a:p>
            <a:r>
              <a:rPr lang="en-US"/>
              <a:t>Already pure leaf</a:t>
            </a:r>
          </a:p>
          <a:p>
            <a:r>
              <a:rPr lang="en-US"/>
              <a:t>No further need to split</a:t>
            </a:r>
          </a:p>
        </p:txBody>
      </p:sp>
      <p:cxnSp>
        <p:nvCxnSpPr>
          <p:cNvPr id="25610" name="Straight Arrow Connector 23"/>
          <p:cNvCxnSpPr>
            <a:cxnSpLocks noChangeShapeType="1"/>
          </p:cNvCxnSpPr>
          <p:nvPr/>
        </p:nvCxnSpPr>
        <p:spPr bwMode="auto">
          <a:xfrm rot="10800000" flipV="1">
            <a:off x="4033839" y="1531144"/>
            <a:ext cx="350837" cy="221456"/>
          </a:xfrm>
          <a:prstGeom prst="straightConnector1">
            <a:avLst/>
          </a:prstGeom>
          <a:noFill/>
          <a:ln w="12700" cap="sq"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266700"/>
            <a:ext cx="8280400" cy="400050"/>
          </a:xfrm>
        </p:spPr>
        <p:txBody>
          <a:bodyPr>
            <a:noAutofit/>
          </a:bodyPr>
          <a:lstStyle/>
          <a:p>
            <a:r>
              <a:rPr lang="en-US" sz="2400" dirty="0" smtClean="0">
                <a:ea typeface="ＭＳ Ｐゴシック" pitchFamily="34" charset="-128"/>
              </a:rPr>
              <a:t>Principle of Decision Tree Construction</a:t>
            </a:r>
          </a:p>
        </p:txBody>
      </p:sp>
      <p:sp>
        <p:nvSpPr>
          <p:cNvPr id="3" name="Text Placeholder 2"/>
          <p:cNvSpPr>
            <a:spLocks noGrp="1"/>
          </p:cNvSpPr>
          <p:nvPr>
            <p:ph type="body" sz="half" idx="1"/>
          </p:nvPr>
        </p:nvSpPr>
        <p:spPr>
          <a:xfrm>
            <a:off x="685800" y="914400"/>
            <a:ext cx="7467600" cy="3657600"/>
          </a:xfrm>
        </p:spPr>
        <p:txBody>
          <a:bodyPr>
            <a:normAutofit/>
          </a:bodyPr>
          <a:lstStyle/>
          <a:p>
            <a:pPr>
              <a:defRPr/>
            </a:pPr>
            <a:r>
              <a:rPr lang="en-US" sz="2000" dirty="0" smtClean="0"/>
              <a:t>Finally we want to form pure leaves</a:t>
            </a:r>
          </a:p>
          <a:p>
            <a:pPr lvl="1">
              <a:defRPr/>
            </a:pPr>
            <a:r>
              <a:rPr lang="en-US" sz="2000" dirty="0" smtClean="0"/>
              <a:t>Correct classification</a:t>
            </a:r>
          </a:p>
          <a:p>
            <a:pPr>
              <a:defRPr/>
            </a:pPr>
            <a:r>
              <a:rPr lang="en-US" sz="2000" dirty="0" smtClean="0"/>
              <a:t>Greedy approach to reach correct classification</a:t>
            </a:r>
          </a:p>
          <a:p>
            <a:pPr marL="914400" lvl="1" indent="-457200">
              <a:buFont typeface="+mj-lt"/>
              <a:buAutoNum type="arabicPeriod"/>
              <a:defRPr/>
            </a:pPr>
            <a:r>
              <a:rPr lang="en-US" sz="2000" dirty="0" smtClean="0"/>
              <a:t>Initially treat the entire data set as a single box</a:t>
            </a:r>
          </a:p>
          <a:p>
            <a:pPr marL="914400" lvl="1" indent="-457200">
              <a:buFont typeface="+mj-lt"/>
              <a:buAutoNum type="arabicPeriod"/>
              <a:defRPr/>
            </a:pPr>
            <a:r>
              <a:rPr lang="en-US" sz="2000" dirty="0" smtClean="0"/>
              <a:t>For each box choose the spilt that reduces its impurity (in terms of class labels) by the maximum amount</a:t>
            </a:r>
          </a:p>
          <a:p>
            <a:pPr marL="914400" lvl="1" indent="-457200">
              <a:buFont typeface="+mj-lt"/>
              <a:buAutoNum type="arabicPeriod"/>
              <a:defRPr/>
            </a:pPr>
            <a:r>
              <a:rPr lang="en-US" sz="2000" dirty="0" smtClean="0"/>
              <a:t>Split the box having highest reduction in impurity</a:t>
            </a:r>
          </a:p>
          <a:p>
            <a:pPr marL="914400" lvl="1" indent="-457200">
              <a:buFont typeface="+mj-lt"/>
              <a:buAutoNum type="arabicPeriod"/>
              <a:defRPr/>
            </a:pPr>
            <a:r>
              <a:rPr lang="en-US" sz="2000" dirty="0" smtClean="0"/>
              <a:t>Continue to Step 2</a:t>
            </a:r>
          </a:p>
          <a:p>
            <a:pPr marL="914400" lvl="1" indent="-457200">
              <a:buFont typeface="+mj-lt"/>
              <a:buAutoNum type="arabicPeriod"/>
              <a:defRPr/>
            </a:pPr>
            <a:r>
              <a:rPr lang="en-US" sz="2000" dirty="0" smtClean="0"/>
              <a:t>Stop when all boxes are pure</a:t>
            </a:r>
          </a:p>
          <a:p>
            <a:pPr lvl="1">
              <a:defRPr/>
            </a:pPr>
            <a:endParaRPr lang="en-US"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en-US" sz="2000" dirty="0" smtClean="0">
                <a:latin typeface="Comic Sans MS" pitchFamily="66" charset="0"/>
                <a:ea typeface="ＭＳ Ｐゴシック" pitchFamily="34" charset="-128"/>
              </a:rPr>
              <a:t>Choosing Best Attribute?</a:t>
            </a:r>
          </a:p>
        </p:txBody>
      </p:sp>
      <p:sp>
        <p:nvSpPr>
          <p:cNvPr id="134147" name="Rectangle 3"/>
          <p:cNvSpPr>
            <a:spLocks noGrp="1" noChangeArrowheads="1"/>
          </p:cNvSpPr>
          <p:nvPr>
            <p:ph type="body" idx="1"/>
          </p:nvPr>
        </p:nvSpPr>
        <p:spPr>
          <a:xfrm>
            <a:off x="152400" y="831056"/>
            <a:ext cx="8991600" cy="4140994"/>
          </a:xfrm>
        </p:spPr>
        <p:txBody>
          <a:bodyPr>
            <a:normAutofit/>
          </a:bodyPr>
          <a:lstStyle/>
          <a:p>
            <a:r>
              <a:rPr lang="en-US" sz="1800" dirty="0" smtClean="0">
                <a:ea typeface="ＭＳ Ｐゴシック" pitchFamily="34" charset="-128"/>
              </a:rPr>
              <a:t>Consider </a:t>
            </a:r>
            <a:r>
              <a:rPr lang="en-US" sz="1800" dirty="0" smtClean="0">
                <a:latin typeface="Symbol" pitchFamily="18" charset="2"/>
                <a:ea typeface="ＭＳ Ｐゴシック" pitchFamily="34" charset="-128"/>
              </a:rPr>
              <a:t>64</a:t>
            </a:r>
            <a:r>
              <a:rPr lang="en-US" sz="1800" dirty="0" smtClean="0">
                <a:ea typeface="ＭＳ Ｐゴシック" pitchFamily="34" charset="-128"/>
              </a:rPr>
              <a:t> examples, </a:t>
            </a:r>
            <a:r>
              <a:rPr lang="en-US" sz="1800" dirty="0" smtClean="0">
                <a:latin typeface="Symbol" pitchFamily="18" charset="2"/>
                <a:ea typeface="ＭＳ Ｐゴシック" pitchFamily="34" charset="-128"/>
              </a:rPr>
              <a:t>29</a:t>
            </a:r>
            <a:r>
              <a:rPr lang="en-US" sz="1800" baseline="30000" dirty="0" smtClean="0">
                <a:latin typeface="Symbol" pitchFamily="18" charset="2"/>
                <a:ea typeface="ＭＳ Ｐゴシック" pitchFamily="34" charset="-128"/>
              </a:rPr>
              <a:t>+</a:t>
            </a:r>
            <a:r>
              <a:rPr lang="en-US" sz="1800" dirty="0" smtClean="0">
                <a:ea typeface="ＭＳ Ｐゴシック" pitchFamily="34" charset="-128"/>
              </a:rPr>
              <a:t> and </a:t>
            </a:r>
            <a:r>
              <a:rPr lang="en-US" sz="1800" dirty="0" smtClean="0">
                <a:latin typeface="Symbol" pitchFamily="18" charset="2"/>
                <a:ea typeface="ＭＳ Ｐゴシック" pitchFamily="34" charset="-128"/>
              </a:rPr>
              <a:t>35</a:t>
            </a:r>
            <a:r>
              <a:rPr lang="en-US" sz="1800" baseline="30000" dirty="0" smtClean="0">
                <a:latin typeface="Symbol" pitchFamily="18" charset="2"/>
                <a:ea typeface="ＭＳ Ｐゴシック" pitchFamily="34" charset="-128"/>
              </a:rPr>
              <a:t>-</a:t>
            </a:r>
          </a:p>
          <a:p>
            <a:r>
              <a:rPr lang="en-US" sz="1800" dirty="0" smtClean="0">
                <a:ea typeface="ＭＳ Ｐゴシック" pitchFamily="34" charset="-128"/>
              </a:rPr>
              <a:t>Which one is better?</a:t>
            </a:r>
          </a:p>
          <a:p>
            <a:endParaRPr lang="en-US" sz="1800" dirty="0" smtClean="0">
              <a:ea typeface="ＭＳ Ｐゴシック" pitchFamily="34" charset="-128"/>
            </a:endParaRPr>
          </a:p>
          <a:p>
            <a:endParaRPr lang="en-US" sz="1800" dirty="0" smtClean="0">
              <a:ea typeface="ＭＳ Ｐゴシック" pitchFamily="34" charset="-128"/>
            </a:endParaRPr>
          </a:p>
          <a:p>
            <a:endParaRPr lang="en-US" sz="1800" dirty="0" smtClean="0">
              <a:ea typeface="ＭＳ Ｐゴシック" pitchFamily="34" charset="-128"/>
            </a:endParaRPr>
          </a:p>
          <a:p>
            <a:endParaRPr lang="en-US" sz="1800" dirty="0" smtClean="0">
              <a:ea typeface="ＭＳ Ｐゴシック" pitchFamily="34" charset="-128"/>
            </a:endParaRPr>
          </a:p>
          <a:p>
            <a:r>
              <a:rPr lang="en-US" sz="1800" dirty="0" smtClean="0">
                <a:ea typeface="ＭＳ Ｐゴシック" pitchFamily="34" charset="-128"/>
              </a:rPr>
              <a:t>Which is better?</a:t>
            </a:r>
          </a:p>
        </p:txBody>
      </p:sp>
      <p:grpSp>
        <p:nvGrpSpPr>
          <p:cNvPr id="2" name="Group 56"/>
          <p:cNvGrpSpPr>
            <a:grpSpLocks/>
          </p:cNvGrpSpPr>
          <p:nvPr/>
        </p:nvGrpSpPr>
        <p:grpSpPr bwMode="auto">
          <a:xfrm>
            <a:off x="1020764" y="2979702"/>
            <a:ext cx="7239685" cy="1143865"/>
            <a:chOff x="675" y="2669"/>
            <a:chExt cx="4789" cy="1025"/>
          </a:xfrm>
        </p:grpSpPr>
        <p:sp>
          <p:nvSpPr>
            <p:cNvPr id="27678" name="Oval 6"/>
            <p:cNvSpPr>
              <a:spLocks noChangeArrowheads="1"/>
            </p:cNvSpPr>
            <p:nvPr/>
          </p:nvSpPr>
          <p:spPr bwMode="auto">
            <a:xfrm>
              <a:off x="1224" y="3194"/>
              <a:ext cx="206" cy="465"/>
            </a:xfrm>
            <a:prstGeom prst="ellipse">
              <a:avLst/>
            </a:prstGeom>
            <a:noFill/>
            <a:ln w="12700">
              <a:solidFill>
                <a:schemeClr val="tx1"/>
              </a:solidFill>
              <a:round/>
              <a:headEnd/>
              <a:tailEnd/>
            </a:ln>
          </p:spPr>
          <p:txBody>
            <a:bodyPr anchor="ctr">
              <a:spAutoFit/>
            </a:bodyPr>
            <a:lstStyle/>
            <a:p>
              <a:endParaRPr lang="en-US"/>
            </a:p>
          </p:txBody>
        </p:sp>
        <p:sp>
          <p:nvSpPr>
            <p:cNvPr id="27679" name="Oval 7"/>
            <p:cNvSpPr>
              <a:spLocks noChangeArrowheads="1"/>
            </p:cNvSpPr>
            <p:nvPr/>
          </p:nvSpPr>
          <p:spPr bwMode="auto">
            <a:xfrm>
              <a:off x="2207" y="3229"/>
              <a:ext cx="206" cy="465"/>
            </a:xfrm>
            <a:prstGeom prst="ellipse">
              <a:avLst/>
            </a:prstGeom>
            <a:noFill/>
            <a:ln w="12700">
              <a:solidFill>
                <a:schemeClr val="tx1"/>
              </a:solidFill>
              <a:round/>
              <a:headEnd/>
              <a:tailEnd/>
            </a:ln>
          </p:spPr>
          <p:txBody>
            <a:bodyPr anchor="ctr">
              <a:spAutoFit/>
            </a:bodyPr>
            <a:lstStyle/>
            <a:p>
              <a:endParaRPr lang="en-US"/>
            </a:p>
          </p:txBody>
        </p:sp>
        <p:sp>
          <p:nvSpPr>
            <p:cNvPr id="27680" name="Oval 8"/>
            <p:cNvSpPr>
              <a:spLocks noChangeArrowheads="1"/>
            </p:cNvSpPr>
            <p:nvPr/>
          </p:nvSpPr>
          <p:spPr bwMode="auto">
            <a:xfrm>
              <a:off x="3753" y="3228"/>
              <a:ext cx="206" cy="465"/>
            </a:xfrm>
            <a:prstGeom prst="ellipse">
              <a:avLst/>
            </a:prstGeom>
            <a:noFill/>
            <a:ln w="12700">
              <a:solidFill>
                <a:schemeClr val="tx1"/>
              </a:solidFill>
              <a:round/>
              <a:headEnd/>
              <a:tailEnd/>
            </a:ln>
          </p:spPr>
          <p:txBody>
            <a:bodyPr anchor="ctr">
              <a:spAutoFit/>
            </a:bodyPr>
            <a:lstStyle/>
            <a:p>
              <a:endParaRPr lang="en-US"/>
            </a:p>
          </p:txBody>
        </p:sp>
        <p:sp>
          <p:nvSpPr>
            <p:cNvPr id="27681" name="Oval 9"/>
            <p:cNvSpPr>
              <a:spLocks noChangeArrowheads="1"/>
            </p:cNvSpPr>
            <p:nvPr/>
          </p:nvSpPr>
          <p:spPr bwMode="auto">
            <a:xfrm>
              <a:off x="4717" y="3198"/>
              <a:ext cx="206" cy="465"/>
            </a:xfrm>
            <a:prstGeom prst="ellipse">
              <a:avLst/>
            </a:prstGeom>
            <a:noFill/>
            <a:ln w="12700">
              <a:solidFill>
                <a:schemeClr val="tx1"/>
              </a:solidFill>
              <a:round/>
              <a:headEnd/>
              <a:tailEnd/>
            </a:ln>
          </p:spPr>
          <p:txBody>
            <a:bodyPr anchor="ctr">
              <a:spAutoFit/>
            </a:bodyPr>
            <a:lstStyle/>
            <a:p>
              <a:endParaRPr lang="en-US"/>
            </a:p>
          </p:txBody>
        </p:sp>
        <p:cxnSp>
          <p:nvCxnSpPr>
            <p:cNvPr id="27682" name="AutoShape 10"/>
            <p:cNvCxnSpPr>
              <a:cxnSpLocks noChangeShapeType="1"/>
              <a:stCxn id="27701" idx="3"/>
              <a:endCxn id="27678" idx="7"/>
            </p:cNvCxnSpPr>
            <p:nvPr/>
          </p:nvCxnSpPr>
          <p:spPr bwMode="auto">
            <a:xfrm flipH="1">
              <a:off x="1400" y="3081"/>
              <a:ext cx="331" cy="181"/>
            </a:xfrm>
            <a:prstGeom prst="straightConnector1">
              <a:avLst/>
            </a:prstGeom>
            <a:noFill/>
            <a:ln w="12700">
              <a:solidFill>
                <a:schemeClr val="tx1"/>
              </a:solidFill>
              <a:round/>
              <a:headEnd/>
              <a:tailEnd/>
            </a:ln>
          </p:spPr>
        </p:cxnSp>
        <p:cxnSp>
          <p:nvCxnSpPr>
            <p:cNvPr id="27683" name="AutoShape 11"/>
            <p:cNvCxnSpPr>
              <a:cxnSpLocks noChangeShapeType="1"/>
              <a:stCxn id="27701" idx="5"/>
              <a:endCxn id="27679" idx="1"/>
            </p:cNvCxnSpPr>
            <p:nvPr/>
          </p:nvCxnSpPr>
          <p:spPr bwMode="auto">
            <a:xfrm>
              <a:off x="1954" y="3081"/>
              <a:ext cx="283" cy="216"/>
            </a:xfrm>
            <a:prstGeom prst="straightConnector1">
              <a:avLst/>
            </a:prstGeom>
            <a:noFill/>
            <a:ln w="12700">
              <a:solidFill>
                <a:schemeClr val="tx1"/>
              </a:solidFill>
              <a:round/>
              <a:headEnd/>
              <a:tailEnd/>
            </a:ln>
          </p:spPr>
        </p:cxnSp>
        <p:cxnSp>
          <p:nvCxnSpPr>
            <p:cNvPr id="27684" name="AutoShape 12"/>
            <p:cNvCxnSpPr>
              <a:cxnSpLocks noChangeShapeType="1"/>
              <a:stCxn id="27699" idx="3"/>
              <a:endCxn id="27680" idx="7"/>
            </p:cNvCxnSpPr>
            <p:nvPr/>
          </p:nvCxnSpPr>
          <p:spPr bwMode="auto">
            <a:xfrm flipH="1">
              <a:off x="3929" y="3122"/>
              <a:ext cx="294" cy="174"/>
            </a:xfrm>
            <a:prstGeom prst="straightConnector1">
              <a:avLst/>
            </a:prstGeom>
            <a:noFill/>
            <a:ln w="12700">
              <a:solidFill>
                <a:schemeClr val="tx1"/>
              </a:solidFill>
              <a:round/>
              <a:headEnd/>
              <a:tailEnd/>
            </a:ln>
          </p:spPr>
        </p:cxnSp>
        <p:cxnSp>
          <p:nvCxnSpPr>
            <p:cNvPr id="27685" name="AutoShape 13"/>
            <p:cNvCxnSpPr>
              <a:cxnSpLocks noChangeShapeType="1"/>
              <a:stCxn id="27699" idx="5"/>
              <a:endCxn id="27681" idx="1"/>
            </p:cNvCxnSpPr>
            <p:nvPr/>
          </p:nvCxnSpPr>
          <p:spPr bwMode="auto">
            <a:xfrm>
              <a:off x="4446" y="3122"/>
              <a:ext cx="301" cy="144"/>
            </a:xfrm>
            <a:prstGeom prst="straightConnector1">
              <a:avLst/>
            </a:prstGeom>
            <a:noFill/>
            <a:ln w="12700">
              <a:solidFill>
                <a:schemeClr val="tx1"/>
              </a:solidFill>
              <a:round/>
              <a:headEnd/>
              <a:tailEnd/>
            </a:ln>
          </p:spPr>
        </p:cxnSp>
        <p:sp>
          <p:nvSpPr>
            <p:cNvPr id="27686" name="Text Box 14"/>
            <p:cNvSpPr txBox="1">
              <a:spLocks noChangeArrowheads="1"/>
            </p:cNvSpPr>
            <p:nvPr/>
          </p:nvSpPr>
          <p:spPr bwMode="auto">
            <a:xfrm>
              <a:off x="1407" y="3000"/>
              <a:ext cx="173" cy="331"/>
            </a:xfrm>
            <a:prstGeom prst="rect">
              <a:avLst/>
            </a:prstGeom>
            <a:noFill/>
            <a:ln w="12700">
              <a:noFill/>
              <a:miter lim="800000"/>
              <a:headEnd/>
              <a:tailEnd/>
            </a:ln>
          </p:spPr>
          <p:txBody>
            <a:bodyPr wrap="none">
              <a:spAutoFit/>
            </a:bodyPr>
            <a:lstStyle/>
            <a:p>
              <a:r>
                <a:rPr lang="en-US"/>
                <a:t>t</a:t>
              </a:r>
            </a:p>
          </p:txBody>
        </p:sp>
        <p:sp>
          <p:nvSpPr>
            <p:cNvPr id="27687" name="Text Box 15"/>
            <p:cNvSpPr txBox="1">
              <a:spLocks noChangeArrowheads="1"/>
            </p:cNvSpPr>
            <p:nvPr/>
          </p:nvSpPr>
          <p:spPr bwMode="auto">
            <a:xfrm>
              <a:off x="2063" y="3018"/>
              <a:ext cx="169" cy="331"/>
            </a:xfrm>
            <a:prstGeom prst="rect">
              <a:avLst/>
            </a:prstGeom>
            <a:noFill/>
            <a:ln w="12700">
              <a:noFill/>
              <a:miter lim="800000"/>
              <a:headEnd/>
              <a:tailEnd/>
            </a:ln>
          </p:spPr>
          <p:txBody>
            <a:bodyPr wrap="none">
              <a:spAutoFit/>
            </a:bodyPr>
            <a:lstStyle/>
            <a:p>
              <a:r>
                <a:rPr lang="en-US"/>
                <a:t>f</a:t>
              </a:r>
            </a:p>
          </p:txBody>
        </p:sp>
        <p:sp>
          <p:nvSpPr>
            <p:cNvPr id="27688" name="Text Box 16"/>
            <p:cNvSpPr txBox="1">
              <a:spLocks noChangeArrowheads="1"/>
            </p:cNvSpPr>
            <p:nvPr/>
          </p:nvSpPr>
          <p:spPr bwMode="auto">
            <a:xfrm>
              <a:off x="4586" y="2968"/>
              <a:ext cx="169" cy="331"/>
            </a:xfrm>
            <a:prstGeom prst="rect">
              <a:avLst/>
            </a:prstGeom>
            <a:noFill/>
            <a:ln w="12700">
              <a:noFill/>
              <a:miter lim="800000"/>
              <a:headEnd/>
              <a:tailEnd/>
            </a:ln>
          </p:spPr>
          <p:txBody>
            <a:bodyPr wrap="none">
              <a:spAutoFit/>
            </a:bodyPr>
            <a:lstStyle/>
            <a:p>
              <a:r>
                <a:rPr lang="en-US"/>
                <a:t>f</a:t>
              </a:r>
            </a:p>
          </p:txBody>
        </p:sp>
        <p:sp>
          <p:nvSpPr>
            <p:cNvPr id="27689" name="Text Box 17"/>
            <p:cNvSpPr txBox="1">
              <a:spLocks noChangeArrowheads="1"/>
            </p:cNvSpPr>
            <p:nvPr/>
          </p:nvSpPr>
          <p:spPr bwMode="auto">
            <a:xfrm>
              <a:off x="3918" y="2987"/>
              <a:ext cx="173" cy="331"/>
            </a:xfrm>
            <a:prstGeom prst="rect">
              <a:avLst/>
            </a:prstGeom>
            <a:noFill/>
            <a:ln w="12700">
              <a:noFill/>
              <a:miter lim="800000"/>
              <a:headEnd/>
              <a:tailEnd/>
            </a:ln>
          </p:spPr>
          <p:txBody>
            <a:bodyPr wrap="none">
              <a:spAutoFit/>
            </a:bodyPr>
            <a:lstStyle/>
            <a:p>
              <a:r>
                <a:rPr lang="en-US"/>
                <a:t>t</a:t>
              </a:r>
            </a:p>
          </p:txBody>
        </p:sp>
        <p:sp>
          <p:nvSpPr>
            <p:cNvPr id="27690" name="Text Box 18"/>
            <p:cNvSpPr txBox="1">
              <a:spLocks noChangeArrowheads="1"/>
            </p:cNvSpPr>
            <p:nvPr/>
          </p:nvSpPr>
          <p:spPr bwMode="auto">
            <a:xfrm>
              <a:off x="1090" y="2746"/>
              <a:ext cx="644" cy="345"/>
            </a:xfrm>
            <a:prstGeom prst="rect">
              <a:avLst/>
            </a:prstGeom>
            <a:noFill/>
            <a:ln w="12700">
              <a:noFill/>
              <a:miter lim="800000"/>
              <a:headEnd/>
              <a:tailEnd/>
            </a:ln>
          </p:spPr>
          <p:txBody>
            <a:bodyPr wrap="none">
              <a:spAutoFit/>
            </a:bodyPr>
            <a:lstStyle/>
            <a:p>
              <a:r>
                <a:rPr lang="en-US" sz="1900"/>
                <a:t>29</a:t>
              </a:r>
              <a:r>
                <a:rPr lang="en-US" sz="1900" baseline="30000">
                  <a:latin typeface="Symbol" pitchFamily="18" charset="2"/>
                </a:rPr>
                <a:t>+</a:t>
              </a:r>
              <a:r>
                <a:rPr lang="en-US" sz="1900"/>
                <a:t>, 35</a:t>
              </a:r>
              <a:r>
                <a:rPr lang="en-US" sz="1900" baseline="30000">
                  <a:latin typeface="Symbol" pitchFamily="18" charset="2"/>
                </a:rPr>
                <a:t>-</a:t>
              </a:r>
            </a:p>
          </p:txBody>
        </p:sp>
        <p:sp>
          <p:nvSpPr>
            <p:cNvPr id="27691" name="Text Box 19"/>
            <p:cNvSpPr txBox="1">
              <a:spLocks noChangeArrowheads="1"/>
            </p:cNvSpPr>
            <p:nvPr/>
          </p:nvSpPr>
          <p:spPr bwMode="auto">
            <a:xfrm>
              <a:off x="675" y="3305"/>
              <a:ext cx="562" cy="345"/>
            </a:xfrm>
            <a:prstGeom prst="rect">
              <a:avLst/>
            </a:prstGeom>
            <a:noFill/>
            <a:ln w="12700">
              <a:noFill/>
              <a:miter lim="800000"/>
              <a:headEnd/>
              <a:tailEnd/>
            </a:ln>
          </p:spPr>
          <p:txBody>
            <a:bodyPr wrap="none">
              <a:spAutoFit/>
            </a:bodyPr>
            <a:lstStyle/>
            <a:p>
              <a:r>
                <a:rPr lang="en-US" sz="1900"/>
                <a:t>21</a:t>
              </a:r>
              <a:r>
                <a:rPr lang="en-US" sz="1900" baseline="30000">
                  <a:latin typeface="Symbol" pitchFamily="18" charset="2"/>
                </a:rPr>
                <a:t>+</a:t>
              </a:r>
              <a:r>
                <a:rPr lang="en-US" sz="1900"/>
                <a:t>, 5</a:t>
              </a:r>
              <a:r>
                <a:rPr lang="en-US" sz="1900" baseline="30000">
                  <a:latin typeface="Symbol" pitchFamily="18" charset="2"/>
                </a:rPr>
                <a:t>-</a:t>
              </a:r>
            </a:p>
          </p:txBody>
        </p:sp>
        <p:sp>
          <p:nvSpPr>
            <p:cNvPr id="27692" name="Text Box 20"/>
            <p:cNvSpPr txBox="1">
              <a:spLocks noChangeArrowheads="1"/>
            </p:cNvSpPr>
            <p:nvPr/>
          </p:nvSpPr>
          <p:spPr bwMode="auto">
            <a:xfrm>
              <a:off x="3576" y="2776"/>
              <a:ext cx="644" cy="345"/>
            </a:xfrm>
            <a:prstGeom prst="rect">
              <a:avLst/>
            </a:prstGeom>
            <a:noFill/>
            <a:ln w="12700">
              <a:noFill/>
              <a:miter lim="800000"/>
              <a:headEnd/>
              <a:tailEnd/>
            </a:ln>
          </p:spPr>
          <p:txBody>
            <a:bodyPr wrap="none">
              <a:spAutoFit/>
            </a:bodyPr>
            <a:lstStyle/>
            <a:p>
              <a:r>
                <a:rPr lang="en-US" sz="1900"/>
                <a:t>29</a:t>
              </a:r>
              <a:r>
                <a:rPr lang="en-US" sz="1900" baseline="30000">
                  <a:latin typeface="Symbol" pitchFamily="18" charset="2"/>
                </a:rPr>
                <a:t>+</a:t>
              </a:r>
              <a:r>
                <a:rPr lang="en-US" sz="1900"/>
                <a:t>, 35</a:t>
              </a:r>
              <a:r>
                <a:rPr lang="en-US" sz="1900" baseline="30000">
                  <a:latin typeface="Symbol" pitchFamily="18" charset="2"/>
                </a:rPr>
                <a:t>-</a:t>
              </a:r>
            </a:p>
          </p:txBody>
        </p:sp>
        <p:sp>
          <p:nvSpPr>
            <p:cNvPr id="27693" name="Text Box 21"/>
            <p:cNvSpPr txBox="1">
              <a:spLocks noChangeArrowheads="1"/>
            </p:cNvSpPr>
            <p:nvPr/>
          </p:nvSpPr>
          <p:spPr bwMode="auto">
            <a:xfrm>
              <a:off x="2397" y="3328"/>
              <a:ext cx="562" cy="345"/>
            </a:xfrm>
            <a:prstGeom prst="rect">
              <a:avLst/>
            </a:prstGeom>
            <a:noFill/>
            <a:ln w="12700">
              <a:noFill/>
              <a:miter lim="800000"/>
              <a:headEnd/>
              <a:tailEnd/>
            </a:ln>
          </p:spPr>
          <p:txBody>
            <a:bodyPr wrap="none">
              <a:spAutoFit/>
            </a:bodyPr>
            <a:lstStyle/>
            <a:p>
              <a:r>
                <a:rPr lang="en-US" sz="1900"/>
                <a:t>8</a:t>
              </a:r>
              <a:r>
                <a:rPr lang="en-US" sz="1900" baseline="30000">
                  <a:latin typeface="Symbol" pitchFamily="18" charset="2"/>
                </a:rPr>
                <a:t>+</a:t>
              </a:r>
              <a:r>
                <a:rPr lang="en-US" sz="1900"/>
                <a:t>, 30</a:t>
              </a:r>
              <a:r>
                <a:rPr lang="en-US" sz="1900" baseline="30000">
                  <a:latin typeface="Symbol" pitchFamily="18" charset="2"/>
                </a:rPr>
                <a:t>-</a:t>
              </a:r>
            </a:p>
          </p:txBody>
        </p:sp>
        <p:sp>
          <p:nvSpPr>
            <p:cNvPr id="27694" name="Text Box 22"/>
            <p:cNvSpPr txBox="1">
              <a:spLocks noChangeArrowheads="1"/>
            </p:cNvSpPr>
            <p:nvPr/>
          </p:nvSpPr>
          <p:spPr bwMode="auto">
            <a:xfrm>
              <a:off x="3152" y="3316"/>
              <a:ext cx="644" cy="345"/>
            </a:xfrm>
            <a:prstGeom prst="rect">
              <a:avLst/>
            </a:prstGeom>
            <a:noFill/>
            <a:ln w="12700">
              <a:noFill/>
              <a:miter lim="800000"/>
              <a:headEnd/>
              <a:tailEnd/>
            </a:ln>
          </p:spPr>
          <p:txBody>
            <a:bodyPr wrap="none">
              <a:spAutoFit/>
            </a:bodyPr>
            <a:lstStyle/>
            <a:p>
              <a:r>
                <a:rPr lang="en-US" sz="1900"/>
                <a:t>18</a:t>
              </a:r>
              <a:r>
                <a:rPr lang="en-US" sz="1900" baseline="30000">
                  <a:latin typeface="Symbol" pitchFamily="18" charset="2"/>
                </a:rPr>
                <a:t>+</a:t>
              </a:r>
              <a:r>
                <a:rPr lang="en-US" sz="1900"/>
                <a:t>, 33</a:t>
              </a:r>
              <a:r>
                <a:rPr lang="en-US" sz="1900" baseline="30000">
                  <a:latin typeface="Symbol" pitchFamily="18" charset="2"/>
                </a:rPr>
                <a:t>-</a:t>
              </a:r>
            </a:p>
          </p:txBody>
        </p:sp>
        <p:sp>
          <p:nvSpPr>
            <p:cNvPr id="27695" name="Text Box 23"/>
            <p:cNvSpPr txBox="1">
              <a:spLocks noChangeArrowheads="1"/>
            </p:cNvSpPr>
            <p:nvPr/>
          </p:nvSpPr>
          <p:spPr bwMode="auto">
            <a:xfrm>
              <a:off x="4902" y="3292"/>
              <a:ext cx="562" cy="345"/>
            </a:xfrm>
            <a:prstGeom prst="rect">
              <a:avLst/>
            </a:prstGeom>
            <a:noFill/>
            <a:ln w="12700">
              <a:noFill/>
              <a:miter lim="800000"/>
              <a:headEnd/>
              <a:tailEnd/>
            </a:ln>
          </p:spPr>
          <p:txBody>
            <a:bodyPr wrap="none">
              <a:spAutoFit/>
            </a:bodyPr>
            <a:lstStyle/>
            <a:p>
              <a:r>
                <a:rPr lang="en-US" sz="1900"/>
                <a:t>11</a:t>
              </a:r>
              <a:r>
                <a:rPr lang="en-US" sz="1900" baseline="30000">
                  <a:latin typeface="Symbol" pitchFamily="18" charset="2"/>
                </a:rPr>
                <a:t>+</a:t>
              </a:r>
              <a:r>
                <a:rPr lang="en-US" sz="1900"/>
                <a:t>, 2</a:t>
              </a:r>
              <a:r>
                <a:rPr lang="en-US" sz="1900" baseline="30000">
                  <a:latin typeface="Symbol" pitchFamily="18" charset="2"/>
                </a:rPr>
                <a:t>-</a:t>
              </a:r>
            </a:p>
          </p:txBody>
        </p:sp>
        <p:grpSp>
          <p:nvGrpSpPr>
            <p:cNvPr id="3" name="Group 25"/>
            <p:cNvGrpSpPr>
              <a:grpSpLocks/>
            </p:cNvGrpSpPr>
            <p:nvPr/>
          </p:nvGrpSpPr>
          <p:grpSpPr bwMode="auto">
            <a:xfrm>
              <a:off x="1654" y="2669"/>
              <a:ext cx="369" cy="480"/>
              <a:chOff x="2085" y="1978"/>
              <a:chExt cx="369" cy="480"/>
            </a:xfrm>
          </p:grpSpPr>
          <p:sp>
            <p:nvSpPr>
              <p:cNvPr id="27700" name="Oval 4"/>
              <p:cNvSpPr>
                <a:spLocks noChangeArrowheads="1"/>
              </p:cNvSpPr>
              <p:nvPr/>
            </p:nvSpPr>
            <p:spPr bwMode="auto">
              <a:xfrm>
                <a:off x="2085" y="1978"/>
                <a:ext cx="369" cy="465"/>
              </a:xfrm>
              <a:prstGeom prst="ellipse">
                <a:avLst/>
              </a:prstGeom>
              <a:noFill/>
              <a:ln w="12700">
                <a:noFill/>
                <a:round/>
                <a:headEnd/>
                <a:tailEnd/>
              </a:ln>
            </p:spPr>
            <p:txBody>
              <a:bodyPr wrap="none" anchor="ctr">
                <a:spAutoFit/>
              </a:bodyPr>
              <a:lstStyle/>
              <a:p>
                <a:r>
                  <a:rPr lang="en-US" i="1"/>
                  <a:t>A</a:t>
                </a:r>
                <a:r>
                  <a:rPr lang="en-US" baseline="-25000"/>
                  <a:t>1</a:t>
                </a:r>
              </a:p>
            </p:txBody>
          </p:sp>
          <p:sp>
            <p:nvSpPr>
              <p:cNvPr id="27701" name="Oval 24"/>
              <p:cNvSpPr>
                <a:spLocks noChangeArrowheads="1"/>
              </p:cNvSpPr>
              <p:nvPr/>
            </p:nvSpPr>
            <p:spPr bwMode="auto">
              <a:xfrm>
                <a:off x="2116" y="1993"/>
                <a:ext cx="315" cy="465"/>
              </a:xfrm>
              <a:prstGeom prst="ellipse">
                <a:avLst/>
              </a:prstGeom>
              <a:noFill/>
              <a:ln w="12700">
                <a:solidFill>
                  <a:schemeClr val="tx1"/>
                </a:solidFill>
                <a:round/>
                <a:headEnd/>
                <a:tailEnd/>
              </a:ln>
            </p:spPr>
            <p:txBody>
              <a:bodyPr anchor="ctr">
                <a:spAutoFit/>
              </a:bodyPr>
              <a:lstStyle/>
              <a:p>
                <a:endParaRPr lang="en-US"/>
              </a:p>
            </p:txBody>
          </p:sp>
        </p:grpSp>
        <p:grpSp>
          <p:nvGrpSpPr>
            <p:cNvPr id="4" name="Group 26"/>
            <p:cNvGrpSpPr>
              <a:grpSpLocks/>
            </p:cNvGrpSpPr>
            <p:nvPr/>
          </p:nvGrpSpPr>
          <p:grpSpPr bwMode="auto">
            <a:xfrm>
              <a:off x="4146" y="2710"/>
              <a:ext cx="369" cy="480"/>
              <a:chOff x="2085" y="1978"/>
              <a:chExt cx="369" cy="480"/>
            </a:xfrm>
          </p:grpSpPr>
          <p:sp>
            <p:nvSpPr>
              <p:cNvPr id="27698" name="Oval 27"/>
              <p:cNvSpPr>
                <a:spLocks noChangeArrowheads="1"/>
              </p:cNvSpPr>
              <p:nvPr/>
            </p:nvSpPr>
            <p:spPr bwMode="auto">
              <a:xfrm>
                <a:off x="2085" y="1978"/>
                <a:ext cx="369" cy="465"/>
              </a:xfrm>
              <a:prstGeom prst="ellipse">
                <a:avLst/>
              </a:prstGeom>
              <a:noFill/>
              <a:ln w="12700">
                <a:noFill/>
                <a:round/>
                <a:headEnd/>
                <a:tailEnd/>
              </a:ln>
            </p:spPr>
            <p:txBody>
              <a:bodyPr wrap="none" anchor="ctr">
                <a:spAutoFit/>
              </a:bodyPr>
              <a:lstStyle/>
              <a:p>
                <a:r>
                  <a:rPr lang="en-US" i="1"/>
                  <a:t>A</a:t>
                </a:r>
                <a:r>
                  <a:rPr lang="en-US" baseline="-25000"/>
                  <a:t>2</a:t>
                </a:r>
              </a:p>
            </p:txBody>
          </p:sp>
          <p:sp>
            <p:nvSpPr>
              <p:cNvPr id="27699" name="Oval 28"/>
              <p:cNvSpPr>
                <a:spLocks noChangeArrowheads="1"/>
              </p:cNvSpPr>
              <p:nvPr/>
            </p:nvSpPr>
            <p:spPr bwMode="auto">
              <a:xfrm>
                <a:off x="2116" y="1993"/>
                <a:ext cx="315" cy="465"/>
              </a:xfrm>
              <a:prstGeom prst="ellipse">
                <a:avLst/>
              </a:prstGeom>
              <a:noFill/>
              <a:ln w="12700">
                <a:solidFill>
                  <a:schemeClr val="tx1"/>
                </a:solidFill>
                <a:round/>
                <a:headEnd/>
                <a:tailEnd/>
              </a:ln>
            </p:spPr>
            <p:txBody>
              <a:bodyPr anchor="ctr">
                <a:spAutoFit/>
              </a:bodyPr>
              <a:lstStyle/>
              <a:p>
                <a:endParaRPr lang="en-US"/>
              </a:p>
            </p:txBody>
          </p:sp>
        </p:grpSp>
      </p:grpSp>
      <p:sp>
        <p:nvSpPr>
          <p:cNvPr id="27653" name="Oval 29"/>
          <p:cNvSpPr>
            <a:spLocks noChangeArrowheads="1"/>
          </p:cNvSpPr>
          <p:nvPr/>
        </p:nvSpPr>
        <p:spPr bwMode="auto">
          <a:xfrm>
            <a:off x="1730375" y="2141160"/>
            <a:ext cx="312738" cy="512328"/>
          </a:xfrm>
          <a:prstGeom prst="ellipse">
            <a:avLst/>
          </a:prstGeom>
          <a:noFill/>
          <a:ln w="12700">
            <a:solidFill>
              <a:schemeClr val="tx1"/>
            </a:solidFill>
            <a:round/>
            <a:headEnd/>
            <a:tailEnd/>
          </a:ln>
        </p:spPr>
        <p:txBody>
          <a:bodyPr lIns="86493" tIns="43247" rIns="86493" bIns="43247" anchor="ctr">
            <a:spAutoFit/>
          </a:bodyPr>
          <a:lstStyle/>
          <a:p>
            <a:endParaRPr lang="en-US"/>
          </a:p>
        </p:txBody>
      </p:sp>
      <p:sp>
        <p:nvSpPr>
          <p:cNvPr id="27654" name="Oval 30"/>
          <p:cNvSpPr>
            <a:spLocks noChangeArrowheads="1"/>
          </p:cNvSpPr>
          <p:nvPr/>
        </p:nvSpPr>
        <p:spPr bwMode="auto">
          <a:xfrm>
            <a:off x="3217863" y="2180450"/>
            <a:ext cx="311150" cy="512328"/>
          </a:xfrm>
          <a:prstGeom prst="ellipse">
            <a:avLst/>
          </a:prstGeom>
          <a:noFill/>
          <a:ln w="12700">
            <a:solidFill>
              <a:schemeClr val="tx1"/>
            </a:solidFill>
            <a:round/>
            <a:headEnd/>
            <a:tailEnd/>
          </a:ln>
        </p:spPr>
        <p:txBody>
          <a:bodyPr lIns="86493" tIns="43247" rIns="86493" bIns="43247" anchor="ctr">
            <a:spAutoFit/>
          </a:bodyPr>
          <a:lstStyle/>
          <a:p>
            <a:endParaRPr lang="en-US"/>
          </a:p>
        </p:txBody>
      </p:sp>
      <p:sp>
        <p:nvSpPr>
          <p:cNvPr id="27655" name="Oval 31"/>
          <p:cNvSpPr>
            <a:spLocks noChangeArrowheads="1"/>
          </p:cNvSpPr>
          <p:nvPr/>
        </p:nvSpPr>
        <p:spPr bwMode="auto">
          <a:xfrm>
            <a:off x="5865813" y="2179260"/>
            <a:ext cx="311150" cy="512328"/>
          </a:xfrm>
          <a:prstGeom prst="ellipse">
            <a:avLst/>
          </a:prstGeom>
          <a:noFill/>
          <a:ln w="12700">
            <a:solidFill>
              <a:schemeClr val="tx1"/>
            </a:solidFill>
            <a:round/>
            <a:headEnd/>
            <a:tailEnd/>
          </a:ln>
        </p:spPr>
        <p:txBody>
          <a:bodyPr lIns="86493" tIns="43247" rIns="86493" bIns="43247" anchor="ctr">
            <a:spAutoFit/>
          </a:bodyPr>
          <a:lstStyle/>
          <a:p>
            <a:endParaRPr lang="en-US"/>
          </a:p>
        </p:txBody>
      </p:sp>
      <p:sp>
        <p:nvSpPr>
          <p:cNvPr id="27656" name="Oval 32"/>
          <p:cNvSpPr>
            <a:spLocks noChangeArrowheads="1"/>
          </p:cNvSpPr>
          <p:nvPr/>
        </p:nvSpPr>
        <p:spPr bwMode="auto">
          <a:xfrm>
            <a:off x="7323139" y="2145923"/>
            <a:ext cx="312737" cy="512328"/>
          </a:xfrm>
          <a:prstGeom prst="ellipse">
            <a:avLst/>
          </a:prstGeom>
          <a:noFill/>
          <a:ln w="12700">
            <a:solidFill>
              <a:schemeClr val="tx1"/>
            </a:solidFill>
            <a:round/>
            <a:headEnd/>
            <a:tailEnd/>
          </a:ln>
        </p:spPr>
        <p:txBody>
          <a:bodyPr lIns="86493" tIns="43247" rIns="86493" bIns="43247" anchor="ctr">
            <a:spAutoFit/>
          </a:bodyPr>
          <a:lstStyle/>
          <a:p>
            <a:endParaRPr lang="en-US"/>
          </a:p>
        </p:txBody>
      </p:sp>
      <p:cxnSp>
        <p:nvCxnSpPr>
          <p:cNvPr id="27657" name="AutoShape 33"/>
          <p:cNvCxnSpPr>
            <a:cxnSpLocks noChangeShapeType="1"/>
            <a:endCxn id="27653" idx="7"/>
          </p:cNvCxnSpPr>
          <p:nvPr/>
        </p:nvCxnSpPr>
        <p:spPr bwMode="auto">
          <a:xfrm flipH="1">
            <a:off x="1997314" y="1966913"/>
            <a:ext cx="499826" cy="249276"/>
          </a:xfrm>
          <a:prstGeom prst="straightConnector1">
            <a:avLst/>
          </a:prstGeom>
          <a:noFill/>
          <a:ln w="12700">
            <a:solidFill>
              <a:schemeClr val="tx1"/>
            </a:solidFill>
            <a:round/>
            <a:headEnd/>
            <a:tailEnd/>
          </a:ln>
        </p:spPr>
      </p:cxnSp>
      <p:cxnSp>
        <p:nvCxnSpPr>
          <p:cNvPr id="27658" name="AutoShape 34"/>
          <p:cNvCxnSpPr>
            <a:cxnSpLocks noChangeShapeType="1"/>
            <a:endCxn id="27654" idx="1"/>
          </p:cNvCxnSpPr>
          <p:nvPr/>
        </p:nvCxnSpPr>
        <p:spPr bwMode="auto">
          <a:xfrm>
            <a:off x="2835275" y="1966913"/>
            <a:ext cx="428155" cy="288566"/>
          </a:xfrm>
          <a:prstGeom prst="straightConnector1">
            <a:avLst/>
          </a:prstGeom>
          <a:noFill/>
          <a:ln w="12700">
            <a:solidFill>
              <a:schemeClr val="tx1"/>
            </a:solidFill>
            <a:round/>
            <a:headEnd/>
            <a:tailEnd/>
          </a:ln>
        </p:spPr>
      </p:cxnSp>
      <p:cxnSp>
        <p:nvCxnSpPr>
          <p:cNvPr id="27659" name="AutoShape 35"/>
          <p:cNvCxnSpPr>
            <a:cxnSpLocks noChangeShapeType="1"/>
            <a:endCxn id="27655" idx="7"/>
          </p:cNvCxnSpPr>
          <p:nvPr/>
        </p:nvCxnSpPr>
        <p:spPr bwMode="auto">
          <a:xfrm flipH="1">
            <a:off x="6131396" y="2012156"/>
            <a:ext cx="445618" cy="242133"/>
          </a:xfrm>
          <a:prstGeom prst="straightConnector1">
            <a:avLst/>
          </a:prstGeom>
          <a:noFill/>
          <a:ln w="12700">
            <a:solidFill>
              <a:schemeClr val="tx1"/>
            </a:solidFill>
            <a:round/>
            <a:headEnd/>
            <a:tailEnd/>
          </a:ln>
        </p:spPr>
      </p:cxnSp>
      <p:cxnSp>
        <p:nvCxnSpPr>
          <p:cNvPr id="27660" name="AutoShape 36"/>
          <p:cNvCxnSpPr>
            <a:cxnSpLocks noChangeShapeType="1"/>
            <a:endCxn id="27656" idx="1"/>
          </p:cNvCxnSpPr>
          <p:nvPr/>
        </p:nvCxnSpPr>
        <p:spPr bwMode="auto">
          <a:xfrm>
            <a:off x="6913563" y="2012156"/>
            <a:ext cx="455375" cy="208796"/>
          </a:xfrm>
          <a:prstGeom prst="straightConnector1">
            <a:avLst/>
          </a:prstGeom>
          <a:noFill/>
          <a:ln w="12700">
            <a:solidFill>
              <a:schemeClr val="tx1"/>
            </a:solidFill>
            <a:round/>
            <a:headEnd/>
            <a:tailEnd/>
          </a:ln>
        </p:spPr>
      </p:cxnSp>
      <p:sp>
        <p:nvSpPr>
          <p:cNvPr id="27661" name="Text Box 37"/>
          <p:cNvSpPr txBox="1">
            <a:spLocks noChangeArrowheads="1"/>
          </p:cNvSpPr>
          <p:nvPr/>
        </p:nvSpPr>
        <p:spPr bwMode="auto">
          <a:xfrm>
            <a:off x="2008189" y="1921669"/>
            <a:ext cx="251619" cy="364338"/>
          </a:xfrm>
          <a:prstGeom prst="rect">
            <a:avLst/>
          </a:prstGeom>
          <a:noFill/>
          <a:ln w="12700">
            <a:noFill/>
            <a:miter lim="800000"/>
            <a:headEnd/>
            <a:tailEnd/>
          </a:ln>
        </p:spPr>
        <p:txBody>
          <a:bodyPr wrap="none" lIns="86493" tIns="43247" rIns="86493" bIns="43247">
            <a:spAutoFit/>
          </a:bodyPr>
          <a:lstStyle/>
          <a:p>
            <a:r>
              <a:rPr lang="en-US"/>
              <a:t>t</a:t>
            </a:r>
          </a:p>
        </p:txBody>
      </p:sp>
      <p:sp>
        <p:nvSpPr>
          <p:cNvPr id="27662" name="Text Box 38"/>
          <p:cNvSpPr txBox="1">
            <a:spLocks noChangeArrowheads="1"/>
          </p:cNvSpPr>
          <p:nvPr/>
        </p:nvSpPr>
        <p:spPr bwMode="auto">
          <a:xfrm>
            <a:off x="3000376" y="1941910"/>
            <a:ext cx="245207" cy="364338"/>
          </a:xfrm>
          <a:prstGeom prst="rect">
            <a:avLst/>
          </a:prstGeom>
          <a:noFill/>
          <a:ln w="12700">
            <a:noFill/>
            <a:miter lim="800000"/>
            <a:headEnd/>
            <a:tailEnd/>
          </a:ln>
        </p:spPr>
        <p:txBody>
          <a:bodyPr wrap="none" lIns="86493" tIns="43247" rIns="86493" bIns="43247">
            <a:spAutoFit/>
          </a:bodyPr>
          <a:lstStyle/>
          <a:p>
            <a:r>
              <a:rPr lang="en-US"/>
              <a:t>f</a:t>
            </a:r>
          </a:p>
        </p:txBody>
      </p:sp>
      <p:sp>
        <p:nvSpPr>
          <p:cNvPr id="27663" name="Text Box 39"/>
          <p:cNvSpPr txBox="1">
            <a:spLocks noChangeArrowheads="1"/>
          </p:cNvSpPr>
          <p:nvPr/>
        </p:nvSpPr>
        <p:spPr bwMode="auto">
          <a:xfrm>
            <a:off x="7126289" y="1885950"/>
            <a:ext cx="245207" cy="364338"/>
          </a:xfrm>
          <a:prstGeom prst="rect">
            <a:avLst/>
          </a:prstGeom>
          <a:noFill/>
          <a:ln w="12700">
            <a:noFill/>
            <a:miter lim="800000"/>
            <a:headEnd/>
            <a:tailEnd/>
          </a:ln>
        </p:spPr>
        <p:txBody>
          <a:bodyPr wrap="none" lIns="86493" tIns="43247" rIns="86493" bIns="43247">
            <a:spAutoFit/>
          </a:bodyPr>
          <a:lstStyle/>
          <a:p>
            <a:r>
              <a:rPr lang="en-US"/>
              <a:t>f</a:t>
            </a:r>
          </a:p>
        </p:txBody>
      </p:sp>
      <p:sp>
        <p:nvSpPr>
          <p:cNvPr id="27664" name="Text Box 40"/>
          <p:cNvSpPr txBox="1">
            <a:spLocks noChangeArrowheads="1"/>
          </p:cNvSpPr>
          <p:nvPr/>
        </p:nvSpPr>
        <p:spPr bwMode="auto">
          <a:xfrm>
            <a:off x="6115051" y="1907382"/>
            <a:ext cx="251619" cy="364338"/>
          </a:xfrm>
          <a:prstGeom prst="rect">
            <a:avLst/>
          </a:prstGeom>
          <a:noFill/>
          <a:ln w="12700">
            <a:noFill/>
            <a:miter lim="800000"/>
            <a:headEnd/>
            <a:tailEnd/>
          </a:ln>
        </p:spPr>
        <p:txBody>
          <a:bodyPr wrap="none" lIns="86493" tIns="43247" rIns="86493" bIns="43247">
            <a:spAutoFit/>
          </a:bodyPr>
          <a:lstStyle/>
          <a:p>
            <a:r>
              <a:rPr lang="en-US"/>
              <a:t>t</a:t>
            </a:r>
          </a:p>
        </p:txBody>
      </p:sp>
      <p:sp>
        <p:nvSpPr>
          <p:cNvPr id="27665" name="Text Box 41"/>
          <p:cNvSpPr txBox="1">
            <a:spLocks noChangeArrowheads="1"/>
          </p:cNvSpPr>
          <p:nvPr/>
        </p:nvSpPr>
        <p:spPr bwMode="auto">
          <a:xfrm>
            <a:off x="1492251" y="1652588"/>
            <a:ext cx="963353" cy="379726"/>
          </a:xfrm>
          <a:prstGeom prst="rect">
            <a:avLst/>
          </a:prstGeom>
          <a:noFill/>
          <a:ln w="12700">
            <a:noFill/>
            <a:miter lim="800000"/>
            <a:headEnd/>
            <a:tailEnd/>
          </a:ln>
        </p:spPr>
        <p:txBody>
          <a:bodyPr wrap="none" lIns="86493" tIns="43247" rIns="86493" bIns="43247">
            <a:spAutoFit/>
          </a:bodyPr>
          <a:lstStyle/>
          <a:p>
            <a:r>
              <a:rPr lang="en-US" sz="1900"/>
              <a:t>29</a:t>
            </a:r>
            <a:r>
              <a:rPr lang="en-US" sz="1900" baseline="30000">
                <a:latin typeface="Symbol" pitchFamily="18" charset="2"/>
              </a:rPr>
              <a:t>+</a:t>
            </a:r>
            <a:r>
              <a:rPr lang="en-US" sz="1900"/>
              <a:t>, 35</a:t>
            </a:r>
            <a:r>
              <a:rPr lang="en-US" sz="1900" baseline="30000">
                <a:latin typeface="Symbol" pitchFamily="18" charset="2"/>
              </a:rPr>
              <a:t>-</a:t>
            </a:r>
          </a:p>
        </p:txBody>
      </p:sp>
      <p:sp>
        <p:nvSpPr>
          <p:cNvPr id="27666" name="Text Box 42"/>
          <p:cNvSpPr txBox="1">
            <a:spLocks noChangeArrowheads="1"/>
          </p:cNvSpPr>
          <p:nvPr/>
        </p:nvSpPr>
        <p:spPr bwMode="auto">
          <a:xfrm>
            <a:off x="901700" y="2255044"/>
            <a:ext cx="839922" cy="379726"/>
          </a:xfrm>
          <a:prstGeom prst="rect">
            <a:avLst/>
          </a:prstGeom>
          <a:noFill/>
          <a:ln w="12700">
            <a:noFill/>
            <a:miter lim="800000"/>
            <a:headEnd/>
            <a:tailEnd/>
          </a:ln>
        </p:spPr>
        <p:txBody>
          <a:bodyPr wrap="none" lIns="86493" tIns="43247" rIns="86493" bIns="43247">
            <a:spAutoFit/>
          </a:bodyPr>
          <a:lstStyle/>
          <a:p>
            <a:r>
              <a:rPr lang="en-US" sz="1900"/>
              <a:t>25</a:t>
            </a:r>
            <a:r>
              <a:rPr lang="en-US" sz="1900" baseline="30000">
                <a:latin typeface="Symbol" pitchFamily="18" charset="2"/>
              </a:rPr>
              <a:t>+</a:t>
            </a:r>
            <a:r>
              <a:rPr lang="en-US" sz="1900"/>
              <a:t>, 5</a:t>
            </a:r>
            <a:r>
              <a:rPr lang="en-US" sz="1900" baseline="30000">
                <a:latin typeface="Symbol" pitchFamily="18" charset="2"/>
              </a:rPr>
              <a:t>-</a:t>
            </a:r>
          </a:p>
        </p:txBody>
      </p:sp>
      <p:sp>
        <p:nvSpPr>
          <p:cNvPr id="27667" name="Text Box 43"/>
          <p:cNvSpPr txBox="1">
            <a:spLocks noChangeArrowheads="1"/>
          </p:cNvSpPr>
          <p:nvPr/>
        </p:nvSpPr>
        <p:spPr bwMode="auto">
          <a:xfrm>
            <a:off x="5478463" y="1712119"/>
            <a:ext cx="963353" cy="379726"/>
          </a:xfrm>
          <a:prstGeom prst="rect">
            <a:avLst/>
          </a:prstGeom>
          <a:noFill/>
          <a:ln w="12700">
            <a:noFill/>
            <a:miter lim="800000"/>
            <a:headEnd/>
            <a:tailEnd/>
          </a:ln>
        </p:spPr>
        <p:txBody>
          <a:bodyPr wrap="none" lIns="86493" tIns="43247" rIns="86493" bIns="43247">
            <a:spAutoFit/>
          </a:bodyPr>
          <a:lstStyle/>
          <a:p>
            <a:r>
              <a:rPr lang="en-US" sz="1900"/>
              <a:t>29</a:t>
            </a:r>
            <a:r>
              <a:rPr lang="en-US" sz="1900" baseline="30000">
                <a:latin typeface="Symbol" pitchFamily="18" charset="2"/>
              </a:rPr>
              <a:t>+</a:t>
            </a:r>
            <a:r>
              <a:rPr lang="en-US" sz="1900"/>
              <a:t>, 35</a:t>
            </a:r>
            <a:r>
              <a:rPr lang="en-US" sz="1900" baseline="30000">
                <a:latin typeface="Symbol" pitchFamily="18" charset="2"/>
              </a:rPr>
              <a:t>-</a:t>
            </a:r>
          </a:p>
        </p:txBody>
      </p:sp>
      <p:sp>
        <p:nvSpPr>
          <p:cNvPr id="27668" name="Text Box 44"/>
          <p:cNvSpPr txBox="1">
            <a:spLocks noChangeArrowheads="1"/>
          </p:cNvSpPr>
          <p:nvPr/>
        </p:nvSpPr>
        <p:spPr bwMode="auto">
          <a:xfrm>
            <a:off x="3494088" y="2275285"/>
            <a:ext cx="839922" cy="379726"/>
          </a:xfrm>
          <a:prstGeom prst="rect">
            <a:avLst/>
          </a:prstGeom>
          <a:noFill/>
          <a:ln w="12700">
            <a:noFill/>
            <a:miter lim="800000"/>
            <a:headEnd/>
            <a:tailEnd/>
          </a:ln>
        </p:spPr>
        <p:txBody>
          <a:bodyPr wrap="none" lIns="86493" tIns="43247" rIns="86493" bIns="43247">
            <a:spAutoFit/>
          </a:bodyPr>
          <a:lstStyle/>
          <a:p>
            <a:r>
              <a:rPr lang="en-US" sz="1900"/>
              <a:t>4</a:t>
            </a:r>
            <a:r>
              <a:rPr lang="en-US" sz="1900" baseline="30000">
                <a:latin typeface="Symbol" pitchFamily="18" charset="2"/>
              </a:rPr>
              <a:t>+</a:t>
            </a:r>
            <a:r>
              <a:rPr lang="en-US" sz="1900"/>
              <a:t>, 30</a:t>
            </a:r>
            <a:r>
              <a:rPr lang="en-US" sz="1900" baseline="30000">
                <a:latin typeface="Symbol" pitchFamily="18" charset="2"/>
              </a:rPr>
              <a:t>-</a:t>
            </a:r>
          </a:p>
        </p:txBody>
      </p:sp>
      <p:sp>
        <p:nvSpPr>
          <p:cNvPr id="27669" name="Text Box 45"/>
          <p:cNvSpPr txBox="1">
            <a:spLocks noChangeArrowheads="1"/>
          </p:cNvSpPr>
          <p:nvPr/>
        </p:nvSpPr>
        <p:spPr bwMode="auto">
          <a:xfrm>
            <a:off x="4929189" y="2275285"/>
            <a:ext cx="963353" cy="379726"/>
          </a:xfrm>
          <a:prstGeom prst="rect">
            <a:avLst/>
          </a:prstGeom>
          <a:noFill/>
          <a:ln w="12700">
            <a:noFill/>
            <a:miter lim="800000"/>
            <a:headEnd/>
            <a:tailEnd/>
          </a:ln>
        </p:spPr>
        <p:txBody>
          <a:bodyPr wrap="none" lIns="86493" tIns="43247" rIns="86493" bIns="43247">
            <a:spAutoFit/>
          </a:bodyPr>
          <a:lstStyle/>
          <a:p>
            <a:r>
              <a:rPr lang="en-US" sz="1900"/>
              <a:t>15</a:t>
            </a:r>
            <a:r>
              <a:rPr lang="en-US" sz="1900" baseline="30000">
                <a:latin typeface="Symbol" pitchFamily="18" charset="2"/>
              </a:rPr>
              <a:t>+</a:t>
            </a:r>
            <a:r>
              <a:rPr lang="en-US" sz="1900"/>
              <a:t>, 19</a:t>
            </a:r>
            <a:r>
              <a:rPr lang="en-US" sz="1900" baseline="30000">
                <a:latin typeface="Symbol" pitchFamily="18" charset="2"/>
              </a:rPr>
              <a:t>-</a:t>
            </a:r>
          </a:p>
        </p:txBody>
      </p:sp>
      <p:sp>
        <p:nvSpPr>
          <p:cNvPr id="27670" name="Text Box 46"/>
          <p:cNvSpPr txBox="1">
            <a:spLocks noChangeArrowheads="1"/>
          </p:cNvSpPr>
          <p:nvPr/>
        </p:nvSpPr>
        <p:spPr bwMode="auto">
          <a:xfrm>
            <a:off x="7589839" y="2255044"/>
            <a:ext cx="963353" cy="379726"/>
          </a:xfrm>
          <a:prstGeom prst="rect">
            <a:avLst/>
          </a:prstGeom>
          <a:noFill/>
          <a:ln w="12700">
            <a:noFill/>
            <a:miter lim="800000"/>
            <a:headEnd/>
            <a:tailEnd/>
          </a:ln>
        </p:spPr>
        <p:txBody>
          <a:bodyPr wrap="none" lIns="86493" tIns="43247" rIns="86493" bIns="43247">
            <a:spAutoFit/>
          </a:bodyPr>
          <a:lstStyle/>
          <a:p>
            <a:r>
              <a:rPr lang="en-US" sz="1900"/>
              <a:t>14</a:t>
            </a:r>
            <a:r>
              <a:rPr lang="en-US" sz="1900" baseline="30000">
                <a:latin typeface="Symbol" pitchFamily="18" charset="2"/>
              </a:rPr>
              <a:t>+</a:t>
            </a:r>
            <a:r>
              <a:rPr lang="en-US" sz="1900"/>
              <a:t>, 16</a:t>
            </a:r>
            <a:r>
              <a:rPr lang="en-US" sz="1900" baseline="30000">
                <a:latin typeface="Symbol" pitchFamily="18" charset="2"/>
              </a:rPr>
              <a:t>-</a:t>
            </a:r>
          </a:p>
        </p:txBody>
      </p:sp>
      <p:grpSp>
        <p:nvGrpSpPr>
          <p:cNvPr id="5" name="Group 47"/>
          <p:cNvGrpSpPr>
            <a:grpSpLocks/>
          </p:cNvGrpSpPr>
          <p:nvPr/>
        </p:nvGrpSpPr>
        <p:grpSpPr bwMode="auto">
          <a:xfrm>
            <a:off x="2381249" y="1553367"/>
            <a:ext cx="557539" cy="536504"/>
            <a:chOff x="2085" y="1978"/>
            <a:chExt cx="369" cy="481"/>
          </a:xfrm>
        </p:grpSpPr>
        <p:sp>
          <p:nvSpPr>
            <p:cNvPr id="27676" name="Oval 48"/>
            <p:cNvSpPr>
              <a:spLocks noChangeArrowheads="1"/>
            </p:cNvSpPr>
            <p:nvPr/>
          </p:nvSpPr>
          <p:spPr bwMode="auto">
            <a:xfrm>
              <a:off x="2085" y="1978"/>
              <a:ext cx="369" cy="466"/>
            </a:xfrm>
            <a:prstGeom prst="ellipse">
              <a:avLst/>
            </a:prstGeom>
            <a:noFill/>
            <a:ln w="12700">
              <a:noFill/>
              <a:round/>
              <a:headEnd/>
              <a:tailEnd/>
            </a:ln>
          </p:spPr>
          <p:txBody>
            <a:bodyPr wrap="none" anchor="ctr">
              <a:spAutoFit/>
            </a:bodyPr>
            <a:lstStyle/>
            <a:p>
              <a:r>
                <a:rPr lang="en-US" i="1"/>
                <a:t>A</a:t>
              </a:r>
              <a:r>
                <a:rPr lang="en-US" baseline="-25000"/>
                <a:t>1</a:t>
              </a:r>
            </a:p>
          </p:txBody>
        </p:sp>
        <p:sp>
          <p:nvSpPr>
            <p:cNvPr id="27677" name="Oval 49"/>
            <p:cNvSpPr>
              <a:spLocks noChangeArrowheads="1"/>
            </p:cNvSpPr>
            <p:nvPr/>
          </p:nvSpPr>
          <p:spPr bwMode="auto">
            <a:xfrm>
              <a:off x="2116" y="1993"/>
              <a:ext cx="315" cy="466"/>
            </a:xfrm>
            <a:prstGeom prst="ellipse">
              <a:avLst/>
            </a:prstGeom>
            <a:noFill/>
            <a:ln w="12700">
              <a:solidFill>
                <a:schemeClr val="tx1"/>
              </a:solidFill>
              <a:round/>
              <a:headEnd/>
              <a:tailEnd/>
            </a:ln>
          </p:spPr>
          <p:txBody>
            <a:bodyPr anchor="ctr">
              <a:spAutoFit/>
            </a:bodyPr>
            <a:lstStyle/>
            <a:p>
              <a:endParaRPr lang="en-US"/>
            </a:p>
          </p:txBody>
        </p:sp>
      </p:grpSp>
      <p:grpSp>
        <p:nvGrpSpPr>
          <p:cNvPr id="6" name="Group 50"/>
          <p:cNvGrpSpPr>
            <a:grpSpLocks/>
          </p:cNvGrpSpPr>
          <p:nvPr/>
        </p:nvGrpSpPr>
        <p:grpSpPr bwMode="auto">
          <a:xfrm>
            <a:off x="6461124" y="1598611"/>
            <a:ext cx="557539" cy="536504"/>
            <a:chOff x="2085" y="1978"/>
            <a:chExt cx="369" cy="481"/>
          </a:xfrm>
        </p:grpSpPr>
        <p:sp>
          <p:nvSpPr>
            <p:cNvPr id="27674" name="Oval 51"/>
            <p:cNvSpPr>
              <a:spLocks noChangeArrowheads="1"/>
            </p:cNvSpPr>
            <p:nvPr/>
          </p:nvSpPr>
          <p:spPr bwMode="auto">
            <a:xfrm>
              <a:off x="2085" y="1978"/>
              <a:ext cx="369" cy="466"/>
            </a:xfrm>
            <a:prstGeom prst="ellipse">
              <a:avLst/>
            </a:prstGeom>
            <a:noFill/>
            <a:ln w="12700">
              <a:noFill/>
              <a:round/>
              <a:headEnd/>
              <a:tailEnd/>
            </a:ln>
          </p:spPr>
          <p:txBody>
            <a:bodyPr wrap="none" anchor="ctr">
              <a:spAutoFit/>
            </a:bodyPr>
            <a:lstStyle/>
            <a:p>
              <a:r>
                <a:rPr lang="en-US" i="1"/>
                <a:t>A</a:t>
              </a:r>
              <a:r>
                <a:rPr lang="en-US" baseline="-25000"/>
                <a:t>2</a:t>
              </a:r>
            </a:p>
          </p:txBody>
        </p:sp>
        <p:sp>
          <p:nvSpPr>
            <p:cNvPr id="27675" name="Oval 52"/>
            <p:cNvSpPr>
              <a:spLocks noChangeArrowheads="1"/>
            </p:cNvSpPr>
            <p:nvPr/>
          </p:nvSpPr>
          <p:spPr bwMode="auto">
            <a:xfrm>
              <a:off x="2116" y="1993"/>
              <a:ext cx="315" cy="466"/>
            </a:xfrm>
            <a:prstGeom prst="ellipse">
              <a:avLst/>
            </a:prstGeom>
            <a:noFill/>
            <a:ln w="12700">
              <a:solidFill>
                <a:schemeClr val="tx1"/>
              </a:solidFill>
              <a:round/>
              <a:headEnd/>
              <a:tailEn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4147">
                                            <p:txEl>
                                              <p:pRg st="6" end="6"/>
                                            </p:txEl>
                                          </p:spTgt>
                                        </p:tgtEl>
                                        <p:attrNameLst>
                                          <p:attrName>style.visibility</p:attrName>
                                        </p:attrNameLst>
                                      </p:cBhvr>
                                      <p:to>
                                        <p:strVal val="visible"/>
                                      </p:to>
                                    </p:set>
                                    <p:animEffect transition="in" filter="checkerboard(across)">
                                      <p:cBhvr>
                                        <p:cTn id="7" dur="500"/>
                                        <p:tgtEl>
                                          <p:spTgt spid="134147">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normAutofit/>
          </a:bodyPr>
          <a:lstStyle/>
          <a:p>
            <a:r>
              <a:rPr lang="en-US" sz="2800" dirty="0" smtClean="0">
                <a:latin typeface="Comic Sans MS" pitchFamily="66" charset="0"/>
                <a:ea typeface="ＭＳ Ｐゴシック" pitchFamily="34" charset="-128"/>
              </a:rPr>
              <a:t>Entropy</a:t>
            </a:r>
          </a:p>
        </p:txBody>
      </p:sp>
      <p:sp>
        <p:nvSpPr>
          <p:cNvPr id="164871" name="Rectangle 7"/>
          <p:cNvSpPr>
            <a:spLocks noGrp="1" noChangeArrowheads="1"/>
          </p:cNvSpPr>
          <p:nvPr>
            <p:ph type="body" idx="1"/>
          </p:nvPr>
        </p:nvSpPr>
        <p:spPr>
          <a:xfrm>
            <a:off x="685800" y="666750"/>
            <a:ext cx="7772400" cy="3657600"/>
          </a:xfrm>
        </p:spPr>
        <p:txBody>
          <a:bodyPr>
            <a:noAutofit/>
          </a:bodyPr>
          <a:lstStyle/>
          <a:p>
            <a:pPr marL="382588" indent="-382588">
              <a:defRPr/>
            </a:pPr>
            <a:r>
              <a:rPr lang="en-US" sz="1600" dirty="0" smtClean="0">
                <a:ea typeface="+mn-ea"/>
                <a:cs typeface="+mn-cs"/>
              </a:rPr>
              <a:t>A measure for </a:t>
            </a:r>
          </a:p>
          <a:p>
            <a:pPr marL="782638" lvl="1" indent="-382588">
              <a:defRPr/>
            </a:pPr>
            <a:r>
              <a:rPr lang="en-US" sz="1600" dirty="0" smtClean="0">
                <a:solidFill>
                  <a:srgbClr val="0000CC"/>
                </a:solidFill>
              </a:rPr>
              <a:t>uncertainty </a:t>
            </a:r>
          </a:p>
          <a:p>
            <a:pPr marL="782638" lvl="1" indent="-382588">
              <a:defRPr/>
            </a:pPr>
            <a:r>
              <a:rPr lang="en-US" sz="1600" dirty="0" smtClean="0">
                <a:solidFill>
                  <a:srgbClr val="0000CC"/>
                </a:solidFill>
              </a:rPr>
              <a:t>purity </a:t>
            </a:r>
          </a:p>
          <a:p>
            <a:pPr marL="782638" lvl="1" indent="-382588">
              <a:defRPr/>
            </a:pPr>
            <a:r>
              <a:rPr lang="en-US" sz="1600" dirty="0" smtClean="0">
                <a:solidFill>
                  <a:srgbClr val="0000CC"/>
                </a:solidFill>
              </a:rPr>
              <a:t>information content</a:t>
            </a:r>
          </a:p>
          <a:p>
            <a:pPr marL="382588" indent="-382588">
              <a:defRPr/>
            </a:pPr>
            <a:r>
              <a:rPr lang="en-US" sz="1600" dirty="0" smtClean="0">
                <a:ea typeface="+mn-ea"/>
                <a:cs typeface="+mn-cs"/>
              </a:rPr>
              <a:t>Information theory: optimal length code assigns (</a:t>
            </a:r>
            <a:r>
              <a:rPr lang="en-US" sz="1600" dirty="0" smtClean="0">
                <a:latin typeface="Symbol" pitchFamily="18" charset="2"/>
                <a:ea typeface="+mn-ea"/>
                <a:cs typeface="+mn-cs"/>
              </a:rPr>
              <a:t>- </a:t>
            </a:r>
            <a:r>
              <a:rPr lang="en-US" sz="1600" dirty="0" smtClean="0">
                <a:ea typeface="+mn-ea"/>
                <a:cs typeface="+mn-cs"/>
              </a:rPr>
              <a:t>log</a:t>
            </a:r>
            <a:r>
              <a:rPr lang="en-US" sz="1600" baseline="-25000" dirty="0" smtClean="0">
                <a:latin typeface="Symbol" pitchFamily="18" charset="2"/>
                <a:ea typeface="+mn-ea"/>
                <a:cs typeface="+mn-cs"/>
              </a:rPr>
              <a:t>2</a:t>
            </a:r>
            <a:r>
              <a:rPr lang="en-US" sz="1600" i="1" dirty="0" smtClean="0">
                <a:latin typeface="Book Antiqua" pitchFamily="18" charset="0"/>
                <a:ea typeface="+mn-ea"/>
                <a:cs typeface="+mn-cs"/>
              </a:rPr>
              <a:t>p)</a:t>
            </a:r>
            <a:r>
              <a:rPr lang="en-US" sz="1600" dirty="0" smtClean="0">
                <a:ea typeface="+mn-ea"/>
                <a:cs typeface="+mn-cs"/>
              </a:rPr>
              <a:t> bits to message having probability </a:t>
            </a:r>
            <a:r>
              <a:rPr lang="en-US" sz="1600" i="1" dirty="0" smtClean="0">
                <a:latin typeface="Book Antiqua" pitchFamily="18" charset="0"/>
                <a:ea typeface="+mn-ea"/>
                <a:cs typeface="+mn-cs"/>
              </a:rPr>
              <a:t>p</a:t>
            </a:r>
          </a:p>
          <a:p>
            <a:pPr marL="382588" indent="-382588">
              <a:defRPr/>
            </a:pPr>
            <a:r>
              <a:rPr lang="en-US" sz="1600" i="1" dirty="0" smtClean="0">
                <a:latin typeface="Book Antiqua" pitchFamily="18" charset="0"/>
                <a:ea typeface="+mn-ea"/>
                <a:cs typeface="+mn-cs"/>
              </a:rPr>
              <a:t>S</a:t>
            </a:r>
            <a:r>
              <a:rPr lang="en-US" sz="1600" dirty="0" smtClean="0">
                <a:ea typeface="+mn-ea"/>
                <a:cs typeface="+mn-cs"/>
              </a:rPr>
              <a:t> is a sample of training examples</a:t>
            </a:r>
          </a:p>
          <a:p>
            <a:pPr marL="809625" lvl="1" indent="-220663">
              <a:defRPr/>
            </a:pPr>
            <a:r>
              <a:rPr lang="en-US" sz="1600" i="1" dirty="0" smtClean="0">
                <a:latin typeface="Book Antiqua" pitchFamily="18" charset="0"/>
              </a:rPr>
              <a:t>p</a:t>
            </a:r>
            <a:r>
              <a:rPr lang="en-US" sz="1600" baseline="-25000" dirty="0" smtClean="0">
                <a:sym typeface="Symbol" pitchFamily="18" charset="2"/>
              </a:rPr>
              <a:t>+</a:t>
            </a:r>
            <a:r>
              <a:rPr lang="en-US" sz="1600" dirty="0" smtClean="0"/>
              <a:t> is the proportion of positive examples in </a:t>
            </a:r>
            <a:r>
              <a:rPr lang="en-US" sz="1600" i="1" dirty="0" smtClean="0">
                <a:latin typeface="Book Antiqua" pitchFamily="18" charset="0"/>
              </a:rPr>
              <a:t>S</a:t>
            </a:r>
          </a:p>
          <a:p>
            <a:pPr marL="809625" lvl="1" indent="-220663">
              <a:defRPr/>
            </a:pPr>
            <a:r>
              <a:rPr lang="en-US" sz="1600" i="1" dirty="0" smtClean="0">
                <a:latin typeface="Book Antiqua" pitchFamily="18" charset="0"/>
              </a:rPr>
              <a:t>p</a:t>
            </a:r>
            <a:r>
              <a:rPr lang="en-US" sz="1600" i="1" baseline="-25000" dirty="0" smtClean="0">
                <a:latin typeface="Symbol" pitchFamily="18" charset="2"/>
              </a:rPr>
              <a:t>-</a:t>
            </a:r>
            <a:r>
              <a:rPr lang="en-US" sz="1600" dirty="0" smtClean="0"/>
              <a:t> is the proportion of negative examples in </a:t>
            </a:r>
            <a:r>
              <a:rPr lang="en-US" sz="1600" i="1" dirty="0" smtClean="0">
                <a:latin typeface="Book Antiqua" pitchFamily="18" charset="0"/>
              </a:rPr>
              <a:t>S</a:t>
            </a:r>
          </a:p>
          <a:p>
            <a:pPr marL="382588" indent="-382588">
              <a:defRPr/>
            </a:pPr>
            <a:r>
              <a:rPr lang="en-US" sz="1600" dirty="0" smtClean="0">
                <a:ea typeface="+mn-ea"/>
                <a:cs typeface="+mn-cs"/>
              </a:rPr>
              <a:t>Entropy of </a:t>
            </a:r>
            <a:r>
              <a:rPr lang="en-US" sz="1600" i="1" dirty="0" smtClean="0">
                <a:latin typeface="Book Antiqua" pitchFamily="18" charset="0"/>
                <a:ea typeface="+mn-ea"/>
                <a:cs typeface="+mn-cs"/>
              </a:rPr>
              <a:t>S</a:t>
            </a:r>
            <a:r>
              <a:rPr lang="en-US" sz="1600" dirty="0" smtClean="0">
                <a:ea typeface="+mn-ea"/>
                <a:cs typeface="+mn-cs"/>
              </a:rPr>
              <a:t>: average optimal number of bits to encode information about  certainty/uncertainty about </a:t>
            </a:r>
            <a:r>
              <a:rPr lang="en-US" sz="1600" i="1" dirty="0" smtClean="0">
                <a:latin typeface="Book Antiqua" pitchFamily="18" charset="0"/>
                <a:ea typeface="+mn-ea"/>
                <a:cs typeface="+mn-cs"/>
              </a:rPr>
              <a:t>S</a:t>
            </a:r>
          </a:p>
          <a:p>
            <a:pPr marL="382588" indent="-382588">
              <a:buFontTx/>
              <a:buNone/>
              <a:defRPr/>
            </a:pPr>
            <a:r>
              <a:rPr lang="en-US" sz="1600" dirty="0" smtClean="0">
                <a:ea typeface="+mn-ea"/>
                <a:cs typeface="+mn-cs"/>
              </a:rPr>
              <a:t>	</a:t>
            </a:r>
            <a:r>
              <a:rPr lang="en-US" sz="1600" i="1" dirty="0" smtClean="0">
                <a:latin typeface="Book Antiqua" pitchFamily="18" charset="0"/>
                <a:ea typeface="+mn-ea"/>
                <a:cs typeface="+mn-cs"/>
              </a:rPr>
              <a:t>Entropy</a:t>
            </a:r>
            <a:r>
              <a:rPr lang="en-US" sz="1600" dirty="0" smtClean="0">
                <a:latin typeface="Symbol" pitchFamily="18" charset="2"/>
                <a:ea typeface="+mn-ea"/>
                <a:cs typeface="+mn-cs"/>
              </a:rPr>
              <a:t>(</a:t>
            </a:r>
            <a:r>
              <a:rPr lang="en-US" sz="1600" i="1" dirty="0" smtClean="0">
                <a:latin typeface="Book Antiqua" pitchFamily="18" charset="0"/>
                <a:ea typeface="+mn-ea"/>
                <a:cs typeface="+mn-cs"/>
              </a:rPr>
              <a:t>S</a:t>
            </a:r>
            <a:r>
              <a:rPr lang="en-US" sz="1600" dirty="0" smtClean="0">
                <a:latin typeface="Symbol" pitchFamily="18" charset="2"/>
                <a:ea typeface="+mn-ea"/>
                <a:cs typeface="+mn-cs"/>
              </a:rPr>
              <a:t>) = </a:t>
            </a:r>
            <a:r>
              <a:rPr lang="en-US" sz="1600" i="1" dirty="0" smtClean="0">
                <a:latin typeface="Book Antiqua" pitchFamily="18" charset="0"/>
                <a:ea typeface="+mn-ea"/>
                <a:cs typeface="+mn-cs"/>
              </a:rPr>
              <a:t>p</a:t>
            </a:r>
            <a:r>
              <a:rPr lang="en-US" sz="1600" baseline="-25000" dirty="0" smtClean="0">
                <a:latin typeface="Symbol" pitchFamily="18" charset="2"/>
                <a:ea typeface="+mn-ea"/>
                <a:cs typeface="+mn-cs"/>
              </a:rPr>
              <a:t>+</a:t>
            </a:r>
            <a:r>
              <a:rPr lang="en-US" sz="1600" dirty="0" smtClean="0">
                <a:latin typeface="Symbol" pitchFamily="18" charset="2"/>
                <a:ea typeface="+mn-ea"/>
                <a:cs typeface="+mn-cs"/>
              </a:rPr>
              <a:t>(-</a:t>
            </a:r>
            <a:r>
              <a:rPr lang="en-US" sz="1600" dirty="0" smtClean="0">
                <a:ea typeface="+mn-ea"/>
                <a:cs typeface="+mn-cs"/>
              </a:rPr>
              <a:t>log</a:t>
            </a:r>
            <a:r>
              <a:rPr lang="en-US" sz="1600" baseline="-25000" dirty="0" smtClean="0">
                <a:latin typeface="Symbol" pitchFamily="18" charset="2"/>
                <a:ea typeface="+mn-ea"/>
                <a:cs typeface="+mn-cs"/>
              </a:rPr>
              <a:t>2</a:t>
            </a:r>
            <a:r>
              <a:rPr lang="en-US" sz="1600" i="1" dirty="0" smtClean="0">
                <a:latin typeface="Book Antiqua" pitchFamily="18" charset="0"/>
                <a:ea typeface="+mn-ea"/>
                <a:cs typeface="+mn-cs"/>
              </a:rPr>
              <a:t>p</a:t>
            </a:r>
            <a:r>
              <a:rPr lang="en-US" sz="1600" baseline="-25000" dirty="0" smtClean="0">
                <a:latin typeface="Symbol" pitchFamily="18" charset="2"/>
                <a:ea typeface="+mn-ea"/>
                <a:cs typeface="+mn-cs"/>
              </a:rPr>
              <a:t>+</a:t>
            </a:r>
            <a:r>
              <a:rPr lang="en-US" sz="1600" dirty="0" smtClean="0">
                <a:latin typeface="Symbol" pitchFamily="18" charset="2"/>
                <a:ea typeface="+mn-ea"/>
                <a:cs typeface="+mn-cs"/>
              </a:rPr>
              <a:t>) + </a:t>
            </a:r>
            <a:r>
              <a:rPr lang="en-US" sz="1600" i="1" dirty="0" smtClean="0">
                <a:latin typeface="Book Antiqua" pitchFamily="18" charset="0"/>
                <a:ea typeface="+mn-ea"/>
                <a:cs typeface="+mn-cs"/>
              </a:rPr>
              <a:t>p</a:t>
            </a:r>
            <a:r>
              <a:rPr lang="en-US" sz="1600" baseline="-25000" dirty="0" smtClean="0">
                <a:latin typeface="Symbol" pitchFamily="18" charset="2"/>
                <a:ea typeface="+mn-ea"/>
                <a:cs typeface="+mn-cs"/>
              </a:rPr>
              <a:t>-</a:t>
            </a:r>
            <a:r>
              <a:rPr lang="en-US" sz="1600" dirty="0" smtClean="0">
                <a:latin typeface="Symbol" pitchFamily="18" charset="2"/>
                <a:ea typeface="+mn-ea"/>
                <a:cs typeface="+mn-cs"/>
              </a:rPr>
              <a:t>(-</a:t>
            </a:r>
            <a:r>
              <a:rPr lang="en-US" sz="1600" dirty="0" smtClean="0">
                <a:ea typeface="+mn-ea"/>
                <a:cs typeface="+mn-cs"/>
              </a:rPr>
              <a:t>log</a:t>
            </a:r>
            <a:r>
              <a:rPr lang="en-US" sz="1600" baseline="-25000" dirty="0" smtClean="0">
                <a:latin typeface="Symbol" pitchFamily="18" charset="2"/>
                <a:ea typeface="+mn-ea"/>
                <a:cs typeface="+mn-cs"/>
              </a:rPr>
              <a:t>2</a:t>
            </a:r>
            <a:r>
              <a:rPr lang="en-US" sz="1600" i="1" dirty="0" smtClean="0">
                <a:latin typeface="Book Antiqua" pitchFamily="18" charset="0"/>
                <a:ea typeface="+mn-ea"/>
                <a:cs typeface="+mn-cs"/>
              </a:rPr>
              <a:t>p</a:t>
            </a:r>
            <a:r>
              <a:rPr lang="en-US" sz="1600" baseline="-25000" dirty="0" smtClean="0">
                <a:latin typeface="Symbol" pitchFamily="18" charset="2"/>
                <a:ea typeface="+mn-ea"/>
                <a:cs typeface="+mn-cs"/>
              </a:rPr>
              <a:t>-</a:t>
            </a:r>
            <a:r>
              <a:rPr lang="en-US" sz="1600" dirty="0" smtClean="0">
                <a:latin typeface="Symbol" pitchFamily="18" charset="2"/>
                <a:ea typeface="+mn-ea"/>
                <a:cs typeface="+mn-cs"/>
              </a:rPr>
              <a:t>)</a:t>
            </a:r>
            <a:r>
              <a:rPr lang="en-US" sz="1600" dirty="0" smtClean="0">
                <a:ea typeface="+mn-ea"/>
                <a:cs typeface="+mn-cs"/>
              </a:rPr>
              <a:t> </a:t>
            </a:r>
            <a:r>
              <a:rPr lang="en-US" sz="1600" dirty="0" smtClean="0">
                <a:latin typeface="Symbol" pitchFamily="18" charset="2"/>
                <a:ea typeface="+mn-ea"/>
                <a:cs typeface="+mn-cs"/>
              </a:rPr>
              <a:t>= -</a:t>
            </a:r>
            <a:r>
              <a:rPr lang="en-US" sz="1600" i="1" dirty="0" smtClean="0">
                <a:latin typeface="Book Antiqua" pitchFamily="18" charset="0"/>
                <a:ea typeface="+mn-ea"/>
                <a:cs typeface="+mn-cs"/>
              </a:rPr>
              <a:t>p</a:t>
            </a:r>
            <a:r>
              <a:rPr lang="en-US" sz="1600" baseline="-25000" dirty="0" smtClean="0">
                <a:latin typeface="Symbol" pitchFamily="18" charset="2"/>
                <a:ea typeface="+mn-ea"/>
                <a:cs typeface="+mn-cs"/>
              </a:rPr>
              <a:t>+</a:t>
            </a:r>
            <a:r>
              <a:rPr lang="en-US" sz="1600" dirty="0" smtClean="0">
                <a:ea typeface="+mn-ea"/>
                <a:cs typeface="+mn-cs"/>
              </a:rPr>
              <a:t>log</a:t>
            </a:r>
            <a:r>
              <a:rPr lang="en-US" sz="1600" baseline="-25000" dirty="0" smtClean="0">
                <a:latin typeface="Symbol" pitchFamily="18" charset="2"/>
                <a:ea typeface="+mn-ea"/>
                <a:cs typeface="+mn-cs"/>
              </a:rPr>
              <a:t>2</a:t>
            </a:r>
            <a:r>
              <a:rPr lang="en-US" sz="1600" i="1" dirty="0" smtClean="0">
                <a:latin typeface="Book Antiqua" pitchFamily="18" charset="0"/>
                <a:ea typeface="+mn-ea"/>
                <a:cs typeface="+mn-cs"/>
              </a:rPr>
              <a:t>p</a:t>
            </a:r>
            <a:r>
              <a:rPr lang="en-US" sz="1600" baseline="-25000" dirty="0" smtClean="0">
                <a:latin typeface="Symbol" pitchFamily="18" charset="2"/>
                <a:ea typeface="+mn-ea"/>
                <a:cs typeface="+mn-cs"/>
              </a:rPr>
              <a:t>+</a:t>
            </a:r>
            <a:r>
              <a:rPr lang="en-US" sz="1600" dirty="0" smtClean="0">
                <a:latin typeface="Symbol" pitchFamily="18" charset="2"/>
                <a:ea typeface="+mn-ea"/>
                <a:cs typeface="+mn-cs"/>
              </a:rPr>
              <a:t>- </a:t>
            </a:r>
            <a:r>
              <a:rPr lang="en-US" sz="1600" i="1" dirty="0" smtClean="0">
                <a:latin typeface="Book Antiqua" pitchFamily="18" charset="0"/>
                <a:ea typeface="+mn-ea"/>
                <a:cs typeface="+mn-cs"/>
              </a:rPr>
              <a:t>p</a:t>
            </a:r>
            <a:r>
              <a:rPr lang="en-US" sz="1600" baseline="-25000" dirty="0" smtClean="0">
                <a:latin typeface="Symbol" pitchFamily="18" charset="2"/>
                <a:ea typeface="+mn-ea"/>
                <a:cs typeface="+mn-cs"/>
              </a:rPr>
              <a:t>-</a:t>
            </a:r>
            <a:r>
              <a:rPr lang="en-US" sz="1600" dirty="0" smtClean="0">
                <a:ea typeface="+mn-ea"/>
                <a:cs typeface="+mn-cs"/>
              </a:rPr>
              <a:t>log</a:t>
            </a:r>
            <a:r>
              <a:rPr lang="en-US" sz="1600" baseline="-25000" dirty="0" smtClean="0">
                <a:latin typeface="Symbol" pitchFamily="18" charset="2"/>
                <a:ea typeface="+mn-ea"/>
                <a:cs typeface="+mn-cs"/>
              </a:rPr>
              <a:t>2</a:t>
            </a:r>
            <a:r>
              <a:rPr lang="en-US" sz="1600" i="1" dirty="0" smtClean="0">
                <a:latin typeface="Book Antiqua" pitchFamily="18" charset="0"/>
                <a:ea typeface="+mn-ea"/>
                <a:cs typeface="+mn-cs"/>
              </a:rPr>
              <a:t>p</a:t>
            </a:r>
            <a:r>
              <a:rPr lang="en-US" sz="1600" baseline="-25000" dirty="0" smtClean="0">
                <a:latin typeface="Symbol" pitchFamily="18" charset="2"/>
                <a:ea typeface="+mn-ea"/>
                <a:cs typeface="+mn-cs"/>
              </a:rPr>
              <a:t>-</a:t>
            </a:r>
          </a:p>
          <a:p>
            <a:pPr marL="382588" indent="-382588">
              <a:defRPr/>
            </a:pPr>
            <a:r>
              <a:rPr lang="en-US" sz="1600" dirty="0" smtClean="0">
                <a:ea typeface="+mn-ea"/>
                <a:cs typeface="+mn-cs"/>
              </a:rPr>
              <a:t>Can be generalized to more than two values</a:t>
            </a:r>
            <a:endParaRPr lang="en-US" sz="1600" i="1" dirty="0" smtClean="0">
              <a:ea typeface="+mn-ea"/>
              <a:cs typeface="+mn-cs"/>
            </a:endParaRPr>
          </a:p>
          <a:p>
            <a:pPr marL="382588" indent="-382588">
              <a:buFontTx/>
              <a:buNone/>
              <a:defRPr/>
            </a:pPr>
            <a:endParaRPr lang="en-US" sz="1600" baseline="-25000" dirty="0" smtClean="0">
              <a:latin typeface="Symbol" pitchFamily="18" charset="2"/>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266700"/>
            <a:ext cx="8280400" cy="400050"/>
          </a:xfrm>
        </p:spPr>
        <p:txBody>
          <a:bodyPr>
            <a:normAutofit/>
          </a:bodyPr>
          <a:lstStyle/>
          <a:p>
            <a:r>
              <a:rPr lang="en-US" sz="2000" dirty="0" smtClean="0">
                <a:latin typeface="Comic Sans MS" pitchFamily="66" charset="0"/>
                <a:ea typeface="ＭＳ Ｐゴシック" pitchFamily="34" charset="-128"/>
              </a:rPr>
              <a:t>Entropy </a:t>
            </a:r>
          </a:p>
        </p:txBody>
      </p:sp>
      <p:sp>
        <p:nvSpPr>
          <p:cNvPr id="29699" name="Rectangle 3"/>
          <p:cNvSpPr>
            <a:spLocks noChangeArrowheads="1"/>
          </p:cNvSpPr>
          <p:nvPr/>
        </p:nvSpPr>
        <p:spPr bwMode="auto">
          <a:xfrm>
            <a:off x="152400" y="1019175"/>
            <a:ext cx="8991600" cy="4181475"/>
          </a:xfrm>
          <a:prstGeom prst="rect">
            <a:avLst/>
          </a:prstGeom>
          <a:noFill/>
          <a:ln w="12700">
            <a:noFill/>
            <a:miter lim="800000"/>
            <a:headEnd/>
            <a:tailEnd/>
          </a:ln>
        </p:spPr>
        <p:txBody>
          <a:bodyPr lIns="85593" tIns="42045" rIns="85593" bIns="42045"/>
          <a:lstStyle/>
          <a:p>
            <a:pPr marL="323850" indent="-323850">
              <a:spcBef>
                <a:spcPct val="20000"/>
              </a:spcBef>
              <a:buClr>
                <a:srgbClr val="000066"/>
              </a:buClr>
              <a:buSzPct val="90000"/>
              <a:buFont typeface="Webdings" pitchFamily="18" charset="2"/>
              <a:buChar char="&lt;"/>
            </a:pPr>
            <a:r>
              <a:rPr lang="en-US" dirty="0">
                <a:solidFill>
                  <a:srgbClr val="000066"/>
                </a:solidFill>
                <a:latin typeface="Tahoma" pitchFamily="34" charset="0"/>
              </a:rPr>
              <a:t>Entropy can also be viewed as measuring </a:t>
            </a:r>
          </a:p>
          <a:p>
            <a:pPr marL="701675" lvl="1" indent="-269875">
              <a:spcBef>
                <a:spcPct val="20000"/>
              </a:spcBef>
              <a:buClr>
                <a:srgbClr val="000066"/>
              </a:buClr>
              <a:buSzPct val="90000"/>
              <a:buFontTx/>
              <a:buChar char="–"/>
            </a:pPr>
            <a:r>
              <a:rPr lang="en-US" dirty="0">
                <a:solidFill>
                  <a:srgbClr val="000066"/>
                </a:solidFill>
                <a:latin typeface="Tahoma" pitchFamily="34" charset="0"/>
              </a:rPr>
              <a:t>purity of S, </a:t>
            </a:r>
          </a:p>
          <a:p>
            <a:pPr marL="701675" lvl="1" indent="-269875">
              <a:spcBef>
                <a:spcPct val="20000"/>
              </a:spcBef>
              <a:buClr>
                <a:srgbClr val="000066"/>
              </a:buClr>
              <a:buSzPct val="90000"/>
              <a:buFontTx/>
              <a:buChar char="–"/>
            </a:pPr>
            <a:r>
              <a:rPr lang="en-US" dirty="0">
                <a:solidFill>
                  <a:srgbClr val="000066"/>
                </a:solidFill>
                <a:latin typeface="Tahoma" pitchFamily="34" charset="0"/>
              </a:rPr>
              <a:t>uncertainty in S, </a:t>
            </a:r>
          </a:p>
          <a:p>
            <a:pPr marL="701675" lvl="1" indent="-269875">
              <a:spcBef>
                <a:spcPct val="20000"/>
              </a:spcBef>
              <a:buClr>
                <a:srgbClr val="000066"/>
              </a:buClr>
              <a:buSzPct val="90000"/>
              <a:buFontTx/>
              <a:buChar char="–"/>
            </a:pPr>
            <a:r>
              <a:rPr lang="en-US" dirty="0">
                <a:solidFill>
                  <a:srgbClr val="000066"/>
                </a:solidFill>
                <a:latin typeface="Tahoma" pitchFamily="34" charset="0"/>
              </a:rPr>
              <a:t>information in S, …</a:t>
            </a:r>
          </a:p>
          <a:p>
            <a:pPr marL="323850" indent="-323850">
              <a:spcBef>
                <a:spcPct val="20000"/>
              </a:spcBef>
              <a:buClr>
                <a:srgbClr val="000066"/>
              </a:buClr>
              <a:buSzPct val="90000"/>
              <a:buFont typeface="Webdings" pitchFamily="18" charset="2"/>
              <a:buChar char="&lt;"/>
            </a:pPr>
            <a:r>
              <a:rPr lang="en-US" dirty="0">
                <a:solidFill>
                  <a:srgbClr val="000066"/>
                </a:solidFill>
                <a:latin typeface="Tahoma" pitchFamily="34" charset="0"/>
              </a:rPr>
              <a:t>E.g.: values of entropy for p+=1, p+=0, p+=.5</a:t>
            </a:r>
          </a:p>
          <a:p>
            <a:pPr marL="323850" indent="-323850">
              <a:spcBef>
                <a:spcPct val="20000"/>
              </a:spcBef>
              <a:buClr>
                <a:srgbClr val="000066"/>
              </a:buClr>
              <a:buSzPct val="90000"/>
              <a:buFont typeface="Webdings" pitchFamily="18" charset="2"/>
              <a:buChar char="&lt;"/>
            </a:pPr>
            <a:r>
              <a:rPr lang="en-US" dirty="0">
                <a:solidFill>
                  <a:srgbClr val="000066"/>
                </a:solidFill>
                <a:latin typeface="Tahoma" pitchFamily="34" charset="0"/>
              </a:rPr>
              <a:t>Easy generalization to more than binary values</a:t>
            </a:r>
          </a:p>
          <a:p>
            <a:pPr marL="701675" lvl="1" indent="-269875">
              <a:spcBef>
                <a:spcPct val="20000"/>
              </a:spcBef>
              <a:buClr>
                <a:srgbClr val="000066"/>
              </a:buClr>
              <a:buSzPct val="90000"/>
              <a:buFontTx/>
              <a:buChar char="–"/>
            </a:pPr>
            <a:r>
              <a:rPr lang="en-US" dirty="0">
                <a:solidFill>
                  <a:srgbClr val="000066"/>
                </a:solidFill>
                <a:latin typeface="Tahoma" pitchFamily="34" charset="0"/>
              </a:rPr>
              <a:t>Sum over pi *(-log</a:t>
            </a:r>
            <a:r>
              <a:rPr lang="en-US" baseline="-25000" dirty="0">
                <a:solidFill>
                  <a:srgbClr val="000066"/>
                </a:solidFill>
                <a:latin typeface="Tahoma" pitchFamily="34" charset="0"/>
              </a:rPr>
              <a:t>2</a:t>
            </a:r>
            <a:r>
              <a:rPr lang="en-US" dirty="0">
                <a:solidFill>
                  <a:srgbClr val="000066"/>
                </a:solidFill>
                <a:latin typeface="Tahoma" pitchFamily="34" charset="0"/>
              </a:rPr>
              <a:t> pi) , </a:t>
            </a:r>
            <a:r>
              <a:rPr lang="en-US" dirty="0" err="1">
                <a:solidFill>
                  <a:srgbClr val="000066"/>
                </a:solidFill>
                <a:latin typeface="Tahoma" pitchFamily="34" charset="0"/>
              </a:rPr>
              <a:t>i</a:t>
            </a:r>
            <a:r>
              <a:rPr lang="en-US" dirty="0">
                <a:solidFill>
                  <a:srgbClr val="000066"/>
                </a:solidFill>
                <a:latin typeface="Tahoma" pitchFamily="34" charset="0"/>
              </a:rPr>
              <a:t>=1,n</a:t>
            </a:r>
          </a:p>
          <a:p>
            <a:pPr marL="1081088" lvl="2" indent="-215900">
              <a:spcBef>
                <a:spcPct val="20000"/>
              </a:spcBef>
              <a:buClr>
                <a:srgbClr val="000066"/>
              </a:buClr>
              <a:buSzPct val="90000"/>
              <a:buFont typeface="Wingdings" pitchFamily="2" charset="2"/>
              <a:buChar char="v"/>
            </a:pPr>
            <a:r>
              <a:rPr lang="en-US" dirty="0" err="1">
                <a:solidFill>
                  <a:srgbClr val="000066"/>
                </a:solidFill>
                <a:latin typeface="Tahoma" pitchFamily="34" charset="0"/>
              </a:rPr>
              <a:t>i</a:t>
            </a:r>
            <a:r>
              <a:rPr lang="en-US" dirty="0">
                <a:solidFill>
                  <a:srgbClr val="000066"/>
                </a:solidFill>
                <a:latin typeface="Tahoma" pitchFamily="34" charset="0"/>
              </a:rPr>
              <a:t> is + or – for binary</a:t>
            </a:r>
          </a:p>
          <a:p>
            <a:pPr marL="1081088" lvl="2" indent="-215900">
              <a:spcBef>
                <a:spcPct val="20000"/>
              </a:spcBef>
              <a:buClr>
                <a:srgbClr val="000066"/>
              </a:buClr>
              <a:buSzPct val="90000"/>
              <a:buFont typeface="Wingdings" pitchFamily="2" charset="2"/>
              <a:buChar char="v"/>
            </a:pPr>
            <a:r>
              <a:rPr lang="en-US" dirty="0" err="1">
                <a:solidFill>
                  <a:srgbClr val="000066"/>
                </a:solidFill>
                <a:latin typeface="Tahoma" pitchFamily="34" charset="0"/>
              </a:rPr>
              <a:t>i</a:t>
            </a:r>
            <a:r>
              <a:rPr lang="en-US" dirty="0">
                <a:solidFill>
                  <a:srgbClr val="000066"/>
                </a:solidFill>
                <a:latin typeface="Tahoma" pitchFamily="34" charset="0"/>
              </a:rPr>
              <a:t> varies from 1 to n in the general case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sz="2400" dirty="0" smtClean="0">
                <a:latin typeface="Comic Sans MS" pitchFamily="66" charset="0"/>
                <a:ea typeface="ＭＳ Ｐゴシック" pitchFamily="34" charset="-128"/>
              </a:rPr>
              <a:t>Choosing Best Attribute?</a:t>
            </a:r>
          </a:p>
        </p:txBody>
      </p:sp>
      <p:sp>
        <p:nvSpPr>
          <p:cNvPr id="202755" name="Rectangle 3"/>
          <p:cNvSpPr>
            <a:spLocks noGrp="1" noChangeArrowheads="1"/>
          </p:cNvSpPr>
          <p:nvPr>
            <p:ph type="body" idx="1"/>
          </p:nvPr>
        </p:nvSpPr>
        <p:spPr>
          <a:xfrm>
            <a:off x="152400" y="773907"/>
            <a:ext cx="8991600" cy="4140994"/>
          </a:xfrm>
        </p:spPr>
        <p:txBody>
          <a:bodyPr>
            <a:normAutofit/>
          </a:bodyPr>
          <a:lstStyle/>
          <a:p>
            <a:r>
              <a:rPr lang="en-US" sz="1600" dirty="0" smtClean="0">
                <a:ea typeface="ＭＳ Ｐゴシック" pitchFamily="34" charset="-128"/>
              </a:rPr>
              <a:t>Consider </a:t>
            </a:r>
            <a:r>
              <a:rPr lang="en-US" sz="1600" dirty="0" smtClean="0">
                <a:latin typeface="Symbol" pitchFamily="18" charset="2"/>
                <a:ea typeface="ＭＳ Ｐゴシック" pitchFamily="34" charset="-128"/>
              </a:rPr>
              <a:t>64</a:t>
            </a:r>
            <a:r>
              <a:rPr lang="en-US" sz="1600" dirty="0" smtClean="0">
                <a:ea typeface="ＭＳ Ｐゴシック" pitchFamily="34" charset="-128"/>
              </a:rPr>
              <a:t> examples (</a:t>
            </a:r>
            <a:r>
              <a:rPr lang="en-US" sz="1600" dirty="0" smtClean="0">
                <a:latin typeface="Symbol" pitchFamily="18" charset="2"/>
                <a:ea typeface="ＭＳ Ｐゴシック" pitchFamily="34" charset="-128"/>
              </a:rPr>
              <a:t>29</a:t>
            </a:r>
            <a:r>
              <a:rPr lang="en-US" sz="1600" baseline="30000" dirty="0" smtClean="0">
                <a:latin typeface="Symbol" pitchFamily="18" charset="2"/>
                <a:ea typeface="ＭＳ Ｐゴシック" pitchFamily="34" charset="-128"/>
              </a:rPr>
              <a:t>+</a:t>
            </a:r>
            <a:r>
              <a:rPr lang="en-US" sz="1600" dirty="0" smtClean="0">
                <a:ea typeface="ＭＳ Ｐゴシック" pitchFamily="34" charset="-128"/>
              </a:rPr>
              <a:t>,</a:t>
            </a:r>
            <a:r>
              <a:rPr lang="en-US" sz="1600" dirty="0" smtClean="0">
                <a:latin typeface="Symbol" pitchFamily="18" charset="2"/>
                <a:ea typeface="ＭＳ Ｐゴシック" pitchFamily="34" charset="-128"/>
              </a:rPr>
              <a:t>35</a:t>
            </a:r>
            <a:r>
              <a:rPr lang="en-US" sz="1600" baseline="30000" dirty="0" smtClean="0">
                <a:latin typeface="Symbol" pitchFamily="18" charset="2"/>
                <a:ea typeface="ＭＳ Ｐゴシック" pitchFamily="34" charset="-128"/>
              </a:rPr>
              <a:t>-) </a:t>
            </a:r>
            <a:r>
              <a:rPr lang="en-US" sz="1600" dirty="0" smtClean="0">
                <a:ea typeface="ＭＳ Ｐゴシック" pitchFamily="34" charset="-128"/>
              </a:rPr>
              <a:t>and compute entropies:</a:t>
            </a:r>
            <a:endParaRPr lang="en-US" sz="1600" baseline="30000" dirty="0" smtClean="0">
              <a:latin typeface="Symbol" pitchFamily="18" charset="2"/>
              <a:ea typeface="ＭＳ Ｐゴシック" pitchFamily="34" charset="-128"/>
            </a:endParaRPr>
          </a:p>
          <a:p>
            <a:r>
              <a:rPr lang="en-US" sz="1600" dirty="0" smtClean="0">
                <a:ea typeface="ＭＳ Ｐゴシック" pitchFamily="34" charset="-128"/>
              </a:rPr>
              <a:t>Which one is better?</a:t>
            </a:r>
          </a:p>
          <a:p>
            <a:endParaRPr lang="en-US" sz="1600" dirty="0" smtClean="0">
              <a:ea typeface="ＭＳ Ｐゴシック" pitchFamily="34" charset="-128"/>
            </a:endParaRPr>
          </a:p>
          <a:p>
            <a:endParaRPr lang="en-US" sz="1600" dirty="0" smtClean="0">
              <a:ea typeface="ＭＳ Ｐゴシック" pitchFamily="34" charset="-128"/>
            </a:endParaRPr>
          </a:p>
          <a:p>
            <a:endParaRPr lang="en-US" sz="1600" dirty="0" smtClean="0">
              <a:ea typeface="ＭＳ Ｐゴシック" pitchFamily="34" charset="-128"/>
            </a:endParaRPr>
          </a:p>
          <a:p>
            <a:endParaRPr lang="en-US" sz="1600" dirty="0" smtClean="0">
              <a:ea typeface="ＭＳ Ｐゴシック" pitchFamily="34" charset="-128"/>
            </a:endParaRPr>
          </a:p>
          <a:p>
            <a:endParaRPr lang="en-US" sz="1600" dirty="0" smtClean="0">
              <a:ea typeface="ＭＳ Ｐゴシック" pitchFamily="34" charset="-128"/>
            </a:endParaRPr>
          </a:p>
          <a:p>
            <a:r>
              <a:rPr lang="en-US" sz="1600" dirty="0" smtClean="0">
                <a:ea typeface="ＭＳ Ｐゴシック" pitchFamily="34" charset="-128"/>
              </a:rPr>
              <a:t>Which is better?</a:t>
            </a:r>
          </a:p>
        </p:txBody>
      </p:sp>
      <p:grpSp>
        <p:nvGrpSpPr>
          <p:cNvPr id="2" name="Group 64"/>
          <p:cNvGrpSpPr>
            <a:grpSpLocks/>
          </p:cNvGrpSpPr>
          <p:nvPr/>
        </p:nvGrpSpPr>
        <p:grpSpPr bwMode="auto">
          <a:xfrm>
            <a:off x="1020764" y="2979702"/>
            <a:ext cx="7239685" cy="1143865"/>
            <a:chOff x="675" y="2669"/>
            <a:chExt cx="4789" cy="1025"/>
          </a:xfrm>
        </p:grpSpPr>
        <p:sp>
          <p:nvSpPr>
            <p:cNvPr id="30762" name="Oval 4"/>
            <p:cNvSpPr>
              <a:spLocks noChangeArrowheads="1"/>
            </p:cNvSpPr>
            <p:nvPr/>
          </p:nvSpPr>
          <p:spPr bwMode="auto">
            <a:xfrm>
              <a:off x="1224" y="3194"/>
              <a:ext cx="206" cy="465"/>
            </a:xfrm>
            <a:prstGeom prst="ellipse">
              <a:avLst/>
            </a:prstGeom>
            <a:noFill/>
            <a:ln w="12700">
              <a:solidFill>
                <a:schemeClr val="tx1"/>
              </a:solidFill>
              <a:round/>
              <a:headEnd/>
              <a:tailEnd/>
            </a:ln>
          </p:spPr>
          <p:txBody>
            <a:bodyPr anchor="ctr">
              <a:spAutoFit/>
            </a:bodyPr>
            <a:lstStyle/>
            <a:p>
              <a:endParaRPr lang="en-US"/>
            </a:p>
          </p:txBody>
        </p:sp>
        <p:sp>
          <p:nvSpPr>
            <p:cNvPr id="30763" name="Oval 5"/>
            <p:cNvSpPr>
              <a:spLocks noChangeArrowheads="1"/>
            </p:cNvSpPr>
            <p:nvPr/>
          </p:nvSpPr>
          <p:spPr bwMode="auto">
            <a:xfrm>
              <a:off x="2207" y="3229"/>
              <a:ext cx="206" cy="465"/>
            </a:xfrm>
            <a:prstGeom prst="ellipse">
              <a:avLst/>
            </a:prstGeom>
            <a:noFill/>
            <a:ln w="12700">
              <a:solidFill>
                <a:schemeClr val="tx1"/>
              </a:solidFill>
              <a:round/>
              <a:headEnd/>
              <a:tailEnd/>
            </a:ln>
          </p:spPr>
          <p:txBody>
            <a:bodyPr anchor="ctr">
              <a:spAutoFit/>
            </a:bodyPr>
            <a:lstStyle/>
            <a:p>
              <a:endParaRPr lang="en-US"/>
            </a:p>
          </p:txBody>
        </p:sp>
        <p:sp>
          <p:nvSpPr>
            <p:cNvPr id="30764" name="Oval 6"/>
            <p:cNvSpPr>
              <a:spLocks noChangeArrowheads="1"/>
            </p:cNvSpPr>
            <p:nvPr/>
          </p:nvSpPr>
          <p:spPr bwMode="auto">
            <a:xfrm>
              <a:off x="3753" y="3228"/>
              <a:ext cx="206" cy="465"/>
            </a:xfrm>
            <a:prstGeom prst="ellipse">
              <a:avLst/>
            </a:prstGeom>
            <a:noFill/>
            <a:ln w="12700">
              <a:solidFill>
                <a:schemeClr val="tx1"/>
              </a:solidFill>
              <a:round/>
              <a:headEnd/>
              <a:tailEnd/>
            </a:ln>
          </p:spPr>
          <p:txBody>
            <a:bodyPr anchor="ctr">
              <a:spAutoFit/>
            </a:bodyPr>
            <a:lstStyle/>
            <a:p>
              <a:endParaRPr lang="en-US"/>
            </a:p>
          </p:txBody>
        </p:sp>
        <p:sp>
          <p:nvSpPr>
            <p:cNvPr id="30765" name="Oval 7"/>
            <p:cNvSpPr>
              <a:spLocks noChangeArrowheads="1"/>
            </p:cNvSpPr>
            <p:nvPr/>
          </p:nvSpPr>
          <p:spPr bwMode="auto">
            <a:xfrm>
              <a:off x="4717" y="3198"/>
              <a:ext cx="206" cy="465"/>
            </a:xfrm>
            <a:prstGeom prst="ellipse">
              <a:avLst/>
            </a:prstGeom>
            <a:noFill/>
            <a:ln w="12700">
              <a:solidFill>
                <a:schemeClr val="tx1"/>
              </a:solidFill>
              <a:round/>
              <a:headEnd/>
              <a:tailEnd/>
            </a:ln>
          </p:spPr>
          <p:txBody>
            <a:bodyPr anchor="ctr">
              <a:spAutoFit/>
            </a:bodyPr>
            <a:lstStyle/>
            <a:p>
              <a:endParaRPr lang="en-US"/>
            </a:p>
          </p:txBody>
        </p:sp>
        <p:cxnSp>
          <p:nvCxnSpPr>
            <p:cNvPr id="30766" name="AutoShape 8"/>
            <p:cNvCxnSpPr>
              <a:cxnSpLocks noChangeShapeType="1"/>
              <a:stCxn id="30785" idx="3"/>
              <a:endCxn id="30762" idx="7"/>
            </p:cNvCxnSpPr>
            <p:nvPr/>
          </p:nvCxnSpPr>
          <p:spPr bwMode="auto">
            <a:xfrm flipH="1">
              <a:off x="1400" y="3081"/>
              <a:ext cx="331" cy="181"/>
            </a:xfrm>
            <a:prstGeom prst="straightConnector1">
              <a:avLst/>
            </a:prstGeom>
            <a:noFill/>
            <a:ln w="12700">
              <a:solidFill>
                <a:schemeClr val="tx1"/>
              </a:solidFill>
              <a:round/>
              <a:headEnd/>
              <a:tailEnd/>
            </a:ln>
          </p:spPr>
        </p:cxnSp>
        <p:cxnSp>
          <p:nvCxnSpPr>
            <p:cNvPr id="30767" name="AutoShape 9"/>
            <p:cNvCxnSpPr>
              <a:cxnSpLocks noChangeShapeType="1"/>
              <a:stCxn id="30785" idx="5"/>
              <a:endCxn id="30763" idx="1"/>
            </p:cNvCxnSpPr>
            <p:nvPr/>
          </p:nvCxnSpPr>
          <p:spPr bwMode="auto">
            <a:xfrm>
              <a:off x="1954" y="3081"/>
              <a:ext cx="283" cy="216"/>
            </a:xfrm>
            <a:prstGeom prst="straightConnector1">
              <a:avLst/>
            </a:prstGeom>
            <a:noFill/>
            <a:ln w="12700">
              <a:solidFill>
                <a:schemeClr val="tx1"/>
              </a:solidFill>
              <a:round/>
              <a:headEnd/>
              <a:tailEnd/>
            </a:ln>
          </p:spPr>
        </p:cxnSp>
        <p:cxnSp>
          <p:nvCxnSpPr>
            <p:cNvPr id="30768" name="AutoShape 10"/>
            <p:cNvCxnSpPr>
              <a:cxnSpLocks noChangeShapeType="1"/>
              <a:stCxn id="30783" idx="3"/>
              <a:endCxn id="30764" idx="7"/>
            </p:cNvCxnSpPr>
            <p:nvPr/>
          </p:nvCxnSpPr>
          <p:spPr bwMode="auto">
            <a:xfrm flipH="1">
              <a:off x="3929" y="3122"/>
              <a:ext cx="294" cy="174"/>
            </a:xfrm>
            <a:prstGeom prst="straightConnector1">
              <a:avLst/>
            </a:prstGeom>
            <a:noFill/>
            <a:ln w="12700">
              <a:solidFill>
                <a:schemeClr val="tx1"/>
              </a:solidFill>
              <a:round/>
              <a:headEnd/>
              <a:tailEnd/>
            </a:ln>
          </p:spPr>
        </p:cxnSp>
        <p:cxnSp>
          <p:nvCxnSpPr>
            <p:cNvPr id="30769" name="AutoShape 11"/>
            <p:cNvCxnSpPr>
              <a:cxnSpLocks noChangeShapeType="1"/>
              <a:stCxn id="30783" idx="5"/>
              <a:endCxn id="30765" idx="1"/>
            </p:cNvCxnSpPr>
            <p:nvPr/>
          </p:nvCxnSpPr>
          <p:spPr bwMode="auto">
            <a:xfrm>
              <a:off x="4446" y="3122"/>
              <a:ext cx="301" cy="144"/>
            </a:xfrm>
            <a:prstGeom prst="straightConnector1">
              <a:avLst/>
            </a:prstGeom>
            <a:noFill/>
            <a:ln w="12700">
              <a:solidFill>
                <a:schemeClr val="tx1"/>
              </a:solidFill>
              <a:round/>
              <a:headEnd/>
              <a:tailEnd/>
            </a:ln>
          </p:spPr>
        </p:cxnSp>
        <p:sp>
          <p:nvSpPr>
            <p:cNvPr id="30770" name="Text Box 12"/>
            <p:cNvSpPr txBox="1">
              <a:spLocks noChangeArrowheads="1"/>
            </p:cNvSpPr>
            <p:nvPr/>
          </p:nvSpPr>
          <p:spPr bwMode="auto">
            <a:xfrm>
              <a:off x="1407" y="3000"/>
              <a:ext cx="173" cy="331"/>
            </a:xfrm>
            <a:prstGeom prst="rect">
              <a:avLst/>
            </a:prstGeom>
            <a:noFill/>
            <a:ln w="12700">
              <a:noFill/>
              <a:miter lim="800000"/>
              <a:headEnd/>
              <a:tailEnd/>
            </a:ln>
          </p:spPr>
          <p:txBody>
            <a:bodyPr wrap="none">
              <a:spAutoFit/>
            </a:bodyPr>
            <a:lstStyle/>
            <a:p>
              <a:r>
                <a:rPr lang="en-US"/>
                <a:t>t</a:t>
              </a:r>
            </a:p>
          </p:txBody>
        </p:sp>
        <p:sp>
          <p:nvSpPr>
            <p:cNvPr id="30771" name="Text Box 13"/>
            <p:cNvSpPr txBox="1">
              <a:spLocks noChangeArrowheads="1"/>
            </p:cNvSpPr>
            <p:nvPr/>
          </p:nvSpPr>
          <p:spPr bwMode="auto">
            <a:xfrm>
              <a:off x="2063" y="3018"/>
              <a:ext cx="169" cy="331"/>
            </a:xfrm>
            <a:prstGeom prst="rect">
              <a:avLst/>
            </a:prstGeom>
            <a:noFill/>
            <a:ln w="12700">
              <a:noFill/>
              <a:miter lim="800000"/>
              <a:headEnd/>
              <a:tailEnd/>
            </a:ln>
          </p:spPr>
          <p:txBody>
            <a:bodyPr wrap="none">
              <a:spAutoFit/>
            </a:bodyPr>
            <a:lstStyle/>
            <a:p>
              <a:r>
                <a:rPr lang="en-US"/>
                <a:t>f</a:t>
              </a:r>
            </a:p>
          </p:txBody>
        </p:sp>
        <p:sp>
          <p:nvSpPr>
            <p:cNvPr id="30772" name="Text Box 14"/>
            <p:cNvSpPr txBox="1">
              <a:spLocks noChangeArrowheads="1"/>
            </p:cNvSpPr>
            <p:nvPr/>
          </p:nvSpPr>
          <p:spPr bwMode="auto">
            <a:xfrm>
              <a:off x="4586" y="2968"/>
              <a:ext cx="169" cy="331"/>
            </a:xfrm>
            <a:prstGeom prst="rect">
              <a:avLst/>
            </a:prstGeom>
            <a:noFill/>
            <a:ln w="12700">
              <a:noFill/>
              <a:miter lim="800000"/>
              <a:headEnd/>
              <a:tailEnd/>
            </a:ln>
          </p:spPr>
          <p:txBody>
            <a:bodyPr wrap="none">
              <a:spAutoFit/>
            </a:bodyPr>
            <a:lstStyle/>
            <a:p>
              <a:r>
                <a:rPr lang="en-US"/>
                <a:t>f</a:t>
              </a:r>
            </a:p>
          </p:txBody>
        </p:sp>
        <p:sp>
          <p:nvSpPr>
            <p:cNvPr id="30773" name="Text Box 15"/>
            <p:cNvSpPr txBox="1">
              <a:spLocks noChangeArrowheads="1"/>
            </p:cNvSpPr>
            <p:nvPr/>
          </p:nvSpPr>
          <p:spPr bwMode="auto">
            <a:xfrm>
              <a:off x="3918" y="2987"/>
              <a:ext cx="173" cy="331"/>
            </a:xfrm>
            <a:prstGeom prst="rect">
              <a:avLst/>
            </a:prstGeom>
            <a:noFill/>
            <a:ln w="12700">
              <a:noFill/>
              <a:miter lim="800000"/>
              <a:headEnd/>
              <a:tailEnd/>
            </a:ln>
          </p:spPr>
          <p:txBody>
            <a:bodyPr wrap="none">
              <a:spAutoFit/>
            </a:bodyPr>
            <a:lstStyle/>
            <a:p>
              <a:r>
                <a:rPr lang="en-US"/>
                <a:t>t</a:t>
              </a:r>
            </a:p>
          </p:txBody>
        </p:sp>
        <p:sp>
          <p:nvSpPr>
            <p:cNvPr id="30774" name="Text Box 16"/>
            <p:cNvSpPr txBox="1">
              <a:spLocks noChangeArrowheads="1"/>
            </p:cNvSpPr>
            <p:nvPr/>
          </p:nvSpPr>
          <p:spPr bwMode="auto">
            <a:xfrm>
              <a:off x="1090" y="2746"/>
              <a:ext cx="644" cy="345"/>
            </a:xfrm>
            <a:prstGeom prst="rect">
              <a:avLst/>
            </a:prstGeom>
            <a:noFill/>
            <a:ln w="12700">
              <a:noFill/>
              <a:miter lim="800000"/>
              <a:headEnd/>
              <a:tailEnd/>
            </a:ln>
          </p:spPr>
          <p:txBody>
            <a:bodyPr wrap="none">
              <a:spAutoFit/>
            </a:bodyPr>
            <a:lstStyle/>
            <a:p>
              <a:r>
                <a:rPr lang="en-US" sz="1900"/>
                <a:t>29</a:t>
              </a:r>
              <a:r>
                <a:rPr lang="en-US" sz="1900" baseline="30000">
                  <a:latin typeface="Symbol" pitchFamily="18" charset="2"/>
                </a:rPr>
                <a:t>+</a:t>
              </a:r>
              <a:r>
                <a:rPr lang="en-US" sz="1900"/>
                <a:t>, 35</a:t>
              </a:r>
              <a:r>
                <a:rPr lang="en-US" sz="1900" baseline="30000">
                  <a:latin typeface="Symbol" pitchFamily="18" charset="2"/>
                </a:rPr>
                <a:t>-</a:t>
              </a:r>
            </a:p>
          </p:txBody>
        </p:sp>
        <p:sp>
          <p:nvSpPr>
            <p:cNvPr id="30775" name="Text Box 17"/>
            <p:cNvSpPr txBox="1">
              <a:spLocks noChangeArrowheads="1"/>
            </p:cNvSpPr>
            <p:nvPr/>
          </p:nvSpPr>
          <p:spPr bwMode="auto">
            <a:xfrm>
              <a:off x="675" y="3305"/>
              <a:ext cx="562" cy="345"/>
            </a:xfrm>
            <a:prstGeom prst="rect">
              <a:avLst/>
            </a:prstGeom>
            <a:noFill/>
            <a:ln w="12700">
              <a:noFill/>
              <a:miter lim="800000"/>
              <a:headEnd/>
              <a:tailEnd/>
            </a:ln>
          </p:spPr>
          <p:txBody>
            <a:bodyPr wrap="none">
              <a:spAutoFit/>
            </a:bodyPr>
            <a:lstStyle/>
            <a:p>
              <a:r>
                <a:rPr lang="en-US" sz="1900"/>
                <a:t>21</a:t>
              </a:r>
              <a:r>
                <a:rPr lang="en-US" sz="1900" baseline="30000">
                  <a:latin typeface="Symbol" pitchFamily="18" charset="2"/>
                </a:rPr>
                <a:t>+</a:t>
              </a:r>
              <a:r>
                <a:rPr lang="en-US" sz="1900"/>
                <a:t>, 5</a:t>
              </a:r>
              <a:r>
                <a:rPr lang="en-US" sz="1900" baseline="30000">
                  <a:latin typeface="Symbol" pitchFamily="18" charset="2"/>
                </a:rPr>
                <a:t>-</a:t>
              </a:r>
            </a:p>
          </p:txBody>
        </p:sp>
        <p:sp>
          <p:nvSpPr>
            <p:cNvPr id="30776" name="Text Box 18"/>
            <p:cNvSpPr txBox="1">
              <a:spLocks noChangeArrowheads="1"/>
            </p:cNvSpPr>
            <p:nvPr/>
          </p:nvSpPr>
          <p:spPr bwMode="auto">
            <a:xfrm>
              <a:off x="3576" y="2776"/>
              <a:ext cx="644" cy="345"/>
            </a:xfrm>
            <a:prstGeom prst="rect">
              <a:avLst/>
            </a:prstGeom>
            <a:noFill/>
            <a:ln w="12700">
              <a:noFill/>
              <a:miter lim="800000"/>
              <a:headEnd/>
              <a:tailEnd/>
            </a:ln>
          </p:spPr>
          <p:txBody>
            <a:bodyPr wrap="none">
              <a:spAutoFit/>
            </a:bodyPr>
            <a:lstStyle/>
            <a:p>
              <a:r>
                <a:rPr lang="en-US" sz="1900"/>
                <a:t>29</a:t>
              </a:r>
              <a:r>
                <a:rPr lang="en-US" sz="1900" baseline="30000">
                  <a:latin typeface="Symbol" pitchFamily="18" charset="2"/>
                </a:rPr>
                <a:t>+</a:t>
              </a:r>
              <a:r>
                <a:rPr lang="en-US" sz="1900"/>
                <a:t>, 35</a:t>
              </a:r>
              <a:r>
                <a:rPr lang="en-US" sz="1900" baseline="30000">
                  <a:latin typeface="Symbol" pitchFamily="18" charset="2"/>
                </a:rPr>
                <a:t>-</a:t>
              </a:r>
            </a:p>
          </p:txBody>
        </p:sp>
        <p:sp>
          <p:nvSpPr>
            <p:cNvPr id="30777" name="Text Box 19"/>
            <p:cNvSpPr txBox="1">
              <a:spLocks noChangeArrowheads="1"/>
            </p:cNvSpPr>
            <p:nvPr/>
          </p:nvSpPr>
          <p:spPr bwMode="auto">
            <a:xfrm>
              <a:off x="2397" y="3328"/>
              <a:ext cx="562" cy="345"/>
            </a:xfrm>
            <a:prstGeom prst="rect">
              <a:avLst/>
            </a:prstGeom>
            <a:noFill/>
            <a:ln w="12700">
              <a:noFill/>
              <a:miter lim="800000"/>
              <a:headEnd/>
              <a:tailEnd/>
            </a:ln>
          </p:spPr>
          <p:txBody>
            <a:bodyPr wrap="none">
              <a:spAutoFit/>
            </a:bodyPr>
            <a:lstStyle/>
            <a:p>
              <a:r>
                <a:rPr lang="en-US" sz="1900"/>
                <a:t>8</a:t>
              </a:r>
              <a:r>
                <a:rPr lang="en-US" sz="1900" baseline="30000">
                  <a:latin typeface="Symbol" pitchFamily="18" charset="2"/>
                </a:rPr>
                <a:t>+</a:t>
              </a:r>
              <a:r>
                <a:rPr lang="en-US" sz="1900"/>
                <a:t>, 30</a:t>
              </a:r>
              <a:r>
                <a:rPr lang="en-US" sz="1900" baseline="30000">
                  <a:latin typeface="Symbol" pitchFamily="18" charset="2"/>
                </a:rPr>
                <a:t>-</a:t>
              </a:r>
            </a:p>
          </p:txBody>
        </p:sp>
        <p:sp>
          <p:nvSpPr>
            <p:cNvPr id="30778" name="Text Box 20"/>
            <p:cNvSpPr txBox="1">
              <a:spLocks noChangeArrowheads="1"/>
            </p:cNvSpPr>
            <p:nvPr/>
          </p:nvSpPr>
          <p:spPr bwMode="auto">
            <a:xfrm>
              <a:off x="3152" y="3316"/>
              <a:ext cx="644" cy="345"/>
            </a:xfrm>
            <a:prstGeom prst="rect">
              <a:avLst/>
            </a:prstGeom>
            <a:noFill/>
            <a:ln w="12700">
              <a:noFill/>
              <a:miter lim="800000"/>
              <a:headEnd/>
              <a:tailEnd/>
            </a:ln>
          </p:spPr>
          <p:txBody>
            <a:bodyPr wrap="none">
              <a:spAutoFit/>
            </a:bodyPr>
            <a:lstStyle/>
            <a:p>
              <a:r>
                <a:rPr lang="en-US" sz="1900"/>
                <a:t>18</a:t>
              </a:r>
              <a:r>
                <a:rPr lang="en-US" sz="1900" baseline="30000">
                  <a:latin typeface="Symbol" pitchFamily="18" charset="2"/>
                </a:rPr>
                <a:t>+</a:t>
              </a:r>
              <a:r>
                <a:rPr lang="en-US" sz="1900"/>
                <a:t>, 33</a:t>
              </a:r>
              <a:r>
                <a:rPr lang="en-US" sz="1900" baseline="30000">
                  <a:latin typeface="Symbol" pitchFamily="18" charset="2"/>
                </a:rPr>
                <a:t>-</a:t>
              </a:r>
            </a:p>
          </p:txBody>
        </p:sp>
        <p:sp>
          <p:nvSpPr>
            <p:cNvPr id="30779" name="Text Box 21"/>
            <p:cNvSpPr txBox="1">
              <a:spLocks noChangeArrowheads="1"/>
            </p:cNvSpPr>
            <p:nvPr/>
          </p:nvSpPr>
          <p:spPr bwMode="auto">
            <a:xfrm>
              <a:off x="4902" y="3292"/>
              <a:ext cx="562" cy="345"/>
            </a:xfrm>
            <a:prstGeom prst="rect">
              <a:avLst/>
            </a:prstGeom>
            <a:noFill/>
            <a:ln w="12700">
              <a:noFill/>
              <a:miter lim="800000"/>
              <a:headEnd/>
              <a:tailEnd/>
            </a:ln>
          </p:spPr>
          <p:txBody>
            <a:bodyPr wrap="none">
              <a:spAutoFit/>
            </a:bodyPr>
            <a:lstStyle/>
            <a:p>
              <a:r>
                <a:rPr lang="en-US" sz="1900"/>
                <a:t>11</a:t>
              </a:r>
              <a:r>
                <a:rPr lang="en-US" sz="1900" baseline="30000">
                  <a:latin typeface="Symbol" pitchFamily="18" charset="2"/>
                </a:rPr>
                <a:t>+</a:t>
              </a:r>
              <a:r>
                <a:rPr lang="en-US" sz="1900"/>
                <a:t>, 2</a:t>
              </a:r>
              <a:r>
                <a:rPr lang="en-US" sz="1900" baseline="30000">
                  <a:latin typeface="Symbol" pitchFamily="18" charset="2"/>
                </a:rPr>
                <a:t>-</a:t>
              </a:r>
            </a:p>
          </p:txBody>
        </p:sp>
        <p:grpSp>
          <p:nvGrpSpPr>
            <p:cNvPr id="3" name="Group 22"/>
            <p:cNvGrpSpPr>
              <a:grpSpLocks/>
            </p:cNvGrpSpPr>
            <p:nvPr/>
          </p:nvGrpSpPr>
          <p:grpSpPr bwMode="auto">
            <a:xfrm>
              <a:off x="1654" y="2669"/>
              <a:ext cx="369" cy="480"/>
              <a:chOff x="2085" y="1978"/>
              <a:chExt cx="369" cy="480"/>
            </a:xfrm>
          </p:grpSpPr>
          <p:sp>
            <p:nvSpPr>
              <p:cNvPr id="30784" name="Oval 23"/>
              <p:cNvSpPr>
                <a:spLocks noChangeArrowheads="1"/>
              </p:cNvSpPr>
              <p:nvPr/>
            </p:nvSpPr>
            <p:spPr bwMode="auto">
              <a:xfrm>
                <a:off x="2085" y="1978"/>
                <a:ext cx="369" cy="465"/>
              </a:xfrm>
              <a:prstGeom prst="ellipse">
                <a:avLst/>
              </a:prstGeom>
              <a:noFill/>
              <a:ln w="12700">
                <a:noFill/>
                <a:round/>
                <a:headEnd/>
                <a:tailEnd/>
              </a:ln>
            </p:spPr>
            <p:txBody>
              <a:bodyPr wrap="none" anchor="ctr">
                <a:spAutoFit/>
              </a:bodyPr>
              <a:lstStyle/>
              <a:p>
                <a:r>
                  <a:rPr lang="en-US" i="1"/>
                  <a:t>A</a:t>
                </a:r>
                <a:r>
                  <a:rPr lang="en-US" baseline="-25000"/>
                  <a:t>1</a:t>
                </a:r>
              </a:p>
            </p:txBody>
          </p:sp>
          <p:sp>
            <p:nvSpPr>
              <p:cNvPr id="30785" name="Oval 24"/>
              <p:cNvSpPr>
                <a:spLocks noChangeArrowheads="1"/>
              </p:cNvSpPr>
              <p:nvPr/>
            </p:nvSpPr>
            <p:spPr bwMode="auto">
              <a:xfrm>
                <a:off x="2116" y="1993"/>
                <a:ext cx="315" cy="465"/>
              </a:xfrm>
              <a:prstGeom prst="ellipse">
                <a:avLst/>
              </a:prstGeom>
              <a:noFill/>
              <a:ln w="12700">
                <a:solidFill>
                  <a:schemeClr val="tx1"/>
                </a:solidFill>
                <a:round/>
                <a:headEnd/>
                <a:tailEnd/>
              </a:ln>
            </p:spPr>
            <p:txBody>
              <a:bodyPr anchor="ctr">
                <a:spAutoFit/>
              </a:bodyPr>
              <a:lstStyle/>
              <a:p>
                <a:endParaRPr lang="en-US"/>
              </a:p>
            </p:txBody>
          </p:sp>
        </p:grpSp>
        <p:grpSp>
          <p:nvGrpSpPr>
            <p:cNvPr id="4" name="Group 25"/>
            <p:cNvGrpSpPr>
              <a:grpSpLocks/>
            </p:cNvGrpSpPr>
            <p:nvPr/>
          </p:nvGrpSpPr>
          <p:grpSpPr bwMode="auto">
            <a:xfrm>
              <a:off x="4146" y="2710"/>
              <a:ext cx="369" cy="480"/>
              <a:chOff x="2085" y="1978"/>
              <a:chExt cx="369" cy="480"/>
            </a:xfrm>
          </p:grpSpPr>
          <p:sp>
            <p:nvSpPr>
              <p:cNvPr id="30782" name="Oval 26"/>
              <p:cNvSpPr>
                <a:spLocks noChangeArrowheads="1"/>
              </p:cNvSpPr>
              <p:nvPr/>
            </p:nvSpPr>
            <p:spPr bwMode="auto">
              <a:xfrm>
                <a:off x="2085" y="1978"/>
                <a:ext cx="369" cy="465"/>
              </a:xfrm>
              <a:prstGeom prst="ellipse">
                <a:avLst/>
              </a:prstGeom>
              <a:noFill/>
              <a:ln w="12700">
                <a:noFill/>
                <a:round/>
                <a:headEnd/>
                <a:tailEnd/>
              </a:ln>
            </p:spPr>
            <p:txBody>
              <a:bodyPr wrap="none" anchor="ctr">
                <a:spAutoFit/>
              </a:bodyPr>
              <a:lstStyle/>
              <a:p>
                <a:r>
                  <a:rPr lang="en-US" i="1"/>
                  <a:t>A</a:t>
                </a:r>
                <a:r>
                  <a:rPr lang="en-US" baseline="-25000"/>
                  <a:t>2</a:t>
                </a:r>
              </a:p>
            </p:txBody>
          </p:sp>
          <p:sp>
            <p:nvSpPr>
              <p:cNvPr id="30783" name="Oval 27"/>
              <p:cNvSpPr>
                <a:spLocks noChangeArrowheads="1"/>
              </p:cNvSpPr>
              <p:nvPr/>
            </p:nvSpPr>
            <p:spPr bwMode="auto">
              <a:xfrm>
                <a:off x="2116" y="1993"/>
                <a:ext cx="315" cy="465"/>
              </a:xfrm>
              <a:prstGeom prst="ellipse">
                <a:avLst/>
              </a:prstGeom>
              <a:noFill/>
              <a:ln w="12700">
                <a:solidFill>
                  <a:schemeClr val="tx1"/>
                </a:solidFill>
                <a:round/>
                <a:headEnd/>
                <a:tailEnd/>
              </a:ln>
            </p:spPr>
            <p:txBody>
              <a:bodyPr anchor="ctr">
                <a:spAutoFit/>
              </a:bodyPr>
              <a:lstStyle/>
              <a:p>
                <a:endParaRPr lang="en-US"/>
              </a:p>
            </p:txBody>
          </p:sp>
        </p:grpSp>
      </p:grpSp>
      <p:sp>
        <p:nvSpPr>
          <p:cNvPr id="30725" name="Oval 28"/>
          <p:cNvSpPr>
            <a:spLocks noChangeArrowheads="1"/>
          </p:cNvSpPr>
          <p:nvPr/>
        </p:nvSpPr>
        <p:spPr bwMode="auto">
          <a:xfrm>
            <a:off x="1730375" y="2141160"/>
            <a:ext cx="312738" cy="512328"/>
          </a:xfrm>
          <a:prstGeom prst="ellipse">
            <a:avLst/>
          </a:prstGeom>
          <a:noFill/>
          <a:ln w="12700">
            <a:solidFill>
              <a:schemeClr val="tx1"/>
            </a:solidFill>
            <a:round/>
            <a:headEnd/>
            <a:tailEnd/>
          </a:ln>
        </p:spPr>
        <p:txBody>
          <a:bodyPr lIns="86493" tIns="43247" rIns="86493" bIns="43247" anchor="ctr">
            <a:spAutoFit/>
          </a:bodyPr>
          <a:lstStyle/>
          <a:p>
            <a:endParaRPr lang="en-US"/>
          </a:p>
        </p:txBody>
      </p:sp>
      <p:sp>
        <p:nvSpPr>
          <p:cNvPr id="30726" name="Oval 29"/>
          <p:cNvSpPr>
            <a:spLocks noChangeArrowheads="1"/>
          </p:cNvSpPr>
          <p:nvPr/>
        </p:nvSpPr>
        <p:spPr bwMode="auto">
          <a:xfrm>
            <a:off x="3217863" y="2180450"/>
            <a:ext cx="311150" cy="512328"/>
          </a:xfrm>
          <a:prstGeom prst="ellipse">
            <a:avLst/>
          </a:prstGeom>
          <a:noFill/>
          <a:ln w="12700">
            <a:solidFill>
              <a:schemeClr val="tx1"/>
            </a:solidFill>
            <a:round/>
            <a:headEnd/>
            <a:tailEnd/>
          </a:ln>
        </p:spPr>
        <p:txBody>
          <a:bodyPr lIns="86493" tIns="43247" rIns="86493" bIns="43247" anchor="ctr">
            <a:spAutoFit/>
          </a:bodyPr>
          <a:lstStyle/>
          <a:p>
            <a:endParaRPr lang="en-US"/>
          </a:p>
        </p:txBody>
      </p:sp>
      <p:sp>
        <p:nvSpPr>
          <p:cNvPr id="30727" name="Oval 30"/>
          <p:cNvSpPr>
            <a:spLocks noChangeArrowheads="1"/>
          </p:cNvSpPr>
          <p:nvPr/>
        </p:nvSpPr>
        <p:spPr bwMode="auto">
          <a:xfrm>
            <a:off x="5865813" y="2179260"/>
            <a:ext cx="311150" cy="512328"/>
          </a:xfrm>
          <a:prstGeom prst="ellipse">
            <a:avLst/>
          </a:prstGeom>
          <a:noFill/>
          <a:ln w="12700">
            <a:solidFill>
              <a:schemeClr val="tx1"/>
            </a:solidFill>
            <a:round/>
            <a:headEnd/>
            <a:tailEnd/>
          </a:ln>
        </p:spPr>
        <p:txBody>
          <a:bodyPr lIns="86493" tIns="43247" rIns="86493" bIns="43247" anchor="ctr">
            <a:spAutoFit/>
          </a:bodyPr>
          <a:lstStyle/>
          <a:p>
            <a:endParaRPr lang="en-US"/>
          </a:p>
        </p:txBody>
      </p:sp>
      <p:sp>
        <p:nvSpPr>
          <p:cNvPr id="30728" name="Oval 31"/>
          <p:cNvSpPr>
            <a:spLocks noChangeArrowheads="1"/>
          </p:cNvSpPr>
          <p:nvPr/>
        </p:nvSpPr>
        <p:spPr bwMode="auto">
          <a:xfrm>
            <a:off x="7323139" y="2145923"/>
            <a:ext cx="312737" cy="512328"/>
          </a:xfrm>
          <a:prstGeom prst="ellipse">
            <a:avLst/>
          </a:prstGeom>
          <a:noFill/>
          <a:ln w="12700">
            <a:solidFill>
              <a:schemeClr val="tx1"/>
            </a:solidFill>
            <a:round/>
            <a:headEnd/>
            <a:tailEnd/>
          </a:ln>
        </p:spPr>
        <p:txBody>
          <a:bodyPr lIns="86493" tIns="43247" rIns="86493" bIns="43247" anchor="ctr">
            <a:spAutoFit/>
          </a:bodyPr>
          <a:lstStyle/>
          <a:p>
            <a:endParaRPr lang="en-US"/>
          </a:p>
        </p:txBody>
      </p:sp>
      <p:cxnSp>
        <p:nvCxnSpPr>
          <p:cNvPr id="30729" name="AutoShape 32"/>
          <p:cNvCxnSpPr>
            <a:cxnSpLocks noChangeShapeType="1"/>
            <a:endCxn id="30725" idx="7"/>
          </p:cNvCxnSpPr>
          <p:nvPr/>
        </p:nvCxnSpPr>
        <p:spPr bwMode="auto">
          <a:xfrm flipH="1">
            <a:off x="1997314" y="1966913"/>
            <a:ext cx="499826" cy="249276"/>
          </a:xfrm>
          <a:prstGeom prst="straightConnector1">
            <a:avLst/>
          </a:prstGeom>
          <a:noFill/>
          <a:ln w="12700">
            <a:solidFill>
              <a:schemeClr val="tx1"/>
            </a:solidFill>
            <a:round/>
            <a:headEnd/>
            <a:tailEnd/>
          </a:ln>
        </p:spPr>
      </p:cxnSp>
      <p:cxnSp>
        <p:nvCxnSpPr>
          <p:cNvPr id="30730" name="AutoShape 33"/>
          <p:cNvCxnSpPr>
            <a:cxnSpLocks noChangeShapeType="1"/>
            <a:endCxn id="30726" idx="1"/>
          </p:cNvCxnSpPr>
          <p:nvPr/>
        </p:nvCxnSpPr>
        <p:spPr bwMode="auto">
          <a:xfrm>
            <a:off x="2835275" y="1966913"/>
            <a:ext cx="428155" cy="288566"/>
          </a:xfrm>
          <a:prstGeom prst="straightConnector1">
            <a:avLst/>
          </a:prstGeom>
          <a:noFill/>
          <a:ln w="12700">
            <a:solidFill>
              <a:schemeClr val="tx1"/>
            </a:solidFill>
            <a:round/>
            <a:headEnd/>
            <a:tailEnd/>
          </a:ln>
        </p:spPr>
      </p:cxnSp>
      <p:cxnSp>
        <p:nvCxnSpPr>
          <p:cNvPr id="30731" name="AutoShape 34"/>
          <p:cNvCxnSpPr>
            <a:cxnSpLocks noChangeShapeType="1"/>
            <a:endCxn id="30727" idx="7"/>
          </p:cNvCxnSpPr>
          <p:nvPr/>
        </p:nvCxnSpPr>
        <p:spPr bwMode="auto">
          <a:xfrm flipH="1">
            <a:off x="6131396" y="2012156"/>
            <a:ext cx="445618" cy="242133"/>
          </a:xfrm>
          <a:prstGeom prst="straightConnector1">
            <a:avLst/>
          </a:prstGeom>
          <a:noFill/>
          <a:ln w="12700">
            <a:solidFill>
              <a:schemeClr val="tx1"/>
            </a:solidFill>
            <a:round/>
            <a:headEnd/>
            <a:tailEnd/>
          </a:ln>
        </p:spPr>
      </p:cxnSp>
      <p:cxnSp>
        <p:nvCxnSpPr>
          <p:cNvPr id="30732" name="AutoShape 35"/>
          <p:cNvCxnSpPr>
            <a:cxnSpLocks noChangeShapeType="1"/>
            <a:endCxn id="30728" idx="1"/>
          </p:cNvCxnSpPr>
          <p:nvPr/>
        </p:nvCxnSpPr>
        <p:spPr bwMode="auto">
          <a:xfrm>
            <a:off x="6913563" y="2012156"/>
            <a:ext cx="455375" cy="208796"/>
          </a:xfrm>
          <a:prstGeom prst="straightConnector1">
            <a:avLst/>
          </a:prstGeom>
          <a:noFill/>
          <a:ln w="12700">
            <a:solidFill>
              <a:schemeClr val="tx1"/>
            </a:solidFill>
            <a:round/>
            <a:headEnd/>
            <a:tailEnd/>
          </a:ln>
        </p:spPr>
      </p:cxnSp>
      <p:sp>
        <p:nvSpPr>
          <p:cNvPr id="30733" name="Text Box 36"/>
          <p:cNvSpPr txBox="1">
            <a:spLocks noChangeArrowheads="1"/>
          </p:cNvSpPr>
          <p:nvPr/>
        </p:nvSpPr>
        <p:spPr bwMode="auto">
          <a:xfrm>
            <a:off x="2008189" y="1921669"/>
            <a:ext cx="251619" cy="364338"/>
          </a:xfrm>
          <a:prstGeom prst="rect">
            <a:avLst/>
          </a:prstGeom>
          <a:noFill/>
          <a:ln w="12700">
            <a:noFill/>
            <a:miter lim="800000"/>
            <a:headEnd/>
            <a:tailEnd/>
          </a:ln>
        </p:spPr>
        <p:txBody>
          <a:bodyPr wrap="none" lIns="86493" tIns="43247" rIns="86493" bIns="43247">
            <a:spAutoFit/>
          </a:bodyPr>
          <a:lstStyle/>
          <a:p>
            <a:r>
              <a:rPr lang="en-US"/>
              <a:t>t</a:t>
            </a:r>
          </a:p>
        </p:txBody>
      </p:sp>
      <p:sp>
        <p:nvSpPr>
          <p:cNvPr id="30734" name="Text Box 37"/>
          <p:cNvSpPr txBox="1">
            <a:spLocks noChangeArrowheads="1"/>
          </p:cNvSpPr>
          <p:nvPr/>
        </p:nvSpPr>
        <p:spPr bwMode="auto">
          <a:xfrm>
            <a:off x="3000376" y="1941910"/>
            <a:ext cx="245207" cy="364338"/>
          </a:xfrm>
          <a:prstGeom prst="rect">
            <a:avLst/>
          </a:prstGeom>
          <a:noFill/>
          <a:ln w="12700">
            <a:noFill/>
            <a:miter lim="800000"/>
            <a:headEnd/>
            <a:tailEnd/>
          </a:ln>
        </p:spPr>
        <p:txBody>
          <a:bodyPr wrap="none" lIns="86493" tIns="43247" rIns="86493" bIns="43247">
            <a:spAutoFit/>
          </a:bodyPr>
          <a:lstStyle/>
          <a:p>
            <a:r>
              <a:rPr lang="en-US"/>
              <a:t>f</a:t>
            </a:r>
          </a:p>
        </p:txBody>
      </p:sp>
      <p:sp>
        <p:nvSpPr>
          <p:cNvPr id="30735" name="Text Box 38"/>
          <p:cNvSpPr txBox="1">
            <a:spLocks noChangeArrowheads="1"/>
          </p:cNvSpPr>
          <p:nvPr/>
        </p:nvSpPr>
        <p:spPr bwMode="auto">
          <a:xfrm>
            <a:off x="7126289" y="1885950"/>
            <a:ext cx="245207" cy="364338"/>
          </a:xfrm>
          <a:prstGeom prst="rect">
            <a:avLst/>
          </a:prstGeom>
          <a:noFill/>
          <a:ln w="12700">
            <a:noFill/>
            <a:miter lim="800000"/>
            <a:headEnd/>
            <a:tailEnd/>
          </a:ln>
        </p:spPr>
        <p:txBody>
          <a:bodyPr wrap="none" lIns="86493" tIns="43247" rIns="86493" bIns="43247">
            <a:spAutoFit/>
          </a:bodyPr>
          <a:lstStyle/>
          <a:p>
            <a:r>
              <a:rPr lang="en-US"/>
              <a:t>f</a:t>
            </a:r>
          </a:p>
        </p:txBody>
      </p:sp>
      <p:sp>
        <p:nvSpPr>
          <p:cNvPr id="30736" name="Text Box 39"/>
          <p:cNvSpPr txBox="1">
            <a:spLocks noChangeArrowheads="1"/>
          </p:cNvSpPr>
          <p:nvPr/>
        </p:nvSpPr>
        <p:spPr bwMode="auto">
          <a:xfrm>
            <a:off x="6115051" y="1907382"/>
            <a:ext cx="251619" cy="364338"/>
          </a:xfrm>
          <a:prstGeom prst="rect">
            <a:avLst/>
          </a:prstGeom>
          <a:noFill/>
          <a:ln w="12700">
            <a:noFill/>
            <a:miter lim="800000"/>
            <a:headEnd/>
            <a:tailEnd/>
          </a:ln>
        </p:spPr>
        <p:txBody>
          <a:bodyPr wrap="none" lIns="86493" tIns="43247" rIns="86493" bIns="43247">
            <a:spAutoFit/>
          </a:bodyPr>
          <a:lstStyle/>
          <a:p>
            <a:r>
              <a:rPr lang="en-US"/>
              <a:t>t</a:t>
            </a:r>
          </a:p>
        </p:txBody>
      </p:sp>
      <p:sp>
        <p:nvSpPr>
          <p:cNvPr id="30737" name="Text Box 40"/>
          <p:cNvSpPr txBox="1">
            <a:spLocks noChangeArrowheads="1"/>
          </p:cNvSpPr>
          <p:nvPr/>
        </p:nvSpPr>
        <p:spPr bwMode="auto">
          <a:xfrm>
            <a:off x="1492251" y="1652588"/>
            <a:ext cx="963353" cy="379726"/>
          </a:xfrm>
          <a:prstGeom prst="rect">
            <a:avLst/>
          </a:prstGeom>
          <a:noFill/>
          <a:ln w="12700">
            <a:noFill/>
            <a:miter lim="800000"/>
            <a:headEnd/>
            <a:tailEnd/>
          </a:ln>
        </p:spPr>
        <p:txBody>
          <a:bodyPr wrap="none" lIns="86493" tIns="43247" rIns="86493" bIns="43247">
            <a:spAutoFit/>
          </a:bodyPr>
          <a:lstStyle/>
          <a:p>
            <a:r>
              <a:rPr lang="en-US" sz="1900"/>
              <a:t>29</a:t>
            </a:r>
            <a:r>
              <a:rPr lang="en-US" sz="1900" baseline="30000">
                <a:latin typeface="Symbol" pitchFamily="18" charset="2"/>
              </a:rPr>
              <a:t>+</a:t>
            </a:r>
            <a:r>
              <a:rPr lang="en-US" sz="1900"/>
              <a:t>, 35</a:t>
            </a:r>
            <a:r>
              <a:rPr lang="en-US" sz="1900" baseline="30000">
                <a:latin typeface="Symbol" pitchFamily="18" charset="2"/>
              </a:rPr>
              <a:t>-</a:t>
            </a:r>
          </a:p>
        </p:txBody>
      </p:sp>
      <p:sp>
        <p:nvSpPr>
          <p:cNvPr id="30738" name="Text Box 41"/>
          <p:cNvSpPr txBox="1">
            <a:spLocks noChangeArrowheads="1"/>
          </p:cNvSpPr>
          <p:nvPr/>
        </p:nvSpPr>
        <p:spPr bwMode="auto">
          <a:xfrm>
            <a:off x="901700" y="2255044"/>
            <a:ext cx="839922" cy="379726"/>
          </a:xfrm>
          <a:prstGeom prst="rect">
            <a:avLst/>
          </a:prstGeom>
          <a:noFill/>
          <a:ln w="12700">
            <a:noFill/>
            <a:miter lim="800000"/>
            <a:headEnd/>
            <a:tailEnd/>
          </a:ln>
        </p:spPr>
        <p:txBody>
          <a:bodyPr wrap="none" lIns="86493" tIns="43247" rIns="86493" bIns="43247">
            <a:spAutoFit/>
          </a:bodyPr>
          <a:lstStyle/>
          <a:p>
            <a:r>
              <a:rPr lang="en-US" sz="1900"/>
              <a:t>25</a:t>
            </a:r>
            <a:r>
              <a:rPr lang="en-US" sz="1900" baseline="30000">
                <a:latin typeface="Symbol" pitchFamily="18" charset="2"/>
              </a:rPr>
              <a:t>+</a:t>
            </a:r>
            <a:r>
              <a:rPr lang="en-US" sz="1900"/>
              <a:t>, 5</a:t>
            </a:r>
            <a:r>
              <a:rPr lang="en-US" sz="1900" baseline="30000">
                <a:latin typeface="Symbol" pitchFamily="18" charset="2"/>
              </a:rPr>
              <a:t>-</a:t>
            </a:r>
          </a:p>
        </p:txBody>
      </p:sp>
      <p:sp>
        <p:nvSpPr>
          <p:cNvPr id="30739" name="Text Box 42"/>
          <p:cNvSpPr txBox="1">
            <a:spLocks noChangeArrowheads="1"/>
          </p:cNvSpPr>
          <p:nvPr/>
        </p:nvSpPr>
        <p:spPr bwMode="auto">
          <a:xfrm>
            <a:off x="5478463" y="1712119"/>
            <a:ext cx="963353" cy="379726"/>
          </a:xfrm>
          <a:prstGeom prst="rect">
            <a:avLst/>
          </a:prstGeom>
          <a:noFill/>
          <a:ln w="12700">
            <a:noFill/>
            <a:miter lim="800000"/>
            <a:headEnd/>
            <a:tailEnd/>
          </a:ln>
        </p:spPr>
        <p:txBody>
          <a:bodyPr wrap="none" lIns="86493" tIns="43247" rIns="86493" bIns="43247">
            <a:spAutoFit/>
          </a:bodyPr>
          <a:lstStyle/>
          <a:p>
            <a:r>
              <a:rPr lang="en-US" sz="1900"/>
              <a:t>29</a:t>
            </a:r>
            <a:r>
              <a:rPr lang="en-US" sz="1900" baseline="30000">
                <a:latin typeface="Symbol" pitchFamily="18" charset="2"/>
              </a:rPr>
              <a:t>+</a:t>
            </a:r>
            <a:r>
              <a:rPr lang="en-US" sz="1900"/>
              <a:t>, 35</a:t>
            </a:r>
            <a:r>
              <a:rPr lang="en-US" sz="1900" baseline="30000">
                <a:latin typeface="Symbol" pitchFamily="18" charset="2"/>
              </a:rPr>
              <a:t>-</a:t>
            </a:r>
          </a:p>
        </p:txBody>
      </p:sp>
      <p:sp>
        <p:nvSpPr>
          <p:cNvPr id="30740" name="Text Box 43"/>
          <p:cNvSpPr txBox="1">
            <a:spLocks noChangeArrowheads="1"/>
          </p:cNvSpPr>
          <p:nvPr/>
        </p:nvSpPr>
        <p:spPr bwMode="auto">
          <a:xfrm>
            <a:off x="3494088" y="2275285"/>
            <a:ext cx="839922" cy="379726"/>
          </a:xfrm>
          <a:prstGeom prst="rect">
            <a:avLst/>
          </a:prstGeom>
          <a:noFill/>
          <a:ln w="12700">
            <a:noFill/>
            <a:miter lim="800000"/>
            <a:headEnd/>
            <a:tailEnd/>
          </a:ln>
        </p:spPr>
        <p:txBody>
          <a:bodyPr wrap="none" lIns="86493" tIns="43247" rIns="86493" bIns="43247">
            <a:spAutoFit/>
          </a:bodyPr>
          <a:lstStyle/>
          <a:p>
            <a:r>
              <a:rPr lang="en-US" sz="1900"/>
              <a:t>4</a:t>
            </a:r>
            <a:r>
              <a:rPr lang="en-US" sz="1900" baseline="30000">
                <a:latin typeface="Symbol" pitchFamily="18" charset="2"/>
              </a:rPr>
              <a:t>+</a:t>
            </a:r>
            <a:r>
              <a:rPr lang="en-US" sz="1900"/>
              <a:t>, 30</a:t>
            </a:r>
            <a:r>
              <a:rPr lang="en-US" sz="1900" baseline="30000">
                <a:latin typeface="Symbol" pitchFamily="18" charset="2"/>
              </a:rPr>
              <a:t>-</a:t>
            </a:r>
          </a:p>
        </p:txBody>
      </p:sp>
      <p:sp>
        <p:nvSpPr>
          <p:cNvPr id="30741" name="Text Box 44"/>
          <p:cNvSpPr txBox="1">
            <a:spLocks noChangeArrowheads="1"/>
          </p:cNvSpPr>
          <p:nvPr/>
        </p:nvSpPr>
        <p:spPr bwMode="auto">
          <a:xfrm>
            <a:off x="4929189" y="2275285"/>
            <a:ext cx="963353" cy="379726"/>
          </a:xfrm>
          <a:prstGeom prst="rect">
            <a:avLst/>
          </a:prstGeom>
          <a:noFill/>
          <a:ln w="12700">
            <a:noFill/>
            <a:miter lim="800000"/>
            <a:headEnd/>
            <a:tailEnd/>
          </a:ln>
        </p:spPr>
        <p:txBody>
          <a:bodyPr wrap="none" lIns="86493" tIns="43247" rIns="86493" bIns="43247">
            <a:spAutoFit/>
          </a:bodyPr>
          <a:lstStyle/>
          <a:p>
            <a:r>
              <a:rPr lang="en-US" sz="1900"/>
              <a:t>15</a:t>
            </a:r>
            <a:r>
              <a:rPr lang="en-US" sz="1900" baseline="30000">
                <a:latin typeface="Symbol" pitchFamily="18" charset="2"/>
              </a:rPr>
              <a:t>+</a:t>
            </a:r>
            <a:r>
              <a:rPr lang="en-US" sz="1900"/>
              <a:t>, 19</a:t>
            </a:r>
            <a:r>
              <a:rPr lang="en-US" sz="1900" baseline="30000">
                <a:latin typeface="Symbol" pitchFamily="18" charset="2"/>
              </a:rPr>
              <a:t>-</a:t>
            </a:r>
          </a:p>
        </p:txBody>
      </p:sp>
      <p:sp>
        <p:nvSpPr>
          <p:cNvPr id="30742" name="Text Box 45"/>
          <p:cNvSpPr txBox="1">
            <a:spLocks noChangeArrowheads="1"/>
          </p:cNvSpPr>
          <p:nvPr/>
        </p:nvSpPr>
        <p:spPr bwMode="auto">
          <a:xfrm>
            <a:off x="7589839" y="2255044"/>
            <a:ext cx="963353" cy="379726"/>
          </a:xfrm>
          <a:prstGeom prst="rect">
            <a:avLst/>
          </a:prstGeom>
          <a:noFill/>
          <a:ln w="12700">
            <a:noFill/>
            <a:miter lim="800000"/>
            <a:headEnd/>
            <a:tailEnd/>
          </a:ln>
        </p:spPr>
        <p:txBody>
          <a:bodyPr wrap="none" lIns="86493" tIns="43247" rIns="86493" bIns="43247">
            <a:spAutoFit/>
          </a:bodyPr>
          <a:lstStyle/>
          <a:p>
            <a:r>
              <a:rPr lang="en-US" sz="1900"/>
              <a:t>14</a:t>
            </a:r>
            <a:r>
              <a:rPr lang="en-US" sz="1900" baseline="30000">
                <a:latin typeface="Symbol" pitchFamily="18" charset="2"/>
              </a:rPr>
              <a:t>+</a:t>
            </a:r>
            <a:r>
              <a:rPr lang="en-US" sz="1900"/>
              <a:t>, 16</a:t>
            </a:r>
            <a:r>
              <a:rPr lang="en-US" sz="1900" baseline="30000">
                <a:latin typeface="Symbol" pitchFamily="18" charset="2"/>
              </a:rPr>
              <a:t>-</a:t>
            </a:r>
          </a:p>
        </p:txBody>
      </p:sp>
      <p:grpSp>
        <p:nvGrpSpPr>
          <p:cNvPr id="5" name="Group 46"/>
          <p:cNvGrpSpPr>
            <a:grpSpLocks/>
          </p:cNvGrpSpPr>
          <p:nvPr/>
        </p:nvGrpSpPr>
        <p:grpSpPr bwMode="auto">
          <a:xfrm>
            <a:off x="2381249" y="1553367"/>
            <a:ext cx="557539" cy="536504"/>
            <a:chOff x="2085" y="1978"/>
            <a:chExt cx="369" cy="481"/>
          </a:xfrm>
        </p:grpSpPr>
        <p:sp>
          <p:nvSpPr>
            <p:cNvPr id="30760" name="Oval 47"/>
            <p:cNvSpPr>
              <a:spLocks noChangeArrowheads="1"/>
            </p:cNvSpPr>
            <p:nvPr/>
          </p:nvSpPr>
          <p:spPr bwMode="auto">
            <a:xfrm>
              <a:off x="2085" y="1978"/>
              <a:ext cx="369" cy="466"/>
            </a:xfrm>
            <a:prstGeom prst="ellipse">
              <a:avLst/>
            </a:prstGeom>
            <a:noFill/>
            <a:ln w="12700">
              <a:noFill/>
              <a:round/>
              <a:headEnd/>
              <a:tailEnd/>
            </a:ln>
          </p:spPr>
          <p:txBody>
            <a:bodyPr wrap="none" anchor="ctr">
              <a:spAutoFit/>
            </a:bodyPr>
            <a:lstStyle/>
            <a:p>
              <a:r>
                <a:rPr lang="en-US" i="1"/>
                <a:t>A</a:t>
              </a:r>
              <a:r>
                <a:rPr lang="en-US" baseline="-25000"/>
                <a:t>1</a:t>
              </a:r>
            </a:p>
          </p:txBody>
        </p:sp>
        <p:sp>
          <p:nvSpPr>
            <p:cNvPr id="30761" name="Oval 48"/>
            <p:cNvSpPr>
              <a:spLocks noChangeArrowheads="1"/>
            </p:cNvSpPr>
            <p:nvPr/>
          </p:nvSpPr>
          <p:spPr bwMode="auto">
            <a:xfrm>
              <a:off x="2116" y="1993"/>
              <a:ext cx="315" cy="466"/>
            </a:xfrm>
            <a:prstGeom prst="ellipse">
              <a:avLst/>
            </a:prstGeom>
            <a:noFill/>
            <a:ln w="12700">
              <a:solidFill>
                <a:schemeClr val="tx1"/>
              </a:solidFill>
              <a:round/>
              <a:headEnd/>
              <a:tailEnd/>
            </a:ln>
          </p:spPr>
          <p:txBody>
            <a:bodyPr anchor="ctr">
              <a:spAutoFit/>
            </a:bodyPr>
            <a:lstStyle/>
            <a:p>
              <a:endParaRPr lang="en-US"/>
            </a:p>
          </p:txBody>
        </p:sp>
      </p:grpSp>
      <p:grpSp>
        <p:nvGrpSpPr>
          <p:cNvPr id="6" name="Group 49"/>
          <p:cNvGrpSpPr>
            <a:grpSpLocks/>
          </p:cNvGrpSpPr>
          <p:nvPr/>
        </p:nvGrpSpPr>
        <p:grpSpPr bwMode="auto">
          <a:xfrm>
            <a:off x="6461124" y="1598611"/>
            <a:ext cx="557539" cy="536504"/>
            <a:chOff x="2085" y="1978"/>
            <a:chExt cx="369" cy="481"/>
          </a:xfrm>
        </p:grpSpPr>
        <p:sp>
          <p:nvSpPr>
            <p:cNvPr id="30758" name="Oval 50"/>
            <p:cNvSpPr>
              <a:spLocks noChangeArrowheads="1"/>
            </p:cNvSpPr>
            <p:nvPr/>
          </p:nvSpPr>
          <p:spPr bwMode="auto">
            <a:xfrm>
              <a:off x="2085" y="1978"/>
              <a:ext cx="369" cy="466"/>
            </a:xfrm>
            <a:prstGeom prst="ellipse">
              <a:avLst/>
            </a:prstGeom>
            <a:noFill/>
            <a:ln w="12700">
              <a:noFill/>
              <a:round/>
              <a:headEnd/>
              <a:tailEnd/>
            </a:ln>
          </p:spPr>
          <p:txBody>
            <a:bodyPr wrap="none" anchor="ctr">
              <a:spAutoFit/>
            </a:bodyPr>
            <a:lstStyle/>
            <a:p>
              <a:r>
                <a:rPr lang="en-US" i="1"/>
                <a:t>A</a:t>
              </a:r>
              <a:r>
                <a:rPr lang="en-US" baseline="-25000"/>
                <a:t>2</a:t>
              </a:r>
            </a:p>
          </p:txBody>
        </p:sp>
        <p:sp>
          <p:nvSpPr>
            <p:cNvPr id="30759" name="Oval 51"/>
            <p:cNvSpPr>
              <a:spLocks noChangeArrowheads="1"/>
            </p:cNvSpPr>
            <p:nvPr/>
          </p:nvSpPr>
          <p:spPr bwMode="auto">
            <a:xfrm>
              <a:off x="2116" y="1993"/>
              <a:ext cx="315" cy="466"/>
            </a:xfrm>
            <a:prstGeom prst="ellipse">
              <a:avLst/>
            </a:prstGeom>
            <a:noFill/>
            <a:ln w="12700">
              <a:solidFill>
                <a:schemeClr val="tx1"/>
              </a:solidFill>
              <a:round/>
              <a:headEnd/>
              <a:tailEnd/>
            </a:ln>
          </p:spPr>
          <p:txBody>
            <a:bodyPr anchor="ctr">
              <a:spAutoFit/>
            </a:bodyPr>
            <a:lstStyle/>
            <a:p>
              <a:endParaRPr lang="en-US"/>
            </a:p>
          </p:txBody>
        </p:sp>
      </p:grpSp>
      <p:sp>
        <p:nvSpPr>
          <p:cNvPr id="202804" name="Text Box 52"/>
          <p:cNvSpPr txBox="1">
            <a:spLocks noChangeArrowheads="1"/>
          </p:cNvSpPr>
          <p:nvPr/>
        </p:nvSpPr>
        <p:spPr bwMode="auto">
          <a:xfrm>
            <a:off x="2933700" y="2969419"/>
            <a:ext cx="1174949" cy="364338"/>
          </a:xfrm>
          <a:prstGeom prst="rect">
            <a:avLst/>
          </a:prstGeom>
          <a:noFill/>
          <a:ln w="12700">
            <a:noFill/>
            <a:miter lim="800000"/>
            <a:headEnd/>
            <a:tailEnd/>
          </a:ln>
        </p:spPr>
        <p:txBody>
          <a:bodyPr wrap="none" lIns="86493" tIns="43247" rIns="86493" bIns="43247">
            <a:spAutoFit/>
          </a:bodyPr>
          <a:lstStyle/>
          <a:p>
            <a:r>
              <a:rPr lang="en-US">
                <a:solidFill>
                  <a:srgbClr val="CC00CC"/>
                </a:solidFill>
              </a:rPr>
              <a:t>E(S)=0.993</a:t>
            </a:r>
          </a:p>
        </p:txBody>
      </p:sp>
      <p:sp>
        <p:nvSpPr>
          <p:cNvPr id="30746" name="Text Box 53"/>
          <p:cNvSpPr txBox="1">
            <a:spLocks noChangeArrowheads="1"/>
          </p:cNvSpPr>
          <p:nvPr/>
        </p:nvSpPr>
        <p:spPr bwMode="auto">
          <a:xfrm>
            <a:off x="2911475" y="1615679"/>
            <a:ext cx="1174949" cy="364338"/>
          </a:xfrm>
          <a:prstGeom prst="rect">
            <a:avLst/>
          </a:prstGeom>
          <a:noFill/>
          <a:ln w="12700">
            <a:noFill/>
            <a:miter lim="800000"/>
            <a:headEnd/>
            <a:tailEnd/>
          </a:ln>
        </p:spPr>
        <p:txBody>
          <a:bodyPr wrap="none" lIns="86493" tIns="43247" rIns="86493" bIns="43247">
            <a:spAutoFit/>
          </a:bodyPr>
          <a:lstStyle/>
          <a:p>
            <a:r>
              <a:rPr lang="en-US">
                <a:solidFill>
                  <a:srgbClr val="CC00CC"/>
                </a:solidFill>
              </a:rPr>
              <a:t>E(S)=0.993</a:t>
            </a:r>
          </a:p>
        </p:txBody>
      </p:sp>
      <p:sp>
        <p:nvSpPr>
          <p:cNvPr id="30747" name="Text Box 54"/>
          <p:cNvSpPr txBox="1">
            <a:spLocks noChangeArrowheads="1"/>
          </p:cNvSpPr>
          <p:nvPr/>
        </p:nvSpPr>
        <p:spPr bwMode="auto">
          <a:xfrm>
            <a:off x="6791325" y="1541860"/>
            <a:ext cx="1174949" cy="364338"/>
          </a:xfrm>
          <a:prstGeom prst="rect">
            <a:avLst/>
          </a:prstGeom>
          <a:noFill/>
          <a:ln w="12700">
            <a:noFill/>
            <a:miter lim="800000"/>
            <a:headEnd/>
            <a:tailEnd/>
          </a:ln>
        </p:spPr>
        <p:txBody>
          <a:bodyPr wrap="none" lIns="86493" tIns="43247" rIns="86493" bIns="43247">
            <a:spAutoFit/>
          </a:bodyPr>
          <a:lstStyle/>
          <a:p>
            <a:r>
              <a:rPr lang="en-US">
                <a:solidFill>
                  <a:srgbClr val="CC00CC"/>
                </a:solidFill>
              </a:rPr>
              <a:t>E(S)=0.993</a:t>
            </a:r>
          </a:p>
        </p:txBody>
      </p:sp>
      <p:sp>
        <p:nvSpPr>
          <p:cNvPr id="202807" name="Text Box 55"/>
          <p:cNvSpPr txBox="1">
            <a:spLocks noChangeArrowheads="1"/>
          </p:cNvSpPr>
          <p:nvPr/>
        </p:nvSpPr>
        <p:spPr bwMode="auto">
          <a:xfrm>
            <a:off x="6559551" y="2959894"/>
            <a:ext cx="1174949" cy="364338"/>
          </a:xfrm>
          <a:prstGeom prst="rect">
            <a:avLst/>
          </a:prstGeom>
          <a:noFill/>
          <a:ln w="12700">
            <a:noFill/>
            <a:miter lim="800000"/>
            <a:headEnd/>
            <a:tailEnd/>
          </a:ln>
        </p:spPr>
        <p:txBody>
          <a:bodyPr wrap="none" lIns="86493" tIns="43247" rIns="86493" bIns="43247">
            <a:spAutoFit/>
          </a:bodyPr>
          <a:lstStyle/>
          <a:p>
            <a:r>
              <a:rPr lang="en-US">
                <a:solidFill>
                  <a:srgbClr val="CC00CC"/>
                </a:solidFill>
              </a:rPr>
              <a:t>E(S)=0.993</a:t>
            </a:r>
          </a:p>
        </p:txBody>
      </p:sp>
      <p:sp>
        <p:nvSpPr>
          <p:cNvPr id="202808" name="Text Box 56"/>
          <p:cNvSpPr txBox="1">
            <a:spLocks noChangeArrowheads="1"/>
          </p:cNvSpPr>
          <p:nvPr/>
        </p:nvSpPr>
        <p:spPr bwMode="auto">
          <a:xfrm>
            <a:off x="1163639" y="2030016"/>
            <a:ext cx="700460" cy="364338"/>
          </a:xfrm>
          <a:prstGeom prst="rect">
            <a:avLst/>
          </a:prstGeom>
          <a:noFill/>
          <a:ln w="12700">
            <a:noFill/>
            <a:miter lim="800000"/>
            <a:headEnd/>
            <a:tailEnd/>
          </a:ln>
        </p:spPr>
        <p:txBody>
          <a:bodyPr wrap="none" lIns="86493" tIns="43247" rIns="86493" bIns="43247">
            <a:spAutoFit/>
          </a:bodyPr>
          <a:lstStyle/>
          <a:p>
            <a:r>
              <a:rPr lang="en-US">
                <a:solidFill>
                  <a:srgbClr val="CC00CC"/>
                </a:solidFill>
              </a:rPr>
              <a:t>0.650</a:t>
            </a:r>
          </a:p>
        </p:txBody>
      </p:sp>
      <p:sp>
        <p:nvSpPr>
          <p:cNvPr id="202809" name="Text Box 57"/>
          <p:cNvSpPr txBox="1">
            <a:spLocks noChangeArrowheads="1"/>
          </p:cNvSpPr>
          <p:nvPr/>
        </p:nvSpPr>
        <p:spPr bwMode="auto">
          <a:xfrm>
            <a:off x="3236914" y="2047875"/>
            <a:ext cx="700460" cy="364338"/>
          </a:xfrm>
          <a:prstGeom prst="rect">
            <a:avLst/>
          </a:prstGeom>
          <a:noFill/>
          <a:ln w="12700">
            <a:noFill/>
            <a:miter lim="800000"/>
            <a:headEnd/>
            <a:tailEnd/>
          </a:ln>
        </p:spPr>
        <p:txBody>
          <a:bodyPr wrap="none" lIns="86493" tIns="43247" rIns="86493" bIns="43247">
            <a:spAutoFit/>
          </a:bodyPr>
          <a:lstStyle/>
          <a:p>
            <a:r>
              <a:rPr lang="en-US">
                <a:solidFill>
                  <a:srgbClr val="CC00CC"/>
                </a:solidFill>
              </a:rPr>
              <a:t>0.522</a:t>
            </a:r>
          </a:p>
        </p:txBody>
      </p:sp>
      <p:sp>
        <p:nvSpPr>
          <p:cNvPr id="202810" name="Text Box 58"/>
          <p:cNvSpPr txBox="1">
            <a:spLocks noChangeArrowheads="1"/>
          </p:cNvSpPr>
          <p:nvPr/>
        </p:nvSpPr>
        <p:spPr bwMode="auto">
          <a:xfrm>
            <a:off x="5353051" y="2053829"/>
            <a:ext cx="700460" cy="364338"/>
          </a:xfrm>
          <a:prstGeom prst="rect">
            <a:avLst/>
          </a:prstGeom>
          <a:noFill/>
          <a:ln w="12700">
            <a:noFill/>
            <a:miter lim="800000"/>
            <a:headEnd/>
            <a:tailEnd/>
          </a:ln>
        </p:spPr>
        <p:txBody>
          <a:bodyPr wrap="none" lIns="86493" tIns="43247" rIns="86493" bIns="43247">
            <a:spAutoFit/>
          </a:bodyPr>
          <a:lstStyle/>
          <a:p>
            <a:r>
              <a:rPr lang="en-US">
                <a:solidFill>
                  <a:srgbClr val="CC00CC"/>
                </a:solidFill>
              </a:rPr>
              <a:t>0.989</a:t>
            </a:r>
          </a:p>
        </p:txBody>
      </p:sp>
      <p:sp>
        <p:nvSpPr>
          <p:cNvPr id="202811" name="Text Box 59"/>
          <p:cNvSpPr txBox="1">
            <a:spLocks noChangeArrowheads="1"/>
          </p:cNvSpPr>
          <p:nvPr/>
        </p:nvSpPr>
        <p:spPr bwMode="auto">
          <a:xfrm>
            <a:off x="7350125" y="2038350"/>
            <a:ext cx="700460" cy="364338"/>
          </a:xfrm>
          <a:prstGeom prst="rect">
            <a:avLst/>
          </a:prstGeom>
          <a:noFill/>
          <a:ln w="12700">
            <a:noFill/>
            <a:miter lim="800000"/>
            <a:headEnd/>
            <a:tailEnd/>
          </a:ln>
        </p:spPr>
        <p:txBody>
          <a:bodyPr wrap="none" lIns="86493" tIns="43247" rIns="86493" bIns="43247">
            <a:spAutoFit/>
          </a:bodyPr>
          <a:lstStyle/>
          <a:p>
            <a:r>
              <a:rPr lang="en-US">
                <a:solidFill>
                  <a:srgbClr val="CC00CC"/>
                </a:solidFill>
              </a:rPr>
              <a:t>0.997</a:t>
            </a:r>
          </a:p>
        </p:txBody>
      </p:sp>
      <p:sp>
        <p:nvSpPr>
          <p:cNvPr id="202812" name="Text Box 60"/>
          <p:cNvSpPr txBox="1">
            <a:spLocks noChangeArrowheads="1"/>
          </p:cNvSpPr>
          <p:nvPr/>
        </p:nvSpPr>
        <p:spPr bwMode="auto">
          <a:xfrm>
            <a:off x="1373189" y="3449241"/>
            <a:ext cx="700460" cy="364338"/>
          </a:xfrm>
          <a:prstGeom prst="rect">
            <a:avLst/>
          </a:prstGeom>
          <a:noFill/>
          <a:ln w="12700">
            <a:noFill/>
            <a:miter lim="800000"/>
            <a:headEnd/>
            <a:tailEnd/>
          </a:ln>
        </p:spPr>
        <p:txBody>
          <a:bodyPr wrap="none" lIns="86493" tIns="43247" rIns="86493" bIns="43247">
            <a:spAutoFit/>
          </a:bodyPr>
          <a:lstStyle/>
          <a:p>
            <a:r>
              <a:rPr lang="en-US">
                <a:solidFill>
                  <a:srgbClr val="CC00CC"/>
                </a:solidFill>
              </a:rPr>
              <a:t>0.708</a:t>
            </a:r>
          </a:p>
        </p:txBody>
      </p:sp>
      <p:sp>
        <p:nvSpPr>
          <p:cNvPr id="202813" name="Text Box 61"/>
          <p:cNvSpPr txBox="1">
            <a:spLocks noChangeArrowheads="1"/>
          </p:cNvSpPr>
          <p:nvPr/>
        </p:nvSpPr>
        <p:spPr bwMode="auto">
          <a:xfrm>
            <a:off x="3389314" y="3465910"/>
            <a:ext cx="700460" cy="364338"/>
          </a:xfrm>
          <a:prstGeom prst="rect">
            <a:avLst/>
          </a:prstGeom>
          <a:noFill/>
          <a:ln w="12700">
            <a:noFill/>
            <a:miter lim="800000"/>
            <a:headEnd/>
            <a:tailEnd/>
          </a:ln>
        </p:spPr>
        <p:txBody>
          <a:bodyPr wrap="none" lIns="86493" tIns="43247" rIns="86493" bIns="43247">
            <a:spAutoFit/>
          </a:bodyPr>
          <a:lstStyle/>
          <a:p>
            <a:r>
              <a:rPr lang="en-US">
                <a:solidFill>
                  <a:srgbClr val="CC00CC"/>
                </a:solidFill>
              </a:rPr>
              <a:t>0.742</a:t>
            </a:r>
          </a:p>
        </p:txBody>
      </p:sp>
      <p:sp>
        <p:nvSpPr>
          <p:cNvPr id="202814" name="Text Box 62"/>
          <p:cNvSpPr txBox="1">
            <a:spLocks noChangeArrowheads="1"/>
          </p:cNvSpPr>
          <p:nvPr/>
        </p:nvSpPr>
        <p:spPr bwMode="auto">
          <a:xfrm>
            <a:off x="5130801" y="3457575"/>
            <a:ext cx="700460" cy="364338"/>
          </a:xfrm>
          <a:prstGeom prst="rect">
            <a:avLst/>
          </a:prstGeom>
          <a:noFill/>
          <a:ln w="12700">
            <a:noFill/>
            <a:miter lim="800000"/>
            <a:headEnd/>
            <a:tailEnd/>
          </a:ln>
        </p:spPr>
        <p:txBody>
          <a:bodyPr wrap="none" lIns="86493" tIns="43247" rIns="86493" bIns="43247">
            <a:spAutoFit/>
          </a:bodyPr>
          <a:lstStyle/>
          <a:p>
            <a:r>
              <a:rPr lang="en-US">
                <a:solidFill>
                  <a:srgbClr val="CC00CC"/>
                </a:solidFill>
              </a:rPr>
              <a:t>0.937</a:t>
            </a:r>
          </a:p>
        </p:txBody>
      </p:sp>
      <p:sp>
        <p:nvSpPr>
          <p:cNvPr id="202815" name="Text Box 63"/>
          <p:cNvSpPr txBox="1">
            <a:spLocks noChangeArrowheads="1"/>
          </p:cNvSpPr>
          <p:nvPr/>
        </p:nvSpPr>
        <p:spPr bwMode="auto">
          <a:xfrm>
            <a:off x="7281864" y="3433762"/>
            <a:ext cx="700460" cy="364338"/>
          </a:xfrm>
          <a:prstGeom prst="rect">
            <a:avLst/>
          </a:prstGeom>
          <a:noFill/>
          <a:ln w="12700">
            <a:noFill/>
            <a:miter lim="800000"/>
            <a:headEnd/>
            <a:tailEnd/>
          </a:ln>
        </p:spPr>
        <p:txBody>
          <a:bodyPr wrap="none" lIns="86493" tIns="43247" rIns="86493" bIns="43247">
            <a:spAutoFit/>
          </a:bodyPr>
          <a:lstStyle/>
          <a:p>
            <a:r>
              <a:rPr lang="en-US">
                <a:solidFill>
                  <a:srgbClr val="CC00CC"/>
                </a:solidFill>
              </a:rPr>
              <a:t>0.619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2808"/>
                                        </p:tgtEl>
                                        <p:attrNameLst>
                                          <p:attrName>style.visibility</p:attrName>
                                        </p:attrNameLst>
                                      </p:cBhvr>
                                      <p:to>
                                        <p:strVal val="visible"/>
                                      </p:to>
                                    </p:set>
                                    <p:animEffect transition="in" filter="checkerboard(across)">
                                      <p:cBhvr>
                                        <p:cTn id="7" dur="500"/>
                                        <p:tgtEl>
                                          <p:spTgt spid="20280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02809"/>
                                        </p:tgtEl>
                                        <p:attrNameLst>
                                          <p:attrName>style.visibility</p:attrName>
                                        </p:attrNameLst>
                                      </p:cBhvr>
                                      <p:to>
                                        <p:strVal val="visible"/>
                                      </p:to>
                                    </p:set>
                                    <p:animEffect transition="in" filter="checkerboard(across)">
                                      <p:cBhvr>
                                        <p:cTn id="10" dur="500"/>
                                        <p:tgtEl>
                                          <p:spTgt spid="20280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02810"/>
                                        </p:tgtEl>
                                        <p:attrNameLst>
                                          <p:attrName>style.visibility</p:attrName>
                                        </p:attrNameLst>
                                      </p:cBhvr>
                                      <p:to>
                                        <p:strVal val="visible"/>
                                      </p:to>
                                    </p:set>
                                    <p:animEffect transition="in" filter="checkerboard(across)">
                                      <p:cBhvr>
                                        <p:cTn id="15" dur="500"/>
                                        <p:tgtEl>
                                          <p:spTgt spid="202810"/>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02811"/>
                                        </p:tgtEl>
                                        <p:attrNameLst>
                                          <p:attrName>style.visibility</p:attrName>
                                        </p:attrNameLst>
                                      </p:cBhvr>
                                      <p:to>
                                        <p:strVal val="visible"/>
                                      </p:to>
                                    </p:set>
                                    <p:animEffect transition="in" filter="checkerboard(across)">
                                      <p:cBhvr>
                                        <p:cTn id="18" dur="500"/>
                                        <p:tgtEl>
                                          <p:spTgt spid="2028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202755">
                                            <p:txEl>
                                              <p:pRg st="7" end="7"/>
                                            </p:txEl>
                                          </p:spTgt>
                                        </p:tgtEl>
                                        <p:attrNameLst>
                                          <p:attrName>style.visibility</p:attrName>
                                        </p:attrNameLst>
                                      </p:cBhvr>
                                      <p:to>
                                        <p:strVal val="visible"/>
                                      </p:to>
                                    </p:set>
                                    <p:animEffect transition="in" filter="checkerboard(across)">
                                      <p:cBhvr>
                                        <p:cTn id="23" dur="500"/>
                                        <p:tgtEl>
                                          <p:spTgt spid="202755">
                                            <p:txEl>
                                              <p:pRg st="7" end="7"/>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checkerboard(across)">
                                      <p:cBhvr>
                                        <p:cTn id="26" dur="500"/>
                                        <p:tgtEl>
                                          <p:spTgt spid="2"/>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202804"/>
                                        </p:tgtEl>
                                        <p:attrNameLst>
                                          <p:attrName>style.visibility</p:attrName>
                                        </p:attrNameLst>
                                      </p:cBhvr>
                                      <p:to>
                                        <p:strVal val="visible"/>
                                      </p:to>
                                    </p:set>
                                    <p:animEffect transition="in" filter="checkerboard(across)">
                                      <p:cBhvr>
                                        <p:cTn id="29" dur="500"/>
                                        <p:tgtEl>
                                          <p:spTgt spid="202804"/>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202807"/>
                                        </p:tgtEl>
                                        <p:attrNameLst>
                                          <p:attrName>style.visibility</p:attrName>
                                        </p:attrNameLst>
                                      </p:cBhvr>
                                      <p:to>
                                        <p:strVal val="visible"/>
                                      </p:to>
                                    </p:set>
                                    <p:animEffect transition="in" filter="checkerboard(across)">
                                      <p:cBhvr>
                                        <p:cTn id="32" dur="500"/>
                                        <p:tgtEl>
                                          <p:spTgt spid="2028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02812"/>
                                        </p:tgtEl>
                                        <p:attrNameLst>
                                          <p:attrName>style.visibility</p:attrName>
                                        </p:attrNameLst>
                                      </p:cBhvr>
                                      <p:to>
                                        <p:strVal val="visible"/>
                                      </p:to>
                                    </p:set>
                                    <p:animEffect transition="in" filter="checkerboard(across)">
                                      <p:cBhvr>
                                        <p:cTn id="37" dur="500"/>
                                        <p:tgtEl>
                                          <p:spTgt spid="202812"/>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02813"/>
                                        </p:tgtEl>
                                        <p:attrNameLst>
                                          <p:attrName>style.visibility</p:attrName>
                                        </p:attrNameLst>
                                      </p:cBhvr>
                                      <p:to>
                                        <p:strVal val="visible"/>
                                      </p:to>
                                    </p:set>
                                    <p:animEffect transition="in" filter="checkerboard(across)">
                                      <p:cBhvr>
                                        <p:cTn id="40" dur="500"/>
                                        <p:tgtEl>
                                          <p:spTgt spid="2028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202814"/>
                                        </p:tgtEl>
                                        <p:attrNameLst>
                                          <p:attrName>style.visibility</p:attrName>
                                        </p:attrNameLst>
                                      </p:cBhvr>
                                      <p:to>
                                        <p:strVal val="visible"/>
                                      </p:to>
                                    </p:set>
                                    <p:animEffect transition="in" filter="diamond(in)">
                                      <p:cBhvr>
                                        <p:cTn id="45" dur="2000"/>
                                        <p:tgtEl>
                                          <p:spTgt spid="202814"/>
                                        </p:tgtEl>
                                      </p:cBhvr>
                                    </p:animEffect>
                                  </p:childTnLst>
                                </p:cTn>
                              </p:par>
                              <p:par>
                                <p:cTn id="46" presetID="8" presetClass="entr" presetSubtype="16" fill="hold" grpId="0" nodeType="withEffect">
                                  <p:stCondLst>
                                    <p:cond delay="0"/>
                                  </p:stCondLst>
                                  <p:childTnLst>
                                    <p:set>
                                      <p:cBhvr>
                                        <p:cTn id="47" dur="1" fill="hold">
                                          <p:stCondLst>
                                            <p:cond delay="0"/>
                                          </p:stCondLst>
                                        </p:cTn>
                                        <p:tgtEl>
                                          <p:spTgt spid="202815"/>
                                        </p:tgtEl>
                                        <p:attrNameLst>
                                          <p:attrName>style.visibility</p:attrName>
                                        </p:attrNameLst>
                                      </p:cBhvr>
                                      <p:to>
                                        <p:strVal val="visible"/>
                                      </p:to>
                                    </p:set>
                                    <p:animEffect transition="in" filter="diamond(in)">
                                      <p:cBhvr>
                                        <p:cTn id="48" dur="2000"/>
                                        <p:tgtEl>
                                          <p:spTgt spid="20281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1" nodeType="clickEffect">
                                  <p:stCondLst>
                                    <p:cond delay="0"/>
                                  </p:stCondLst>
                                  <p:childTnLst>
                                    <p:set>
                                      <p:cBhvr>
                                        <p:cTn id="52" dur="1" fill="hold">
                                          <p:stCondLst>
                                            <p:cond delay="0"/>
                                          </p:stCondLst>
                                        </p:cTn>
                                        <p:tgtEl>
                                          <p:spTgt spid="202814"/>
                                        </p:tgtEl>
                                        <p:attrNameLst>
                                          <p:attrName>style.visibility</p:attrName>
                                        </p:attrNameLst>
                                      </p:cBhvr>
                                      <p:to>
                                        <p:strVal val="visible"/>
                                      </p:to>
                                    </p:set>
                                    <p:animEffect transition="in" filter="checkerboard(across)">
                                      <p:cBhvr>
                                        <p:cTn id="53" dur="500"/>
                                        <p:tgtEl>
                                          <p:spTgt spid="202814"/>
                                        </p:tgtEl>
                                      </p:cBhvr>
                                    </p:animEffect>
                                  </p:childTnLst>
                                </p:cTn>
                              </p:par>
                              <p:par>
                                <p:cTn id="54" presetID="5" presetClass="entr" presetSubtype="10" fill="hold" grpId="1" nodeType="withEffect">
                                  <p:stCondLst>
                                    <p:cond delay="0"/>
                                  </p:stCondLst>
                                  <p:childTnLst>
                                    <p:set>
                                      <p:cBhvr>
                                        <p:cTn id="55" dur="1" fill="hold">
                                          <p:stCondLst>
                                            <p:cond delay="0"/>
                                          </p:stCondLst>
                                        </p:cTn>
                                        <p:tgtEl>
                                          <p:spTgt spid="202815"/>
                                        </p:tgtEl>
                                        <p:attrNameLst>
                                          <p:attrName>style.visibility</p:attrName>
                                        </p:attrNameLst>
                                      </p:cBhvr>
                                      <p:to>
                                        <p:strVal val="visible"/>
                                      </p:to>
                                    </p:set>
                                    <p:animEffect transition="in" filter="checkerboard(across)">
                                      <p:cBhvr>
                                        <p:cTn id="56" dur="500"/>
                                        <p:tgtEl>
                                          <p:spTgt spid="202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04" grpId="0"/>
      <p:bldP spid="202807" grpId="0"/>
      <p:bldP spid="202808" grpId="0"/>
      <p:bldP spid="202809" grpId="0"/>
      <p:bldP spid="202810" grpId="0"/>
      <p:bldP spid="202811" grpId="0"/>
      <p:bldP spid="202812" grpId="0"/>
      <p:bldP spid="202813" grpId="0"/>
      <p:bldP spid="202814" grpId="0"/>
      <p:bldP spid="202814" grpId="1"/>
      <p:bldP spid="202815" grpId="0"/>
      <p:bldP spid="20281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81000" y="209550"/>
            <a:ext cx="8280400" cy="400050"/>
          </a:xfrm>
        </p:spPr>
        <p:txBody>
          <a:bodyPr>
            <a:noAutofit/>
          </a:bodyPr>
          <a:lstStyle/>
          <a:p>
            <a:r>
              <a:rPr lang="en-US" sz="2400" dirty="0" smtClean="0">
                <a:latin typeface="Comic Sans MS" pitchFamily="66" charset="0"/>
                <a:ea typeface="ＭＳ Ｐゴシック" pitchFamily="34" charset="-128"/>
              </a:rPr>
              <a:t>Information Gain</a:t>
            </a:r>
          </a:p>
        </p:txBody>
      </p:sp>
      <p:sp>
        <p:nvSpPr>
          <p:cNvPr id="1028" name="Rectangle 3"/>
          <p:cNvSpPr>
            <a:spLocks noGrp="1" noChangeArrowheads="1"/>
          </p:cNvSpPr>
          <p:nvPr>
            <p:ph type="body" sz="half" idx="1"/>
          </p:nvPr>
        </p:nvSpPr>
        <p:spPr>
          <a:xfrm>
            <a:off x="152400" y="590550"/>
            <a:ext cx="8991600" cy="494109"/>
          </a:xfrm>
        </p:spPr>
        <p:txBody>
          <a:bodyPr>
            <a:normAutofit fontScale="92500" lnSpcReduction="20000"/>
          </a:bodyPr>
          <a:lstStyle/>
          <a:p>
            <a:r>
              <a:rPr lang="en-US" i="1" dirty="0" smtClean="0">
                <a:latin typeface="Book Antiqua" pitchFamily="18" charset="0"/>
                <a:ea typeface="ＭＳ Ｐゴシック" pitchFamily="34" charset="-128"/>
              </a:rPr>
              <a:t>Gain</a:t>
            </a:r>
            <a:r>
              <a:rPr lang="en-US" dirty="0" smtClean="0">
                <a:latin typeface="Book Antiqua" pitchFamily="18" charset="0"/>
                <a:ea typeface="ＭＳ Ｐゴシック" pitchFamily="34" charset="-128"/>
              </a:rPr>
              <a:t>(</a:t>
            </a:r>
            <a:r>
              <a:rPr lang="en-US" i="1" dirty="0" smtClean="0">
                <a:latin typeface="Book Antiqua" pitchFamily="18" charset="0"/>
                <a:ea typeface="ＭＳ Ｐゴシック" pitchFamily="34" charset="-128"/>
              </a:rPr>
              <a:t>S</a:t>
            </a:r>
            <a:r>
              <a:rPr lang="en-US" dirty="0" smtClean="0">
                <a:latin typeface="Book Antiqua" pitchFamily="18" charset="0"/>
                <a:ea typeface="ＭＳ Ｐゴシック" pitchFamily="34" charset="-128"/>
              </a:rPr>
              <a:t>,</a:t>
            </a:r>
            <a:r>
              <a:rPr lang="en-US" i="1" dirty="0" smtClean="0">
                <a:latin typeface="Book Antiqua" pitchFamily="18" charset="0"/>
                <a:ea typeface="ＭＳ Ｐゴシック" pitchFamily="34" charset="-128"/>
              </a:rPr>
              <a:t>A</a:t>
            </a:r>
            <a:r>
              <a:rPr lang="en-US" dirty="0" smtClean="0">
                <a:latin typeface="Book Antiqua" pitchFamily="18" charset="0"/>
                <a:ea typeface="ＭＳ Ｐゴシック" pitchFamily="34" charset="-128"/>
              </a:rPr>
              <a:t>)</a:t>
            </a:r>
            <a:r>
              <a:rPr lang="en-US" dirty="0" smtClean="0">
                <a:ea typeface="ＭＳ Ｐゴシック" pitchFamily="34" charset="-128"/>
              </a:rPr>
              <a:t>: reduction in entropy after choosing </a:t>
            </a:r>
            <a:r>
              <a:rPr lang="en-US" dirty="0" err="1" smtClean="0">
                <a:ea typeface="ＭＳ Ｐゴシック" pitchFamily="34" charset="-128"/>
              </a:rPr>
              <a:t>attr</a:t>
            </a:r>
            <a:r>
              <a:rPr lang="en-US" dirty="0" smtClean="0">
                <a:ea typeface="ＭＳ Ｐゴシック" pitchFamily="34" charset="-128"/>
              </a:rPr>
              <a:t>. </a:t>
            </a:r>
            <a:r>
              <a:rPr lang="en-US" i="1" dirty="0" smtClean="0">
                <a:latin typeface="Book Antiqua" pitchFamily="18" charset="0"/>
                <a:ea typeface="ＭＳ Ｐゴシック" pitchFamily="34" charset="-128"/>
              </a:rPr>
              <a:t>A</a:t>
            </a:r>
            <a:endParaRPr lang="en-US" dirty="0" smtClean="0">
              <a:ea typeface="ＭＳ Ｐゴシック" pitchFamily="34" charset="-128"/>
            </a:endParaRPr>
          </a:p>
        </p:txBody>
      </p:sp>
      <p:graphicFrame>
        <p:nvGraphicFramePr>
          <p:cNvPr id="1026" name="Object 2"/>
          <p:cNvGraphicFramePr>
            <a:graphicFrameLocks noChangeAspect="1"/>
          </p:cNvGraphicFramePr>
          <p:nvPr>
            <p:ph sz="half" idx="2"/>
          </p:nvPr>
        </p:nvGraphicFramePr>
        <p:xfrm>
          <a:off x="1027113" y="1185862"/>
          <a:ext cx="6648450" cy="729854"/>
        </p:xfrm>
        <a:graphic>
          <a:graphicData uri="http://schemas.openxmlformats.org/presentationml/2006/ole">
            <p:oleObj spid="_x0000_s379906" name="Equation" r:id="rId4" imgW="3162300" imgH="469900" progId="Equation.3">
              <p:embed/>
            </p:oleObj>
          </a:graphicData>
        </a:graphic>
      </p:graphicFrame>
      <p:grpSp>
        <p:nvGrpSpPr>
          <p:cNvPr id="2" name="Group 72"/>
          <p:cNvGrpSpPr>
            <a:grpSpLocks/>
          </p:cNvGrpSpPr>
          <p:nvPr/>
        </p:nvGrpSpPr>
        <p:grpSpPr bwMode="auto">
          <a:xfrm>
            <a:off x="714376" y="1990726"/>
            <a:ext cx="7663457" cy="1155358"/>
            <a:chOff x="473" y="1588"/>
            <a:chExt cx="5068" cy="1035"/>
          </a:xfrm>
        </p:grpSpPr>
        <p:sp>
          <p:nvSpPr>
            <p:cNvPr id="1066" name="Oval 8"/>
            <p:cNvSpPr>
              <a:spLocks noChangeArrowheads="1"/>
            </p:cNvSpPr>
            <p:nvPr/>
          </p:nvSpPr>
          <p:spPr bwMode="auto">
            <a:xfrm>
              <a:off x="1022" y="2123"/>
              <a:ext cx="206" cy="465"/>
            </a:xfrm>
            <a:prstGeom prst="ellipse">
              <a:avLst/>
            </a:prstGeom>
            <a:noFill/>
            <a:ln w="12700">
              <a:solidFill>
                <a:schemeClr val="tx1"/>
              </a:solidFill>
              <a:round/>
              <a:headEnd/>
              <a:tailEnd/>
            </a:ln>
          </p:spPr>
          <p:txBody>
            <a:bodyPr anchor="ctr">
              <a:spAutoFit/>
            </a:bodyPr>
            <a:lstStyle/>
            <a:p>
              <a:endParaRPr lang="en-US"/>
            </a:p>
          </p:txBody>
        </p:sp>
        <p:sp>
          <p:nvSpPr>
            <p:cNvPr id="1067" name="Oval 9"/>
            <p:cNvSpPr>
              <a:spLocks noChangeArrowheads="1"/>
            </p:cNvSpPr>
            <p:nvPr/>
          </p:nvSpPr>
          <p:spPr bwMode="auto">
            <a:xfrm>
              <a:off x="2005" y="2158"/>
              <a:ext cx="206" cy="465"/>
            </a:xfrm>
            <a:prstGeom prst="ellipse">
              <a:avLst/>
            </a:prstGeom>
            <a:noFill/>
            <a:ln w="12700">
              <a:solidFill>
                <a:schemeClr val="tx1"/>
              </a:solidFill>
              <a:round/>
              <a:headEnd/>
              <a:tailEnd/>
            </a:ln>
          </p:spPr>
          <p:txBody>
            <a:bodyPr anchor="ctr">
              <a:spAutoFit/>
            </a:bodyPr>
            <a:lstStyle/>
            <a:p>
              <a:endParaRPr lang="en-US"/>
            </a:p>
          </p:txBody>
        </p:sp>
        <p:sp>
          <p:nvSpPr>
            <p:cNvPr id="1068" name="Oval 10"/>
            <p:cNvSpPr>
              <a:spLocks noChangeArrowheads="1"/>
            </p:cNvSpPr>
            <p:nvPr/>
          </p:nvSpPr>
          <p:spPr bwMode="auto">
            <a:xfrm>
              <a:off x="3757" y="2157"/>
              <a:ext cx="206" cy="465"/>
            </a:xfrm>
            <a:prstGeom prst="ellipse">
              <a:avLst/>
            </a:prstGeom>
            <a:noFill/>
            <a:ln w="12700">
              <a:solidFill>
                <a:schemeClr val="tx1"/>
              </a:solidFill>
              <a:round/>
              <a:headEnd/>
              <a:tailEnd/>
            </a:ln>
          </p:spPr>
          <p:txBody>
            <a:bodyPr anchor="ctr">
              <a:spAutoFit/>
            </a:bodyPr>
            <a:lstStyle/>
            <a:p>
              <a:endParaRPr lang="en-US"/>
            </a:p>
          </p:txBody>
        </p:sp>
        <p:sp>
          <p:nvSpPr>
            <p:cNvPr id="1069" name="Oval 11"/>
            <p:cNvSpPr>
              <a:spLocks noChangeArrowheads="1"/>
            </p:cNvSpPr>
            <p:nvPr/>
          </p:nvSpPr>
          <p:spPr bwMode="auto">
            <a:xfrm>
              <a:off x="4721" y="2127"/>
              <a:ext cx="206" cy="465"/>
            </a:xfrm>
            <a:prstGeom prst="ellipse">
              <a:avLst/>
            </a:prstGeom>
            <a:noFill/>
            <a:ln w="12700">
              <a:solidFill>
                <a:schemeClr val="tx1"/>
              </a:solidFill>
              <a:round/>
              <a:headEnd/>
              <a:tailEnd/>
            </a:ln>
          </p:spPr>
          <p:txBody>
            <a:bodyPr anchor="ctr">
              <a:spAutoFit/>
            </a:bodyPr>
            <a:lstStyle/>
            <a:p>
              <a:endParaRPr lang="en-US"/>
            </a:p>
          </p:txBody>
        </p:sp>
        <p:cxnSp>
          <p:nvCxnSpPr>
            <p:cNvPr id="1070" name="AutoShape 12"/>
            <p:cNvCxnSpPr>
              <a:cxnSpLocks noChangeShapeType="1"/>
              <a:stCxn id="1095" idx="3"/>
              <a:endCxn id="1066" idx="7"/>
            </p:cNvCxnSpPr>
            <p:nvPr/>
          </p:nvCxnSpPr>
          <p:spPr bwMode="auto">
            <a:xfrm flipH="1">
              <a:off x="1198" y="2010"/>
              <a:ext cx="331" cy="181"/>
            </a:xfrm>
            <a:prstGeom prst="straightConnector1">
              <a:avLst/>
            </a:prstGeom>
            <a:noFill/>
            <a:ln w="12700">
              <a:solidFill>
                <a:schemeClr val="tx1"/>
              </a:solidFill>
              <a:round/>
              <a:headEnd/>
              <a:tailEnd/>
            </a:ln>
          </p:spPr>
        </p:cxnSp>
        <p:cxnSp>
          <p:nvCxnSpPr>
            <p:cNvPr id="1071" name="AutoShape 13"/>
            <p:cNvCxnSpPr>
              <a:cxnSpLocks noChangeShapeType="1"/>
              <a:stCxn id="1095" idx="5"/>
              <a:endCxn id="1067" idx="1"/>
            </p:cNvCxnSpPr>
            <p:nvPr/>
          </p:nvCxnSpPr>
          <p:spPr bwMode="auto">
            <a:xfrm>
              <a:off x="1752" y="2010"/>
              <a:ext cx="283" cy="216"/>
            </a:xfrm>
            <a:prstGeom prst="straightConnector1">
              <a:avLst/>
            </a:prstGeom>
            <a:noFill/>
            <a:ln w="12700">
              <a:solidFill>
                <a:schemeClr val="tx1"/>
              </a:solidFill>
              <a:round/>
              <a:headEnd/>
              <a:tailEnd/>
            </a:ln>
          </p:spPr>
        </p:cxnSp>
        <p:cxnSp>
          <p:nvCxnSpPr>
            <p:cNvPr id="1072" name="AutoShape 14"/>
            <p:cNvCxnSpPr>
              <a:cxnSpLocks noChangeShapeType="1"/>
              <a:stCxn id="1093" idx="3"/>
              <a:endCxn id="1068" idx="7"/>
            </p:cNvCxnSpPr>
            <p:nvPr/>
          </p:nvCxnSpPr>
          <p:spPr bwMode="auto">
            <a:xfrm flipH="1">
              <a:off x="3933" y="2051"/>
              <a:ext cx="294" cy="174"/>
            </a:xfrm>
            <a:prstGeom prst="straightConnector1">
              <a:avLst/>
            </a:prstGeom>
            <a:noFill/>
            <a:ln w="12700">
              <a:solidFill>
                <a:schemeClr val="tx1"/>
              </a:solidFill>
              <a:round/>
              <a:headEnd/>
              <a:tailEnd/>
            </a:ln>
          </p:spPr>
        </p:cxnSp>
        <p:cxnSp>
          <p:nvCxnSpPr>
            <p:cNvPr id="1073" name="AutoShape 15"/>
            <p:cNvCxnSpPr>
              <a:cxnSpLocks noChangeShapeType="1"/>
              <a:stCxn id="1093" idx="5"/>
              <a:endCxn id="1069" idx="1"/>
            </p:cNvCxnSpPr>
            <p:nvPr/>
          </p:nvCxnSpPr>
          <p:spPr bwMode="auto">
            <a:xfrm>
              <a:off x="4450" y="2051"/>
              <a:ext cx="301" cy="144"/>
            </a:xfrm>
            <a:prstGeom prst="straightConnector1">
              <a:avLst/>
            </a:prstGeom>
            <a:noFill/>
            <a:ln w="12700">
              <a:solidFill>
                <a:schemeClr val="tx1"/>
              </a:solidFill>
              <a:round/>
              <a:headEnd/>
              <a:tailEnd/>
            </a:ln>
          </p:spPr>
        </p:cxnSp>
        <p:sp>
          <p:nvSpPr>
            <p:cNvPr id="1074" name="Text Box 16"/>
            <p:cNvSpPr txBox="1">
              <a:spLocks noChangeArrowheads="1"/>
            </p:cNvSpPr>
            <p:nvPr/>
          </p:nvSpPr>
          <p:spPr bwMode="auto">
            <a:xfrm>
              <a:off x="1205" y="1929"/>
              <a:ext cx="173" cy="331"/>
            </a:xfrm>
            <a:prstGeom prst="rect">
              <a:avLst/>
            </a:prstGeom>
            <a:noFill/>
            <a:ln w="12700">
              <a:noFill/>
              <a:miter lim="800000"/>
              <a:headEnd/>
              <a:tailEnd/>
            </a:ln>
          </p:spPr>
          <p:txBody>
            <a:bodyPr wrap="none">
              <a:spAutoFit/>
            </a:bodyPr>
            <a:lstStyle/>
            <a:p>
              <a:r>
                <a:rPr lang="en-US"/>
                <a:t>t</a:t>
              </a:r>
            </a:p>
          </p:txBody>
        </p:sp>
        <p:sp>
          <p:nvSpPr>
            <p:cNvPr id="1075" name="Text Box 17"/>
            <p:cNvSpPr txBox="1">
              <a:spLocks noChangeArrowheads="1"/>
            </p:cNvSpPr>
            <p:nvPr/>
          </p:nvSpPr>
          <p:spPr bwMode="auto">
            <a:xfrm>
              <a:off x="1861" y="1947"/>
              <a:ext cx="169" cy="331"/>
            </a:xfrm>
            <a:prstGeom prst="rect">
              <a:avLst/>
            </a:prstGeom>
            <a:noFill/>
            <a:ln w="12700">
              <a:noFill/>
              <a:miter lim="800000"/>
              <a:headEnd/>
              <a:tailEnd/>
            </a:ln>
          </p:spPr>
          <p:txBody>
            <a:bodyPr wrap="none">
              <a:spAutoFit/>
            </a:bodyPr>
            <a:lstStyle/>
            <a:p>
              <a:r>
                <a:rPr lang="en-US"/>
                <a:t>f</a:t>
              </a:r>
            </a:p>
          </p:txBody>
        </p:sp>
        <p:sp>
          <p:nvSpPr>
            <p:cNvPr id="1076" name="Text Box 18"/>
            <p:cNvSpPr txBox="1">
              <a:spLocks noChangeArrowheads="1"/>
            </p:cNvSpPr>
            <p:nvPr/>
          </p:nvSpPr>
          <p:spPr bwMode="auto">
            <a:xfrm>
              <a:off x="4590" y="1897"/>
              <a:ext cx="169" cy="331"/>
            </a:xfrm>
            <a:prstGeom prst="rect">
              <a:avLst/>
            </a:prstGeom>
            <a:noFill/>
            <a:ln w="12700">
              <a:noFill/>
              <a:miter lim="800000"/>
              <a:headEnd/>
              <a:tailEnd/>
            </a:ln>
          </p:spPr>
          <p:txBody>
            <a:bodyPr wrap="none">
              <a:spAutoFit/>
            </a:bodyPr>
            <a:lstStyle/>
            <a:p>
              <a:r>
                <a:rPr lang="en-US"/>
                <a:t>f</a:t>
              </a:r>
            </a:p>
          </p:txBody>
        </p:sp>
        <p:sp>
          <p:nvSpPr>
            <p:cNvPr id="1077" name="Text Box 19"/>
            <p:cNvSpPr txBox="1">
              <a:spLocks noChangeArrowheads="1"/>
            </p:cNvSpPr>
            <p:nvPr/>
          </p:nvSpPr>
          <p:spPr bwMode="auto">
            <a:xfrm>
              <a:off x="3922" y="1916"/>
              <a:ext cx="173" cy="331"/>
            </a:xfrm>
            <a:prstGeom prst="rect">
              <a:avLst/>
            </a:prstGeom>
            <a:noFill/>
            <a:ln w="12700">
              <a:noFill/>
              <a:miter lim="800000"/>
              <a:headEnd/>
              <a:tailEnd/>
            </a:ln>
          </p:spPr>
          <p:txBody>
            <a:bodyPr wrap="none">
              <a:spAutoFit/>
            </a:bodyPr>
            <a:lstStyle/>
            <a:p>
              <a:r>
                <a:rPr lang="en-US"/>
                <a:t>t</a:t>
              </a:r>
            </a:p>
          </p:txBody>
        </p:sp>
        <p:sp>
          <p:nvSpPr>
            <p:cNvPr id="1078" name="Text Box 20"/>
            <p:cNvSpPr txBox="1">
              <a:spLocks noChangeArrowheads="1"/>
            </p:cNvSpPr>
            <p:nvPr/>
          </p:nvSpPr>
          <p:spPr bwMode="auto">
            <a:xfrm>
              <a:off x="864" y="1687"/>
              <a:ext cx="644" cy="345"/>
            </a:xfrm>
            <a:prstGeom prst="rect">
              <a:avLst/>
            </a:prstGeom>
            <a:noFill/>
            <a:ln w="12700">
              <a:noFill/>
              <a:miter lim="800000"/>
              <a:headEnd/>
              <a:tailEnd/>
            </a:ln>
          </p:spPr>
          <p:txBody>
            <a:bodyPr wrap="none">
              <a:spAutoFit/>
            </a:bodyPr>
            <a:lstStyle/>
            <a:p>
              <a:r>
                <a:rPr lang="en-US" sz="1900"/>
                <a:t>29</a:t>
              </a:r>
              <a:r>
                <a:rPr lang="en-US" sz="1900" baseline="30000">
                  <a:latin typeface="Symbol" pitchFamily="18" charset="2"/>
                </a:rPr>
                <a:t>+</a:t>
              </a:r>
              <a:r>
                <a:rPr lang="en-US" sz="1900"/>
                <a:t>, 35</a:t>
              </a:r>
              <a:r>
                <a:rPr lang="en-US" sz="1900" baseline="30000">
                  <a:latin typeface="Symbol" pitchFamily="18" charset="2"/>
                </a:rPr>
                <a:t>-</a:t>
              </a:r>
            </a:p>
          </p:txBody>
        </p:sp>
        <p:sp>
          <p:nvSpPr>
            <p:cNvPr id="1079" name="Text Box 21"/>
            <p:cNvSpPr txBox="1">
              <a:spLocks noChangeArrowheads="1"/>
            </p:cNvSpPr>
            <p:nvPr/>
          </p:nvSpPr>
          <p:spPr bwMode="auto">
            <a:xfrm>
              <a:off x="473" y="2227"/>
              <a:ext cx="562" cy="345"/>
            </a:xfrm>
            <a:prstGeom prst="rect">
              <a:avLst/>
            </a:prstGeom>
            <a:noFill/>
            <a:ln w="12700">
              <a:noFill/>
              <a:miter lim="800000"/>
              <a:headEnd/>
              <a:tailEnd/>
            </a:ln>
          </p:spPr>
          <p:txBody>
            <a:bodyPr wrap="none">
              <a:spAutoFit/>
            </a:bodyPr>
            <a:lstStyle/>
            <a:p>
              <a:r>
                <a:rPr lang="en-US" sz="1900"/>
                <a:t>25</a:t>
              </a:r>
              <a:r>
                <a:rPr lang="en-US" sz="1900" baseline="30000">
                  <a:latin typeface="Symbol" pitchFamily="18" charset="2"/>
                </a:rPr>
                <a:t>+</a:t>
              </a:r>
              <a:r>
                <a:rPr lang="en-US" sz="1900"/>
                <a:t>, 5</a:t>
              </a:r>
              <a:r>
                <a:rPr lang="en-US" sz="1900" baseline="30000">
                  <a:latin typeface="Symbol" pitchFamily="18" charset="2"/>
                </a:rPr>
                <a:t>-</a:t>
              </a:r>
            </a:p>
          </p:txBody>
        </p:sp>
        <p:sp>
          <p:nvSpPr>
            <p:cNvPr id="1080" name="Text Box 22"/>
            <p:cNvSpPr txBox="1">
              <a:spLocks noChangeArrowheads="1"/>
            </p:cNvSpPr>
            <p:nvPr/>
          </p:nvSpPr>
          <p:spPr bwMode="auto">
            <a:xfrm>
              <a:off x="3501" y="1741"/>
              <a:ext cx="644" cy="345"/>
            </a:xfrm>
            <a:prstGeom prst="rect">
              <a:avLst/>
            </a:prstGeom>
            <a:noFill/>
            <a:ln w="12700">
              <a:noFill/>
              <a:miter lim="800000"/>
              <a:headEnd/>
              <a:tailEnd/>
            </a:ln>
          </p:spPr>
          <p:txBody>
            <a:bodyPr wrap="none">
              <a:spAutoFit/>
            </a:bodyPr>
            <a:lstStyle/>
            <a:p>
              <a:r>
                <a:rPr lang="en-US" sz="1900"/>
                <a:t>29</a:t>
              </a:r>
              <a:r>
                <a:rPr lang="en-US" sz="1900" baseline="30000">
                  <a:latin typeface="Symbol" pitchFamily="18" charset="2"/>
                </a:rPr>
                <a:t>+</a:t>
              </a:r>
              <a:r>
                <a:rPr lang="en-US" sz="1900"/>
                <a:t>, 35</a:t>
              </a:r>
              <a:r>
                <a:rPr lang="en-US" sz="1900" baseline="30000">
                  <a:latin typeface="Symbol" pitchFamily="18" charset="2"/>
                </a:rPr>
                <a:t>-</a:t>
              </a:r>
            </a:p>
          </p:txBody>
        </p:sp>
        <p:sp>
          <p:nvSpPr>
            <p:cNvPr id="1081" name="Text Box 23"/>
            <p:cNvSpPr txBox="1">
              <a:spLocks noChangeArrowheads="1"/>
            </p:cNvSpPr>
            <p:nvPr/>
          </p:nvSpPr>
          <p:spPr bwMode="auto">
            <a:xfrm>
              <a:off x="2188" y="2245"/>
              <a:ext cx="562" cy="345"/>
            </a:xfrm>
            <a:prstGeom prst="rect">
              <a:avLst/>
            </a:prstGeom>
            <a:noFill/>
            <a:ln w="12700">
              <a:noFill/>
              <a:miter lim="800000"/>
              <a:headEnd/>
              <a:tailEnd/>
            </a:ln>
          </p:spPr>
          <p:txBody>
            <a:bodyPr wrap="none">
              <a:spAutoFit/>
            </a:bodyPr>
            <a:lstStyle/>
            <a:p>
              <a:r>
                <a:rPr lang="en-US" sz="1900"/>
                <a:t>4</a:t>
              </a:r>
              <a:r>
                <a:rPr lang="en-US" sz="1900" baseline="30000">
                  <a:latin typeface="Symbol" pitchFamily="18" charset="2"/>
                </a:rPr>
                <a:t>+</a:t>
              </a:r>
              <a:r>
                <a:rPr lang="en-US" sz="1900"/>
                <a:t>, 30</a:t>
              </a:r>
              <a:r>
                <a:rPr lang="en-US" sz="1900" baseline="30000">
                  <a:latin typeface="Symbol" pitchFamily="18" charset="2"/>
                </a:rPr>
                <a:t>-</a:t>
              </a:r>
            </a:p>
          </p:txBody>
        </p:sp>
        <p:sp>
          <p:nvSpPr>
            <p:cNvPr id="1082" name="Text Box 24"/>
            <p:cNvSpPr txBox="1">
              <a:spLocks noChangeArrowheads="1"/>
            </p:cNvSpPr>
            <p:nvPr/>
          </p:nvSpPr>
          <p:spPr bwMode="auto">
            <a:xfrm>
              <a:off x="3137" y="2245"/>
              <a:ext cx="644" cy="345"/>
            </a:xfrm>
            <a:prstGeom prst="rect">
              <a:avLst/>
            </a:prstGeom>
            <a:noFill/>
            <a:ln w="12700">
              <a:noFill/>
              <a:miter lim="800000"/>
              <a:headEnd/>
              <a:tailEnd/>
            </a:ln>
          </p:spPr>
          <p:txBody>
            <a:bodyPr wrap="none">
              <a:spAutoFit/>
            </a:bodyPr>
            <a:lstStyle/>
            <a:p>
              <a:r>
                <a:rPr lang="en-US" sz="1900"/>
                <a:t>15</a:t>
              </a:r>
              <a:r>
                <a:rPr lang="en-US" sz="1900" baseline="30000">
                  <a:latin typeface="Symbol" pitchFamily="18" charset="2"/>
                </a:rPr>
                <a:t>+</a:t>
              </a:r>
              <a:r>
                <a:rPr lang="en-US" sz="1900"/>
                <a:t>, 19</a:t>
              </a:r>
              <a:r>
                <a:rPr lang="en-US" sz="1900" baseline="30000">
                  <a:latin typeface="Symbol" pitchFamily="18" charset="2"/>
                </a:rPr>
                <a:t>-</a:t>
              </a:r>
            </a:p>
          </p:txBody>
        </p:sp>
        <p:sp>
          <p:nvSpPr>
            <p:cNvPr id="1083" name="Text Box 25"/>
            <p:cNvSpPr txBox="1">
              <a:spLocks noChangeArrowheads="1"/>
            </p:cNvSpPr>
            <p:nvPr/>
          </p:nvSpPr>
          <p:spPr bwMode="auto">
            <a:xfrm>
              <a:off x="4897" y="2227"/>
              <a:ext cx="644" cy="345"/>
            </a:xfrm>
            <a:prstGeom prst="rect">
              <a:avLst/>
            </a:prstGeom>
            <a:noFill/>
            <a:ln w="12700">
              <a:noFill/>
              <a:miter lim="800000"/>
              <a:headEnd/>
              <a:tailEnd/>
            </a:ln>
          </p:spPr>
          <p:txBody>
            <a:bodyPr wrap="none">
              <a:spAutoFit/>
            </a:bodyPr>
            <a:lstStyle/>
            <a:p>
              <a:r>
                <a:rPr lang="en-US" sz="1900"/>
                <a:t>14</a:t>
              </a:r>
              <a:r>
                <a:rPr lang="en-US" sz="1900" baseline="30000">
                  <a:latin typeface="Symbol" pitchFamily="18" charset="2"/>
                </a:rPr>
                <a:t>+</a:t>
              </a:r>
              <a:r>
                <a:rPr lang="en-US" sz="1900"/>
                <a:t>, 16</a:t>
              </a:r>
              <a:r>
                <a:rPr lang="en-US" sz="1900" baseline="30000">
                  <a:latin typeface="Symbol" pitchFamily="18" charset="2"/>
                </a:rPr>
                <a:t>-</a:t>
              </a:r>
            </a:p>
          </p:txBody>
        </p:sp>
        <p:grpSp>
          <p:nvGrpSpPr>
            <p:cNvPr id="3" name="Group 26"/>
            <p:cNvGrpSpPr>
              <a:grpSpLocks/>
            </p:cNvGrpSpPr>
            <p:nvPr/>
          </p:nvGrpSpPr>
          <p:grpSpPr bwMode="auto">
            <a:xfrm>
              <a:off x="1452" y="1598"/>
              <a:ext cx="369" cy="480"/>
              <a:chOff x="2085" y="1978"/>
              <a:chExt cx="369" cy="480"/>
            </a:xfrm>
          </p:grpSpPr>
          <p:sp>
            <p:nvSpPr>
              <p:cNvPr id="1094" name="Oval 27"/>
              <p:cNvSpPr>
                <a:spLocks noChangeArrowheads="1"/>
              </p:cNvSpPr>
              <p:nvPr/>
            </p:nvSpPr>
            <p:spPr bwMode="auto">
              <a:xfrm>
                <a:off x="2085" y="1978"/>
                <a:ext cx="369" cy="465"/>
              </a:xfrm>
              <a:prstGeom prst="ellipse">
                <a:avLst/>
              </a:prstGeom>
              <a:noFill/>
              <a:ln w="12700">
                <a:noFill/>
                <a:round/>
                <a:headEnd/>
                <a:tailEnd/>
              </a:ln>
            </p:spPr>
            <p:txBody>
              <a:bodyPr wrap="none" anchor="ctr">
                <a:spAutoFit/>
              </a:bodyPr>
              <a:lstStyle/>
              <a:p>
                <a:r>
                  <a:rPr lang="en-US" i="1"/>
                  <a:t>A</a:t>
                </a:r>
                <a:r>
                  <a:rPr lang="en-US" baseline="-25000"/>
                  <a:t>1</a:t>
                </a:r>
              </a:p>
            </p:txBody>
          </p:sp>
          <p:sp>
            <p:nvSpPr>
              <p:cNvPr id="1095" name="Oval 28"/>
              <p:cNvSpPr>
                <a:spLocks noChangeArrowheads="1"/>
              </p:cNvSpPr>
              <p:nvPr/>
            </p:nvSpPr>
            <p:spPr bwMode="auto">
              <a:xfrm>
                <a:off x="2116" y="1993"/>
                <a:ext cx="315" cy="465"/>
              </a:xfrm>
              <a:prstGeom prst="ellipse">
                <a:avLst/>
              </a:prstGeom>
              <a:noFill/>
              <a:ln w="12700">
                <a:solidFill>
                  <a:schemeClr val="tx1"/>
                </a:solidFill>
                <a:round/>
                <a:headEnd/>
                <a:tailEnd/>
              </a:ln>
            </p:spPr>
            <p:txBody>
              <a:bodyPr anchor="ctr">
                <a:spAutoFit/>
              </a:bodyPr>
              <a:lstStyle/>
              <a:p>
                <a:endParaRPr lang="en-US"/>
              </a:p>
            </p:txBody>
          </p:sp>
        </p:grpSp>
        <p:grpSp>
          <p:nvGrpSpPr>
            <p:cNvPr id="4" name="Group 29"/>
            <p:cNvGrpSpPr>
              <a:grpSpLocks/>
            </p:cNvGrpSpPr>
            <p:nvPr/>
          </p:nvGrpSpPr>
          <p:grpSpPr bwMode="auto">
            <a:xfrm>
              <a:off x="4150" y="1639"/>
              <a:ext cx="369" cy="480"/>
              <a:chOff x="2085" y="1978"/>
              <a:chExt cx="369" cy="480"/>
            </a:xfrm>
          </p:grpSpPr>
          <p:sp>
            <p:nvSpPr>
              <p:cNvPr id="1092" name="Oval 30"/>
              <p:cNvSpPr>
                <a:spLocks noChangeArrowheads="1"/>
              </p:cNvSpPr>
              <p:nvPr/>
            </p:nvSpPr>
            <p:spPr bwMode="auto">
              <a:xfrm>
                <a:off x="2085" y="1978"/>
                <a:ext cx="369" cy="465"/>
              </a:xfrm>
              <a:prstGeom prst="ellipse">
                <a:avLst/>
              </a:prstGeom>
              <a:noFill/>
              <a:ln w="12700">
                <a:noFill/>
                <a:round/>
                <a:headEnd/>
                <a:tailEnd/>
              </a:ln>
            </p:spPr>
            <p:txBody>
              <a:bodyPr wrap="none" anchor="ctr">
                <a:spAutoFit/>
              </a:bodyPr>
              <a:lstStyle/>
              <a:p>
                <a:r>
                  <a:rPr lang="en-US" i="1"/>
                  <a:t>A</a:t>
                </a:r>
                <a:r>
                  <a:rPr lang="en-US" baseline="-25000"/>
                  <a:t>2</a:t>
                </a:r>
              </a:p>
            </p:txBody>
          </p:sp>
          <p:sp>
            <p:nvSpPr>
              <p:cNvPr id="1093" name="Oval 31"/>
              <p:cNvSpPr>
                <a:spLocks noChangeArrowheads="1"/>
              </p:cNvSpPr>
              <p:nvPr/>
            </p:nvSpPr>
            <p:spPr bwMode="auto">
              <a:xfrm>
                <a:off x="2116" y="1993"/>
                <a:ext cx="315" cy="465"/>
              </a:xfrm>
              <a:prstGeom prst="ellipse">
                <a:avLst/>
              </a:prstGeom>
              <a:noFill/>
              <a:ln w="12700">
                <a:solidFill>
                  <a:schemeClr val="tx1"/>
                </a:solidFill>
                <a:round/>
                <a:headEnd/>
                <a:tailEnd/>
              </a:ln>
            </p:spPr>
            <p:txBody>
              <a:bodyPr anchor="ctr">
                <a:spAutoFit/>
              </a:bodyPr>
              <a:lstStyle/>
              <a:p>
                <a:endParaRPr lang="en-US"/>
              </a:p>
            </p:txBody>
          </p:sp>
        </p:grpSp>
        <p:sp>
          <p:nvSpPr>
            <p:cNvPr id="1086" name="Text Box 32"/>
            <p:cNvSpPr txBox="1">
              <a:spLocks noChangeArrowheads="1"/>
            </p:cNvSpPr>
            <p:nvPr/>
          </p:nvSpPr>
          <p:spPr bwMode="auto">
            <a:xfrm>
              <a:off x="1803" y="1654"/>
              <a:ext cx="784" cy="331"/>
            </a:xfrm>
            <a:prstGeom prst="rect">
              <a:avLst/>
            </a:prstGeom>
            <a:noFill/>
            <a:ln w="12700">
              <a:noFill/>
              <a:miter lim="800000"/>
              <a:headEnd/>
              <a:tailEnd/>
            </a:ln>
          </p:spPr>
          <p:txBody>
            <a:bodyPr wrap="none">
              <a:spAutoFit/>
            </a:bodyPr>
            <a:lstStyle/>
            <a:p>
              <a:r>
                <a:rPr lang="en-US">
                  <a:solidFill>
                    <a:srgbClr val="CC00CC"/>
                  </a:solidFill>
                </a:rPr>
                <a:t>E(S)=0.993</a:t>
              </a:r>
            </a:p>
          </p:txBody>
        </p:sp>
        <p:sp>
          <p:nvSpPr>
            <p:cNvPr id="1087" name="Text Box 33"/>
            <p:cNvSpPr txBox="1">
              <a:spLocks noChangeArrowheads="1"/>
            </p:cNvSpPr>
            <p:nvPr/>
          </p:nvSpPr>
          <p:spPr bwMode="auto">
            <a:xfrm>
              <a:off x="4369" y="1588"/>
              <a:ext cx="784" cy="331"/>
            </a:xfrm>
            <a:prstGeom prst="rect">
              <a:avLst/>
            </a:prstGeom>
            <a:noFill/>
            <a:ln w="12700">
              <a:noFill/>
              <a:miter lim="800000"/>
              <a:headEnd/>
              <a:tailEnd/>
            </a:ln>
          </p:spPr>
          <p:txBody>
            <a:bodyPr wrap="none">
              <a:spAutoFit/>
            </a:bodyPr>
            <a:lstStyle/>
            <a:p>
              <a:r>
                <a:rPr lang="en-US">
                  <a:solidFill>
                    <a:srgbClr val="CC00CC"/>
                  </a:solidFill>
                </a:rPr>
                <a:t>E(S)=0.993</a:t>
              </a:r>
            </a:p>
          </p:txBody>
        </p:sp>
        <p:sp>
          <p:nvSpPr>
            <p:cNvPr id="1088" name="Text Box 34"/>
            <p:cNvSpPr txBox="1">
              <a:spLocks noChangeArrowheads="1"/>
            </p:cNvSpPr>
            <p:nvPr/>
          </p:nvSpPr>
          <p:spPr bwMode="auto">
            <a:xfrm>
              <a:off x="647" y="2026"/>
              <a:ext cx="470" cy="331"/>
            </a:xfrm>
            <a:prstGeom prst="rect">
              <a:avLst/>
            </a:prstGeom>
            <a:noFill/>
            <a:ln w="12700">
              <a:noFill/>
              <a:miter lim="800000"/>
              <a:headEnd/>
              <a:tailEnd/>
            </a:ln>
          </p:spPr>
          <p:txBody>
            <a:bodyPr wrap="none">
              <a:spAutoFit/>
            </a:bodyPr>
            <a:lstStyle/>
            <a:p>
              <a:r>
                <a:rPr lang="en-US">
                  <a:solidFill>
                    <a:srgbClr val="CC00CC"/>
                  </a:solidFill>
                </a:rPr>
                <a:t>0.650</a:t>
              </a:r>
            </a:p>
          </p:txBody>
        </p:sp>
        <p:sp>
          <p:nvSpPr>
            <p:cNvPr id="1089" name="Text Box 35"/>
            <p:cNvSpPr txBox="1">
              <a:spLocks noChangeArrowheads="1"/>
            </p:cNvSpPr>
            <p:nvPr/>
          </p:nvSpPr>
          <p:spPr bwMode="auto">
            <a:xfrm>
              <a:off x="2018" y="2042"/>
              <a:ext cx="470" cy="331"/>
            </a:xfrm>
            <a:prstGeom prst="rect">
              <a:avLst/>
            </a:prstGeom>
            <a:noFill/>
            <a:ln w="12700">
              <a:noFill/>
              <a:miter lim="800000"/>
              <a:headEnd/>
              <a:tailEnd/>
            </a:ln>
          </p:spPr>
          <p:txBody>
            <a:bodyPr wrap="none">
              <a:spAutoFit/>
            </a:bodyPr>
            <a:lstStyle/>
            <a:p>
              <a:r>
                <a:rPr lang="en-US">
                  <a:solidFill>
                    <a:srgbClr val="CC00CC"/>
                  </a:solidFill>
                </a:rPr>
                <a:t>0.522</a:t>
              </a:r>
            </a:p>
          </p:txBody>
        </p:sp>
        <p:sp>
          <p:nvSpPr>
            <p:cNvPr id="1090" name="Text Box 36"/>
            <p:cNvSpPr txBox="1">
              <a:spLocks noChangeArrowheads="1"/>
            </p:cNvSpPr>
            <p:nvPr/>
          </p:nvSpPr>
          <p:spPr bwMode="auto">
            <a:xfrm>
              <a:off x="3418" y="2047"/>
              <a:ext cx="470" cy="331"/>
            </a:xfrm>
            <a:prstGeom prst="rect">
              <a:avLst/>
            </a:prstGeom>
            <a:noFill/>
            <a:ln w="12700">
              <a:noFill/>
              <a:miter lim="800000"/>
              <a:headEnd/>
              <a:tailEnd/>
            </a:ln>
          </p:spPr>
          <p:txBody>
            <a:bodyPr wrap="none">
              <a:spAutoFit/>
            </a:bodyPr>
            <a:lstStyle/>
            <a:p>
              <a:r>
                <a:rPr lang="en-US">
                  <a:solidFill>
                    <a:srgbClr val="CC00CC"/>
                  </a:solidFill>
                </a:rPr>
                <a:t>0.989</a:t>
              </a:r>
            </a:p>
          </p:txBody>
        </p:sp>
        <p:sp>
          <p:nvSpPr>
            <p:cNvPr id="1091" name="Text Box 37"/>
            <p:cNvSpPr txBox="1">
              <a:spLocks noChangeArrowheads="1"/>
            </p:cNvSpPr>
            <p:nvPr/>
          </p:nvSpPr>
          <p:spPr bwMode="auto">
            <a:xfrm>
              <a:off x="4738" y="2033"/>
              <a:ext cx="470" cy="331"/>
            </a:xfrm>
            <a:prstGeom prst="rect">
              <a:avLst/>
            </a:prstGeom>
            <a:noFill/>
            <a:ln w="12700">
              <a:noFill/>
              <a:miter lim="800000"/>
              <a:headEnd/>
              <a:tailEnd/>
            </a:ln>
          </p:spPr>
          <p:txBody>
            <a:bodyPr wrap="none">
              <a:spAutoFit/>
            </a:bodyPr>
            <a:lstStyle/>
            <a:p>
              <a:r>
                <a:rPr lang="en-US">
                  <a:solidFill>
                    <a:srgbClr val="CC00CC"/>
                  </a:solidFill>
                </a:rPr>
                <a:t>0.997</a:t>
              </a:r>
            </a:p>
          </p:txBody>
        </p:sp>
      </p:grpSp>
      <p:sp>
        <p:nvSpPr>
          <p:cNvPr id="175142" name="Text Box 38"/>
          <p:cNvSpPr txBox="1">
            <a:spLocks noChangeArrowheads="1"/>
          </p:cNvSpPr>
          <p:nvPr/>
        </p:nvSpPr>
        <p:spPr bwMode="auto">
          <a:xfrm>
            <a:off x="1535113" y="3006329"/>
            <a:ext cx="1423415" cy="364338"/>
          </a:xfrm>
          <a:prstGeom prst="rect">
            <a:avLst/>
          </a:prstGeom>
          <a:noFill/>
          <a:ln w="12700">
            <a:noFill/>
            <a:miter lim="800000"/>
            <a:headEnd/>
            <a:tailEnd/>
          </a:ln>
        </p:spPr>
        <p:txBody>
          <a:bodyPr wrap="none" lIns="86493" tIns="43247" rIns="86493" bIns="43247">
            <a:spAutoFit/>
          </a:bodyPr>
          <a:lstStyle/>
          <a:p>
            <a:r>
              <a:rPr lang="en-US">
                <a:solidFill>
                  <a:srgbClr val="FF0000"/>
                </a:solidFill>
                <a:sym typeface="Wingdings 2" pitchFamily="18" charset="2"/>
              </a:rPr>
              <a:t></a:t>
            </a:r>
            <a:r>
              <a:rPr lang="en-US">
                <a:solidFill>
                  <a:srgbClr val="FF0000"/>
                </a:solidFill>
              </a:rPr>
              <a:t>Gain: 0.395</a:t>
            </a:r>
          </a:p>
        </p:txBody>
      </p:sp>
      <p:sp>
        <p:nvSpPr>
          <p:cNvPr id="175143" name="Text Box 39"/>
          <p:cNvSpPr txBox="1">
            <a:spLocks noChangeArrowheads="1"/>
          </p:cNvSpPr>
          <p:nvPr/>
        </p:nvSpPr>
        <p:spPr bwMode="auto">
          <a:xfrm>
            <a:off x="5822950" y="2981325"/>
            <a:ext cx="1247085" cy="364338"/>
          </a:xfrm>
          <a:prstGeom prst="rect">
            <a:avLst/>
          </a:prstGeom>
          <a:noFill/>
          <a:ln w="12700">
            <a:noFill/>
            <a:miter lim="800000"/>
            <a:headEnd/>
            <a:tailEnd/>
          </a:ln>
        </p:spPr>
        <p:txBody>
          <a:bodyPr wrap="none" lIns="86493" tIns="43247" rIns="86493" bIns="43247">
            <a:spAutoFit/>
          </a:bodyPr>
          <a:lstStyle/>
          <a:p>
            <a:r>
              <a:rPr lang="en-US">
                <a:solidFill>
                  <a:schemeClr val="hlink"/>
                </a:solidFill>
              </a:rPr>
              <a:t>Gain: 0.000</a:t>
            </a:r>
          </a:p>
        </p:txBody>
      </p:sp>
      <p:grpSp>
        <p:nvGrpSpPr>
          <p:cNvPr id="5" name="Group 73"/>
          <p:cNvGrpSpPr>
            <a:grpSpLocks/>
          </p:cNvGrpSpPr>
          <p:nvPr/>
        </p:nvGrpSpPr>
        <p:grpSpPr bwMode="auto">
          <a:xfrm>
            <a:off x="701676" y="3520679"/>
            <a:ext cx="7615915" cy="1176802"/>
            <a:chOff x="464" y="2959"/>
            <a:chExt cx="5037" cy="1054"/>
          </a:xfrm>
        </p:grpSpPr>
        <p:sp>
          <p:nvSpPr>
            <p:cNvPr id="1036" name="Oval 40"/>
            <p:cNvSpPr>
              <a:spLocks noChangeArrowheads="1"/>
            </p:cNvSpPr>
            <p:nvPr/>
          </p:nvSpPr>
          <p:spPr bwMode="auto">
            <a:xfrm>
              <a:off x="1013" y="3493"/>
              <a:ext cx="206" cy="465"/>
            </a:xfrm>
            <a:prstGeom prst="ellipse">
              <a:avLst/>
            </a:prstGeom>
            <a:noFill/>
            <a:ln w="12700">
              <a:solidFill>
                <a:schemeClr val="tx1"/>
              </a:solidFill>
              <a:round/>
              <a:headEnd/>
              <a:tailEnd/>
            </a:ln>
          </p:spPr>
          <p:txBody>
            <a:bodyPr anchor="ctr">
              <a:spAutoFit/>
            </a:bodyPr>
            <a:lstStyle/>
            <a:p>
              <a:endParaRPr lang="en-US"/>
            </a:p>
          </p:txBody>
        </p:sp>
        <p:sp>
          <p:nvSpPr>
            <p:cNvPr id="1037" name="Oval 41"/>
            <p:cNvSpPr>
              <a:spLocks noChangeArrowheads="1"/>
            </p:cNvSpPr>
            <p:nvPr/>
          </p:nvSpPr>
          <p:spPr bwMode="auto">
            <a:xfrm>
              <a:off x="1996" y="3528"/>
              <a:ext cx="206" cy="465"/>
            </a:xfrm>
            <a:prstGeom prst="ellipse">
              <a:avLst/>
            </a:prstGeom>
            <a:noFill/>
            <a:ln w="12700">
              <a:solidFill>
                <a:schemeClr val="tx1"/>
              </a:solidFill>
              <a:round/>
              <a:headEnd/>
              <a:tailEnd/>
            </a:ln>
          </p:spPr>
          <p:txBody>
            <a:bodyPr anchor="ctr">
              <a:spAutoFit/>
            </a:bodyPr>
            <a:lstStyle/>
            <a:p>
              <a:endParaRPr lang="en-US"/>
            </a:p>
          </p:txBody>
        </p:sp>
        <p:sp>
          <p:nvSpPr>
            <p:cNvPr id="1038" name="Oval 42"/>
            <p:cNvSpPr>
              <a:spLocks noChangeArrowheads="1"/>
            </p:cNvSpPr>
            <p:nvPr/>
          </p:nvSpPr>
          <p:spPr bwMode="auto">
            <a:xfrm>
              <a:off x="3790" y="3548"/>
              <a:ext cx="206" cy="465"/>
            </a:xfrm>
            <a:prstGeom prst="ellipse">
              <a:avLst/>
            </a:prstGeom>
            <a:noFill/>
            <a:ln w="12700">
              <a:solidFill>
                <a:schemeClr val="tx1"/>
              </a:solidFill>
              <a:round/>
              <a:headEnd/>
              <a:tailEnd/>
            </a:ln>
          </p:spPr>
          <p:txBody>
            <a:bodyPr anchor="ctr">
              <a:spAutoFit/>
            </a:bodyPr>
            <a:lstStyle/>
            <a:p>
              <a:endParaRPr lang="en-US"/>
            </a:p>
          </p:txBody>
        </p:sp>
        <p:sp>
          <p:nvSpPr>
            <p:cNvPr id="1039" name="Oval 43"/>
            <p:cNvSpPr>
              <a:spLocks noChangeArrowheads="1"/>
            </p:cNvSpPr>
            <p:nvPr/>
          </p:nvSpPr>
          <p:spPr bwMode="auto">
            <a:xfrm>
              <a:off x="4754" y="3518"/>
              <a:ext cx="206" cy="465"/>
            </a:xfrm>
            <a:prstGeom prst="ellipse">
              <a:avLst/>
            </a:prstGeom>
            <a:noFill/>
            <a:ln w="12700">
              <a:solidFill>
                <a:schemeClr val="tx1"/>
              </a:solidFill>
              <a:round/>
              <a:headEnd/>
              <a:tailEnd/>
            </a:ln>
          </p:spPr>
          <p:txBody>
            <a:bodyPr anchor="ctr">
              <a:spAutoFit/>
            </a:bodyPr>
            <a:lstStyle/>
            <a:p>
              <a:endParaRPr lang="en-US"/>
            </a:p>
          </p:txBody>
        </p:sp>
        <p:cxnSp>
          <p:nvCxnSpPr>
            <p:cNvPr id="1040" name="AutoShape 44"/>
            <p:cNvCxnSpPr>
              <a:cxnSpLocks noChangeShapeType="1"/>
              <a:stCxn id="1065" idx="3"/>
              <a:endCxn id="1036" idx="7"/>
            </p:cNvCxnSpPr>
            <p:nvPr/>
          </p:nvCxnSpPr>
          <p:spPr bwMode="auto">
            <a:xfrm flipH="1">
              <a:off x="1189" y="3380"/>
              <a:ext cx="331" cy="181"/>
            </a:xfrm>
            <a:prstGeom prst="straightConnector1">
              <a:avLst/>
            </a:prstGeom>
            <a:noFill/>
            <a:ln w="12700">
              <a:solidFill>
                <a:schemeClr val="tx1"/>
              </a:solidFill>
              <a:round/>
              <a:headEnd/>
              <a:tailEnd/>
            </a:ln>
          </p:spPr>
        </p:cxnSp>
        <p:cxnSp>
          <p:nvCxnSpPr>
            <p:cNvPr id="1041" name="AutoShape 45"/>
            <p:cNvCxnSpPr>
              <a:cxnSpLocks noChangeShapeType="1"/>
              <a:stCxn id="1065" idx="5"/>
              <a:endCxn id="1037" idx="1"/>
            </p:cNvCxnSpPr>
            <p:nvPr/>
          </p:nvCxnSpPr>
          <p:spPr bwMode="auto">
            <a:xfrm>
              <a:off x="1743" y="3380"/>
              <a:ext cx="283" cy="216"/>
            </a:xfrm>
            <a:prstGeom prst="straightConnector1">
              <a:avLst/>
            </a:prstGeom>
            <a:noFill/>
            <a:ln w="12700">
              <a:solidFill>
                <a:schemeClr val="tx1"/>
              </a:solidFill>
              <a:round/>
              <a:headEnd/>
              <a:tailEnd/>
            </a:ln>
          </p:spPr>
        </p:cxnSp>
        <p:cxnSp>
          <p:nvCxnSpPr>
            <p:cNvPr id="1042" name="AutoShape 46"/>
            <p:cNvCxnSpPr>
              <a:cxnSpLocks noChangeShapeType="1"/>
              <a:stCxn id="1063" idx="3"/>
              <a:endCxn id="1038" idx="7"/>
            </p:cNvCxnSpPr>
            <p:nvPr/>
          </p:nvCxnSpPr>
          <p:spPr bwMode="auto">
            <a:xfrm flipH="1">
              <a:off x="3966" y="3442"/>
              <a:ext cx="294" cy="174"/>
            </a:xfrm>
            <a:prstGeom prst="straightConnector1">
              <a:avLst/>
            </a:prstGeom>
            <a:noFill/>
            <a:ln w="12700">
              <a:solidFill>
                <a:schemeClr val="tx1"/>
              </a:solidFill>
              <a:round/>
              <a:headEnd/>
              <a:tailEnd/>
            </a:ln>
          </p:spPr>
        </p:cxnSp>
        <p:cxnSp>
          <p:nvCxnSpPr>
            <p:cNvPr id="1043" name="AutoShape 47"/>
            <p:cNvCxnSpPr>
              <a:cxnSpLocks noChangeShapeType="1"/>
              <a:stCxn id="1063" idx="5"/>
              <a:endCxn id="1039" idx="1"/>
            </p:cNvCxnSpPr>
            <p:nvPr/>
          </p:nvCxnSpPr>
          <p:spPr bwMode="auto">
            <a:xfrm>
              <a:off x="4483" y="3442"/>
              <a:ext cx="301" cy="144"/>
            </a:xfrm>
            <a:prstGeom prst="straightConnector1">
              <a:avLst/>
            </a:prstGeom>
            <a:noFill/>
            <a:ln w="12700">
              <a:solidFill>
                <a:schemeClr val="tx1"/>
              </a:solidFill>
              <a:round/>
              <a:headEnd/>
              <a:tailEnd/>
            </a:ln>
          </p:spPr>
        </p:cxnSp>
        <p:sp>
          <p:nvSpPr>
            <p:cNvPr id="1044" name="Text Box 48"/>
            <p:cNvSpPr txBox="1">
              <a:spLocks noChangeArrowheads="1"/>
            </p:cNvSpPr>
            <p:nvPr/>
          </p:nvSpPr>
          <p:spPr bwMode="auto">
            <a:xfrm>
              <a:off x="1196" y="3299"/>
              <a:ext cx="173" cy="331"/>
            </a:xfrm>
            <a:prstGeom prst="rect">
              <a:avLst/>
            </a:prstGeom>
            <a:noFill/>
            <a:ln w="12700">
              <a:noFill/>
              <a:miter lim="800000"/>
              <a:headEnd/>
              <a:tailEnd/>
            </a:ln>
          </p:spPr>
          <p:txBody>
            <a:bodyPr wrap="none">
              <a:spAutoFit/>
            </a:bodyPr>
            <a:lstStyle/>
            <a:p>
              <a:r>
                <a:rPr lang="en-US"/>
                <a:t>t</a:t>
              </a:r>
            </a:p>
          </p:txBody>
        </p:sp>
        <p:sp>
          <p:nvSpPr>
            <p:cNvPr id="1045" name="Text Box 49"/>
            <p:cNvSpPr txBox="1">
              <a:spLocks noChangeArrowheads="1"/>
            </p:cNvSpPr>
            <p:nvPr/>
          </p:nvSpPr>
          <p:spPr bwMode="auto">
            <a:xfrm>
              <a:off x="1852" y="3317"/>
              <a:ext cx="169" cy="331"/>
            </a:xfrm>
            <a:prstGeom prst="rect">
              <a:avLst/>
            </a:prstGeom>
            <a:noFill/>
            <a:ln w="12700">
              <a:noFill/>
              <a:miter lim="800000"/>
              <a:headEnd/>
              <a:tailEnd/>
            </a:ln>
          </p:spPr>
          <p:txBody>
            <a:bodyPr wrap="none">
              <a:spAutoFit/>
            </a:bodyPr>
            <a:lstStyle/>
            <a:p>
              <a:r>
                <a:rPr lang="en-US"/>
                <a:t>f</a:t>
              </a:r>
            </a:p>
          </p:txBody>
        </p:sp>
        <p:sp>
          <p:nvSpPr>
            <p:cNvPr id="1046" name="Text Box 50"/>
            <p:cNvSpPr txBox="1">
              <a:spLocks noChangeArrowheads="1"/>
            </p:cNvSpPr>
            <p:nvPr/>
          </p:nvSpPr>
          <p:spPr bwMode="auto">
            <a:xfrm>
              <a:off x="4623" y="3288"/>
              <a:ext cx="169" cy="331"/>
            </a:xfrm>
            <a:prstGeom prst="rect">
              <a:avLst/>
            </a:prstGeom>
            <a:noFill/>
            <a:ln w="12700">
              <a:noFill/>
              <a:miter lim="800000"/>
              <a:headEnd/>
              <a:tailEnd/>
            </a:ln>
          </p:spPr>
          <p:txBody>
            <a:bodyPr wrap="none">
              <a:spAutoFit/>
            </a:bodyPr>
            <a:lstStyle/>
            <a:p>
              <a:r>
                <a:rPr lang="en-US"/>
                <a:t>f</a:t>
              </a:r>
            </a:p>
          </p:txBody>
        </p:sp>
        <p:sp>
          <p:nvSpPr>
            <p:cNvPr id="1047" name="Text Box 51"/>
            <p:cNvSpPr txBox="1">
              <a:spLocks noChangeArrowheads="1"/>
            </p:cNvSpPr>
            <p:nvPr/>
          </p:nvSpPr>
          <p:spPr bwMode="auto">
            <a:xfrm>
              <a:off x="3955" y="3307"/>
              <a:ext cx="173" cy="331"/>
            </a:xfrm>
            <a:prstGeom prst="rect">
              <a:avLst/>
            </a:prstGeom>
            <a:noFill/>
            <a:ln w="12700">
              <a:noFill/>
              <a:miter lim="800000"/>
              <a:headEnd/>
              <a:tailEnd/>
            </a:ln>
          </p:spPr>
          <p:txBody>
            <a:bodyPr wrap="none">
              <a:spAutoFit/>
            </a:bodyPr>
            <a:lstStyle/>
            <a:p>
              <a:r>
                <a:rPr lang="en-US"/>
                <a:t>t</a:t>
              </a:r>
            </a:p>
          </p:txBody>
        </p:sp>
        <p:sp>
          <p:nvSpPr>
            <p:cNvPr id="1048" name="Text Box 52"/>
            <p:cNvSpPr txBox="1">
              <a:spLocks noChangeArrowheads="1"/>
            </p:cNvSpPr>
            <p:nvPr/>
          </p:nvSpPr>
          <p:spPr bwMode="auto">
            <a:xfrm>
              <a:off x="879" y="3045"/>
              <a:ext cx="644" cy="345"/>
            </a:xfrm>
            <a:prstGeom prst="rect">
              <a:avLst/>
            </a:prstGeom>
            <a:noFill/>
            <a:ln w="12700">
              <a:noFill/>
              <a:miter lim="800000"/>
              <a:headEnd/>
              <a:tailEnd/>
            </a:ln>
          </p:spPr>
          <p:txBody>
            <a:bodyPr wrap="none">
              <a:spAutoFit/>
            </a:bodyPr>
            <a:lstStyle/>
            <a:p>
              <a:r>
                <a:rPr lang="en-US" sz="1900"/>
                <a:t>29</a:t>
              </a:r>
              <a:r>
                <a:rPr lang="en-US" sz="1900" baseline="30000">
                  <a:latin typeface="Symbol" pitchFamily="18" charset="2"/>
                </a:rPr>
                <a:t>+</a:t>
              </a:r>
              <a:r>
                <a:rPr lang="en-US" sz="1900"/>
                <a:t>, 35</a:t>
              </a:r>
              <a:r>
                <a:rPr lang="en-US" sz="1900" baseline="30000">
                  <a:latin typeface="Symbol" pitchFamily="18" charset="2"/>
                </a:rPr>
                <a:t>-</a:t>
              </a:r>
            </a:p>
          </p:txBody>
        </p:sp>
        <p:sp>
          <p:nvSpPr>
            <p:cNvPr id="1049" name="Text Box 53"/>
            <p:cNvSpPr txBox="1">
              <a:spLocks noChangeArrowheads="1"/>
            </p:cNvSpPr>
            <p:nvPr/>
          </p:nvSpPr>
          <p:spPr bwMode="auto">
            <a:xfrm>
              <a:off x="464" y="3604"/>
              <a:ext cx="562" cy="345"/>
            </a:xfrm>
            <a:prstGeom prst="rect">
              <a:avLst/>
            </a:prstGeom>
            <a:noFill/>
            <a:ln w="12700">
              <a:noFill/>
              <a:miter lim="800000"/>
              <a:headEnd/>
              <a:tailEnd/>
            </a:ln>
          </p:spPr>
          <p:txBody>
            <a:bodyPr wrap="none">
              <a:spAutoFit/>
            </a:bodyPr>
            <a:lstStyle/>
            <a:p>
              <a:r>
                <a:rPr lang="en-US" sz="1900"/>
                <a:t>21</a:t>
              </a:r>
              <a:r>
                <a:rPr lang="en-US" sz="1900" baseline="30000">
                  <a:latin typeface="Symbol" pitchFamily="18" charset="2"/>
                </a:rPr>
                <a:t>+</a:t>
              </a:r>
              <a:r>
                <a:rPr lang="en-US" sz="1900"/>
                <a:t>, 5</a:t>
              </a:r>
              <a:r>
                <a:rPr lang="en-US" sz="1900" baseline="30000">
                  <a:latin typeface="Symbol" pitchFamily="18" charset="2"/>
                </a:rPr>
                <a:t>-</a:t>
              </a:r>
            </a:p>
          </p:txBody>
        </p:sp>
        <p:sp>
          <p:nvSpPr>
            <p:cNvPr id="1050" name="Text Box 54"/>
            <p:cNvSpPr txBox="1">
              <a:spLocks noChangeArrowheads="1"/>
            </p:cNvSpPr>
            <p:nvPr/>
          </p:nvSpPr>
          <p:spPr bwMode="auto">
            <a:xfrm>
              <a:off x="3613" y="3096"/>
              <a:ext cx="644" cy="345"/>
            </a:xfrm>
            <a:prstGeom prst="rect">
              <a:avLst/>
            </a:prstGeom>
            <a:noFill/>
            <a:ln w="12700">
              <a:noFill/>
              <a:miter lim="800000"/>
              <a:headEnd/>
              <a:tailEnd/>
            </a:ln>
          </p:spPr>
          <p:txBody>
            <a:bodyPr wrap="none">
              <a:spAutoFit/>
            </a:bodyPr>
            <a:lstStyle/>
            <a:p>
              <a:r>
                <a:rPr lang="en-US" sz="1900"/>
                <a:t>29</a:t>
              </a:r>
              <a:r>
                <a:rPr lang="en-US" sz="1900" baseline="30000">
                  <a:latin typeface="Symbol" pitchFamily="18" charset="2"/>
                </a:rPr>
                <a:t>+</a:t>
              </a:r>
              <a:r>
                <a:rPr lang="en-US" sz="1900"/>
                <a:t>, 35</a:t>
              </a:r>
              <a:r>
                <a:rPr lang="en-US" sz="1900" baseline="30000">
                  <a:latin typeface="Symbol" pitchFamily="18" charset="2"/>
                </a:rPr>
                <a:t>-</a:t>
              </a:r>
            </a:p>
          </p:txBody>
        </p:sp>
        <p:sp>
          <p:nvSpPr>
            <p:cNvPr id="1051" name="Text Box 55"/>
            <p:cNvSpPr txBox="1">
              <a:spLocks noChangeArrowheads="1"/>
            </p:cNvSpPr>
            <p:nvPr/>
          </p:nvSpPr>
          <p:spPr bwMode="auto">
            <a:xfrm>
              <a:off x="2186" y="3627"/>
              <a:ext cx="562" cy="345"/>
            </a:xfrm>
            <a:prstGeom prst="rect">
              <a:avLst/>
            </a:prstGeom>
            <a:noFill/>
            <a:ln w="12700">
              <a:noFill/>
              <a:miter lim="800000"/>
              <a:headEnd/>
              <a:tailEnd/>
            </a:ln>
          </p:spPr>
          <p:txBody>
            <a:bodyPr wrap="none">
              <a:spAutoFit/>
            </a:bodyPr>
            <a:lstStyle/>
            <a:p>
              <a:r>
                <a:rPr lang="en-US" sz="1900"/>
                <a:t>8</a:t>
              </a:r>
              <a:r>
                <a:rPr lang="en-US" sz="1900" baseline="30000">
                  <a:latin typeface="Symbol" pitchFamily="18" charset="2"/>
                </a:rPr>
                <a:t>+</a:t>
              </a:r>
              <a:r>
                <a:rPr lang="en-US" sz="1900"/>
                <a:t>, 30</a:t>
              </a:r>
              <a:r>
                <a:rPr lang="en-US" sz="1900" baseline="30000">
                  <a:latin typeface="Symbol" pitchFamily="18" charset="2"/>
                </a:rPr>
                <a:t>-</a:t>
              </a:r>
            </a:p>
          </p:txBody>
        </p:sp>
        <p:sp>
          <p:nvSpPr>
            <p:cNvPr id="1052" name="Text Box 56"/>
            <p:cNvSpPr txBox="1">
              <a:spLocks noChangeArrowheads="1"/>
            </p:cNvSpPr>
            <p:nvPr/>
          </p:nvSpPr>
          <p:spPr bwMode="auto">
            <a:xfrm>
              <a:off x="3189" y="3651"/>
              <a:ext cx="644" cy="345"/>
            </a:xfrm>
            <a:prstGeom prst="rect">
              <a:avLst/>
            </a:prstGeom>
            <a:noFill/>
            <a:ln w="12700">
              <a:noFill/>
              <a:miter lim="800000"/>
              <a:headEnd/>
              <a:tailEnd/>
            </a:ln>
          </p:spPr>
          <p:txBody>
            <a:bodyPr wrap="none">
              <a:spAutoFit/>
            </a:bodyPr>
            <a:lstStyle/>
            <a:p>
              <a:r>
                <a:rPr lang="en-US" sz="1900"/>
                <a:t>18</a:t>
              </a:r>
              <a:r>
                <a:rPr lang="en-US" sz="1900" baseline="30000">
                  <a:latin typeface="Symbol" pitchFamily="18" charset="2"/>
                </a:rPr>
                <a:t>+</a:t>
              </a:r>
              <a:r>
                <a:rPr lang="en-US" sz="1900"/>
                <a:t>, 33</a:t>
              </a:r>
              <a:r>
                <a:rPr lang="en-US" sz="1900" baseline="30000">
                  <a:latin typeface="Symbol" pitchFamily="18" charset="2"/>
                </a:rPr>
                <a:t>-</a:t>
              </a:r>
            </a:p>
          </p:txBody>
        </p:sp>
        <p:sp>
          <p:nvSpPr>
            <p:cNvPr id="1053" name="Text Box 57"/>
            <p:cNvSpPr txBox="1">
              <a:spLocks noChangeArrowheads="1"/>
            </p:cNvSpPr>
            <p:nvPr/>
          </p:nvSpPr>
          <p:spPr bwMode="auto">
            <a:xfrm>
              <a:off x="4939" y="3612"/>
              <a:ext cx="562" cy="345"/>
            </a:xfrm>
            <a:prstGeom prst="rect">
              <a:avLst/>
            </a:prstGeom>
            <a:noFill/>
            <a:ln w="12700">
              <a:noFill/>
              <a:miter lim="800000"/>
              <a:headEnd/>
              <a:tailEnd/>
            </a:ln>
          </p:spPr>
          <p:txBody>
            <a:bodyPr wrap="none">
              <a:spAutoFit/>
            </a:bodyPr>
            <a:lstStyle/>
            <a:p>
              <a:r>
                <a:rPr lang="en-US" sz="1900"/>
                <a:t>11</a:t>
              </a:r>
              <a:r>
                <a:rPr lang="en-US" sz="1900" baseline="30000">
                  <a:latin typeface="Symbol" pitchFamily="18" charset="2"/>
                </a:rPr>
                <a:t>+</a:t>
              </a:r>
              <a:r>
                <a:rPr lang="en-US" sz="1900"/>
                <a:t>, 2</a:t>
              </a:r>
              <a:r>
                <a:rPr lang="en-US" sz="1900" baseline="30000">
                  <a:latin typeface="Symbol" pitchFamily="18" charset="2"/>
                </a:rPr>
                <a:t>-</a:t>
              </a:r>
            </a:p>
          </p:txBody>
        </p:sp>
        <p:grpSp>
          <p:nvGrpSpPr>
            <p:cNvPr id="6" name="Group 58"/>
            <p:cNvGrpSpPr>
              <a:grpSpLocks/>
            </p:cNvGrpSpPr>
            <p:nvPr/>
          </p:nvGrpSpPr>
          <p:grpSpPr bwMode="auto">
            <a:xfrm>
              <a:off x="1443" y="2968"/>
              <a:ext cx="369" cy="480"/>
              <a:chOff x="2085" y="1978"/>
              <a:chExt cx="369" cy="480"/>
            </a:xfrm>
          </p:grpSpPr>
          <p:sp>
            <p:nvSpPr>
              <p:cNvPr id="1064" name="Oval 59"/>
              <p:cNvSpPr>
                <a:spLocks noChangeArrowheads="1"/>
              </p:cNvSpPr>
              <p:nvPr/>
            </p:nvSpPr>
            <p:spPr bwMode="auto">
              <a:xfrm>
                <a:off x="2085" y="1978"/>
                <a:ext cx="369" cy="465"/>
              </a:xfrm>
              <a:prstGeom prst="ellipse">
                <a:avLst/>
              </a:prstGeom>
              <a:noFill/>
              <a:ln w="12700">
                <a:noFill/>
                <a:round/>
                <a:headEnd/>
                <a:tailEnd/>
              </a:ln>
            </p:spPr>
            <p:txBody>
              <a:bodyPr wrap="none" anchor="ctr">
                <a:spAutoFit/>
              </a:bodyPr>
              <a:lstStyle/>
              <a:p>
                <a:r>
                  <a:rPr lang="en-US" i="1"/>
                  <a:t>A</a:t>
                </a:r>
                <a:r>
                  <a:rPr lang="en-US" baseline="-25000"/>
                  <a:t>1</a:t>
                </a:r>
              </a:p>
            </p:txBody>
          </p:sp>
          <p:sp>
            <p:nvSpPr>
              <p:cNvPr id="1065" name="Oval 60"/>
              <p:cNvSpPr>
                <a:spLocks noChangeArrowheads="1"/>
              </p:cNvSpPr>
              <p:nvPr/>
            </p:nvSpPr>
            <p:spPr bwMode="auto">
              <a:xfrm>
                <a:off x="2116" y="1993"/>
                <a:ext cx="315" cy="465"/>
              </a:xfrm>
              <a:prstGeom prst="ellipse">
                <a:avLst/>
              </a:prstGeom>
              <a:noFill/>
              <a:ln w="12700">
                <a:solidFill>
                  <a:schemeClr val="tx1"/>
                </a:solidFill>
                <a:round/>
                <a:headEnd/>
                <a:tailEnd/>
              </a:ln>
            </p:spPr>
            <p:txBody>
              <a:bodyPr anchor="ctr">
                <a:spAutoFit/>
              </a:bodyPr>
              <a:lstStyle/>
              <a:p>
                <a:endParaRPr lang="en-US"/>
              </a:p>
            </p:txBody>
          </p:sp>
        </p:grpSp>
        <p:grpSp>
          <p:nvGrpSpPr>
            <p:cNvPr id="7" name="Group 61"/>
            <p:cNvGrpSpPr>
              <a:grpSpLocks/>
            </p:cNvGrpSpPr>
            <p:nvPr/>
          </p:nvGrpSpPr>
          <p:grpSpPr bwMode="auto">
            <a:xfrm>
              <a:off x="4183" y="3030"/>
              <a:ext cx="369" cy="480"/>
              <a:chOff x="2085" y="1978"/>
              <a:chExt cx="369" cy="480"/>
            </a:xfrm>
          </p:grpSpPr>
          <p:sp>
            <p:nvSpPr>
              <p:cNvPr id="1062" name="Oval 62"/>
              <p:cNvSpPr>
                <a:spLocks noChangeArrowheads="1"/>
              </p:cNvSpPr>
              <p:nvPr/>
            </p:nvSpPr>
            <p:spPr bwMode="auto">
              <a:xfrm>
                <a:off x="2085" y="1978"/>
                <a:ext cx="369" cy="465"/>
              </a:xfrm>
              <a:prstGeom prst="ellipse">
                <a:avLst/>
              </a:prstGeom>
              <a:noFill/>
              <a:ln w="12700">
                <a:noFill/>
                <a:round/>
                <a:headEnd/>
                <a:tailEnd/>
              </a:ln>
            </p:spPr>
            <p:txBody>
              <a:bodyPr wrap="none" anchor="ctr">
                <a:spAutoFit/>
              </a:bodyPr>
              <a:lstStyle/>
              <a:p>
                <a:r>
                  <a:rPr lang="en-US" i="1"/>
                  <a:t>A</a:t>
                </a:r>
                <a:r>
                  <a:rPr lang="en-US" baseline="-25000"/>
                  <a:t>2</a:t>
                </a:r>
              </a:p>
            </p:txBody>
          </p:sp>
          <p:sp>
            <p:nvSpPr>
              <p:cNvPr id="1063" name="Oval 63"/>
              <p:cNvSpPr>
                <a:spLocks noChangeArrowheads="1"/>
              </p:cNvSpPr>
              <p:nvPr/>
            </p:nvSpPr>
            <p:spPr bwMode="auto">
              <a:xfrm>
                <a:off x="2116" y="1993"/>
                <a:ext cx="315" cy="465"/>
              </a:xfrm>
              <a:prstGeom prst="ellipse">
                <a:avLst/>
              </a:prstGeom>
              <a:noFill/>
              <a:ln w="12700">
                <a:solidFill>
                  <a:schemeClr val="tx1"/>
                </a:solidFill>
                <a:round/>
                <a:headEnd/>
                <a:tailEnd/>
              </a:ln>
            </p:spPr>
            <p:txBody>
              <a:bodyPr anchor="ctr">
                <a:spAutoFit/>
              </a:bodyPr>
              <a:lstStyle/>
              <a:p>
                <a:endParaRPr lang="en-US"/>
              </a:p>
            </p:txBody>
          </p:sp>
        </p:grpSp>
        <p:sp>
          <p:nvSpPr>
            <p:cNvPr id="1056" name="Text Box 64"/>
            <p:cNvSpPr txBox="1">
              <a:spLocks noChangeArrowheads="1"/>
            </p:cNvSpPr>
            <p:nvPr/>
          </p:nvSpPr>
          <p:spPr bwMode="auto">
            <a:xfrm>
              <a:off x="1729" y="2959"/>
              <a:ext cx="784" cy="331"/>
            </a:xfrm>
            <a:prstGeom prst="rect">
              <a:avLst/>
            </a:prstGeom>
            <a:noFill/>
            <a:ln w="12700">
              <a:noFill/>
              <a:miter lim="800000"/>
              <a:headEnd/>
              <a:tailEnd/>
            </a:ln>
          </p:spPr>
          <p:txBody>
            <a:bodyPr wrap="none">
              <a:spAutoFit/>
            </a:bodyPr>
            <a:lstStyle/>
            <a:p>
              <a:r>
                <a:rPr lang="en-US">
                  <a:solidFill>
                    <a:srgbClr val="CC00CC"/>
                  </a:solidFill>
                </a:rPr>
                <a:t>E(S)=0.993</a:t>
              </a:r>
            </a:p>
          </p:txBody>
        </p:sp>
        <p:sp>
          <p:nvSpPr>
            <p:cNvPr id="1057" name="Text Box 65"/>
            <p:cNvSpPr txBox="1">
              <a:spLocks noChangeArrowheads="1"/>
            </p:cNvSpPr>
            <p:nvPr/>
          </p:nvSpPr>
          <p:spPr bwMode="auto">
            <a:xfrm>
              <a:off x="4376" y="2972"/>
              <a:ext cx="784" cy="331"/>
            </a:xfrm>
            <a:prstGeom prst="rect">
              <a:avLst/>
            </a:prstGeom>
            <a:noFill/>
            <a:ln w="12700">
              <a:noFill/>
              <a:miter lim="800000"/>
              <a:headEnd/>
              <a:tailEnd/>
            </a:ln>
          </p:spPr>
          <p:txBody>
            <a:bodyPr wrap="none">
              <a:spAutoFit/>
            </a:bodyPr>
            <a:lstStyle/>
            <a:p>
              <a:r>
                <a:rPr lang="en-US">
                  <a:solidFill>
                    <a:srgbClr val="CC00CC"/>
                  </a:solidFill>
                </a:rPr>
                <a:t>E(S)=0.993</a:t>
              </a:r>
            </a:p>
          </p:txBody>
        </p:sp>
        <p:sp>
          <p:nvSpPr>
            <p:cNvPr id="1058" name="Text Box 66"/>
            <p:cNvSpPr txBox="1">
              <a:spLocks noChangeArrowheads="1"/>
            </p:cNvSpPr>
            <p:nvPr/>
          </p:nvSpPr>
          <p:spPr bwMode="auto">
            <a:xfrm>
              <a:off x="697" y="3389"/>
              <a:ext cx="470" cy="331"/>
            </a:xfrm>
            <a:prstGeom prst="rect">
              <a:avLst/>
            </a:prstGeom>
            <a:noFill/>
            <a:ln w="12700">
              <a:noFill/>
              <a:miter lim="800000"/>
              <a:headEnd/>
              <a:tailEnd/>
            </a:ln>
          </p:spPr>
          <p:txBody>
            <a:bodyPr wrap="none">
              <a:spAutoFit/>
            </a:bodyPr>
            <a:lstStyle/>
            <a:p>
              <a:r>
                <a:rPr lang="en-US">
                  <a:solidFill>
                    <a:srgbClr val="CC00CC"/>
                  </a:solidFill>
                </a:rPr>
                <a:t>0.708</a:t>
              </a:r>
            </a:p>
          </p:txBody>
        </p:sp>
        <p:sp>
          <p:nvSpPr>
            <p:cNvPr id="1059" name="Text Box 67"/>
            <p:cNvSpPr txBox="1">
              <a:spLocks noChangeArrowheads="1"/>
            </p:cNvSpPr>
            <p:nvPr/>
          </p:nvSpPr>
          <p:spPr bwMode="auto">
            <a:xfrm>
              <a:off x="2031" y="3404"/>
              <a:ext cx="470" cy="331"/>
            </a:xfrm>
            <a:prstGeom prst="rect">
              <a:avLst/>
            </a:prstGeom>
            <a:noFill/>
            <a:ln w="12700">
              <a:noFill/>
              <a:miter lim="800000"/>
              <a:headEnd/>
              <a:tailEnd/>
            </a:ln>
          </p:spPr>
          <p:txBody>
            <a:bodyPr wrap="none">
              <a:spAutoFit/>
            </a:bodyPr>
            <a:lstStyle/>
            <a:p>
              <a:r>
                <a:rPr lang="en-US">
                  <a:solidFill>
                    <a:srgbClr val="CC00CC"/>
                  </a:solidFill>
                </a:rPr>
                <a:t>0.742</a:t>
              </a:r>
            </a:p>
          </p:txBody>
        </p:sp>
        <p:sp>
          <p:nvSpPr>
            <p:cNvPr id="1060" name="Text Box 68"/>
            <p:cNvSpPr txBox="1">
              <a:spLocks noChangeArrowheads="1"/>
            </p:cNvSpPr>
            <p:nvPr/>
          </p:nvSpPr>
          <p:spPr bwMode="auto">
            <a:xfrm>
              <a:off x="3431" y="3418"/>
              <a:ext cx="470" cy="331"/>
            </a:xfrm>
            <a:prstGeom prst="rect">
              <a:avLst/>
            </a:prstGeom>
            <a:noFill/>
            <a:ln w="12700">
              <a:noFill/>
              <a:miter lim="800000"/>
              <a:headEnd/>
              <a:tailEnd/>
            </a:ln>
          </p:spPr>
          <p:txBody>
            <a:bodyPr wrap="none">
              <a:spAutoFit/>
            </a:bodyPr>
            <a:lstStyle/>
            <a:p>
              <a:r>
                <a:rPr lang="en-US">
                  <a:solidFill>
                    <a:srgbClr val="CC00CC"/>
                  </a:solidFill>
                </a:rPr>
                <a:t>0.937</a:t>
              </a:r>
            </a:p>
          </p:txBody>
        </p:sp>
        <p:sp>
          <p:nvSpPr>
            <p:cNvPr id="1061" name="Text Box 69"/>
            <p:cNvSpPr txBox="1">
              <a:spLocks noChangeArrowheads="1"/>
            </p:cNvSpPr>
            <p:nvPr/>
          </p:nvSpPr>
          <p:spPr bwMode="auto">
            <a:xfrm>
              <a:off x="4853" y="3396"/>
              <a:ext cx="470" cy="331"/>
            </a:xfrm>
            <a:prstGeom prst="rect">
              <a:avLst/>
            </a:prstGeom>
            <a:noFill/>
            <a:ln w="12700">
              <a:noFill/>
              <a:miter lim="800000"/>
              <a:headEnd/>
              <a:tailEnd/>
            </a:ln>
          </p:spPr>
          <p:txBody>
            <a:bodyPr wrap="none">
              <a:spAutoFit/>
            </a:bodyPr>
            <a:lstStyle/>
            <a:p>
              <a:r>
                <a:rPr lang="en-US">
                  <a:solidFill>
                    <a:srgbClr val="CC00CC"/>
                  </a:solidFill>
                </a:rPr>
                <a:t>0.619</a:t>
              </a:r>
            </a:p>
          </p:txBody>
        </p:sp>
      </p:grpSp>
      <p:sp>
        <p:nvSpPr>
          <p:cNvPr id="175174" name="Text Box 70"/>
          <p:cNvSpPr txBox="1">
            <a:spLocks noChangeArrowheads="1"/>
          </p:cNvSpPr>
          <p:nvPr/>
        </p:nvSpPr>
        <p:spPr bwMode="auto">
          <a:xfrm>
            <a:off x="1544639" y="4568429"/>
            <a:ext cx="1423415" cy="364338"/>
          </a:xfrm>
          <a:prstGeom prst="rect">
            <a:avLst/>
          </a:prstGeom>
          <a:noFill/>
          <a:ln w="12700">
            <a:noFill/>
            <a:miter lim="800000"/>
            <a:headEnd/>
            <a:tailEnd/>
          </a:ln>
        </p:spPr>
        <p:txBody>
          <a:bodyPr wrap="none" lIns="86493" tIns="43247" rIns="86493" bIns="43247">
            <a:spAutoFit/>
          </a:bodyPr>
          <a:lstStyle/>
          <a:p>
            <a:r>
              <a:rPr lang="en-US">
                <a:solidFill>
                  <a:srgbClr val="FF0000"/>
                </a:solidFill>
                <a:sym typeface="Wingdings 2" pitchFamily="18" charset="2"/>
              </a:rPr>
              <a:t></a:t>
            </a:r>
            <a:r>
              <a:rPr lang="en-US">
                <a:solidFill>
                  <a:srgbClr val="FF0000"/>
                </a:solidFill>
              </a:rPr>
              <a:t>Gain: 0.265</a:t>
            </a:r>
          </a:p>
        </p:txBody>
      </p:sp>
      <p:sp>
        <p:nvSpPr>
          <p:cNvPr id="175175" name="Text Box 71"/>
          <p:cNvSpPr txBox="1">
            <a:spLocks noChangeArrowheads="1"/>
          </p:cNvSpPr>
          <p:nvPr/>
        </p:nvSpPr>
        <p:spPr bwMode="auto">
          <a:xfrm>
            <a:off x="5889625" y="4583907"/>
            <a:ext cx="1247085" cy="364338"/>
          </a:xfrm>
          <a:prstGeom prst="rect">
            <a:avLst/>
          </a:prstGeom>
          <a:noFill/>
          <a:ln w="12700">
            <a:noFill/>
            <a:miter lim="800000"/>
            <a:headEnd/>
            <a:tailEnd/>
          </a:ln>
        </p:spPr>
        <p:txBody>
          <a:bodyPr wrap="none" lIns="86493" tIns="43247" rIns="86493" bIns="43247">
            <a:spAutoFit/>
          </a:bodyPr>
          <a:lstStyle/>
          <a:p>
            <a:r>
              <a:rPr lang="en-US">
                <a:solidFill>
                  <a:schemeClr val="hlink"/>
                </a:solidFill>
              </a:rPr>
              <a:t>Gain: 0.121</a:t>
            </a:r>
          </a:p>
        </p:txBody>
      </p:sp>
      <p:sp>
        <p:nvSpPr>
          <p:cNvPr id="1035" name="Slide Number Placeholder 70"/>
          <p:cNvSpPr>
            <a:spLocks noGrp="1"/>
          </p:cNvSpPr>
          <p:nvPr>
            <p:ph type="sldNum" sz="quarter" idx="4294967295"/>
          </p:nvPr>
        </p:nvSpPr>
        <p:spPr>
          <a:xfrm>
            <a:off x="6553200" y="4686300"/>
            <a:ext cx="1905000" cy="342900"/>
          </a:xfrm>
          <a:prstGeom prst="rect">
            <a:avLst/>
          </a:prstGeom>
          <a:noFill/>
        </p:spPr>
        <p:txBody>
          <a:bodyPr/>
          <a:lstStyle/>
          <a:p>
            <a:fld id="{338573CC-9A6B-44DD-8D33-546D2443C962}" type="slidenum">
              <a:rPr lang="en-US">
                <a:cs typeface="Arial" charset="0"/>
              </a:rPr>
              <a:pPr/>
              <a:t>27</a:t>
            </a:fld>
            <a:endParaRPr lang="en-US">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5142"/>
                                        </p:tgtEl>
                                        <p:attrNameLst>
                                          <p:attrName>style.visibility</p:attrName>
                                        </p:attrNameLst>
                                      </p:cBhvr>
                                      <p:to>
                                        <p:strVal val="visible"/>
                                      </p:to>
                                    </p:set>
                                    <p:animEffect transition="in" filter="checkerboard(across)">
                                      <p:cBhvr>
                                        <p:cTn id="12" dur="500"/>
                                        <p:tgtEl>
                                          <p:spTgt spid="17514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75143"/>
                                        </p:tgtEl>
                                        <p:attrNameLst>
                                          <p:attrName>style.visibility</p:attrName>
                                        </p:attrNameLst>
                                      </p:cBhvr>
                                      <p:to>
                                        <p:strVal val="visible"/>
                                      </p:to>
                                    </p:set>
                                    <p:animEffect transition="in" filter="checkerboard(across)">
                                      <p:cBhvr>
                                        <p:cTn id="15" dur="500"/>
                                        <p:tgtEl>
                                          <p:spTgt spid="1751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75174"/>
                                        </p:tgtEl>
                                        <p:attrNameLst>
                                          <p:attrName>style.visibility</p:attrName>
                                        </p:attrNameLst>
                                      </p:cBhvr>
                                      <p:to>
                                        <p:strVal val="visible"/>
                                      </p:to>
                                    </p:set>
                                    <p:animEffect transition="in" filter="checkerboard(across)">
                                      <p:cBhvr>
                                        <p:cTn id="25" dur="500"/>
                                        <p:tgtEl>
                                          <p:spTgt spid="17517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75175"/>
                                        </p:tgtEl>
                                        <p:attrNameLst>
                                          <p:attrName>style.visibility</p:attrName>
                                        </p:attrNameLst>
                                      </p:cBhvr>
                                      <p:to>
                                        <p:strVal val="visible"/>
                                      </p:to>
                                    </p:set>
                                    <p:animEffect transition="in" filter="checkerboard(across)">
                                      <p:cBhvr>
                                        <p:cTn id="28" dur="500"/>
                                        <p:tgtEl>
                                          <p:spTgt spid="175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42" grpId="0"/>
      <p:bldP spid="175143" grpId="0"/>
      <p:bldP spid="175174" grpId="0"/>
      <p:bldP spid="17517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66700"/>
            <a:ext cx="8280400" cy="400050"/>
          </a:xfrm>
        </p:spPr>
        <p:txBody>
          <a:bodyPr>
            <a:normAutofit/>
          </a:bodyPr>
          <a:lstStyle/>
          <a:p>
            <a:r>
              <a:rPr lang="en-US" sz="1600" dirty="0" smtClean="0">
                <a:latin typeface="Comic Sans MS" pitchFamily="66" charset="0"/>
                <a:ea typeface="ＭＳ Ｐゴシック" pitchFamily="34" charset="-128"/>
              </a:rPr>
              <a:t>Gain function</a:t>
            </a:r>
          </a:p>
        </p:txBody>
      </p:sp>
      <p:sp>
        <p:nvSpPr>
          <p:cNvPr id="31747" name="Rectangle 3"/>
          <p:cNvSpPr>
            <a:spLocks noChangeArrowheads="1"/>
          </p:cNvSpPr>
          <p:nvPr/>
        </p:nvSpPr>
        <p:spPr bwMode="auto">
          <a:xfrm>
            <a:off x="152400" y="666750"/>
            <a:ext cx="8991600" cy="4181475"/>
          </a:xfrm>
          <a:prstGeom prst="rect">
            <a:avLst/>
          </a:prstGeom>
          <a:noFill/>
          <a:ln w="12700">
            <a:noFill/>
            <a:miter lim="800000"/>
            <a:headEnd/>
            <a:tailEnd/>
          </a:ln>
        </p:spPr>
        <p:txBody>
          <a:bodyPr lIns="85593" tIns="42045" rIns="85593" bIns="42045"/>
          <a:lstStyle/>
          <a:p>
            <a:pPr marL="323850" indent="-323850">
              <a:spcBef>
                <a:spcPct val="20000"/>
              </a:spcBef>
              <a:buClr>
                <a:srgbClr val="000066"/>
              </a:buClr>
              <a:buSzPct val="90000"/>
              <a:buFont typeface="Webdings" pitchFamily="18" charset="2"/>
              <a:buChar char="&lt;"/>
            </a:pPr>
            <a:r>
              <a:rPr lang="en-US" sz="1600" dirty="0">
                <a:solidFill>
                  <a:srgbClr val="000066"/>
                </a:solidFill>
                <a:latin typeface="Tahoma" pitchFamily="34" charset="0"/>
              </a:rPr>
              <a:t>Gain is measure of how much can </a:t>
            </a:r>
          </a:p>
          <a:p>
            <a:pPr marL="701675" lvl="1" indent="-269875">
              <a:spcBef>
                <a:spcPct val="20000"/>
              </a:spcBef>
              <a:buClr>
                <a:srgbClr val="000066"/>
              </a:buClr>
              <a:buSzPct val="90000"/>
              <a:buFontTx/>
              <a:buChar char="–"/>
            </a:pPr>
            <a:r>
              <a:rPr lang="en-US" sz="1600" dirty="0">
                <a:solidFill>
                  <a:srgbClr val="000066"/>
                </a:solidFill>
                <a:latin typeface="Tahoma" pitchFamily="34" charset="0"/>
              </a:rPr>
              <a:t>Reduce uncertainty</a:t>
            </a:r>
          </a:p>
          <a:p>
            <a:pPr marL="1081088" lvl="2" indent="-215900">
              <a:spcBef>
                <a:spcPct val="20000"/>
              </a:spcBef>
              <a:buClr>
                <a:srgbClr val="000066"/>
              </a:buClr>
              <a:buSzPct val="90000"/>
              <a:buFont typeface="Wingdings" pitchFamily="2" charset="2"/>
              <a:buChar char="v"/>
            </a:pPr>
            <a:r>
              <a:rPr lang="en-US" sz="1600" dirty="0">
                <a:solidFill>
                  <a:srgbClr val="000066"/>
                </a:solidFill>
                <a:latin typeface="Tahoma" pitchFamily="34" charset="0"/>
              </a:rPr>
              <a:t>Value lies between 0,1</a:t>
            </a:r>
          </a:p>
          <a:p>
            <a:pPr marL="1081088" lvl="2" indent="-215900">
              <a:spcBef>
                <a:spcPct val="20000"/>
              </a:spcBef>
              <a:buClr>
                <a:srgbClr val="000066"/>
              </a:buClr>
              <a:buSzPct val="90000"/>
              <a:buFont typeface="Wingdings" pitchFamily="2" charset="2"/>
              <a:buChar char="v"/>
            </a:pPr>
            <a:r>
              <a:rPr lang="en-US" sz="1600" dirty="0">
                <a:solidFill>
                  <a:srgbClr val="000066"/>
                </a:solidFill>
                <a:latin typeface="Tahoma" pitchFamily="34" charset="0"/>
              </a:rPr>
              <a:t>What is significance of </a:t>
            </a:r>
          </a:p>
          <a:p>
            <a:pPr marL="1512888" lvl="3" indent="-215900">
              <a:spcBef>
                <a:spcPct val="20000"/>
              </a:spcBef>
              <a:buClr>
                <a:srgbClr val="000066"/>
              </a:buClr>
              <a:buSzPct val="90000"/>
              <a:buFont typeface="Wingdings" pitchFamily="2" charset="2"/>
              <a:buChar char="Ø"/>
            </a:pPr>
            <a:r>
              <a:rPr lang="en-US" sz="1600" dirty="0">
                <a:solidFill>
                  <a:srgbClr val="000066"/>
                </a:solidFill>
                <a:latin typeface="Tahoma" pitchFamily="34" charset="0"/>
              </a:rPr>
              <a:t>gain of 0?</a:t>
            </a:r>
          </a:p>
          <a:p>
            <a:pPr marL="1944688" lvl="4" indent="-215900">
              <a:spcBef>
                <a:spcPct val="20000"/>
              </a:spcBef>
              <a:buClr>
                <a:srgbClr val="000066"/>
              </a:buClr>
              <a:buSzPct val="90000"/>
              <a:buFont typeface="Wingdings" pitchFamily="2" charset="2"/>
              <a:buChar char="§"/>
            </a:pPr>
            <a:r>
              <a:rPr lang="en-US" sz="1600" dirty="0">
                <a:solidFill>
                  <a:srgbClr val="000066"/>
                </a:solidFill>
                <a:latin typeface="Tahoma" pitchFamily="34" charset="0"/>
              </a:rPr>
              <a:t>example where have 50/50 split of +/- both before </a:t>
            </a:r>
            <a:r>
              <a:rPr lang="en-US" sz="1600" i="1" dirty="0">
                <a:solidFill>
                  <a:srgbClr val="000066"/>
                </a:solidFill>
                <a:latin typeface="Tahoma" pitchFamily="34" charset="0"/>
              </a:rPr>
              <a:t>and</a:t>
            </a:r>
            <a:r>
              <a:rPr lang="en-US" sz="1600" dirty="0">
                <a:solidFill>
                  <a:srgbClr val="000066"/>
                </a:solidFill>
                <a:latin typeface="Tahoma" pitchFamily="34" charset="0"/>
              </a:rPr>
              <a:t> after discriminating on attributes values</a:t>
            </a:r>
          </a:p>
          <a:p>
            <a:pPr marL="1512888" lvl="3" indent="-215900">
              <a:spcBef>
                <a:spcPct val="20000"/>
              </a:spcBef>
              <a:buClr>
                <a:srgbClr val="000066"/>
              </a:buClr>
              <a:buSzPct val="90000"/>
              <a:buFont typeface="Wingdings" pitchFamily="2" charset="2"/>
              <a:buChar char="Ø"/>
            </a:pPr>
            <a:r>
              <a:rPr lang="en-US" sz="1600" dirty="0">
                <a:solidFill>
                  <a:srgbClr val="000066"/>
                </a:solidFill>
                <a:latin typeface="Tahoma" pitchFamily="34" charset="0"/>
              </a:rPr>
              <a:t> gain of 1?</a:t>
            </a:r>
          </a:p>
          <a:p>
            <a:pPr marL="1944688" lvl="4" indent="-215900">
              <a:spcBef>
                <a:spcPct val="20000"/>
              </a:spcBef>
              <a:buClr>
                <a:srgbClr val="000066"/>
              </a:buClr>
              <a:buSzPct val="90000"/>
              <a:buFont typeface="Wingdings" pitchFamily="2" charset="2"/>
              <a:buChar char="§"/>
            </a:pPr>
            <a:r>
              <a:rPr lang="en-US" sz="1600" dirty="0">
                <a:solidFill>
                  <a:srgbClr val="000066"/>
                </a:solidFill>
                <a:latin typeface="Tahoma" pitchFamily="34" charset="0"/>
              </a:rPr>
              <a:t>Example of going from </a:t>
            </a:r>
            <a:r>
              <a:rPr lang="ja-JP" altLang="en-US" sz="1600">
                <a:solidFill>
                  <a:srgbClr val="000066"/>
                </a:solidFill>
                <a:latin typeface="Tahoma" pitchFamily="34" charset="0"/>
              </a:rPr>
              <a:t>“</a:t>
            </a:r>
            <a:r>
              <a:rPr lang="en-US" altLang="ja-JP" sz="1600" dirty="0">
                <a:solidFill>
                  <a:srgbClr val="000066"/>
                </a:solidFill>
                <a:latin typeface="Tahoma" pitchFamily="34" charset="0"/>
              </a:rPr>
              <a:t>perfect uncertainty</a:t>
            </a:r>
            <a:r>
              <a:rPr lang="ja-JP" altLang="en-US" sz="1600">
                <a:solidFill>
                  <a:srgbClr val="000066"/>
                </a:solidFill>
                <a:latin typeface="Tahoma" pitchFamily="34" charset="0"/>
              </a:rPr>
              <a:t>”</a:t>
            </a:r>
            <a:r>
              <a:rPr lang="en-US" altLang="ja-JP" sz="1600" dirty="0">
                <a:solidFill>
                  <a:srgbClr val="000066"/>
                </a:solidFill>
                <a:latin typeface="Tahoma" pitchFamily="34" charset="0"/>
              </a:rPr>
              <a:t> to perfect certainty after splitting example with predictive attribute</a:t>
            </a:r>
          </a:p>
          <a:p>
            <a:pPr marL="701675" lvl="1" indent="-269875">
              <a:spcBef>
                <a:spcPct val="20000"/>
              </a:spcBef>
              <a:buClr>
                <a:srgbClr val="000066"/>
              </a:buClr>
              <a:buSzPct val="90000"/>
              <a:buFontTx/>
              <a:buChar char="–"/>
            </a:pPr>
            <a:r>
              <a:rPr lang="en-US" sz="1600" dirty="0">
                <a:solidFill>
                  <a:srgbClr val="000066"/>
                </a:solidFill>
                <a:latin typeface="Tahoma" pitchFamily="34" charset="0"/>
              </a:rPr>
              <a:t>Find </a:t>
            </a:r>
            <a:r>
              <a:rPr lang="ja-JP" altLang="en-US" sz="1600">
                <a:solidFill>
                  <a:srgbClr val="000066"/>
                </a:solidFill>
                <a:latin typeface="Tahoma" pitchFamily="34" charset="0"/>
              </a:rPr>
              <a:t>“</a:t>
            </a:r>
            <a:r>
              <a:rPr lang="en-US" altLang="ja-JP" sz="1600" dirty="0">
                <a:solidFill>
                  <a:srgbClr val="000066"/>
                </a:solidFill>
                <a:latin typeface="Tahoma" pitchFamily="34" charset="0"/>
              </a:rPr>
              <a:t>patterns</a:t>
            </a:r>
            <a:r>
              <a:rPr lang="ja-JP" altLang="en-US" sz="1600">
                <a:solidFill>
                  <a:srgbClr val="000066"/>
                </a:solidFill>
                <a:latin typeface="Tahoma" pitchFamily="34" charset="0"/>
              </a:rPr>
              <a:t>”</a:t>
            </a:r>
            <a:r>
              <a:rPr lang="en-US" altLang="ja-JP" sz="1600" dirty="0">
                <a:solidFill>
                  <a:srgbClr val="000066"/>
                </a:solidFill>
                <a:latin typeface="Tahoma" pitchFamily="34" charset="0"/>
              </a:rPr>
              <a:t> in TE</a:t>
            </a:r>
            <a:r>
              <a:rPr lang="ja-JP" altLang="en-US" sz="1600">
                <a:solidFill>
                  <a:srgbClr val="000066"/>
                </a:solidFill>
                <a:latin typeface="Tahoma" pitchFamily="34" charset="0"/>
              </a:rPr>
              <a:t>’</a:t>
            </a:r>
            <a:r>
              <a:rPr lang="en-US" altLang="ja-JP" sz="1600" dirty="0">
                <a:solidFill>
                  <a:srgbClr val="000066"/>
                </a:solidFill>
                <a:latin typeface="Tahoma" pitchFamily="34" charset="0"/>
              </a:rPr>
              <a:t>s relating to attribute values</a:t>
            </a:r>
          </a:p>
          <a:p>
            <a:pPr marL="1081088" lvl="2" indent="-215900">
              <a:spcBef>
                <a:spcPct val="20000"/>
              </a:spcBef>
              <a:buClr>
                <a:srgbClr val="000066"/>
              </a:buClr>
              <a:buSzPct val="90000"/>
              <a:buFont typeface="Wingdings" pitchFamily="2" charset="2"/>
              <a:buChar char="v"/>
            </a:pPr>
            <a:r>
              <a:rPr lang="en-US" sz="1600" dirty="0">
                <a:solidFill>
                  <a:srgbClr val="000066"/>
                </a:solidFill>
                <a:latin typeface="Tahoma" pitchFamily="34" charset="0"/>
              </a:rPr>
              <a:t>Move to locally minimal representation of TE</a:t>
            </a:r>
            <a:r>
              <a:rPr lang="ja-JP" altLang="en-US" sz="1600">
                <a:solidFill>
                  <a:srgbClr val="000066"/>
                </a:solidFill>
                <a:latin typeface="Tahoma" pitchFamily="34" charset="0"/>
              </a:rPr>
              <a:t>’</a:t>
            </a:r>
            <a:r>
              <a:rPr lang="en-US" altLang="ja-JP" sz="1600" dirty="0">
                <a:solidFill>
                  <a:srgbClr val="000066"/>
                </a:solidFill>
                <a:latin typeface="Tahoma" pitchFamily="34" charset="0"/>
              </a:rPr>
              <a:t>s</a:t>
            </a:r>
          </a:p>
          <a:p>
            <a:pPr marL="323850" indent="-323850">
              <a:spcBef>
                <a:spcPct val="20000"/>
              </a:spcBef>
              <a:buClr>
                <a:srgbClr val="000066"/>
              </a:buClr>
              <a:buSzPct val="90000"/>
              <a:buFont typeface="Webdings" pitchFamily="18" charset="2"/>
              <a:buChar char="&lt;"/>
            </a:pPr>
            <a:endParaRPr lang="en-US" sz="2600" dirty="0">
              <a:solidFill>
                <a:srgbClr val="000066"/>
              </a:solidFill>
              <a:latin typeface="Tahom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1"/>
          <p:cNvSpPr>
            <a:spLocks noGrp="1" noChangeArrowheads="1"/>
          </p:cNvSpPr>
          <p:nvPr>
            <p:ph type="title"/>
          </p:nvPr>
        </p:nvSpPr>
        <p:spPr>
          <a:xfrm>
            <a:off x="152400" y="228600"/>
            <a:ext cx="8991600" cy="571500"/>
          </a:xfrm>
        </p:spPr>
        <p:txBody>
          <a:bodyPr>
            <a:normAutofit/>
          </a:bodyPr>
          <a:lstStyle/>
          <a:p>
            <a:r>
              <a:rPr lang="en-US" sz="2400" dirty="0" smtClean="0">
                <a:latin typeface="Comic Sans MS" pitchFamily="66" charset="0"/>
                <a:ea typeface="ＭＳ Ｐゴシック" pitchFamily="34" charset="-128"/>
              </a:rPr>
              <a:t>Training Examples</a:t>
            </a:r>
          </a:p>
        </p:txBody>
      </p:sp>
      <p:graphicFrame>
        <p:nvGraphicFramePr>
          <p:cNvPr id="209194" name="Group 298"/>
          <p:cNvGraphicFramePr>
            <a:graphicFrameLocks noGrp="1"/>
          </p:cNvGraphicFramePr>
          <p:nvPr>
            <p:ph idx="1"/>
          </p:nvPr>
        </p:nvGraphicFramePr>
        <p:xfrm>
          <a:off x="1690689" y="666750"/>
          <a:ext cx="5472113" cy="3613599"/>
        </p:xfrm>
        <a:graphic>
          <a:graphicData uri="http://schemas.openxmlformats.org/drawingml/2006/table">
            <a:tbl>
              <a:tblPr/>
              <a:tblGrid>
                <a:gridCol w="669839"/>
                <a:gridCol w="1034243"/>
                <a:gridCol w="901182"/>
                <a:gridCol w="1100773"/>
                <a:gridCol w="825580"/>
                <a:gridCol w="940496"/>
              </a:tblGrid>
              <a:tr h="281445">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400" b="0" i="0" u="none" strike="noStrike" cap="none" normalizeH="0" baseline="0" dirty="0" smtClean="0">
                          <a:ln>
                            <a:noFill/>
                          </a:ln>
                          <a:solidFill>
                            <a:schemeClr val="tx1"/>
                          </a:solidFill>
                          <a:effectLst/>
                          <a:latin typeface="Times New Roman" pitchFamily="18" charset="0"/>
                        </a:rPr>
                        <a:t>Day</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tx1"/>
                          </a:solidFill>
                          <a:effectLst/>
                          <a:latin typeface="Times New Roman" pitchFamily="18" charset="0"/>
                        </a:rPr>
                        <a:t>Outlook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tx1"/>
                          </a:solidFill>
                          <a:effectLst/>
                          <a:latin typeface="Times New Roman" pitchFamily="18" charset="0"/>
                        </a:rPr>
                        <a:t>Temp</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tx1"/>
                          </a:solidFill>
                          <a:effectLst/>
                          <a:latin typeface="Times New Roman" pitchFamily="18" charset="0"/>
                        </a:rPr>
                        <a:t>Humidity</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tx1"/>
                          </a:solidFill>
                          <a:effectLst/>
                          <a:latin typeface="Times New Roman" pitchFamily="18" charset="0"/>
                        </a:rPr>
                        <a:t>Wind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tx1"/>
                          </a:solidFill>
                          <a:effectLst/>
                          <a:latin typeface="Times New Roman" pitchFamily="18" charset="0"/>
                        </a:rPr>
                        <a:t>Tennis?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D1</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Sunny</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Hot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dirty="0" smtClean="0">
                          <a:ln>
                            <a:noFill/>
                          </a:ln>
                          <a:solidFill>
                            <a:schemeClr val="hlink"/>
                          </a:solidFill>
                          <a:effectLst/>
                          <a:latin typeface="Times New Roman" pitchFamily="18" charset="0"/>
                        </a:rPr>
                        <a:t>No</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D2</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Sunny</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Hot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Strong</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No</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D3</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Overcast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Hot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D4</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Rain</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Mild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D5</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Rain</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Cool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D6</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Rain</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Cool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Strong</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No</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D7</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Overcast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Cool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Strong</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D8</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Sunny</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Mild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No</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D9</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Sunny</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Cool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D10</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Rain</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Mild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D11</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Sunny</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Mild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Strong</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D12</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Overcast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Mild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Strong</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D13</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Overcast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Hot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D14</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Rain</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Mild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Strong</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dirty="0" smtClean="0">
                          <a:ln>
                            <a:noFill/>
                          </a:ln>
                          <a:solidFill>
                            <a:schemeClr val="hlink"/>
                          </a:solidFill>
                          <a:effectLst/>
                          <a:latin typeface="Times New Roman" pitchFamily="18" charset="0"/>
                        </a:rPr>
                        <a:t>No</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Classification: Definition</a:t>
            </a:r>
          </a:p>
        </p:txBody>
      </p:sp>
      <p:sp>
        <p:nvSpPr>
          <p:cNvPr id="51203" name="Rectangle 3"/>
          <p:cNvSpPr>
            <a:spLocks noGrp="1" noChangeArrowheads="1"/>
          </p:cNvSpPr>
          <p:nvPr>
            <p:ph type="body" idx="1"/>
          </p:nvPr>
        </p:nvSpPr>
        <p:spPr>
          <a:xfrm>
            <a:off x="609600" y="1504950"/>
            <a:ext cx="7924800" cy="2514600"/>
          </a:xfrm>
        </p:spPr>
        <p:txBody>
          <a:bodyPr>
            <a:normAutofit/>
          </a:bodyPr>
          <a:lstStyle/>
          <a:p>
            <a:pPr marL="342900" indent="-342900">
              <a:lnSpc>
                <a:spcPct val="90000"/>
              </a:lnSpc>
            </a:pPr>
            <a:r>
              <a:rPr lang="en-US" dirty="0" smtClean="0"/>
              <a:t>Given a collection of records (</a:t>
            </a:r>
            <a:r>
              <a:rPr lang="en-US" i="1" dirty="0" smtClean="0">
                <a:solidFill>
                  <a:srgbClr val="CC0000"/>
                </a:solidFill>
              </a:rPr>
              <a:t>training set </a:t>
            </a:r>
            <a:r>
              <a:rPr lang="en-US" dirty="0" smtClean="0"/>
              <a:t>)</a:t>
            </a:r>
          </a:p>
          <a:p>
            <a:pPr marL="742950" lvl="1" indent="-285750">
              <a:lnSpc>
                <a:spcPct val="90000"/>
              </a:lnSpc>
            </a:pPr>
            <a:r>
              <a:rPr lang="en-US" sz="2400" dirty="0" smtClean="0"/>
              <a:t>Each record contains a set of </a:t>
            </a:r>
            <a:r>
              <a:rPr lang="en-US" sz="2400" i="1" dirty="0" smtClean="0">
                <a:solidFill>
                  <a:srgbClr val="CC0000"/>
                </a:solidFill>
              </a:rPr>
              <a:t>attributes</a:t>
            </a:r>
            <a:r>
              <a:rPr lang="en-US" sz="2400" dirty="0" smtClean="0"/>
              <a:t>, one of the attributes is the </a:t>
            </a:r>
            <a:r>
              <a:rPr lang="en-US" sz="2400" i="1" dirty="0" smtClean="0">
                <a:solidFill>
                  <a:srgbClr val="CC0000"/>
                </a:solidFill>
              </a:rPr>
              <a:t>class</a:t>
            </a:r>
            <a:r>
              <a:rPr lang="en-US" sz="2400" dirty="0" smtClean="0"/>
              <a:t>.</a:t>
            </a:r>
            <a:endParaRPr lang="en-US" dirty="0" smtClean="0"/>
          </a:p>
          <a:p>
            <a:pPr marL="342900" indent="-342900">
              <a:lnSpc>
                <a:spcPct val="90000"/>
              </a:lnSpc>
            </a:pPr>
            <a:r>
              <a:rPr lang="en-US" dirty="0" smtClean="0"/>
              <a:t>Find a </a:t>
            </a:r>
            <a:r>
              <a:rPr lang="en-US" i="1" dirty="0" smtClean="0">
                <a:solidFill>
                  <a:srgbClr val="CC0000"/>
                </a:solidFill>
              </a:rPr>
              <a:t>model</a:t>
            </a:r>
            <a:r>
              <a:rPr lang="en-US" dirty="0" smtClean="0"/>
              <a:t>  for class attribute as a function of the values of other attributes.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latin typeface="Comic Sans MS" pitchFamily="66" charset="0"/>
                <a:ea typeface="ＭＳ Ｐゴシック" pitchFamily="34" charset="-128"/>
              </a:rPr>
              <a:t>Determine the Root Attribute</a:t>
            </a:r>
          </a:p>
        </p:txBody>
      </p:sp>
      <p:sp>
        <p:nvSpPr>
          <p:cNvPr id="33795" name="Rectangle 4"/>
          <p:cNvSpPr>
            <a:spLocks noChangeArrowheads="1"/>
          </p:cNvSpPr>
          <p:nvPr/>
        </p:nvSpPr>
        <p:spPr bwMode="auto">
          <a:xfrm>
            <a:off x="1765300" y="1091206"/>
            <a:ext cx="1455738" cy="364338"/>
          </a:xfrm>
          <a:prstGeom prst="rect">
            <a:avLst/>
          </a:prstGeom>
          <a:noFill/>
          <a:ln w="12700">
            <a:solidFill>
              <a:schemeClr val="tx1"/>
            </a:solidFill>
            <a:miter lim="800000"/>
            <a:headEnd/>
            <a:tailEnd/>
          </a:ln>
        </p:spPr>
        <p:txBody>
          <a:bodyPr lIns="86493" tIns="43247" rIns="86493" bIns="43247" anchor="ctr">
            <a:spAutoFit/>
          </a:bodyPr>
          <a:lstStyle/>
          <a:p>
            <a:r>
              <a:rPr lang="en-US"/>
              <a:t>Humidity</a:t>
            </a:r>
          </a:p>
        </p:txBody>
      </p:sp>
      <p:sp>
        <p:nvSpPr>
          <p:cNvPr id="33796" name="Line 5"/>
          <p:cNvSpPr>
            <a:spLocks noChangeShapeType="1"/>
          </p:cNvSpPr>
          <p:nvPr/>
        </p:nvSpPr>
        <p:spPr bwMode="auto">
          <a:xfrm flipH="1">
            <a:off x="1533525" y="1440656"/>
            <a:ext cx="947738" cy="658416"/>
          </a:xfrm>
          <a:prstGeom prst="line">
            <a:avLst/>
          </a:prstGeom>
          <a:noFill/>
          <a:ln w="12700">
            <a:solidFill>
              <a:schemeClr val="tx1"/>
            </a:solidFill>
            <a:round/>
            <a:headEnd/>
            <a:tailEnd type="triangle" w="lg" len="lg"/>
          </a:ln>
        </p:spPr>
        <p:txBody>
          <a:bodyPr wrap="none" lIns="86493" tIns="43247" rIns="86493" bIns="43247">
            <a:spAutoFit/>
          </a:bodyPr>
          <a:lstStyle/>
          <a:p>
            <a:endParaRPr lang="en-IN"/>
          </a:p>
        </p:txBody>
      </p:sp>
      <p:sp>
        <p:nvSpPr>
          <p:cNvPr id="33797" name="Line 6"/>
          <p:cNvSpPr>
            <a:spLocks noChangeShapeType="1"/>
          </p:cNvSpPr>
          <p:nvPr/>
        </p:nvSpPr>
        <p:spPr bwMode="auto">
          <a:xfrm>
            <a:off x="2481263" y="1440656"/>
            <a:ext cx="849312" cy="667941"/>
          </a:xfrm>
          <a:prstGeom prst="line">
            <a:avLst/>
          </a:prstGeom>
          <a:noFill/>
          <a:ln w="12700">
            <a:solidFill>
              <a:schemeClr val="tx1"/>
            </a:solidFill>
            <a:round/>
            <a:headEnd/>
            <a:tailEnd type="triangle" w="lg" len="lg"/>
          </a:ln>
        </p:spPr>
        <p:txBody>
          <a:bodyPr wrap="none" lIns="86493" tIns="43247" rIns="86493" bIns="43247">
            <a:spAutoFit/>
          </a:bodyPr>
          <a:lstStyle/>
          <a:p>
            <a:endParaRPr lang="en-IN"/>
          </a:p>
        </p:txBody>
      </p:sp>
      <p:sp>
        <p:nvSpPr>
          <p:cNvPr id="33798" name="Text Box 7"/>
          <p:cNvSpPr txBox="1">
            <a:spLocks noChangeArrowheads="1"/>
          </p:cNvSpPr>
          <p:nvPr/>
        </p:nvSpPr>
        <p:spPr bwMode="auto">
          <a:xfrm>
            <a:off x="1344614" y="1534716"/>
            <a:ext cx="602678" cy="364338"/>
          </a:xfrm>
          <a:prstGeom prst="rect">
            <a:avLst/>
          </a:prstGeom>
          <a:noFill/>
          <a:ln w="12700">
            <a:noFill/>
            <a:miter lim="800000"/>
            <a:headEnd/>
            <a:tailEnd/>
          </a:ln>
        </p:spPr>
        <p:txBody>
          <a:bodyPr wrap="none" lIns="86493" tIns="43247" rIns="86493" bIns="43247">
            <a:spAutoFit/>
          </a:bodyPr>
          <a:lstStyle/>
          <a:p>
            <a:r>
              <a:rPr lang="en-US"/>
              <a:t>High</a:t>
            </a:r>
          </a:p>
        </p:txBody>
      </p:sp>
      <p:sp>
        <p:nvSpPr>
          <p:cNvPr id="33799" name="Text Box 8"/>
          <p:cNvSpPr txBox="1">
            <a:spLocks noChangeArrowheads="1"/>
          </p:cNvSpPr>
          <p:nvPr/>
        </p:nvSpPr>
        <p:spPr bwMode="auto">
          <a:xfrm>
            <a:off x="2900363" y="1527573"/>
            <a:ext cx="558498" cy="364338"/>
          </a:xfrm>
          <a:prstGeom prst="rect">
            <a:avLst/>
          </a:prstGeom>
          <a:noFill/>
          <a:ln w="12700">
            <a:noFill/>
            <a:miter lim="800000"/>
            <a:headEnd/>
            <a:tailEnd/>
          </a:ln>
        </p:spPr>
        <p:txBody>
          <a:bodyPr wrap="none" lIns="86493" tIns="43247" rIns="86493" bIns="43247">
            <a:spAutoFit/>
          </a:bodyPr>
          <a:lstStyle/>
          <a:p>
            <a:r>
              <a:rPr lang="en-US"/>
              <a:t>Low</a:t>
            </a:r>
          </a:p>
        </p:txBody>
      </p:sp>
      <p:sp>
        <p:nvSpPr>
          <p:cNvPr id="33800" name="Text Box 9"/>
          <p:cNvSpPr txBox="1">
            <a:spLocks noChangeArrowheads="1"/>
          </p:cNvSpPr>
          <p:nvPr/>
        </p:nvSpPr>
        <p:spPr bwMode="auto">
          <a:xfrm>
            <a:off x="1476376" y="790575"/>
            <a:ext cx="1779282" cy="364338"/>
          </a:xfrm>
          <a:prstGeom prst="rect">
            <a:avLst/>
          </a:prstGeom>
          <a:noFill/>
          <a:ln w="12700">
            <a:noFill/>
            <a:miter lim="800000"/>
            <a:headEnd/>
            <a:tailEnd/>
          </a:ln>
        </p:spPr>
        <p:txBody>
          <a:bodyPr wrap="none" lIns="86493" tIns="43247" rIns="86493" bIns="43247">
            <a:spAutoFit/>
          </a:bodyPr>
          <a:lstStyle/>
          <a:p>
            <a:r>
              <a:rPr lang="en-US"/>
              <a:t>9+, 5</a:t>
            </a:r>
            <a:r>
              <a:rPr lang="en-US">
                <a:latin typeface="Symbol" pitchFamily="18" charset="2"/>
              </a:rPr>
              <a:t>-    E=0.940</a:t>
            </a:r>
          </a:p>
        </p:txBody>
      </p:sp>
      <p:sp>
        <p:nvSpPr>
          <p:cNvPr id="33801" name="Text Box 10"/>
          <p:cNvSpPr txBox="1">
            <a:spLocks noChangeArrowheads="1"/>
          </p:cNvSpPr>
          <p:nvPr/>
        </p:nvSpPr>
        <p:spPr bwMode="auto">
          <a:xfrm>
            <a:off x="963614" y="2034778"/>
            <a:ext cx="961750" cy="641336"/>
          </a:xfrm>
          <a:prstGeom prst="rect">
            <a:avLst/>
          </a:prstGeom>
          <a:noFill/>
          <a:ln w="12700">
            <a:noFill/>
            <a:miter lim="800000"/>
            <a:headEnd/>
            <a:tailEnd/>
          </a:ln>
        </p:spPr>
        <p:txBody>
          <a:bodyPr wrap="none" lIns="86493" tIns="43247" rIns="86493" bIns="43247">
            <a:spAutoFit/>
          </a:bodyPr>
          <a:lstStyle/>
          <a:p>
            <a:r>
              <a:rPr lang="en-US"/>
              <a:t>3+, 4</a:t>
            </a:r>
            <a:r>
              <a:rPr lang="en-US">
                <a:latin typeface="Symbol" pitchFamily="18" charset="2"/>
              </a:rPr>
              <a:t>-</a:t>
            </a:r>
            <a:br>
              <a:rPr lang="en-US">
                <a:latin typeface="Symbol" pitchFamily="18" charset="2"/>
              </a:rPr>
            </a:br>
            <a:r>
              <a:rPr lang="en-US">
                <a:latin typeface="Symbol" pitchFamily="18" charset="2"/>
              </a:rPr>
              <a:t>E=0.985</a:t>
            </a:r>
          </a:p>
        </p:txBody>
      </p:sp>
      <p:sp>
        <p:nvSpPr>
          <p:cNvPr id="33802" name="Text Box 11"/>
          <p:cNvSpPr txBox="1">
            <a:spLocks noChangeArrowheads="1"/>
          </p:cNvSpPr>
          <p:nvPr/>
        </p:nvSpPr>
        <p:spPr bwMode="auto">
          <a:xfrm>
            <a:off x="2855914" y="2009775"/>
            <a:ext cx="961750" cy="641336"/>
          </a:xfrm>
          <a:prstGeom prst="rect">
            <a:avLst/>
          </a:prstGeom>
          <a:noFill/>
          <a:ln w="12700">
            <a:noFill/>
            <a:miter lim="800000"/>
            <a:headEnd/>
            <a:tailEnd/>
          </a:ln>
        </p:spPr>
        <p:txBody>
          <a:bodyPr wrap="none" lIns="86493" tIns="43247" rIns="86493" bIns="43247">
            <a:spAutoFit/>
          </a:bodyPr>
          <a:lstStyle/>
          <a:p>
            <a:r>
              <a:rPr lang="en-US"/>
              <a:t>6+, 1</a:t>
            </a:r>
            <a:r>
              <a:rPr lang="en-US">
                <a:latin typeface="Symbol" pitchFamily="18" charset="2"/>
              </a:rPr>
              <a:t>-</a:t>
            </a:r>
            <a:br>
              <a:rPr lang="en-US">
                <a:latin typeface="Symbol" pitchFamily="18" charset="2"/>
              </a:rPr>
            </a:br>
            <a:r>
              <a:rPr lang="en-US">
                <a:latin typeface="Symbol" pitchFamily="18" charset="2"/>
              </a:rPr>
              <a:t>E=0.592</a:t>
            </a:r>
          </a:p>
        </p:txBody>
      </p:sp>
      <p:sp>
        <p:nvSpPr>
          <p:cNvPr id="33803" name="Text Box 12"/>
          <p:cNvSpPr txBox="1">
            <a:spLocks noChangeArrowheads="1"/>
          </p:cNvSpPr>
          <p:nvPr/>
        </p:nvSpPr>
        <p:spPr bwMode="auto">
          <a:xfrm>
            <a:off x="1476376" y="790575"/>
            <a:ext cx="1779282" cy="364338"/>
          </a:xfrm>
          <a:prstGeom prst="rect">
            <a:avLst/>
          </a:prstGeom>
          <a:noFill/>
          <a:ln w="12700">
            <a:noFill/>
            <a:miter lim="800000"/>
            <a:headEnd/>
            <a:tailEnd/>
          </a:ln>
        </p:spPr>
        <p:txBody>
          <a:bodyPr wrap="none" lIns="86493" tIns="43247" rIns="86493" bIns="43247">
            <a:spAutoFit/>
          </a:bodyPr>
          <a:lstStyle/>
          <a:p>
            <a:r>
              <a:rPr lang="en-US"/>
              <a:t>9+, 5</a:t>
            </a:r>
            <a:r>
              <a:rPr lang="en-US">
                <a:latin typeface="Symbol" pitchFamily="18" charset="2"/>
              </a:rPr>
              <a:t>-    E=0.940</a:t>
            </a:r>
          </a:p>
        </p:txBody>
      </p:sp>
      <p:sp>
        <p:nvSpPr>
          <p:cNvPr id="210957" name="Text Box 13"/>
          <p:cNvSpPr txBox="1">
            <a:spLocks noChangeArrowheads="1"/>
          </p:cNvSpPr>
          <p:nvPr/>
        </p:nvSpPr>
        <p:spPr bwMode="auto">
          <a:xfrm>
            <a:off x="896939" y="2711054"/>
            <a:ext cx="2636888" cy="364338"/>
          </a:xfrm>
          <a:prstGeom prst="rect">
            <a:avLst/>
          </a:prstGeom>
          <a:noFill/>
          <a:ln w="12700">
            <a:noFill/>
            <a:miter lim="800000"/>
            <a:headEnd/>
            <a:tailEnd/>
          </a:ln>
        </p:spPr>
        <p:txBody>
          <a:bodyPr wrap="none" lIns="86493" tIns="43247" rIns="86493" bIns="43247">
            <a:spAutoFit/>
          </a:bodyPr>
          <a:lstStyle/>
          <a:p>
            <a:r>
              <a:rPr lang="en-US">
                <a:solidFill>
                  <a:schemeClr val="hlink"/>
                </a:solidFill>
              </a:rPr>
              <a:t>Gain (S, Humidity)</a:t>
            </a:r>
            <a:r>
              <a:rPr lang="en-US">
                <a:solidFill>
                  <a:schemeClr val="hlink"/>
                </a:solidFill>
                <a:latin typeface="Symbol" pitchFamily="18" charset="2"/>
              </a:rPr>
              <a:t> = 0.151</a:t>
            </a:r>
          </a:p>
        </p:txBody>
      </p:sp>
      <p:grpSp>
        <p:nvGrpSpPr>
          <p:cNvPr id="2" name="Group 26"/>
          <p:cNvGrpSpPr>
            <a:grpSpLocks/>
          </p:cNvGrpSpPr>
          <p:nvPr/>
        </p:nvGrpSpPr>
        <p:grpSpPr bwMode="auto">
          <a:xfrm>
            <a:off x="4899025" y="790575"/>
            <a:ext cx="2863850" cy="1890618"/>
            <a:chOff x="3240" y="708"/>
            <a:chExt cx="1895" cy="1694"/>
          </a:xfrm>
        </p:grpSpPr>
        <p:sp>
          <p:nvSpPr>
            <p:cNvPr id="33810" name="Rectangle 14"/>
            <p:cNvSpPr>
              <a:spLocks noChangeArrowheads="1"/>
            </p:cNvSpPr>
            <p:nvPr/>
          </p:nvSpPr>
          <p:spPr bwMode="auto">
            <a:xfrm>
              <a:off x="3771" y="976"/>
              <a:ext cx="962" cy="331"/>
            </a:xfrm>
            <a:prstGeom prst="rect">
              <a:avLst/>
            </a:prstGeom>
            <a:noFill/>
            <a:ln w="12700">
              <a:solidFill>
                <a:schemeClr val="tx1"/>
              </a:solidFill>
              <a:miter lim="800000"/>
              <a:headEnd/>
              <a:tailEnd/>
            </a:ln>
          </p:spPr>
          <p:txBody>
            <a:bodyPr anchor="ctr">
              <a:spAutoFit/>
            </a:bodyPr>
            <a:lstStyle/>
            <a:p>
              <a:r>
                <a:rPr lang="en-US"/>
                <a:t>Wind</a:t>
              </a:r>
            </a:p>
          </p:txBody>
        </p:sp>
        <p:sp>
          <p:nvSpPr>
            <p:cNvPr id="33811" name="Line 15"/>
            <p:cNvSpPr>
              <a:spLocks noChangeShapeType="1"/>
            </p:cNvSpPr>
            <p:nvPr/>
          </p:nvSpPr>
          <p:spPr bwMode="auto">
            <a:xfrm flipH="1">
              <a:off x="3617" y="1291"/>
              <a:ext cx="627" cy="590"/>
            </a:xfrm>
            <a:prstGeom prst="line">
              <a:avLst/>
            </a:prstGeom>
            <a:noFill/>
            <a:ln w="12700">
              <a:solidFill>
                <a:schemeClr val="tx1"/>
              </a:solidFill>
              <a:round/>
              <a:headEnd/>
              <a:tailEnd type="triangle" w="lg" len="lg"/>
            </a:ln>
          </p:spPr>
          <p:txBody>
            <a:bodyPr wrap="none">
              <a:spAutoFit/>
            </a:bodyPr>
            <a:lstStyle/>
            <a:p>
              <a:endParaRPr lang="en-IN"/>
            </a:p>
          </p:txBody>
        </p:sp>
        <p:sp>
          <p:nvSpPr>
            <p:cNvPr id="33812" name="Line 16"/>
            <p:cNvSpPr>
              <a:spLocks noChangeShapeType="1"/>
            </p:cNvSpPr>
            <p:nvPr/>
          </p:nvSpPr>
          <p:spPr bwMode="auto">
            <a:xfrm>
              <a:off x="4244" y="1291"/>
              <a:ext cx="562" cy="598"/>
            </a:xfrm>
            <a:prstGeom prst="line">
              <a:avLst/>
            </a:prstGeom>
            <a:noFill/>
            <a:ln w="12700">
              <a:solidFill>
                <a:schemeClr val="tx1"/>
              </a:solidFill>
              <a:round/>
              <a:headEnd/>
              <a:tailEnd type="triangle" w="lg" len="lg"/>
            </a:ln>
          </p:spPr>
          <p:txBody>
            <a:bodyPr wrap="none">
              <a:spAutoFit/>
            </a:bodyPr>
            <a:lstStyle/>
            <a:p>
              <a:endParaRPr lang="en-IN"/>
            </a:p>
          </p:txBody>
        </p:sp>
        <p:sp>
          <p:nvSpPr>
            <p:cNvPr id="33813" name="Text Box 17"/>
            <p:cNvSpPr txBox="1">
              <a:spLocks noChangeArrowheads="1"/>
            </p:cNvSpPr>
            <p:nvPr/>
          </p:nvSpPr>
          <p:spPr bwMode="auto">
            <a:xfrm>
              <a:off x="3461" y="1375"/>
              <a:ext cx="471" cy="331"/>
            </a:xfrm>
            <a:prstGeom prst="rect">
              <a:avLst/>
            </a:prstGeom>
            <a:noFill/>
            <a:ln w="12700">
              <a:noFill/>
              <a:miter lim="800000"/>
              <a:headEnd/>
              <a:tailEnd/>
            </a:ln>
          </p:spPr>
          <p:txBody>
            <a:bodyPr wrap="none">
              <a:spAutoFit/>
            </a:bodyPr>
            <a:lstStyle/>
            <a:p>
              <a:r>
                <a:rPr lang="en-US"/>
                <a:t>Weak</a:t>
              </a:r>
            </a:p>
          </p:txBody>
        </p:sp>
        <p:sp>
          <p:nvSpPr>
            <p:cNvPr id="33814" name="Text Box 18"/>
            <p:cNvSpPr txBox="1">
              <a:spLocks noChangeArrowheads="1"/>
            </p:cNvSpPr>
            <p:nvPr/>
          </p:nvSpPr>
          <p:spPr bwMode="auto">
            <a:xfrm>
              <a:off x="4441" y="1368"/>
              <a:ext cx="527" cy="331"/>
            </a:xfrm>
            <a:prstGeom prst="rect">
              <a:avLst/>
            </a:prstGeom>
            <a:noFill/>
            <a:ln w="12700">
              <a:noFill/>
              <a:miter lim="800000"/>
              <a:headEnd/>
              <a:tailEnd/>
            </a:ln>
          </p:spPr>
          <p:txBody>
            <a:bodyPr wrap="none">
              <a:spAutoFit/>
            </a:bodyPr>
            <a:lstStyle/>
            <a:p>
              <a:r>
                <a:rPr lang="en-US"/>
                <a:t>Strong</a:t>
              </a:r>
            </a:p>
          </p:txBody>
        </p:sp>
        <p:sp>
          <p:nvSpPr>
            <p:cNvPr id="33815" name="Text Box 19"/>
            <p:cNvSpPr txBox="1">
              <a:spLocks noChangeArrowheads="1"/>
            </p:cNvSpPr>
            <p:nvPr/>
          </p:nvSpPr>
          <p:spPr bwMode="auto">
            <a:xfrm>
              <a:off x="3579" y="708"/>
              <a:ext cx="1184" cy="331"/>
            </a:xfrm>
            <a:prstGeom prst="rect">
              <a:avLst/>
            </a:prstGeom>
            <a:noFill/>
            <a:ln w="12700">
              <a:noFill/>
              <a:miter lim="800000"/>
              <a:headEnd/>
              <a:tailEnd/>
            </a:ln>
          </p:spPr>
          <p:txBody>
            <a:bodyPr wrap="none">
              <a:spAutoFit/>
            </a:bodyPr>
            <a:lstStyle/>
            <a:p>
              <a:r>
                <a:rPr lang="en-US"/>
                <a:t>9+, 5</a:t>
              </a:r>
              <a:r>
                <a:rPr lang="en-US">
                  <a:latin typeface="Symbol" pitchFamily="18" charset="2"/>
                </a:rPr>
                <a:t>-    E=0.940</a:t>
              </a:r>
            </a:p>
          </p:txBody>
        </p:sp>
        <p:sp>
          <p:nvSpPr>
            <p:cNvPr id="33816" name="Text Box 20"/>
            <p:cNvSpPr txBox="1">
              <a:spLocks noChangeArrowheads="1"/>
            </p:cNvSpPr>
            <p:nvPr/>
          </p:nvSpPr>
          <p:spPr bwMode="auto">
            <a:xfrm>
              <a:off x="3240" y="1823"/>
              <a:ext cx="643" cy="579"/>
            </a:xfrm>
            <a:prstGeom prst="rect">
              <a:avLst/>
            </a:prstGeom>
            <a:noFill/>
            <a:ln w="12700">
              <a:noFill/>
              <a:miter lim="800000"/>
              <a:headEnd/>
              <a:tailEnd/>
            </a:ln>
          </p:spPr>
          <p:txBody>
            <a:bodyPr wrap="none">
              <a:spAutoFit/>
            </a:bodyPr>
            <a:lstStyle/>
            <a:p>
              <a:r>
                <a:rPr lang="en-US"/>
                <a:t>6+, 2</a:t>
              </a:r>
              <a:r>
                <a:rPr lang="en-US">
                  <a:latin typeface="Symbol" pitchFamily="18" charset="2"/>
                </a:rPr>
                <a:t>-</a:t>
              </a:r>
              <a:br>
                <a:rPr lang="en-US">
                  <a:latin typeface="Symbol" pitchFamily="18" charset="2"/>
                </a:rPr>
              </a:br>
              <a:r>
                <a:rPr lang="en-US">
                  <a:latin typeface="Symbol" pitchFamily="18" charset="2"/>
                </a:rPr>
                <a:t>E=0.811</a:t>
              </a:r>
            </a:p>
          </p:txBody>
        </p:sp>
        <p:sp>
          <p:nvSpPr>
            <p:cNvPr id="33817" name="Text Box 21"/>
            <p:cNvSpPr txBox="1">
              <a:spLocks noChangeArrowheads="1"/>
            </p:cNvSpPr>
            <p:nvPr/>
          </p:nvSpPr>
          <p:spPr bwMode="auto">
            <a:xfrm>
              <a:off x="4492" y="1801"/>
              <a:ext cx="643" cy="579"/>
            </a:xfrm>
            <a:prstGeom prst="rect">
              <a:avLst/>
            </a:prstGeom>
            <a:noFill/>
            <a:ln w="12700">
              <a:noFill/>
              <a:miter lim="800000"/>
              <a:headEnd/>
              <a:tailEnd/>
            </a:ln>
          </p:spPr>
          <p:txBody>
            <a:bodyPr wrap="none">
              <a:spAutoFit/>
            </a:bodyPr>
            <a:lstStyle/>
            <a:p>
              <a:r>
                <a:rPr lang="en-US"/>
                <a:t>3+, 3</a:t>
              </a:r>
              <a:r>
                <a:rPr lang="en-US">
                  <a:latin typeface="Symbol" pitchFamily="18" charset="2"/>
                </a:rPr>
                <a:t>-</a:t>
              </a:r>
              <a:br>
                <a:rPr lang="en-US">
                  <a:latin typeface="Symbol" pitchFamily="18" charset="2"/>
                </a:rPr>
              </a:br>
              <a:r>
                <a:rPr lang="en-US">
                  <a:latin typeface="Symbol" pitchFamily="18" charset="2"/>
                </a:rPr>
                <a:t>E=1.000</a:t>
              </a:r>
            </a:p>
          </p:txBody>
        </p:sp>
        <p:sp>
          <p:nvSpPr>
            <p:cNvPr id="33818" name="Text Box 22"/>
            <p:cNvSpPr txBox="1">
              <a:spLocks noChangeArrowheads="1"/>
            </p:cNvSpPr>
            <p:nvPr/>
          </p:nvSpPr>
          <p:spPr bwMode="auto">
            <a:xfrm>
              <a:off x="3579" y="708"/>
              <a:ext cx="1184" cy="331"/>
            </a:xfrm>
            <a:prstGeom prst="rect">
              <a:avLst/>
            </a:prstGeom>
            <a:noFill/>
            <a:ln w="12700">
              <a:noFill/>
              <a:miter lim="800000"/>
              <a:headEnd/>
              <a:tailEnd/>
            </a:ln>
          </p:spPr>
          <p:txBody>
            <a:bodyPr wrap="none">
              <a:spAutoFit/>
            </a:bodyPr>
            <a:lstStyle/>
            <a:p>
              <a:r>
                <a:rPr lang="en-US"/>
                <a:t>9+, 5</a:t>
              </a:r>
              <a:r>
                <a:rPr lang="en-US">
                  <a:latin typeface="Symbol" pitchFamily="18" charset="2"/>
                </a:rPr>
                <a:t>-    E=0.940</a:t>
              </a:r>
            </a:p>
          </p:txBody>
        </p:sp>
      </p:grpSp>
      <p:sp>
        <p:nvSpPr>
          <p:cNvPr id="210967" name="Text Box 23"/>
          <p:cNvSpPr txBox="1">
            <a:spLocks noChangeArrowheads="1"/>
          </p:cNvSpPr>
          <p:nvPr/>
        </p:nvSpPr>
        <p:spPr bwMode="auto">
          <a:xfrm>
            <a:off x="5086351" y="2686050"/>
            <a:ext cx="2297051" cy="364338"/>
          </a:xfrm>
          <a:prstGeom prst="rect">
            <a:avLst/>
          </a:prstGeom>
          <a:noFill/>
          <a:ln w="12700">
            <a:noFill/>
            <a:miter lim="800000"/>
            <a:headEnd/>
            <a:tailEnd/>
          </a:ln>
        </p:spPr>
        <p:txBody>
          <a:bodyPr wrap="none" lIns="86493" tIns="43247" rIns="86493" bIns="43247">
            <a:spAutoFit/>
          </a:bodyPr>
          <a:lstStyle/>
          <a:p>
            <a:r>
              <a:rPr lang="en-US">
                <a:solidFill>
                  <a:schemeClr val="hlink"/>
                </a:solidFill>
              </a:rPr>
              <a:t>Gain</a:t>
            </a:r>
            <a:r>
              <a:rPr lang="en-US">
                <a:solidFill>
                  <a:schemeClr val="hlink"/>
                </a:solidFill>
                <a:latin typeface="Symbol" pitchFamily="18" charset="2"/>
              </a:rPr>
              <a:t> (</a:t>
            </a:r>
            <a:r>
              <a:rPr lang="en-US">
                <a:solidFill>
                  <a:schemeClr val="hlink"/>
                </a:solidFill>
              </a:rPr>
              <a:t>S, Wind</a:t>
            </a:r>
            <a:r>
              <a:rPr lang="en-US">
                <a:solidFill>
                  <a:schemeClr val="hlink"/>
                </a:solidFill>
                <a:latin typeface="Symbol" pitchFamily="18" charset="2"/>
              </a:rPr>
              <a:t>) = 0.048</a:t>
            </a:r>
          </a:p>
        </p:txBody>
      </p:sp>
      <p:sp>
        <p:nvSpPr>
          <p:cNvPr id="210968" name="Text Box 24"/>
          <p:cNvSpPr txBox="1">
            <a:spLocks noChangeArrowheads="1"/>
          </p:cNvSpPr>
          <p:nvPr/>
        </p:nvSpPr>
        <p:spPr bwMode="auto">
          <a:xfrm>
            <a:off x="957263" y="3646885"/>
            <a:ext cx="2529487" cy="364338"/>
          </a:xfrm>
          <a:prstGeom prst="rect">
            <a:avLst/>
          </a:prstGeom>
          <a:noFill/>
          <a:ln w="12700">
            <a:noFill/>
            <a:miter lim="800000"/>
            <a:headEnd/>
            <a:tailEnd/>
          </a:ln>
        </p:spPr>
        <p:txBody>
          <a:bodyPr wrap="none" lIns="86493" tIns="43247" rIns="86493" bIns="43247">
            <a:spAutoFit/>
          </a:bodyPr>
          <a:lstStyle/>
          <a:p>
            <a:r>
              <a:rPr lang="en-US">
                <a:solidFill>
                  <a:schemeClr val="hlink"/>
                </a:solidFill>
              </a:rPr>
              <a:t>Gain (S, Outlook)</a:t>
            </a:r>
            <a:r>
              <a:rPr lang="en-US">
                <a:solidFill>
                  <a:schemeClr val="hlink"/>
                </a:solidFill>
                <a:latin typeface="Symbol" pitchFamily="18" charset="2"/>
              </a:rPr>
              <a:t> = 0.246</a:t>
            </a:r>
          </a:p>
        </p:txBody>
      </p:sp>
      <p:sp>
        <p:nvSpPr>
          <p:cNvPr id="210969" name="Text Box 25"/>
          <p:cNvSpPr txBox="1">
            <a:spLocks noChangeArrowheads="1"/>
          </p:cNvSpPr>
          <p:nvPr/>
        </p:nvSpPr>
        <p:spPr bwMode="auto">
          <a:xfrm>
            <a:off x="5040314" y="3623073"/>
            <a:ext cx="2290960" cy="364338"/>
          </a:xfrm>
          <a:prstGeom prst="rect">
            <a:avLst/>
          </a:prstGeom>
          <a:noFill/>
          <a:ln w="12700">
            <a:noFill/>
            <a:miter lim="800000"/>
            <a:headEnd/>
            <a:tailEnd/>
          </a:ln>
        </p:spPr>
        <p:txBody>
          <a:bodyPr wrap="none" lIns="86493" tIns="43247" rIns="86493" bIns="43247">
            <a:spAutoFit/>
          </a:bodyPr>
          <a:lstStyle/>
          <a:p>
            <a:r>
              <a:rPr lang="en-US">
                <a:solidFill>
                  <a:schemeClr val="hlink"/>
                </a:solidFill>
              </a:rPr>
              <a:t>Gain (S, Temp)</a:t>
            </a:r>
            <a:r>
              <a:rPr lang="en-US">
                <a:solidFill>
                  <a:schemeClr val="hlink"/>
                </a:solidFill>
                <a:latin typeface="Symbol" pitchFamily="18" charset="2"/>
              </a:rPr>
              <a:t> = 0.029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0957"/>
                                        </p:tgtEl>
                                        <p:attrNameLst>
                                          <p:attrName>style.visibility</p:attrName>
                                        </p:attrNameLst>
                                      </p:cBhvr>
                                      <p:to>
                                        <p:strVal val="visible"/>
                                      </p:to>
                                    </p:set>
                                    <p:animEffect transition="in" filter="checkerboard(across)">
                                      <p:cBhvr>
                                        <p:cTn id="7" dur="500"/>
                                        <p:tgtEl>
                                          <p:spTgt spid="210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0967"/>
                                        </p:tgtEl>
                                        <p:attrNameLst>
                                          <p:attrName>style.visibility</p:attrName>
                                        </p:attrNameLst>
                                      </p:cBhvr>
                                      <p:to>
                                        <p:strVal val="visible"/>
                                      </p:to>
                                    </p:set>
                                    <p:animEffect transition="in" filter="checkerboard(across)">
                                      <p:cBhvr>
                                        <p:cTn id="17" dur="500"/>
                                        <p:tgtEl>
                                          <p:spTgt spid="2109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10968"/>
                                        </p:tgtEl>
                                        <p:attrNameLst>
                                          <p:attrName>style.visibility</p:attrName>
                                        </p:attrNameLst>
                                      </p:cBhvr>
                                      <p:to>
                                        <p:strVal val="visible"/>
                                      </p:to>
                                    </p:set>
                                    <p:animEffect transition="in" filter="checkerboard(across)">
                                      <p:cBhvr>
                                        <p:cTn id="22" dur="500"/>
                                        <p:tgtEl>
                                          <p:spTgt spid="21096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10969"/>
                                        </p:tgtEl>
                                        <p:attrNameLst>
                                          <p:attrName>style.visibility</p:attrName>
                                        </p:attrNameLst>
                                      </p:cBhvr>
                                      <p:to>
                                        <p:strVal val="visible"/>
                                      </p:to>
                                    </p:set>
                                    <p:animEffect transition="in" filter="checkerboard(across)">
                                      <p:cBhvr>
                                        <p:cTn id="25" dur="500"/>
                                        <p:tgtEl>
                                          <p:spTgt spid="21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7" grpId="0"/>
      <p:bldP spid="210967" grpId="0"/>
      <p:bldP spid="210968" grpId="0"/>
      <p:bldP spid="21096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sz="2800" dirty="0" smtClean="0">
                <a:latin typeface="Comic Sans MS" pitchFamily="66" charset="0"/>
                <a:ea typeface="ＭＳ Ｐゴシック" pitchFamily="34" charset="-128"/>
              </a:rPr>
              <a:t>Sort the Training Examples</a:t>
            </a:r>
          </a:p>
        </p:txBody>
      </p:sp>
      <p:sp>
        <p:nvSpPr>
          <p:cNvPr id="211971" name="Rectangle 3"/>
          <p:cNvSpPr>
            <a:spLocks noGrp="1" noChangeArrowheads="1"/>
          </p:cNvSpPr>
          <p:nvPr>
            <p:ph type="body" idx="1"/>
          </p:nvPr>
        </p:nvSpPr>
        <p:spPr>
          <a:xfrm>
            <a:off x="152400" y="3378994"/>
            <a:ext cx="8991600" cy="1576388"/>
          </a:xfrm>
        </p:spPr>
        <p:txBody>
          <a:bodyPr>
            <a:normAutofit/>
          </a:bodyPr>
          <a:lstStyle/>
          <a:p>
            <a:pPr>
              <a:buFont typeface="Webdings" pitchFamily="18" charset="2"/>
              <a:buNone/>
            </a:pPr>
            <a:r>
              <a:rPr lang="en-US" sz="1400" dirty="0" err="1" smtClean="0">
                <a:solidFill>
                  <a:schemeClr val="hlink"/>
                </a:solidFill>
                <a:ea typeface="ＭＳ Ｐゴシック" pitchFamily="34" charset="-128"/>
              </a:rPr>
              <a:t>S</a:t>
            </a:r>
            <a:r>
              <a:rPr lang="en-US" sz="1400" baseline="-25000" dirty="0" err="1" smtClean="0">
                <a:solidFill>
                  <a:schemeClr val="hlink"/>
                </a:solidFill>
                <a:ea typeface="ＭＳ Ｐゴシック" pitchFamily="34" charset="-128"/>
              </a:rPr>
              <a:t>sunny</a:t>
            </a:r>
            <a:r>
              <a:rPr lang="en-US" sz="1400" dirty="0" smtClean="0">
                <a:solidFill>
                  <a:schemeClr val="hlink"/>
                </a:solidFill>
                <a:ea typeface="ＭＳ Ｐゴシック" pitchFamily="34" charset="-128"/>
              </a:rPr>
              <a:t>= {D1,D2,D8,D9,D11}</a:t>
            </a:r>
          </a:p>
          <a:p>
            <a:pPr>
              <a:buFont typeface="Webdings" pitchFamily="18" charset="2"/>
              <a:buNone/>
            </a:pPr>
            <a:r>
              <a:rPr lang="en-US" sz="1400" dirty="0" smtClean="0">
                <a:solidFill>
                  <a:schemeClr val="hlink"/>
                </a:solidFill>
                <a:ea typeface="ＭＳ Ｐゴシック" pitchFamily="34" charset="-128"/>
              </a:rPr>
              <a:t>	Gain (</a:t>
            </a:r>
            <a:r>
              <a:rPr lang="en-US" sz="1400" dirty="0" err="1" smtClean="0">
                <a:solidFill>
                  <a:schemeClr val="hlink"/>
                </a:solidFill>
                <a:ea typeface="ＭＳ Ｐゴシック" pitchFamily="34" charset="-128"/>
              </a:rPr>
              <a:t>S</a:t>
            </a:r>
            <a:r>
              <a:rPr lang="en-US" sz="1400" baseline="-25000" dirty="0" err="1" smtClean="0">
                <a:solidFill>
                  <a:schemeClr val="hlink"/>
                </a:solidFill>
                <a:ea typeface="ＭＳ Ｐゴシック" pitchFamily="34" charset="-128"/>
              </a:rPr>
              <a:t>sunny</a:t>
            </a:r>
            <a:r>
              <a:rPr lang="en-US" sz="1400" dirty="0" smtClean="0">
                <a:solidFill>
                  <a:schemeClr val="hlink"/>
                </a:solidFill>
                <a:ea typeface="ＭＳ Ｐゴシック" pitchFamily="34" charset="-128"/>
              </a:rPr>
              <a:t>, Humidity) = .970</a:t>
            </a:r>
          </a:p>
          <a:p>
            <a:pPr>
              <a:buFont typeface="Webdings" pitchFamily="18" charset="2"/>
              <a:buNone/>
            </a:pPr>
            <a:r>
              <a:rPr lang="en-US" sz="1400" dirty="0" smtClean="0">
                <a:solidFill>
                  <a:schemeClr val="hlink"/>
                </a:solidFill>
                <a:ea typeface="ＭＳ Ｐゴシック" pitchFamily="34" charset="-128"/>
              </a:rPr>
              <a:t>	Gain (</a:t>
            </a:r>
            <a:r>
              <a:rPr lang="en-US" sz="1400" dirty="0" err="1" smtClean="0">
                <a:solidFill>
                  <a:schemeClr val="hlink"/>
                </a:solidFill>
                <a:ea typeface="ＭＳ Ｐゴシック" pitchFamily="34" charset="-128"/>
              </a:rPr>
              <a:t>S</a:t>
            </a:r>
            <a:r>
              <a:rPr lang="en-US" sz="1400" baseline="-25000" dirty="0" err="1" smtClean="0">
                <a:solidFill>
                  <a:schemeClr val="hlink"/>
                </a:solidFill>
                <a:ea typeface="ＭＳ Ｐゴシック" pitchFamily="34" charset="-128"/>
              </a:rPr>
              <a:t>sunny</a:t>
            </a:r>
            <a:r>
              <a:rPr lang="en-US" sz="1400" dirty="0" smtClean="0">
                <a:solidFill>
                  <a:schemeClr val="hlink"/>
                </a:solidFill>
                <a:ea typeface="ＭＳ Ｐゴシック" pitchFamily="34" charset="-128"/>
              </a:rPr>
              <a:t>, Temp) = .570</a:t>
            </a:r>
          </a:p>
          <a:p>
            <a:pPr>
              <a:buFont typeface="Webdings" pitchFamily="18" charset="2"/>
              <a:buNone/>
            </a:pPr>
            <a:r>
              <a:rPr lang="en-US" sz="1400" dirty="0" smtClean="0">
                <a:solidFill>
                  <a:schemeClr val="hlink"/>
                </a:solidFill>
                <a:ea typeface="ＭＳ Ｐゴシック" pitchFamily="34" charset="-128"/>
              </a:rPr>
              <a:t>	Gain (</a:t>
            </a:r>
            <a:r>
              <a:rPr lang="en-US" sz="1400" dirty="0" err="1" smtClean="0">
                <a:solidFill>
                  <a:schemeClr val="hlink"/>
                </a:solidFill>
                <a:ea typeface="ＭＳ Ｐゴシック" pitchFamily="34" charset="-128"/>
              </a:rPr>
              <a:t>S</a:t>
            </a:r>
            <a:r>
              <a:rPr lang="en-US" sz="1400" baseline="-25000" dirty="0" err="1" smtClean="0">
                <a:solidFill>
                  <a:schemeClr val="hlink"/>
                </a:solidFill>
                <a:ea typeface="ＭＳ Ｐゴシック" pitchFamily="34" charset="-128"/>
              </a:rPr>
              <a:t>sunny</a:t>
            </a:r>
            <a:r>
              <a:rPr lang="en-US" sz="1400" dirty="0" smtClean="0">
                <a:solidFill>
                  <a:schemeClr val="hlink"/>
                </a:solidFill>
                <a:ea typeface="ＭＳ Ｐゴシック" pitchFamily="34" charset="-128"/>
              </a:rPr>
              <a:t>, Wind) = .019</a:t>
            </a:r>
          </a:p>
        </p:txBody>
      </p:sp>
      <p:sp>
        <p:nvSpPr>
          <p:cNvPr id="34820" name="Rectangle 4"/>
          <p:cNvSpPr>
            <a:spLocks noChangeArrowheads="1"/>
          </p:cNvSpPr>
          <p:nvPr/>
        </p:nvSpPr>
        <p:spPr bwMode="auto">
          <a:xfrm>
            <a:off x="3562350" y="1119185"/>
            <a:ext cx="1454150" cy="364338"/>
          </a:xfrm>
          <a:prstGeom prst="rect">
            <a:avLst/>
          </a:prstGeom>
          <a:noFill/>
          <a:ln w="12700">
            <a:solidFill>
              <a:schemeClr val="tx1"/>
            </a:solidFill>
            <a:miter lim="800000"/>
            <a:headEnd/>
            <a:tailEnd/>
          </a:ln>
        </p:spPr>
        <p:txBody>
          <a:bodyPr lIns="86493" tIns="43247" rIns="86493" bIns="43247" anchor="ctr">
            <a:spAutoFit/>
          </a:bodyPr>
          <a:lstStyle/>
          <a:p>
            <a:r>
              <a:rPr lang="en-US"/>
              <a:t>Outlook</a:t>
            </a:r>
          </a:p>
        </p:txBody>
      </p:sp>
      <p:sp>
        <p:nvSpPr>
          <p:cNvPr id="34821" name="Line 5"/>
          <p:cNvSpPr>
            <a:spLocks noChangeShapeType="1"/>
          </p:cNvSpPr>
          <p:nvPr/>
        </p:nvSpPr>
        <p:spPr bwMode="auto">
          <a:xfrm flipH="1">
            <a:off x="2238375" y="1469232"/>
            <a:ext cx="2038350" cy="616744"/>
          </a:xfrm>
          <a:prstGeom prst="line">
            <a:avLst/>
          </a:prstGeom>
          <a:noFill/>
          <a:ln w="12700">
            <a:solidFill>
              <a:schemeClr val="tx1"/>
            </a:solidFill>
            <a:round/>
            <a:headEnd/>
            <a:tailEnd type="triangle" w="lg" len="lg"/>
          </a:ln>
        </p:spPr>
        <p:txBody>
          <a:bodyPr lIns="86493" tIns="43247" rIns="86493" bIns="43247">
            <a:spAutoFit/>
          </a:bodyPr>
          <a:lstStyle/>
          <a:p>
            <a:endParaRPr lang="en-IN"/>
          </a:p>
        </p:txBody>
      </p:sp>
      <p:sp>
        <p:nvSpPr>
          <p:cNvPr id="34822" name="Line 6"/>
          <p:cNvSpPr>
            <a:spLocks noChangeShapeType="1"/>
          </p:cNvSpPr>
          <p:nvPr/>
        </p:nvSpPr>
        <p:spPr bwMode="auto">
          <a:xfrm>
            <a:off x="4276725" y="1469231"/>
            <a:ext cx="2514600" cy="691754"/>
          </a:xfrm>
          <a:prstGeom prst="line">
            <a:avLst/>
          </a:prstGeom>
          <a:noFill/>
          <a:ln w="12700">
            <a:solidFill>
              <a:schemeClr val="tx1"/>
            </a:solidFill>
            <a:round/>
            <a:headEnd/>
            <a:tailEnd type="triangle" w="lg" len="lg"/>
          </a:ln>
        </p:spPr>
        <p:txBody>
          <a:bodyPr lIns="86493" tIns="43247" rIns="86493" bIns="43247">
            <a:spAutoFit/>
          </a:bodyPr>
          <a:lstStyle/>
          <a:p>
            <a:endParaRPr lang="en-IN"/>
          </a:p>
        </p:txBody>
      </p:sp>
      <p:sp>
        <p:nvSpPr>
          <p:cNvPr id="34823" name="Text Box 7"/>
          <p:cNvSpPr txBox="1">
            <a:spLocks noChangeArrowheads="1"/>
          </p:cNvSpPr>
          <p:nvPr/>
        </p:nvSpPr>
        <p:spPr bwMode="auto">
          <a:xfrm>
            <a:off x="2517776" y="1677591"/>
            <a:ext cx="745857" cy="364338"/>
          </a:xfrm>
          <a:prstGeom prst="rect">
            <a:avLst/>
          </a:prstGeom>
          <a:noFill/>
          <a:ln w="12700">
            <a:noFill/>
            <a:miter lim="800000"/>
            <a:headEnd/>
            <a:tailEnd/>
          </a:ln>
        </p:spPr>
        <p:txBody>
          <a:bodyPr wrap="none" lIns="86493" tIns="43247" rIns="86493" bIns="43247">
            <a:spAutoFit/>
          </a:bodyPr>
          <a:lstStyle/>
          <a:p>
            <a:r>
              <a:rPr lang="en-US"/>
              <a:t>Sunny</a:t>
            </a:r>
          </a:p>
        </p:txBody>
      </p:sp>
      <p:sp>
        <p:nvSpPr>
          <p:cNvPr id="34824" name="Text Box 8"/>
          <p:cNvSpPr txBox="1">
            <a:spLocks noChangeArrowheads="1"/>
          </p:cNvSpPr>
          <p:nvPr/>
        </p:nvSpPr>
        <p:spPr bwMode="auto">
          <a:xfrm>
            <a:off x="3721101" y="1677591"/>
            <a:ext cx="991694" cy="364338"/>
          </a:xfrm>
          <a:prstGeom prst="rect">
            <a:avLst/>
          </a:prstGeom>
          <a:noFill/>
          <a:ln w="12700">
            <a:noFill/>
            <a:miter lim="800000"/>
            <a:headEnd/>
            <a:tailEnd/>
          </a:ln>
        </p:spPr>
        <p:txBody>
          <a:bodyPr wrap="none" lIns="86493" tIns="43247" rIns="86493" bIns="43247">
            <a:spAutoFit/>
          </a:bodyPr>
          <a:lstStyle/>
          <a:p>
            <a:r>
              <a:rPr lang="en-US"/>
              <a:t>Overcast</a:t>
            </a:r>
          </a:p>
        </p:txBody>
      </p:sp>
      <p:sp>
        <p:nvSpPr>
          <p:cNvPr id="34825" name="Text Box 12"/>
          <p:cNvSpPr txBox="1">
            <a:spLocks noChangeArrowheads="1"/>
          </p:cNvSpPr>
          <p:nvPr/>
        </p:nvSpPr>
        <p:spPr bwMode="auto">
          <a:xfrm>
            <a:off x="3019425" y="817960"/>
            <a:ext cx="2066219" cy="364338"/>
          </a:xfrm>
          <a:prstGeom prst="rect">
            <a:avLst/>
          </a:prstGeom>
          <a:noFill/>
          <a:ln w="12700">
            <a:noFill/>
            <a:miter lim="800000"/>
            <a:headEnd/>
            <a:tailEnd/>
          </a:ln>
        </p:spPr>
        <p:txBody>
          <a:bodyPr wrap="none" lIns="86493" tIns="43247" rIns="86493" bIns="43247">
            <a:spAutoFit/>
          </a:bodyPr>
          <a:lstStyle/>
          <a:p>
            <a:r>
              <a:rPr lang="en-US"/>
              <a:t>9+, 5</a:t>
            </a:r>
            <a:r>
              <a:rPr lang="en-US">
                <a:latin typeface="Symbol" pitchFamily="18" charset="2"/>
              </a:rPr>
              <a:t>-   {</a:t>
            </a:r>
            <a:r>
              <a:rPr lang="en-US"/>
              <a:t>D1,…,D14</a:t>
            </a:r>
            <a:r>
              <a:rPr lang="en-US">
                <a:latin typeface="Symbol" pitchFamily="18" charset="2"/>
              </a:rPr>
              <a:t>}</a:t>
            </a:r>
          </a:p>
        </p:txBody>
      </p:sp>
      <p:sp>
        <p:nvSpPr>
          <p:cNvPr id="34826" name="Line 13"/>
          <p:cNvSpPr>
            <a:spLocks noChangeShapeType="1"/>
          </p:cNvSpPr>
          <p:nvPr/>
        </p:nvSpPr>
        <p:spPr bwMode="auto">
          <a:xfrm>
            <a:off x="4267201" y="1460898"/>
            <a:ext cx="9525" cy="691753"/>
          </a:xfrm>
          <a:prstGeom prst="line">
            <a:avLst/>
          </a:prstGeom>
          <a:noFill/>
          <a:ln w="12700">
            <a:solidFill>
              <a:schemeClr val="tx1"/>
            </a:solidFill>
            <a:round/>
            <a:headEnd/>
            <a:tailEnd type="triangle" w="lg" len="lg"/>
          </a:ln>
        </p:spPr>
        <p:txBody>
          <a:bodyPr wrap="none" lIns="86493" tIns="43247" rIns="86493" bIns="43247">
            <a:spAutoFit/>
          </a:bodyPr>
          <a:lstStyle/>
          <a:p>
            <a:endParaRPr lang="en-IN"/>
          </a:p>
        </p:txBody>
      </p:sp>
      <p:sp>
        <p:nvSpPr>
          <p:cNvPr id="34827" name="Text Box 14"/>
          <p:cNvSpPr txBox="1">
            <a:spLocks noChangeArrowheads="1"/>
          </p:cNvSpPr>
          <p:nvPr/>
        </p:nvSpPr>
        <p:spPr bwMode="auto">
          <a:xfrm>
            <a:off x="5329239" y="1677591"/>
            <a:ext cx="585044" cy="364338"/>
          </a:xfrm>
          <a:prstGeom prst="rect">
            <a:avLst/>
          </a:prstGeom>
          <a:noFill/>
          <a:ln w="12700">
            <a:noFill/>
            <a:miter lim="800000"/>
            <a:headEnd/>
            <a:tailEnd/>
          </a:ln>
        </p:spPr>
        <p:txBody>
          <a:bodyPr wrap="none" lIns="86493" tIns="43247" rIns="86493" bIns="43247">
            <a:spAutoFit/>
          </a:bodyPr>
          <a:lstStyle/>
          <a:p>
            <a:r>
              <a:rPr lang="en-US"/>
              <a:t>Rain</a:t>
            </a:r>
          </a:p>
        </p:txBody>
      </p:sp>
      <p:sp>
        <p:nvSpPr>
          <p:cNvPr id="34828" name="Text Box 15"/>
          <p:cNvSpPr txBox="1">
            <a:spLocks noChangeArrowheads="1"/>
          </p:cNvSpPr>
          <p:nvPr/>
        </p:nvSpPr>
        <p:spPr bwMode="auto">
          <a:xfrm>
            <a:off x="3143251" y="2235994"/>
            <a:ext cx="1841798" cy="641336"/>
          </a:xfrm>
          <a:prstGeom prst="rect">
            <a:avLst/>
          </a:prstGeom>
          <a:noFill/>
          <a:ln w="12700">
            <a:noFill/>
            <a:miter lim="800000"/>
            <a:headEnd/>
            <a:tailEnd/>
          </a:ln>
        </p:spPr>
        <p:txBody>
          <a:bodyPr wrap="none" lIns="86493" tIns="43247" rIns="86493" bIns="43247">
            <a:spAutoFit/>
          </a:bodyPr>
          <a:lstStyle/>
          <a:p>
            <a:r>
              <a:rPr lang="en-US">
                <a:latin typeface="Symbol" pitchFamily="18" charset="2"/>
              </a:rPr>
              <a:t>{</a:t>
            </a:r>
            <a:r>
              <a:rPr lang="en-US"/>
              <a:t>D3,D7,D12,D13</a:t>
            </a:r>
            <a:r>
              <a:rPr lang="en-US">
                <a:latin typeface="Symbol" pitchFamily="18" charset="2"/>
              </a:rPr>
              <a:t>}</a:t>
            </a:r>
            <a:r>
              <a:rPr lang="en-US"/>
              <a:t/>
            </a:r>
            <a:br>
              <a:rPr lang="en-US"/>
            </a:br>
            <a:r>
              <a:rPr lang="en-US"/>
              <a:t>          4+, 0</a:t>
            </a:r>
            <a:r>
              <a:rPr lang="en-US">
                <a:latin typeface="Symbol" pitchFamily="18" charset="2"/>
              </a:rPr>
              <a:t>-</a:t>
            </a:r>
          </a:p>
        </p:txBody>
      </p:sp>
      <p:sp>
        <p:nvSpPr>
          <p:cNvPr id="34829" name="AutoShape 16"/>
          <p:cNvSpPr>
            <a:spLocks noChangeArrowheads="1"/>
          </p:cNvSpPr>
          <p:nvPr/>
        </p:nvSpPr>
        <p:spPr bwMode="auto">
          <a:xfrm>
            <a:off x="3840163" y="2652792"/>
            <a:ext cx="935699" cy="723742"/>
          </a:xfrm>
          <a:prstGeom prst="diamond">
            <a:avLst/>
          </a:prstGeom>
          <a:noFill/>
          <a:ln w="12700">
            <a:solidFill>
              <a:schemeClr val="tx1"/>
            </a:solidFill>
            <a:miter lim="800000"/>
            <a:headEnd/>
            <a:tailEnd/>
          </a:ln>
        </p:spPr>
        <p:txBody>
          <a:bodyPr wrap="none" lIns="86493" tIns="43247" rIns="86493" bIns="43247" anchor="ctr">
            <a:spAutoFit/>
          </a:bodyPr>
          <a:lstStyle/>
          <a:p>
            <a:r>
              <a:rPr lang="en-US" i="1"/>
              <a:t>Yes</a:t>
            </a:r>
          </a:p>
        </p:txBody>
      </p:sp>
      <p:sp>
        <p:nvSpPr>
          <p:cNvPr id="34830" name="Text Box 17"/>
          <p:cNvSpPr txBox="1">
            <a:spLocks noChangeArrowheads="1"/>
          </p:cNvSpPr>
          <p:nvPr/>
        </p:nvSpPr>
        <p:spPr bwMode="auto">
          <a:xfrm>
            <a:off x="5564189" y="2235994"/>
            <a:ext cx="2159193" cy="641336"/>
          </a:xfrm>
          <a:prstGeom prst="rect">
            <a:avLst/>
          </a:prstGeom>
          <a:noFill/>
          <a:ln w="12700">
            <a:noFill/>
            <a:miter lim="800000"/>
            <a:headEnd/>
            <a:tailEnd/>
          </a:ln>
        </p:spPr>
        <p:txBody>
          <a:bodyPr wrap="none" lIns="86493" tIns="43247" rIns="86493" bIns="43247">
            <a:spAutoFit/>
          </a:bodyPr>
          <a:lstStyle/>
          <a:p>
            <a:r>
              <a:rPr lang="en-US">
                <a:latin typeface="Symbol" pitchFamily="18" charset="2"/>
              </a:rPr>
              <a:t>{</a:t>
            </a:r>
            <a:r>
              <a:rPr lang="en-US"/>
              <a:t>D4,D5,D6,D10,D15</a:t>
            </a:r>
            <a:r>
              <a:rPr lang="en-US">
                <a:latin typeface="Symbol" pitchFamily="18" charset="2"/>
              </a:rPr>
              <a:t>}</a:t>
            </a:r>
            <a:r>
              <a:rPr lang="en-US"/>
              <a:t/>
            </a:r>
            <a:br>
              <a:rPr lang="en-US"/>
            </a:br>
            <a:r>
              <a:rPr lang="en-US"/>
              <a:t>           3+, 2</a:t>
            </a:r>
            <a:r>
              <a:rPr lang="en-US">
                <a:latin typeface="Symbol" pitchFamily="18" charset="2"/>
              </a:rPr>
              <a:t>-</a:t>
            </a:r>
          </a:p>
        </p:txBody>
      </p:sp>
      <p:sp>
        <p:nvSpPr>
          <p:cNvPr id="34831" name="Text Box 18"/>
          <p:cNvSpPr txBox="1">
            <a:spLocks noChangeArrowheads="1"/>
          </p:cNvSpPr>
          <p:nvPr/>
        </p:nvSpPr>
        <p:spPr bwMode="auto">
          <a:xfrm>
            <a:off x="611189" y="2235994"/>
            <a:ext cx="2042174" cy="641336"/>
          </a:xfrm>
          <a:prstGeom prst="rect">
            <a:avLst/>
          </a:prstGeom>
          <a:noFill/>
          <a:ln w="12700">
            <a:noFill/>
            <a:miter lim="800000"/>
            <a:headEnd/>
            <a:tailEnd/>
          </a:ln>
        </p:spPr>
        <p:txBody>
          <a:bodyPr wrap="none" lIns="86493" tIns="43247" rIns="86493" bIns="43247">
            <a:spAutoFit/>
          </a:bodyPr>
          <a:lstStyle/>
          <a:p>
            <a:r>
              <a:rPr lang="en-US">
                <a:latin typeface="Symbol" pitchFamily="18" charset="2"/>
              </a:rPr>
              <a:t>{</a:t>
            </a:r>
            <a:r>
              <a:rPr lang="en-US"/>
              <a:t>D1,D2,D8,D9,D11</a:t>
            </a:r>
            <a:r>
              <a:rPr lang="en-US">
                <a:latin typeface="Symbol" pitchFamily="18" charset="2"/>
              </a:rPr>
              <a:t>}</a:t>
            </a:r>
            <a:r>
              <a:rPr lang="en-US"/>
              <a:t/>
            </a:r>
            <a:br>
              <a:rPr lang="en-US"/>
            </a:br>
            <a:r>
              <a:rPr lang="en-US"/>
              <a:t>          2+, 3</a:t>
            </a:r>
            <a:r>
              <a:rPr lang="en-US">
                <a:latin typeface="Symbol" pitchFamily="18" charset="2"/>
              </a:rPr>
              <a:t>-</a:t>
            </a:r>
          </a:p>
        </p:txBody>
      </p:sp>
      <p:sp>
        <p:nvSpPr>
          <p:cNvPr id="34832" name="Rectangle 19"/>
          <p:cNvSpPr>
            <a:spLocks noChangeArrowheads="1"/>
          </p:cNvSpPr>
          <p:nvPr/>
        </p:nvSpPr>
        <p:spPr bwMode="auto">
          <a:xfrm>
            <a:off x="1103313" y="2758676"/>
            <a:ext cx="1454150" cy="364338"/>
          </a:xfrm>
          <a:prstGeom prst="rect">
            <a:avLst/>
          </a:prstGeom>
          <a:noFill/>
          <a:ln w="12700">
            <a:solidFill>
              <a:schemeClr val="tx1"/>
            </a:solidFill>
            <a:miter lim="800000"/>
            <a:headEnd/>
            <a:tailEnd/>
          </a:ln>
        </p:spPr>
        <p:txBody>
          <a:bodyPr lIns="86493" tIns="43247" rIns="86493" bIns="43247" anchor="ctr">
            <a:spAutoFit/>
          </a:bodyPr>
          <a:lstStyle/>
          <a:p>
            <a:r>
              <a:rPr lang="en-US">
                <a:solidFill>
                  <a:schemeClr val="hlink"/>
                </a:solidFill>
              </a:rPr>
              <a:t>?</a:t>
            </a:r>
          </a:p>
        </p:txBody>
      </p:sp>
      <p:sp>
        <p:nvSpPr>
          <p:cNvPr id="34833" name="Rectangle 20"/>
          <p:cNvSpPr>
            <a:spLocks noChangeArrowheads="1"/>
          </p:cNvSpPr>
          <p:nvPr/>
        </p:nvSpPr>
        <p:spPr bwMode="auto">
          <a:xfrm>
            <a:off x="6240464" y="2758676"/>
            <a:ext cx="1455737" cy="364338"/>
          </a:xfrm>
          <a:prstGeom prst="rect">
            <a:avLst/>
          </a:prstGeom>
          <a:noFill/>
          <a:ln w="12700">
            <a:solidFill>
              <a:schemeClr val="tx1"/>
            </a:solidFill>
            <a:miter lim="800000"/>
            <a:headEnd/>
            <a:tailEnd/>
          </a:ln>
        </p:spPr>
        <p:txBody>
          <a:bodyPr lIns="86493" tIns="43247" rIns="86493" bIns="43247" anchor="ctr">
            <a:spAutoFit/>
          </a:bodyPr>
          <a:lstStyle/>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checkerboard(across)">
                                      <p:cBhvr>
                                        <p:cTn id="7" dur="500"/>
                                        <p:tgtEl>
                                          <p:spTgt spid="211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checkerboard(across)">
                                      <p:cBhvr>
                                        <p:cTn id="12" dur="500"/>
                                        <p:tgtEl>
                                          <p:spTgt spid="211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checkerboard(across)">
                                      <p:cBhvr>
                                        <p:cTn id="17" dur="500"/>
                                        <p:tgtEl>
                                          <p:spTgt spid="211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checkerboard(across)">
                                      <p:cBhvr>
                                        <p:cTn id="22" dur="500"/>
                                        <p:tgtEl>
                                          <p:spTgt spid="211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502025" y="1269203"/>
            <a:ext cx="1454150" cy="364338"/>
          </a:xfrm>
          <a:prstGeom prst="rect">
            <a:avLst/>
          </a:prstGeom>
          <a:noFill/>
          <a:ln w="12700">
            <a:solidFill>
              <a:schemeClr val="tx1"/>
            </a:solidFill>
            <a:miter lim="800000"/>
            <a:headEnd/>
            <a:tailEnd/>
          </a:ln>
        </p:spPr>
        <p:txBody>
          <a:bodyPr lIns="86493" tIns="43247" rIns="86493" bIns="43247" anchor="ctr">
            <a:spAutoFit/>
          </a:bodyPr>
          <a:lstStyle/>
          <a:p>
            <a:r>
              <a:rPr lang="en-US"/>
              <a:t>Outlook</a:t>
            </a:r>
          </a:p>
        </p:txBody>
      </p:sp>
      <p:sp>
        <p:nvSpPr>
          <p:cNvPr id="35843" name="Line 3"/>
          <p:cNvSpPr>
            <a:spLocks noChangeShapeType="1"/>
          </p:cNvSpPr>
          <p:nvPr/>
        </p:nvSpPr>
        <p:spPr bwMode="auto">
          <a:xfrm flipH="1">
            <a:off x="2135189" y="1695450"/>
            <a:ext cx="2039937" cy="617935"/>
          </a:xfrm>
          <a:prstGeom prst="line">
            <a:avLst/>
          </a:prstGeom>
          <a:noFill/>
          <a:ln w="12700">
            <a:solidFill>
              <a:schemeClr val="tx1"/>
            </a:solidFill>
            <a:round/>
            <a:headEnd/>
            <a:tailEnd type="triangle" w="lg" len="lg"/>
          </a:ln>
        </p:spPr>
        <p:txBody>
          <a:bodyPr lIns="86493" tIns="43247" rIns="86493" bIns="43247">
            <a:spAutoFit/>
          </a:bodyPr>
          <a:lstStyle/>
          <a:p>
            <a:endParaRPr lang="en-IN"/>
          </a:p>
        </p:txBody>
      </p:sp>
      <p:sp>
        <p:nvSpPr>
          <p:cNvPr id="35844" name="Line 4"/>
          <p:cNvSpPr>
            <a:spLocks noChangeShapeType="1"/>
          </p:cNvSpPr>
          <p:nvPr/>
        </p:nvSpPr>
        <p:spPr bwMode="auto">
          <a:xfrm>
            <a:off x="4225925" y="1710929"/>
            <a:ext cx="2514600" cy="691753"/>
          </a:xfrm>
          <a:prstGeom prst="line">
            <a:avLst/>
          </a:prstGeom>
          <a:noFill/>
          <a:ln w="12700">
            <a:solidFill>
              <a:schemeClr val="tx1"/>
            </a:solidFill>
            <a:round/>
            <a:headEnd/>
            <a:tailEnd type="triangle" w="lg" len="lg"/>
          </a:ln>
        </p:spPr>
        <p:txBody>
          <a:bodyPr lIns="86493" tIns="43247" rIns="86493" bIns="43247">
            <a:spAutoFit/>
          </a:bodyPr>
          <a:lstStyle/>
          <a:p>
            <a:endParaRPr lang="en-IN"/>
          </a:p>
        </p:txBody>
      </p:sp>
      <p:sp>
        <p:nvSpPr>
          <p:cNvPr id="35845" name="Text Box 5"/>
          <p:cNvSpPr txBox="1">
            <a:spLocks noChangeArrowheads="1"/>
          </p:cNvSpPr>
          <p:nvPr/>
        </p:nvSpPr>
        <p:spPr bwMode="auto">
          <a:xfrm>
            <a:off x="2457451" y="1710929"/>
            <a:ext cx="745857" cy="364338"/>
          </a:xfrm>
          <a:prstGeom prst="rect">
            <a:avLst/>
          </a:prstGeom>
          <a:noFill/>
          <a:ln w="12700">
            <a:noFill/>
            <a:miter lim="800000"/>
            <a:headEnd/>
            <a:tailEnd/>
          </a:ln>
        </p:spPr>
        <p:txBody>
          <a:bodyPr wrap="none" lIns="86493" tIns="43247" rIns="86493" bIns="43247">
            <a:spAutoFit/>
          </a:bodyPr>
          <a:lstStyle/>
          <a:p>
            <a:r>
              <a:rPr lang="en-US"/>
              <a:t>Sunny</a:t>
            </a:r>
          </a:p>
        </p:txBody>
      </p:sp>
      <p:sp>
        <p:nvSpPr>
          <p:cNvPr id="35846" name="Text Box 6"/>
          <p:cNvSpPr txBox="1">
            <a:spLocks noChangeArrowheads="1"/>
          </p:cNvSpPr>
          <p:nvPr/>
        </p:nvSpPr>
        <p:spPr bwMode="auto">
          <a:xfrm>
            <a:off x="4064001" y="1984773"/>
            <a:ext cx="991694" cy="364338"/>
          </a:xfrm>
          <a:prstGeom prst="rect">
            <a:avLst/>
          </a:prstGeom>
          <a:noFill/>
          <a:ln w="12700">
            <a:noFill/>
            <a:miter lim="800000"/>
            <a:headEnd/>
            <a:tailEnd/>
          </a:ln>
        </p:spPr>
        <p:txBody>
          <a:bodyPr wrap="none" lIns="86493" tIns="43247" rIns="86493" bIns="43247">
            <a:spAutoFit/>
          </a:bodyPr>
          <a:lstStyle/>
          <a:p>
            <a:r>
              <a:rPr lang="en-US"/>
              <a:t>Overcast</a:t>
            </a:r>
          </a:p>
        </p:txBody>
      </p:sp>
      <p:sp>
        <p:nvSpPr>
          <p:cNvPr id="35847" name="Line 7"/>
          <p:cNvSpPr>
            <a:spLocks noChangeShapeType="1"/>
          </p:cNvSpPr>
          <p:nvPr/>
        </p:nvSpPr>
        <p:spPr bwMode="auto">
          <a:xfrm>
            <a:off x="4195763" y="1679973"/>
            <a:ext cx="11112" cy="691753"/>
          </a:xfrm>
          <a:prstGeom prst="line">
            <a:avLst/>
          </a:prstGeom>
          <a:noFill/>
          <a:ln w="12700">
            <a:solidFill>
              <a:schemeClr val="tx1"/>
            </a:solidFill>
            <a:round/>
            <a:headEnd/>
            <a:tailEnd type="triangle" w="lg" len="lg"/>
          </a:ln>
        </p:spPr>
        <p:txBody>
          <a:bodyPr wrap="none" lIns="86493" tIns="43247" rIns="86493" bIns="43247">
            <a:spAutoFit/>
          </a:bodyPr>
          <a:lstStyle/>
          <a:p>
            <a:endParaRPr lang="en-IN"/>
          </a:p>
        </p:txBody>
      </p:sp>
      <p:sp>
        <p:nvSpPr>
          <p:cNvPr id="35848" name="Text Box 8"/>
          <p:cNvSpPr txBox="1">
            <a:spLocks noChangeArrowheads="1"/>
          </p:cNvSpPr>
          <p:nvPr/>
        </p:nvSpPr>
        <p:spPr bwMode="auto">
          <a:xfrm>
            <a:off x="5367338" y="1710929"/>
            <a:ext cx="585044" cy="364338"/>
          </a:xfrm>
          <a:prstGeom prst="rect">
            <a:avLst/>
          </a:prstGeom>
          <a:noFill/>
          <a:ln w="12700">
            <a:noFill/>
            <a:miter lim="800000"/>
            <a:headEnd/>
            <a:tailEnd/>
          </a:ln>
        </p:spPr>
        <p:txBody>
          <a:bodyPr wrap="none" lIns="86493" tIns="43247" rIns="86493" bIns="43247">
            <a:spAutoFit/>
          </a:bodyPr>
          <a:lstStyle/>
          <a:p>
            <a:r>
              <a:rPr lang="en-US"/>
              <a:t>Rain</a:t>
            </a:r>
          </a:p>
        </p:txBody>
      </p:sp>
      <p:sp>
        <p:nvSpPr>
          <p:cNvPr id="35849" name="Rectangle 9"/>
          <p:cNvSpPr>
            <a:spLocks noChangeArrowheads="1"/>
          </p:cNvSpPr>
          <p:nvPr/>
        </p:nvSpPr>
        <p:spPr bwMode="auto">
          <a:xfrm>
            <a:off x="1404938" y="2322312"/>
            <a:ext cx="1454150" cy="364338"/>
          </a:xfrm>
          <a:prstGeom prst="rect">
            <a:avLst/>
          </a:prstGeom>
          <a:noFill/>
          <a:ln w="12700">
            <a:solidFill>
              <a:schemeClr val="tx1"/>
            </a:solidFill>
            <a:miter lim="800000"/>
            <a:headEnd/>
            <a:tailEnd/>
          </a:ln>
        </p:spPr>
        <p:txBody>
          <a:bodyPr lIns="86493" tIns="43247" rIns="86493" bIns="43247" anchor="ctr">
            <a:spAutoFit/>
          </a:bodyPr>
          <a:lstStyle/>
          <a:p>
            <a:r>
              <a:rPr lang="en-US"/>
              <a:t>Humidity</a:t>
            </a:r>
          </a:p>
        </p:txBody>
      </p:sp>
      <p:sp>
        <p:nvSpPr>
          <p:cNvPr id="35850" name="Rectangle 10"/>
          <p:cNvSpPr>
            <a:spLocks noChangeArrowheads="1"/>
          </p:cNvSpPr>
          <p:nvPr/>
        </p:nvSpPr>
        <p:spPr bwMode="auto">
          <a:xfrm>
            <a:off x="6016625" y="2430063"/>
            <a:ext cx="1454150" cy="364338"/>
          </a:xfrm>
          <a:prstGeom prst="rect">
            <a:avLst/>
          </a:prstGeom>
          <a:noFill/>
          <a:ln w="12700">
            <a:solidFill>
              <a:schemeClr val="tx1"/>
            </a:solidFill>
            <a:miter lim="800000"/>
            <a:headEnd/>
            <a:tailEnd/>
          </a:ln>
        </p:spPr>
        <p:txBody>
          <a:bodyPr lIns="86493" tIns="43247" rIns="86493" bIns="43247" anchor="ctr">
            <a:spAutoFit/>
          </a:bodyPr>
          <a:lstStyle/>
          <a:p>
            <a:r>
              <a:rPr lang="en-US"/>
              <a:t>Wind</a:t>
            </a:r>
          </a:p>
        </p:txBody>
      </p:sp>
      <p:sp>
        <p:nvSpPr>
          <p:cNvPr id="35851" name="Rectangle 11"/>
          <p:cNvSpPr>
            <a:spLocks noGrp="1" noChangeArrowheads="1"/>
          </p:cNvSpPr>
          <p:nvPr>
            <p:ph type="title"/>
          </p:nvPr>
        </p:nvSpPr>
        <p:spPr/>
        <p:txBody>
          <a:bodyPr>
            <a:normAutofit fontScale="90000"/>
          </a:bodyPr>
          <a:lstStyle/>
          <a:p>
            <a:r>
              <a:rPr lang="en-US" smtClean="0">
                <a:latin typeface="Comic Sans MS" pitchFamily="66" charset="0"/>
                <a:ea typeface="ＭＳ Ｐゴシック" pitchFamily="34" charset="-128"/>
              </a:rPr>
              <a:t>Final Decision Tree for Example</a:t>
            </a:r>
          </a:p>
        </p:txBody>
      </p:sp>
      <p:sp>
        <p:nvSpPr>
          <p:cNvPr id="35852" name="Text Box 13"/>
          <p:cNvSpPr txBox="1">
            <a:spLocks noChangeArrowheads="1"/>
          </p:cNvSpPr>
          <p:nvPr/>
        </p:nvSpPr>
        <p:spPr bwMode="auto">
          <a:xfrm>
            <a:off x="3949701" y="2475310"/>
            <a:ext cx="475527" cy="364338"/>
          </a:xfrm>
          <a:prstGeom prst="rect">
            <a:avLst/>
          </a:prstGeom>
          <a:noFill/>
          <a:ln w="12700">
            <a:noFill/>
            <a:miter lim="800000"/>
            <a:headEnd/>
            <a:tailEnd/>
          </a:ln>
        </p:spPr>
        <p:txBody>
          <a:bodyPr wrap="none" lIns="86493" tIns="43247" rIns="86493" bIns="43247">
            <a:spAutoFit/>
          </a:bodyPr>
          <a:lstStyle/>
          <a:p>
            <a:r>
              <a:rPr lang="en-US"/>
              <a:t>Yes</a:t>
            </a:r>
          </a:p>
        </p:txBody>
      </p:sp>
      <p:sp>
        <p:nvSpPr>
          <p:cNvPr id="35853" name="Line 14"/>
          <p:cNvSpPr>
            <a:spLocks noChangeShapeType="1"/>
          </p:cNvSpPr>
          <p:nvPr/>
        </p:nvSpPr>
        <p:spPr bwMode="auto">
          <a:xfrm flipH="1">
            <a:off x="1162051" y="2680097"/>
            <a:ext cx="860425" cy="642938"/>
          </a:xfrm>
          <a:prstGeom prst="line">
            <a:avLst/>
          </a:prstGeom>
          <a:noFill/>
          <a:ln w="12700">
            <a:solidFill>
              <a:schemeClr val="tx1"/>
            </a:solidFill>
            <a:round/>
            <a:headEnd/>
            <a:tailEnd type="triangle" w="lg" len="lg"/>
          </a:ln>
        </p:spPr>
        <p:txBody>
          <a:bodyPr lIns="86493" tIns="43247" rIns="86493" bIns="43247">
            <a:spAutoFit/>
          </a:bodyPr>
          <a:lstStyle/>
          <a:p>
            <a:endParaRPr lang="en-IN"/>
          </a:p>
        </p:txBody>
      </p:sp>
      <p:sp>
        <p:nvSpPr>
          <p:cNvPr id="35854" name="Line 15"/>
          <p:cNvSpPr>
            <a:spLocks noChangeShapeType="1"/>
          </p:cNvSpPr>
          <p:nvPr/>
        </p:nvSpPr>
        <p:spPr bwMode="auto">
          <a:xfrm>
            <a:off x="2003425" y="2681287"/>
            <a:ext cx="693738" cy="682229"/>
          </a:xfrm>
          <a:prstGeom prst="line">
            <a:avLst/>
          </a:prstGeom>
          <a:noFill/>
          <a:ln w="12700">
            <a:solidFill>
              <a:schemeClr val="tx1"/>
            </a:solidFill>
            <a:round/>
            <a:headEnd/>
            <a:tailEnd type="triangle" w="lg" len="lg"/>
          </a:ln>
        </p:spPr>
        <p:txBody>
          <a:bodyPr lIns="86493" tIns="43247" rIns="86493" bIns="43247">
            <a:spAutoFit/>
          </a:bodyPr>
          <a:lstStyle/>
          <a:p>
            <a:endParaRPr lang="en-IN"/>
          </a:p>
        </p:txBody>
      </p:sp>
      <p:sp>
        <p:nvSpPr>
          <p:cNvPr id="35855" name="Line 16"/>
          <p:cNvSpPr>
            <a:spLocks noChangeShapeType="1"/>
          </p:cNvSpPr>
          <p:nvPr/>
        </p:nvSpPr>
        <p:spPr bwMode="auto">
          <a:xfrm flipH="1">
            <a:off x="5705475" y="2789635"/>
            <a:ext cx="1060450" cy="585788"/>
          </a:xfrm>
          <a:prstGeom prst="line">
            <a:avLst/>
          </a:prstGeom>
          <a:noFill/>
          <a:ln w="12700">
            <a:solidFill>
              <a:schemeClr val="tx1"/>
            </a:solidFill>
            <a:round/>
            <a:headEnd/>
            <a:tailEnd type="triangle" w="lg" len="lg"/>
          </a:ln>
        </p:spPr>
        <p:txBody>
          <a:bodyPr lIns="86493" tIns="43247" rIns="86493" bIns="43247">
            <a:spAutoFit/>
          </a:bodyPr>
          <a:lstStyle/>
          <a:p>
            <a:endParaRPr lang="en-IN"/>
          </a:p>
        </p:txBody>
      </p:sp>
      <p:sp>
        <p:nvSpPr>
          <p:cNvPr id="35856" name="Line 17"/>
          <p:cNvSpPr>
            <a:spLocks noChangeShapeType="1"/>
          </p:cNvSpPr>
          <p:nvPr/>
        </p:nvSpPr>
        <p:spPr bwMode="auto">
          <a:xfrm>
            <a:off x="6810375" y="2780110"/>
            <a:ext cx="990600" cy="611981"/>
          </a:xfrm>
          <a:prstGeom prst="line">
            <a:avLst/>
          </a:prstGeom>
          <a:noFill/>
          <a:ln w="12700">
            <a:solidFill>
              <a:schemeClr val="tx1"/>
            </a:solidFill>
            <a:round/>
            <a:headEnd/>
            <a:tailEnd type="triangle" w="lg" len="lg"/>
          </a:ln>
        </p:spPr>
        <p:txBody>
          <a:bodyPr lIns="86493" tIns="43247" rIns="86493" bIns="43247">
            <a:spAutoFit/>
          </a:bodyPr>
          <a:lstStyle/>
          <a:p>
            <a:endParaRPr lang="en-IN"/>
          </a:p>
        </p:txBody>
      </p:sp>
      <p:sp>
        <p:nvSpPr>
          <p:cNvPr id="35857" name="Text Box 18"/>
          <p:cNvSpPr txBox="1">
            <a:spLocks noChangeArrowheads="1"/>
          </p:cNvSpPr>
          <p:nvPr/>
        </p:nvSpPr>
        <p:spPr bwMode="auto">
          <a:xfrm>
            <a:off x="762000" y="2809875"/>
            <a:ext cx="914400" cy="364338"/>
          </a:xfrm>
          <a:prstGeom prst="rect">
            <a:avLst/>
          </a:prstGeom>
          <a:noFill/>
          <a:ln w="12700">
            <a:noFill/>
            <a:miter lim="800000"/>
            <a:headEnd/>
            <a:tailEnd/>
          </a:ln>
        </p:spPr>
        <p:txBody>
          <a:bodyPr lIns="86493" tIns="43247" rIns="86493" bIns="43247">
            <a:spAutoFit/>
          </a:bodyPr>
          <a:lstStyle/>
          <a:p>
            <a:r>
              <a:rPr lang="en-US"/>
              <a:t>High</a:t>
            </a:r>
          </a:p>
        </p:txBody>
      </p:sp>
      <p:sp>
        <p:nvSpPr>
          <p:cNvPr id="35858" name="Text Box 19"/>
          <p:cNvSpPr txBox="1">
            <a:spLocks noChangeArrowheads="1"/>
          </p:cNvSpPr>
          <p:nvPr/>
        </p:nvSpPr>
        <p:spPr bwMode="auto">
          <a:xfrm>
            <a:off x="2457451" y="2921794"/>
            <a:ext cx="979383" cy="364338"/>
          </a:xfrm>
          <a:prstGeom prst="rect">
            <a:avLst/>
          </a:prstGeom>
          <a:noFill/>
          <a:ln w="12700">
            <a:noFill/>
            <a:miter lim="800000"/>
            <a:headEnd/>
            <a:tailEnd/>
          </a:ln>
        </p:spPr>
        <p:txBody>
          <a:bodyPr wrap="none" lIns="86493" tIns="43247" rIns="86493" bIns="43247">
            <a:spAutoFit/>
          </a:bodyPr>
          <a:lstStyle/>
          <a:p>
            <a:r>
              <a:rPr lang="en-US"/>
              <a:t>Normal  </a:t>
            </a:r>
          </a:p>
        </p:txBody>
      </p:sp>
      <p:sp>
        <p:nvSpPr>
          <p:cNvPr id="35859" name="Text Box 20"/>
          <p:cNvSpPr txBox="1">
            <a:spLocks noChangeArrowheads="1"/>
          </p:cNvSpPr>
          <p:nvPr/>
        </p:nvSpPr>
        <p:spPr bwMode="auto">
          <a:xfrm>
            <a:off x="5367338" y="2945607"/>
            <a:ext cx="786509" cy="364338"/>
          </a:xfrm>
          <a:prstGeom prst="rect">
            <a:avLst/>
          </a:prstGeom>
          <a:noFill/>
          <a:ln w="12700">
            <a:noFill/>
            <a:miter lim="800000"/>
            <a:headEnd/>
            <a:tailEnd/>
          </a:ln>
        </p:spPr>
        <p:txBody>
          <a:bodyPr wrap="none" lIns="86493" tIns="43247" rIns="86493" bIns="43247">
            <a:spAutoFit/>
          </a:bodyPr>
          <a:lstStyle/>
          <a:p>
            <a:r>
              <a:rPr lang="en-US"/>
              <a:t>Strong</a:t>
            </a:r>
          </a:p>
        </p:txBody>
      </p:sp>
      <p:sp>
        <p:nvSpPr>
          <p:cNvPr id="35860" name="Text Box 21"/>
          <p:cNvSpPr txBox="1">
            <a:spLocks noChangeArrowheads="1"/>
          </p:cNvSpPr>
          <p:nvPr/>
        </p:nvSpPr>
        <p:spPr bwMode="auto">
          <a:xfrm>
            <a:off x="7243763" y="2918223"/>
            <a:ext cx="701614" cy="364338"/>
          </a:xfrm>
          <a:prstGeom prst="rect">
            <a:avLst/>
          </a:prstGeom>
          <a:noFill/>
          <a:ln w="12700">
            <a:noFill/>
            <a:miter lim="800000"/>
            <a:headEnd/>
            <a:tailEnd/>
          </a:ln>
        </p:spPr>
        <p:txBody>
          <a:bodyPr wrap="none" lIns="86493" tIns="43247" rIns="86493" bIns="43247">
            <a:spAutoFit/>
          </a:bodyPr>
          <a:lstStyle/>
          <a:p>
            <a:r>
              <a:rPr lang="en-US"/>
              <a:t>Weak</a:t>
            </a:r>
          </a:p>
        </p:txBody>
      </p:sp>
      <p:sp>
        <p:nvSpPr>
          <p:cNvPr id="35861" name="Rectangle 47"/>
          <p:cNvSpPr>
            <a:spLocks noChangeArrowheads="1"/>
          </p:cNvSpPr>
          <p:nvPr/>
        </p:nvSpPr>
        <p:spPr bwMode="auto">
          <a:xfrm>
            <a:off x="5486400" y="3334941"/>
            <a:ext cx="445583" cy="364338"/>
          </a:xfrm>
          <a:prstGeom prst="rect">
            <a:avLst/>
          </a:prstGeom>
          <a:noFill/>
          <a:ln w="12700">
            <a:noFill/>
            <a:miter lim="800000"/>
            <a:headEnd/>
            <a:tailEnd/>
          </a:ln>
        </p:spPr>
        <p:txBody>
          <a:bodyPr wrap="none" lIns="86493" tIns="43247" rIns="86493" bIns="43247">
            <a:spAutoFit/>
          </a:bodyPr>
          <a:lstStyle/>
          <a:p>
            <a:r>
              <a:rPr lang="en-US"/>
              <a:t>No</a:t>
            </a:r>
          </a:p>
        </p:txBody>
      </p:sp>
      <p:sp>
        <p:nvSpPr>
          <p:cNvPr id="35863" name="Text Box 21"/>
          <p:cNvSpPr txBox="1">
            <a:spLocks noChangeArrowheads="1"/>
          </p:cNvSpPr>
          <p:nvPr/>
        </p:nvSpPr>
        <p:spPr bwMode="auto">
          <a:xfrm>
            <a:off x="7777163" y="3469482"/>
            <a:ext cx="475527" cy="364338"/>
          </a:xfrm>
          <a:prstGeom prst="rect">
            <a:avLst/>
          </a:prstGeom>
          <a:noFill/>
          <a:ln w="12700">
            <a:noFill/>
            <a:miter lim="800000"/>
            <a:headEnd/>
            <a:tailEnd/>
          </a:ln>
        </p:spPr>
        <p:txBody>
          <a:bodyPr wrap="none" lIns="86493" tIns="43247" rIns="86493" bIns="43247">
            <a:spAutoFit/>
          </a:bodyPr>
          <a:lstStyle/>
          <a:p>
            <a:r>
              <a:rPr lang="en-US"/>
              <a:t>Yes</a:t>
            </a:r>
          </a:p>
        </p:txBody>
      </p:sp>
      <p:sp>
        <p:nvSpPr>
          <p:cNvPr id="35864" name="Text Box 21"/>
          <p:cNvSpPr txBox="1">
            <a:spLocks noChangeArrowheads="1"/>
          </p:cNvSpPr>
          <p:nvPr/>
        </p:nvSpPr>
        <p:spPr bwMode="auto">
          <a:xfrm>
            <a:off x="2457451" y="3332560"/>
            <a:ext cx="475527" cy="364338"/>
          </a:xfrm>
          <a:prstGeom prst="rect">
            <a:avLst/>
          </a:prstGeom>
          <a:noFill/>
          <a:ln w="12700">
            <a:noFill/>
            <a:miter lim="800000"/>
            <a:headEnd/>
            <a:tailEnd/>
          </a:ln>
        </p:spPr>
        <p:txBody>
          <a:bodyPr wrap="none" lIns="86493" tIns="43247" rIns="86493" bIns="43247">
            <a:spAutoFit/>
          </a:bodyPr>
          <a:lstStyle/>
          <a:p>
            <a:r>
              <a:rPr lang="en-US"/>
              <a:t>Yes</a:t>
            </a:r>
          </a:p>
        </p:txBody>
      </p:sp>
      <p:sp>
        <p:nvSpPr>
          <p:cNvPr id="35865" name="Rectangle 47"/>
          <p:cNvSpPr>
            <a:spLocks noChangeArrowheads="1"/>
          </p:cNvSpPr>
          <p:nvPr/>
        </p:nvSpPr>
        <p:spPr bwMode="auto">
          <a:xfrm>
            <a:off x="914400" y="3324225"/>
            <a:ext cx="445583" cy="364338"/>
          </a:xfrm>
          <a:prstGeom prst="rect">
            <a:avLst/>
          </a:prstGeom>
          <a:noFill/>
          <a:ln w="12700">
            <a:noFill/>
            <a:miter lim="800000"/>
            <a:headEnd/>
            <a:tailEnd/>
          </a:ln>
        </p:spPr>
        <p:txBody>
          <a:bodyPr wrap="none" lIns="86493" tIns="43247" rIns="86493" bIns="43247">
            <a:spAutoFit/>
          </a:bodyPr>
          <a:lstStyle/>
          <a:p>
            <a:r>
              <a:rPr lang="en-US"/>
              <a:t>No</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2"/>
          <p:cNvSpPr txBox="1">
            <a:spLocks noChangeArrowheads="1"/>
          </p:cNvSpPr>
          <p:nvPr/>
        </p:nvSpPr>
        <p:spPr bwMode="auto">
          <a:xfrm>
            <a:off x="871539" y="826294"/>
            <a:ext cx="6659580" cy="2308324"/>
          </a:xfrm>
          <a:prstGeom prst="rect">
            <a:avLst/>
          </a:prstGeom>
          <a:noFill/>
          <a:ln w="9525">
            <a:noFill/>
            <a:miter lim="800000"/>
            <a:headEnd/>
            <a:tailEnd/>
          </a:ln>
        </p:spPr>
        <p:txBody>
          <a:bodyPr wrap="none">
            <a:spAutoFit/>
          </a:bodyPr>
          <a:lstStyle/>
          <a:p>
            <a:pPr>
              <a:buFontTx/>
              <a:buChar char="•"/>
            </a:pPr>
            <a:r>
              <a:rPr lang="en-US"/>
              <a:t> </a:t>
            </a:r>
            <a:r>
              <a:rPr lang="en-US">
                <a:solidFill>
                  <a:srgbClr val="000066"/>
                </a:solidFill>
              </a:rPr>
              <a:t>Learning a tree that classifies the training data perfectly may </a:t>
            </a:r>
          </a:p>
          <a:p>
            <a:r>
              <a:rPr lang="en-US">
                <a:solidFill>
                  <a:srgbClr val="000066"/>
                </a:solidFill>
              </a:rPr>
              <a:t>   not lead to the tree with the </a:t>
            </a:r>
            <a:r>
              <a:rPr lang="en-US">
                <a:solidFill>
                  <a:srgbClr val="0000FF"/>
                </a:solidFill>
              </a:rPr>
              <a:t>best generalization performance</a:t>
            </a:r>
            <a:r>
              <a:rPr lang="en-US">
                <a:solidFill>
                  <a:srgbClr val="000066"/>
                </a:solidFill>
              </a:rPr>
              <a:t>.</a:t>
            </a:r>
          </a:p>
          <a:p>
            <a:r>
              <a:rPr lang="en-US">
                <a:solidFill>
                  <a:srgbClr val="000066"/>
                </a:solidFill>
              </a:rPr>
              <a:t>     -  There may be noise in the training data the tree is fitting</a:t>
            </a:r>
          </a:p>
          <a:p>
            <a:r>
              <a:rPr lang="en-US">
                <a:solidFill>
                  <a:srgbClr val="000066"/>
                </a:solidFill>
              </a:rPr>
              <a:t>     -  The algorithm might be making decisions based on </a:t>
            </a:r>
          </a:p>
          <a:p>
            <a:r>
              <a:rPr lang="en-US">
                <a:solidFill>
                  <a:srgbClr val="000066"/>
                </a:solidFill>
              </a:rPr>
              <a:t>         very little data </a:t>
            </a:r>
          </a:p>
          <a:p>
            <a:pPr>
              <a:buFontTx/>
              <a:buChar char="•"/>
            </a:pPr>
            <a:r>
              <a:rPr lang="en-US">
                <a:solidFill>
                  <a:srgbClr val="000066"/>
                </a:solidFill>
              </a:rPr>
              <a:t> A hypothesis</a:t>
            </a:r>
            <a:r>
              <a:rPr lang="en-US" i="1">
                <a:solidFill>
                  <a:srgbClr val="000066"/>
                </a:solidFill>
              </a:rPr>
              <a:t> </a:t>
            </a:r>
            <a:r>
              <a:rPr lang="en-US" i="1">
                <a:solidFill>
                  <a:srgbClr val="0000FF"/>
                </a:solidFill>
              </a:rPr>
              <a:t>h</a:t>
            </a:r>
            <a:r>
              <a:rPr lang="en-US">
                <a:solidFill>
                  <a:srgbClr val="000066"/>
                </a:solidFill>
              </a:rPr>
              <a:t> is said to </a:t>
            </a:r>
            <a:r>
              <a:rPr lang="en-US">
                <a:solidFill>
                  <a:srgbClr val="0000FF"/>
                </a:solidFill>
              </a:rPr>
              <a:t>overfit the training data</a:t>
            </a:r>
            <a:r>
              <a:rPr lang="en-US">
                <a:solidFill>
                  <a:srgbClr val="000066"/>
                </a:solidFill>
              </a:rPr>
              <a:t> if  the is </a:t>
            </a:r>
          </a:p>
          <a:p>
            <a:r>
              <a:rPr lang="en-US">
                <a:solidFill>
                  <a:srgbClr val="000066"/>
                </a:solidFill>
              </a:rPr>
              <a:t>   another hypothesis, </a:t>
            </a:r>
            <a:r>
              <a:rPr lang="en-US">
                <a:solidFill>
                  <a:srgbClr val="0000FF"/>
                </a:solidFill>
              </a:rPr>
              <a:t>h</a:t>
            </a:r>
            <a:r>
              <a:rPr lang="ja-JP" altLang="en-US">
                <a:solidFill>
                  <a:srgbClr val="0000FF"/>
                </a:solidFill>
              </a:rPr>
              <a:t>’</a:t>
            </a:r>
            <a:r>
              <a:rPr lang="en-US" altLang="ja-JP">
                <a:solidFill>
                  <a:srgbClr val="0000FF"/>
                </a:solidFill>
              </a:rPr>
              <a:t>, </a:t>
            </a:r>
            <a:r>
              <a:rPr lang="en-US" altLang="ja-JP">
                <a:solidFill>
                  <a:srgbClr val="000066"/>
                </a:solidFill>
              </a:rPr>
              <a:t>such that</a:t>
            </a:r>
            <a:r>
              <a:rPr lang="en-US" altLang="ja-JP">
                <a:solidFill>
                  <a:srgbClr val="0000FF"/>
                </a:solidFill>
              </a:rPr>
              <a:t> </a:t>
            </a:r>
            <a:r>
              <a:rPr lang="en-US" altLang="ja-JP" i="1">
                <a:solidFill>
                  <a:srgbClr val="0000FF"/>
                </a:solidFill>
              </a:rPr>
              <a:t>h</a:t>
            </a:r>
            <a:r>
              <a:rPr lang="en-US" altLang="ja-JP">
                <a:solidFill>
                  <a:srgbClr val="0000FF"/>
                </a:solidFill>
              </a:rPr>
              <a:t> </a:t>
            </a:r>
            <a:r>
              <a:rPr lang="en-US" altLang="ja-JP">
                <a:solidFill>
                  <a:srgbClr val="000066"/>
                </a:solidFill>
              </a:rPr>
              <a:t>has smaller error than </a:t>
            </a:r>
            <a:r>
              <a:rPr lang="en-US" altLang="ja-JP" i="1">
                <a:solidFill>
                  <a:srgbClr val="0000FF"/>
                </a:solidFill>
              </a:rPr>
              <a:t>h</a:t>
            </a:r>
            <a:r>
              <a:rPr lang="ja-JP" altLang="en-US" i="1">
                <a:solidFill>
                  <a:srgbClr val="0000FF"/>
                </a:solidFill>
              </a:rPr>
              <a:t>’</a:t>
            </a:r>
            <a:endParaRPr lang="en-US" altLang="ja-JP" i="1">
              <a:solidFill>
                <a:srgbClr val="0000FF"/>
              </a:solidFill>
            </a:endParaRPr>
          </a:p>
          <a:p>
            <a:r>
              <a:rPr lang="en-US">
                <a:solidFill>
                  <a:srgbClr val="000066"/>
                </a:solidFill>
              </a:rPr>
              <a:t>   on the training data but </a:t>
            </a:r>
            <a:r>
              <a:rPr lang="en-US" i="1">
                <a:solidFill>
                  <a:srgbClr val="0000FF"/>
                </a:solidFill>
              </a:rPr>
              <a:t>h</a:t>
            </a:r>
            <a:r>
              <a:rPr lang="en-US">
                <a:solidFill>
                  <a:srgbClr val="000066"/>
                </a:solidFill>
              </a:rPr>
              <a:t> has larger error on the test data than </a:t>
            </a:r>
            <a:r>
              <a:rPr lang="en-US" i="1">
                <a:solidFill>
                  <a:srgbClr val="0000FF"/>
                </a:solidFill>
              </a:rPr>
              <a:t>h</a:t>
            </a:r>
            <a:r>
              <a:rPr lang="ja-JP" altLang="en-US" i="1">
                <a:solidFill>
                  <a:srgbClr val="0000FF"/>
                </a:solidFill>
              </a:rPr>
              <a:t>’</a:t>
            </a:r>
            <a:r>
              <a:rPr lang="en-US" altLang="ja-JP">
                <a:solidFill>
                  <a:srgbClr val="000066"/>
                </a:solidFill>
              </a:rPr>
              <a:t>.</a:t>
            </a:r>
            <a:r>
              <a:rPr lang="en-US" altLang="ja-JP">
                <a:solidFill>
                  <a:srgbClr val="0000FF"/>
                </a:solidFill>
              </a:rPr>
              <a:t> </a:t>
            </a:r>
            <a:endParaRPr lang="en-US">
              <a:solidFill>
                <a:srgbClr val="000066"/>
              </a:solidFill>
            </a:endParaRPr>
          </a:p>
        </p:txBody>
      </p:sp>
      <p:sp>
        <p:nvSpPr>
          <p:cNvPr id="41988" name="Line 4"/>
          <p:cNvSpPr>
            <a:spLocks noChangeShapeType="1"/>
          </p:cNvSpPr>
          <p:nvPr/>
        </p:nvSpPr>
        <p:spPr bwMode="auto">
          <a:xfrm>
            <a:off x="2286000" y="3429000"/>
            <a:ext cx="0" cy="1143000"/>
          </a:xfrm>
          <a:prstGeom prst="line">
            <a:avLst/>
          </a:prstGeom>
          <a:noFill/>
          <a:ln w="19050">
            <a:solidFill>
              <a:schemeClr val="tx1"/>
            </a:solidFill>
            <a:round/>
            <a:headEnd/>
            <a:tailEnd/>
          </a:ln>
        </p:spPr>
        <p:txBody>
          <a:bodyPr wrap="none" anchor="ctr"/>
          <a:lstStyle/>
          <a:p>
            <a:endParaRPr lang="en-IN"/>
          </a:p>
        </p:txBody>
      </p:sp>
      <p:sp>
        <p:nvSpPr>
          <p:cNvPr id="41989" name="Line 5"/>
          <p:cNvSpPr>
            <a:spLocks noChangeShapeType="1"/>
          </p:cNvSpPr>
          <p:nvPr/>
        </p:nvSpPr>
        <p:spPr bwMode="auto">
          <a:xfrm>
            <a:off x="2286000" y="4572000"/>
            <a:ext cx="4038600" cy="0"/>
          </a:xfrm>
          <a:prstGeom prst="line">
            <a:avLst/>
          </a:prstGeom>
          <a:noFill/>
          <a:ln w="19050">
            <a:solidFill>
              <a:schemeClr val="tx1"/>
            </a:solidFill>
            <a:round/>
            <a:headEnd/>
            <a:tailEnd/>
          </a:ln>
        </p:spPr>
        <p:txBody>
          <a:bodyPr wrap="none" anchor="ctr"/>
          <a:lstStyle/>
          <a:p>
            <a:endParaRPr lang="en-IN"/>
          </a:p>
        </p:txBody>
      </p:sp>
      <p:sp>
        <p:nvSpPr>
          <p:cNvPr id="41990" name="Text Box 6"/>
          <p:cNvSpPr txBox="1">
            <a:spLocks noChangeArrowheads="1"/>
          </p:cNvSpPr>
          <p:nvPr/>
        </p:nvSpPr>
        <p:spPr bwMode="auto">
          <a:xfrm>
            <a:off x="3429000" y="4019550"/>
            <a:ext cx="2872325" cy="523220"/>
          </a:xfrm>
          <a:prstGeom prst="rect">
            <a:avLst/>
          </a:prstGeom>
          <a:noFill/>
          <a:ln w="9525">
            <a:noFill/>
            <a:miter lim="800000"/>
            <a:headEnd/>
            <a:tailEnd/>
          </a:ln>
        </p:spPr>
        <p:txBody>
          <a:bodyPr wrap="none">
            <a:spAutoFit/>
          </a:bodyPr>
          <a:lstStyle/>
          <a:p>
            <a:r>
              <a:rPr lang="en-US" sz="2800" dirty="0">
                <a:solidFill>
                  <a:srgbClr val="0000FF"/>
                </a:solidFill>
              </a:rPr>
              <a:t>Complexity of tree</a:t>
            </a:r>
          </a:p>
        </p:txBody>
      </p:sp>
      <p:sp>
        <p:nvSpPr>
          <p:cNvPr id="41991" name="Text Box 7"/>
          <p:cNvSpPr txBox="1">
            <a:spLocks noChangeArrowheads="1"/>
          </p:cNvSpPr>
          <p:nvPr/>
        </p:nvSpPr>
        <p:spPr bwMode="auto">
          <a:xfrm>
            <a:off x="762001" y="3783807"/>
            <a:ext cx="1453283" cy="523220"/>
          </a:xfrm>
          <a:prstGeom prst="rect">
            <a:avLst/>
          </a:prstGeom>
          <a:noFill/>
          <a:ln w="9525">
            <a:noFill/>
            <a:miter lim="800000"/>
            <a:headEnd/>
            <a:tailEnd/>
          </a:ln>
        </p:spPr>
        <p:txBody>
          <a:bodyPr wrap="none">
            <a:spAutoFit/>
          </a:bodyPr>
          <a:lstStyle/>
          <a:p>
            <a:r>
              <a:rPr lang="en-US" sz="2800">
                <a:solidFill>
                  <a:srgbClr val="0000FF"/>
                </a:solidFill>
              </a:rPr>
              <a:t>accuracy</a:t>
            </a:r>
          </a:p>
        </p:txBody>
      </p:sp>
      <p:sp>
        <p:nvSpPr>
          <p:cNvPr id="41992" name="Freeform 8"/>
          <p:cNvSpPr>
            <a:spLocks/>
          </p:cNvSpPr>
          <p:nvPr/>
        </p:nvSpPr>
        <p:spPr bwMode="auto">
          <a:xfrm>
            <a:off x="2286000" y="3371850"/>
            <a:ext cx="3657600" cy="1143000"/>
          </a:xfrm>
          <a:custGeom>
            <a:avLst/>
            <a:gdLst>
              <a:gd name="T0" fmla="*/ 0 w 2304"/>
              <a:gd name="T1" fmla="*/ 2147483647 h 960"/>
              <a:gd name="T2" fmla="*/ 2147483647 w 2304"/>
              <a:gd name="T3" fmla="*/ 2147483647 h 960"/>
              <a:gd name="T4" fmla="*/ 2147483647 w 2304"/>
              <a:gd name="T5" fmla="*/ 0 h 960"/>
              <a:gd name="T6" fmla="*/ 0 60000 65536"/>
              <a:gd name="T7" fmla="*/ 0 60000 65536"/>
              <a:gd name="T8" fmla="*/ 0 60000 65536"/>
              <a:gd name="T9" fmla="*/ 0 w 2304"/>
              <a:gd name="T10" fmla="*/ 0 h 960"/>
              <a:gd name="T11" fmla="*/ 2304 w 2304"/>
              <a:gd name="T12" fmla="*/ 960 h 960"/>
            </a:gdLst>
            <a:ahLst/>
            <a:cxnLst>
              <a:cxn ang="T6">
                <a:pos x="T0" y="T1"/>
              </a:cxn>
              <a:cxn ang="T7">
                <a:pos x="T2" y="T3"/>
              </a:cxn>
              <a:cxn ang="T8">
                <a:pos x="T4" y="T5"/>
              </a:cxn>
            </a:cxnLst>
            <a:rect l="T9" t="T10" r="T11" b="T12"/>
            <a:pathLst>
              <a:path w="2304" h="960">
                <a:moveTo>
                  <a:pt x="0" y="960"/>
                </a:moveTo>
                <a:cubicBezTo>
                  <a:pt x="120" y="656"/>
                  <a:pt x="240" y="352"/>
                  <a:pt x="624" y="192"/>
                </a:cubicBezTo>
                <a:cubicBezTo>
                  <a:pt x="1008" y="32"/>
                  <a:pt x="2024" y="32"/>
                  <a:pt x="2304" y="0"/>
                </a:cubicBezTo>
              </a:path>
            </a:pathLst>
          </a:custGeom>
          <a:noFill/>
          <a:ln w="19050">
            <a:solidFill>
              <a:srgbClr val="A50021"/>
            </a:solidFill>
            <a:round/>
            <a:headEnd/>
            <a:tailEnd/>
          </a:ln>
        </p:spPr>
        <p:txBody>
          <a:bodyPr wrap="none" anchor="ctr"/>
          <a:lstStyle/>
          <a:p>
            <a:endParaRPr lang="en-US"/>
          </a:p>
        </p:txBody>
      </p:sp>
      <p:sp>
        <p:nvSpPr>
          <p:cNvPr id="41993" name="Freeform 9"/>
          <p:cNvSpPr>
            <a:spLocks/>
          </p:cNvSpPr>
          <p:nvPr/>
        </p:nvSpPr>
        <p:spPr bwMode="auto">
          <a:xfrm>
            <a:off x="2286001" y="3490912"/>
            <a:ext cx="3935413" cy="966788"/>
          </a:xfrm>
          <a:custGeom>
            <a:avLst/>
            <a:gdLst>
              <a:gd name="T0" fmla="*/ 0 w 2479"/>
              <a:gd name="T1" fmla="*/ 2147483647 h 812"/>
              <a:gd name="T2" fmla="*/ 2147483647 w 2479"/>
              <a:gd name="T3" fmla="*/ 2147483647 h 812"/>
              <a:gd name="T4" fmla="*/ 2147483647 w 2479"/>
              <a:gd name="T5" fmla="*/ 2147483647 h 812"/>
              <a:gd name="T6" fmla="*/ 2147483647 w 2479"/>
              <a:gd name="T7" fmla="*/ 2147483647 h 812"/>
              <a:gd name="T8" fmla="*/ 2147483647 w 2479"/>
              <a:gd name="T9" fmla="*/ 2147483647 h 812"/>
              <a:gd name="T10" fmla="*/ 2147483647 w 2479"/>
              <a:gd name="T11" fmla="*/ 2147483647 h 812"/>
              <a:gd name="T12" fmla="*/ 2147483647 w 2479"/>
              <a:gd name="T13" fmla="*/ 2147483647 h 812"/>
              <a:gd name="T14" fmla="*/ 0 60000 65536"/>
              <a:gd name="T15" fmla="*/ 0 60000 65536"/>
              <a:gd name="T16" fmla="*/ 0 60000 65536"/>
              <a:gd name="T17" fmla="*/ 0 60000 65536"/>
              <a:gd name="T18" fmla="*/ 0 60000 65536"/>
              <a:gd name="T19" fmla="*/ 0 60000 65536"/>
              <a:gd name="T20" fmla="*/ 0 60000 65536"/>
              <a:gd name="T21" fmla="*/ 0 w 2479"/>
              <a:gd name="T22" fmla="*/ 0 h 812"/>
              <a:gd name="T23" fmla="*/ 2479 w 2479"/>
              <a:gd name="T24" fmla="*/ 812 h 8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79" h="812">
                <a:moveTo>
                  <a:pt x="0" y="812"/>
                </a:moveTo>
                <a:cubicBezTo>
                  <a:pt x="48" y="727"/>
                  <a:pt x="182" y="420"/>
                  <a:pt x="290" y="302"/>
                </a:cubicBezTo>
                <a:cubicBezTo>
                  <a:pt x="398" y="184"/>
                  <a:pt x="499" y="147"/>
                  <a:pt x="648" y="100"/>
                </a:cubicBezTo>
                <a:cubicBezTo>
                  <a:pt x="797" y="53"/>
                  <a:pt x="1021" y="0"/>
                  <a:pt x="1186" y="22"/>
                </a:cubicBezTo>
                <a:cubicBezTo>
                  <a:pt x="1351" y="44"/>
                  <a:pt x="1444" y="164"/>
                  <a:pt x="1638" y="232"/>
                </a:cubicBezTo>
                <a:cubicBezTo>
                  <a:pt x="1832" y="300"/>
                  <a:pt x="2225" y="395"/>
                  <a:pt x="2352" y="428"/>
                </a:cubicBezTo>
                <a:cubicBezTo>
                  <a:pt x="2479" y="461"/>
                  <a:pt x="2432" y="456"/>
                  <a:pt x="2400" y="428"/>
                </a:cubicBezTo>
              </a:path>
            </a:pathLst>
          </a:custGeom>
          <a:noFill/>
          <a:ln w="19050">
            <a:solidFill>
              <a:srgbClr val="33CC33"/>
            </a:solidFill>
            <a:round/>
            <a:headEnd/>
            <a:tailEnd/>
          </a:ln>
        </p:spPr>
        <p:txBody>
          <a:bodyPr wrap="none" anchor="ctr"/>
          <a:lstStyle/>
          <a:p>
            <a:endParaRPr lang="en-US"/>
          </a:p>
        </p:txBody>
      </p:sp>
      <p:sp>
        <p:nvSpPr>
          <p:cNvPr id="41994" name="Text Box 10"/>
          <p:cNvSpPr txBox="1">
            <a:spLocks noChangeArrowheads="1"/>
          </p:cNvSpPr>
          <p:nvPr/>
        </p:nvSpPr>
        <p:spPr bwMode="auto">
          <a:xfrm>
            <a:off x="6096000" y="3783807"/>
            <a:ext cx="1683602" cy="523220"/>
          </a:xfrm>
          <a:prstGeom prst="rect">
            <a:avLst/>
          </a:prstGeom>
          <a:noFill/>
          <a:ln w="9525">
            <a:noFill/>
            <a:miter lim="800000"/>
            <a:headEnd/>
            <a:tailEnd/>
          </a:ln>
        </p:spPr>
        <p:txBody>
          <a:bodyPr wrap="none">
            <a:spAutoFit/>
          </a:bodyPr>
          <a:lstStyle/>
          <a:p>
            <a:r>
              <a:rPr lang="en-US" sz="2800">
                <a:solidFill>
                  <a:srgbClr val="33CC33"/>
                </a:solidFill>
              </a:rPr>
              <a:t>On testing</a:t>
            </a:r>
            <a:endParaRPr lang="en-US" sz="2800">
              <a:solidFill>
                <a:srgbClr val="0000FF"/>
              </a:solidFill>
            </a:endParaRPr>
          </a:p>
        </p:txBody>
      </p:sp>
      <p:sp>
        <p:nvSpPr>
          <p:cNvPr id="41995" name="Text Box 11"/>
          <p:cNvSpPr txBox="1">
            <a:spLocks noChangeArrowheads="1"/>
          </p:cNvSpPr>
          <p:nvPr/>
        </p:nvSpPr>
        <p:spPr bwMode="auto">
          <a:xfrm>
            <a:off x="6019801" y="3201591"/>
            <a:ext cx="1812356" cy="523220"/>
          </a:xfrm>
          <a:prstGeom prst="rect">
            <a:avLst/>
          </a:prstGeom>
          <a:noFill/>
          <a:ln w="9525">
            <a:noFill/>
            <a:miter lim="800000"/>
            <a:headEnd/>
            <a:tailEnd/>
          </a:ln>
        </p:spPr>
        <p:txBody>
          <a:bodyPr wrap="none">
            <a:spAutoFit/>
          </a:bodyPr>
          <a:lstStyle/>
          <a:p>
            <a:r>
              <a:rPr lang="en-US" sz="2800">
                <a:solidFill>
                  <a:srgbClr val="A50021"/>
                </a:solidFill>
              </a:rPr>
              <a:t>On training</a:t>
            </a:r>
            <a:endParaRPr lang="en-US" sz="2800">
              <a:solidFill>
                <a:srgbClr val="0000FF"/>
              </a:solidFill>
            </a:endParaRPr>
          </a:p>
        </p:txBody>
      </p:sp>
      <p:sp>
        <p:nvSpPr>
          <p:cNvPr id="41996" name="Rectangle 12"/>
          <p:cNvSpPr>
            <a:spLocks noChangeArrowheads="1"/>
          </p:cNvSpPr>
          <p:nvPr/>
        </p:nvSpPr>
        <p:spPr bwMode="auto">
          <a:xfrm>
            <a:off x="685800" y="57150"/>
            <a:ext cx="8229600" cy="857250"/>
          </a:xfrm>
          <a:prstGeom prst="rect">
            <a:avLst/>
          </a:prstGeom>
          <a:noFill/>
          <a:ln w="9525">
            <a:noFill/>
            <a:miter lim="800000"/>
            <a:headEnd/>
            <a:tailEnd/>
          </a:ln>
        </p:spPr>
        <p:txBody>
          <a:bodyPr anchor="ctr"/>
          <a:lstStyle/>
          <a:p>
            <a:r>
              <a:rPr lang="en-US" sz="3600">
                <a:solidFill>
                  <a:srgbClr val="0000CC"/>
                </a:solidFill>
                <a:latin typeface="Comic Sans MS" pitchFamily="66" charset="0"/>
              </a:rPr>
              <a:t>Overfitting the Data</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762000" y="361950"/>
            <a:ext cx="7772400" cy="490538"/>
          </a:xfrm>
        </p:spPr>
        <p:txBody>
          <a:bodyPr>
            <a:normAutofit fontScale="90000"/>
          </a:bodyPr>
          <a:lstStyle/>
          <a:p>
            <a:r>
              <a:rPr lang="en-US" dirty="0" err="1" smtClean="0">
                <a:ea typeface="ＭＳ Ｐゴシック" pitchFamily="34" charset="-128"/>
              </a:rPr>
              <a:t>Overfitting</a:t>
            </a:r>
            <a:endParaRPr lang="en-US" dirty="0" smtClean="0">
              <a:ea typeface="ＭＳ Ｐゴシック" pitchFamily="34" charset="-128"/>
            </a:endParaRPr>
          </a:p>
        </p:txBody>
      </p:sp>
      <p:grpSp>
        <p:nvGrpSpPr>
          <p:cNvPr id="2" name="Group 29"/>
          <p:cNvGrpSpPr>
            <a:grpSpLocks/>
          </p:cNvGrpSpPr>
          <p:nvPr/>
        </p:nvGrpSpPr>
        <p:grpSpPr bwMode="auto">
          <a:xfrm>
            <a:off x="935027" y="1152459"/>
            <a:ext cx="6913573" cy="3172423"/>
            <a:chOff x="934574" y="1182059"/>
            <a:chExt cx="6914026" cy="4228935"/>
          </a:xfrm>
        </p:grpSpPr>
        <p:cxnSp>
          <p:nvCxnSpPr>
            <p:cNvPr id="43017" name="Straight Arrow Connector 6"/>
            <p:cNvCxnSpPr>
              <a:cxnSpLocks noChangeShapeType="1"/>
            </p:cNvCxnSpPr>
            <p:nvPr/>
          </p:nvCxnSpPr>
          <p:spPr bwMode="auto">
            <a:xfrm flipV="1">
              <a:off x="1447800" y="5334000"/>
              <a:ext cx="6400800" cy="76200"/>
            </a:xfrm>
            <a:prstGeom prst="straightConnector1">
              <a:avLst/>
            </a:prstGeom>
            <a:noFill/>
            <a:ln w="12700" cap="sq" algn="ctr">
              <a:solidFill>
                <a:schemeClr val="tx1"/>
              </a:solidFill>
              <a:round/>
              <a:headEnd/>
              <a:tailEnd type="arrow" w="med" len="med"/>
            </a:ln>
          </p:spPr>
        </p:cxnSp>
        <p:cxnSp>
          <p:nvCxnSpPr>
            <p:cNvPr id="43018" name="Straight Arrow Connector 8"/>
            <p:cNvCxnSpPr>
              <a:cxnSpLocks noChangeShapeType="1"/>
            </p:cNvCxnSpPr>
            <p:nvPr/>
          </p:nvCxnSpPr>
          <p:spPr bwMode="auto">
            <a:xfrm rot="5400000" flipH="1" flipV="1">
              <a:off x="-457200" y="3505200"/>
              <a:ext cx="3810000" cy="1588"/>
            </a:xfrm>
            <a:prstGeom prst="straightConnector1">
              <a:avLst/>
            </a:prstGeom>
            <a:noFill/>
            <a:ln w="12700" cap="sq" algn="ctr">
              <a:solidFill>
                <a:schemeClr val="tx1"/>
              </a:solidFill>
              <a:round/>
              <a:headEnd/>
              <a:tailEnd type="arrow" w="med" len="med"/>
            </a:ln>
          </p:spPr>
        </p:cxnSp>
        <p:sp>
          <p:nvSpPr>
            <p:cNvPr id="43019" name="TextBox 9"/>
            <p:cNvSpPr txBox="1">
              <a:spLocks noChangeArrowheads="1"/>
            </p:cNvSpPr>
            <p:nvPr/>
          </p:nvSpPr>
          <p:spPr bwMode="auto">
            <a:xfrm>
              <a:off x="1752600" y="1981200"/>
              <a:ext cx="971805" cy="3077065"/>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43020" name="TextBox 11"/>
            <p:cNvSpPr txBox="1">
              <a:spLocks noChangeArrowheads="1"/>
            </p:cNvSpPr>
            <p:nvPr/>
          </p:nvSpPr>
          <p:spPr bwMode="auto">
            <a:xfrm>
              <a:off x="4648200" y="1981200"/>
              <a:ext cx="963788" cy="2707817"/>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r>
                <a:rPr lang="en-US"/>
                <a:t>+  +  +  +</a:t>
              </a:r>
            </a:p>
            <a:p>
              <a:r>
                <a:rPr lang="en-US"/>
                <a:t>+  +  +  +</a:t>
              </a:r>
            </a:p>
            <a:p>
              <a:r>
                <a:rPr lang="en-US"/>
                <a:t>+  +  +  +</a:t>
              </a:r>
            </a:p>
          </p:txBody>
        </p:sp>
        <p:sp>
          <p:nvSpPr>
            <p:cNvPr id="43021" name="TextBox 12"/>
            <p:cNvSpPr txBox="1">
              <a:spLocks noChangeArrowheads="1"/>
            </p:cNvSpPr>
            <p:nvPr/>
          </p:nvSpPr>
          <p:spPr bwMode="auto">
            <a:xfrm>
              <a:off x="3276600" y="1981200"/>
              <a:ext cx="942949" cy="3077065"/>
            </a:xfrm>
            <a:prstGeom prst="rect">
              <a:avLst/>
            </a:prstGeom>
            <a:noFill/>
            <a:ln w="9525">
              <a:noFill/>
              <a:miter lim="800000"/>
              <a:headEnd/>
              <a:tailEnd/>
            </a:ln>
          </p:spPr>
          <p:txBody>
            <a:bodyPr wrap="none">
              <a:spAutoFit/>
            </a:bodyPr>
            <a:lstStyle/>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43022" name="TextBox 13"/>
            <p:cNvSpPr txBox="1">
              <a:spLocks noChangeArrowheads="1"/>
            </p:cNvSpPr>
            <p:nvPr/>
          </p:nvSpPr>
          <p:spPr bwMode="auto">
            <a:xfrm>
              <a:off x="5935082" y="4800824"/>
              <a:ext cx="1199062" cy="492331"/>
            </a:xfrm>
            <a:prstGeom prst="rect">
              <a:avLst/>
            </a:prstGeom>
            <a:noFill/>
            <a:ln w="9525">
              <a:noFill/>
              <a:miter lim="800000"/>
              <a:headEnd/>
              <a:tailEnd/>
            </a:ln>
          </p:spPr>
          <p:txBody>
            <a:bodyPr wrap="none">
              <a:spAutoFit/>
            </a:bodyPr>
            <a:lstStyle/>
            <a:p>
              <a:r>
                <a:rPr lang="en-US" dirty="0"/>
                <a:t>Attribute 1</a:t>
              </a:r>
            </a:p>
          </p:txBody>
        </p:sp>
        <p:sp>
          <p:nvSpPr>
            <p:cNvPr id="43023" name="TextBox 14"/>
            <p:cNvSpPr txBox="1">
              <a:spLocks noChangeArrowheads="1"/>
            </p:cNvSpPr>
            <p:nvPr/>
          </p:nvSpPr>
          <p:spPr bwMode="auto">
            <a:xfrm rot="16200000">
              <a:off x="320111" y="1796522"/>
              <a:ext cx="1598281" cy="369356"/>
            </a:xfrm>
            <a:prstGeom prst="rect">
              <a:avLst/>
            </a:prstGeom>
            <a:noFill/>
            <a:ln w="9525">
              <a:noFill/>
              <a:miter lim="800000"/>
              <a:headEnd/>
              <a:tailEnd/>
            </a:ln>
          </p:spPr>
          <p:txBody>
            <a:bodyPr wrap="none">
              <a:spAutoFit/>
            </a:bodyPr>
            <a:lstStyle/>
            <a:p>
              <a:r>
                <a:rPr lang="en-US"/>
                <a:t>Attribute 2</a:t>
              </a:r>
            </a:p>
          </p:txBody>
        </p:sp>
      </p:grpSp>
      <p:cxnSp>
        <p:nvCxnSpPr>
          <p:cNvPr id="43013" name="Straight Connector 16"/>
          <p:cNvCxnSpPr>
            <a:cxnSpLocks noChangeShapeType="1"/>
          </p:cNvCxnSpPr>
          <p:nvPr/>
        </p:nvCxnSpPr>
        <p:spPr bwMode="auto">
          <a:xfrm rot="5400000">
            <a:off x="3143449" y="2819202"/>
            <a:ext cx="3011091" cy="1588"/>
          </a:xfrm>
          <a:prstGeom prst="line">
            <a:avLst/>
          </a:prstGeom>
          <a:noFill/>
          <a:ln w="12700" cap="sq" algn="ctr">
            <a:solidFill>
              <a:schemeClr val="tx1"/>
            </a:solidFill>
            <a:round/>
            <a:headEnd/>
            <a:tailEnd/>
          </a:ln>
        </p:spPr>
      </p:cxnSp>
      <p:cxnSp>
        <p:nvCxnSpPr>
          <p:cNvPr id="43014" name="Straight Connector 15"/>
          <p:cNvCxnSpPr>
            <a:cxnSpLocks noChangeShapeType="1"/>
          </p:cNvCxnSpPr>
          <p:nvPr/>
        </p:nvCxnSpPr>
        <p:spPr bwMode="auto">
          <a:xfrm rot="5400000">
            <a:off x="1543249" y="2818011"/>
            <a:ext cx="3011090" cy="1588"/>
          </a:xfrm>
          <a:prstGeom prst="line">
            <a:avLst/>
          </a:prstGeom>
          <a:noFill/>
          <a:ln w="12700" cap="sq" algn="ctr">
            <a:solidFill>
              <a:schemeClr val="tx1"/>
            </a:solidFill>
            <a:round/>
            <a:headEnd/>
            <a:tailEnd/>
          </a:ln>
        </p:spPr>
      </p:cxnSp>
      <p:cxnSp>
        <p:nvCxnSpPr>
          <p:cNvPr id="43015" name="Straight Connector 19"/>
          <p:cNvCxnSpPr>
            <a:cxnSpLocks noChangeShapeType="1"/>
          </p:cNvCxnSpPr>
          <p:nvPr/>
        </p:nvCxnSpPr>
        <p:spPr bwMode="auto">
          <a:xfrm rot="10800000">
            <a:off x="1449388" y="2514600"/>
            <a:ext cx="1600200" cy="1191"/>
          </a:xfrm>
          <a:prstGeom prst="line">
            <a:avLst/>
          </a:prstGeom>
          <a:noFill/>
          <a:ln w="12700" cap="sq" algn="ctr">
            <a:solidFill>
              <a:schemeClr val="tx1"/>
            </a:solidFill>
            <a:round/>
            <a:headEnd/>
            <a:tailEnd/>
          </a:ln>
        </p:spPr>
      </p:cxnSp>
      <p:sp>
        <p:nvSpPr>
          <p:cNvPr id="43016" name="TextBox 31"/>
          <p:cNvSpPr txBox="1">
            <a:spLocks noChangeArrowheads="1"/>
          </p:cNvSpPr>
          <p:nvPr/>
        </p:nvSpPr>
        <p:spPr bwMode="auto">
          <a:xfrm>
            <a:off x="6172200" y="1600200"/>
            <a:ext cx="2702406" cy="1200329"/>
          </a:xfrm>
          <a:prstGeom prst="rect">
            <a:avLst/>
          </a:prstGeom>
          <a:noFill/>
          <a:ln w="9525">
            <a:noFill/>
            <a:miter lim="800000"/>
            <a:headEnd/>
            <a:tailEnd/>
          </a:ln>
        </p:spPr>
        <p:txBody>
          <a:bodyPr wrap="none">
            <a:spAutoFit/>
          </a:bodyPr>
          <a:lstStyle/>
          <a:p>
            <a:r>
              <a:rPr lang="en-US"/>
              <a:t>A very deep tree required</a:t>
            </a:r>
          </a:p>
          <a:p>
            <a:r>
              <a:rPr lang="en-US"/>
              <a:t>To fit just one odd training </a:t>
            </a:r>
          </a:p>
          <a:p>
            <a:r>
              <a:rPr lang="en-US"/>
              <a:t>example</a:t>
            </a:r>
          </a:p>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85800" y="438150"/>
            <a:ext cx="7772400" cy="490538"/>
          </a:xfrm>
        </p:spPr>
        <p:txBody>
          <a:bodyPr>
            <a:normAutofit/>
          </a:bodyPr>
          <a:lstStyle/>
          <a:p>
            <a:r>
              <a:rPr lang="en-US" sz="2400" dirty="0" smtClean="0">
                <a:ea typeface="ＭＳ Ｐゴシック" pitchFamily="34" charset="-128"/>
              </a:rPr>
              <a:t>When to stop splitting further?</a:t>
            </a:r>
          </a:p>
        </p:txBody>
      </p:sp>
      <p:grpSp>
        <p:nvGrpSpPr>
          <p:cNvPr id="2" name="Group 29"/>
          <p:cNvGrpSpPr>
            <a:grpSpLocks/>
          </p:cNvGrpSpPr>
          <p:nvPr/>
        </p:nvGrpSpPr>
        <p:grpSpPr bwMode="auto">
          <a:xfrm>
            <a:off x="935027" y="1152459"/>
            <a:ext cx="6913573" cy="3172423"/>
            <a:chOff x="934574" y="1182059"/>
            <a:chExt cx="6914026" cy="4228935"/>
          </a:xfrm>
        </p:grpSpPr>
        <p:cxnSp>
          <p:nvCxnSpPr>
            <p:cNvPr id="44045" name="Straight Arrow Connector 6"/>
            <p:cNvCxnSpPr>
              <a:cxnSpLocks noChangeShapeType="1"/>
            </p:cNvCxnSpPr>
            <p:nvPr/>
          </p:nvCxnSpPr>
          <p:spPr bwMode="auto">
            <a:xfrm flipV="1">
              <a:off x="1447800" y="5334000"/>
              <a:ext cx="6400800" cy="76200"/>
            </a:xfrm>
            <a:prstGeom prst="straightConnector1">
              <a:avLst/>
            </a:prstGeom>
            <a:noFill/>
            <a:ln w="12700" cap="sq" algn="ctr">
              <a:solidFill>
                <a:schemeClr val="tx1"/>
              </a:solidFill>
              <a:round/>
              <a:headEnd/>
              <a:tailEnd type="arrow" w="med" len="med"/>
            </a:ln>
          </p:spPr>
        </p:cxnSp>
        <p:cxnSp>
          <p:nvCxnSpPr>
            <p:cNvPr id="44046" name="Straight Arrow Connector 8"/>
            <p:cNvCxnSpPr>
              <a:cxnSpLocks noChangeShapeType="1"/>
            </p:cNvCxnSpPr>
            <p:nvPr/>
          </p:nvCxnSpPr>
          <p:spPr bwMode="auto">
            <a:xfrm rot="5400000" flipH="1" flipV="1">
              <a:off x="-457200" y="3505200"/>
              <a:ext cx="3810000" cy="1588"/>
            </a:xfrm>
            <a:prstGeom prst="straightConnector1">
              <a:avLst/>
            </a:prstGeom>
            <a:noFill/>
            <a:ln w="12700" cap="sq" algn="ctr">
              <a:solidFill>
                <a:schemeClr val="tx1"/>
              </a:solidFill>
              <a:round/>
              <a:headEnd/>
              <a:tailEnd type="arrow" w="med" len="med"/>
            </a:ln>
          </p:spPr>
        </p:cxnSp>
        <p:sp>
          <p:nvSpPr>
            <p:cNvPr id="44047" name="TextBox 9"/>
            <p:cNvSpPr txBox="1">
              <a:spLocks noChangeArrowheads="1"/>
            </p:cNvSpPr>
            <p:nvPr/>
          </p:nvSpPr>
          <p:spPr bwMode="auto">
            <a:xfrm>
              <a:off x="1752600" y="1981200"/>
              <a:ext cx="971805" cy="3077065"/>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44048" name="TextBox 11"/>
            <p:cNvSpPr txBox="1">
              <a:spLocks noChangeArrowheads="1"/>
            </p:cNvSpPr>
            <p:nvPr/>
          </p:nvSpPr>
          <p:spPr bwMode="auto">
            <a:xfrm>
              <a:off x="4648200" y="1981200"/>
              <a:ext cx="963788" cy="2707817"/>
            </a:xfrm>
            <a:prstGeom prst="rect">
              <a:avLst/>
            </a:prstGeom>
            <a:noFill/>
            <a:ln w="9525">
              <a:noFill/>
              <a:miter lim="800000"/>
              <a:headEnd/>
              <a:tailEnd/>
            </a:ln>
          </p:spPr>
          <p:txBody>
            <a:bodyPr wrap="none">
              <a:spAutoFit/>
            </a:bodyPr>
            <a:lstStyle/>
            <a:p>
              <a:r>
                <a:rPr lang="en-US"/>
                <a:t>+  +  +  +</a:t>
              </a:r>
            </a:p>
            <a:p>
              <a:r>
                <a:rPr lang="en-US"/>
                <a:t>+  +  +  +</a:t>
              </a:r>
            </a:p>
            <a:p>
              <a:r>
                <a:rPr lang="en-US"/>
                <a:t>+  +  +  +</a:t>
              </a:r>
            </a:p>
            <a:p>
              <a:endParaRPr lang="en-US"/>
            </a:p>
            <a:p>
              <a:r>
                <a:rPr lang="en-US"/>
                <a:t>+  +  +  +</a:t>
              </a:r>
            </a:p>
            <a:p>
              <a:r>
                <a:rPr lang="en-US"/>
                <a:t>+  +  +  +</a:t>
              </a:r>
            </a:p>
            <a:p>
              <a:r>
                <a:rPr lang="en-US"/>
                <a:t>+  +  +  +</a:t>
              </a:r>
            </a:p>
          </p:txBody>
        </p:sp>
        <p:sp>
          <p:nvSpPr>
            <p:cNvPr id="44049" name="TextBox 12"/>
            <p:cNvSpPr txBox="1">
              <a:spLocks noChangeArrowheads="1"/>
            </p:cNvSpPr>
            <p:nvPr/>
          </p:nvSpPr>
          <p:spPr bwMode="auto">
            <a:xfrm>
              <a:off x="3276600" y="1981200"/>
              <a:ext cx="942949" cy="3077065"/>
            </a:xfrm>
            <a:prstGeom prst="rect">
              <a:avLst/>
            </a:prstGeom>
            <a:noFill/>
            <a:ln w="9525">
              <a:noFill/>
              <a:miter lim="800000"/>
              <a:headEnd/>
              <a:tailEnd/>
            </a:ln>
          </p:spPr>
          <p:txBody>
            <a:bodyPr wrap="none">
              <a:spAutoFit/>
            </a:bodyPr>
            <a:lstStyle/>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a:p>
              <a:pPr>
                <a:buFontTx/>
                <a:buChar char="-"/>
              </a:pPr>
              <a:r>
                <a:rPr lang="en-US"/>
                <a:t>   -   -   -</a:t>
              </a:r>
            </a:p>
          </p:txBody>
        </p:sp>
        <p:sp>
          <p:nvSpPr>
            <p:cNvPr id="44050" name="TextBox 13"/>
            <p:cNvSpPr txBox="1">
              <a:spLocks noChangeArrowheads="1"/>
            </p:cNvSpPr>
            <p:nvPr/>
          </p:nvSpPr>
          <p:spPr bwMode="auto">
            <a:xfrm>
              <a:off x="5935082" y="4800824"/>
              <a:ext cx="1199062" cy="492331"/>
            </a:xfrm>
            <a:prstGeom prst="rect">
              <a:avLst/>
            </a:prstGeom>
            <a:noFill/>
            <a:ln w="9525">
              <a:noFill/>
              <a:miter lim="800000"/>
              <a:headEnd/>
              <a:tailEnd/>
            </a:ln>
          </p:spPr>
          <p:txBody>
            <a:bodyPr wrap="none">
              <a:spAutoFit/>
            </a:bodyPr>
            <a:lstStyle/>
            <a:p>
              <a:r>
                <a:rPr lang="en-US" dirty="0"/>
                <a:t>Attribute 1</a:t>
              </a:r>
            </a:p>
          </p:txBody>
        </p:sp>
        <p:sp>
          <p:nvSpPr>
            <p:cNvPr id="44051" name="TextBox 14"/>
            <p:cNvSpPr txBox="1">
              <a:spLocks noChangeArrowheads="1"/>
            </p:cNvSpPr>
            <p:nvPr/>
          </p:nvSpPr>
          <p:spPr bwMode="auto">
            <a:xfrm rot="16200000">
              <a:off x="320111" y="1796522"/>
              <a:ext cx="1598281" cy="369356"/>
            </a:xfrm>
            <a:prstGeom prst="rect">
              <a:avLst/>
            </a:prstGeom>
            <a:noFill/>
            <a:ln w="9525">
              <a:noFill/>
              <a:miter lim="800000"/>
              <a:headEnd/>
              <a:tailEnd/>
            </a:ln>
          </p:spPr>
          <p:txBody>
            <a:bodyPr wrap="none">
              <a:spAutoFit/>
            </a:bodyPr>
            <a:lstStyle/>
            <a:p>
              <a:r>
                <a:rPr lang="en-US"/>
                <a:t>Attribute 2</a:t>
              </a:r>
            </a:p>
          </p:txBody>
        </p:sp>
      </p:grpSp>
      <p:cxnSp>
        <p:nvCxnSpPr>
          <p:cNvPr id="44037" name="Straight Connector 16"/>
          <p:cNvCxnSpPr>
            <a:cxnSpLocks noChangeShapeType="1"/>
          </p:cNvCxnSpPr>
          <p:nvPr/>
        </p:nvCxnSpPr>
        <p:spPr bwMode="auto">
          <a:xfrm rot="5400000">
            <a:off x="3143449" y="2819202"/>
            <a:ext cx="3011091" cy="1588"/>
          </a:xfrm>
          <a:prstGeom prst="line">
            <a:avLst/>
          </a:prstGeom>
          <a:noFill/>
          <a:ln w="12700" cap="sq" algn="ctr">
            <a:solidFill>
              <a:schemeClr val="tx1"/>
            </a:solidFill>
            <a:round/>
            <a:headEnd/>
            <a:tailEnd/>
          </a:ln>
        </p:spPr>
      </p:cxnSp>
      <p:cxnSp>
        <p:nvCxnSpPr>
          <p:cNvPr id="44038" name="Straight Connector 15"/>
          <p:cNvCxnSpPr>
            <a:cxnSpLocks noChangeShapeType="1"/>
          </p:cNvCxnSpPr>
          <p:nvPr/>
        </p:nvCxnSpPr>
        <p:spPr bwMode="auto">
          <a:xfrm rot="5400000">
            <a:off x="1543249" y="2818011"/>
            <a:ext cx="3011090" cy="1588"/>
          </a:xfrm>
          <a:prstGeom prst="line">
            <a:avLst/>
          </a:prstGeom>
          <a:noFill/>
          <a:ln w="12700" cap="sq" algn="ctr">
            <a:solidFill>
              <a:schemeClr val="tx1"/>
            </a:solidFill>
            <a:round/>
            <a:headEnd/>
            <a:tailEnd/>
          </a:ln>
        </p:spPr>
      </p:cxnSp>
      <p:cxnSp>
        <p:nvCxnSpPr>
          <p:cNvPr id="44039" name="Straight Connector 19"/>
          <p:cNvCxnSpPr>
            <a:cxnSpLocks noChangeShapeType="1"/>
          </p:cNvCxnSpPr>
          <p:nvPr/>
        </p:nvCxnSpPr>
        <p:spPr bwMode="auto">
          <a:xfrm rot="10800000">
            <a:off x="1449388" y="2514600"/>
            <a:ext cx="1600200" cy="1191"/>
          </a:xfrm>
          <a:prstGeom prst="line">
            <a:avLst/>
          </a:prstGeom>
          <a:noFill/>
          <a:ln w="12700" cap="sq" algn="ctr">
            <a:solidFill>
              <a:schemeClr val="tx1"/>
            </a:solidFill>
            <a:round/>
            <a:headEnd/>
            <a:tailEnd/>
          </a:ln>
        </p:spPr>
      </p:cxnSp>
      <p:cxnSp>
        <p:nvCxnSpPr>
          <p:cNvPr id="44040" name="Straight Connector 18"/>
          <p:cNvCxnSpPr>
            <a:cxnSpLocks noChangeShapeType="1"/>
          </p:cNvCxnSpPr>
          <p:nvPr/>
        </p:nvCxnSpPr>
        <p:spPr bwMode="auto">
          <a:xfrm rot="5400000">
            <a:off x="1762324" y="1991718"/>
            <a:ext cx="1048940" cy="1588"/>
          </a:xfrm>
          <a:prstGeom prst="line">
            <a:avLst/>
          </a:prstGeom>
          <a:noFill/>
          <a:ln w="12700" cap="sq" algn="ctr">
            <a:solidFill>
              <a:schemeClr val="tx1"/>
            </a:solidFill>
            <a:round/>
            <a:headEnd/>
            <a:tailEnd/>
          </a:ln>
        </p:spPr>
      </p:cxnSp>
      <p:cxnSp>
        <p:nvCxnSpPr>
          <p:cNvPr id="44041" name="Straight Connector 26"/>
          <p:cNvCxnSpPr>
            <a:cxnSpLocks noChangeShapeType="1"/>
          </p:cNvCxnSpPr>
          <p:nvPr/>
        </p:nvCxnSpPr>
        <p:spPr bwMode="auto">
          <a:xfrm rot="5400000">
            <a:off x="2065537" y="2009577"/>
            <a:ext cx="1048941" cy="1587"/>
          </a:xfrm>
          <a:prstGeom prst="line">
            <a:avLst/>
          </a:prstGeom>
          <a:noFill/>
          <a:ln w="12700" cap="sq" algn="ctr">
            <a:solidFill>
              <a:schemeClr val="tx1"/>
            </a:solidFill>
            <a:round/>
            <a:headEnd/>
            <a:tailEnd/>
          </a:ln>
        </p:spPr>
      </p:cxnSp>
      <p:cxnSp>
        <p:nvCxnSpPr>
          <p:cNvPr id="44042" name="Straight Connector 28"/>
          <p:cNvCxnSpPr>
            <a:cxnSpLocks noChangeShapeType="1"/>
          </p:cNvCxnSpPr>
          <p:nvPr/>
        </p:nvCxnSpPr>
        <p:spPr bwMode="auto">
          <a:xfrm>
            <a:off x="2284413" y="2000250"/>
            <a:ext cx="304800" cy="1191"/>
          </a:xfrm>
          <a:prstGeom prst="line">
            <a:avLst/>
          </a:prstGeom>
          <a:noFill/>
          <a:ln w="12700" cap="sq" algn="ctr">
            <a:solidFill>
              <a:schemeClr val="tx1"/>
            </a:solidFill>
            <a:round/>
            <a:headEnd/>
            <a:tailEnd/>
          </a:ln>
        </p:spPr>
      </p:cxnSp>
      <p:cxnSp>
        <p:nvCxnSpPr>
          <p:cNvPr id="44043" name="Straight Connector 30"/>
          <p:cNvCxnSpPr>
            <a:cxnSpLocks noChangeShapeType="1"/>
          </p:cNvCxnSpPr>
          <p:nvPr/>
        </p:nvCxnSpPr>
        <p:spPr bwMode="auto">
          <a:xfrm>
            <a:off x="2287589" y="2215754"/>
            <a:ext cx="301625" cy="1190"/>
          </a:xfrm>
          <a:prstGeom prst="line">
            <a:avLst/>
          </a:prstGeom>
          <a:noFill/>
          <a:ln w="12700" cap="sq" algn="ctr">
            <a:solidFill>
              <a:schemeClr val="tx1"/>
            </a:solidFill>
            <a:round/>
            <a:headEnd/>
            <a:tailEnd/>
          </a:ln>
        </p:spPr>
      </p:cxnSp>
      <p:sp>
        <p:nvSpPr>
          <p:cNvPr id="44044" name="TextBox 31"/>
          <p:cNvSpPr txBox="1">
            <a:spLocks noChangeArrowheads="1"/>
          </p:cNvSpPr>
          <p:nvPr/>
        </p:nvSpPr>
        <p:spPr bwMode="auto">
          <a:xfrm>
            <a:off x="6172200" y="1600200"/>
            <a:ext cx="2702406" cy="1200329"/>
          </a:xfrm>
          <a:prstGeom prst="rect">
            <a:avLst/>
          </a:prstGeom>
          <a:noFill/>
          <a:ln w="9525">
            <a:noFill/>
            <a:miter lim="800000"/>
            <a:headEnd/>
            <a:tailEnd/>
          </a:ln>
        </p:spPr>
        <p:txBody>
          <a:bodyPr wrap="none">
            <a:spAutoFit/>
          </a:bodyPr>
          <a:lstStyle/>
          <a:p>
            <a:r>
              <a:rPr lang="en-US"/>
              <a:t>A very deep tree required</a:t>
            </a:r>
          </a:p>
          <a:p>
            <a:r>
              <a:rPr lang="en-US"/>
              <a:t>To fit just one odd training </a:t>
            </a:r>
          </a:p>
          <a:p>
            <a:r>
              <a:rPr lang="en-US"/>
              <a:t>example</a:t>
            </a:r>
          </a:p>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700088" y="228600"/>
            <a:ext cx="2654894" cy="400110"/>
          </a:xfrm>
          <a:prstGeom prst="rect">
            <a:avLst/>
          </a:prstGeom>
          <a:noFill/>
          <a:ln w="9525">
            <a:noFill/>
            <a:miter lim="800000"/>
            <a:headEnd/>
            <a:tailEnd/>
          </a:ln>
        </p:spPr>
        <p:txBody>
          <a:bodyPr wrap="none">
            <a:spAutoFit/>
          </a:bodyPr>
          <a:lstStyle/>
          <a:p>
            <a:r>
              <a:rPr lang="en-US" sz="2000" dirty="0">
                <a:solidFill>
                  <a:srgbClr val="0000CC"/>
                </a:solidFill>
                <a:latin typeface="Comic Sans MS" pitchFamily="66" charset="0"/>
              </a:rPr>
              <a:t>Avoiding </a:t>
            </a:r>
            <a:r>
              <a:rPr lang="en-US" sz="2000" dirty="0" err="1">
                <a:solidFill>
                  <a:srgbClr val="0000CC"/>
                </a:solidFill>
                <a:latin typeface="Comic Sans MS" pitchFamily="66" charset="0"/>
              </a:rPr>
              <a:t>Overfitting</a:t>
            </a:r>
            <a:endParaRPr lang="en-US" sz="2000" dirty="0">
              <a:solidFill>
                <a:srgbClr val="0000CC"/>
              </a:solidFill>
              <a:latin typeface="Comic Sans MS" pitchFamily="66" charset="0"/>
            </a:endParaRPr>
          </a:p>
        </p:txBody>
      </p:sp>
      <p:sp>
        <p:nvSpPr>
          <p:cNvPr id="47108" name="Text Box 3"/>
          <p:cNvSpPr txBox="1">
            <a:spLocks noChangeArrowheads="1"/>
          </p:cNvSpPr>
          <p:nvPr/>
        </p:nvSpPr>
        <p:spPr bwMode="auto">
          <a:xfrm>
            <a:off x="228600" y="742950"/>
            <a:ext cx="6533968" cy="3600986"/>
          </a:xfrm>
          <a:prstGeom prst="rect">
            <a:avLst/>
          </a:prstGeom>
          <a:noFill/>
          <a:ln w="9525">
            <a:noFill/>
            <a:miter lim="800000"/>
            <a:headEnd/>
            <a:tailEnd/>
          </a:ln>
        </p:spPr>
        <p:txBody>
          <a:bodyPr wrap="none">
            <a:spAutoFit/>
          </a:bodyPr>
          <a:lstStyle/>
          <a:p>
            <a:pPr>
              <a:buFontTx/>
              <a:buChar char="•"/>
            </a:pPr>
            <a:r>
              <a:rPr lang="en-US" sz="2000" dirty="0"/>
              <a:t> </a:t>
            </a:r>
            <a:r>
              <a:rPr lang="en-US" sz="1600" dirty="0">
                <a:solidFill>
                  <a:srgbClr val="000066"/>
                </a:solidFill>
              </a:rPr>
              <a:t>Two basic approaches</a:t>
            </a:r>
          </a:p>
          <a:p>
            <a:r>
              <a:rPr lang="en-US" sz="1600" dirty="0">
                <a:solidFill>
                  <a:srgbClr val="000066"/>
                </a:solidFill>
              </a:rPr>
              <a:t>     -  </a:t>
            </a:r>
            <a:r>
              <a:rPr lang="en-US" sz="1600" dirty="0" err="1">
                <a:solidFill>
                  <a:srgbClr val="0000FF"/>
                </a:solidFill>
              </a:rPr>
              <a:t>Prepruning</a:t>
            </a:r>
            <a:r>
              <a:rPr lang="en-US" sz="1600" dirty="0">
                <a:solidFill>
                  <a:srgbClr val="0000FF"/>
                </a:solidFill>
              </a:rPr>
              <a:t>:</a:t>
            </a:r>
            <a:r>
              <a:rPr lang="en-US" sz="1600" dirty="0">
                <a:solidFill>
                  <a:srgbClr val="000066"/>
                </a:solidFill>
              </a:rPr>
              <a:t>  Stop growing the tree at some point during </a:t>
            </a:r>
          </a:p>
          <a:p>
            <a:r>
              <a:rPr lang="en-US" sz="1600" dirty="0">
                <a:solidFill>
                  <a:srgbClr val="000066"/>
                </a:solidFill>
              </a:rPr>
              <a:t>        construction when it is determined that there is not enough </a:t>
            </a:r>
          </a:p>
          <a:p>
            <a:r>
              <a:rPr lang="en-US" sz="1600" dirty="0">
                <a:solidFill>
                  <a:srgbClr val="000066"/>
                </a:solidFill>
              </a:rPr>
              <a:t>        data to make reliable choices.</a:t>
            </a:r>
          </a:p>
          <a:p>
            <a:r>
              <a:rPr lang="en-US" sz="1600" dirty="0">
                <a:solidFill>
                  <a:srgbClr val="000066"/>
                </a:solidFill>
              </a:rPr>
              <a:t>     -  </a:t>
            </a:r>
            <a:r>
              <a:rPr lang="en-US" sz="1600" dirty="0" err="1">
                <a:solidFill>
                  <a:srgbClr val="0000FF"/>
                </a:solidFill>
              </a:rPr>
              <a:t>Postpruning</a:t>
            </a:r>
            <a:r>
              <a:rPr lang="en-US" sz="1600" dirty="0">
                <a:solidFill>
                  <a:srgbClr val="0000FF"/>
                </a:solidFill>
              </a:rPr>
              <a:t>:</a:t>
            </a:r>
            <a:r>
              <a:rPr lang="en-US" sz="1600" dirty="0">
                <a:solidFill>
                  <a:srgbClr val="000066"/>
                </a:solidFill>
              </a:rPr>
              <a:t>  Grow the full tree and then remove nodes</a:t>
            </a:r>
          </a:p>
          <a:p>
            <a:r>
              <a:rPr lang="en-US" sz="1600" dirty="0">
                <a:solidFill>
                  <a:srgbClr val="000066"/>
                </a:solidFill>
              </a:rPr>
              <a:t>        that seem not to have sufficient evidence. </a:t>
            </a:r>
            <a:r>
              <a:rPr lang="en-US" sz="1600" dirty="0">
                <a:solidFill>
                  <a:srgbClr val="0000CC"/>
                </a:solidFill>
              </a:rPr>
              <a:t>(more popular)</a:t>
            </a:r>
          </a:p>
          <a:p>
            <a:pPr>
              <a:buFontTx/>
              <a:buChar char="•"/>
            </a:pPr>
            <a:r>
              <a:rPr lang="en-US" sz="1600" dirty="0">
                <a:solidFill>
                  <a:srgbClr val="000066"/>
                </a:solidFill>
              </a:rPr>
              <a:t> Methods for evaluating </a:t>
            </a:r>
            <a:r>
              <a:rPr lang="en-US" sz="1600" dirty="0" err="1">
                <a:solidFill>
                  <a:srgbClr val="000066"/>
                </a:solidFill>
              </a:rPr>
              <a:t>subtrees</a:t>
            </a:r>
            <a:r>
              <a:rPr lang="en-US" sz="1600" dirty="0">
                <a:solidFill>
                  <a:srgbClr val="000066"/>
                </a:solidFill>
              </a:rPr>
              <a:t> to prune: </a:t>
            </a:r>
          </a:p>
          <a:p>
            <a:r>
              <a:rPr lang="en-US" sz="1600" dirty="0">
                <a:solidFill>
                  <a:srgbClr val="000066"/>
                </a:solidFill>
              </a:rPr>
              <a:t>     -  </a:t>
            </a:r>
            <a:r>
              <a:rPr lang="en-US" sz="1600" dirty="0">
                <a:solidFill>
                  <a:srgbClr val="0000FF"/>
                </a:solidFill>
              </a:rPr>
              <a:t>Cross-validation:</a:t>
            </a:r>
            <a:r>
              <a:rPr lang="en-US" sz="1600" dirty="0">
                <a:solidFill>
                  <a:srgbClr val="000066"/>
                </a:solidFill>
              </a:rPr>
              <a:t> Reserve hold-out set to evaluate utility </a:t>
            </a:r>
            <a:r>
              <a:rPr lang="en-US" sz="1600" dirty="0">
                <a:solidFill>
                  <a:srgbClr val="0000CC"/>
                </a:solidFill>
              </a:rPr>
              <a:t>(more popular)</a:t>
            </a:r>
          </a:p>
          <a:p>
            <a:r>
              <a:rPr lang="en-US" sz="1600" dirty="0">
                <a:solidFill>
                  <a:srgbClr val="000066"/>
                </a:solidFill>
              </a:rPr>
              <a:t>     -  </a:t>
            </a:r>
            <a:r>
              <a:rPr lang="en-US" sz="1600" dirty="0">
                <a:solidFill>
                  <a:srgbClr val="0000FF"/>
                </a:solidFill>
              </a:rPr>
              <a:t>Statistical testing: </a:t>
            </a:r>
            <a:r>
              <a:rPr lang="en-US" sz="1600" dirty="0">
                <a:solidFill>
                  <a:srgbClr val="000066"/>
                </a:solidFill>
              </a:rPr>
              <a:t>Test if the observed regularity can be </a:t>
            </a:r>
          </a:p>
          <a:p>
            <a:r>
              <a:rPr lang="en-US" sz="1600" dirty="0">
                <a:solidFill>
                  <a:srgbClr val="000066"/>
                </a:solidFill>
              </a:rPr>
              <a:t>        dismissed as likely to be occur by chance </a:t>
            </a:r>
          </a:p>
          <a:p>
            <a:r>
              <a:rPr lang="en-US" sz="1600" dirty="0">
                <a:solidFill>
                  <a:srgbClr val="000066"/>
                </a:solidFill>
              </a:rPr>
              <a:t>     -  </a:t>
            </a:r>
            <a:r>
              <a:rPr lang="en-US" sz="1600" dirty="0">
                <a:solidFill>
                  <a:srgbClr val="0000FF"/>
                </a:solidFill>
              </a:rPr>
              <a:t>Minimum Description Length:</a:t>
            </a:r>
            <a:r>
              <a:rPr lang="en-US" sz="1600" dirty="0">
                <a:solidFill>
                  <a:srgbClr val="000066"/>
                </a:solidFill>
              </a:rPr>
              <a:t> Is the additional complexity of </a:t>
            </a:r>
          </a:p>
          <a:p>
            <a:r>
              <a:rPr lang="en-US" sz="1600" dirty="0">
                <a:solidFill>
                  <a:srgbClr val="000066"/>
                </a:solidFill>
              </a:rPr>
              <a:t>       the hypothesis smaller than remembering the exceptions ? </a:t>
            </a:r>
          </a:p>
          <a:p>
            <a:r>
              <a:rPr lang="en-US" sz="1600" dirty="0">
                <a:solidFill>
                  <a:srgbClr val="000066"/>
                </a:solidFill>
              </a:rPr>
              <a:t>	</a:t>
            </a:r>
            <a:r>
              <a:rPr lang="en-US" sz="1600" dirty="0"/>
              <a:t>This is related to the notion of </a:t>
            </a:r>
            <a:r>
              <a:rPr lang="en-US" sz="1600" dirty="0">
                <a:solidFill>
                  <a:srgbClr val="0000FF"/>
                </a:solidFill>
              </a:rPr>
              <a:t>regularization</a:t>
            </a:r>
            <a:r>
              <a:rPr lang="en-US" sz="1600" dirty="0"/>
              <a:t> that we will see </a:t>
            </a:r>
          </a:p>
          <a:p>
            <a:r>
              <a:rPr lang="en-US" sz="1600" dirty="0"/>
              <a:t>                  in other contexts– keep the hypothesis simple.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600" smtClean="0">
                <a:latin typeface="Comic Sans MS" pitchFamily="66" charset="0"/>
                <a:ea typeface="ＭＳ Ｐゴシック" pitchFamily="34" charset="-128"/>
              </a:rPr>
              <a:t>Extensions of basic algorithm</a:t>
            </a:r>
          </a:p>
        </p:txBody>
      </p:sp>
      <p:sp>
        <p:nvSpPr>
          <p:cNvPr id="51203" name="Rectangle 3"/>
          <p:cNvSpPr>
            <a:spLocks noGrp="1" noChangeArrowheads="1"/>
          </p:cNvSpPr>
          <p:nvPr>
            <p:ph type="body" idx="1"/>
          </p:nvPr>
        </p:nvSpPr>
        <p:spPr/>
        <p:txBody>
          <a:bodyPr>
            <a:normAutofit/>
          </a:bodyPr>
          <a:lstStyle/>
          <a:p>
            <a:r>
              <a:rPr lang="en-US" sz="2800" dirty="0" smtClean="0">
                <a:latin typeface="Arial" charset="0"/>
                <a:ea typeface="ＭＳ Ｐゴシック" pitchFamily="34" charset="-128"/>
                <a:cs typeface="Arial" charset="0"/>
              </a:rPr>
              <a:t>Continuous valued attributes</a:t>
            </a:r>
          </a:p>
          <a:p>
            <a:r>
              <a:rPr lang="en-US" sz="2800" dirty="0" smtClean="0">
                <a:latin typeface="Arial" charset="0"/>
                <a:ea typeface="ＭＳ Ｐゴシック" pitchFamily="34" charset="-128"/>
                <a:cs typeface="Arial" charset="0"/>
              </a:rPr>
              <a:t>Attributes with many values</a:t>
            </a:r>
          </a:p>
          <a:p>
            <a:r>
              <a:rPr lang="en-US" sz="2800" dirty="0" smtClean="0">
                <a:latin typeface="Arial" charset="0"/>
                <a:ea typeface="ＭＳ Ｐゴシック" pitchFamily="34" charset="-128"/>
                <a:cs typeface="Arial" charset="0"/>
              </a:rPr>
              <a:t>TE</a:t>
            </a:r>
            <a:r>
              <a:rPr lang="ja-JP" altLang="en-US" sz="2800" smtClean="0">
                <a:latin typeface="Arial" charset="0"/>
                <a:ea typeface="ＭＳ Ｐゴシック" pitchFamily="34" charset="-128"/>
                <a:cs typeface="Arial" charset="0"/>
              </a:rPr>
              <a:t>’</a:t>
            </a:r>
            <a:r>
              <a:rPr lang="en-US" altLang="ja-JP" sz="2800" dirty="0" smtClean="0">
                <a:latin typeface="Arial" charset="0"/>
                <a:ea typeface="ＭＳ Ｐゴシック" pitchFamily="34" charset="-128"/>
                <a:cs typeface="Arial" charset="0"/>
              </a:rPr>
              <a:t>s with missing data</a:t>
            </a:r>
          </a:p>
          <a:p>
            <a:r>
              <a:rPr lang="en-US" sz="2800" dirty="0" smtClean="0">
                <a:latin typeface="Arial" charset="0"/>
                <a:ea typeface="ＭＳ Ｐゴシック" pitchFamily="34" charset="-128"/>
                <a:cs typeface="Arial" charset="0"/>
              </a:rPr>
              <a:t>Attributes with associated costs</a:t>
            </a:r>
          </a:p>
          <a:p>
            <a:r>
              <a:rPr lang="en-US" sz="2800" dirty="0" smtClean="0">
                <a:latin typeface="Arial" charset="0"/>
                <a:ea typeface="ＭＳ Ｐゴシック" pitchFamily="34" charset="-128"/>
                <a:cs typeface="Arial" charset="0"/>
              </a:rPr>
              <a:t>Other impurity measures</a:t>
            </a:r>
          </a:p>
          <a:p>
            <a:r>
              <a:rPr lang="en-US" sz="2800" dirty="0" smtClean="0">
                <a:latin typeface="Arial" charset="0"/>
                <a:ea typeface="ＭＳ Ｐゴシック" pitchFamily="34" charset="-128"/>
                <a:cs typeface="Arial" charset="0"/>
              </a:rPr>
              <a:t>Regression tree</a:t>
            </a:r>
          </a:p>
        </p:txBody>
      </p:sp>
      <p:sp>
        <p:nvSpPr>
          <p:cNvPr id="51204" name="Slide Number Placeholder 3"/>
          <p:cNvSpPr>
            <a:spLocks noGrp="1"/>
          </p:cNvSpPr>
          <p:nvPr>
            <p:ph type="sldNum" sz="quarter" idx="4294967295"/>
          </p:nvPr>
        </p:nvSpPr>
        <p:spPr>
          <a:noFill/>
        </p:spPr>
        <p:txBody>
          <a:bodyPr/>
          <a:lstStyle/>
          <a:p>
            <a:fld id="{21A1F5FD-2209-4ECF-8EE9-419AFDE7A171}" type="slidenum">
              <a:rPr lang="en-US">
                <a:cs typeface="Arial" charset="0"/>
              </a:rPr>
              <a:pPr/>
              <a:t>37</a:t>
            </a:fld>
            <a:endParaRPr lang="en-US">
              <a:cs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81000" y="342900"/>
            <a:ext cx="8280400" cy="400050"/>
          </a:xfrm>
        </p:spPr>
        <p:txBody>
          <a:bodyPr>
            <a:normAutofit fontScale="90000"/>
          </a:bodyPr>
          <a:lstStyle/>
          <a:p>
            <a:r>
              <a:rPr lang="en-US" sz="3600" dirty="0" smtClean="0">
                <a:latin typeface="Comic Sans MS" pitchFamily="66" charset="0"/>
                <a:ea typeface="ＭＳ Ｐゴシック" pitchFamily="34" charset="-128"/>
              </a:rPr>
              <a:t>Continuous Valued Attributes</a:t>
            </a:r>
          </a:p>
        </p:txBody>
      </p:sp>
      <p:sp>
        <p:nvSpPr>
          <p:cNvPr id="52227" name="Rectangle 3"/>
          <p:cNvSpPr>
            <a:spLocks noGrp="1" noChangeArrowheads="1"/>
          </p:cNvSpPr>
          <p:nvPr>
            <p:ph type="body" sz="half" idx="1"/>
          </p:nvPr>
        </p:nvSpPr>
        <p:spPr>
          <a:xfrm>
            <a:off x="152400" y="971550"/>
            <a:ext cx="8764588" cy="2056210"/>
          </a:xfrm>
        </p:spPr>
        <p:txBody>
          <a:bodyPr>
            <a:normAutofit/>
          </a:bodyPr>
          <a:lstStyle/>
          <a:p>
            <a:pPr>
              <a:lnSpc>
                <a:spcPct val="90000"/>
              </a:lnSpc>
            </a:pPr>
            <a:r>
              <a:rPr lang="en-US" sz="1600" dirty="0" smtClean="0">
                <a:ea typeface="ＭＳ Ｐゴシック" pitchFamily="34" charset="-128"/>
              </a:rPr>
              <a:t>Create a discrete attribute from continuous variables</a:t>
            </a:r>
          </a:p>
          <a:p>
            <a:pPr lvl="1">
              <a:lnSpc>
                <a:spcPct val="90000"/>
              </a:lnSpc>
            </a:pPr>
            <a:r>
              <a:rPr lang="en-US" sz="1600" dirty="0" smtClean="0">
                <a:ea typeface="ＭＳ Ｐゴシック" pitchFamily="34" charset="-128"/>
              </a:rPr>
              <a:t>E.g., define critical Temperature = 82.5</a:t>
            </a:r>
          </a:p>
          <a:p>
            <a:pPr>
              <a:lnSpc>
                <a:spcPct val="90000"/>
              </a:lnSpc>
            </a:pPr>
            <a:r>
              <a:rPr lang="en-US" sz="1600" dirty="0" smtClean="0">
                <a:ea typeface="ＭＳ Ｐゴシック" pitchFamily="34" charset="-128"/>
              </a:rPr>
              <a:t>Candidate thresholds </a:t>
            </a:r>
          </a:p>
          <a:p>
            <a:pPr lvl="1">
              <a:lnSpc>
                <a:spcPct val="90000"/>
              </a:lnSpc>
            </a:pPr>
            <a:r>
              <a:rPr lang="en-US" sz="1600" dirty="0" smtClean="0">
                <a:ea typeface="ＭＳ Ｐゴシック" pitchFamily="34" charset="-128"/>
              </a:rPr>
              <a:t>chosen by gain function</a:t>
            </a:r>
          </a:p>
          <a:p>
            <a:pPr lvl="1">
              <a:lnSpc>
                <a:spcPct val="90000"/>
              </a:lnSpc>
            </a:pPr>
            <a:r>
              <a:rPr lang="en-US" sz="1600" dirty="0" smtClean="0">
                <a:ea typeface="ＭＳ Ｐゴシック" pitchFamily="34" charset="-128"/>
              </a:rPr>
              <a:t>can have more than one threshold</a:t>
            </a:r>
          </a:p>
          <a:p>
            <a:pPr lvl="1">
              <a:lnSpc>
                <a:spcPct val="90000"/>
              </a:lnSpc>
            </a:pPr>
            <a:r>
              <a:rPr lang="en-US" sz="1600" dirty="0" smtClean="0">
                <a:ea typeface="ＭＳ Ｐゴシック" pitchFamily="34" charset="-128"/>
              </a:rPr>
              <a:t>typically where values change quickly</a:t>
            </a:r>
          </a:p>
        </p:txBody>
      </p:sp>
      <p:graphicFrame>
        <p:nvGraphicFramePr>
          <p:cNvPr id="229431" name="Group 55"/>
          <p:cNvGraphicFramePr>
            <a:graphicFrameLocks noGrp="1"/>
          </p:cNvGraphicFramePr>
          <p:nvPr>
            <p:ph sz="half" idx="2"/>
          </p:nvPr>
        </p:nvGraphicFramePr>
        <p:xfrm>
          <a:off x="1457326" y="3320653"/>
          <a:ext cx="5621339" cy="654844"/>
        </p:xfrm>
        <a:graphic>
          <a:graphicData uri="http://schemas.openxmlformats.org/drawingml/2006/table">
            <a:tbl>
              <a:tblPr/>
              <a:tblGrid>
                <a:gridCol w="1654046"/>
                <a:gridCol w="671295"/>
                <a:gridCol w="635009"/>
                <a:gridCol w="565460"/>
                <a:gridCol w="706070"/>
                <a:gridCol w="672806"/>
                <a:gridCol w="716653"/>
              </a:tblGrid>
              <a:tr h="327422">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Temp</a:t>
                      </a:r>
                    </a:p>
                  </a:txBody>
                  <a:tcPr marL="87087" marR="87087" marT="32171" marB="321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40</a:t>
                      </a:r>
                    </a:p>
                  </a:txBody>
                  <a:tcPr marL="87087" marR="87087" marT="32171" marB="321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48</a:t>
                      </a:r>
                    </a:p>
                  </a:txBody>
                  <a:tcPr marL="87087" marR="87087" marT="32171" marB="321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60</a:t>
                      </a:r>
                    </a:p>
                  </a:txBody>
                  <a:tcPr marL="87087" marR="87087" marT="32171" marB="321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72</a:t>
                      </a:r>
                    </a:p>
                  </a:txBody>
                  <a:tcPr marL="87087" marR="87087" marT="32171" marB="321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80</a:t>
                      </a:r>
                    </a:p>
                  </a:txBody>
                  <a:tcPr marL="87087" marR="87087" marT="32171" marB="321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90</a:t>
                      </a:r>
                    </a:p>
                  </a:txBody>
                  <a:tcPr marL="87087" marR="87087" marT="32171" marB="321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422">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Tennis?</a:t>
                      </a:r>
                    </a:p>
                  </a:txBody>
                  <a:tcPr marL="87087" marR="87087" marT="32171" marB="321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N</a:t>
                      </a:r>
                    </a:p>
                  </a:txBody>
                  <a:tcPr marL="87087" marR="87087" marT="32171" marB="321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N</a:t>
                      </a:r>
                    </a:p>
                  </a:txBody>
                  <a:tcPr marL="87087" marR="87087" marT="32171" marB="321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Y</a:t>
                      </a:r>
                    </a:p>
                  </a:txBody>
                  <a:tcPr marL="87087" marR="87087" marT="32171" marB="321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Y</a:t>
                      </a:r>
                    </a:p>
                  </a:txBody>
                  <a:tcPr marL="87087" marR="87087" marT="32171" marB="321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Y</a:t>
                      </a:r>
                    </a:p>
                  </a:txBody>
                  <a:tcPr marL="87087" marR="87087" marT="32171" marB="321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700" b="0" i="0" u="none" strike="noStrike" cap="none" normalizeH="0" baseline="0" smtClean="0">
                          <a:ln>
                            <a:noFill/>
                          </a:ln>
                          <a:solidFill>
                            <a:schemeClr val="tx1"/>
                          </a:solidFill>
                          <a:effectLst/>
                          <a:latin typeface="Times New Roman" pitchFamily="18" charset="0"/>
                        </a:rPr>
                        <a:t>N</a:t>
                      </a:r>
                    </a:p>
                  </a:txBody>
                  <a:tcPr marL="87087" marR="87087" marT="32171" marB="321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54" name="Text Box 56"/>
          <p:cNvSpPr txBox="1">
            <a:spLocks noChangeArrowheads="1"/>
          </p:cNvSpPr>
          <p:nvPr/>
        </p:nvSpPr>
        <p:spPr bwMode="auto">
          <a:xfrm>
            <a:off x="3752850" y="2650331"/>
            <a:ext cx="1106021" cy="364338"/>
          </a:xfrm>
          <a:prstGeom prst="rect">
            <a:avLst/>
          </a:prstGeom>
          <a:noFill/>
          <a:ln w="12700">
            <a:noFill/>
            <a:miter lim="800000"/>
            <a:headEnd/>
            <a:tailEnd/>
          </a:ln>
        </p:spPr>
        <p:txBody>
          <a:bodyPr wrap="none" lIns="86493" tIns="43247" rIns="86493" bIns="43247">
            <a:spAutoFit/>
          </a:bodyPr>
          <a:lstStyle/>
          <a:p>
            <a:r>
              <a:rPr lang="en-US"/>
              <a:t>(48+60)/2</a:t>
            </a:r>
          </a:p>
        </p:txBody>
      </p:sp>
      <p:sp>
        <p:nvSpPr>
          <p:cNvPr id="52255" name="Text Box 57"/>
          <p:cNvSpPr txBox="1">
            <a:spLocks noChangeArrowheads="1"/>
          </p:cNvSpPr>
          <p:nvPr/>
        </p:nvSpPr>
        <p:spPr bwMode="auto">
          <a:xfrm>
            <a:off x="5616575" y="2634854"/>
            <a:ext cx="1106021" cy="364338"/>
          </a:xfrm>
          <a:prstGeom prst="rect">
            <a:avLst/>
          </a:prstGeom>
          <a:noFill/>
          <a:ln w="12700">
            <a:noFill/>
            <a:miter lim="800000"/>
            <a:headEnd/>
            <a:tailEnd/>
          </a:ln>
        </p:spPr>
        <p:txBody>
          <a:bodyPr wrap="none" lIns="86493" tIns="43247" rIns="86493" bIns="43247">
            <a:spAutoFit/>
          </a:bodyPr>
          <a:lstStyle/>
          <a:p>
            <a:r>
              <a:rPr lang="en-US"/>
              <a:t>(80+90)/2</a:t>
            </a:r>
          </a:p>
        </p:txBody>
      </p:sp>
      <p:sp>
        <p:nvSpPr>
          <p:cNvPr id="52256" name="Line 58"/>
          <p:cNvSpPr>
            <a:spLocks noChangeShapeType="1"/>
          </p:cNvSpPr>
          <p:nvPr/>
        </p:nvSpPr>
        <p:spPr bwMode="auto">
          <a:xfrm>
            <a:off x="4408488" y="2971800"/>
            <a:ext cx="0" cy="348854"/>
          </a:xfrm>
          <a:prstGeom prst="line">
            <a:avLst/>
          </a:prstGeom>
          <a:noFill/>
          <a:ln w="12700">
            <a:solidFill>
              <a:schemeClr val="tx1"/>
            </a:solidFill>
            <a:round/>
            <a:headEnd/>
            <a:tailEnd type="triangle" w="lg" len="lg"/>
          </a:ln>
        </p:spPr>
        <p:txBody>
          <a:bodyPr lIns="86493" tIns="43247" rIns="86493" bIns="43247">
            <a:spAutoFit/>
          </a:bodyPr>
          <a:lstStyle/>
          <a:p>
            <a:endParaRPr lang="en-IN"/>
          </a:p>
        </p:txBody>
      </p:sp>
      <p:sp>
        <p:nvSpPr>
          <p:cNvPr id="52257" name="Line 59"/>
          <p:cNvSpPr>
            <a:spLocks noChangeShapeType="1"/>
          </p:cNvSpPr>
          <p:nvPr/>
        </p:nvSpPr>
        <p:spPr bwMode="auto">
          <a:xfrm>
            <a:off x="6350000" y="2972991"/>
            <a:ext cx="0" cy="358378"/>
          </a:xfrm>
          <a:prstGeom prst="line">
            <a:avLst/>
          </a:prstGeom>
          <a:noFill/>
          <a:ln w="12700">
            <a:solidFill>
              <a:schemeClr val="tx1"/>
            </a:solidFill>
            <a:round/>
            <a:headEnd/>
            <a:tailEnd type="triangle" w="lg" len="lg"/>
          </a:ln>
        </p:spPr>
        <p:txBody>
          <a:bodyPr lIns="86493" tIns="43247" rIns="86493" bIns="43247">
            <a:spAutoFit/>
          </a:bodyPr>
          <a:lstStyle/>
          <a:p>
            <a:endParaRPr lang="en-IN"/>
          </a:p>
        </p:txBody>
      </p:sp>
      <p:sp>
        <p:nvSpPr>
          <p:cNvPr id="52258" name="Slide Number Placeholder 8"/>
          <p:cNvSpPr>
            <a:spLocks noGrp="1"/>
          </p:cNvSpPr>
          <p:nvPr>
            <p:ph type="sldNum" sz="quarter" idx="4294967295"/>
          </p:nvPr>
        </p:nvSpPr>
        <p:spPr>
          <a:xfrm>
            <a:off x="6553200" y="4686300"/>
            <a:ext cx="1905000" cy="342900"/>
          </a:xfrm>
          <a:prstGeom prst="rect">
            <a:avLst/>
          </a:prstGeom>
          <a:noFill/>
        </p:spPr>
        <p:txBody>
          <a:bodyPr/>
          <a:lstStyle/>
          <a:p>
            <a:fld id="{52DEDE4C-FE47-4D38-A2AD-7C79B5A019E4}" type="slidenum">
              <a:rPr lang="en-US">
                <a:cs typeface="Arial" charset="0"/>
              </a:rPr>
              <a:pPr/>
              <a:t>38</a:t>
            </a:fld>
            <a:endParaRPr lang="en-US">
              <a:cs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3600" dirty="0" smtClean="0">
                <a:latin typeface="Comic Sans MS" pitchFamily="66" charset="0"/>
                <a:ea typeface="ＭＳ Ｐゴシック" pitchFamily="34" charset="-128"/>
              </a:rPr>
              <a:t>Unknown Attribute Values</a:t>
            </a:r>
          </a:p>
        </p:txBody>
      </p:sp>
      <p:sp>
        <p:nvSpPr>
          <p:cNvPr id="54275" name="Rectangle 3"/>
          <p:cNvSpPr>
            <a:spLocks noGrp="1" noChangeArrowheads="1"/>
          </p:cNvSpPr>
          <p:nvPr>
            <p:ph type="body" idx="1"/>
          </p:nvPr>
        </p:nvSpPr>
        <p:spPr>
          <a:xfrm>
            <a:off x="152400" y="1085850"/>
            <a:ext cx="8758238" cy="4229100"/>
          </a:xfrm>
        </p:spPr>
        <p:txBody>
          <a:bodyPr>
            <a:normAutofit fontScale="85000" lnSpcReduction="10000"/>
          </a:bodyPr>
          <a:lstStyle/>
          <a:p>
            <a:r>
              <a:rPr lang="en-US" dirty="0" smtClean="0">
                <a:ea typeface="ＭＳ Ｐゴシック" pitchFamily="34" charset="-128"/>
              </a:rPr>
              <a:t>What if some examples are missing values of attribute </a:t>
            </a:r>
            <a:r>
              <a:rPr lang="en-US" i="1" dirty="0" smtClean="0">
                <a:ea typeface="ＭＳ Ｐゴシック" pitchFamily="34" charset="-128"/>
              </a:rPr>
              <a:t>A</a:t>
            </a:r>
            <a:r>
              <a:rPr lang="en-US" dirty="0" smtClean="0">
                <a:ea typeface="ＭＳ Ｐゴシック" pitchFamily="34" charset="-128"/>
              </a:rPr>
              <a:t>?</a:t>
            </a:r>
          </a:p>
          <a:p>
            <a:r>
              <a:rPr lang="en-US" dirty="0" smtClean="0">
                <a:ea typeface="ＭＳ Ｐゴシック" pitchFamily="34" charset="-128"/>
              </a:rPr>
              <a:t>Use training example anyway, sort through tree</a:t>
            </a:r>
          </a:p>
          <a:p>
            <a:pPr lvl="1"/>
            <a:r>
              <a:rPr lang="en-US" sz="2200" dirty="0" smtClean="0">
                <a:ea typeface="ＭＳ Ｐゴシック" pitchFamily="34" charset="-128"/>
              </a:rPr>
              <a:t>if node </a:t>
            </a:r>
            <a:r>
              <a:rPr lang="en-US" sz="2200" i="1" dirty="0" smtClean="0">
                <a:ea typeface="ＭＳ Ｐゴシック" pitchFamily="34" charset="-128"/>
              </a:rPr>
              <a:t>n</a:t>
            </a:r>
            <a:r>
              <a:rPr lang="en-US" sz="2200" dirty="0" smtClean="0">
                <a:ea typeface="ＭＳ Ｐゴシック" pitchFamily="34" charset="-128"/>
              </a:rPr>
              <a:t> tests </a:t>
            </a:r>
            <a:r>
              <a:rPr lang="en-US" sz="2200" i="1" dirty="0" smtClean="0">
                <a:ea typeface="ＭＳ Ｐゴシック" pitchFamily="34" charset="-128"/>
              </a:rPr>
              <a:t>A</a:t>
            </a:r>
            <a:r>
              <a:rPr lang="en-US" sz="2200" dirty="0" smtClean="0">
                <a:ea typeface="ＭＳ Ｐゴシック" pitchFamily="34" charset="-128"/>
              </a:rPr>
              <a:t>, assign most common value of </a:t>
            </a:r>
            <a:r>
              <a:rPr lang="en-US" sz="2200" i="1" dirty="0" smtClean="0">
                <a:ea typeface="ＭＳ Ｐゴシック" pitchFamily="34" charset="-128"/>
              </a:rPr>
              <a:t>A</a:t>
            </a:r>
            <a:r>
              <a:rPr lang="en-US" sz="2200" dirty="0" smtClean="0">
                <a:ea typeface="ＭＳ Ｐゴシック" pitchFamily="34" charset="-128"/>
              </a:rPr>
              <a:t> among other examples sorted to node </a:t>
            </a:r>
            <a:r>
              <a:rPr lang="en-US" sz="2200" i="1" dirty="0" smtClean="0">
                <a:ea typeface="ＭＳ Ｐゴシック" pitchFamily="34" charset="-128"/>
              </a:rPr>
              <a:t>n</a:t>
            </a:r>
          </a:p>
          <a:p>
            <a:pPr lvl="1"/>
            <a:r>
              <a:rPr lang="en-US" sz="2200" dirty="0" smtClean="0">
                <a:ea typeface="ＭＳ Ｐゴシック" pitchFamily="34" charset="-128"/>
              </a:rPr>
              <a:t>assign most common value of </a:t>
            </a:r>
            <a:r>
              <a:rPr lang="en-US" sz="2200" i="1" dirty="0" smtClean="0">
                <a:ea typeface="ＭＳ Ｐゴシック" pitchFamily="34" charset="-128"/>
              </a:rPr>
              <a:t>A</a:t>
            </a:r>
            <a:r>
              <a:rPr lang="en-US" sz="2200" dirty="0" smtClean="0">
                <a:ea typeface="ＭＳ Ｐゴシック" pitchFamily="34" charset="-128"/>
              </a:rPr>
              <a:t> among other examples with same target value</a:t>
            </a:r>
          </a:p>
          <a:p>
            <a:pPr lvl="1"/>
            <a:r>
              <a:rPr lang="en-US" sz="2200" dirty="0" smtClean="0">
                <a:ea typeface="ＭＳ Ｐゴシック" pitchFamily="34" charset="-128"/>
              </a:rPr>
              <a:t>assign probability </a:t>
            </a:r>
            <a:r>
              <a:rPr lang="en-US" sz="2200" i="1" dirty="0" smtClean="0">
                <a:ea typeface="ＭＳ Ｐゴシック" pitchFamily="34" charset="-128"/>
              </a:rPr>
              <a:t>p</a:t>
            </a:r>
            <a:r>
              <a:rPr lang="en-US" sz="2200" i="1" baseline="-25000" dirty="0" smtClean="0">
                <a:ea typeface="ＭＳ Ｐゴシック" pitchFamily="34" charset="-128"/>
              </a:rPr>
              <a:t>i</a:t>
            </a:r>
            <a:r>
              <a:rPr lang="en-US" sz="2200" dirty="0" smtClean="0">
                <a:ea typeface="ＭＳ Ｐゴシック" pitchFamily="34" charset="-128"/>
              </a:rPr>
              <a:t> to each possible value </a:t>
            </a:r>
            <a:r>
              <a:rPr lang="en-US" sz="2200" i="1" dirty="0" smtClean="0">
                <a:ea typeface="ＭＳ Ｐゴシック" pitchFamily="34" charset="-128"/>
              </a:rPr>
              <a:t>v</a:t>
            </a:r>
            <a:r>
              <a:rPr lang="en-US" sz="2200" i="1" baseline="-25000" dirty="0" smtClean="0">
                <a:ea typeface="ＭＳ Ｐゴシック" pitchFamily="34" charset="-128"/>
              </a:rPr>
              <a:t>i</a:t>
            </a:r>
            <a:r>
              <a:rPr lang="en-US" sz="2200" dirty="0" smtClean="0">
                <a:ea typeface="ＭＳ Ｐゴシック" pitchFamily="34" charset="-128"/>
              </a:rPr>
              <a:t> of </a:t>
            </a:r>
            <a:r>
              <a:rPr lang="en-US" sz="2200" i="1" dirty="0" smtClean="0">
                <a:ea typeface="ＭＳ Ｐゴシック" pitchFamily="34" charset="-128"/>
              </a:rPr>
              <a:t>A</a:t>
            </a:r>
          </a:p>
          <a:p>
            <a:pPr lvl="2"/>
            <a:r>
              <a:rPr lang="en-US" dirty="0" smtClean="0">
                <a:ea typeface="ＭＳ Ｐゴシック" pitchFamily="34" charset="-128"/>
              </a:rPr>
              <a:t>assign fraction </a:t>
            </a:r>
            <a:r>
              <a:rPr lang="en-US" i="1" dirty="0" smtClean="0">
                <a:ea typeface="ＭＳ Ｐゴシック" pitchFamily="34" charset="-128"/>
              </a:rPr>
              <a:t>p</a:t>
            </a:r>
            <a:r>
              <a:rPr lang="en-US" i="1" baseline="-25000" dirty="0" smtClean="0">
                <a:ea typeface="ＭＳ Ｐゴシック" pitchFamily="34" charset="-128"/>
              </a:rPr>
              <a:t>i</a:t>
            </a:r>
            <a:r>
              <a:rPr lang="en-US" dirty="0" smtClean="0">
                <a:ea typeface="ＭＳ Ｐゴシック" pitchFamily="34" charset="-128"/>
              </a:rPr>
              <a:t> of example to each descendant in tree</a:t>
            </a:r>
          </a:p>
          <a:p>
            <a:r>
              <a:rPr lang="en-US" dirty="0" smtClean="0">
                <a:ea typeface="ＭＳ Ｐゴシック" pitchFamily="34" charset="-128"/>
              </a:rPr>
              <a:t>Classify test instances with missing values in same fashion</a:t>
            </a:r>
          </a:p>
          <a:p>
            <a:r>
              <a:rPr lang="en-US" dirty="0" smtClean="0">
                <a:ea typeface="ＭＳ Ｐゴシック" pitchFamily="34" charset="-128"/>
              </a:rPr>
              <a:t>Used in C4.5 – a popular decision tree software</a:t>
            </a:r>
          </a:p>
        </p:txBody>
      </p:sp>
      <p:sp>
        <p:nvSpPr>
          <p:cNvPr id="54276" name="Slide Number Placeholder 3"/>
          <p:cNvSpPr>
            <a:spLocks noGrp="1"/>
          </p:cNvSpPr>
          <p:nvPr>
            <p:ph type="sldNum" sz="quarter" idx="4294967295"/>
          </p:nvPr>
        </p:nvSpPr>
        <p:spPr>
          <a:noFill/>
        </p:spPr>
        <p:txBody>
          <a:bodyPr/>
          <a:lstStyle/>
          <a:p>
            <a:fld id="{5C134A23-3DE6-4269-9B17-D9E7C3660198}" type="slidenum">
              <a:rPr lang="en-US">
                <a:cs typeface="Arial" charset="0"/>
              </a:rPr>
              <a:pPr/>
              <a:t>39</a:t>
            </a:fld>
            <a:endParaRPr lang="en-US">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lstStyle/>
          <a:p>
            <a:pPr>
              <a:lnSpc>
                <a:spcPct val="90000"/>
              </a:lnSpc>
            </a:pPr>
            <a:r>
              <a:rPr lang="en-US" dirty="0" smtClean="0"/>
              <a:t>Goal: </a:t>
            </a:r>
            <a:r>
              <a:rPr lang="en-US" u="sng" dirty="0" smtClean="0"/>
              <a:t>previously unseen</a:t>
            </a:r>
            <a:r>
              <a:rPr lang="en-US" dirty="0" smtClean="0"/>
              <a:t> records should be assigned a class as accurately as possible.</a:t>
            </a:r>
          </a:p>
          <a:p>
            <a:pPr lvl="1">
              <a:lnSpc>
                <a:spcPct val="90000"/>
              </a:lnSpc>
            </a:pPr>
            <a:r>
              <a:rPr lang="en-US" sz="2400" dirty="0" smtClean="0"/>
              <a:t>A </a:t>
            </a:r>
            <a:r>
              <a:rPr lang="en-US" sz="2400" i="1" dirty="0" smtClean="0">
                <a:solidFill>
                  <a:srgbClr val="CC0000"/>
                </a:solidFill>
              </a:rPr>
              <a:t>test set</a:t>
            </a:r>
            <a:r>
              <a:rPr lang="en-US" sz="2400" dirty="0" smtClean="0"/>
              <a:t> is used to determine the accuracy of the model. Usually, the given data set is divided into training and test sets, with training set used to build the model and test set used to validate it.</a:t>
            </a:r>
            <a:endParaRPr lang="en-US" dirty="0" smtClean="0"/>
          </a:p>
          <a:p>
            <a:endParaRPr lang="en-US" dirty="0"/>
          </a:p>
        </p:txBody>
      </p:sp>
      <p:sp>
        <p:nvSpPr>
          <p:cNvPr id="4" name="Slide Number Placeholder 3"/>
          <p:cNvSpPr>
            <a:spLocks noGrp="1"/>
          </p:cNvSpPr>
          <p:nvPr>
            <p:ph type="sldNum" sz="quarter" idx="12"/>
          </p:nvPr>
        </p:nvSpPr>
        <p:spPr/>
        <p:txBody>
          <a:bodyPr/>
          <a:lstStyle/>
          <a:p>
            <a:fld id="{F815AC96-4A5A-4699-9DBD-ACAB251D8CBA}"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ChangeArrowheads="1"/>
          </p:cNvSpPr>
          <p:nvPr>
            <p:ph type="title"/>
          </p:nvPr>
        </p:nvSpPr>
        <p:spPr/>
        <p:txBody>
          <a:bodyPr/>
          <a:lstStyle/>
          <a:p>
            <a:r>
              <a:rPr lang="en-US" sz="3600" smtClean="0">
                <a:latin typeface="Comic Sans MS" pitchFamily="66" charset="0"/>
                <a:ea typeface="ＭＳ Ｐゴシック" pitchFamily="34" charset="-128"/>
              </a:rPr>
              <a:t>Gini Index</a:t>
            </a:r>
          </a:p>
        </p:txBody>
      </p:sp>
      <p:sp>
        <p:nvSpPr>
          <p:cNvPr id="55299" name="Rectangle 1027"/>
          <p:cNvSpPr>
            <a:spLocks noGrp="1" noChangeArrowheads="1"/>
          </p:cNvSpPr>
          <p:nvPr>
            <p:ph type="body" idx="1"/>
          </p:nvPr>
        </p:nvSpPr>
        <p:spPr/>
        <p:txBody>
          <a:bodyPr>
            <a:normAutofit fontScale="77500" lnSpcReduction="20000"/>
          </a:bodyPr>
          <a:lstStyle/>
          <a:p>
            <a:pPr>
              <a:lnSpc>
                <a:spcPct val="90000"/>
              </a:lnSpc>
            </a:pPr>
            <a:r>
              <a:rPr lang="en-US" dirty="0" smtClean="0">
                <a:ea typeface="ＭＳ Ｐゴシック" pitchFamily="34" charset="-128"/>
              </a:rPr>
              <a:t>Another sensible measure of impurity</a:t>
            </a:r>
            <a:br>
              <a:rPr lang="en-US" dirty="0" smtClean="0">
                <a:ea typeface="ＭＳ Ｐゴシック" pitchFamily="34" charset="-128"/>
              </a:rPr>
            </a:br>
            <a:r>
              <a:rPr lang="en-US" dirty="0" smtClean="0">
                <a:ea typeface="ＭＳ Ｐゴシック" pitchFamily="34" charset="-128"/>
              </a:rPr>
              <a:t>(</a:t>
            </a:r>
            <a:r>
              <a:rPr lang="en-US" dirty="0" err="1" smtClean="0">
                <a:ea typeface="ＭＳ Ｐゴシック" pitchFamily="34" charset="-128"/>
              </a:rPr>
              <a:t>i</a:t>
            </a:r>
            <a:r>
              <a:rPr lang="en-US" dirty="0" smtClean="0">
                <a:ea typeface="ＭＳ Ｐゴシック" pitchFamily="34" charset="-128"/>
              </a:rPr>
              <a:t> and j are classes)</a:t>
            </a:r>
          </a:p>
          <a:p>
            <a:pPr>
              <a:lnSpc>
                <a:spcPct val="90000"/>
              </a:lnSpc>
            </a:pPr>
            <a:endParaRPr lang="en-US" dirty="0" smtClean="0">
              <a:ea typeface="ＭＳ Ｐゴシック" pitchFamily="34" charset="-128"/>
            </a:endParaRPr>
          </a:p>
          <a:p>
            <a:pPr>
              <a:lnSpc>
                <a:spcPct val="90000"/>
              </a:lnSpc>
            </a:pPr>
            <a:endParaRPr lang="en-US" dirty="0" smtClean="0">
              <a:ea typeface="ＭＳ Ｐゴシック" pitchFamily="34" charset="-128"/>
            </a:endParaRPr>
          </a:p>
          <a:p>
            <a:pPr>
              <a:lnSpc>
                <a:spcPct val="90000"/>
              </a:lnSpc>
            </a:pPr>
            <a:endParaRPr lang="en-US" dirty="0" smtClean="0">
              <a:ea typeface="ＭＳ Ｐゴシック" pitchFamily="34" charset="-128"/>
            </a:endParaRPr>
          </a:p>
          <a:p>
            <a:pPr>
              <a:lnSpc>
                <a:spcPct val="90000"/>
              </a:lnSpc>
            </a:pPr>
            <a:r>
              <a:rPr lang="en-US" dirty="0" smtClean="0">
                <a:ea typeface="ＭＳ Ｐゴシック" pitchFamily="34" charset="-128"/>
              </a:rPr>
              <a:t>After applying attribute A, the resulting </a:t>
            </a:r>
            <a:r>
              <a:rPr lang="en-US" dirty="0" err="1" smtClean="0">
                <a:ea typeface="ＭＳ Ｐゴシック" pitchFamily="34" charset="-128"/>
              </a:rPr>
              <a:t>Gini</a:t>
            </a:r>
            <a:r>
              <a:rPr lang="en-US" dirty="0" smtClean="0">
                <a:ea typeface="ＭＳ Ｐゴシック" pitchFamily="34" charset="-128"/>
              </a:rPr>
              <a:t> index is</a:t>
            </a:r>
          </a:p>
          <a:p>
            <a:pPr>
              <a:lnSpc>
                <a:spcPct val="90000"/>
              </a:lnSpc>
            </a:pPr>
            <a:endParaRPr lang="en-US" dirty="0" smtClean="0">
              <a:ea typeface="ＭＳ Ｐゴシック" pitchFamily="34" charset="-128"/>
            </a:endParaRPr>
          </a:p>
          <a:p>
            <a:pPr>
              <a:lnSpc>
                <a:spcPct val="90000"/>
              </a:lnSpc>
            </a:pPr>
            <a:endParaRPr lang="en-US" dirty="0" smtClean="0">
              <a:ea typeface="ＭＳ Ｐゴシック" pitchFamily="34" charset="-128"/>
            </a:endParaRPr>
          </a:p>
          <a:p>
            <a:pPr>
              <a:lnSpc>
                <a:spcPct val="90000"/>
              </a:lnSpc>
            </a:pPr>
            <a:endParaRPr lang="en-US" dirty="0" smtClean="0">
              <a:ea typeface="ＭＳ Ｐゴシック" pitchFamily="34" charset="-128"/>
            </a:endParaRPr>
          </a:p>
          <a:p>
            <a:pPr>
              <a:lnSpc>
                <a:spcPct val="90000"/>
              </a:lnSpc>
            </a:pPr>
            <a:r>
              <a:rPr lang="en-US" dirty="0" smtClean="0">
                <a:ea typeface="ＭＳ Ｐゴシック" pitchFamily="34" charset="-128"/>
              </a:rPr>
              <a:t> </a:t>
            </a:r>
          </a:p>
        </p:txBody>
      </p:sp>
      <p:pic>
        <p:nvPicPr>
          <p:cNvPr id="55300" name="Picture 1028"/>
          <p:cNvPicPr>
            <a:picLocks noChangeAspect="1" noChangeArrowheads="1"/>
          </p:cNvPicPr>
          <p:nvPr/>
        </p:nvPicPr>
        <p:blipFill>
          <a:blip r:embed="rId2" cstate="print"/>
          <a:srcRect/>
          <a:stretch>
            <a:fillRect/>
          </a:stretch>
        </p:blipFill>
        <p:spPr bwMode="auto">
          <a:xfrm>
            <a:off x="3190875" y="1828800"/>
            <a:ext cx="2762250" cy="671513"/>
          </a:xfrm>
          <a:prstGeom prst="rect">
            <a:avLst/>
          </a:prstGeom>
          <a:noFill/>
          <a:ln w="12700">
            <a:noFill/>
            <a:miter lim="800000"/>
            <a:headEnd type="none" w="sm" len="sm"/>
            <a:tailEnd type="none" w="sm" len="sm"/>
          </a:ln>
        </p:spPr>
      </p:pic>
      <p:pic>
        <p:nvPicPr>
          <p:cNvPr id="55301" name="Picture 1029"/>
          <p:cNvPicPr>
            <a:picLocks noChangeAspect="1" noChangeArrowheads="1"/>
          </p:cNvPicPr>
          <p:nvPr/>
        </p:nvPicPr>
        <p:blipFill>
          <a:blip r:embed="rId3" cstate="print"/>
          <a:srcRect/>
          <a:stretch>
            <a:fillRect/>
          </a:stretch>
        </p:blipFill>
        <p:spPr bwMode="auto">
          <a:xfrm>
            <a:off x="2133601" y="3257550"/>
            <a:ext cx="4905375" cy="692944"/>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z="3600" smtClean="0">
                <a:latin typeface="Comic Sans MS" pitchFamily="66" charset="0"/>
                <a:ea typeface="ＭＳ Ｐゴシック" pitchFamily="34" charset="-128"/>
              </a:rPr>
              <a:t>Regression Tree</a:t>
            </a:r>
          </a:p>
        </p:txBody>
      </p:sp>
      <p:sp>
        <p:nvSpPr>
          <p:cNvPr id="59395" name="Rectangle 3"/>
          <p:cNvSpPr>
            <a:spLocks noGrp="1" noChangeArrowheads="1"/>
          </p:cNvSpPr>
          <p:nvPr>
            <p:ph type="body" idx="1"/>
          </p:nvPr>
        </p:nvSpPr>
        <p:spPr/>
        <p:txBody>
          <a:bodyPr>
            <a:normAutofit fontScale="92500" lnSpcReduction="10000"/>
          </a:bodyPr>
          <a:lstStyle/>
          <a:p>
            <a:r>
              <a:rPr lang="en-US" sz="2800" smtClean="0">
                <a:ea typeface="ＭＳ Ｐゴシック" pitchFamily="34" charset="-128"/>
              </a:rPr>
              <a:t>Similar to classification</a:t>
            </a:r>
          </a:p>
          <a:p>
            <a:r>
              <a:rPr lang="en-US" sz="2800" smtClean="0">
                <a:ea typeface="ＭＳ Ｐゴシック" pitchFamily="34" charset="-128"/>
              </a:rPr>
              <a:t>Use a set of attributes to predict the value (instead of a class label)</a:t>
            </a:r>
          </a:p>
          <a:p>
            <a:r>
              <a:rPr lang="en-US" sz="2800" smtClean="0">
                <a:ea typeface="ＭＳ Ｐゴシック" pitchFamily="34" charset="-128"/>
              </a:rPr>
              <a:t>Instead of computing information gain, compute the sum of squared errors </a:t>
            </a:r>
          </a:p>
          <a:p>
            <a:r>
              <a:rPr lang="en-US" sz="2800" smtClean="0">
                <a:ea typeface="ＭＳ Ｐゴシック" pitchFamily="34" charset="-128"/>
              </a:rPr>
              <a:t>Partition the attribute space into a set of rectangular subspaces, each with its own predictor</a:t>
            </a:r>
          </a:p>
          <a:p>
            <a:pPr lvl="1"/>
            <a:r>
              <a:rPr lang="en-US" sz="2400" smtClean="0">
                <a:ea typeface="ＭＳ Ｐゴシック" pitchFamily="34" charset="-128"/>
              </a:rPr>
              <a:t>The simplest predictor is a constant value</a:t>
            </a:r>
          </a:p>
        </p:txBody>
      </p:sp>
      <p:sp>
        <p:nvSpPr>
          <p:cNvPr id="59396" name="Slide Number Placeholder 3"/>
          <p:cNvSpPr>
            <a:spLocks noGrp="1"/>
          </p:cNvSpPr>
          <p:nvPr>
            <p:ph type="sldNum" sz="quarter" idx="4294967295"/>
          </p:nvPr>
        </p:nvSpPr>
        <p:spPr>
          <a:noFill/>
        </p:spPr>
        <p:txBody>
          <a:bodyPr/>
          <a:lstStyle/>
          <a:p>
            <a:fld id="{DB689403-ED80-4C06-A1FF-EFEF49A54F52}" type="slidenum">
              <a:rPr lang="en-US">
                <a:cs typeface="Arial" charset="0"/>
              </a:rPr>
              <a:pPr/>
              <a:t>41</a:t>
            </a:fld>
            <a:endParaRPr lang="en-US">
              <a:cs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4294967295"/>
          </p:nvPr>
        </p:nvSpPr>
        <p:spPr>
          <a:xfrm>
            <a:off x="6553201" y="4683919"/>
            <a:ext cx="2289175" cy="357188"/>
          </a:xfrm>
          <a:noFill/>
        </p:spPr>
        <p:txBody>
          <a:bodyPr/>
          <a:lstStyle/>
          <a:p>
            <a:fld id="{52297ED7-6D15-46D9-BFD5-D4C8E750A430}" type="slidenum">
              <a:rPr lang="en-GB">
                <a:cs typeface="Arial" charset="0"/>
              </a:rPr>
              <a:pPr/>
              <a:t>42</a:t>
            </a:fld>
            <a:endParaRPr lang="en-GB">
              <a:cs typeface="Arial" charset="0"/>
            </a:endParaRPr>
          </a:p>
        </p:txBody>
      </p:sp>
      <p:sp>
        <p:nvSpPr>
          <p:cNvPr id="60419" name="Rectangle 2"/>
          <p:cNvSpPr>
            <a:spLocks noGrp="1" noRot="1" noChangeArrowheads="1"/>
          </p:cNvSpPr>
          <p:nvPr>
            <p:ph type="title"/>
          </p:nvPr>
        </p:nvSpPr>
        <p:spPr/>
        <p:txBody>
          <a:bodyPr/>
          <a:lstStyle/>
          <a:p>
            <a:r>
              <a:rPr lang="fr-BE" sz="3600" smtClean="0">
                <a:latin typeface="Comic Sans MS" pitchFamily="66" charset="0"/>
                <a:ea typeface="ＭＳ Ｐゴシック" pitchFamily="34" charset="-128"/>
              </a:rPr>
              <a:t>Rectilinear Division</a:t>
            </a:r>
            <a:endParaRPr lang="en-GB" sz="2800" smtClean="0">
              <a:latin typeface="Comic Sans MS" pitchFamily="66" charset="0"/>
              <a:ea typeface="ＭＳ Ｐゴシック" pitchFamily="34" charset="-128"/>
            </a:endParaRPr>
          </a:p>
        </p:txBody>
      </p:sp>
      <p:sp>
        <p:nvSpPr>
          <p:cNvPr id="60420" name="Rectangle 3"/>
          <p:cNvSpPr>
            <a:spLocks noGrp="1" noRot="1" noChangeArrowheads="1"/>
          </p:cNvSpPr>
          <p:nvPr>
            <p:ph type="body" idx="1"/>
          </p:nvPr>
        </p:nvSpPr>
        <p:spPr>
          <a:xfrm>
            <a:off x="301625" y="971550"/>
            <a:ext cx="8540750" cy="628650"/>
          </a:xfrm>
        </p:spPr>
        <p:txBody>
          <a:bodyPr>
            <a:normAutofit fontScale="85000" lnSpcReduction="20000"/>
          </a:bodyPr>
          <a:lstStyle/>
          <a:p>
            <a:pPr>
              <a:lnSpc>
                <a:spcPct val="90000"/>
              </a:lnSpc>
            </a:pPr>
            <a:r>
              <a:rPr lang="fr-BE" sz="2800" smtClean="0">
                <a:ea typeface="ＭＳ Ｐゴシック" pitchFamily="34" charset="-128"/>
              </a:rPr>
              <a:t>A regression tree is a piecewise constant function of the input attributes</a:t>
            </a:r>
            <a:endParaRPr lang="en-GB" sz="2800" smtClean="0">
              <a:ea typeface="ＭＳ Ｐゴシック" pitchFamily="34" charset="-128"/>
            </a:endParaRPr>
          </a:p>
        </p:txBody>
      </p:sp>
      <p:sp>
        <p:nvSpPr>
          <p:cNvPr id="60421" name="Text Box 4"/>
          <p:cNvSpPr txBox="1">
            <a:spLocks noChangeArrowheads="1"/>
          </p:cNvSpPr>
          <p:nvPr/>
        </p:nvSpPr>
        <p:spPr bwMode="auto">
          <a:xfrm>
            <a:off x="1489075" y="1828800"/>
            <a:ext cx="1104900" cy="369332"/>
          </a:xfrm>
          <a:prstGeom prst="rect">
            <a:avLst/>
          </a:prstGeom>
          <a:noFill/>
          <a:ln w="9525">
            <a:solidFill>
              <a:schemeClr val="tx2"/>
            </a:solidFill>
            <a:miter lim="800000"/>
            <a:headEnd/>
            <a:tailEnd/>
          </a:ln>
        </p:spPr>
        <p:txBody>
          <a:bodyPr>
            <a:spAutoFit/>
          </a:bodyPr>
          <a:lstStyle/>
          <a:p>
            <a:pPr algn="ctr">
              <a:spcBef>
                <a:spcPct val="50000"/>
              </a:spcBef>
            </a:pPr>
            <a:r>
              <a:rPr lang="en-GB"/>
              <a:t>X1</a:t>
            </a:r>
            <a:r>
              <a:rPr lang="en-GB">
                <a:sym typeface="Symbol" pitchFamily="18" charset="2"/>
              </a:rPr>
              <a:t></a:t>
            </a:r>
            <a:r>
              <a:rPr lang="en-GB"/>
              <a:t> t</a:t>
            </a:r>
            <a:r>
              <a:rPr lang="en-GB" baseline="-25000"/>
              <a:t>1</a:t>
            </a:r>
          </a:p>
        </p:txBody>
      </p:sp>
      <p:sp>
        <p:nvSpPr>
          <p:cNvPr id="60422" name="Text Box 5"/>
          <p:cNvSpPr txBox="1">
            <a:spLocks noChangeArrowheads="1"/>
          </p:cNvSpPr>
          <p:nvPr/>
        </p:nvSpPr>
        <p:spPr bwMode="auto">
          <a:xfrm>
            <a:off x="536575" y="2461023"/>
            <a:ext cx="1104900" cy="369332"/>
          </a:xfrm>
          <a:prstGeom prst="rect">
            <a:avLst/>
          </a:prstGeom>
          <a:noFill/>
          <a:ln w="9525">
            <a:solidFill>
              <a:schemeClr val="tx2"/>
            </a:solidFill>
            <a:miter lim="800000"/>
            <a:headEnd/>
            <a:tailEnd/>
          </a:ln>
        </p:spPr>
        <p:txBody>
          <a:bodyPr>
            <a:spAutoFit/>
          </a:bodyPr>
          <a:lstStyle/>
          <a:p>
            <a:pPr algn="ctr">
              <a:spcBef>
                <a:spcPct val="50000"/>
              </a:spcBef>
            </a:pPr>
            <a:r>
              <a:rPr lang="en-GB"/>
              <a:t>X2 </a:t>
            </a:r>
            <a:r>
              <a:rPr lang="en-GB">
                <a:sym typeface="Symbol" pitchFamily="18" charset="2"/>
              </a:rPr>
              <a:t></a:t>
            </a:r>
            <a:r>
              <a:rPr lang="en-GB"/>
              <a:t> t</a:t>
            </a:r>
            <a:r>
              <a:rPr lang="en-GB" baseline="-25000"/>
              <a:t>2</a:t>
            </a:r>
          </a:p>
        </p:txBody>
      </p:sp>
      <p:sp>
        <p:nvSpPr>
          <p:cNvPr id="60423" name="Text Box 6"/>
          <p:cNvSpPr txBox="1">
            <a:spLocks noChangeArrowheads="1"/>
          </p:cNvSpPr>
          <p:nvPr/>
        </p:nvSpPr>
        <p:spPr bwMode="auto">
          <a:xfrm>
            <a:off x="2403475" y="2457450"/>
            <a:ext cx="1104900" cy="369332"/>
          </a:xfrm>
          <a:prstGeom prst="rect">
            <a:avLst/>
          </a:prstGeom>
          <a:noFill/>
          <a:ln w="9525">
            <a:solidFill>
              <a:schemeClr val="tx2"/>
            </a:solidFill>
            <a:miter lim="800000"/>
            <a:headEnd/>
            <a:tailEnd/>
          </a:ln>
        </p:spPr>
        <p:txBody>
          <a:bodyPr>
            <a:spAutoFit/>
          </a:bodyPr>
          <a:lstStyle/>
          <a:p>
            <a:pPr algn="ctr">
              <a:spcBef>
                <a:spcPct val="50000"/>
              </a:spcBef>
            </a:pPr>
            <a:r>
              <a:rPr lang="en-GB"/>
              <a:t>X1 </a:t>
            </a:r>
            <a:r>
              <a:rPr lang="en-GB">
                <a:sym typeface="Symbol" pitchFamily="18" charset="2"/>
              </a:rPr>
              <a:t></a:t>
            </a:r>
            <a:r>
              <a:rPr lang="en-GB"/>
              <a:t> t</a:t>
            </a:r>
            <a:r>
              <a:rPr lang="en-GB" baseline="-25000"/>
              <a:t>3</a:t>
            </a:r>
          </a:p>
        </p:txBody>
      </p:sp>
      <p:sp>
        <p:nvSpPr>
          <p:cNvPr id="60424" name="Text Box 7"/>
          <p:cNvSpPr txBox="1">
            <a:spLocks noChangeArrowheads="1"/>
          </p:cNvSpPr>
          <p:nvPr/>
        </p:nvSpPr>
        <p:spPr bwMode="auto">
          <a:xfrm>
            <a:off x="3051175" y="3143250"/>
            <a:ext cx="1104900" cy="369332"/>
          </a:xfrm>
          <a:prstGeom prst="rect">
            <a:avLst/>
          </a:prstGeom>
          <a:noFill/>
          <a:ln w="9525">
            <a:solidFill>
              <a:schemeClr val="tx2"/>
            </a:solidFill>
            <a:miter lim="800000"/>
            <a:headEnd/>
            <a:tailEnd/>
          </a:ln>
        </p:spPr>
        <p:txBody>
          <a:bodyPr>
            <a:spAutoFit/>
          </a:bodyPr>
          <a:lstStyle/>
          <a:p>
            <a:pPr algn="ctr">
              <a:spcBef>
                <a:spcPct val="50000"/>
              </a:spcBef>
            </a:pPr>
            <a:r>
              <a:rPr lang="en-GB"/>
              <a:t>X2 </a:t>
            </a:r>
            <a:r>
              <a:rPr lang="en-GB">
                <a:sym typeface="Symbol" pitchFamily="18" charset="2"/>
              </a:rPr>
              <a:t></a:t>
            </a:r>
            <a:r>
              <a:rPr lang="en-GB"/>
              <a:t> t</a:t>
            </a:r>
            <a:r>
              <a:rPr lang="en-GB" baseline="-25000"/>
              <a:t>4</a:t>
            </a:r>
          </a:p>
        </p:txBody>
      </p:sp>
      <p:sp>
        <p:nvSpPr>
          <p:cNvPr id="60425" name="Line 8"/>
          <p:cNvSpPr>
            <a:spLocks noChangeShapeType="1"/>
          </p:cNvSpPr>
          <p:nvPr/>
        </p:nvSpPr>
        <p:spPr bwMode="auto">
          <a:xfrm flipH="1">
            <a:off x="1146175" y="2110978"/>
            <a:ext cx="685800" cy="346472"/>
          </a:xfrm>
          <a:prstGeom prst="line">
            <a:avLst/>
          </a:prstGeom>
          <a:noFill/>
          <a:ln w="9525">
            <a:solidFill>
              <a:schemeClr val="tx1"/>
            </a:solidFill>
            <a:round/>
            <a:headEnd/>
            <a:tailEnd type="triangle" w="med" len="med"/>
          </a:ln>
        </p:spPr>
        <p:txBody>
          <a:bodyPr/>
          <a:lstStyle/>
          <a:p>
            <a:endParaRPr lang="en-IN"/>
          </a:p>
        </p:txBody>
      </p:sp>
      <p:sp>
        <p:nvSpPr>
          <p:cNvPr id="60426" name="Line 9"/>
          <p:cNvSpPr>
            <a:spLocks noChangeShapeType="1"/>
          </p:cNvSpPr>
          <p:nvPr/>
        </p:nvSpPr>
        <p:spPr bwMode="auto">
          <a:xfrm>
            <a:off x="2212975" y="2110978"/>
            <a:ext cx="685800" cy="346472"/>
          </a:xfrm>
          <a:prstGeom prst="line">
            <a:avLst/>
          </a:prstGeom>
          <a:noFill/>
          <a:ln w="9525">
            <a:solidFill>
              <a:schemeClr val="tx1"/>
            </a:solidFill>
            <a:round/>
            <a:headEnd/>
            <a:tailEnd type="triangle" w="med" len="med"/>
          </a:ln>
        </p:spPr>
        <p:txBody>
          <a:bodyPr/>
          <a:lstStyle/>
          <a:p>
            <a:endParaRPr lang="en-IN"/>
          </a:p>
        </p:txBody>
      </p:sp>
      <p:sp>
        <p:nvSpPr>
          <p:cNvPr id="60427" name="Line 10"/>
          <p:cNvSpPr>
            <a:spLocks noChangeShapeType="1"/>
          </p:cNvSpPr>
          <p:nvPr/>
        </p:nvSpPr>
        <p:spPr bwMode="auto">
          <a:xfrm>
            <a:off x="3051175" y="2743200"/>
            <a:ext cx="457200" cy="400050"/>
          </a:xfrm>
          <a:prstGeom prst="line">
            <a:avLst/>
          </a:prstGeom>
          <a:noFill/>
          <a:ln w="9525">
            <a:solidFill>
              <a:schemeClr val="tx1"/>
            </a:solidFill>
            <a:round/>
            <a:headEnd/>
            <a:tailEnd type="triangle" w="med" len="med"/>
          </a:ln>
        </p:spPr>
        <p:txBody>
          <a:bodyPr/>
          <a:lstStyle/>
          <a:p>
            <a:endParaRPr lang="en-IN"/>
          </a:p>
        </p:txBody>
      </p:sp>
      <p:grpSp>
        <p:nvGrpSpPr>
          <p:cNvPr id="2" name="Group 13"/>
          <p:cNvGrpSpPr>
            <a:grpSpLocks/>
          </p:cNvGrpSpPr>
          <p:nvPr/>
        </p:nvGrpSpPr>
        <p:grpSpPr bwMode="auto">
          <a:xfrm>
            <a:off x="228601" y="3143253"/>
            <a:ext cx="688975" cy="369094"/>
            <a:chOff x="190" y="3312"/>
            <a:chExt cx="434" cy="310"/>
          </a:xfrm>
        </p:grpSpPr>
        <p:sp>
          <p:nvSpPr>
            <p:cNvPr id="60463" name="Oval 11"/>
            <p:cNvSpPr>
              <a:spLocks noChangeArrowheads="1"/>
            </p:cNvSpPr>
            <p:nvPr/>
          </p:nvSpPr>
          <p:spPr bwMode="auto">
            <a:xfrm>
              <a:off x="190" y="3312"/>
              <a:ext cx="434" cy="288"/>
            </a:xfrm>
            <a:prstGeom prst="ellipse">
              <a:avLst/>
            </a:prstGeom>
            <a:noFill/>
            <a:ln w="9525">
              <a:solidFill>
                <a:schemeClr val="tx1"/>
              </a:solidFill>
              <a:round/>
              <a:headEnd/>
              <a:tailEnd/>
            </a:ln>
          </p:spPr>
          <p:txBody>
            <a:bodyPr wrap="none" anchor="ctr"/>
            <a:lstStyle/>
            <a:p>
              <a:endParaRPr lang="en-US"/>
            </a:p>
          </p:txBody>
        </p:sp>
        <p:sp>
          <p:nvSpPr>
            <p:cNvPr id="60464" name="Text Box 12"/>
            <p:cNvSpPr txBox="1">
              <a:spLocks noChangeArrowheads="1"/>
            </p:cNvSpPr>
            <p:nvPr/>
          </p:nvSpPr>
          <p:spPr bwMode="auto">
            <a:xfrm>
              <a:off x="312" y="3312"/>
              <a:ext cx="312" cy="310"/>
            </a:xfrm>
            <a:prstGeom prst="rect">
              <a:avLst/>
            </a:prstGeom>
            <a:noFill/>
            <a:ln w="9525">
              <a:noFill/>
              <a:miter lim="800000"/>
              <a:headEnd/>
              <a:tailEnd/>
            </a:ln>
          </p:spPr>
          <p:txBody>
            <a:bodyPr>
              <a:spAutoFit/>
            </a:bodyPr>
            <a:lstStyle/>
            <a:p>
              <a:pPr>
                <a:spcBef>
                  <a:spcPct val="50000"/>
                </a:spcBef>
              </a:pPr>
              <a:r>
                <a:rPr lang="en-GB"/>
                <a:t>r</a:t>
              </a:r>
              <a:r>
                <a:rPr lang="en-GB" baseline="-25000"/>
                <a:t>1</a:t>
              </a:r>
            </a:p>
          </p:txBody>
        </p:sp>
      </p:grpSp>
      <p:grpSp>
        <p:nvGrpSpPr>
          <p:cNvPr id="3" name="Group 14"/>
          <p:cNvGrpSpPr>
            <a:grpSpLocks/>
          </p:cNvGrpSpPr>
          <p:nvPr/>
        </p:nvGrpSpPr>
        <p:grpSpPr bwMode="auto">
          <a:xfrm>
            <a:off x="1298576" y="3143253"/>
            <a:ext cx="688975" cy="369094"/>
            <a:chOff x="190" y="3312"/>
            <a:chExt cx="434" cy="310"/>
          </a:xfrm>
        </p:grpSpPr>
        <p:sp>
          <p:nvSpPr>
            <p:cNvPr id="60461" name="Oval 15"/>
            <p:cNvSpPr>
              <a:spLocks noChangeArrowheads="1"/>
            </p:cNvSpPr>
            <p:nvPr/>
          </p:nvSpPr>
          <p:spPr bwMode="auto">
            <a:xfrm>
              <a:off x="190" y="3312"/>
              <a:ext cx="434" cy="288"/>
            </a:xfrm>
            <a:prstGeom prst="ellipse">
              <a:avLst/>
            </a:prstGeom>
            <a:noFill/>
            <a:ln w="9525">
              <a:solidFill>
                <a:schemeClr val="tx1"/>
              </a:solidFill>
              <a:round/>
              <a:headEnd/>
              <a:tailEnd/>
            </a:ln>
          </p:spPr>
          <p:txBody>
            <a:bodyPr wrap="none" anchor="ctr"/>
            <a:lstStyle/>
            <a:p>
              <a:endParaRPr lang="en-US"/>
            </a:p>
          </p:txBody>
        </p:sp>
        <p:sp>
          <p:nvSpPr>
            <p:cNvPr id="60462" name="Text Box 16"/>
            <p:cNvSpPr txBox="1">
              <a:spLocks noChangeArrowheads="1"/>
            </p:cNvSpPr>
            <p:nvPr/>
          </p:nvSpPr>
          <p:spPr bwMode="auto">
            <a:xfrm>
              <a:off x="312" y="3312"/>
              <a:ext cx="312" cy="310"/>
            </a:xfrm>
            <a:prstGeom prst="rect">
              <a:avLst/>
            </a:prstGeom>
            <a:noFill/>
            <a:ln w="9525">
              <a:noFill/>
              <a:miter lim="800000"/>
              <a:headEnd/>
              <a:tailEnd/>
            </a:ln>
          </p:spPr>
          <p:txBody>
            <a:bodyPr>
              <a:spAutoFit/>
            </a:bodyPr>
            <a:lstStyle/>
            <a:p>
              <a:pPr>
                <a:spcBef>
                  <a:spcPct val="50000"/>
                </a:spcBef>
              </a:pPr>
              <a:r>
                <a:rPr lang="en-GB"/>
                <a:t>r</a:t>
              </a:r>
              <a:r>
                <a:rPr lang="en-GB" baseline="-25000"/>
                <a:t>2</a:t>
              </a:r>
            </a:p>
          </p:txBody>
        </p:sp>
      </p:grpSp>
      <p:grpSp>
        <p:nvGrpSpPr>
          <p:cNvPr id="4" name="Group 17"/>
          <p:cNvGrpSpPr>
            <a:grpSpLocks/>
          </p:cNvGrpSpPr>
          <p:nvPr/>
        </p:nvGrpSpPr>
        <p:grpSpPr bwMode="auto">
          <a:xfrm>
            <a:off x="2133601" y="3143253"/>
            <a:ext cx="688975" cy="369094"/>
            <a:chOff x="190" y="3312"/>
            <a:chExt cx="434" cy="310"/>
          </a:xfrm>
        </p:grpSpPr>
        <p:sp>
          <p:nvSpPr>
            <p:cNvPr id="60459" name="Oval 18"/>
            <p:cNvSpPr>
              <a:spLocks noChangeArrowheads="1"/>
            </p:cNvSpPr>
            <p:nvPr/>
          </p:nvSpPr>
          <p:spPr bwMode="auto">
            <a:xfrm>
              <a:off x="190" y="3312"/>
              <a:ext cx="434" cy="288"/>
            </a:xfrm>
            <a:prstGeom prst="ellipse">
              <a:avLst/>
            </a:prstGeom>
            <a:noFill/>
            <a:ln w="9525">
              <a:solidFill>
                <a:schemeClr val="tx1"/>
              </a:solidFill>
              <a:round/>
              <a:headEnd/>
              <a:tailEnd/>
            </a:ln>
          </p:spPr>
          <p:txBody>
            <a:bodyPr wrap="none" anchor="ctr"/>
            <a:lstStyle/>
            <a:p>
              <a:endParaRPr lang="en-US"/>
            </a:p>
          </p:txBody>
        </p:sp>
        <p:sp>
          <p:nvSpPr>
            <p:cNvPr id="60460" name="Text Box 19"/>
            <p:cNvSpPr txBox="1">
              <a:spLocks noChangeArrowheads="1"/>
            </p:cNvSpPr>
            <p:nvPr/>
          </p:nvSpPr>
          <p:spPr bwMode="auto">
            <a:xfrm>
              <a:off x="312" y="3312"/>
              <a:ext cx="312" cy="310"/>
            </a:xfrm>
            <a:prstGeom prst="rect">
              <a:avLst/>
            </a:prstGeom>
            <a:noFill/>
            <a:ln w="9525">
              <a:noFill/>
              <a:miter lim="800000"/>
              <a:headEnd/>
              <a:tailEnd/>
            </a:ln>
          </p:spPr>
          <p:txBody>
            <a:bodyPr>
              <a:spAutoFit/>
            </a:bodyPr>
            <a:lstStyle/>
            <a:p>
              <a:pPr>
                <a:spcBef>
                  <a:spcPct val="50000"/>
                </a:spcBef>
              </a:pPr>
              <a:r>
                <a:rPr lang="en-GB"/>
                <a:t>r</a:t>
              </a:r>
              <a:r>
                <a:rPr lang="en-GB" baseline="-25000"/>
                <a:t>3</a:t>
              </a:r>
            </a:p>
          </p:txBody>
        </p:sp>
      </p:grpSp>
      <p:grpSp>
        <p:nvGrpSpPr>
          <p:cNvPr id="5" name="Group 20"/>
          <p:cNvGrpSpPr>
            <a:grpSpLocks/>
          </p:cNvGrpSpPr>
          <p:nvPr/>
        </p:nvGrpSpPr>
        <p:grpSpPr bwMode="auto">
          <a:xfrm>
            <a:off x="2670176" y="3831434"/>
            <a:ext cx="688975" cy="369094"/>
            <a:chOff x="190" y="3312"/>
            <a:chExt cx="434" cy="310"/>
          </a:xfrm>
        </p:grpSpPr>
        <p:sp>
          <p:nvSpPr>
            <p:cNvPr id="60457" name="Oval 21"/>
            <p:cNvSpPr>
              <a:spLocks noChangeArrowheads="1"/>
            </p:cNvSpPr>
            <p:nvPr/>
          </p:nvSpPr>
          <p:spPr bwMode="auto">
            <a:xfrm>
              <a:off x="190" y="3312"/>
              <a:ext cx="434" cy="288"/>
            </a:xfrm>
            <a:prstGeom prst="ellipse">
              <a:avLst/>
            </a:prstGeom>
            <a:noFill/>
            <a:ln w="9525">
              <a:solidFill>
                <a:schemeClr val="tx1"/>
              </a:solidFill>
              <a:round/>
              <a:headEnd/>
              <a:tailEnd/>
            </a:ln>
          </p:spPr>
          <p:txBody>
            <a:bodyPr wrap="none" anchor="ctr"/>
            <a:lstStyle/>
            <a:p>
              <a:endParaRPr lang="en-US"/>
            </a:p>
          </p:txBody>
        </p:sp>
        <p:sp>
          <p:nvSpPr>
            <p:cNvPr id="60458" name="Text Box 22"/>
            <p:cNvSpPr txBox="1">
              <a:spLocks noChangeArrowheads="1"/>
            </p:cNvSpPr>
            <p:nvPr/>
          </p:nvSpPr>
          <p:spPr bwMode="auto">
            <a:xfrm>
              <a:off x="312" y="3312"/>
              <a:ext cx="312" cy="310"/>
            </a:xfrm>
            <a:prstGeom prst="rect">
              <a:avLst/>
            </a:prstGeom>
            <a:noFill/>
            <a:ln w="9525">
              <a:noFill/>
              <a:miter lim="800000"/>
              <a:headEnd/>
              <a:tailEnd/>
            </a:ln>
          </p:spPr>
          <p:txBody>
            <a:bodyPr>
              <a:spAutoFit/>
            </a:bodyPr>
            <a:lstStyle/>
            <a:p>
              <a:pPr>
                <a:spcBef>
                  <a:spcPct val="50000"/>
                </a:spcBef>
              </a:pPr>
              <a:r>
                <a:rPr lang="en-GB"/>
                <a:t>r</a:t>
              </a:r>
              <a:r>
                <a:rPr lang="en-GB" baseline="-25000"/>
                <a:t>4</a:t>
              </a:r>
            </a:p>
          </p:txBody>
        </p:sp>
      </p:grpSp>
      <p:grpSp>
        <p:nvGrpSpPr>
          <p:cNvPr id="6" name="Group 23"/>
          <p:cNvGrpSpPr>
            <a:grpSpLocks/>
          </p:cNvGrpSpPr>
          <p:nvPr/>
        </p:nvGrpSpPr>
        <p:grpSpPr bwMode="auto">
          <a:xfrm>
            <a:off x="3810001" y="3829053"/>
            <a:ext cx="688975" cy="369094"/>
            <a:chOff x="190" y="3312"/>
            <a:chExt cx="434" cy="310"/>
          </a:xfrm>
        </p:grpSpPr>
        <p:sp>
          <p:nvSpPr>
            <p:cNvPr id="60455" name="Oval 24"/>
            <p:cNvSpPr>
              <a:spLocks noChangeArrowheads="1"/>
            </p:cNvSpPr>
            <p:nvPr/>
          </p:nvSpPr>
          <p:spPr bwMode="auto">
            <a:xfrm>
              <a:off x="190" y="3312"/>
              <a:ext cx="434" cy="288"/>
            </a:xfrm>
            <a:prstGeom prst="ellipse">
              <a:avLst/>
            </a:prstGeom>
            <a:noFill/>
            <a:ln w="9525">
              <a:solidFill>
                <a:schemeClr val="tx1"/>
              </a:solidFill>
              <a:round/>
              <a:headEnd/>
              <a:tailEnd/>
            </a:ln>
          </p:spPr>
          <p:txBody>
            <a:bodyPr wrap="none" anchor="ctr"/>
            <a:lstStyle/>
            <a:p>
              <a:endParaRPr lang="en-US"/>
            </a:p>
          </p:txBody>
        </p:sp>
        <p:sp>
          <p:nvSpPr>
            <p:cNvPr id="60456" name="Text Box 25"/>
            <p:cNvSpPr txBox="1">
              <a:spLocks noChangeArrowheads="1"/>
            </p:cNvSpPr>
            <p:nvPr/>
          </p:nvSpPr>
          <p:spPr bwMode="auto">
            <a:xfrm>
              <a:off x="312" y="3312"/>
              <a:ext cx="312" cy="310"/>
            </a:xfrm>
            <a:prstGeom prst="rect">
              <a:avLst/>
            </a:prstGeom>
            <a:noFill/>
            <a:ln w="9525">
              <a:noFill/>
              <a:miter lim="800000"/>
              <a:headEnd/>
              <a:tailEnd/>
            </a:ln>
          </p:spPr>
          <p:txBody>
            <a:bodyPr>
              <a:spAutoFit/>
            </a:bodyPr>
            <a:lstStyle/>
            <a:p>
              <a:pPr>
                <a:spcBef>
                  <a:spcPct val="50000"/>
                </a:spcBef>
              </a:pPr>
              <a:r>
                <a:rPr lang="en-GB"/>
                <a:t>r</a:t>
              </a:r>
              <a:r>
                <a:rPr lang="en-GB" baseline="-25000"/>
                <a:t>5</a:t>
              </a:r>
            </a:p>
          </p:txBody>
        </p:sp>
      </p:grpSp>
      <p:sp>
        <p:nvSpPr>
          <p:cNvPr id="60433" name="Line 26"/>
          <p:cNvSpPr>
            <a:spLocks noChangeShapeType="1"/>
          </p:cNvSpPr>
          <p:nvPr/>
        </p:nvSpPr>
        <p:spPr bwMode="auto">
          <a:xfrm flipH="1">
            <a:off x="536575" y="2743200"/>
            <a:ext cx="381000" cy="400050"/>
          </a:xfrm>
          <a:prstGeom prst="line">
            <a:avLst/>
          </a:prstGeom>
          <a:noFill/>
          <a:ln w="9525">
            <a:solidFill>
              <a:schemeClr val="tx1"/>
            </a:solidFill>
            <a:round/>
            <a:headEnd/>
            <a:tailEnd type="triangle" w="med" len="med"/>
          </a:ln>
        </p:spPr>
        <p:txBody>
          <a:bodyPr/>
          <a:lstStyle/>
          <a:p>
            <a:endParaRPr lang="en-IN"/>
          </a:p>
        </p:txBody>
      </p:sp>
      <p:sp>
        <p:nvSpPr>
          <p:cNvPr id="60434" name="Line 27"/>
          <p:cNvSpPr>
            <a:spLocks noChangeShapeType="1"/>
          </p:cNvSpPr>
          <p:nvPr/>
        </p:nvSpPr>
        <p:spPr bwMode="auto">
          <a:xfrm>
            <a:off x="1295401" y="2743200"/>
            <a:ext cx="346075" cy="400050"/>
          </a:xfrm>
          <a:prstGeom prst="line">
            <a:avLst/>
          </a:prstGeom>
          <a:noFill/>
          <a:ln w="9525">
            <a:solidFill>
              <a:schemeClr val="tx1"/>
            </a:solidFill>
            <a:round/>
            <a:headEnd/>
            <a:tailEnd type="triangle" w="med" len="med"/>
          </a:ln>
        </p:spPr>
        <p:txBody>
          <a:bodyPr/>
          <a:lstStyle/>
          <a:p>
            <a:endParaRPr lang="en-IN"/>
          </a:p>
        </p:txBody>
      </p:sp>
      <p:sp>
        <p:nvSpPr>
          <p:cNvPr id="60435" name="Line 28"/>
          <p:cNvSpPr>
            <a:spLocks noChangeShapeType="1"/>
          </p:cNvSpPr>
          <p:nvPr/>
        </p:nvSpPr>
        <p:spPr bwMode="auto">
          <a:xfrm flipH="1">
            <a:off x="2403476" y="2743200"/>
            <a:ext cx="460375" cy="400050"/>
          </a:xfrm>
          <a:prstGeom prst="line">
            <a:avLst/>
          </a:prstGeom>
          <a:noFill/>
          <a:ln w="9525">
            <a:solidFill>
              <a:schemeClr val="tx1"/>
            </a:solidFill>
            <a:round/>
            <a:headEnd/>
            <a:tailEnd type="triangle" w="med" len="med"/>
          </a:ln>
        </p:spPr>
        <p:txBody>
          <a:bodyPr/>
          <a:lstStyle/>
          <a:p>
            <a:endParaRPr lang="en-IN"/>
          </a:p>
        </p:txBody>
      </p:sp>
      <p:sp>
        <p:nvSpPr>
          <p:cNvPr id="60436" name="Line 29"/>
          <p:cNvSpPr>
            <a:spLocks noChangeShapeType="1"/>
          </p:cNvSpPr>
          <p:nvPr/>
        </p:nvSpPr>
        <p:spPr bwMode="auto">
          <a:xfrm flipH="1">
            <a:off x="2974976" y="3429000"/>
            <a:ext cx="460375" cy="400050"/>
          </a:xfrm>
          <a:prstGeom prst="line">
            <a:avLst/>
          </a:prstGeom>
          <a:noFill/>
          <a:ln w="9525">
            <a:solidFill>
              <a:schemeClr val="tx1"/>
            </a:solidFill>
            <a:round/>
            <a:headEnd/>
            <a:tailEnd type="triangle" w="med" len="med"/>
          </a:ln>
        </p:spPr>
        <p:txBody>
          <a:bodyPr/>
          <a:lstStyle/>
          <a:p>
            <a:endParaRPr lang="en-IN"/>
          </a:p>
        </p:txBody>
      </p:sp>
      <p:sp>
        <p:nvSpPr>
          <p:cNvPr id="60437" name="Line 30"/>
          <p:cNvSpPr>
            <a:spLocks noChangeShapeType="1"/>
          </p:cNvSpPr>
          <p:nvPr/>
        </p:nvSpPr>
        <p:spPr bwMode="auto">
          <a:xfrm>
            <a:off x="3660775" y="3429000"/>
            <a:ext cx="457200" cy="400050"/>
          </a:xfrm>
          <a:prstGeom prst="line">
            <a:avLst/>
          </a:prstGeom>
          <a:noFill/>
          <a:ln w="9525">
            <a:solidFill>
              <a:schemeClr val="tx1"/>
            </a:solidFill>
            <a:round/>
            <a:headEnd/>
            <a:tailEnd type="triangle" w="med" len="med"/>
          </a:ln>
        </p:spPr>
        <p:txBody>
          <a:bodyPr/>
          <a:lstStyle/>
          <a:p>
            <a:endParaRPr lang="en-IN"/>
          </a:p>
        </p:txBody>
      </p:sp>
      <p:sp>
        <p:nvSpPr>
          <p:cNvPr id="60438" name="Line 34"/>
          <p:cNvSpPr>
            <a:spLocks noChangeShapeType="1"/>
          </p:cNvSpPr>
          <p:nvPr/>
        </p:nvSpPr>
        <p:spPr bwMode="auto">
          <a:xfrm flipV="1">
            <a:off x="5715000" y="1828800"/>
            <a:ext cx="0" cy="1657350"/>
          </a:xfrm>
          <a:prstGeom prst="line">
            <a:avLst/>
          </a:prstGeom>
          <a:noFill/>
          <a:ln w="9525">
            <a:solidFill>
              <a:schemeClr val="tx1"/>
            </a:solidFill>
            <a:round/>
            <a:headEnd/>
            <a:tailEnd type="triangle" w="med" len="med"/>
          </a:ln>
        </p:spPr>
        <p:txBody>
          <a:bodyPr/>
          <a:lstStyle/>
          <a:p>
            <a:endParaRPr lang="en-IN"/>
          </a:p>
        </p:txBody>
      </p:sp>
      <p:sp>
        <p:nvSpPr>
          <p:cNvPr id="60439" name="Line 35"/>
          <p:cNvSpPr>
            <a:spLocks noChangeShapeType="1"/>
          </p:cNvSpPr>
          <p:nvPr/>
        </p:nvSpPr>
        <p:spPr bwMode="auto">
          <a:xfrm>
            <a:off x="5715000" y="3486150"/>
            <a:ext cx="2743200" cy="0"/>
          </a:xfrm>
          <a:prstGeom prst="line">
            <a:avLst/>
          </a:prstGeom>
          <a:noFill/>
          <a:ln w="9525">
            <a:solidFill>
              <a:schemeClr val="tx1"/>
            </a:solidFill>
            <a:round/>
            <a:headEnd/>
            <a:tailEnd type="triangle" w="med" len="med"/>
          </a:ln>
        </p:spPr>
        <p:txBody>
          <a:bodyPr/>
          <a:lstStyle/>
          <a:p>
            <a:endParaRPr lang="en-IN"/>
          </a:p>
        </p:txBody>
      </p:sp>
      <p:sp>
        <p:nvSpPr>
          <p:cNvPr id="60440" name="Rectangle 36"/>
          <p:cNvSpPr>
            <a:spLocks noChangeArrowheads="1"/>
          </p:cNvSpPr>
          <p:nvPr/>
        </p:nvSpPr>
        <p:spPr bwMode="auto">
          <a:xfrm>
            <a:off x="5715000" y="2914650"/>
            <a:ext cx="838200" cy="571500"/>
          </a:xfrm>
          <a:prstGeom prst="rect">
            <a:avLst/>
          </a:prstGeom>
          <a:noFill/>
          <a:ln w="9525">
            <a:solidFill>
              <a:schemeClr val="tx1"/>
            </a:solidFill>
            <a:miter lim="800000"/>
            <a:headEnd/>
            <a:tailEnd/>
          </a:ln>
        </p:spPr>
        <p:txBody>
          <a:bodyPr wrap="none" anchor="ctr"/>
          <a:lstStyle/>
          <a:p>
            <a:endParaRPr lang="en-US"/>
          </a:p>
        </p:txBody>
      </p:sp>
      <p:sp>
        <p:nvSpPr>
          <p:cNvPr id="60441" name="Rectangle 37"/>
          <p:cNvSpPr>
            <a:spLocks noChangeArrowheads="1"/>
          </p:cNvSpPr>
          <p:nvPr/>
        </p:nvSpPr>
        <p:spPr bwMode="auto">
          <a:xfrm>
            <a:off x="5715000" y="2110978"/>
            <a:ext cx="838200" cy="803672"/>
          </a:xfrm>
          <a:prstGeom prst="rect">
            <a:avLst/>
          </a:prstGeom>
          <a:noFill/>
          <a:ln w="9525">
            <a:solidFill>
              <a:schemeClr val="tx1"/>
            </a:solidFill>
            <a:miter lim="800000"/>
            <a:headEnd/>
            <a:tailEnd/>
          </a:ln>
        </p:spPr>
        <p:txBody>
          <a:bodyPr wrap="none" anchor="ctr"/>
          <a:lstStyle/>
          <a:p>
            <a:endParaRPr lang="en-US"/>
          </a:p>
        </p:txBody>
      </p:sp>
      <p:sp>
        <p:nvSpPr>
          <p:cNvPr id="60442" name="Rectangle 38"/>
          <p:cNvSpPr>
            <a:spLocks noChangeArrowheads="1"/>
          </p:cNvSpPr>
          <p:nvPr/>
        </p:nvSpPr>
        <p:spPr bwMode="auto">
          <a:xfrm>
            <a:off x="6553200" y="2110978"/>
            <a:ext cx="457200" cy="1375172"/>
          </a:xfrm>
          <a:prstGeom prst="rect">
            <a:avLst/>
          </a:prstGeom>
          <a:noFill/>
          <a:ln w="9525">
            <a:solidFill>
              <a:schemeClr val="tx1"/>
            </a:solidFill>
            <a:miter lim="800000"/>
            <a:headEnd/>
            <a:tailEnd/>
          </a:ln>
        </p:spPr>
        <p:txBody>
          <a:bodyPr wrap="none" anchor="ctr"/>
          <a:lstStyle/>
          <a:p>
            <a:endParaRPr lang="en-US"/>
          </a:p>
        </p:txBody>
      </p:sp>
      <p:sp>
        <p:nvSpPr>
          <p:cNvPr id="60443" name="Rectangle 39"/>
          <p:cNvSpPr>
            <a:spLocks noChangeArrowheads="1"/>
          </p:cNvSpPr>
          <p:nvPr/>
        </p:nvSpPr>
        <p:spPr bwMode="auto">
          <a:xfrm>
            <a:off x="7010400" y="2110978"/>
            <a:ext cx="838200" cy="346472"/>
          </a:xfrm>
          <a:prstGeom prst="rect">
            <a:avLst/>
          </a:prstGeom>
          <a:noFill/>
          <a:ln w="9525">
            <a:solidFill>
              <a:schemeClr val="tx1"/>
            </a:solidFill>
            <a:miter lim="800000"/>
            <a:headEnd/>
            <a:tailEnd/>
          </a:ln>
        </p:spPr>
        <p:txBody>
          <a:bodyPr wrap="none" anchor="ctr"/>
          <a:lstStyle/>
          <a:p>
            <a:endParaRPr lang="en-US"/>
          </a:p>
        </p:txBody>
      </p:sp>
      <p:sp>
        <p:nvSpPr>
          <p:cNvPr id="60444" name="Rectangle 40"/>
          <p:cNvSpPr>
            <a:spLocks noChangeArrowheads="1"/>
          </p:cNvSpPr>
          <p:nvPr/>
        </p:nvSpPr>
        <p:spPr bwMode="auto">
          <a:xfrm>
            <a:off x="7010400" y="2457450"/>
            <a:ext cx="838200" cy="1028700"/>
          </a:xfrm>
          <a:prstGeom prst="rect">
            <a:avLst/>
          </a:prstGeom>
          <a:noFill/>
          <a:ln w="9525">
            <a:solidFill>
              <a:schemeClr val="tx1"/>
            </a:solidFill>
            <a:miter lim="800000"/>
            <a:headEnd/>
            <a:tailEnd/>
          </a:ln>
        </p:spPr>
        <p:txBody>
          <a:bodyPr wrap="none" anchor="ctr"/>
          <a:lstStyle/>
          <a:p>
            <a:endParaRPr lang="en-US"/>
          </a:p>
        </p:txBody>
      </p:sp>
      <p:sp>
        <p:nvSpPr>
          <p:cNvPr id="60445" name="Text Box 43"/>
          <p:cNvSpPr txBox="1">
            <a:spLocks noChangeArrowheads="1"/>
          </p:cNvSpPr>
          <p:nvPr/>
        </p:nvSpPr>
        <p:spPr bwMode="auto">
          <a:xfrm>
            <a:off x="5981700" y="2343150"/>
            <a:ext cx="495300" cy="369332"/>
          </a:xfrm>
          <a:prstGeom prst="rect">
            <a:avLst/>
          </a:prstGeom>
          <a:noFill/>
          <a:ln w="9525">
            <a:noFill/>
            <a:miter lim="800000"/>
            <a:headEnd/>
            <a:tailEnd/>
          </a:ln>
        </p:spPr>
        <p:txBody>
          <a:bodyPr>
            <a:spAutoFit/>
          </a:bodyPr>
          <a:lstStyle/>
          <a:p>
            <a:pPr>
              <a:spcBef>
                <a:spcPct val="50000"/>
              </a:spcBef>
            </a:pPr>
            <a:r>
              <a:rPr lang="en-GB"/>
              <a:t>r</a:t>
            </a:r>
            <a:r>
              <a:rPr lang="en-GB" baseline="-25000"/>
              <a:t>2</a:t>
            </a:r>
          </a:p>
        </p:txBody>
      </p:sp>
      <p:sp>
        <p:nvSpPr>
          <p:cNvPr id="60446" name="Text Box 44"/>
          <p:cNvSpPr txBox="1">
            <a:spLocks noChangeArrowheads="1"/>
          </p:cNvSpPr>
          <p:nvPr/>
        </p:nvSpPr>
        <p:spPr bwMode="auto">
          <a:xfrm>
            <a:off x="6057900" y="2982516"/>
            <a:ext cx="495300" cy="369332"/>
          </a:xfrm>
          <a:prstGeom prst="rect">
            <a:avLst/>
          </a:prstGeom>
          <a:noFill/>
          <a:ln w="9525">
            <a:noFill/>
            <a:miter lim="800000"/>
            <a:headEnd/>
            <a:tailEnd/>
          </a:ln>
        </p:spPr>
        <p:txBody>
          <a:bodyPr>
            <a:spAutoFit/>
          </a:bodyPr>
          <a:lstStyle/>
          <a:p>
            <a:pPr>
              <a:spcBef>
                <a:spcPct val="50000"/>
              </a:spcBef>
            </a:pPr>
            <a:r>
              <a:rPr lang="en-GB"/>
              <a:t>r</a:t>
            </a:r>
            <a:r>
              <a:rPr lang="en-GB" baseline="-25000"/>
              <a:t>1</a:t>
            </a:r>
          </a:p>
        </p:txBody>
      </p:sp>
      <p:sp>
        <p:nvSpPr>
          <p:cNvPr id="60447" name="Text Box 45"/>
          <p:cNvSpPr txBox="1">
            <a:spLocks noChangeArrowheads="1"/>
          </p:cNvSpPr>
          <p:nvPr/>
        </p:nvSpPr>
        <p:spPr bwMode="auto">
          <a:xfrm>
            <a:off x="6629400" y="2571750"/>
            <a:ext cx="495300" cy="369332"/>
          </a:xfrm>
          <a:prstGeom prst="rect">
            <a:avLst/>
          </a:prstGeom>
          <a:noFill/>
          <a:ln w="9525">
            <a:noFill/>
            <a:miter lim="800000"/>
            <a:headEnd/>
            <a:tailEnd/>
          </a:ln>
        </p:spPr>
        <p:txBody>
          <a:bodyPr>
            <a:spAutoFit/>
          </a:bodyPr>
          <a:lstStyle/>
          <a:p>
            <a:pPr>
              <a:spcBef>
                <a:spcPct val="50000"/>
              </a:spcBef>
            </a:pPr>
            <a:r>
              <a:rPr lang="en-GB"/>
              <a:t>r</a:t>
            </a:r>
            <a:r>
              <a:rPr lang="en-GB" baseline="-25000"/>
              <a:t>3</a:t>
            </a:r>
          </a:p>
        </p:txBody>
      </p:sp>
      <p:sp>
        <p:nvSpPr>
          <p:cNvPr id="60448" name="Text Box 46"/>
          <p:cNvSpPr txBox="1">
            <a:spLocks noChangeArrowheads="1"/>
          </p:cNvSpPr>
          <p:nvPr/>
        </p:nvSpPr>
        <p:spPr bwMode="auto">
          <a:xfrm>
            <a:off x="7239000" y="2114550"/>
            <a:ext cx="495300" cy="369332"/>
          </a:xfrm>
          <a:prstGeom prst="rect">
            <a:avLst/>
          </a:prstGeom>
          <a:noFill/>
          <a:ln w="9525">
            <a:noFill/>
            <a:miter lim="800000"/>
            <a:headEnd/>
            <a:tailEnd/>
          </a:ln>
        </p:spPr>
        <p:txBody>
          <a:bodyPr>
            <a:spAutoFit/>
          </a:bodyPr>
          <a:lstStyle/>
          <a:p>
            <a:pPr>
              <a:spcBef>
                <a:spcPct val="50000"/>
              </a:spcBef>
            </a:pPr>
            <a:r>
              <a:rPr lang="en-GB"/>
              <a:t>r</a:t>
            </a:r>
            <a:r>
              <a:rPr lang="en-GB" baseline="-25000"/>
              <a:t>5</a:t>
            </a:r>
          </a:p>
        </p:txBody>
      </p:sp>
      <p:sp>
        <p:nvSpPr>
          <p:cNvPr id="60449" name="Text Box 47"/>
          <p:cNvSpPr txBox="1">
            <a:spLocks noChangeArrowheads="1"/>
          </p:cNvSpPr>
          <p:nvPr/>
        </p:nvSpPr>
        <p:spPr bwMode="auto">
          <a:xfrm>
            <a:off x="7239000" y="2800350"/>
            <a:ext cx="495300" cy="369332"/>
          </a:xfrm>
          <a:prstGeom prst="rect">
            <a:avLst/>
          </a:prstGeom>
          <a:noFill/>
          <a:ln w="9525">
            <a:noFill/>
            <a:miter lim="800000"/>
            <a:headEnd/>
            <a:tailEnd/>
          </a:ln>
        </p:spPr>
        <p:txBody>
          <a:bodyPr>
            <a:spAutoFit/>
          </a:bodyPr>
          <a:lstStyle/>
          <a:p>
            <a:pPr>
              <a:spcBef>
                <a:spcPct val="50000"/>
              </a:spcBef>
            </a:pPr>
            <a:r>
              <a:rPr lang="en-GB"/>
              <a:t>r</a:t>
            </a:r>
            <a:r>
              <a:rPr lang="en-GB" baseline="-25000"/>
              <a:t>4</a:t>
            </a:r>
          </a:p>
        </p:txBody>
      </p:sp>
      <p:sp>
        <p:nvSpPr>
          <p:cNvPr id="60450" name="Text Box 48"/>
          <p:cNvSpPr txBox="1">
            <a:spLocks noChangeArrowheads="1"/>
          </p:cNvSpPr>
          <p:nvPr/>
        </p:nvSpPr>
        <p:spPr bwMode="auto">
          <a:xfrm>
            <a:off x="5334000" y="2743200"/>
            <a:ext cx="457200" cy="369332"/>
          </a:xfrm>
          <a:prstGeom prst="rect">
            <a:avLst/>
          </a:prstGeom>
          <a:noFill/>
          <a:ln w="9525">
            <a:noFill/>
            <a:miter lim="800000"/>
            <a:headEnd/>
            <a:tailEnd/>
          </a:ln>
        </p:spPr>
        <p:txBody>
          <a:bodyPr>
            <a:spAutoFit/>
          </a:bodyPr>
          <a:lstStyle/>
          <a:p>
            <a:pPr>
              <a:spcBef>
                <a:spcPct val="50000"/>
              </a:spcBef>
            </a:pPr>
            <a:r>
              <a:rPr lang="en-GB"/>
              <a:t>t</a:t>
            </a:r>
            <a:r>
              <a:rPr lang="en-GB" baseline="-25000"/>
              <a:t>2</a:t>
            </a:r>
          </a:p>
        </p:txBody>
      </p:sp>
      <p:sp>
        <p:nvSpPr>
          <p:cNvPr id="60451" name="Text Box 49"/>
          <p:cNvSpPr txBox="1">
            <a:spLocks noChangeArrowheads="1"/>
          </p:cNvSpPr>
          <p:nvPr/>
        </p:nvSpPr>
        <p:spPr bwMode="auto">
          <a:xfrm>
            <a:off x="6400800" y="3496866"/>
            <a:ext cx="457200" cy="369332"/>
          </a:xfrm>
          <a:prstGeom prst="rect">
            <a:avLst/>
          </a:prstGeom>
          <a:noFill/>
          <a:ln w="9525">
            <a:noFill/>
            <a:miter lim="800000"/>
            <a:headEnd/>
            <a:tailEnd/>
          </a:ln>
        </p:spPr>
        <p:txBody>
          <a:bodyPr>
            <a:spAutoFit/>
          </a:bodyPr>
          <a:lstStyle/>
          <a:p>
            <a:pPr>
              <a:spcBef>
                <a:spcPct val="50000"/>
              </a:spcBef>
            </a:pPr>
            <a:r>
              <a:rPr lang="en-GB"/>
              <a:t>t</a:t>
            </a:r>
            <a:r>
              <a:rPr lang="en-GB" baseline="-25000"/>
              <a:t>1</a:t>
            </a:r>
          </a:p>
        </p:txBody>
      </p:sp>
      <p:sp>
        <p:nvSpPr>
          <p:cNvPr id="60452" name="Text Box 50"/>
          <p:cNvSpPr txBox="1">
            <a:spLocks noChangeArrowheads="1"/>
          </p:cNvSpPr>
          <p:nvPr/>
        </p:nvSpPr>
        <p:spPr bwMode="auto">
          <a:xfrm>
            <a:off x="6934200" y="3486150"/>
            <a:ext cx="457200" cy="369332"/>
          </a:xfrm>
          <a:prstGeom prst="rect">
            <a:avLst/>
          </a:prstGeom>
          <a:noFill/>
          <a:ln w="9525">
            <a:noFill/>
            <a:miter lim="800000"/>
            <a:headEnd/>
            <a:tailEnd/>
          </a:ln>
        </p:spPr>
        <p:txBody>
          <a:bodyPr>
            <a:spAutoFit/>
          </a:bodyPr>
          <a:lstStyle/>
          <a:p>
            <a:pPr>
              <a:spcBef>
                <a:spcPct val="50000"/>
              </a:spcBef>
            </a:pPr>
            <a:r>
              <a:rPr lang="en-GB"/>
              <a:t>t</a:t>
            </a:r>
            <a:r>
              <a:rPr lang="en-GB" baseline="-25000"/>
              <a:t>3</a:t>
            </a:r>
          </a:p>
        </p:txBody>
      </p:sp>
      <p:sp>
        <p:nvSpPr>
          <p:cNvPr id="60453" name="Text Box 51"/>
          <p:cNvSpPr txBox="1">
            <a:spLocks noChangeArrowheads="1"/>
          </p:cNvSpPr>
          <p:nvPr/>
        </p:nvSpPr>
        <p:spPr bwMode="auto">
          <a:xfrm>
            <a:off x="8077200" y="3554016"/>
            <a:ext cx="609600" cy="369332"/>
          </a:xfrm>
          <a:prstGeom prst="rect">
            <a:avLst/>
          </a:prstGeom>
          <a:noFill/>
          <a:ln w="9525">
            <a:noFill/>
            <a:miter lim="800000"/>
            <a:headEnd/>
            <a:tailEnd/>
          </a:ln>
        </p:spPr>
        <p:txBody>
          <a:bodyPr>
            <a:spAutoFit/>
          </a:bodyPr>
          <a:lstStyle/>
          <a:p>
            <a:pPr>
              <a:spcBef>
                <a:spcPct val="50000"/>
              </a:spcBef>
            </a:pPr>
            <a:r>
              <a:rPr lang="en-GB"/>
              <a:t>X</a:t>
            </a:r>
            <a:r>
              <a:rPr lang="en-GB" baseline="-25000"/>
              <a:t>1</a:t>
            </a:r>
          </a:p>
        </p:txBody>
      </p:sp>
      <p:sp>
        <p:nvSpPr>
          <p:cNvPr id="60454" name="Text Box 52"/>
          <p:cNvSpPr txBox="1">
            <a:spLocks noChangeArrowheads="1"/>
          </p:cNvSpPr>
          <p:nvPr/>
        </p:nvSpPr>
        <p:spPr bwMode="auto">
          <a:xfrm>
            <a:off x="5181600" y="1690688"/>
            <a:ext cx="609600" cy="369332"/>
          </a:xfrm>
          <a:prstGeom prst="rect">
            <a:avLst/>
          </a:prstGeom>
          <a:noFill/>
          <a:ln w="9525">
            <a:noFill/>
            <a:miter lim="800000"/>
            <a:headEnd/>
            <a:tailEnd/>
          </a:ln>
        </p:spPr>
        <p:txBody>
          <a:bodyPr>
            <a:spAutoFit/>
          </a:bodyPr>
          <a:lstStyle/>
          <a:p>
            <a:pPr>
              <a:spcBef>
                <a:spcPct val="50000"/>
              </a:spcBef>
            </a:pPr>
            <a:r>
              <a:rPr lang="en-GB"/>
              <a:t>X</a:t>
            </a:r>
            <a:r>
              <a:rPr lang="en-GB" baseline="-25000"/>
              <a:t>2</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4294967295"/>
          </p:nvPr>
        </p:nvSpPr>
        <p:spPr>
          <a:xfrm>
            <a:off x="6553201" y="4683919"/>
            <a:ext cx="2289175" cy="357188"/>
          </a:xfrm>
          <a:noFill/>
        </p:spPr>
        <p:txBody>
          <a:bodyPr/>
          <a:lstStyle/>
          <a:p>
            <a:fld id="{E1258C73-F16D-4027-B039-9BE84391217D}" type="slidenum">
              <a:rPr lang="en-GB">
                <a:cs typeface="Arial" charset="0"/>
              </a:rPr>
              <a:pPr/>
              <a:t>43</a:t>
            </a:fld>
            <a:endParaRPr lang="en-GB">
              <a:cs typeface="Arial" charset="0"/>
            </a:endParaRPr>
          </a:p>
        </p:txBody>
      </p:sp>
      <p:sp>
        <p:nvSpPr>
          <p:cNvPr id="63491" name="Rectangle 2"/>
          <p:cNvSpPr>
            <a:spLocks noGrp="1" noRot="1" noChangeArrowheads="1"/>
          </p:cNvSpPr>
          <p:nvPr>
            <p:ph type="title"/>
          </p:nvPr>
        </p:nvSpPr>
        <p:spPr/>
        <p:txBody>
          <a:bodyPr/>
          <a:lstStyle/>
          <a:p>
            <a:r>
              <a:rPr lang="en-GB" sz="3600" smtClean="0">
                <a:latin typeface="Comic Sans MS" pitchFamily="66" charset="0"/>
                <a:ea typeface="ＭＳ Ｐゴシック" pitchFamily="34" charset="-128"/>
              </a:rPr>
              <a:t>When Are Decision Trees Useful ?</a:t>
            </a:r>
          </a:p>
        </p:txBody>
      </p:sp>
      <p:sp>
        <p:nvSpPr>
          <p:cNvPr id="63492" name="Rectangle 3"/>
          <p:cNvSpPr>
            <a:spLocks noGrp="1" noRot="1" noChangeArrowheads="1"/>
          </p:cNvSpPr>
          <p:nvPr>
            <p:ph type="body" idx="1"/>
          </p:nvPr>
        </p:nvSpPr>
        <p:spPr/>
        <p:txBody>
          <a:bodyPr>
            <a:normAutofit/>
          </a:bodyPr>
          <a:lstStyle/>
          <a:p>
            <a:r>
              <a:rPr lang="en-GB" sz="2000" dirty="0" smtClean="0">
                <a:ea typeface="ＭＳ Ｐゴシック" pitchFamily="34" charset="-128"/>
              </a:rPr>
              <a:t>Advantages</a:t>
            </a:r>
          </a:p>
          <a:p>
            <a:pPr lvl="1"/>
            <a:r>
              <a:rPr lang="en-GB" sz="2000" dirty="0" smtClean="0">
                <a:ea typeface="ＭＳ Ｐゴシック" pitchFamily="34" charset="-128"/>
              </a:rPr>
              <a:t>Very fast: can handle very large datasets with many attributes </a:t>
            </a:r>
          </a:p>
          <a:p>
            <a:pPr lvl="1"/>
            <a:r>
              <a:rPr lang="en-GB" sz="2000" dirty="0" smtClean="0">
                <a:ea typeface="ＭＳ Ｐゴシック" pitchFamily="34" charset="-128"/>
              </a:rPr>
              <a:t>Flexible: several attribute types, classification and regression</a:t>
            </a:r>
            <a:r>
              <a:rPr lang="fr-BE" sz="2000" dirty="0" smtClean="0">
                <a:ea typeface="ＭＳ Ｐゴシック" pitchFamily="34" charset="-128"/>
              </a:rPr>
              <a:t> </a:t>
            </a:r>
            <a:r>
              <a:rPr lang="fr-BE" sz="2000" dirty="0" err="1" smtClean="0">
                <a:ea typeface="ＭＳ Ｐゴシック" pitchFamily="34" charset="-128"/>
              </a:rPr>
              <a:t>problems</a:t>
            </a:r>
            <a:r>
              <a:rPr lang="en-GB" sz="2000" dirty="0" smtClean="0">
                <a:ea typeface="ＭＳ Ｐゴシック" pitchFamily="34" charset="-128"/>
              </a:rPr>
              <a:t>, missing values…</a:t>
            </a:r>
          </a:p>
          <a:p>
            <a:pPr lvl="1"/>
            <a:r>
              <a:rPr lang="en-GB" sz="2000" dirty="0" smtClean="0">
                <a:ea typeface="ＭＳ Ｐゴシック" pitchFamily="34" charset="-128"/>
              </a:rPr>
              <a:t>Interpretability: provide rules and attribute importance</a:t>
            </a:r>
          </a:p>
          <a:p>
            <a:r>
              <a:rPr lang="en-GB" sz="2000" dirty="0" smtClean="0">
                <a:ea typeface="ＭＳ Ｐゴシック" pitchFamily="34" charset="-128"/>
              </a:rPr>
              <a:t>Disadvantages</a:t>
            </a:r>
          </a:p>
          <a:p>
            <a:pPr lvl="1"/>
            <a:r>
              <a:rPr lang="fr-BE" sz="2000" dirty="0" err="1" smtClean="0">
                <a:ea typeface="ＭＳ Ｐゴシック" pitchFamily="34" charset="-128"/>
              </a:rPr>
              <a:t>Instability</a:t>
            </a:r>
            <a:r>
              <a:rPr lang="fr-BE" sz="2000" dirty="0" smtClean="0">
                <a:ea typeface="ＭＳ Ｐゴシック" pitchFamily="34" charset="-128"/>
              </a:rPr>
              <a:t> of the </a:t>
            </a:r>
            <a:r>
              <a:rPr lang="fr-BE" sz="2000" dirty="0" err="1" smtClean="0">
                <a:ea typeface="ＭＳ Ｐゴシック" pitchFamily="34" charset="-128"/>
              </a:rPr>
              <a:t>trees</a:t>
            </a:r>
            <a:r>
              <a:rPr lang="fr-BE" sz="2000" dirty="0" smtClean="0">
                <a:ea typeface="ＭＳ Ｐゴシック" pitchFamily="34" charset="-128"/>
              </a:rPr>
              <a:t> (</a:t>
            </a:r>
            <a:r>
              <a:rPr lang="fr-BE" sz="2000" dirty="0" err="1" smtClean="0">
                <a:ea typeface="ＭＳ Ｐゴシック" pitchFamily="34" charset="-128"/>
              </a:rPr>
              <a:t>high</a:t>
            </a:r>
            <a:r>
              <a:rPr lang="fr-BE" sz="2000" dirty="0" smtClean="0">
                <a:ea typeface="ＭＳ Ｐゴシック" pitchFamily="34" charset="-128"/>
              </a:rPr>
              <a:t> variance)</a:t>
            </a:r>
            <a:endParaRPr lang="en-GB" sz="2000" dirty="0" smtClean="0">
              <a:ea typeface="ＭＳ Ｐゴシック" pitchFamily="34" charset="-128"/>
            </a:endParaRPr>
          </a:p>
          <a:p>
            <a:pPr lvl="1"/>
            <a:r>
              <a:rPr lang="en-GB" sz="2000" dirty="0" smtClean="0">
                <a:ea typeface="ＭＳ Ｐゴシック" pitchFamily="34" charset="-128"/>
              </a:rPr>
              <a:t>Not always competitive with other algorithms in terms of accuracy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3600" smtClean="0">
                <a:latin typeface="Comic Sans MS" pitchFamily="66" charset="0"/>
                <a:ea typeface="ＭＳ Ｐゴシック" pitchFamily="34" charset="-128"/>
              </a:rPr>
              <a:t>Summary</a:t>
            </a:r>
          </a:p>
        </p:txBody>
      </p:sp>
      <p:sp>
        <p:nvSpPr>
          <p:cNvPr id="65539" name="Rectangle 3"/>
          <p:cNvSpPr>
            <a:spLocks noGrp="1" noChangeArrowheads="1"/>
          </p:cNvSpPr>
          <p:nvPr>
            <p:ph type="body" idx="1"/>
          </p:nvPr>
        </p:nvSpPr>
        <p:spPr/>
        <p:txBody>
          <a:bodyPr>
            <a:normAutofit fontScale="85000" lnSpcReduction="20000"/>
          </a:bodyPr>
          <a:lstStyle/>
          <a:p>
            <a:r>
              <a:rPr lang="en-US" smtClean="0">
                <a:ea typeface="ＭＳ Ｐゴシック" pitchFamily="34" charset="-128"/>
              </a:rPr>
              <a:t>Decision trees are practical for concept learning</a:t>
            </a:r>
          </a:p>
          <a:p>
            <a:r>
              <a:rPr lang="en-US" smtClean="0">
                <a:ea typeface="ＭＳ Ｐゴシック" pitchFamily="34" charset="-128"/>
              </a:rPr>
              <a:t>Basic information measure and gain function for best first search of space of DTs</a:t>
            </a:r>
          </a:p>
          <a:p>
            <a:r>
              <a:rPr lang="en-US" smtClean="0">
                <a:ea typeface="ＭＳ Ｐゴシック" pitchFamily="34" charset="-128"/>
              </a:rPr>
              <a:t>ID3 procedure</a:t>
            </a:r>
          </a:p>
          <a:p>
            <a:pPr lvl="1"/>
            <a:r>
              <a:rPr lang="en-US" smtClean="0">
                <a:ea typeface="ＭＳ Ｐゴシック" pitchFamily="34" charset="-128"/>
              </a:rPr>
              <a:t>search space is complete</a:t>
            </a:r>
          </a:p>
          <a:p>
            <a:pPr lvl="1"/>
            <a:r>
              <a:rPr lang="en-US" smtClean="0">
                <a:ea typeface="ＭＳ Ｐゴシック" pitchFamily="34" charset="-128"/>
              </a:rPr>
              <a:t>Preference for shorter trees</a:t>
            </a:r>
          </a:p>
          <a:p>
            <a:r>
              <a:rPr lang="en-US" smtClean="0">
                <a:ea typeface="ＭＳ Ｐゴシック" pitchFamily="34" charset="-128"/>
              </a:rPr>
              <a:t>Overfitting is an important issue with various solutions</a:t>
            </a:r>
          </a:p>
          <a:p>
            <a:r>
              <a:rPr lang="en-US" smtClean="0">
                <a:ea typeface="ＭＳ Ｐゴシック" pitchFamily="34" charset="-128"/>
              </a:rPr>
              <a:t>Many variations and extensions possible</a:t>
            </a:r>
          </a:p>
        </p:txBody>
      </p:sp>
      <p:sp>
        <p:nvSpPr>
          <p:cNvPr id="65540" name="Slide Number Placeholder 3"/>
          <p:cNvSpPr>
            <a:spLocks noGrp="1"/>
          </p:cNvSpPr>
          <p:nvPr>
            <p:ph type="sldNum" sz="quarter" idx="4294967295"/>
          </p:nvPr>
        </p:nvSpPr>
        <p:spPr>
          <a:noFill/>
        </p:spPr>
        <p:txBody>
          <a:bodyPr/>
          <a:lstStyle/>
          <a:p>
            <a:fld id="{CC2B345C-67E3-41A0-A154-808910F813A2}" type="slidenum">
              <a:rPr lang="en-US">
                <a:cs typeface="Arial" charset="0"/>
              </a:rPr>
              <a:pPr/>
              <a:t>44</a:t>
            </a:fld>
            <a:endParaRPr lang="en-US">
              <a:cs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4294967295"/>
          </p:nvPr>
        </p:nvSpPr>
        <p:spPr>
          <a:xfrm>
            <a:off x="6553201" y="4683919"/>
            <a:ext cx="2289175" cy="357188"/>
          </a:xfrm>
          <a:noFill/>
        </p:spPr>
        <p:txBody>
          <a:bodyPr/>
          <a:lstStyle/>
          <a:p>
            <a:fld id="{55EF42CC-6B86-43C2-8497-AF5589DBDBCA}" type="slidenum">
              <a:rPr lang="en-GB">
                <a:cs typeface="Arial" charset="0"/>
              </a:rPr>
              <a:pPr/>
              <a:t>45</a:t>
            </a:fld>
            <a:endParaRPr lang="en-GB">
              <a:cs typeface="Arial" charset="0"/>
            </a:endParaRPr>
          </a:p>
        </p:txBody>
      </p:sp>
      <p:sp>
        <p:nvSpPr>
          <p:cNvPr id="66563" name="Rectangle 2"/>
          <p:cNvSpPr>
            <a:spLocks noGrp="1" noRot="1" noChangeArrowheads="1"/>
          </p:cNvSpPr>
          <p:nvPr>
            <p:ph type="title"/>
          </p:nvPr>
        </p:nvSpPr>
        <p:spPr/>
        <p:txBody>
          <a:bodyPr/>
          <a:lstStyle/>
          <a:p>
            <a:r>
              <a:rPr lang="fr-BE" sz="3600" smtClean="0">
                <a:latin typeface="Comic Sans MS" pitchFamily="66" charset="0"/>
                <a:ea typeface="ＭＳ Ｐゴシック" pitchFamily="34" charset="-128"/>
              </a:rPr>
              <a:t>Software</a:t>
            </a:r>
            <a:endParaRPr lang="en-GB" sz="3600" smtClean="0">
              <a:latin typeface="Comic Sans MS" pitchFamily="66" charset="0"/>
              <a:ea typeface="ＭＳ Ｐゴシック" pitchFamily="34" charset="-128"/>
            </a:endParaRPr>
          </a:p>
        </p:txBody>
      </p:sp>
      <p:sp>
        <p:nvSpPr>
          <p:cNvPr id="66564" name="Rectangle 3"/>
          <p:cNvSpPr>
            <a:spLocks noGrp="1" noRot="1" noChangeArrowheads="1"/>
          </p:cNvSpPr>
          <p:nvPr>
            <p:ph type="body" idx="1"/>
          </p:nvPr>
        </p:nvSpPr>
        <p:spPr/>
        <p:txBody>
          <a:bodyPr/>
          <a:lstStyle/>
          <a:p>
            <a:pPr>
              <a:lnSpc>
                <a:spcPct val="90000"/>
              </a:lnSpc>
            </a:pPr>
            <a:r>
              <a:rPr lang="fr-BE" sz="2800" smtClean="0">
                <a:ea typeface="ＭＳ Ｐゴシック" pitchFamily="34" charset="-128"/>
              </a:rPr>
              <a:t>In R:</a:t>
            </a:r>
          </a:p>
          <a:p>
            <a:pPr lvl="1">
              <a:lnSpc>
                <a:spcPct val="90000"/>
              </a:lnSpc>
            </a:pPr>
            <a:r>
              <a:rPr lang="fr-BE" sz="2400" smtClean="0">
                <a:ea typeface="ＭＳ Ｐゴシック" pitchFamily="34" charset="-128"/>
              </a:rPr>
              <a:t>Packages tree and rpart</a:t>
            </a:r>
          </a:p>
          <a:p>
            <a:pPr>
              <a:lnSpc>
                <a:spcPct val="90000"/>
              </a:lnSpc>
            </a:pPr>
            <a:r>
              <a:rPr lang="fr-BE" sz="2800" smtClean="0">
                <a:ea typeface="ＭＳ Ｐゴシック" pitchFamily="34" charset="-128"/>
              </a:rPr>
              <a:t>C4.5:</a:t>
            </a:r>
          </a:p>
          <a:p>
            <a:pPr lvl="1">
              <a:lnSpc>
                <a:spcPct val="90000"/>
              </a:lnSpc>
            </a:pPr>
            <a:r>
              <a:rPr lang="fr-BE" sz="2400" smtClean="0">
                <a:ea typeface="ＭＳ Ｐゴシック" pitchFamily="34" charset="-128"/>
                <a:hlinkClick r:id="rId2"/>
              </a:rPr>
              <a:t>http://www.cse.unwe.edu.au/~quinlan</a:t>
            </a:r>
            <a:endParaRPr lang="fr-BE" sz="2400" smtClean="0">
              <a:ea typeface="ＭＳ Ｐゴシック" pitchFamily="34" charset="-128"/>
            </a:endParaRPr>
          </a:p>
          <a:p>
            <a:pPr>
              <a:lnSpc>
                <a:spcPct val="90000"/>
              </a:lnSpc>
            </a:pPr>
            <a:r>
              <a:rPr lang="fr-BE" sz="2800" smtClean="0">
                <a:ea typeface="ＭＳ Ｐゴシック" pitchFamily="34" charset="-128"/>
              </a:rPr>
              <a:t>Weka </a:t>
            </a:r>
          </a:p>
          <a:p>
            <a:pPr lvl="1">
              <a:lnSpc>
                <a:spcPct val="90000"/>
              </a:lnSpc>
            </a:pPr>
            <a:r>
              <a:rPr lang="fr-BE" sz="2400" smtClean="0">
                <a:ea typeface="ＭＳ Ｐゴシック" pitchFamily="34" charset="-128"/>
                <a:hlinkClick r:id="rId3"/>
              </a:rPr>
              <a:t>http://www.cs.waikato.ac.nz/ml/weka</a:t>
            </a:r>
            <a:endParaRPr lang="fr-BE" sz="2400" smtClean="0">
              <a:ea typeface="ＭＳ Ｐゴシック" pitchFamily="34" charset="-128"/>
            </a:endParaRPr>
          </a:p>
          <a:p>
            <a:pPr lvl="1">
              <a:lnSpc>
                <a:spcPct val="90000"/>
              </a:lnSpc>
            </a:pPr>
            <a:endParaRPr lang="en-GB" sz="2400" smtClean="0">
              <a:ea typeface="ＭＳ Ｐゴシック" pitchFamily="34" charset="-12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81150"/>
            <a:ext cx="8229600" cy="857250"/>
          </a:xfrm>
        </p:spPr>
        <p:txBody>
          <a:bodyPr/>
          <a:lstStyle/>
          <a:p>
            <a:r>
              <a:rPr lang="en-US" dirty="0" smtClean="0"/>
              <a:t>End of Decision Tree</a:t>
            </a:r>
            <a:endParaRPr lang="en-US" dirty="0"/>
          </a:p>
        </p:txBody>
      </p:sp>
      <p:sp>
        <p:nvSpPr>
          <p:cNvPr id="4" name="Slide Number Placeholder 3"/>
          <p:cNvSpPr>
            <a:spLocks noGrp="1"/>
          </p:cNvSpPr>
          <p:nvPr>
            <p:ph type="sldNum" sz="quarter" idx="12"/>
          </p:nvPr>
        </p:nvSpPr>
        <p:spPr/>
        <p:txBody>
          <a:bodyPr/>
          <a:lstStyle/>
          <a:p>
            <a:fld id="{F815AC96-4A5A-4699-9DBD-ACAB251D8CBA}" type="slidenum">
              <a:rPr lang="en-US" smtClean="0"/>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205978"/>
            <a:ext cx="8229600" cy="479822"/>
          </a:xfrm>
        </p:spPr>
        <p:txBody>
          <a:bodyPr>
            <a:normAutofit/>
          </a:bodyPr>
          <a:lstStyle/>
          <a:p>
            <a:r>
              <a:rPr lang="en-US" sz="2400" dirty="0" smtClean="0"/>
              <a:t>Classification Task</a:t>
            </a:r>
          </a:p>
        </p:txBody>
      </p:sp>
      <p:graphicFrame>
        <p:nvGraphicFramePr>
          <p:cNvPr id="1026" name="Object 26"/>
          <p:cNvGraphicFramePr>
            <a:graphicFrameLocks noChangeAspect="1"/>
          </p:cNvGraphicFramePr>
          <p:nvPr>
            <p:ph idx="1"/>
          </p:nvPr>
        </p:nvGraphicFramePr>
        <p:xfrm>
          <a:off x="1066800" y="590550"/>
          <a:ext cx="6951662" cy="3886200"/>
        </p:xfrm>
        <a:graphic>
          <a:graphicData uri="http://schemas.openxmlformats.org/presentationml/2006/ole">
            <p:oleObj spid="_x0000_s427010" name="Visio" r:id="rId3" imgW="8424875" imgH="6279741" progId="">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en-US" smtClean="0"/>
              <a:t>Examples of Classification Task</a:t>
            </a:r>
          </a:p>
        </p:txBody>
      </p:sp>
      <p:sp>
        <p:nvSpPr>
          <p:cNvPr id="2053" name="Rectangle 3"/>
          <p:cNvSpPr>
            <a:spLocks noGrp="1" noChangeArrowheads="1"/>
          </p:cNvSpPr>
          <p:nvPr>
            <p:ph type="body" idx="1"/>
          </p:nvPr>
        </p:nvSpPr>
        <p:spPr/>
        <p:txBody>
          <a:bodyPr>
            <a:normAutofit fontScale="85000" lnSpcReduction="20000"/>
          </a:bodyPr>
          <a:lstStyle/>
          <a:p>
            <a:r>
              <a:rPr lang="en-US" dirty="0" smtClean="0"/>
              <a:t>Classifying credit card transactions </a:t>
            </a:r>
            <a:br>
              <a:rPr lang="en-US" dirty="0" smtClean="0"/>
            </a:br>
            <a:r>
              <a:rPr lang="en-US" dirty="0" smtClean="0"/>
              <a:t>as legitimate or fraudulent</a:t>
            </a:r>
          </a:p>
          <a:p>
            <a:pPr lvl="4"/>
            <a:endParaRPr lang="en-US" dirty="0" smtClean="0"/>
          </a:p>
          <a:p>
            <a:r>
              <a:rPr lang="en-US" dirty="0" smtClean="0"/>
              <a:t>Classifying secondary structures of protein </a:t>
            </a:r>
            <a:br>
              <a:rPr lang="en-US" dirty="0" smtClean="0"/>
            </a:br>
            <a:r>
              <a:rPr lang="en-US" dirty="0" smtClean="0"/>
              <a:t>as alpha-helix, beta-sheet, or random </a:t>
            </a:r>
            <a:br>
              <a:rPr lang="en-US" dirty="0" smtClean="0"/>
            </a:br>
            <a:r>
              <a:rPr lang="en-US" dirty="0" smtClean="0"/>
              <a:t>coil</a:t>
            </a:r>
          </a:p>
          <a:p>
            <a:pPr lvl="4"/>
            <a:endParaRPr lang="en-US" dirty="0" smtClean="0"/>
          </a:p>
          <a:p>
            <a:r>
              <a:rPr lang="en-US" dirty="0" smtClean="0"/>
              <a:t>Categorizing news stories as finance, </a:t>
            </a:r>
            <a:br>
              <a:rPr lang="en-US" dirty="0" smtClean="0"/>
            </a:br>
            <a:r>
              <a:rPr lang="en-US" dirty="0" smtClean="0"/>
              <a:t>weather, entertainment, sports, etc</a:t>
            </a:r>
          </a:p>
        </p:txBody>
      </p:sp>
      <p:grpSp>
        <p:nvGrpSpPr>
          <p:cNvPr id="2" name="Group 4"/>
          <p:cNvGrpSpPr>
            <a:grpSpLocks/>
          </p:cNvGrpSpPr>
          <p:nvPr/>
        </p:nvGrpSpPr>
        <p:grpSpPr bwMode="auto">
          <a:xfrm>
            <a:off x="7010400" y="1600200"/>
            <a:ext cx="1524000" cy="628650"/>
            <a:chOff x="3360" y="768"/>
            <a:chExt cx="1296" cy="893"/>
          </a:xfrm>
        </p:grpSpPr>
        <p:pic>
          <p:nvPicPr>
            <p:cNvPr id="2056" name="Picture 5" descr="story-3dimensional-2"/>
            <p:cNvPicPr>
              <a:picLocks noChangeAspect="1" noChangeArrowheads="1"/>
            </p:cNvPicPr>
            <p:nvPr/>
          </p:nvPicPr>
          <p:blipFill>
            <a:blip r:embed="rId3"/>
            <a:srcRect/>
            <a:stretch>
              <a:fillRect/>
            </a:stretch>
          </p:blipFill>
          <p:spPr bwMode="auto">
            <a:xfrm>
              <a:off x="3418" y="768"/>
              <a:ext cx="1238" cy="893"/>
            </a:xfrm>
            <a:prstGeom prst="rect">
              <a:avLst/>
            </a:prstGeom>
            <a:noFill/>
            <a:ln w="9525">
              <a:noFill/>
              <a:miter lim="800000"/>
              <a:headEnd/>
              <a:tailEnd/>
            </a:ln>
          </p:spPr>
        </p:pic>
        <p:graphicFrame>
          <p:nvGraphicFramePr>
            <p:cNvPr id="2050" name="Object 6"/>
            <p:cNvGraphicFramePr>
              <a:graphicFrameLocks noChangeAspect="1"/>
            </p:cNvGraphicFramePr>
            <p:nvPr/>
          </p:nvGraphicFramePr>
          <p:xfrm>
            <a:off x="3370" y="1155"/>
            <a:ext cx="432" cy="429"/>
          </p:xfrm>
          <a:graphic>
            <a:graphicData uri="http://schemas.openxmlformats.org/presentationml/2006/ole">
              <p:oleObj spid="_x0000_s428034" name="VISIO" r:id="rId4" imgW="618480" imgH="614520" progId="">
                <p:embed/>
              </p:oleObj>
            </a:graphicData>
          </a:graphic>
        </p:graphicFrame>
        <p:graphicFrame>
          <p:nvGraphicFramePr>
            <p:cNvPr id="2051" name="Object 7"/>
            <p:cNvGraphicFramePr>
              <a:graphicFrameLocks noChangeAspect="1"/>
            </p:cNvGraphicFramePr>
            <p:nvPr/>
          </p:nvGraphicFramePr>
          <p:xfrm>
            <a:off x="3360" y="912"/>
            <a:ext cx="432" cy="355"/>
          </p:xfrm>
          <a:graphic>
            <a:graphicData uri="http://schemas.openxmlformats.org/presentationml/2006/ole">
              <p:oleObj spid="_x0000_s428035" name="VISIO" r:id="rId5" imgW="807120" imgH="662760" progId="">
                <p:embed/>
              </p:oleObj>
            </a:graphicData>
          </a:graphic>
        </p:graphicFrame>
      </p:grpSp>
      <p:pic>
        <p:nvPicPr>
          <p:cNvPr id="2055" name="Picture 8" descr="pro"/>
          <p:cNvPicPr>
            <a:picLocks noChangeAspect="1" noChangeArrowheads="1"/>
          </p:cNvPicPr>
          <p:nvPr/>
        </p:nvPicPr>
        <p:blipFill>
          <a:blip r:embed="rId6"/>
          <a:srcRect/>
          <a:stretch>
            <a:fillRect/>
          </a:stretch>
        </p:blipFill>
        <p:spPr bwMode="auto">
          <a:xfrm>
            <a:off x="7391401" y="2800350"/>
            <a:ext cx="1232503" cy="13966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r>
              <a:rPr lang="en-US" dirty="0" smtClean="0"/>
              <a:t>Classification Techniques</a:t>
            </a:r>
          </a:p>
        </p:txBody>
      </p:sp>
      <p:sp>
        <p:nvSpPr>
          <p:cNvPr id="52227" name="Rectangle 5"/>
          <p:cNvSpPr>
            <a:spLocks noGrp="1" noChangeArrowheads="1"/>
          </p:cNvSpPr>
          <p:nvPr>
            <p:ph type="body" idx="1"/>
          </p:nvPr>
        </p:nvSpPr>
        <p:spPr/>
        <p:txBody>
          <a:bodyPr>
            <a:normAutofit lnSpcReduction="10000"/>
          </a:bodyPr>
          <a:lstStyle/>
          <a:p>
            <a:r>
              <a:rPr lang="en-US" dirty="0" smtClean="0"/>
              <a:t>Decision Tree</a:t>
            </a:r>
          </a:p>
          <a:p>
            <a:r>
              <a:rPr lang="en-US" dirty="0" err="1" smtClean="0"/>
              <a:t>Bayes</a:t>
            </a:r>
            <a:r>
              <a:rPr lang="en-US" dirty="0" smtClean="0"/>
              <a:t> Classifier</a:t>
            </a:r>
          </a:p>
          <a:p>
            <a:r>
              <a:rPr lang="en-US" dirty="0" smtClean="0"/>
              <a:t>Nearest Neighbor</a:t>
            </a:r>
          </a:p>
          <a:p>
            <a:r>
              <a:rPr lang="en-US" dirty="0" smtClean="0"/>
              <a:t>Support Vector Machine</a:t>
            </a:r>
          </a:p>
          <a:p>
            <a:r>
              <a:rPr lang="en-US" dirty="0" smtClean="0"/>
              <a:t>Neural Networks</a:t>
            </a:r>
          </a:p>
          <a:p>
            <a:r>
              <a:rPr lang="en-US" dirty="0" smtClean="0"/>
              <a:t>Others….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114300"/>
            <a:ext cx="8991600" cy="571500"/>
          </a:xfrm>
        </p:spPr>
        <p:txBody>
          <a:bodyPr>
            <a:noAutofit/>
          </a:bodyPr>
          <a:lstStyle/>
          <a:p>
            <a:r>
              <a:rPr lang="en-US" sz="3200" dirty="0" smtClean="0">
                <a:latin typeface="Comic Sans MS" pitchFamily="66" charset="0"/>
                <a:ea typeface="ＭＳ Ｐゴシック" pitchFamily="34" charset="-128"/>
              </a:rPr>
              <a:t>Training Examples</a:t>
            </a:r>
          </a:p>
        </p:txBody>
      </p:sp>
      <p:graphicFrame>
        <p:nvGraphicFramePr>
          <p:cNvPr id="243715" name="Group 3"/>
          <p:cNvGraphicFramePr>
            <a:graphicFrameLocks noGrp="1"/>
          </p:cNvGraphicFramePr>
          <p:nvPr>
            <p:ph idx="1"/>
          </p:nvPr>
        </p:nvGraphicFramePr>
        <p:xfrm>
          <a:off x="1273176" y="742950"/>
          <a:ext cx="5472113" cy="3613599"/>
        </p:xfrm>
        <a:graphic>
          <a:graphicData uri="http://schemas.openxmlformats.org/drawingml/2006/table">
            <a:tbl>
              <a:tblPr/>
              <a:tblGrid>
                <a:gridCol w="669839"/>
                <a:gridCol w="1034243"/>
                <a:gridCol w="901182"/>
                <a:gridCol w="1100773"/>
                <a:gridCol w="825580"/>
                <a:gridCol w="940496"/>
              </a:tblGrid>
              <a:tr h="281445">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400" b="0" i="0" u="none" strike="noStrike" cap="none" normalizeH="0" baseline="0" dirty="0" smtClean="0">
                          <a:ln>
                            <a:noFill/>
                          </a:ln>
                          <a:solidFill>
                            <a:schemeClr val="tx1"/>
                          </a:solidFill>
                          <a:effectLst/>
                          <a:latin typeface="Times New Roman" pitchFamily="18" charset="0"/>
                        </a:rPr>
                        <a:t>Day</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tx1"/>
                          </a:solidFill>
                          <a:effectLst/>
                          <a:latin typeface="Times New Roman" pitchFamily="18" charset="0"/>
                        </a:rPr>
                        <a:t>Outlook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400" b="0" i="0" u="none" strike="noStrike" cap="none" normalizeH="0" baseline="0" dirty="0" smtClean="0">
                          <a:ln>
                            <a:noFill/>
                          </a:ln>
                          <a:solidFill>
                            <a:schemeClr val="tx1"/>
                          </a:solidFill>
                          <a:effectLst/>
                          <a:latin typeface="Times New Roman" pitchFamily="18" charset="0"/>
                        </a:rPr>
                        <a:t>Temp</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tx1"/>
                          </a:solidFill>
                          <a:effectLst/>
                          <a:latin typeface="Times New Roman" pitchFamily="18" charset="0"/>
                        </a:rPr>
                        <a:t>Humidity</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tx1"/>
                          </a:solidFill>
                          <a:effectLst/>
                          <a:latin typeface="Times New Roman" pitchFamily="18" charset="0"/>
                        </a:rPr>
                        <a:t>Wind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tx1"/>
                          </a:solidFill>
                          <a:effectLst/>
                          <a:latin typeface="Times New Roman" pitchFamily="18" charset="0"/>
                        </a:rPr>
                        <a:t>Tennis?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D1</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Sunny</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Hot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No</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D2</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Sunny</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Hot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Strong</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No</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D3</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Overcast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Hot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D4</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Rain</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Mild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D5</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Rain</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Cool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dirty="0" smtClean="0">
                          <a:ln>
                            <a:noFill/>
                          </a:ln>
                          <a:solidFill>
                            <a:srgbClr val="FF0000"/>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D6</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Rain</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Cool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Strong</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No</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D7</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Overcast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Cool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Strong</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D8</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Sunny</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Mild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No</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D9</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Sunny</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Cool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D10</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Rain</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Mild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dirty="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D11</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Sunny</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Mild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Strong</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D12</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Overcast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Mild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Strong</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D13</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Overcast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Hot</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Normal</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rgbClr val="FF0000"/>
                          </a:solidFill>
                          <a:effectLst/>
                          <a:latin typeface="Times New Roman" pitchFamily="18" charset="0"/>
                        </a:rPr>
                        <a:t>Weak</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rgbClr val="FF0000"/>
                          </a:solidFill>
                          <a:effectLst/>
                          <a:latin typeface="Times New Roman" pitchFamily="18" charset="0"/>
                        </a:rPr>
                        <a:t>Yes</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011">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smtClean="0">
                          <a:ln>
                            <a:noFill/>
                          </a:ln>
                          <a:solidFill>
                            <a:schemeClr val="hlink"/>
                          </a:solidFill>
                          <a:effectLst/>
                          <a:latin typeface="Times New Roman" pitchFamily="18" charset="0"/>
                        </a:rPr>
                        <a:t>D14</a:t>
                      </a:r>
                    </a:p>
                  </a:txBody>
                  <a:tcPr marL="87094" marR="87094" marT="32138" marB="321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Rain</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dirty="0" smtClean="0">
                          <a:ln>
                            <a:noFill/>
                          </a:ln>
                          <a:solidFill>
                            <a:schemeClr val="hlink"/>
                          </a:solidFill>
                          <a:effectLst/>
                          <a:latin typeface="Times New Roman" pitchFamily="18" charset="0"/>
                        </a:rPr>
                        <a:t>Mild</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dirty="0" smtClean="0">
                          <a:ln>
                            <a:noFill/>
                          </a:ln>
                          <a:solidFill>
                            <a:schemeClr val="hlink"/>
                          </a:solidFill>
                          <a:effectLst/>
                          <a:latin typeface="Times New Roman" pitchFamily="18" charset="0"/>
                        </a:rPr>
                        <a:t>High</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0" u="none" strike="noStrike" cap="none" normalizeH="0" baseline="0" smtClean="0">
                          <a:ln>
                            <a:noFill/>
                          </a:ln>
                          <a:solidFill>
                            <a:schemeClr val="hlink"/>
                          </a:solidFill>
                          <a:effectLst/>
                          <a:latin typeface="Times New Roman" pitchFamily="18" charset="0"/>
                        </a:rPr>
                        <a:t>Strong</a:t>
                      </a:r>
                    </a:p>
                  </a:txBody>
                  <a:tcPr marL="87094" marR="87094" marT="32138" marB="321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rgbClr val="000066"/>
                        </a:buClr>
                        <a:buSzPct val="90000"/>
                        <a:buFont typeface="Webdings" pitchFamily="18" charset="2"/>
                        <a:buNone/>
                        <a:tabLst/>
                      </a:pPr>
                      <a:r>
                        <a:rPr kumimoji="0" lang="en-US" sz="1400" b="0" i="1" u="none" strike="noStrike" cap="none" normalizeH="0" baseline="0" dirty="0" smtClean="0">
                          <a:ln>
                            <a:noFill/>
                          </a:ln>
                          <a:solidFill>
                            <a:schemeClr val="hlink"/>
                          </a:solidFill>
                          <a:effectLst/>
                          <a:latin typeface="Times New Roman" pitchFamily="18" charset="0"/>
                        </a:rPr>
                        <a:t>No</a:t>
                      </a:r>
                    </a:p>
                  </a:txBody>
                  <a:tcPr marL="87094" marR="87094" marT="32138" marB="321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p:txBody>
          <a:bodyPr>
            <a:normAutofit/>
          </a:bodyPr>
          <a:lstStyle/>
          <a:p>
            <a:r>
              <a:rPr lang="en-US" sz="3600" dirty="0" smtClean="0">
                <a:latin typeface="Comic Sans MS" pitchFamily="66" charset="0"/>
                <a:ea typeface="ＭＳ Ｐゴシック" pitchFamily="34" charset="-128"/>
              </a:rPr>
              <a:t>Decision Trees</a:t>
            </a:r>
          </a:p>
        </p:txBody>
      </p:sp>
      <p:sp>
        <p:nvSpPr>
          <p:cNvPr id="13315" name="Rectangle 6"/>
          <p:cNvSpPr>
            <a:spLocks noGrp="1" noChangeArrowheads="1"/>
          </p:cNvSpPr>
          <p:nvPr>
            <p:ph type="body" idx="1"/>
          </p:nvPr>
        </p:nvSpPr>
        <p:spPr>
          <a:xfrm>
            <a:off x="152400" y="929878"/>
            <a:ext cx="8991600" cy="4385072"/>
          </a:xfrm>
        </p:spPr>
        <p:txBody>
          <a:bodyPr>
            <a:normAutofit/>
          </a:bodyPr>
          <a:lstStyle/>
          <a:p>
            <a:r>
              <a:rPr lang="en-US" sz="2000" dirty="0" smtClean="0">
                <a:ea typeface="ＭＳ Ｐゴシック" pitchFamily="34" charset="-128"/>
              </a:rPr>
              <a:t>Decision tree to represent learned target functions</a:t>
            </a:r>
          </a:p>
          <a:p>
            <a:pPr lvl="1"/>
            <a:r>
              <a:rPr lang="en-US" sz="2000" dirty="0" smtClean="0">
                <a:ea typeface="ＭＳ Ｐゴシック" pitchFamily="34" charset="-128"/>
              </a:rPr>
              <a:t>Each internal node </a:t>
            </a:r>
            <a:r>
              <a:rPr lang="en-US" sz="2000" u="sng" dirty="0" smtClean="0">
                <a:ea typeface="ＭＳ Ｐゴシック" pitchFamily="34" charset="-128"/>
              </a:rPr>
              <a:t>tests</a:t>
            </a:r>
            <a:r>
              <a:rPr lang="en-US" sz="2000" dirty="0" smtClean="0">
                <a:ea typeface="ＭＳ Ｐゴシック" pitchFamily="34" charset="-128"/>
              </a:rPr>
              <a:t> an attribute</a:t>
            </a:r>
          </a:p>
          <a:p>
            <a:pPr lvl="1"/>
            <a:r>
              <a:rPr lang="en-US" sz="2000" dirty="0" smtClean="0">
                <a:ea typeface="ＭＳ Ｐゴシック" pitchFamily="34" charset="-128"/>
              </a:rPr>
              <a:t>Each branch corresponds to </a:t>
            </a:r>
            <a:r>
              <a:rPr lang="en-US" sz="2000" u="sng" dirty="0" smtClean="0">
                <a:ea typeface="ＭＳ Ｐゴシック" pitchFamily="34" charset="-128"/>
              </a:rPr>
              <a:t>attribute value</a:t>
            </a:r>
          </a:p>
          <a:p>
            <a:pPr lvl="1"/>
            <a:r>
              <a:rPr lang="en-US" sz="2000" dirty="0" smtClean="0">
                <a:ea typeface="ＭＳ Ｐゴシック" pitchFamily="34" charset="-128"/>
              </a:rPr>
              <a:t>Each leaf node assigns a classification</a:t>
            </a:r>
          </a:p>
          <a:p>
            <a:endParaRPr lang="en-US" sz="2000" dirty="0" smtClean="0">
              <a:ea typeface="ＭＳ Ｐゴシック" pitchFamily="34" charset="-128"/>
            </a:endParaRPr>
          </a:p>
          <a:p>
            <a:r>
              <a:rPr lang="en-US" sz="2000" dirty="0" smtClean="0">
                <a:ea typeface="ＭＳ Ｐゴシック" pitchFamily="34" charset="-128"/>
              </a:rPr>
              <a:t>Can be represented</a:t>
            </a:r>
            <a:br>
              <a:rPr lang="en-US" sz="2000" dirty="0" smtClean="0">
                <a:ea typeface="ＭＳ Ｐゴシック" pitchFamily="34" charset="-128"/>
              </a:rPr>
            </a:br>
            <a:r>
              <a:rPr lang="en-US" sz="2000" dirty="0" smtClean="0">
                <a:ea typeface="ＭＳ Ｐゴシック" pitchFamily="34" charset="-128"/>
              </a:rPr>
              <a:t>by logical formulas</a:t>
            </a:r>
          </a:p>
        </p:txBody>
      </p:sp>
      <p:grpSp>
        <p:nvGrpSpPr>
          <p:cNvPr id="2" name="Group 7"/>
          <p:cNvGrpSpPr>
            <a:grpSpLocks/>
          </p:cNvGrpSpPr>
          <p:nvPr/>
        </p:nvGrpSpPr>
        <p:grpSpPr bwMode="auto">
          <a:xfrm>
            <a:off x="3870326" y="2157413"/>
            <a:ext cx="4689854" cy="2285767"/>
            <a:chOff x="1408" y="594"/>
            <a:chExt cx="3102" cy="2048"/>
          </a:xfrm>
        </p:grpSpPr>
        <p:sp>
          <p:nvSpPr>
            <p:cNvPr id="13318" name="Text Box 8"/>
            <p:cNvSpPr txBox="1">
              <a:spLocks noChangeArrowheads="1"/>
            </p:cNvSpPr>
            <p:nvPr/>
          </p:nvSpPr>
          <p:spPr bwMode="auto">
            <a:xfrm>
              <a:off x="2618" y="594"/>
              <a:ext cx="612" cy="331"/>
            </a:xfrm>
            <a:prstGeom prst="rect">
              <a:avLst/>
            </a:prstGeom>
            <a:noFill/>
            <a:ln w="12700">
              <a:solidFill>
                <a:schemeClr val="tx1"/>
              </a:solidFill>
              <a:miter lim="800000"/>
              <a:headEnd/>
              <a:tailEnd/>
            </a:ln>
          </p:spPr>
          <p:txBody>
            <a:bodyPr wrap="none">
              <a:spAutoFit/>
            </a:bodyPr>
            <a:lstStyle/>
            <a:p>
              <a:r>
                <a:rPr lang="en-US" i="1"/>
                <a:t>Outlook</a:t>
              </a:r>
            </a:p>
          </p:txBody>
        </p:sp>
        <p:sp>
          <p:nvSpPr>
            <p:cNvPr id="13319" name="Text Box 9"/>
            <p:cNvSpPr txBox="1">
              <a:spLocks noChangeArrowheads="1"/>
            </p:cNvSpPr>
            <p:nvPr/>
          </p:nvSpPr>
          <p:spPr bwMode="auto">
            <a:xfrm>
              <a:off x="1798" y="1072"/>
              <a:ext cx="482" cy="331"/>
            </a:xfrm>
            <a:prstGeom prst="rect">
              <a:avLst/>
            </a:prstGeom>
            <a:noFill/>
            <a:ln w="12700">
              <a:noFill/>
              <a:miter lim="800000"/>
              <a:headEnd/>
              <a:tailEnd/>
            </a:ln>
          </p:spPr>
          <p:txBody>
            <a:bodyPr wrap="none">
              <a:spAutoFit/>
            </a:bodyPr>
            <a:lstStyle/>
            <a:p>
              <a:r>
                <a:rPr lang="en-US" i="1"/>
                <a:t>sunny</a:t>
              </a:r>
            </a:p>
          </p:txBody>
        </p:sp>
        <p:sp>
          <p:nvSpPr>
            <p:cNvPr id="13320" name="Text Box 10"/>
            <p:cNvSpPr txBox="1">
              <a:spLocks noChangeArrowheads="1"/>
            </p:cNvSpPr>
            <p:nvPr/>
          </p:nvSpPr>
          <p:spPr bwMode="auto">
            <a:xfrm>
              <a:off x="2607" y="1072"/>
              <a:ext cx="643" cy="331"/>
            </a:xfrm>
            <a:prstGeom prst="rect">
              <a:avLst/>
            </a:prstGeom>
            <a:noFill/>
            <a:ln w="12700">
              <a:noFill/>
              <a:miter lim="800000"/>
              <a:headEnd/>
              <a:tailEnd/>
            </a:ln>
          </p:spPr>
          <p:txBody>
            <a:bodyPr wrap="none">
              <a:spAutoFit/>
            </a:bodyPr>
            <a:lstStyle/>
            <a:p>
              <a:r>
                <a:rPr lang="en-US" i="1"/>
                <a:t>overcast</a:t>
              </a:r>
            </a:p>
          </p:txBody>
        </p:sp>
        <p:sp>
          <p:nvSpPr>
            <p:cNvPr id="13321" name="Text Box 11"/>
            <p:cNvSpPr txBox="1">
              <a:spLocks noChangeArrowheads="1"/>
            </p:cNvSpPr>
            <p:nvPr/>
          </p:nvSpPr>
          <p:spPr bwMode="auto">
            <a:xfrm>
              <a:off x="3764" y="1072"/>
              <a:ext cx="366" cy="331"/>
            </a:xfrm>
            <a:prstGeom prst="rect">
              <a:avLst/>
            </a:prstGeom>
            <a:noFill/>
            <a:ln w="12700">
              <a:noFill/>
              <a:miter lim="800000"/>
              <a:headEnd/>
              <a:tailEnd/>
            </a:ln>
          </p:spPr>
          <p:txBody>
            <a:bodyPr wrap="none">
              <a:spAutoFit/>
            </a:bodyPr>
            <a:lstStyle/>
            <a:p>
              <a:r>
                <a:rPr lang="en-US" i="1"/>
                <a:t>rain</a:t>
              </a:r>
            </a:p>
          </p:txBody>
        </p:sp>
        <p:sp>
          <p:nvSpPr>
            <p:cNvPr id="13322" name="Text Box 12"/>
            <p:cNvSpPr txBox="1">
              <a:spLocks noChangeArrowheads="1"/>
            </p:cNvSpPr>
            <p:nvPr/>
          </p:nvSpPr>
          <p:spPr bwMode="auto">
            <a:xfrm>
              <a:off x="1660" y="1467"/>
              <a:ext cx="684" cy="331"/>
            </a:xfrm>
            <a:prstGeom prst="rect">
              <a:avLst/>
            </a:prstGeom>
            <a:noFill/>
            <a:ln w="12700">
              <a:solidFill>
                <a:schemeClr val="tx1"/>
              </a:solidFill>
              <a:miter lim="800000"/>
              <a:headEnd/>
              <a:tailEnd/>
            </a:ln>
          </p:spPr>
          <p:txBody>
            <a:bodyPr wrap="none">
              <a:spAutoFit/>
            </a:bodyPr>
            <a:lstStyle/>
            <a:p>
              <a:r>
                <a:rPr lang="en-US" i="1"/>
                <a:t>Humidity</a:t>
              </a:r>
            </a:p>
          </p:txBody>
        </p:sp>
        <p:sp>
          <p:nvSpPr>
            <p:cNvPr id="13323" name="Text Box 13"/>
            <p:cNvSpPr txBox="1">
              <a:spLocks noChangeArrowheads="1"/>
            </p:cNvSpPr>
            <p:nvPr/>
          </p:nvSpPr>
          <p:spPr bwMode="auto">
            <a:xfrm>
              <a:off x="3718" y="1467"/>
              <a:ext cx="450" cy="331"/>
            </a:xfrm>
            <a:prstGeom prst="rect">
              <a:avLst/>
            </a:prstGeom>
            <a:noFill/>
            <a:ln w="12700">
              <a:solidFill>
                <a:schemeClr val="tx1"/>
              </a:solidFill>
              <a:miter lim="800000"/>
              <a:headEnd/>
              <a:tailEnd/>
            </a:ln>
          </p:spPr>
          <p:txBody>
            <a:bodyPr wrap="none">
              <a:spAutoFit/>
            </a:bodyPr>
            <a:lstStyle/>
            <a:p>
              <a:r>
                <a:rPr lang="en-US" i="1"/>
                <a:t>Wind</a:t>
              </a:r>
            </a:p>
          </p:txBody>
        </p:sp>
        <p:sp>
          <p:nvSpPr>
            <p:cNvPr id="13324" name="Text Box 14"/>
            <p:cNvSpPr txBox="1">
              <a:spLocks noChangeArrowheads="1"/>
            </p:cNvSpPr>
            <p:nvPr/>
          </p:nvSpPr>
          <p:spPr bwMode="auto">
            <a:xfrm>
              <a:off x="1408" y="1943"/>
              <a:ext cx="393" cy="331"/>
            </a:xfrm>
            <a:prstGeom prst="rect">
              <a:avLst/>
            </a:prstGeom>
            <a:noFill/>
            <a:ln w="12700">
              <a:noFill/>
              <a:miter lim="800000"/>
              <a:headEnd/>
              <a:tailEnd/>
            </a:ln>
          </p:spPr>
          <p:txBody>
            <a:bodyPr wrap="none">
              <a:spAutoFit/>
            </a:bodyPr>
            <a:lstStyle/>
            <a:p>
              <a:r>
                <a:rPr lang="en-US" i="1"/>
                <a:t>high</a:t>
              </a:r>
            </a:p>
          </p:txBody>
        </p:sp>
        <p:sp>
          <p:nvSpPr>
            <p:cNvPr id="13325" name="Text Box 15"/>
            <p:cNvSpPr txBox="1">
              <a:spLocks noChangeArrowheads="1"/>
            </p:cNvSpPr>
            <p:nvPr/>
          </p:nvSpPr>
          <p:spPr bwMode="auto">
            <a:xfrm>
              <a:off x="2180" y="1943"/>
              <a:ext cx="565" cy="331"/>
            </a:xfrm>
            <a:prstGeom prst="rect">
              <a:avLst/>
            </a:prstGeom>
            <a:noFill/>
            <a:ln w="12700">
              <a:noFill/>
              <a:miter lim="800000"/>
              <a:headEnd/>
              <a:tailEnd/>
            </a:ln>
          </p:spPr>
          <p:txBody>
            <a:bodyPr wrap="none">
              <a:spAutoFit/>
            </a:bodyPr>
            <a:lstStyle/>
            <a:p>
              <a:r>
                <a:rPr lang="en-US" i="1"/>
                <a:t>normal</a:t>
              </a:r>
            </a:p>
          </p:txBody>
        </p:sp>
        <p:sp>
          <p:nvSpPr>
            <p:cNvPr id="13326" name="Text Box 16"/>
            <p:cNvSpPr txBox="1">
              <a:spLocks noChangeArrowheads="1"/>
            </p:cNvSpPr>
            <p:nvPr/>
          </p:nvSpPr>
          <p:spPr bwMode="auto">
            <a:xfrm>
              <a:off x="3403" y="1944"/>
              <a:ext cx="518" cy="331"/>
            </a:xfrm>
            <a:prstGeom prst="rect">
              <a:avLst/>
            </a:prstGeom>
            <a:noFill/>
            <a:ln w="12700">
              <a:noFill/>
              <a:miter lim="800000"/>
              <a:headEnd/>
              <a:tailEnd/>
            </a:ln>
          </p:spPr>
          <p:txBody>
            <a:bodyPr wrap="none">
              <a:spAutoFit/>
            </a:bodyPr>
            <a:lstStyle/>
            <a:p>
              <a:r>
                <a:rPr lang="en-US" i="1"/>
                <a:t>strong</a:t>
              </a:r>
            </a:p>
          </p:txBody>
        </p:sp>
        <p:sp>
          <p:nvSpPr>
            <p:cNvPr id="13327" name="Text Box 17"/>
            <p:cNvSpPr txBox="1">
              <a:spLocks noChangeArrowheads="1"/>
            </p:cNvSpPr>
            <p:nvPr/>
          </p:nvSpPr>
          <p:spPr bwMode="auto">
            <a:xfrm>
              <a:off x="4058" y="1944"/>
              <a:ext cx="452" cy="331"/>
            </a:xfrm>
            <a:prstGeom prst="rect">
              <a:avLst/>
            </a:prstGeom>
            <a:noFill/>
            <a:ln w="12700">
              <a:noFill/>
              <a:miter lim="800000"/>
              <a:headEnd/>
              <a:tailEnd/>
            </a:ln>
          </p:spPr>
          <p:txBody>
            <a:bodyPr wrap="none">
              <a:spAutoFit/>
            </a:bodyPr>
            <a:lstStyle/>
            <a:p>
              <a:r>
                <a:rPr lang="en-US" i="1"/>
                <a:t>weak</a:t>
              </a:r>
            </a:p>
          </p:txBody>
        </p:sp>
        <p:sp>
          <p:nvSpPr>
            <p:cNvPr id="13328" name="Text Box 18"/>
            <p:cNvSpPr txBox="1">
              <a:spLocks noChangeArrowheads="1"/>
            </p:cNvSpPr>
            <p:nvPr/>
          </p:nvSpPr>
          <p:spPr bwMode="auto">
            <a:xfrm>
              <a:off x="1461" y="2310"/>
              <a:ext cx="301" cy="331"/>
            </a:xfrm>
            <a:prstGeom prst="rect">
              <a:avLst/>
            </a:prstGeom>
            <a:noFill/>
            <a:ln w="12700">
              <a:noFill/>
              <a:miter lim="800000"/>
              <a:headEnd/>
              <a:tailEnd/>
            </a:ln>
          </p:spPr>
          <p:txBody>
            <a:bodyPr wrap="none">
              <a:spAutoFit/>
            </a:bodyPr>
            <a:lstStyle/>
            <a:p>
              <a:r>
                <a:rPr lang="en-US">
                  <a:solidFill>
                    <a:schemeClr val="hlink"/>
                  </a:solidFill>
                </a:rPr>
                <a:t>No</a:t>
              </a:r>
            </a:p>
          </p:txBody>
        </p:sp>
        <p:sp>
          <p:nvSpPr>
            <p:cNvPr id="13329" name="Text Box 19"/>
            <p:cNvSpPr txBox="1">
              <a:spLocks noChangeArrowheads="1"/>
            </p:cNvSpPr>
            <p:nvPr/>
          </p:nvSpPr>
          <p:spPr bwMode="auto">
            <a:xfrm>
              <a:off x="2308" y="2311"/>
              <a:ext cx="321" cy="331"/>
            </a:xfrm>
            <a:prstGeom prst="rect">
              <a:avLst/>
            </a:prstGeom>
            <a:noFill/>
            <a:ln w="12700">
              <a:noFill/>
              <a:miter lim="800000"/>
              <a:headEnd/>
              <a:tailEnd/>
            </a:ln>
          </p:spPr>
          <p:txBody>
            <a:bodyPr wrap="none">
              <a:spAutoFit/>
            </a:bodyPr>
            <a:lstStyle/>
            <a:p>
              <a:r>
                <a:rPr lang="en-US">
                  <a:solidFill>
                    <a:srgbClr val="FF0000"/>
                  </a:solidFill>
                </a:rPr>
                <a:t>Yes</a:t>
              </a:r>
            </a:p>
          </p:txBody>
        </p:sp>
        <p:sp>
          <p:nvSpPr>
            <p:cNvPr id="13330" name="Text Box 20"/>
            <p:cNvSpPr txBox="1">
              <a:spLocks noChangeArrowheads="1"/>
            </p:cNvSpPr>
            <p:nvPr/>
          </p:nvSpPr>
          <p:spPr bwMode="auto">
            <a:xfrm>
              <a:off x="3531" y="2311"/>
              <a:ext cx="301" cy="331"/>
            </a:xfrm>
            <a:prstGeom prst="rect">
              <a:avLst/>
            </a:prstGeom>
            <a:noFill/>
            <a:ln w="12700">
              <a:noFill/>
              <a:miter lim="800000"/>
              <a:headEnd/>
              <a:tailEnd/>
            </a:ln>
          </p:spPr>
          <p:txBody>
            <a:bodyPr wrap="none">
              <a:spAutoFit/>
            </a:bodyPr>
            <a:lstStyle/>
            <a:p>
              <a:r>
                <a:rPr lang="en-US">
                  <a:solidFill>
                    <a:schemeClr val="hlink"/>
                  </a:solidFill>
                </a:rPr>
                <a:t>No</a:t>
              </a:r>
            </a:p>
          </p:txBody>
        </p:sp>
        <p:sp>
          <p:nvSpPr>
            <p:cNvPr id="13331" name="Text Box 21"/>
            <p:cNvSpPr txBox="1">
              <a:spLocks noChangeArrowheads="1"/>
            </p:cNvSpPr>
            <p:nvPr/>
          </p:nvSpPr>
          <p:spPr bwMode="auto">
            <a:xfrm>
              <a:off x="4106" y="2311"/>
              <a:ext cx="321" cy="331"/>
            </a:xfrm>
            <a:prstGeom prst="rect">
              <a:avLst/>
            </a:prstGeom>
            <a:noFill/>
            <a:ln w="12700">
              <a:noFill/>
              <a:miter lim="800000"/>
              <a:headEnd/>
              <a:tailEnd/>
            </a:ln>
          </p:spPr>
          <p:txBody>
            <a:bodyPr wrap="none">
              <a:spAutoFit/>
            </a:bodyPr>
            <a:lstStyle/>
            <a:p>
              <a:r>
                <a:rPr lang="en-US">
                  <a:solidFill>
                    <a:srgbClr val="FF0000"/>
                  </a:solidFill>
                </a:rPr>
                <a:t>Yes</a:t>
              </a:r>
            </a:p>
          </p:txBody>
        </p:sp>
        <p:sp>
          <p:nvSpPr>
            <p:cNvPr id="13332" name="Text Box 22"/>
            <p:cNvSpPr txBox="1">
              <a:spLocks noChangeArrowheads="1"/>
            </p:cNvSpPr>
            <p:nvPr/>
          </p:nvSpPr>
          <p:spPr bwMode="auto">
            <a:xfrm>
              <a:off x="2782" y="1470"/>
              <a:ext cx="321" cy="331"/>
            </a:xfrm>
            <a:prstGeom prst="rect">
              <a:avLst/>
            </a:prstGeom>
            <a:noFill/>
            <a:ln w="12700">
              <a:noFill/>
              <a:miter lim="800000"/>
              <a:headEnd/>
              <a:tailEnd/>
            </a:ln>
          </p:spPr>
          <p:txBody>
            <a:bodyPr wrap="none">
              <a:spAutoFit/>
            </a:bodyPr>
            <a:lstStyle/>
            <a:p>
              <a:r>
                <a:rPr lang="en-US">
                  <a:solidFill>
                    <a:srgbClr val="FF0000"/>
                  </a:solidFill>
                </a:rPr>
                <a:t>Yes</a:t>
              </a:r>
            </a:p>
          </p:txBody>
        </p:sp>
        <p:cxnSp>
          <p:nvCxnSpPr>
            <p:cNvPr id="13333" name="AutoShape 23"/>
            <p:cNvCxnSpPr>
              <a:cxnSpLocks noChangeShapeType="1"/>
              <a:stCxn id="13318" idx="2"/>
              <a:endCxn id="13319" idx="0"/>
            </p:cNvCxnSpPr>
            <p:nvPr/>
          </p:nvCxnSpPr>
          <p:spPr bwMode="auto">
            <a:xfrm flipH="1">
              <a:off x="2039" y="925"/>
              <a:ext cx="885" cy="147"/>
            </a:xfrm>
            <a:prstGeom prst="straightConnector1">
              <a:avLst/>
            </a:prstGeom>
            <a:noFill/>
            <a:ln w="12700">
              <a:solidFill>
                <a:schemeClr val="tx1"/>
              </a:solidFill>
              <a:round/>
              <a:headEnd/>
              <a:tailEnd/>
            </a:ln>
          </p:spPr>
        </p:cxnSp>
        <p:cxnSp>
          <p:nvCxnSpPr>
            <p:cNvPr id="13334" name="AutoShape 24"/>
            <p:cNvCxnSpPr>
              <a:cxnSpLocks noChangeShapeType="1"/>
              <a:stCxn id="13318" idx="2"/>
              <a:endCxn id="13320" idx="0"/>
            </p:cNvCxnSpPr>
            <p:nvPr/>
          </p:nvCxnSpPr>
          <p:spPr bwMode="auto">
            <a:xfrm>
              <a:off x="2924" y="925"/>
              <a:ext cx="4" cy="147"/>
            </a:xfrm>
            <a:prstGeom prst="straightConnector1">
              <a:avLst/>
            </a:prstGeom>
            <a:noFill/>
            <a:ln w="12700">
              <a:solidFill>
                <a:schemeClr val="tx1"/>
              </a:solidFill>
              <a:round/>
              <a:headEnd/>
              <a:tailEnd/>
            </a:ln>
          </p:spPr>
        </p:cxnSp>
        <p:cxnSp>
          <p:nvCxnSpPr>
            <p:cNvPr id="13335" name="AutoShape 25"/>
            <p:cNvCxnSpPr>
              <a:cxnSpLocks noChangeShapeType="1"/>
              <a:stCxn id="13318" idx="2"/>
              <a:endCxn id="13321" idx="0"/>
            </p:cNvCxnSpPr>
            <p:nvPr/>
          </p:nvCxnSpPr>
          <p:spPr bwMode="auto">
            <a:xfrm>
              <a:off x="2924" y="925"/>
              <a:ext cx="1023" cy="147"/>
            </a:xfrm>
            <a:prstGeom prst="straightConnector1">
              <a:avLst/>
            </a:prstGeom>
            <a:noFill/>
            <a:ln w="12700">
              <a:solidFill>
                <a:schemeClr val="tx1"/>
              </a:solidFill>
              <a:round/>
              <a:headEnd/>
              <a:tailEnd/>
            </a:ln>
          </p:spPr>
        </p:cxnSp>
        <p:cxnSp>
          <p:nvCxnSpPr>
            <p:cNvPr id="13336" name="AutoShape 26"/>
            <p:cNvCxnSpPr>
              <a:cxnSpLocks noChangeShapeType="1"/>
              <a:stCxn id="13320" idx="2"/>
              <a:endCxn id="13332" idx="0"/>
            </p:cNvCxnSpPr>
            <p:nvPr/>
          </p:nvCxnSpPr>
          <p:spPr bwMode="auto">
            <a:xfrm>
              <a:off x="2928" y="1403"/>
              <a:ext cx="14" cy="67"/>
            </a:xfrm>
            <a:prstGeom prst="straightConnector1">
              <a:avLst/>
            </a:prstGeom>
            <a:noFill/>
            <a:ln w="12700">
              <a:solidFill>
                <a:schemeClr val="tx1"/>
              </a:solidFill>
              <a:round/>
              <a:headEnd/>
              <a:tailEnd/>
            </a:ln>
          </p:spPr>
        </p:cxnSp>
        <p:cxnSp>
          <p:nvCxnSpPr>
            <p:cNvPr id="13337" name="AutoShape 27"/>
            <p:cNvCxnSpPr>
              <a:cxnSpLocks noChangeShapeType="1"/>
              <a:stCxn id="13321" idx="2"/>
              <a:endCxn id="13323" idx="0"/>
            </p:cNvCxnSpPr>
            <p:nvPr/>
          </p:nvCxnSpPr>
          <p:spPr bwMode="auto">
            <a:xfrm flipH="1">
              <a:off x="3943" y="1403"/>
              <a:ext cx="4" cy="64"/>
            </a:xfrm>
            <a:prstGeom prst="straightConnector1">
              <a:avLst/>
            </a:prstGeom>
            <a:noFill/>
            <a:ln w="12700">
              <a:solidFill>
                <a:schemeClr val="tx1"/>
              </a:solidFill>
              <a:round/>
              <a:headEnd/>
              <a:tailEnd/>
            </a:ln>
          </p:spPr>
        </p:cxnSp>
        <p:cxnSp>
          <p:nvCxnSpPr>
            <p:cNvPr id="13338" name="AutoShape 28"/>
            <p:cNvCxnSpPr>
              <a:cxnSpLocks noChangeShapeType="1"/>
              <a:stCxn id="13319" idx="2"/>
              <a:endCxn id="13322" idx="0"/>
            </p:cNvCxnSpPr>
            <p:nvPr/>
          </p:nvCxnSpPr>
          <p:spPr bwMode="auto">
            <a:xfrm flipH="1">
              <a:off x="2002" y="1403"/>
              <a:ext cx="37" cy="64"/>
            </a:xfrm>
            <a:prstGeom prst="straightConnector1">
              <a:avLst/>
            </a:prstGeom>
            <a:noFill/>
            <a:ln w="12700">
              <a:solidFill>
                <a:schemeClr val="tx1"/>
              </a:solidFill>
              <a:round/>
              <a:headEnd/>
              <a:tailEnd/>
            </a:ln>
          </p:spPr>
        </p:cxnSp>
        <p:cxnSp>
          <p:nvCxnSpPr>
            <p:cNvPr id="13339" name="AutoShape 29"/>
            <p:cNvCxnSpPr>
              <a:cxnSpLocks noChangeShapeType="1"/>
              <a:stCxn id="13322" idx="2"/>
              <a:endCxn id="13324" idx="0"/>
            </p:cNvCxnSpPr>
            <p:nvPr/>
          </p:nvCxnSpPr>
          <p:spPr bwMode="auto">
            <a:xfrm flipH="1">
              <a:off x="1604" y="1798"/>
              <a:ext cx="398" cy="145"/>
            </a:xfrm>
            <a:prstGeom prst="straightConnector1">
              <a:avLst/>
            </a:prstGeom>
            <a:noFill/>
            <a:ln w="12700">
              <a:solidFill>
                <a:schemeClr val="tx1"/>
              </a:solidFill>
              <a:round/>
              <a:headEnd/>
              <a:tailEnd/>
            </a:ln>
          </p:spPr>
        </p:cxnSp>
        <p:cxnSp>
          <p:nvCxnSpPr>
            <p:cNvPr id="13340" name="AutoShape 30"/>
            <p:cNvCxnSpPr>
              <a:cxnSpLocks noChangeShapeType="1"/>
              <a:stCxn id="13325" idx="0"/>
              <a:endCxn id="13322" idx="2"/>
            </p:cNvCxnSpPr>
            <p:nvPr/>
          </p:nvCxnSpPr>
          <p:spPr bwMode="auto">
            <a:xfrm flipH="1" flipV="1">
              <a:off x="2002" y="1798"/>
              <a:ext cx="461" cy="145"/>
            </a:xfrm>
            <a:prstGeom prst="straightConnector1">
              <a:avLst/>
            </a:prstGeom>
            <a:noFill/>
            <a:ln w="12700">
              <a:solidFill>
                <a:schemeClr val="tx1"/>
              </a:solidFill>
              <a:round/>
              <a:headEnd/>
              <a:tailEnd/>
            </a:ln>
          </p:spPr>
        </p:cxnSp>
        <p:cxnSp>
          <p:nvCxnSpPr>
            <p:cNvPr id="13341" name="AutoShape 31"/>
            <p:cNvCxnSpPr>
              <a:cxnSpLocks noChangeShapeType="1"/>
              <a:stCxn id="13325" idx="2"/>
              <a:endCxn id="13329" idx="0"/>
            </p:cNvCxnSpPr>
            <p:nvPr/>
          </p:nvCxnSpPr>
          <p:spPr bwMode="auto">
            <a:xfrm>
              <a:off x="2463" y="2274"/>
              <a:ext cx="6" cy="37"/>
            </a:xfrm>
            <a:prstGeom prst="straightConnector1">
              <a:avLst/>
            </a:prstGeom>
            <a:noFill/>
            <a:ln w="12700">
              <a:solidFill>
                <a:schemeClr val="tx1"/>
              </a:solidFill>
              <a:round/>
              <a:headEnd/>
              <a:tailEnd/>
            </a:ln>
          </p:spPr>
        </p:cxnSp>
        <p:cxnSp>
          <p:nvCxnSpPr>
            <p:cNvPr id="13342" name="AutoShape 32"/>
            <p:cNvCxnSpPr>
              <a:cxnSpLocks noChangeShapeType="1"/>
              <a:stCxn id="13324" idx="2"/>
              <a:endCxn id="13328" idx="0"/>
            </p:cNvCxnSpPr>
            <p:nvPr/>
          </p:nvCxnSpPr>
          <p:spPr bwMode="auto">
            <a:xfrm>
              <a:off x="1604" y="2274"/>
              <a:ext cx="7" cy="36"/>
            </a:xfrm>
            <a:prstGeom prst="straightConnector1">
              <a:avLst/>
            </a:prstGeom>
            <a:noFill/>
            <a:ln w="12700">
              <a:solidFill>
                <a:schemeClr val="tx1"/>
              </a:solidFill>
              <a:round/>
              <a:headEnd/>
              <a:tailEnd/>
            </a:ln>
          </p:spPr>
        </p:cxnSp>
        <p:cxnSp>
          <p:nvCxnSpPr>
            <p:cNvPr id="13343" name="AutoShape 33"/>
            <p:cNvCxnSpPr>
              <a:cxnSpLocks noChangeShapeType="1"/>
              <a:stCxn id="13326" idx="0"/>
              <a:endCxn id="13323" idx="2"/>
            </p:cNvCxnSpPr>
            <p:nvPr/>
          </p:nvCxnSpPr>
          <p:spPr bwMode="auto">
            <a:xfrm flipV="1">
              <a:off x="3662" y="1798"/>
              <a:ext cx="281" cy="146"/>
            </a:xfrm>
            <a:prstGeom prst="straightConnector1">
              <a:avLst/>
            </a:prstGeom>
            <a:noFill/>
            <a:ln w="12700">
              <a:solidFill>
                <a:schemeClr val="tx1"/>
              </a:solidFill>
              <a:round/>
              <a:headEnd/>
              <a:tailEnd/>
            </a:ln>
          </p:spPr>
        </p:cxnSp>
        <p:cxnSp>
          <p:nvCxnSpPr>
            <p:cNvPr id="13344" name="AutoShape 34"/>
            <p:cNvCxnSpPr>
              <a:cxnSpLocks noChangeShapeType="1"/>
              <a:stCxn id="13323" idx="2"/>
              <a:endCxn id="13327" idx="0"/>
            </p:cNvCxnSpPr>
            <p:nvPr/>
          </p:nvCxnSpPr>
          <p:spPr bwMode="auto">
            <a:xfrm>
              <a:off x="3943" y="1798"/>
              <a:ext cx="341" cy="146"/>
            </a:xfrm>
            <a:prstGeom prst="straightConnector1">
              <a:avLst/>
            </a:prstGeom>
            <a:noFill/>
            <a:ln w="12700">
              <a:solidFill>
                <a:schemeClr val="tx1"/>
              </a:solidFill>
              <a:round/>
              <a:headEnd/>
              <a:tailEnd/>
            </a:ln>
          </p:spPr>
        </p:cxnSp>
        <p:cxnSp>
          <p:nvCxnSpPr>
            <p:cNvPr id="13345" name="AutoShape 35"/>
            <p:cNvCxnSpPr>
              <a:cxnSpLocks noChangeShapeType="1"/>
              <a:stCxn id="13326" idx="2"/>
              <a:endCxn id="13330" idx="0"/>
            </p:cNvCxnSpPr>
            <p:nvPr/>
          </p:nvCxnSpPr>
          <p:spPr bwMode="auto">
            <a:xfrm>
              <a:off x="3662" y="2275"/>
              <a:ext cx="20" cy="36"/>
            </a:xfrm>
            <a:prstGeom prst="straightConnector1">
              <a:avLst/>
            </a:prstGeom>
            <a:noFill/>
            <a:ln w="12700">
              <a:solidFill>
                <a:schemeClr val="tx1"/>
              </a:solidFill>
              <a:round/>
              <a:headEnd/>
              <a:tailEnd/>
            </a:ln>
          </p:spPr>
        </p:cxnSp>
        <p:cxnSp>
          <p:nvCxnSpPr>
            <p:cNvPr id="13346" name="AutoShape 36"/>
            <p:cNvCxnSpPr>
              <a:cxnSpLocks noChangeShapeType="1"/>
              <a:stCxn id="13327" idx="2"/>
              <a:endCxn id="13331" idx="0"/>
            </p:cNvCxnSpPr>
            <p:nvPr/>
          </p:nvCxnSpPr>
          <p:spPr bwMode="auto">
            <a:xfrm flipH="1">
              <a:off x="4267" y="2275"/>
              <a:ext cx="17" cy="36"/>
            </a:xfrm>
            <a:prstGeom prst="straightConnector1">
              <a:avLst/>
            </a:prstGeom>
            <a:noFill/>
            <a:ln w="12700">
              <a:solidFill>
                <a:schemeClr val="tx1"/>
              </a:solidFill>
              <a:round/>
              <a:headEnd/>
              <a:tailEnd/>
            </a:ln>
          </p:spPr>
        </p:cxnSp>
      </p:grpSp>
      <p:sp>
        <p:nvSpPr>
          <p:cNvPr id="13317" name="Slide Number Placeholder 33"/>
          <p:cNvSpPr>
            <a:spLocks noGrp="1"/>
          </p:cNvSpPr>
          <p:nvPr>
            <p:ph type="sldNum" sz="quarter" idx="4294967295"/>
          </p:nvPr>
        </p:nvSpPr>
        <p:spPr>
          <a:noFill/>
        </p:spPr>
        <p:txBody>
          <a:bodyPr/>
          <a:lstStyle/>
          <a:p>
            <a:fld id="{EAD46159-8545-4197-9AFA-7B06682FA896}" type="slidenum">
              <a:rPr lang="en-US">
                <a:cs typeface="Arial" charset="0"/>
              </a:rPr>
              <a:pPr/>
              <a:t>9</a:t>
            </a:fld>
            <a:endParaRPr lang="en-US">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2889</Words>
  <Application>Microsoft Office PowerPoint</Application>
  <PresentationFormat>On-screen Show (16:9)</PresentationFormat>
  <Paragraphs>944</Paragraphs>
  <Slides>46</Slides>
  <Notes>27</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46</vt:i4>
      </vt:variant>
    </vt:vector>
  </HeadingPairs>
  <TitlesOfParts>
    <vt:vector size="50" baseType="lpstr">
      <vt:lpstr>Office Theme</vt:lpstr>
      <vt:lpstr>Visio</vt:lpstr>
      <vt:lpstr>VISIO</vt:lpstr>
      <vt:lpstr>Equation</vt:lpstr>
      <vt:lpstr>Slide 1</vt:lpstr>
      <vt:lpstr>Slide 2</vt:lpstr>
      <vt:lpstr>Classification: Definition</vt:lpstr>
      <vt:lpstr>Classification</vt:lpstr>
      <vt:lpstr>Classification Task</vt:lpstr>
      <vt:lpstr>Examples of Classification Task</vt:lpstr>
      <vt:lpstr>Classification Techniques</vt:lpstr>
      <vt:lpstr>Training Examples</vt:lpstr>
      <vt:lpstr>Decision Trees</vt:lpstr>
      <vt:lpstr>Representation in decision trees</vt:lpstr>
      <vt:lpstr>Applications of Decision Trees</vt:lpstr>
      <vt:lpstr>Decision Trees</vt:lpstr>
      <vt:lpstr>Decision Tree Structure</vt:lpstr>
      <vt:lpstr>Decision Tree Structure</vt:lpstr>
      <vt:lpstr>Decision Tree Construction</vt:lpstr>
      <vt:lpstr>Top-Down Construction</vt:lpstr>
      <vt:lpstr>Best attribute to split?</vt:lpstr>
      <vt:lpstr>Best attribute to split?</vt:lpstr>
      <vt:lpstr>Best attribute to split?</vt:lpstr>
      <vt:lpstr>Which split to make next?</vt:lpstr>
      <vt:lpstr>Which split to make next?</vt:lpstr>
      <vt:lpstr>Principle of Decision Tree Construction</vt:lpstr>
      <vt:lpstr>Choosing Best Attribute?</vt:lpstr>
      <vt:lpstr>Entropy</vt:lpstr>
      <vt:lpstr>Entropy </vt:lpstr>
      <vt:lpstr>Choosing Best Attribute?</vt:lpstr>
      <vt:lpstr>Information Gain</vt:lpstr>
      <vt:lpstr>Gain function</vt:lpstr>
      <vt:lpstr>Training Examples</vt:lpstr>
      <vt:lpstr>Determine the Root Attribute</vt:lpstr>
      <vt:lpstr>Sort the Training Examples</vt:lpstr>
      <vt:lpstr>Final Decision Tree for Example</vt:lpstr>
      <vt:lpstr>Slide 33</vt:lpstr>
      <vt:lpstr>Overfitting</vt:lpstr>
      <vt:lpstr>When to stop splitting further?</vt:lpstr>
      <vt:lpstr>Slide 36</vt:lpstr>
      <vt:lpstr>Extensions of basic algorithm</vt:lpstr>
      <vt:lpstr>Continuous Valued Attributes</vt:lpstr>
      <vt:lpstr>Unknown Attribute Values</vt:lpstr>
      <vt:lpstr>Gini Index</vt:lpstr>
      <vt:lpstr>Regression Tree</vt:lpstr>
      <vt:lpstr>Rectilinear Division</vt:lpstr>
      <vt:lpstr>When Are Decision Trees Useful ?</vt:lpstr>
      <vt:lpstr>Summary</vt:lpstr>
      <vt:lpstr>Software</vt:lpstr>
      <vt:lpstr>End of Decision Tree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Pabitra Mitra</cp:lastModifiedBy>
  <cp:revision>14</cp:revision>
  <dcterms:created xsi:type="dcterms:W3CDTF">2016-12-13T07:50:37Z</dcterms:created>
  <dcterms:modified xsi:type="dcterms:W3CDTF">2018-01-31T03:30:42Z</dcterms:modified>
</cp:coreProperties>
</file>