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9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3.xml" ContentType="application/vnd.openxmlformats-officedocument.presentationml.notesSlide+xml"/>
  <Override PartName="/ppt/tags/tag59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37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3" r:id="rId47"/>
    <p:sldId id="304" r:id="rId48"/>
    <p:sldId id="306" r:id="rId49"/>
    <p:sldId id="310" r:id="rId50"/>
    <p:sldId id="311" r:id="rId51"/>
    <p:sldId id="312" r:id="rId52"/>
    <p:sldId id="313" r:id="rId53"/>
    <p:sldId id="314" r:id="rId5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5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47AE3-99D8-4244-BD3A-FE7D8BD83572}" type="slidenum">
              <a:rPr lang="en-US"/>
              <a:pPr/>
              <a:t>3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6179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F5EC7CA-B84D-4AC2-8CD6-34149CE7F69A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6282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0542307-FDF7-4CAB-9CFB-DA565506363E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1036831-5CC6-4E2B-BDDC-16330B7D06AF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Let x(1) and x(-1) be two S.V.</a:t>
            </a:r>
          </a:p>
          <a:p>
            <a:r>
              <a:rPr lang="en-US" smtClean="0">
                <a:latin typeface="Arial" pitchFamily="34" charset="0"/>
              </a:rPr>
              <a:t>Then b = -1/2( w^T x(1) + w^T x(-1) 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A9D4F30-8A6C-472B-9A70-CBB5D86DF909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C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B2EE44F-90AC-432C-B701-D0F75BE91957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So, if change internal points, no effect on the decision boundary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D9D20BE-2EF0-4BFB-A758-C6711C88B3CF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C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6794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ED433C0-8C2D-42D1-AB14-F7CFF2408EB3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6896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D0C311C-D6B5-400B-AF92-4E2D214E82CD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6998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983653D-20E5-4213-826F-D4D57BBCB134}" type="slidenum">
              <a:rPr lang="en-US" sz="1200"/>
              <a:pPr eaLnBrk="1" hangingPunct="1"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7DF2504-11E8-4B2C-8ED8-6190ED3FF64C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Note also, everything is done by inner-products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9A6D2-9850-42A0-965D-B088634E3A3B}" type="slidenum">
              <a:rPr lang="en-US"/>
              <a:pPr/>
              <a:t>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D399C16-5BA5-4288-8F35-A295B7ABE1B6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Note also, everything is done by inner-products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721A08D-8D67-49AD-8C92-ED10837A7A96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Note also, everything is done by inner-products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7408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01D6AD8-5852-474B-96CE-0795C2C65B24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7510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D7321BE-3EDC-4550-9776-C9F5429EE428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EBB7F91-67E7-4943-A421-3CEF3743073E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XOR: x_1, x_2, and we want to transform to x_1^2, x_2^2, x_1 x_2</a:t>
            </a:r>
          </a:p>
          <a:p>
            <a:endParaRPr lang="en-US" smtClean="0"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It can also be viewed as feature extraction from the feature vector </a:t>
            </a:r>
            <a:r>
              <a:rPr lang="en-US" b="1" smtClean="0">
                <a:latin typeface="Arial" pitchFamily="34" charset="0"/>
              </a:rPr>
              <a:t>x</a:t>
            </a:r>
            <a:r>
              <a:rPr lang="en-US" smtClean="0">
                <a:latin typeface="Arial" pitchFamily="34" charset="0"/>
              </a:rPr>
              <a:t>, but now we extract </a:t>
            </a:r>
            <a:r>
              <a:rPr lang="en-US" i="1" smtClean="0">
                <a:latin typeface="Arial" pitchFamily="34" charset="0"/>
              </a:rPr>
              <a:t>more</a:t>
            </a:r>
            <a:r>
              <a:rPr lang="en-US" smtClean="0">
                <a:latin typeface="Arial" pitchFamily="34" charset="0"/>
              </a:rPr>
              <a:t> feature than the number of features in </a:t>
            </a:r>
            <a:r>
              <a:rPr lang="en-US" b="1" smtClean="0">
                <a:latin typeface="Arial" pitchFamily="34" charset="0"/>
              </a:rPr>
              <a:t>x</a:t>
            </a:r>
            <a:r>
              <a:rPr lang="en-US" smtClean="0"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7715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D09B074-881A-463B-8535-758EFCF4E70F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7818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A62117D-63C5-4EF2-A18A-ACCACB07AF37}" type="slidenum">
              <a:rPr lang="en-US" sz="1200"/>
              <a:pPr eaLnBrk="1" hangingPunct="1"/>
              <a:t>28</a:t>
            </a:fld>
            <a:endParaRPr 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7920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CA70F28-BF9E-4A70-AE86-311182FBFF21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802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71D3D12-011C-48A7-9FC9-F77228D43F6B}" type="slidenum">
              <a:rPr lang="en-US" sz="1200"/>
              <a:pPr eaLnBrk="1" hangingPunct="1"/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8125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3AD9C4D-F7AC-4057-9E53-CBA76C95C129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84B5712-2A47-4B3B-8BC9-592FB93E1CB4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Perceptron learning rule can be used to find any decision boundary between class 1 and class 2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8227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A5BE62D-F922-4AA9-A04D-D13CF22CA77C}" type="slidenum">
              <a:rPr lang="en-US" sz="1200"/>
              <a:pPr eaLnBrk="1" hangingPunct="1"/>
              <a:t>32</a:t>
            </a:fld>
            <a:endParaRPr 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8330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549D5E6-54AD-4ECB-BDEA-8C0D16AD6462}" type="slidenum">
              <a:rPr lang="en-US" sz="1200"/>
              <a:pPr eaLnBrk="1" hangingPunct="1"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8432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3DC1114-8DC3-4D2E-A9D2-F2D1C1855FD9}" type="slidenum">
              <a:rPr lang="en-US" sz="1200"/>
              <a:pPr eaLnBrk="1" hangingPunct="1"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8534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AF47E38-1698-4E9A-9FB0-38D8B5354407}" type="slidenum">
              <a:rPr lang="en-US" sz="1200"/>
              <a:pPr eaLnBrk="1" hangingPunct="1"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8637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1301EED-3C0A-4F69-A7C1-A1997BCF285B}" type="slidenum">
              <a:rPr lang="en-US" sz="1200"/>
              <a:pPr eaLnBrk="1" hangingPunct="1"/>
              <a:t>36</a:t>
            </a:fld>
            <a:endParaRPr 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7046DE0-D106-43EA-B58F-641A613E6A68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 =</a:t>
            </a:r>
          </a:p>
          <a:p>
            <a:r>
              <a:rPr lang="en-US" smtClean="0">
                <a:latin typeface="Arial" pitchFamily="34" charset="0"/>
              </a:rPr>
              <a:t>           4           9         -25         -36          49</a:t>
            </a:r>
          </a:p>
          <a:p>
            <a:r>
              <a:rPr lang="en-US" smtClean="0">
                <a:latin typeface="Arial" pitchFamily="34" charset="0"/>
              </a:rPr>
              <a:t>           9          25         -81        -121         169</a:t>
            </a:r>
          </a:p>
          <a:p>
            <a:r>
              <a:rPr lang="en-US" smtClean="0">
                <a:latin typeface="Arial" pitchFamily="34" charset="0"/>
              </a:rPr>
              <a:t>         -25         -81         289         441        -625</a:t>
            </a:r>
          </a:p>
          <a:p>
            <a:r>
              <a:rPr lang="en-US" smtClean="0">
                <a:latin typeface="Arial" pitchFamily="34" charset="0"/>
              </a:rPr>
              <a:t>         -36        -121         441         676        -961</a:t>
            </a:r>
          </a:p>
          <a:p>
            <a:r>
              <a:rPr lang="en-US" smtClean="0">
                <a:latin typeface="Arial" pitchFamily="34" charset="0"/>
              </a:rPr>
              <a:t>          49         169        -625        -961        1369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8842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20D7DE4-09F9-49D0-ADC2-0410F4BB8216}" type="slidenum">
              <a:rPr lang="en-US" sz="1200"/>
              <a:pPr eaLnBrk="1" hangingPunct="1"/>
              <a:t>38</a:t>
            </a:fld>
            <a:endParaRPr 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A027368-FA27-43DE-A597-A063235A8860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 =</a:t>
            </a:r>
          </a:p>
          <a:p>
            <a:r>
              <a:rPr lang="en-US" smtClean="0">
                <a:latin typeface="Arial" pitchFamily="34" charset="0"/>
              </a:rPr>
              <a:t>           4           9         -25         -36          49</a:t>
            </a:r>
          </a:p>
          <a:p>
            <a:r>
              <a:rPr lang="en-US" smtClean="0">
                <a:latin typeface="Arial" pitchFamily="34" charset="0"/>
              </a:rPr>
              <a:t>           9          25         -81        -121         169</a:t>
            </a:r>
          </a:p>
          <a:p>
            <a:r>
              <a:rPr lang="en-US" smtClean="0">
                <a:latin typeface="Arial" pitchFamily="34" charset="0"/>
              </a:rPr>
              <a:t>         -25         -81         289         441        -625</a:t>
            </a:r>
          </a:p>
          <a:p>
            <a:r>
              <a:rPr lang="en-US" smtClean="0">
                <a:latin typeface="Arial" pitchFamily="34" charset="0"/>
              </a:rPr>
              <a:t>         -36        -121         441         676        -961</a:t>
            </a:r>
          </a:p>
          <a:p>
            <a:r>
              <a:rPr lang="en-US" smtClean="0">
                <a:latin typeface="Arial" pitchFamily="34" charset="0"/>
              </a:rPr>
              <a:t>          49         169        -625        -961        1369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A167324-9B12-415F-A43F-FE68054155E0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The optimization toolbox of matlab contains a quadratic programming solver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149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0EBDE33-1FD1-4583-BDFE-65535C464073}" type="slidenum">
              <a:rPr lang="en-US" sz="1200"/>
              <a:pPr eaLnBrk="1" hangingPunct="1"/>
              <a:t>41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546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20B2D86-1626-447F-B392-9BE3D674A53D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251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3107645-3BF8-49ED-A510-115DB54BDC08}" type="slidenum">
              <a:rPr lang="en-US" sz="1200"/>
              <a:pPr eaLnBrk="1" hangingPunct="1"/>
              <a:t>42</a:t>
            </a:fld>
            <a:endParaRPr lang="en-US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354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5FB29D2-09A8-4D51-8674-E2A6D5DC4F47}" type="slidenum">
              <a:rPr lang="en-US" sz="1200"/>
              <a:pPr eaLnBrk="1" hangingPunct="1"/>
              <a:t>43</a:t>
            </a:fld>
            <a:endParaRPr lang="en-US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10B2352-C9EA-4145-A39D-97757BB7EC0E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Despite violating Mercer condition, the sigmoid kernel function can still work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558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D98FCFC-B314-4DEC-808B-1667B4864663}" type="slidenum">
              <a:rPr lang="en-US" sz="1200"/>
              <a:pPr eaLnBrk="1" hangingPunct="1"/>
              <a:t>45</a:t>
            </a:fld>
            <a:endParaRPr lang="en-US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763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FFD1B1B-F367-4508-A312-71F4BDD6413B}" type="slidenum">
              <a:rPr lang="en-US" sz="1200"/>
              <a:pPr eaLnBrk="1" hangingPunct="1"/>
              <a:t>46</a:t>
            </a:fld>
            <a:endParaRPr lang="en-US" sz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866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2CEC180-1672-480B-BC99-07A2036894FA}" type="slidenum">
              <a:rPr lang="en-US" sz="1200"/>
              <a:pPr eaLnBrk="1" hangingPunct="1"/>
              <a:t>47</a:t>
            </a:fld>
            <a:endParaRPr lang="en-US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0070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499F779-F6FA-434C-A7E1-375747DA3E34}" type="slidenum">
              <a:rPr lang="en-US" sz="1200"/>
              <a:pPr eaLnBrk="1" hangingPunct="1"/>
              <a:t>48</a:t>
            </a:fld>
            <a:endParaRPr lang="en-US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0685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1C226C9-F23D-4D19-AEF8-1A9BC8EFD4EC}" type="slidenum">
              <a:rPr lang="en-US" sz="1200"/>
              <a:pPr eaLnBrk="1" hangingPunct="1"/>
              <a:t>49</a:t>
            </a:fld>
            <a:endParaRPr lang="en-US"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0787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049052B-2B30-4CF3-92F9-D8F07A987B7E}" type="slidenum">
              <a:rPr lang="en-US" sz="1200"/>
              <a:pPr eaLnBrk="1" hangingPunct="1"/>
              <a:t>50</a:t>
            </a:fld>
            <a:endParaRPr lang="en-US" sz="12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0890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929DD40-92D7-47DE-86F2-889D2A12D2A4}" type="slidenum">
              <a:rPr lang="en-US" sz="1200"/>
              <a:pPr eaLnBrk="1" hangingPunct="1"/>
              <a:t>51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78E8679-C6B3-4C9E-9E05-A83AE48C9751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C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1094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A2DA52D-AB14-4366-B773-FC14FAE53F6A}" type="slidenum">
              <a:rPr lang="en-US" sz="1200"/>
              <a:pPr eaLnBrk="1" hangingPunct="1"/>
              <a:t>52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B6A1522-5F98-4C0D-BABF-FC4C59962C40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C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F4895FB-E77F-42C4-869A-6983C07EF5CE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C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5974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2FF1603-9288-4AFB-AEED-6C48179B622B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6077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E94A39F-3CD5-4C79-9DCF-C66DA90290D1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C6-D875-4F1F-86FC-5EAD4FD08937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6A8-11E6-40D8-A81C-C686F40F9008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8BF-D6E9-474E-A2B4-3BB0369E8953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BD18-1B82-4DDC-B3F7-6C230F5D450D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0760-1FB0-4515-A135-66301A77C3CA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200B-F567-4DEF-9199-7E2B7D7F5190}" type="datetime1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F88-C00F-456D-8418-C22CF1B44A8F}" type="datetime1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BEC1-A4C6-4ECF-97F9-8EEAF88F409C}" type="datetime1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1DD-A58B-4006-9F4B-52471FDB0474}" type="datetime1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94B-FA0F-4042-A096-273FF1F567C9}" type="datetime1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A92-4EAD-4334-9A36-A06C640F52AD}" type="datetime1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9CC8-A701-4FE6-BF44-6BB88A97CFF6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5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tags" Target="../tags/tag17.xml"/><Relationship Id="rId7" Type="http://schemas.openxmlformats.org/officeDocument/2006/relationships/oleObject" Target="../embeddings/oleObject4.bin"/><Relationship Id="rId2" Type="http://schemas.openxmlformats.org/officeDocument/2006/relationships/tags" Target="../tags/tag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11" Type="http://schemas.openxmlformats.org/officeDocument/2006/relationships/image" Target="../media/image18.wmf"/><Relationship Id="rId5" Type="http://schemas.openxmlformats.org/officeDocument/2006/relationships/notesSlide" Target="../notesSlides/notesSlide9.xml"/><Relationship Id="rId10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0.xml"/><Relationship Id="rId7" Type="http://schemas.openxmlformats.org/officeDocument/2006/relationships/image" Target="../media/image2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1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5.xml"/><Relationship Id="rId7" Type="http://schemas.openxmlformats.org/officeDocument/2006/relationships/image" Target="../media/image27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9.xml"/><Relationship Id="rId7" Type="http://schemas.openxmlformats.org/officeDocument/2006/relationships/image" Target="../media/image3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30.xml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erical.rl.ac.uk/qp/qp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33.xml"/><Relationship Id="rId16" Type="http://schemas.openxmlformats.org/officeDocument/2006/relationships/image" Target="../media/image40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5.png"/><Relationship Id="rId5" Type="http://schemas.openxmlformats.org/officeDocument/2006/relationships/tags" Target="../tags/tag36.xml"/><Relationship Id="rId15" Type="http://schemas.openxmlformats.org/officeDocument/2006/relationships/image" Target="../media/image39.png"/><Relationship Id="rId10" Type="http://schemas.openxmlformats.org/officeDocument/2006/relationships/notesSlide" Target="../notesSlides/notesSlide17.xml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41.xml"/><Relationship Id="rId7" Type="http://schemas.openxmlformats.org/officeDocument/2006/relationships/image" Target="../media/image45.png"/><Relationship Id="rId2" Type="http://schemas.openxmlformats.org/officeDocument/2006/relationships/tags" Target="../tags/tag4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4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4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43.xml"/><Relationship Id="rId7" Type="http://schemas.openxmlformats.org/officeDocument/2006/relationships/image" Target="../media/image55.png"/><Relationship Id="rId2" Type="http://schemas.openxmlformats.org/officeDocument/2006/relationships/tags" Target="../tags/tag42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21.xml"/><Relationship Id="rId11" Type="http://schemas.openxmlformats.org/officeDocument/2006/relationships/image" Target="../media/image53.wmf"/><Relationship Id="rId5" Type="http://schemas.openxmlformats.org/officeDocument/2006/relationships/slideLayout" Target="../slideLayouts/slideLayout2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44.xml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47.xml"/><Relationship Id="rId7" Type="http://schemas.openxmlformats.org/officeDocument/2006/relationships/image" Target="../media/image60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59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50.xml"/><Relationship Id="rId7" Type="http://schemas.openxmlformats.org/officeDocument/2006/relationships/image" Target="../media/image63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6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53.xml"/><Relationship Id="rId7" Type="http://schemas.openxmlformats.org/officeDocument/2006/relationships/image" Target="../media/image68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1.png"/><Relationship Id="rId4" Type="http://schemas.openxmlformats.org/officeDocument/2006/relationships/tags" Target="../tags/tag54.xml"/><Relationship Id="rId9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57.xml"/><Relationship Id="rId7" Type="http://schemas.openxmlformats.org/officeDocument/2006/relationships/image" Target="../media/image72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5.png"/><Relationship Id="rId4" Type="http://schemas.openxmlformats.org/officeDocument/2006/relationships/tags" Target="../tags/tag58.xml"/><Relationship Id="rId9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64.xml"/><Relationship Id="rId7" Type="http://schemas.openxmlformats.org/officeDocument/2006/relationships/notesSlide" Target="../notesSlides/notesSlide38.xml"/><Relationship Id="rId12" Type="http://schemas.openxmlformats.org/officeDocument/2006/relationships/image" Target="../media/image83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2.png"/><Relationship Id="rId5" Type="http://schemas.openxmlformats.org/officeDocument/2006/relationships/tags" Target="../tags/tag66.xml"/><Relationship Id="rId10" Type="http://schemas.openxmlformats.org/officeDocument/2006/relationships/image" Target="../media/image81.png"/><Relationship Id="rId4" Type="http://schemas.openxmlformats.org/officeDocument/2006/relationships/tags" Target="../tags/tag65.xml"/><Relationship Id="rId9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4.wmf"/><Relationship Id="rId4" Type="http://schemas.openxmlformats.org/officeDocument/2006/relationships/oleObject" Target="../embeddings/oleObject2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69.xml"/><Relationship Id="rId7" Type="http://schemas.openxmlformats.org/officeDocument/2006/relationships/image" Target="../media/image86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85.png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.wmf"/><Relationship Id="rId3" Type="http://schemas.openxmlformats.org/officeDocument/2006/relationships/tags" Target="../tags/tag2.xml"/><Relationship Id="rId7" Type="http://schemas.openxmlformats.org/officeDocument/2006/relationships/notesSlide" Target="../notesSlides/notesSlide5.xml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5.wmf"/><Relationship Id="rId2" Type="http://schemas.openxmlformats.org/officeDocument/2006/relationships/tags" Target="../tags/tag1.xml"/><Relationship Id="rId1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4.xml"/><Relationship Id="rId15" Type="http://schemas.openxmlformats.org/officeDocument/2006/relationships/image" Target="../media/image4.wmf"/><Relationship Id="rId10" Type="http://schemas.openxmlformats.org/officeDocument/2006/relationships/image" Target="../media/image8.png"/><Relationship Id="rId4" Type="http://schemas.openxmlformats.org/officeDocument/2006/relationships/tags" Target="../tags/tag3.xml"/><Relationship Id="rId9" Type="http://schemas.openxmlformats.org/officeDocument/2006/relationships/image" Target="../media/image7.png"/><Relationship Id="rId1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tags" Target="../tags/tag9.xml"/><Relationship Id="rId10" Type="http://schemas.openxmlformats.org/officeDocument/2006/relationships/image" Target="../media/image8.png"/><Relationship Id="rId4" Type="http://schemas.openxmlformats.org/officeDocument/2006/relationships/tags" Target="../tags/tag8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2.xml"/><Relationship Id="rId7" Type="http://schemas.openxmlformats.org/officeDocument/2006/relationships/image" Target="../media/image1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1962150"/>
            <a:ext cx="64008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Times New Roman" pitchFamily="18" charset="0"/>
              </a:rPr>
              <a:t>Data Mining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Week 5: Support Vector Machine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Pabitra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 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Mitra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Computer Science and Engineering, IIT Kharagpur</a:t>
            </a:r>
            <a:endParaRPr kumimoji="0" lang="en-US" sz="1200" b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075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8040688" cy="280035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Lagrangian</a:t>
            </a:r>
            <a:r>
              <a:rPr lang="en-US" dirty="0" smtClean="0"/>
              <a:t> is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i</a:t>
            </a:r>
            <a:r>
              <a:rPr lang="en-US" dirty="0" smtClean="0">
                <a:cs typeface="Tahoma" pitchFamily="34" charset="0"/>
              </a:rPr>
              <a:t>≥0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Note that ||</a:t>
            </a:r>
            <a:r>
              <a:rPr lang="en-US" b="1" dirty="0" smtClean="0"/>
              <a:t>w</a:t>
            </a:r>
            <a:r>
              <a:rPr lang="en-US" dirty="0" smtClean="0"/>
              <a:t>||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w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/>
          </a:p>
        </p:txBody>
      </p:sp>
      <p:sp>
        <p:nvSpPr>
          <p:cNvPr id="6144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E2DF355-EDCF-42C3-84A0-D15D7C746CAD}" type="slidenum">
              <a:rPr lang="en-US" sz="1400" smtClean="0"/>
              <a:pPr eaLnBrk="1" hangingPunct="1"/>
              <a:t>10</a:t>
            </a:fld>
            <a:endParaRPr lang="en-US" sz="1400" smtClean="0"/>
          </a:p>
        </p:txBody>
      </p:sp>
      <p:pic>
        <p:nvPicPr>
          <p:cNvPr id="61444" name="Picture 307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971550"/>
            <a:ext cx="2176463" cy="43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308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997700" cy="25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308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14650"/>
            <a:ext cx="5092700" cy="55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Rectangle 3091"/>
          <p:cNvSpPr>
            <a:spLocks noChangeArrowheads="1"/>
          </p:cNvSpPr>
          <p:nvPr/>
        </p:nvSpPr>
        <p:spPr bwMode="auto">
          <a:xfrm>
            <a:off x="1066800" y="209550"/>
            <a:ext cx="80295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3200" dirty="0">
                <a:solidFill>
                  <a:schemeClr val="tx2"/>
                </a:solidFill>
              </a:rPr>
              <a:t>Finding the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419240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idx="1"/>
          </p:nvPr>
        </p:nvSpPr>
        <p:spPr>
          <a:xfrm>
            <a:off x="399256" y="561109"/>
            <a:ext cx="8040688" cy="28003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Setting the gradient of     w.r.t. </a:t>
            </a:r>
            <a:r>
              <a:rPr lang="en-US" sz="2400" b="1" dirty="0" smtClean="0"/>
              <a:t>w</a:t>
            </a:r>
            <a:r>
              <a:rPr lang="en-US" sz="2400" dirty="0" smtClean="0"/>
              <a:t> and b to zero, we have</a:t>
            </a:r>
            <a:endParaRPr lang="en-US" sz="2400" b="1" dirty="0" smtClean="0"/>
          </a:p>
        </p:txBody>
      </p:sp>
      <p:sp>
        <p:nvSpPr>
          <p:cNvPr id="3277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8770207-B5E0-4CD9-81ED-83CBFF5F0400}" type="slidenum">
              <a:rPr lang="en-US" sz="1400" smtClean="0"/>
              <a:pPr eaLnBrk="1" hangingPunct="1"/>
              <a:t>11</a:t>
            </a:fld>
            <a:endParaRPr lang="en-US" sz="1400" smtClean="0"/>
          </a:p>
        </p:txBody>
      </p:sp>
      <p:pic>
        <p:nvPicPr>
          <p:cNvPr id="32774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00451"/>
            <a:ext cx="6194425" cy="121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557213" y="57150"/>
            <a:ext cx="80295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2400" dirty="0">
                <a:solidFill>
                  <a:schemeClr val="tx2"/>
                </a:solidFill>
              </a:rPr>
              <a:t>Gradient with respect to </a:t>
            </a:r>
            <a:r>
              <a:rPr lang="en-US" sz="2400" i="1" dirty="0">
                <a:solidFill>
                  <a:schemeClr val="tx2"/>
                </a:solidFill>
              </a:rPr>
              <a:t>w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i="1" dirty="0">
                <a:solidFill>
                  <a:schemeClr val="tx2"/>
                </a:solidFill>
              </a:rPr>
              <a:t>b</a:t>
            </a:r>
          </a:p>
        </p:txBody>
      </p:sp>
      <p:graphicFrame>
        <p:nvGraphicFramePr>
          <p:cNvPr id="3277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816633"/>
              </p:ext>
            </p:extLst>
          </p:nvPr>
        </p:nvGraphicFramePr>
        <p:xfrm>
          <a:off x="457200" y="3105150"/>
          <a:ext cx="1736725" cy="1554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7" imgW="850900" imgH="1016000" progId="Equation.3">
                  <p:embed/>
                </p:oleObj>
              </mc:Choice>
              <mc:Fallback>
                <p:oleObj name="Equation" r:id="rId7" imgW="8509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05150"/>
                        <a:ext cx="1736725" cy="15549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6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16" b="27429"/>
          <a:stretch>
            <a:fillRect/>
          </a:stretch>
        </p:blipFill>
        <p:spPr bwMode="auto">
          <a:xfrm>
            <a:off x="3733800" y="590365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71" name="Object 13"/>
          <p:cNvGraphicFramePr>
            <a:graphicFrameLocks noChangeAspect="1"/>
          </p:cNvGraphicFramePr>
          <p:nvPr/>
        </p:nvGraphicFramePr>
        <p:xfrm>
          <a:off x="838200" y="1314450"/>
          <a:ext cx="6248400" cy="170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0" imgW="2590800" imgH="939800" progId="Equation.3">
                  <p:embed/>
                </p:oleObj>
              </mc:Choice>
              <mc:Fallback>
                <p:oleObj name="Equation" r:id="rId10" imgW="25908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14450"/>
                        <a:ext cx="6248400" cy="1702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14"/>
          <p:cNvSpPr txBox="1">
            <a:spLocks noChangeArrowheads="1"/>
          </p:cNvSpPr>
          <p:nvPr/>
        </p:nvSpPr>
        <p:spPr bwMode="auto">
          <a:xfrm>
            <a:off x="2514600" y="2971800"/>
            <a:ext cx="64251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/>
              <a:t>n: no of examples, m: dimension of the space</a:t>
            </a:r>
          </a:p>
        </p:txBody>
      </p:sp>
    </p:spTree>
    <p:extLst>
      <p:ext uri="{BB962C8B-B14F-4D97-AF65-F5344CB8AC3E}">
        <p14:creationId xmlns:p14="http://schemas.microsoft.com/office/powerpoint/2010/main" val="31252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05978"/>
            <a:ext cx="8229600" cy="5369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Dual Problem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94508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If we substitute                             to     , we have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Since </a:t>
            </a:r>
          </a:p>
          <a:p>
            <a:pPr eaLnBrk="1" hangingPunct="1"/>
            <a:r>
              <a:rPr lang="en-US" dirty="0" smtClean="0"/>
              <a:t>This is a function of </a:t>
            </a:r>
            <a:r>
              <a:rPr lang="en-US" dirty="0" err="1" smtClean="0">
                <a:latin typeface="Symbol" pitchFamily="18" charset="2"/>
              </a:rPr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only</a:t>
            </a:r>
          </a:p>
        </p:txBody>
      </p:sp>
      <p:sp>
        <p:nvSpPr>
          <p:cNvPr id="6246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3B91104-7592-40A4-836A-1890403A4A5A}" type="slidenum">
              <a:rPr lang="en-US" sz="1400" smtClean="0"/>
              <a:pPr eaLnBrk="1" hangingPunct="1"/>
              <a:t>12</a:t>
            </a:fld>
            <a:endParaRPr lang="en-US" sz="1400" smtClean="0"/>
          </a:p>
        </p:txBody>
      </p:sp>
      <p:pic>
        <p:nvPicPr>
          <p:cNvPr id="62469" name="Picture 10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576" y="917972"/>
            <a:ext cx="1752600" cy="51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0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28751"/>
            <a:ext cx="8394700" cy="175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103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71850"/>
            <a:ext cx="1296988" cy="45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098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 smtClean="0"/>
              <a:t>The Dual Problem</a:t>
            </a:r>
          </a:p>
        </p:txBody>
      </p:sp>
      <p:sp>
        <p:nvSpPr>
          <p:cNvPr id="63491" name="Rectangle 4099"/>
          <p:cNvSpPr>
            <a:spLocks noGrp="1" noChangeArrowheads="1"/>
          </p:cNvSpPr>
          <p:nvPr>
            <p:ph idx="1"/>
          </p:nvPr>
        </p:nvSpPr>
        <p:spPr>
          <a:xfrm>
            <a:off x="381001" y="713833"/>
            <a:ext cx="8229600" cy="339447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The new objective function is in terms of </a:t>
            </a:r>
            <a:r>
              <a:rPr lang="en-US" sz="1800" dirty="0" err="1" smtClean="0">
                <a:latin typeface="Symbol" pitchFamily="18" charset="2"/>
              </a:rPr>
              <a:t>a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 only</a:t>
            </a:r>
          </a:p>
          <a:p>
            <a:pPr eaLnBrk="1" hangingPunct="1"/>
            <a:r>
              <a:rPr lang="en-US" sz="1800" dirty="0" smtClean="0"/>
              <a:t>It is known as the dual problem: if we know </a:t>
            </a:r>
            <a:r>
              <a:rPr lang="en-US" sz="1800" b="1" dirty="0" smtClean="0"/>
              <a:t>w</a:t>
            </a:r>
            <a:r>
              <a:rPr lang="en-US" sz="1800" dirty="0" smtClean="0"/>
              <a:t>, we know all </a:t>
            </a:r>
            <a:r>
              <a:rPr lang="en-US" sz="1800" dirty="0" err="1" smtClean="0">
                <a:latin typeface="Symbol" pitchFamily="18" charset="2"/>
              </a:rPr>
              <a:t>a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; if we know all </a:t>
            </a:r>
            <a:r>
              <a:rPr lang="en-US" sz="1800" dirty="0" err="1" smtClean="0">
                <a:latin typeface="Symbol" pitchFamily="18" charset="2"/>
              </a:rPr>
              <a:t>a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, we know </a:t>
            </a:r>
            <a:r>
              <a:rPr lang="en-US" sz="1800" b="1" dirty="0" smtClean="0"/>
              <a:t>w</a:t>
            </a:r>
          </a:p>
          <a:p>
            <a:pPr eaLnBrk="1" hangingPunct="1"/>
            <a:r>
              <a:rPr lang="en-US" sz="1800" dirty="0" smtClean="0"/>
              <a:t>The original problem is known as the primal problem</a:t>
            </a:r>
          </a:p>
          <a:p>
            <a:pPr eaLnBrk="1" hangingPunct="1"/>
            <a:r>
              <a:rPr lang="en-US" sz="1800" dirty="0" smtClean="0"/>
              <a:t>The objective function of the dual problem needs to be maximized (comes out from the KKT theory)</a:t>
            </a:r>
          </a:p>
          <a:p>
            <a:pPr eaLnBrk="1" hangingPunct="1"/>
            <a:r>
              <a:rPr lang="en-US" sz="1800" dirty="0" smtClean="0"/>
              <a:t>The dual problem is therefore:</a:t>
            </a:r>
          </a:p>
        </p:txBody>
      </p:sp>
      <p:sp>
        <p:nvSpPr>
          <p:cNvPr id="63492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ADA1988-21B6-4EFA-BDD1-77199B82E9B5}" type="slidenum">
              <a:rPr lang="en-US" sz="1400" smtClean="0"/>
              <a:pPr eaLnBrk="1" hangingPunct="1"/>
              <a:t>13</a:t>
            </a:fld>
            <a:endParaRPr lang="en-US" sz="1400" smtClean="0"/>
          </a:p>
        </p:txBody>
      </p:sp>
      <p:pic>
        <p:nvPicPr>
          <p:cNvPr id="63493" name="Picture 410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9" y="3717132"/>
            <a:ext cx="5330825" cy="62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410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93" y="2992243"/>
            <a:ext cx="5638800" cy="53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7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Dual Problem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5592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lvl="4" eaLnBrk="1" hangingPunct="1"/>
            <a:endParaRPr lang="en-US" sz="800" dirty="0" smtClean="0"/>
          </a:p>
          <a:p>
            <a:pPr eaLnBrk="1" hangingPunct="1"/>
            <a:r>
              <a:rPr lang="en-US" dirty="0" smtClean="0"/>
              <a:t>This is a quadratic programming (QP) problem</a:t>
            </a:r>
          </a:p>
          <a:p>
            <a:pPr lvl="1" eaLnBrk="1" hangingPunct="1"/>
            <a:r>
              <a:rPr lang="en-US" dirty="0" smtClean="0"/>
              <a:t>A global maximum of </a:t>
            </a:r>
            <a:r>
              <a:rPr lang="en-US" dirty="0" err="1" smtClean="0">
                <a:latin typeface="Symbol" pitchFamily="18" charset="2"/>
              </a:rPr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can always be found</a:t>
            </a:r>
          </a:p>
          <a:p>
            <a:pPr lvl="4" eaLnBrk="1" hangingPunct="1"/>
            <a:endParaRPr lang="en-US" sz="1600" dirty="0" smtClean="0"/>
          </a:p>
          <a:p>
            <a:pPr eaLnBrk="1" hangingPunct="1"/>
            <a:r>
              <a:rPr lang="en-US" b="1" dirty="0" smtClean="0"/>
              <a:t>w</a:t>
            </a:r>
            <a:r>
              <a:rPr lang="en-US" dirty="0" smtClean="0"/>
              <a:t> can be recovered by</a:t>
            </a:r>
          </a:p>
        </p:txBody>
      </p:sp>
      <p:sp>
        <p:nvSpPr>
          <p:cNvPr id="6451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893F0B2-0F2C-4506-A635-DFA64594E6D1}" type="slidenum">
              <a:rPr lang="en-US" sz="1400" smtClean="0"/>
              <a:pPr eaLnBrk="1" hangingPunct="1"/>
              <a:t>14</a:t>
            </a:fld>
            <a:endParaRPr lang="en-US" sz="1400" smtClean="0"/>
          </a:p>
        </p:txBody>
      </p:sp>
      <p:pic>
        <p:nvPicPr>
          <p:cNvPr id="6451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1391"/>
            <a:ext cx="4572000" cy="62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5591"/>
            <a:ext cx="73152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79573"/>
            <a:ext cx="2743200" cy="79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3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Characteristics of the Solution</a:t>
            </a:r>
          </a:p>
        </p:txBody>
      </p:sp>
      <p:sp>
        <p:nvSpPr>
          <p:cNvPr id="65539" name="Rectangle 30"/>
          <p:cNvSpPr>
            <a:spLocks noGrp="1" noChangeArrowheads="1"/>
          </p:cNvSpPr>
          <p:nvPr>
            <p:ph idx="1"/>
          </p:nvPr>
        </p:nvSpPr>
        <p:spPr>
          <a:xfrm>
            <a:off x="914400" y="742950"/>
            <a:ext cx="8077200" cy="405765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Many of the </a:t>
            </a:r>
            <a:r>
              <a:rPr lang="en-US" dirty="0" err="1" smtClean="0">
                <a:latin typeface="Symbol" pitchFamily="18" charset="2"/>
              </a:rPr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are zero</a:t>
            </a:r>
          </a:p>
          <a:p>
            <a:pPr lvl="1" eaLnBrk="1" hangingPunct="1"/>
            <a:r>
              <a:rPr lang="en-US" b="1" dirty="0" smtClean="0"/>
              <a:t>w</a:t>
            </a:r>
            <a:r>
              <a:rPr lang="en-US" dirty="0" smtClean="0"/>
              <a:t> is a linear combination of a small number of data points</a:t>
            </a:r>
          </a:p>
          <a:p>
            <a:pPr lvl="1" eaLnBrk="1" hangingPunct="1"/>
            <a:r>
              <a:rPr lang="en-US" dirty="0" smtClean="0"/>
              <a:t>This “sparse” representation can be viewed as data compression as in the construction of </a:t>
            </a:r>
            <a:r>
              <a:rPr lang="en-US" dirty="0" err="1" smtClean="0"/>
              <a:t>knn</a:t>
            </a:r>
            <a:r>
              <a:rPr lang="en-US" dirty="0" smtClean="0"/>
              <a:t> classifier</a:t>
            </a:r>
          </a:p>
          <a:p>
            <a:pPr eaLnBrk="1" hangingPunct="1"/>
            <a:endParaRPr lang="en-US" sz="2300" b="1" dirty="0" smtClean="0"/>
          </a:p>
          <a:p>
            <a:pPr eaLnBrk="1" hangingPunct="1"/>
            <a:r>
              <a:rPr lang="en-US" sz="2300" b="1" dirty="0" smtClean="0"/>
              <a:t>x</a:t>
            </a:r>
            <a:r>
              <a:rPr lang="en-US" sz="2300" baseline="-25000" dirty="0" smtClean="0"/>
              <a:t>i</a:t>
            </a:r>
            <a:r>
              <a:rPr lang="en-US" sz="2300" dirty="0" smtClean="0"/>
              <a:t> with non-zero </a:t>
            </a:r>
            <a:r>
              <a:rPr lang="en-US" sz="2300" dirty="0" err="1" smtClean="0">
                <a:latin typeface="Symbol" pitchFamily="18" charset="2"/>
              </a:rPr>
              <a:t>a</a:t>
            </a:r>
            <a:r>
              <a:rPr lang="en-US" sz="2300" baseline="-25000" dirty="0" err="1" smtClean="0"/>
              <a:t>i</a:t>
            </a:r>
            <a:r>
              <a:rPr lang="en-US" sz="2300" dirty="0" smtClean="0"/>
              <a:t> are called support vectors (SV)</a:t>
            </a:r>
          </a:p>
          <a:p>
            <a:pPr lvl="1" eaLnBrk="1" hangingPunct="1"/>
            <a:r>
              <a:rPr lang="en-US" dirty="0" smtClean="0"/>
              <a:t>The decision boundary is determined only by the SV</a:t>
            </a:r>
          </a:p>
          <a:p>
            <a:pPr lvl="1" eaLnBrk="1" hangingPunct="1"/>
            <a:r>
              <a:rPr lang="en-US" dirty="0" smtClean="0"/>
              <a:t>Let </a:t>
            </a:r>
            <a:r>
              <a:rPr lang="en-US" i="1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 (</a:t>
            </a:r>
            <a:r>
              <a:rPr lang="en-US" i="1" dirty="0" smtClean="0"/>
              <a:t>j</a:t>
            </a:r>
            <a:r>
              <a:rPr lang="en-US" dirty="0" smtClean="0"/>
              <a:t>=1, ..., </a:t>
            </a:r>
            <a:r>
              <a:rPr lang="en-US" i="1" dirty="0" smtClean="0"/>
              <a:t>s</a:t>
            </a:r>
            <a:r>
              <a:rPr lang="en-US" dirty="0" smtClean="0"/>
              <a:t>) be the indices of the </a:t>
            </a:r>
            <a:r>
              <a:rPr lang="en-US" i="1" dirty="0" smtClean="0"/>
              <a:t>s</a:t>
            </a:r>
            <a:r>
              <a:rPr lang="en-US" dirty="0" smtClean="0"/>
              <a:t> support vectors. We can write</a:t>
            </a:r>
            <a:endParaRPr lang="en-US" i="1" dirty="0" smtClean="0"/>
          </a:p>
          <a:p>
            <a:pPr lvl="1" eaLnBrk="1" hangingPunct="1">
              <a:lnSpc>
                <a:spcPct val="120000"/>
              </a:lnSpc>
            </a:pPr>
            <a:endParaRPr 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Note: </a:t>
            </a:r>
            <a:r>
              <a:rPr lang="en-US" b="1" dirty="0" smtClean="0"/>
              <a:t>w</a:t>
            </a:r>
            <a:r>
              <a:rPr lang="en-US" dirty="0" smtClean="0"/>
              <a:t> need not be formed explicitly</a:t>
            </a:r>
          </a:p>
        </p:txBody>
      </p:sp>
      <p:sp>
        <p:nvSpPr>
          <p:cNvPr id="65540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5E2B269-A512-4B15-A90B-A41B2733BB1E}" type="slidenum">
              <a:rPr lang="en-US" sz="1400" smtClean="0"/>
              <a:pPr eaLnBrk="1" hangingPunct="1"/>
              <a:t>15</a:t>
            </a:fld>
            <a:endParaRPr lang="en-US" sz="1400" smtClean="0"/>
          </a:p>
        </p:txBody>
      </p:sp>
      <p:pic>
        <p:nvPicPr>
          <p:cNvPr id="65541" name="Picture 3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09950"/>
            <a:ext cx="3309938" cy="34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88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Geometrical Interpretation</a:t>
            </a:r>
          </a:p>
        </p:txBody>
      </p:sp>
      <p:sp>
        <p:nvSpPr>
          <p:cNvPr id="6656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7FB6AF8-B6FB-4486-BB19-952960AC52FC}" type="slidenum">
              <a:rPr lang="en-US" sz="1400" smtClean="0"/>
              <a:pPr eaLnBrk="1" hangingPunct="1"/>
              <a:t>16</a:t>
            </a:fld>
            <a:endParaRPr lang="en-US" sz="1400" smtClean="0"/>
          </a:p>
        </p:txBody>
      </p:sp>
      <p:sp>
        <p:nvSpPr>
          <p:cNvPr id="66564" name="Text Box 56"/>
          <p:cNvSpPr txBox="1">
            <a:spLocks noChangeArrowheads="1"/>
          </p:cNvSpPr>
          <p:nvPr/>
        </p:nvSpPr>
        <p:spPr bwMode="auto">
          <a:xfrm>
            <a:off x="3352801" y="3371850"/>
            <a:ext cx="1144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6</a:t>
            </a:r>
            <a:r>
              <a:rPr lang="en-US"/>
              <a:t>=1.4</a:t>
            </a:r>
          </a:p>
        </p:txBody>
      </p:sp>
      <p:sp>
        <p:nvSpPr>
          <p:cNvPr id="66565" name="Line 22"/>
          <p:cNvSpPr>
            <a:spLocks noChangeShapeType="1"/>
          </p:cNvSpPr>
          <p:nvPr/>
        </p:nvSpPr>
        <p:spPr bwMode="auto">
          <a:xfrm flipV="1">
            <a:off x="1219200" y="1208485"/>
            <a:ext cx="0" cy="32099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66" name="Line 23"/>
          <p:cNvSpPr>
            <a:spLocks noChangeShapeType="1"/>
          </p:cNvSpPr>
          <p:nvPr/>
        </p:nvSpPr>
        <p:spPr bwMode="auto">
          <a:xfrm flipV="1">
            <a:off x="1219200" y="4418410"/>
            <a:ext cx="40767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67" name="Oval 24"/>
          <p:cNvSpPr>
            <a:spLocks noChangeArrowheads="1"/>
          </p:cNvSpPr>
          <p:nvPr/>
        </p:nvSpPr>
        <p:spPr bwMode="auto">
          <a:xfrm>
            <a:off x="3971925" y="1820466"/>
            <a:ext cx="203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68" name="Oval 25"/>
          <p:cNvSpPr>
            <a:spLocks noChangeArrowheads="1"/>
          </p:cNvSpPr>
          <p:nvPr/>
        </p:nvSpPr>
        <p:spPr bwMode="auto">
          <a:xfrm>
            <a:off x="4648200" y="2457450"/>
            <a:ext cx="204788" cy="1535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69" name="Oval 26"/>
          <p:cNvSpPr>
            <a:spLocks noChangeArrowheads="1"/>
          </p:cNvSpPr>
          <p:nvPr/>
        </p:nvSpPr>
        <p:spPr bwMode="auto">
          <a:xfrm>
            <a:off x="5399088" y="2661047"/>
            <a:ext cx="203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70" name="Oval 27"/>
          <p:cNvSpPr>
            <a:spLocks noChangeArrowheads="1"/>
          </p:cNvSpPr>
          <p:nvPr/>
        </p:nvSpPr>
        <p:spPr bwMode="auto">
          <a:xfrm>
            <a:off x="3359150" y="1972867"/>
            <a:ext cx="204788" cy="1535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71" name="Oval 28"/>
          <p:cNvSpPr>
            <a:spLocks noChangeArrowheads="1"/>
          </p:cNvSpPr>
          <p:nvPr/>
        </p:nvSpPr>
        <p:spPr bwMode="auto">
          <a:xfrm>
            <a:off x="4684713" y="2967038"/>
            <a:ext cx="203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72" name="Rectangle 29"/>
          <p:cNvSpPr>
            <a:spLocks noChangeArrowheads="1"/>
          </p:cNvSpPr>
          <p:nvPr/>
        </p:nvSpPr>
        <p:spPr bwMode="auto">
          <a:xfrm>
            <a:off x="1676400" y="3028950"/>
            <a:ext cx="2032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73" name="Rectangle 30"/>
          <p:cNvSpPr>
            <a:spLocks noChangeArrowheads="1"/>
          </p:cNvSpPr>
          <p:nvPr/>
        </p:nvSpPr>
        <p:spPr bwMode="auto">
          <a:xfrm>
            <a:off x="3352800" y="3314700"/>
            <a:ext cx="204788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74" name="Rectangle 31"/>
          <p:cNvSpPr>
            <a:spLocks noChangeArrowheads="1"/>
          </p:cNvSpPr>
          <p:nvPr/>
        </p:nvSpPr>
        <p:spPr bwMode="auto">
          <a:xfrm>
            <a:off x="3054350" y="3807619"/>
            <a:ext cx="2032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75" name="Rectangle 33"/>
          <p:cNvSpPr>
            <a:spLocks noChangeArrowheads="1"/>
          </p:cNvSpPr>
          <p:nvPr/>
        </p:nvSpPr>
        <p:spPr bwMode="auto">
          <a:xfrm>
            <a:off x="1830389" y="3731419"/>
            <a:ext cx="204787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76" name="Rectangle 34"/>
          <p:cNvSpPr>
            <a:spLocks noChangeArrowheads="1"/>
          </p:cNvSpPr>
          <p:nvPr/>
        </p:nvSpPr>
        <p:spPr bwMode="auto">
          <a:xfrm>
            <a:off x="2035175" y="2584847"/>
            <a:ext cx="2032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77" name="Text Box 35"/>
          <p:cNvSpPr txBox="1">
            <a:spLocks noChangeArrowheads="1"/>
          </p:cNvSpPr>
          <p:nvPr/>
        </p:nvSpPr>
        <p:spPr bwMode="auto">
          <a:xfrm>
            <a:off x="1752600" y="4114801"/>
            <a:ext cx="97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1</a:t>
            </a:r>
          </a:p>
        </p:txBody>
      </p:sp>
      <p:sp>
        <p:nvSpPr>
          <p:cNvPr id="66578" name="Text Box 36"/>
          <p:cNvSpPr txBox="1">
            <a:spLocks noChangeArrowheads="1"/>
          </p:cNvSpPr>
          <p:nvPr/>
        </p:nvSpPr>
        <p:spPr bwMode="auto">
          <a:xfrm>
            <a:off x="3048000" y="1085851"/>
            <a:ext cx="97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2</a:t>
            </a:r>
          </a:p>
        </p:txBody>
      </p:sp>
      <p:sp>
        <p:nvSpPr>
          <p:cNvPr id="66579" name="Line 37"/>
          <p:cNvSpPr>
            <a:spLocks noChangeShapeType="1"/>
          </p:cNvSpPr>
          <p:nvPr/>
        </p:nvSpPr>
        <p:spPr bwMode="auto">
          <a:xfrm>
            <a:off x="2646363" y="1438275"/>
            <a:ext cx="3363912" cy="2521744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0" name="Line 38"/>
          <p:cNvSpPr>
            <a:spLocks noChangeShapeType="1"/>
          </p:cNvSpPr>
          <p:nvPr/>
        </p:nvSpPr>
        <p:spPr bwMode="auto">
          <a:xfrm>
            <a:off x="1320800" y="1820466"/>
            <a:ext cx="3632200" cy="2693194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1" name="Line 39"/>
          <p:cNvSpPr>
            <a:spLocks noChangeShapeType="1"/>
          </p:cNvSpPr>
          <p:nvPr/>
        </p:nvSpPr>
        <p:spPr bwMode="auto">
          <a:xfrm>
            <a:off x="1320800" y="1132285"/>
            <a:ext cx="4165600" cy="3096815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6582" name="Picture 4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57650"/>
            <a:ext cx="1905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3" name="Picture 4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600450"/>
            <a:ext cx="1828800" cy="25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4" name="Picture 4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57700"/>
            <a:ext cx="2133600" cy="26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5" name="Line 46"/>
          <p:cNvSpPr>
            <a:spLocks noChangeShapeType="1"/>
          </p:cNvSpPr>
          <p:nvPr/>
        </p:nvSpPr>
        <p:spPr bwMode="auto">
          <a:xfrm flipV="1">
            <a:off x="2849564" y="1820466"/>
            <a:ext cx="2141537" cy="1681163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6586" name="Picture 4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28850"/>
            <a:ext cx="3810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7" name="Text Box 51"/>
          <p:cNvSpPr txBox="1">
            <a:spLocks noChangeArrowheads="1"/>
          </p:cNvSpPr>
          <p:nvPr/>
        </p:nvSpPr>
        <p:spPr bwMode="auto">
          <a:xfrm>
            <a:off x="4876801" y="2914650"/>
            <a:ext cx="1144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1</a:t>
            </a:r>
            <a:r>
              <a:rPr lang="en-US"/>
              <a:t>=0.8</a:t>
            </a:r>
          </a:p>
        </p:txBody>
      </p:sp>
      <p:sp>
        <p:nvSpPr>
          <p:cNvPr id="66588" name="Text Box 52"/>
          <p:cNvSpPr txBox="1">
            <a:spLocks noChangeArrowheads="1"/>
          </p:cNvSpPr>
          <p:nvPr/>
        </p:nvSpPr>
        <p:spPr bwMode="auto">
          <a:xfrm>
            <a:off x="5410200" y="2343150"/>
            <a:ext cx="883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2</a:t>
            </a:r>
            <a:r>
              <a:rPr lang="en-US"/>
              <a:t>=0</a:t>
            </a:r>
          </a:p>
        </p:txBody>
      </p:sp>
      <p:sp>
        <p:nvSpPr>
          <p:cNvPr id="66589" name="Text Box 53"/>
          <p:cNvSpPr txBox="1">
            <a:spLocks noChangeArrowheads="1"/>
          </p:cNvSpPr>
          <p:nvPr/>
        </p:nvSpPr>
        <p:spPr bwMode="auto">
          <a:xfrm>
            <a:off x="2971800" y="3943350"/>
            <a:ext cx="883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3</a:t>
            </a:r>
            <a:r>
              <a:rPr lang="en-US"/>
              <a:t>=0</a:t>
            </a:r>
          </a:p>
        </p:txBody>
      </p:sp>
      <p:sp>
        <p:nvSpPr>
          <p:cNvPr id="66590" name="Text Box 54"/>
          <p:cNvSpPr txBox="1">
            <a:spLocks noChangeArrowheads="1"/>
          </p:cNvSpPr>
          <p:nvPr/>
        </p:nvSpPr>
        <p:spPr bwMode="auto">
          <a:xfrm>
            <a:off x="1295400" y="3086100"/>
            <a:ext cx="883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4</a:t>
            </a:r>
            <a:r>
              <a:rPr lang="en-US"/>
              <a:t>=0</a:t>
            </a:r>
          </a:p>
        </p:txBody>
      </p:sp>
      <p:sp>
        <p:nvSpPr>
          <p:cNvPr id="66591" name="Text Box 55"/>
          <p:cNvSpPr txBox="1">
            <a:spLocks noChangeArrowheads="1"/>
          </p:cNvSpPr>
          <p:nvPr/>
        </p:nvSpPr>
        <p:spPr bwMode="auto">
          <a:xfrm>
            <a:off x="1066800" y="2457450"/>
            <a:ext cx="883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5</a:t>
            </a:r>
            <a:r>
              <a:rPr lang="en-US"/>
              <a:t>=0</a:t>
            </a:r>
          </a:p>
        </p:txBody>
      </p:sp>
      <p:sp>
        <p:nvSpPr>
          <p:cNvPr id="66592" name="Text Box 58"/>
          <p:cNvSpPr txBox="1">
            <a:spLocks noChangeArrowheads="1"/>
          </p:cNvSpPr>
          <p:nvPr/>
        </p:nvSpPr>
        <p:spPr bwMode="auto">
          <a:xfrm>
            <a:off x="4648200" y="2171700"/>
            <a:ext cx="883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7</a:t>
            </a:r>
            <a:r>
              <a:rPr lang="en-US"/>
              <a:t>=0</a:t>
            </a:r>
          </a:p>
        </p:txBody>
      </p:sp>
      <p:sp>
        <p:nvSpPr>
          <p:cNvPr id="66593" name="Text Box 59"/>
          <p:cNvSpPr txBox="1">
            <a:spLocks noChangeArrowheads="1"/>
          </p:cNvSpPr>
          <p:nvPr/>
        </p:nvSpPr>
        <p:spPr bwMode="auto">
          <a:xfrm>
            <a:off x="2743200" y="1657350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8</a:t>
            </a:r>
            <a:r>
              <a:rPr lang="en-US"/>
              <a:t>=0.6</a:t>
            </a:r>
          </a:p>
        </p:txBody>
      </p:sp>
      <p:sp>
        <p:nvSpPr>
          <p:cNvPr id="66594" name="Text Box 60"/>
          <p:cNvSpPr txBox="1">
            <a:spLocks noChangeArrowheads="1"/>
          </p:cNvSpPr>
          <p:nvPr/>
        </p:nvSpPr>
        <p:spPr bwMode="auto">
          <a:xfrm>
            <a:off x="1600200" y="3771900"/>
            <a:ext cx="883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9</a:t>
            </a:r>
            <a:r>
              <a:rPr lang="en-US"/>
              <a:t>=0</a:t>
            </a:r>
          </a:p>
        </p:txBody>
      </p:sp>
      <p:sp>
        <p:nvSpPr>
          <p:cNvPr id="66595" name="Text Box 61"/>
          <p:cNvSpPr txBox="1">
            <a:spLocks noChangeArrowheads="1"/>
          </p:cNvSpPr>
          <p:nvPr/>
        </p:nvSpPr>
        <p:spPr bwMode="auto">
          <a:xfrm>
            <a:off x="3962401" y="1543050"/>
            <a:ext cx="995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10</a:t>
            </a:r>
            <a:r>
              <a:rPr lang="en-US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8104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Characteristics of the Solution</a:t>
            </a:r>
          </a:p>
        </p:txBody>
      </p:sp>
      <p:sp>
        <p:nvSpPr>
          <p:cNvPr id="67587" name="Rectangle 30"/>
          <p:cNvSpPr>
            <a:spLocks noGrp="1" noChangeArrowheads="1"/>
          </p:cNvSpPr>
          <p:nvPr>
            <p:ph idx="1"/>
          </p:nvPr>
        </p:nvSpPr>
        <p:spPr>
          <a:xfrm>
            <a:off x="914400" y="857250"/>
            <a:ext cx="8077200" cy="40576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For testing with a new data </a:t>
            </a:r>
            <a:r>
              <a:rPr lang="en-US" b="1" dirty="0" smtClean="0"/>
              <a:t>z</a:t>
            </a:r>
            <a:endParaRPr 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Compute                                                      	      and classify </a:t>
            </a:r>
            <a:r>
              <a:rPr lang="en-US" b="1" dirty="0" smtClean="0"/>
              <a:t>z</a:t>
            </a:r>
            <a:r>
              <a:rPr lang="en-US" dirty="0" smtClean="0"/>
              <a:t> as class 1 if the sum is positive, and class 2 otherwise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Note: </a:t>
            </a:r>
            <a:r>
              <a:rPr lang="en-US" b="1" dirty="0" smtClean="0"/>
              <a:t>w</a:t>
            </a:r>
            <a:r>
              <a:rPr lang="en-US" dirty="0" smtClean="0"/>
              <a:t> need not be formed explicitly</a:t>
            </a:r>
          </a:p>
        </p:txBody>
      </p:sp>
      <p:sp>
        <p:nvSpPr>
          <p:cNvPr id="6758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B19A9DB-0AF5-4CFA-B1CB-614EE9D592EC}" type="slidenum">
              <a:rPr lang="en-US" sz="1400" smtClean="0"/>
              <a:pPr eaLnBrk="1" hangingPunct="1"/>
              <a:t>17</a:t>
            </a:fld>
            <a:endParaRPr lang="en-US" sz="1400" smtClean="0"/>
          </a:p>
        </p:txBody>
      </p:sp>
      <p:pic>
        <p:nvPicPr>
          <p:cNvPr id="67589" name="Picture 3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406" y="1581150"/>
            <a:ext cx="47879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9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Quadratic Programming Problem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en-US" smtClean="0"/>
              <a:t>Many approaches have been proposed</a:t>
            </a:r>
          </a:p>
          <a:p>
            <a:pPr lvl="1" eaLnBrk="1" hangingPunct="1"/>
            <a:r>
              <a:rPr lang="en-US" smtClean="0"/>
              <a:t>Loqo, cplex, etc. (see </a:t>
            </a:r>
            <a:r>
              <a:rPr lang="en-US" sz="1900" smtClean="0">
                <a:hlinkClick r:id="rId3"/>
              </a:rPr>
              <a:t>http://www.numerical.rl.ac.uk/qp/qp.html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Most are “interior-point” methods</a:t>
            </a:r>
          </a:p>
          <a:p>
            <a:pPr lvl="1" eaLnBrk="1" hangingPunct="1"/>
            <a:r>
              <a:rPr lang="en-US" smtClean="0"/>
              <a:t>Start with an initial solution that can violate the constraints</a:t>
            </a:r>
          </a:p>
          <a:p>
            <a:pPr lvl="1" eaLnBrk="1" hangingPunct="1"/>
            <a:r>
              <a:rPr lang="en-US" smtClean="0"/>
              <a:t>Improve this solution by optimizing the objective function and/or reducing the amount of constraint violation</a:t>
            </a:r>
          </a:p>
          <a:p>
            <a:pPr eaLnBrk="1" hangingPunct="1"/>
            <a:r>
              <a:rPr lang="en-US" smtClean="0"/>
              <a:t>For SVM, sequential minimal optimization (SMO) seems to be the most popular</a:t>
            </a:r>
          </a:p>
          <a:p>
            <a:pPr lvl="1" eaLnBrk="1" hangingPunct="1"/>
            <a:r>
              <a:rPr lang="en-US" smtClean="0"/>
              <a:t>A QP with two variables is trivial to solve</a:t>
            </a:r>
          </a:p>
          <a:p>
            <a:pPr lvl="1" eaLnBrk="1" hangingPunct="1"/>
            <a:r>
              <a:rPr lang="en-US" smtClean="0"/>
              <a:t>Each iteration of SMO picks a pair of (</a:t>
            </a:r>
            <a:r>
              <a:rPr lang="en-US" smtClean="0">
                <a:latin typeface="Symbol" pitchFamily="18" charset="2"/>
              </a:rPr>
              <a:t>a</a:t>
            </a:r>
            <a:r>
              <a:rPr lang="en-US" baseline="-25000" smtClean="0"/>
              <a:t>i</a:t>
            </a:r>
            <a:r>
              <a:rPr lang="en-US" smtClean="0"/>
              <a:t>,</a:t>
            </a:r>
            <a:r>
              <a:rPr lang="en-US" smtClean="0">
                <a:latin typeface="Symbol" pitchFamily="18" charset="2"/>
              </a:rPr>
              <a:t>a</a:t>
            </a:r>
            <a:r>
              <a:rPr lang="en-US" baseline="-25000" smtClean="0"/>
              <a:t>j</a:t>
            </a:r>
            <a:r>
              <a:rPr lang="en-US" smtClean="0"/>
              <a:t>) and solve the QP with these two variables; repeat until convergence</a:t>
            </a:r>
          </a:p>
          <a:p>
            <a:pPr eaLnBrk="1" hangingPunct="1"/>
            <a:r>
              <a:rPr lang="en-US" smtClean="0"/>
              <a:t>In practice, we can just regard the QP solver as a “black-box” without bothering how it works</a:t>
            </a:r>
          </a:p>
        </p:txBody>
      </p:sp>
      <p:sp>
        <p:nvSpPr>
          <p:cNvPr id="68612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220EBC1-98FF-4733-96F2-8617F81E7487}" type="slidenum">
              <a:rPr lang="en-US" sz="1400" smtClean="0"/>
              <a:pPr eaLnBrk="1" hangingPunct="1"/>
              <a:t>18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1212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8"/>
            <a:ext cx="8229600" cy="5369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Non-linearly Separable Problems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596037" y="765561"/>
            <a:ext cx="8229600" cy="339447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We allow “error” </a:t>
            </a:r>
            <a:r>
              <a:rPr lang="en-US" sz="2400" dirty="0" smtClean="0">
                <a:latin typeface="Symbol" pitchFamily="18" charset="2"/>
              </a:rPr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in classification; it is based on the output of the discriminant function </a:t>
            </a:r>
            <a:r>
              <a:rPr lang="en-US" sz="2400" b="1" dirty="0" err="1" smtClean="0"/>
              <a:t>w</a:t>
            </a:r>
            <a:r>
              <a:rPr lang="en-US" sz="2400" baseline="30000" dirty="0" err="1" smtClean="0"/>
              <a:t>T</a:t>
            </a:r>
            <a:r>
              <a:rPr lang="en-US" sz="2400" b="1" dirty="0" err="1" smtClean="0"/>
              <a:t>x</a:t>
            </a:r>
            <a:r>
              <a:rPr lang="en-US" sz="2400" dirty="0" err="1" smtClean="0"/>
              <a:t>+b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 </a:t>
            </a:r>
            <a:r>
              <a:rPr lang="en-US" sz="2400" dirty="0" smtClean="0">
                <a:latin typeface="Symbol" pitchFamily="18" charset="2"/>
              </a:rPr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approximates the number of misclassified samples</a:t>
            </a:r>
          </a:p>
        </p:txBody>
      </p:sp>
      <p:sp>
        <p:nvSpPr>
          <p:cNvPr id="6963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0ECE9B2-2416-4D13-88C7-96109CECA478}" type="slidenum">
              <a:rPr lang="en-US" sz="1400" smtClean="0"/>
              <a:pPr eaLnBrk="1" hangingPunct="1"/>
              <a:t>19</a:t>
            </a:fld>
            <a:endParaRPr lang="en-US" sz="1400" smtClean="0"/>
          </a:p>
        </p:txBody>
      </p:sp>
      <p:grpSp>
        <p:nvGrpSpPr>
          <p:cNvPr id="69637" name="Group 46"/>
          <p:cNvGrpSpPr>
            <a:grpSpLocks/>
          </p:cNvGrpSpPr>
          <p:nvPr/>
        </p:nvGrpSpPr>
        <p:grpSpPr bwMode="auto">
          <a:xfrm>
            <a:off x="1371600" y="1862137"/>
            <a:ext cx="5943600" cy="3052763"/>
            <a:chOff x="1008" y="1056"/>
            <a:chExt cx="4416" cy="3024"/>
          </a:xfrm>
        </p:grpSpPr>
        <p:sp>
          <p:nvSpPr>
            <p:cNvPr id="69638" name="Line 6"/>
            <p:cNvSpPr>
              <a:spLocks noChangeShapeType="1"/>
            </p:cNvSpPr>
            <p:nvPr/>
          </p:nvSpPr>
          <p:spPr bwMode="auto">
            <a:xfrm flipV="1">
              <a:off x="1344" y="1128"/>
              <a:ext cx="0" cy="2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9" name="Line 7"/>
            <p:cNvSpPr>
              <a:spLocks noChangeShapeType="1"/>
            </p:cNvSpPr>
            <p:nvPr/>
          </p:nvSpPr>
          <p:spPr bwMode="auto">
            <a:xfrm flipV="1">
              <a:off x="1344" y="3824"/>
              <a:ext cx="2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0" name="Oval 8"/>
            <p:cNvSpPr>
              <a:spLocks noChangeArrowheads="1"/>
            </p:cNvSpPr>
            <p:nvPr/>
          </p:nvSpPr>
          <p:spPr bwMode="auto">
            <a:xfrm>
              <a:off x="3078" y="1642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1" name="Oval 9"/>
            <p:cNvSpPr>
              <a:spLocks noChangeArrowheads="1"/>
            </p:cNvSpPr>
            <p:nvPr/>
          </p:nvSpPr>
          <p:spPr bwMode="auto">
            <a:xfrm>
              <a:off x="3600" y="1344"/>
              <a:ext cx="129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2" name="Oval 10"/>
            <p:cNvSpPr>
              <a:spLocks noChangeArrowheads="1"/>
            </p:cNvSpPr>
            <p:nvPr/>
          </p:nvSpPr>
          <p:spPr bwMode="auto">
            <a:xfrm>
              <a:off x="3936" y="2496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3" name="Oval 11"/>
            <p:cNvSpPr>
              <a:spLocks noChangeArrowheads="1"/>
            </p:cNvSpPr>
            <p:nvPr/>
          </p:nvSpPr>
          <p:spPr bwMode="auto">
            <a:xfrm>
              <a:off x="2400" y="1728"/>
              <a:ext cx="129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4" name="Oval 12"/>
            <p:cNvSpPr>
              <a:spLocks noChangeArrowheads="1"/>
            </p:cNvSpPr>
            <p:nvPr/>
          </p:nvSpPr>
          <p:spPr bwMode="auto">
            <a:xfrm>
              <a:off x="4080" y="2064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1632" y="2657"/>
              <a:ext cx="128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3360" y="2448"/>
              <a:ext cx="129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2208" y="2928"/>
              <a:ext cx="128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1729" y="3247"/>
              <a:ext cx="129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1440" y="2832"/>
              <a:ext cx="128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1680" y="3569"/>
              <a:ext cx="72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/>
                <a:t>Class 1</a:t>
              </a:r>
            </a:p>
          </p:txBody>
        </p:sp>
        <p:sp>
          <p:nvSpPr>
            <p:cNvPr id="69651" name="Text Box 19"/>
            <p:cNvSpPr txBox="1">
              <a:spLocks noChangeArrowheads="1"/>
            </p:cNvSpPr>
            <p:nvPr/>
          </p:nvSpPr>
          <p:spPr bwMode="auto">
            <a:xfrm>
              <a:off x="3792" y="1488"/>
              <a:ext cx="72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/>
                <a:t>Class 2</a:t>
              </a:r>
            </a:p>
          </p:txBody>
        </p:sp>
        <p:sp>
          <p:nvSpPr>
            <p:cNvPr id="69652" name="Line 20"/>
            <p:cNvSpPr>
              <a:spLocks noChangeShapeType="1"/>
            </p:cNvSpPr>
            <p:nvPr/>
          </p:nvSpPr>
          <p:spPr bwMode="auto">
            <a:xfrm>
              <a:off x="2496" y="1056"/>
              <a:ext cx="2119" cy="211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3" name="Line 21"/>
            <p:cNvSpPr>
              <a:spLocks noChangeShapeType="1"/>
            </p:cNvSpPr>
            <p:nvPr/>
          </p:nvSpPr>
          <p:spPr bwMode="auto">
            <a:xfrm>
              <a:off x="1008" y="1728"/>
              <a:ext cx="2288" cy="2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>
              <a:off x="1408" y="1064"/>
              <a:ext cx="2624" cy="260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69655" name="Picture 23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521"/>
              <a:ext cx="120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56" name="Picture 24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137"/>
              <a:ext cx="115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57" name="Picture 25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3857"/>
              <a:ext cx="134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 flipV="1">
              <a:off x="2371" y="1642"/>
              <a:ext cx="1349" cy="1412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69659" name="Picture 2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968"/>
              <a:ext cx="24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60" name="Line 37"/>
            <p:cNvSpPr>
              <a:spLocks noChangeShapeType="1"/>
            </p:cNvSpPr>
            <p:nvPr/>
          </p:nvSpPr>
          <p:spPr bwMode="auto">
            <a:xfrm flipH="1">
              <a:off x="2621" y="2554"/>
              <a:ext cx="768" cy="76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69661" name="Picture 3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62" name="Picture 40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" y="2592"/>
              <a:ext cx="1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63" name="Line 41"/>
            <p:cNvSpPr>
              <a:spLocks noChangeShapeType="1"/>
            </p:cNvSpPr>
            <p:nvPr/>
          </p:nvSpPr>
          <p:spPr bwMode="auto">
            <a:xfrm flipH="1">
              <a:off x="2496" y="1429"/>
              <a:ext cx="374" cy="347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69664" name="Picture 44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" y="1802"/>
              <a:ext cx="22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65" name="Picture 45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" y="1373"/>
              <a:ext cx="21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63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 Margin Hyperplane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en-US" smtClean="0"/>
              <a:t>The new conditions become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>
                <a:latin typeface="Symbol" pitchFamily="18" charset="2"/>
              </a:rPr>
              <a:t>x</a:t>
            </a:r>
            <a:r>
              <a:rPr lang="en-US" baseline="-25000" smtClean="0"/>
              <a:t>i</a:t>
            </a:r>
            <a:r>
              <a:rPr lang="en-US" smtClean="0"/>
              <a:t> are “slack variables” in optimization</a:t>
            </a:r>
          </a:p>
          <a:p>
            <a:pPr lvl="1" eaLnBrk="1" hangingPunct="1"/>
            <a:r>
              <a:rPr lang="en-US" smtClean="0"/>
              <a:t>Note that </a:t>
            </a:r>
            <a:r>
              <a:rPr lang="en-US" smtClean="0">
                <a:latin typeface="Symbol" pitchFamily="18" charset="2"/>
              </a:rPr>
              <a:t>x</a:t>
            </a:r>
            <a:r>
              <a:rPr lang="en-US" baseline="-25000" smtClean="0"/>
              <a:t>i</a:t>
            </a:r>
            <a:r>
              <a:rPr lang="en-US" smtClean="0"/>
              <a:t>=0 if there is no error for </a:t>
            </a:r>
            <a:r>
              <a:rPr lang="en-US" b="1" smtClean="0"/>
              <a:t>x</a:t>
            </a:r>
            <a:r>
              <a:rPr lang="en-US" baseline="-25000" smtClean="0"/>
              <a:t>i</a:t>
            </a:r>
            <a:endParaRPr lang="en-US" smtClean="0"/>
          </a:p>
          <a:p>
            <a:pPr lvl="1" eaLnBrk="1" hangingPunct="1"/>
            <a:r>
              <a:rPr lang="en-US" smtClean="0">
                <a:latin typeface="Symbol" pitchFamily="18" charset="2"/>
              </a:rPr>
              <a:t>x</a:t>
            </a:r>
            <a:r>
              <a:rPr lang="en-US" baseline="-25000" smtClean="0"/>
              <a:t>i</a:t>
            </a:r>
            <a:r>
              <a:rPr lang="en-US" smtClean="0"/>
              <a:t> is an upper bound of the number of errors</a:t>
            </a:r>
          </a:p>
          <a:p>
            <a:pPr eaLnBrk="1" hangingPunct="1"/>
            <a:r>
              <a:rPr lang="en-US" smtClean="0"/>
              <a:t>We want to minimize</a:t>
            </a:r>
          </a:p>
          <a:p>
            <a:pPr eaLnBrk="1" hangingPunct="1"/>
            <a:endParaRPr lang="en-US" i="1" smtClean="0"/>
          </a:p>
          <a:p>
            <a:pPr eaLnBrk="1" hangingPunct="1"/>
            <a:endParaRPr lang="en-US" i="1" smtClean="0"/>
          </a:p>
          <a:p>
            <a:pPr eaLnBrk="1" hangingPunct="1"/>
            <a:endParaRPr lang="en-US" i="1" smtClean="0"/>
          </a:p>
          <a:p>
            <a:pPr eaLnBrk="1" hangingPunct="1"/>
            <a:r>
              <a:rPr lang="en-US" i="1" smtClean="0"/>
              <a:t>C</a:t>
            </a:r>
            <a:r>
              <a:rPr lang="en-US" smtClean="0"/>
              <a:t> : tradeoff parameter between error and margin</a:t>
            </a:r>
          </a:p>
        </p:txBody>
      </p:sp>
      <p:sp>
        <p:nvSpPr>
          <p:cNvPr id="3379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96B21D3-764C-44E7-B8E7-132F5444A93E}" type="slidenum">
              <a:rPr lang="en-US" sz="1400" smtClean="0"/>
              <a:pPr eaLnBrk="1" hangingPunct="1"/>
              <a:t>20</a:t>
            </a:fld>
            <a:endParaRPr lang="en-US" sz="1400" smtClean="0"/>
          </a:p>
        </p:txBody>
      </p:sp>
      <p:pic>
        <p:nvPicPr>
          <p:cNvPr id="33798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11097"/>
            <a:ext cx="4157662" cy="87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43" y="3727598"/>
            <a:ext cx="6400800" cy="27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4" name="Object 13"/>
          <p:cNvGraphicFramePr>
            <a:graphicFrameLocks noChangeAspect="1"/>
          </p:cNvGraphicFramePr>
          <p:nvPr/>
        </p:nvGraphicFramePr>
        <p:xfrm>
          <a:off x="4678363" y="3086100"/>
          <a:ext cx="2325687" cy="782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zione" r:id="rId8" imgW="965200" imgH="431800" progId="Equation.3">
                  <p:embed/>
                </p:oleObj>
              </mc:Choice>
              <mc:Fallback>
                <p:oleObj name="Equazione" r:id="rId8" imgW="96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3086100"/>
                        <a:ext cx="2325687" cy="7822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4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Optimization Problem</a:t>
            </a:r>
          </a:p>
        </p:txBody>
      </p:sp>
      <p:sp>
        <p:nvSpPr>
          <p:cNvPr id="348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smtClean="0"/>
          </a:p>
        </p:txBody>
      </p:sp>
      <p:sp>
        <p:nvSpPr>
          <p:cNvPr id="348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349B4B1-F587-4B46-A659-FD9B706483D9}" type="slidenum">
              <a:rPr lang="en-US" sz="1400" smtClean="0"/>
              <a:pPr eaLnBrk="1" hangingPunct="1"/>
              <a:t>21</a:t>
            </a:fld>
            <a:endParaRPr lang="en-US" sz="1400" smtClean="0"/>
          </a:p>
        </p:txBody>
      </p:sp>
      <p:graphicFrame>
        <p:nvGraphicFramePr>
          <p:cNvPr id="34818" name="Object 13"/>
          <p:cNvGraphicFramePr>
            <a:graphicFrameLocks noChangeAspect="1"/>
          </p:cNvGraphicFramePr>
          <p:nvPr/>
        </p:nvGraphicFramePr>
        <p:xfrm>
          <a:off x="381000" y="1085850"/>
          <a:ext cx="8299450" cy="782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zione" r:id="rId4" imgW="3441700" imgH="431800" progId="Equation.3">
                  <p:embed/>
                </p:oleObj>
              </mc:Choice>
              <mc:Fallback>
                <p:oleObj name="Equazione" r:id="rId4" imgW="3441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85850"/>
                        <a:ext cx="8299450" cy="7822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/>
        </p:nvGraphicFramePr>
        <p:xfrm>
          <a:off x="212725" y="2263379"/>
          <a:ext cx="37353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zione" r:id="rId6" imgW="1549400" imgH="457200" progId="Equation.3">
                  <p:embed/>
                </p:oleObj>
              </mc:Choice>
              <mc:Fallback>
                <p:oleObj name="Equazione" r:id="rId6" imgW="154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2263379"/>
                        <a:ext cx="3735388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6"/>
          <p:cNvGraphicFramePr>
            <a:graphicFrameLocks noChangeAspect="1"/>
          </p:cNvGraphicFramePr>
          <p:nvPr/>
        </p:nvGraphicFramePr>
        <p:xfrm>
          <a:off x="4968875" y="2246710"/>
          <a:ext cx="2603500" cy="78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zione" r:id="rId8" imgW="1079032" imgH="431613" progId="Equation.3">
                  <p:embed/>
                </p:oleObj>
              </mc:Choice>
              <mc:Fallback>
                <p:oleObj name="Equazione" r:id="rId8" imgW="107903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2246710"/>
                        <a:ext cx="2603500" cy="782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7"/>
          <p:cNvGraphicFramePr>
            <a:graphicFrameLocks noChangeAspect="1"/>
          </p:cNvGraphicFramePr>
          <p:nvPr/>
        </p:nvGraphicFramePr>
        <p:xfrm>
          <a:off x="304800" y="3200400"/>
          <a:ext cx="3278188" cy="806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zione" r:id="rId10" imgW="1358310" imgH="444307" progId="Equation.3">
                  <p:embed/>
                </p:oleObj>
              </mc:Choice>
              <mc:Fallback>
                <p:oleObj name="Equazione" r:id="rId10" imgW="135831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00400"/>
                        <a:ext cx="3278188" cy="806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147921"/>
              </p:ext>
            </p:extLst>
          </p:nvPr>
        </p:nvGraphicFramePr>
        <p:xfrm>
          <a:off x="4343400" y="3333750"/>
          <a:ext cx="2541587" cy="78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zione" r:id="rId12" imgW="1054100" imgH="431800" progId="Equation.3">
                  <p:embed/>
                </p:oleObj>
              </mc:Choice>
              <mc:Fallback>
                <p:oleObj name="Equazione" r:id="rId12" imgW="1054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33750"/>
                        <a:ext cx="2541587" cy="783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CasellaDiTesto 16"/>
          <p:cNvSpPr txBox="1">
            <a:spLocks noChangeArrowheads="1"/>
          </p:cNvSpPr>
          <p:nvPr/>
        </p:nvSpPr>
        <p:spPr bwMode="auto">
          <a:xfrm>
            <a:off x="685800" y="1885951"/>
            <a:ext cx="6305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/>
              <a:t>With </a:t>
            </a:r>
            <a:r>
              <a:rPr lang="el-GR"/>
              <a:t>α</a:t>
            </a:r>
            <a:r>
              <a:rPr lang="it-IT"/>
              <a:t> and </a:t>
            </a:r>
            <a:r>
              <a:rPr lang="el-GR"/>
              <a:t>μ</a:t>
            </a:r>
            <a:r>
              <a:rPr lang="it-IT"/>
              <a:t> Lagrange multipliers, POSITIVE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3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Dual Problem</a:t>
            </a:r>
          </a:p>
        </p:txBody>
      </p:sp>
      <p:sp>
        <p:nvSpPr>
          <p:cNvPr id="358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3584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981411"/>
              </p:ext>
            </p:extLst>
          </p:nvPr>
        </p:nvGraphicFramePr>
        <p:xfrm>
          <a:off x="632204" y="3431233"/>
          <a:ext cx="67627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zione" r:id="rId4" imgW="2184400" imgH="444500" progId="Equation.3">
                  <p:embed/>
                </p:oleObj>
              </mc:Choice>
              <mc:Fallback>
                <p:oleObj name="Equazione" r:id="rId4" imgW="2184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04" y="3431233"/>
                        <a:ext cx="6762750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053681"/>
              </p:ext>
            </p:extLst>
          </p:nvPr>
        </p:nvGraphicFramePr>
        <p:xfrm>
          <a:off x="533400" y="971550"/>
          <a:ext cx="6953250" cy="179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zione" r:id="rId6" imgW="2882900" imgH="990600" progId="Equation.3">
                  <p:embed/>
                </p:oleObj>
              </mc:Choice>
              <mc:Fallback>
                <p:oleObj name="Equazione" r:id="rId6" imgW="28829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71550"/>
                        <a:ext cx="6953250" cy="1794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540723"/>
              </p:ext>
            </p:extLst>
          </p:nvPr>
        </p:nvGraphicFramePr>
        <p:xfrm>
          <a:off x="3352800" y="2876550"/>
          <a:ext cx="18081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zione" r:id="rId8" imgW="748975" imgH="241195" progId="Equation.3">
                  <p:embed/>
                </p:oleObj>
              </mc:Choice>
              <mc:Fallback>
                <p:oleObj name="Equazione" r:id="rId8" imgW="74897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76550"/>
                        <a:ext cx="1808163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380932"/>
              </p:ext>
            </p:extLst>
          </p:nvPr>
        </p:nvGraphicFramePr>
        <p:xfrm>
          <a:off x="1143000" y="2808685"/>
          <a:ext cx="1714500" cy="78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zione" r:id="rId10" imgW="710891" imgH="431613" progId="Equation.3">
                  <p:embed/>
                </p:oleObj>
              </mc:Choice>
              <mc:Fallback>
                <p:oleObj name="Equazione" r:id="rId10" imgW="71089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08685"/>
                        <a:ext cx="1714500" cy="783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CasellaDiTesto 14"/>
          <p:cNvSpPr txBox="1">
            <a:spLocks noChangeArrowheads="1"/>
          </p:cNvSpPr>
          <p:nvPr/>
        </p:nvSpPr>
        <p:spPr bwMode="auto">
          <a:xfrm>
            <a:off x="228600" y="2969568"/>
            <a:ext cx="807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dirty="0"/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29424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Optimization Problem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95350"/>
            <a:ext cx="8229600" cy="3394472"/>
          </a:xfrm>
        </p:spPr>
        <p:txBody>
          <a:bodyPr>
            <a:normAutofit fontScale="47500" lnSpcReduction="20000"/>
          </a:bodyPr>
          <a:lstStyle/>
          <a:p>
            <a:pPr eaLnBrk="1" hangingPunct="1"/>
            <a:r>
              <a:rPr lang="en-US" dirty="0" smtClean="0"/>
              <a:t>The dual of this new constrained optimization problem is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New </a:t>
            </a:r>
            <a:r>
              <a:rPr lang="en-GB" dirty="0" err="1" smtClean="0"/>
              <a:t>constrainsderive</a:t>
            </a:r>
            <a:r>
              <a:rPr lang="en-GB" dirty="0" smtClean="0"/>
              <a:t> from                              since </a:t>
            </a:r>
            <a:r>
              <a:rPr lang="el-GR" dirty="0" smtClean="0"/>
              <a:t>μ</a:t>
            </a:r>
            <a:r>
              <a:rPr lang="it-IT" dirty="0" smtClean="0"/>
              <a:t> and </a:t>
            </a:r>
            <a:r>
              <a:rPr lang="el-GR" dirty="0" smtClean="0"/>
              <a:t>α</a:t>
            </a:r>
            <a:r>
              <a:rPr lang="it-IT" dirty="0" smtClean="0"/>
              <a:t> are positive.</a:t>
            </a:r>
            <a:endParaRPr lang="en-GB" dirty="0" smtClean="0"/>
          </a:p>
          <a:p>
            <a:pPr eaLnBrk="1" hangingPunct="1"/>
            <a:r>
              <a:rPr lang="en-US" b="1" dirty="0" smtClean="0"/>
              <a:t>w</a:t>
            </a:r>
            <a:r>
              <a:rPr lang="en-US" dirty="0" smtClean="0"/>
              <a:t> is recovered as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This is very similar to the optimization problem in the linear separable case, except that there is an upper bound </a:t>
            </a:r>
            <a:r>
              <a:rPr lang="en-US" i="1" dirty="0" smtClean="0"/>
              <a:t>C</a:t>
            </a:r>
            <a:r>
              <a:rPr lang="en-US" dirty="0" smtClean="0"/>
              <a:t> on </a:t>
            </a:r>
            <a:r>
              <a:rPr lang="en-US" dirty="0" err="1" smtClean="0">
                <a:latin typeface="Symbol" pitchFamily="18" charset="2"/>
              </a:rPr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now</a:t>
            </a:r>
          </a:p>
          <a:p>
            <a:pPr eaLnBrk="1" hangingPunct="1"/>
            <a:r>
              <a:rPr lang="en-US" dirty="0" smtClean="0"/>
              <a:t>Once again, a QP solver can be used to find </a:t>
            </a:r>
            <a:r>
              <a:rPr lang="en-US" dirty="0" err="1" smtClean="0">
                <a:latin typeface="Symbol" pitchFamily="18" charset="2"/>
              </a:rPr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</a:p>
        </p:txBody>
      </p:sp>
      <p:sp>
        <p:nvSpPr>
          <p:cNvPr id="3686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77704CD-E5B8-4C38-90ED-1A0B4EA31488}" type="slidenum">
              <a:rPr lang="en-US" sz="1400" smtClean="0"/>
              <a:pPr eaLnBrk="1" hangingPunct="1"/>
              <a:t>23</a:t>
            </a:fld>
            <a:endParaRPr lang="en-US" sz="1400" smtClean="0"/>
          </a:p>
        </p:txBody>
      </p:sp>
      <p:pic>
        <p:nvPicPr>
          <p:cNvPr id="36870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9853"/>
            <a:ext cx="620553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61976"/>
            <a:ext cx="4681538" cy="55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32714"/>
            <a:ext cx="3309938" cy="34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6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637833"/>
              </p:ext>
            </p:extLst>
          </p:nvPr>
        </p:nvGraphicFramePr>
        <p:xfrm>
          <a:off x="3048001" y="2394564"/>
          <a:ext cx="1295399" cy="313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zione" r:id="rId10" imgW="748975" imgH="241195" progId="Equation.3">
                  <p:embed/>
                </p:oleObj>
              </mc:Choice>
              <mc:Fallback>
                <p:oleObj name="Equazione" r:id="rId10" imgW="74897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394564"/>
                        <a:ext cx="1295399" cy="3138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3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smtClean="0"/>
              <a:t>The algorithm try to keep ξ null, maximising the margin</a:t>
            </a:r>
            <a:endParaRPr lang="en-US" sz="2800" i="1" smtClean="0"/>
          </a:p>
          <a:p>
            <a:r>
              <a:rPr lang="en-US" sz="2800" smtClean="0"/>
              <a:t>The algorithm does not minimise the number of error. Instead, it minimises the sum of distances fron the hyperplane </a:t>
            </a:r>
          </a:p>
          <a:p>
            <a:endParaRPr lang="en-US" sz="2800" smtClean="0"/>
          </a:p>
          <a:p>
            <a:r>
              <a:rPr lang="en-US" sz="2800" smtClean="0"/>
              <a:t>When C increases the number of errors tend to lower. At the limit of C tending to infinite, the solution tend to that given by the hard margin formulation, with 0 errors</a:t>
            </a:r>
          </a:p>
        </p:txBody>
      </p:sp>
      <p:sp>
        <p:nvSpPr>
          <p:cNvPr id="37893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5038FFF-A09B-4776-91CE-0304827410C9}" type="slidenum">
              <a:rPr lang="en-US" sz="1400" smtClean="0"/>
              <a:pPr eaLnBrk="1" hangingPunct="1"/>
              <a:t>24</a:t>
            </a:fld>
            <a:endParaRPr lang="en-US" sz="1400" smtClean="0"/>
          </a:p>
        </p:txBody>
      </p:sp>
      <p:graphicFrame>
        <p:nvGraphicFramePr>
          <p:cNvPr id="3789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53037"/>
              </p:ext>
            </p:extLst>
          </p:nvPr>
        </p:nvGraphicFramePr>
        <p:xfrm>
          <a:off x="2895600" y="228600"/>
          <a:ext cx="2325688" cy="782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zione" r:id="rId4" imgW="965200" imgH="431800" progId="Equation.3">
                  <p:embed/>
                </p:oleObj>
              </mc:Choice>
              <mc:Fallback>
                <p:oleObj name="Equazione" r:id="rId4" imgW="96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"/>
                        <a:ext cx="2325688" cy="7822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3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 margin is more robust</a:t>
            </a:r>
          </a:p>
        </p:txBody>
      </p:sp>
      <p:sp>
        <p:nvSpPr>
          <p:cNvPr id="70659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B1B022A-B88E-4595-9199-B7E08640C3B0}" type="slidenum">
              <a:rPr lang="en-US" sz="1400" smtClean="0"/>
              <a:pPr eaLnBrk="1" hangingPunct="1"/>
              <a:t>25</a:t>
            </a:fld>
            <a:endParaRPr lang="en-US" sz="1400" smtClean="0"/>
          </a:p>
        </p:txBody>
      </p:sp>
      <p:pic>
        <p:nvPicPr>
          <p:cNvPr id="7066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8" t="17653" r="9970" b="14418"/>
          <a:stretch>
            <a:fillRect/>
          </a:stretch>
        </p:blipFill>
        <p:spPr>
          <a:xfrm>
            <a:off x="33338" y="1314450"/>
            <a:ext cx="9110662" cy="3314700"/>
          </a:xfrm>
        </p:spPr>
      </p:pic>
    </p:spTree>
    <p:extLst>
      <p:ext uri="{BB962C8B-B14F-4D97-AF65-F5344CB8AC3E}">
        <p14:creationId xmlns:p14="http://schemas.microsoft.com/office/powerpoint/2010/main" val="7936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Extension to Non-linear Decision Boundary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dirty="0" smtClean="0"/>
              <a:t>So far, we have only considered large-margin classifier with a linear decision boundary</a:t>
            </a:r>
          </a:p>
          <a:p>
            <a:pPr eaLnBrk="1" hangingPunct="1"/>
            <a:r>
              <a:rPr lang="en-US" dirty="0" smtClean="0"/>
              <a:t>How to generalize it to become nonlinear?</a:t>
            </a:r>
          </a:p>
          <a:p>
            <a:pPr eaLnBrk="1" hangingPunct="1"/>
            <a:r>
              <a:rPr lang="en-US" dirty="0" smtClean="0"/>
              <a:t>Key idea: transform </a:t>
            </a:r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to a higher dimensional space to “make life easier”</a:t>
            </a:r>
          </a:p>
          <a:p>
            <a:pPr lvl="1" eaLnBrk="1" hangingPunct="1"/>
            <a:r>
              <a:rPr lang="en-US" dirty="0" smtClean="0"/>
              <a:t>Input space: the space the point </a:t>
            </a:r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are located</a:t>
            </a:r>
          </a:p>
          <a:p>
            <a:pPr lvl="1" eaLnBrk="1" hangingPunct="1"/>
            <a:r>
              <a:rPr lang="en-US" dirty="0" smtClean="0"/>
              <a:t>Feature space: the space of </a:t>
            </a:r>
            <a:r>
              <a:rPr lang="en-US" dirty="0" smtClean="0">
                <a:latin typeface="Symbol" pitchFamily="18" charset="2"/>
              </a:rPr>
              <a:t>f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) after transformation</a:t>
            </a:r>
          </a:p>
          <a:p>
            <a:pPr eaLnBrk="1" hangingPunct="1"/>
            <a:r>
              <a:rPr lang="en-US" dirty="0" smtClean="0"/>
              <a:t>Why transform?</a:t>
            </a:r>
          </a:p>
          <a:p>
            <a:pPr lvl="1" eaLnBrk="1" hangingPunct="1"/>
            <a:r>
              <a:rPr lang="en-US" dirty="0" smtClean="0"/>
              <a:t>Linear operation in the feature space is equivalent to non-linear operation in input space</a:t>
            </a:r>
          </a:p>
          <a:p>
            <a:pPr lvl="1" eaLnBrk="1" hangingPunct="1"/>
            <a:r>
              <a:rPr lang="en-US" dirty="0" smtClean="0"/>
              <a:t>Classification can become easier with a proper transformation. In the XOR problem, for example, adding a new feature of x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make the problem linearly separable</a:t>
            </a:r>
          </a:p>
        </p:txBody>
      </p:sp>
      <p:sp>
        <p:nvSpPr>
          <p:cNvPr id="7168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2E2BE7B-8DD0-40E9-B801-021AF9324C53}" type="slidenum">
              <a:rPr lang="en-US" sz="1400" smtClean="0"/>
              <a:pPr eaLnBrk="1" hangingPunct="1"/>
              <a:t>26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4555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XOR</a:t>
            </a:r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</p:nvPr>
        </p:nvGraphicFramePr>
        <p:xfrm>
          <a:off x="914400" y="800100"/>
          <a:ext cx="2743200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342900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X</a:t>
                      </a:r>
                      <a:endParaRPr lang="en-GB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Y</a:t>
                      </a:r>
                      <a:endParaRPr lang="en-GB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2723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1B07B04-592C-44C4-B020-BCEA892DF0BB}" type="slidenum">
              <a:rPr lang="en-US" sz="1400" smtClean="0"/>
              <a:pPr eaLnBrk="1" hangingPunct="1"/>
              <a:t>27</a:t>
            </a:fld>
            <a:endParaRPr lang="en-US" sz="1400" smtClean="0"/>
          </a:p>
        </p:txBody>
      </p:sp>
      <p:sp>
        <p:nvSpPr>
          <p:cNvPr id="72724" name="Line 33"/>
          <p:cNvSpPr>
            <a:spLocks noChangeShapeType="1"/>
          </p:cNvSpPr>
          <p:nvPr/>
        </p:nvSpPr>
        <p:spPr bwMode="auto">
          <a:xfrm flipV="1">
            <a:off x="4846638" y="857250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Line 34"/>
          <p:cNvSpPr>
            <a:spLocks noChangeShapeType="1"/>
          </p:cNvSpPr>
          <p:nvPr/>
        </p:nvSpPr>
        <p:spPr bwMode="auto">
          <a:xfrm rot="5400000" flipV="1">
            <a:off x="5829300" y="1295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Oval 35"/>
          <p:cNvSpPr>
            <a:spLocks noChangeArrowheads="1"/>
          </p:cNvSpPr>
          <p:nvPr/>
        </p:nvSpPr>
        <p:spPr bwMode="auto">
          <a:xfrm>
            <a:off x="4724400" y="2286000"/>
            <a:ext cx="228600" cy="171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727" name="Oval 36"/>
          <p:cNvSpPr>
            <a:spLocks noChangeArrowheads="1"/>
          </p:cNvSpPr>
          <p:nvPr/>
        </p:nvSpPr>
        <p:spPr bwMode="auto">
          <a:xfrm>
            <a:off x="6400800" y="2286000"/>
            <a:ext cx="228600" cy="1714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728" name="Oval 37"/>
          <p:cNvSpPr>
            <a:spLocks noChangeArrowheads="1"/>
          </p:cNvSpPr>
          <p:nvPr/>
        </p:nvSpPr>
        <p:spPr bwMode="auto">
          <a:xfrm>
            <a:off x="4724400" y="1028700"/>
            <a:ext cx="228600" cy="1714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729" name="Oval 38"/>
          <p:cNvSpPr>
            <a:spLocks noChangeArrowheads="1"/>
          </p:cNvSpPr>
          <p:nvPr/>
        </p:nvSpPr>
        <p:spPr bwMode="auto">
          <a:xfrm>
            <a:off x="6400800" y="1028700"/>
            <a:ext cx="228600" cy="171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730" name="CasellaDiTesto 13"/>
          <p:cNvSpPr txBox="1">
            <a:spLocks noChangeArrowheads="1"/>
          </p:cNvSpPr>
          <p:nvPr/>
        </p:nvSpPr>
        <p:spPr bwMode="auto">
          <a:xfrm>
            <a:off x="5105400" y="685801"/>
            <a:ext cx="3437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/>
              <a:t>Is not linearly separable</a:t>
            </a:r>
          </a:p>
        </p:txBody>
      </p:sp>
      <p:sp>
        <p:nvSpPr>
          <p:cNvPr id="72731" name="Freccia in giù 14"/>
          <p:cNvSpPr>
            <a:spLocks noChangeArrowheads="1"/>
          </p:cNvSpPr>
          <p:nvPr/>
        </p:nvSpPr>
        <p:spPr bwMode="auto">
          <a:xfrm>
            <a:off x="1524000" y="2686050"/>
            <a:ext cx="1447800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16" name="Segnaposto contenuto 5"/>
          <p:cNvGraphicFramePr>
            <a:graphicFrameLocks/>
          </p:cNvGraphicFramePr>
          <p:nvPr/>
        </p:nvGraphicFramePr>
        <p:xfrm>
          <a:off x="304800" y="3086100"/>
          <a:ext cx="3276600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342900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X</a:t>
                      </a:r>
                      <a:endParaRPr lang="en-GB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Y</a:t>
                      </a:r>
                      <a:endParaRPr lang="en-GB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XY</a:t>
                      </a:r>
                      <a:endParaRPr lang="en-GB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2753" name="Line 33"/>
          <p:cNvSpPr>
            <a:spLocks noChangeShapeType="1"/>
          </p:cNvSpPr>
          <p:nvPr/>
        </p:nvSpPr>
        <p:spPr bwMode="auto">
          <a:xfrm flipV="1">
            <a:off x="4999038" y="2971800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4" name="Line 34"/>
          <p:cNvSpPr>
            <a:spLocks noChangeShapeType="1"/>
          </p:cNvSpPr>
          <p:nvPr/>
        </p:nvSpPr>
        <p:spPr bwMode="auto">
          <a:xfrm rot="5400000" flipV="1">
            <a:off x="5981700" y="340995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5" name="Oval 35"/>
          <p:cNvSpPr>
            <a:spLocks noChangeArrowheads="1"/>
          </p:cNvSpPr>
          <p:nvPr/>
        </p:nvSpPr>
        <p:spPr bwMode="auto">
          <a:xfrm>
            <a:off x="4876800" y="4400550"/>
            <a:ext cx="228600" cy="171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756" name="Oval 36"/>
          <p:cNvSpPr>
            <a:spLocks noChangeArrowheads="1"/>
          </p:cNvSpPr>
          <p:nvPr/>
        </p:nvSpPr>
        <p:spPr bwMode="auto">
          <a:xfrm>
            <a:off x="6553200" y="4400550"/>
            <a:ext cx="228600" cy="1714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757" name="Oval 37"/>
          <p:cNvSpPr>
            <a:spLocks noChangeArrowheads="1"/>
          </p:cNvSpPr>
          <p:nvPr/>
        </p:nvSpPr>
        <p:spPr bwMode="auto">
          <a:xfrm>
            <a:off x="4876800" y="3143250"/>
            <a:ext cx="228600" cy="1714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758" name="Oval 38"/>
          <p:cNvSpPr>
            <a:spLocks noChangeArrowheads="1"/>
          </p:cNvSpPr>
          <p:nvPr/>
        </p:nvSpPr>
        <p:spPr bwMode="auto">
          <a:xfrm>
            <a:off x="5791200" y="3657600"/>
            <a:ext cx="228600" cy="171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759" name="Line 33"/>
          <p:cNvSpPr>
            <a:spLocks noChangeShapeType="1"/>
          </p:cNvSpPr>
          <p:nvPr/>
        </p:nvSpPr>
        <p:spPr bwMode="auto">
          <a:xfrm flipH="1">
            <a:off x="3886200" y="4514850"/>
            <a:ext cx="11430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Connettore 1 24"/>
          <p:cNvCxnSpPr/>
          <p:nvPr/>
        </p:nvCxnSpPr>
        <p:spPr bwMode="auto">
          <a:xfrm rot="16200000" flipH="1" flipV="1">
            <a:off x="5072659" y="2858095"/>
            <a:ext cx="32147" cy="179546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72757" idx="3"/>
          </p:cNvCxnSpPr>
          <p:nvPr/>
        </p:nvCxnSpPr>
        <p:spPr bwMode="auto">
          <a:xfrm rot="5400000">
            <a:off x="4347568" y="3209330"/>
            <a:ext cx="482203" cy="64293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 bwMode="auto">
          <a:xfrm rot="16200000" flipV="1">
            <a:off x="3762375" y="4276725"/>
            <a:ext cx="1085850" cy="762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>
            <a:endCxn id="72757" idx="2"/>
          </p:cNvCxnSpPr>
          <p:nvPr/>
        </p:nvCxnSpPr>
        <p:spPr bwMode="auto">
          <a:xfrm rot="10800000" flipV="1">
            <a:off x="4876800" y="3200400"/>
            <a:ext cx="1828800" cy="285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 bwMode="auto">
          <a:xfrm rot="5400000">
            <a:off x="6023967" y="3177183"/>
            <a:ext cx="482204" cy="64293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765" name="CasellaDiTesto 37"/>
          <p:cNvSpPr txBox="1">
            <a:spLocks noChangeArrowheads="1"/>
          </p:cNvSpPr>
          <p:nvPr/>
        </p:nvSpPr>
        <p:spPr bwMode="auto">
          <a:xfrm>
            <a:off x="5105400" y="2686051"/>
            <a:ext cx="2900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/>
              <a:t>Is 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38059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Find a feature space</a:t>
            </a:r>
          </a:p>
        </p:txBody>
      </p:sp>
      <p:sp>
        <p:nvSpPr>
          <p:cNvPr id="73731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3211928-1182-4978-B7DC-DDF77D138AE1}" type="slidenum">
              <a:rPr lang="en-US" sz="1400" smtClean="0"/>
              <a:pPr eaLnBrk="1" hangingPunct="1"/>
              <a:t>28</a:t>
            </a:fld>
            <a:endParaRPr lang="en-US" sz="1400" smtClean="0"/>
          </a:p>
        </p:txBody>
      </p:sp>
      <p:pic>
        <p:nvPicPr>
          <p:cNvPr id="73732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5" t="38678" r="10918" b="25740"/>
          <a:stretch>
            <a:fillRect/>
          </a:stretch>
        </p:blipFill>
        <p:spPr>
          <a:xfrm>
            <a:off x="76201" y="1771650"/>
            <a:ext cx="8970963" cy="2114550"/>
          </a:xfrm>
        </p:spPr>
      </p:pic>
    </p:spTree>
    <p:extLst>
      <p:ext uri="{BB962C8B-B14F-4D97-AF65-F5344CB8AC3E}">
        <p14:creationId xmlns:p14="http://schemas.microsoft.com/office/powerpoint/2010/main" val="25237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Transforming the Data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332381"/>
            <a:ext cx="8650288" cy="99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800" dirty="0" smtClean="0"/>
              <a:t>Computation in the feature space can be costly because it is high dimensional</a:t>
            </a:r>
          </a:p>
          <a:p>
            <a:pPr lvl="1" eaLnBrk="1" hangingPunct="1"/>
            <a:r>
              <a:rPr lang="en-US" sz="1800" dirty="0" smtClean="0"/>
              <a:t>The feature space is typically infinite-dimensional!</a:t>
            </a:r>
          </a:p>
          <a:p>
            <a:pPr eaLnBrk="1" hangingPunct="1"/>
            <a:r>
              <a:rPr lang="en-US" sz="1800" dirty="0" smtClean="0"/>
              <a:t>The kernel trick comes to rescue</a:t>
            </a:r>
          </a:p>
        </p:txBody>
      </p:sp>
      <p:sp>
        <p:nvSpPr>
          <p:cNvPr id="7475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70A1C92-18C7-44B4-A954-0583EDC84AE8}" type="slidenum">
              <a:rPr lang="en-US" sz="1400" smtClean="0"/>
              <a:pPr eaLnBrk="1" hangingPunct="1"/>
              <a:t>29</a:t>
            </a:fld>
            <a:endParaRPr lang="en-US" sz="1400" smtClean="0"/>
          </a:p>
        </p:txBody>
      </p:sp>
      <p:sp>
        <p:nvSpPr>
          <p:cNvPr id="74757" name="Freeform 4"/>
          <p:cNvSpPr>
            <a:spLocks/>
          </p:cNvSpPr>
          <p:nvPr/>
        </p:nvSpPr>
        <p:spPr bwMode="auto">
          <a:xfrm>
            <a:off x="2209800" y="971550"/>
            <a:ext cx="1600200" cy="1143000"/>
          </a:xfrm>
          <a:custGeom>
            <a:avLst/>
            <a:gdLst>
              <a:gd name="T0" fmla="*/ 0 w 1008"/>
              <a:gd name="T1" fmla="*/ 0 h 960"/>
              <a:gd name="T2" fmla="*/ 2147483647 w 1008"/>
              <a:gd name="T3" fmla="*/ 2147483647 h 960"/>
              <a:gd name="T4" fmla="*/ 2147483647 w 1008"/>
              <a:gd name="T5" fmla="*/ 2147483647 h 960"/>
              <a:gd name="T6" fmla="*/ 2147483647 w 1008"/>
              <a:gd name="T7" fmla="*/ 2147483647 h 960"/>
              <a:gd name="T8" fmla="*/ 2147483647 w 1008"/>
              <a:gd name="T9" fmla="*/ 2147483647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960"/>
              <a:gd name="T17" fmla="*/ 1008 w 1008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960">
                <a:moveTo>
                  <a:pt x="0" y="0"/>
                </a:moveTo>
                <a:cubicBezTo>
                  <a:pt x="16" y="164"/>
                  <a:pt x="32" y="328"/>
                  <a:pt x="96" y="432"/>
                </a:cubicBezTo>
                <a:cubicBezTo>
                  <a:pt x="160" y="536"/>
                  <a:pt x="272" y="584"/>
                  <a:pt x="384" y="624"/>
                </a:cubicBezTo>
                <a:cubicBezTo>
                  <a:pt x="496" y="664"/>
                  <a:pt x="664" y="616"/>
                  <a:pt x="768" y="672"/>
                </a:cubicBezTo>
                <a:cubicBezTo>
                  <a:pt x="872" y="728"/>
                  <a:pt x="940" y="844"/>
                  <a:pt x="1008" y="96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74758" name="Line 5"/>
          <p:cNvSpPr>
            <a:spLocks noChangeShapeType="1"/>
          </p:cNvSpPr>
          <p:nvPr/>
        </p:nvSpPr>
        <p:spPr bwMode="auto">
          <a:xfrm flipV="1">
            <a:off x="1981200" y="85725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59" name="Line 6"/>
          <p:cNvSpPr>
            <a:spLocks noChangeShapeType="1"/>
          </p:cNvSpPr>
          <p:nvPr/>
        </p:nvSpPr>
        <p:spPr bwMode="auto">
          <a:xfrm>
            <a:off x="1981200" y="24003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60" name="Oval 7"/>
          <p:cNvSpPr>
            <a:spLocks noChangeArrowheads="1"/>
          </p:cNvSpPr>
          <p:nvPr/>
        </p:nvSpPr>
        <p:spPr bwMode="auto">
          <a:xfrm>
            <a:off x="2362200" y="9715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1" name="Rectangle 8"/>
          <p:cNvSpPr>
            <a:spLocks noChangeArrowheads="1"/>
          </p:cNvSpPr>
          <p:nvPr/>
        </p:nvSpPr>
        <p:spPr bwMode="auto">
          <a:xfrm>
            <a:off x="2133600" y="1257300"/>
            <a:ext cx="76200" cy="571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2" name="Oval 9"/>
          <p:cNvSpPr>
            <a:spLocks noChangeArrowheads="1"/>
          </p:cNvSpPr>
          <p:nvPr/>
        </p:nvSpPr>
        <p:spPr bwMode="auto">
          <a:xfrm>
            <a:off x="2667000" y="11430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3" name="Oval 10"/>
          <p:cNvSpPr>
            <a:spLocks noChangeArrowheads="1"/>
          </p:cNvSpPr>
          <p:nvPr/>
        </p:nvSpPr>
        <p:spPr bwMode="auto">
          <a:xfrm>
            <a:off x="2971800" y="13716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4" name="Oval 11"/>
          <p:cNvSpPr>
            <a:spLocks noChangeArrowheads="1"/>
          </p:cNvSpPr>
          <p:nvPr/>
        </p:nvSpPr>
        <p:spPr bwMode="auto">
          <a:xfrm>
            <a:off x="3200400" y="10858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5" name="Oval 12"/>
          <p:cNvSpPr>
            <a:spLocks noChangeArrowheads="1"/>
          </p:cNvSpPr>
          <p:nvPr/>
        </p:nvSpPr>
        <p:spPr bwMode="auto">
          <a:xfrm>
            <a:off x="3581400" y="13716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6" name="Rectangle 13"/>
          <p:cNvSpPr>
            <a:spLocks noChangeArrowheads="1"/>
          </p:cNvSpPr>
          <p:nvPr/>
        </p:nvSpPr>
        <p:spPr bwMode="auto">
          <a:xfrm>
            <a:off x="2133600" y="1485900"/>
            <a:ext cx="76200" cy="571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7" name="Rectangle 14"/>
          <p:cNvSpPr>
            <a:spLocks noChangeArrowheads="1"/>
          </p:cNvSpPr>
          <p:nvPr/>
        </p:nvSpPr>
        <p:spPr bwMode="auto">
          <a:xfrm>
            <a:off x="2362200" y="1657350"/>
            <a:ext cx="76200" cy="571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8" name="Rectangle 15"/>
          <p:cNvSpPr>
            <a:spLocks noChangeArrowheads="1"/>
          </p:cNvSpPr>
          <p:nvPr/>
        </p:nvSpPr>
        <p:spPr bwMode="auto">
          <a:xfrm>
            <a:off x="2209800" y="1828800"/>
            <a:ext cx="76200" cy="571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9" name="Rectangle 16"/>
          <p:cNvSpPr>
            <a:spLocks noChangeArrowheads="1"/>
          </p:cNvSpPr>
          <p:nvPr/>
        </p:nvSpPr>
        <p:spPr bwMode="auto">
          <a:xfrm>
            <a:off x="2743200" y="1828800"/>
            <a:ext cx="76200" cy="571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0" name="Rectangle 17"/>
          <p:cNvSpPr>
            <a:spLocks noChangeArrowheads="1"/>
          </p:cNvSpPr>
          <p:nvPr/>
        </p:nvSpPr>
        <p:spPr bwMode="auto">
          <a:xfrm>
            <a:off x="3124200" y="1885950"/>
            <a:ext cx="76200" cy="571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1" name="Rectangle 18"/>
          <p:cNvSpPr>
            <a:spLocks noChangeArrowheads="1"/>
          </p:cNvSpPr>
          <p:nvPr/>
        </p:nvSpPr>
        <p:spPr bwMode="auto">
          <a:xfrm>
            <a:off x="3429000" y="2057400"/>
            <a:ext cx="76200" cy="571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2" name="Rectangle 19"/>
          <p:cNvSpPr>
            <a:spLocks noChangeArrowheads="1"/>
          </p:cNvSpPr>
          <p:nvPr/>
        </p:nvSpPr>
        <p:spPr bwMode="auto">
          <a:xfrm>
            <a:off x="2819400" y="2171700"/>
            <a:ext cx="76200" cy="571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3" name="Oval 20"/>
          <p:cNvSpPr>
            <a:spLocks noChangeArrowheads="1"/>
          </p:cNvSpPr>
          <p:nvPr/>
        </p:nvSpPr>
        <p:spPr bwMode="auto">
          <a:xfrm>
            <a:off x="2438400" y="13144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4" name="Oval 21"/>
          <p:cNvSpPr>
            <a:spLocks noChangeArrowheads="1"/>
          </p:cNvSpPr>
          <p:nvPr/>
        </p:nvSpPr>
        <p:spPr bwMode="auto">
          <a:xfrm>
            <a:off x="2743200" y="15430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5" name="Oval 22"/>
          <p:cNvSpPr>
            <a:spLocks noChangeArrowheads="1"/>
          </p:cNvSpPr>
          <p:nvPr/>
        </p:nvSpPr>
        <p:spPr bwMode="auto">
          <a:xfrm>
            <a:off x="3352800" y="16573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6" name="Oval 23"/>
          <p:cNvSpPr>
            <a:spLocks noChangeArrowheads="1"/>
          </p:cNvSpPr>
          <p:nvPr/>
        </p:nvSpPr>
        <p:spPr bwMode="auto">
          <a:xfrm>
            <a:off x="3657600" y="17716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7" name="Oval 24"/>
          <p:cNvSpPr>
            <a:spLocks noChangeArrowheads="1"/>
          </p:cNvSpPr>
          <p:nvPr/>
        </p:nvSpPr>
        <p:spPr bwMode="auto">
          <a:xfrm>
            <a:off x="3810000" y="20002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8" name="Line 25"/>
          <p:cNvSpPr>
            <a:spLocks noChangeShapeType="1"/>
          </p:cNvSpPr>
          <p:nvPr/>
        </p:nvSpPr>
        <p:spPr bwMode="auto">
          <a:xfrm flipV="1">
            <a:off x="5943600" y="85725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79" name="Line 26"/>
          <p:cNvSpPr>
            <a:spLocks noChangeShapeType="1"/>
          </p:cNvSpPr>
          <p:nvPr/>
        </p:nvSpPr>
        <p:spPr bwMode="auto">
          <a:xfrm>
            <a:off x="5943600" y="24003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80" name="Line 27"/>
          <p:cNvSpPr>
            <a:spLocks noChangeShapeType="1"/>
          </p:cNvSpPr>
          <p:nvPr/>
        </p:nvSpPr>
        <p:spPr bwMode="auto">
          <a:xfrm>
            <a:off x="6324600" y="971550"/>
            <a:ext cx="14478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4781" name="Group 28"/>
          <p:cNvGrpSpPr>
            <a:grpSpLocks/>
          </p:cNvGrpSpPr>
          <p:nvPr/>
        </p:nvGrpSpPr>
        <p:grpSpPr bwMode="auto">
          <a:xfrm>
            <a:off x="6018212" y="1028699"/>
            <a:ext cx="531813" cy="338138"/>
            <a:chOff x="3000" y="2496"/>
            <a:chExt cx="335" cy="284"/>
          </a:xfrm>
        </p:grpSpPr>
        <p:sp>
          <p:nvSpPr>
            <p:cNvPr id="74838" name="Rectangle 29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39" name="Text Box 30"/>
            <p:cNvSpPr txBox="1">
              <a:spLocks noChangeArrowheads="1"/>
            </p:cNvSpPr>
            <p:nvPr/>
          </p:nvSpPr>
          <p:spPr bwMode="auto">
            <a:xfrm>
              <a:off x="3000" y="2496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82" name="Group 31"/>
          <p:cNvGrpSpPr>
            <a:grpSpLocks/>
          </p:cNvGrpSpPr>
          <p:nvPr/>
        </p:nvGrpSpPr>
        <p:grpSpPr bwMode="auto">
          <a:xfrm>
            <a:off x="6251577" y="1347786"/>
            <a:ext cx="531812" cy="338138"/>
            <a:chOff x="3000" y="2496"/>
            <a:chExt cx="335" cy="284"/>
          </a:xfrm>
        </p:grpSpPr>
        <p:sp>
          <p:nvSpPr>
            <p:cNvPr id="74836" name="Rectangle 32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37" name="Text Box 33"/>
            <p:cNvSpPr txBox="1">
              <a:spLocks noChangeArrowheads="1"/>
            </p:cNvSpPr>
            <p:nvPr/>
          </p:nvSpPr>
          <p:spPr bwMode="auto">
            <a:xfrm>
              <a:off x="3000" y="2496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83" name="Group 34"/>
          <p:cNvGrpSpPr>
            <a:grpSpLocks/>
          </p:cNvGrpSpPr>
          <p:nvPr/>
        </p:nvGrpSpPr>
        <p:grpSpPr bwMode="auto">
          <a:xfrm>
            <a:off x="6632577" y="1690686"/>
            <a:ext cx="531812" cy="338138"/>
            <a:chOff x="3000" y="2496"/>
            <a:chExt cx="335" cy="284"/>
          </a:xfrm>
        </p:grpSpPr>
        <p:sp>
          <p:nvSpPr>
            <p:cNvPr id="74834" name="Rectangle 35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35" name="Text Box 36"/>
            <p:cNvSpPr txBox="1">
              <a:spLocks noChangeArrowheads="1"/>
            </p:cNvSpPr>
            <p:nvPr/>
          </p:nvSpPr>
          <p:spPr bwMode="auto">
            <a:xfrm>
              <a:off x="3000" y="2496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84" name="Group 37"/>
          <p:cNvGrpSpPr>
            <a:grpSpLocks/>
          </p:cNvGrpSpPr>
          <p:nvPr/>
        </p:nvGrpSpPr>
        <p:grpSpPr bwMode="auto">
          <a:xfrm>
            <a:off x="6784977" y="1862136"/>
            <a:ext cx="531812" cy="338138"/>
            <a:chOff x="3000" y="2496"/>
            <a:chExt cx="335" cy="284"/>
          </a:xfrm>
        </p:grpSpPr>
        <p:sp>
          <p:nvSpPr>
            <p:cNvPr id="74832" name="Rectangle 38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33" name="Text Box 39"/>
            <p:cNvSpPr txBox="1">
              <a:spLocks noChangeArrowheads="1"/>
            </p:cNvSpPr>
            <p:nvPr/>
          </p:nvSpPr>
          <p:spPr bwMode="auto">
            <a:xfrm>
              <a:off x="3000" y="2496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85" name="Group 40"/>
          <p:cNvGrpSpPr>
            <a:grpSpLocks/>
          </p:cNvGrpSpPr>
          <p:nvPr/>
        </p:nvGrpSpPr>
        <p:grpSpPr bwMode="auto">
          <a:xfrm>
            <a:off x="6094412" y="1828799"/>
            <a:ext cx="531813" cy="338138"/>
            <a:chOff x="3000" y="2496"/>
            <a:chExt cx="335" cy="284"/>
          </a:xfrm>
        </p:grpSpPr>
        <p:sp>
          <p:nvSpPr>
            <p:cNvPr id="74830" name="Rectangle 41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31" name="Text Box 42"/>
            <p:cNvSpPr txBox="1">
              <a:spLocks noChangeArrowheads="1"/>
            </p:cNvSpPr>
            <p:nvPr/>
          </p:nvSpPr>
          <p:spPr bwMode="auto">
            <a:xfrm>
              <a:off x="3000" y="2496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86" name="Group 43"/>
          <p:cNvGrpSpPr>
            <a:grpSpLocks/>
          </p:cNvGrpSpPr>
          <p:nvPr/>
        </p:nvGrpSpPr>
        <p:grpSpPr bwMode="auto">
          <a:xfrm>
            <a:off x="5865812" y="1428749"/>
            <a:ext cx="531813" cy="338138"/>
            <a:chOff x="3000" y="2496"/>
            <a:chExt cx="335" cy="284"/>
          </a:xfrm>
        </p:grpSpPr>
        <p:sp>
          <p:nvSpPr>
            <p:cNvPr id="74828" name="Rectangle 44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29" name="Text Box 45"/>
            <p:cNvSpPr txBox="1">
              <a:spLocks noChangeArrowheads="1"/>
            </p:cNvSpPr>
            <p:nvPr/>
          </p:nvSpPr>
          <p:spPr bwMode="auto">
            <a:xfrm>
              <a:off x="3000" y="2496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87" name="Group 46"/>
          <p:cNvGrpSpPr>
            <a:grpSpLocks/>
          </p:cNvGrpSpPr>
          <p:nvPr/>
        </p:nvGrpSpPr>
        <p:grpSpPr bwMode="auto">
          <a:xfrm>
            <a:off x="7089777" y="2147886"/>
            <a:ext cx="531812" cy="338138"/>
            <a:chOff x="3000" y="2496"/>
            <a:chExt cx="335" cy="284"/>
          </a:xfrm>
        </p:grpSpPr>
        <p:sp>
          <p:nvSpPr>
            <p:cNvPr id="74826" name="Rectangle 47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27" name="Text Box 48"/>
            <p:cNvSpPr txBox="1">
              <a:spLocks noChangeArrowheads="1"/>
            </p:cNvSpPr>
            <p:nvPr/>
          </p:nvSpPr>
          <p:spPr bwMode="auto">
            <a:xfrm>
              <a:off x="3000" y="2496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88" name="Group 49"/>
          <p:cNvGrpSpPr>
            <a:grpSpLocks/>
          </p:cNvGrpSpPr>
          <p:nvPr/>
        </p:nvGrpSpPr>
        <p:grpSpPr bwMode="auto">
          <a:xfrm>
            <a:off x="6246812" y="2057399"/>
            <a:ext cx="531813" cy="338138"/>
            <a:chOff x="3000" y="2496"/>
            <a:chExt cx="335" cy="284"/>
          </a:xfrm>
        </p:grpSpPr>
        <p:sp>
          <p:nvSpPr>
            <p:cNvPr id="74824" name="Rectangle 50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25" name="Text Box 51"/>
            <p:cNvSpPr txBox="1">
              <a:spLocks noChangeArrowheads="1"/>
            </p:cNvSpPr>
            <p:nvPr/>
          </p:nvSpPr>
          <p:spPr bwMode="auto">
            <a:xfrm>
              <a:off x="3000" y="2496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sp>
        <p:nvSpPr>
          <p:cNvPr id="74789" name="AutoShape 52"/>
          <p:cNvSpPr>
            <a:spLocks noChangeArrowheads="1"/>
          </p:cNvSpPr>
          <p:nvPr/>
        </p:nvSpPr>
        <p:spPr bwMode="auto">
          <a:xfrm>
            <a:off x="4343400" y="1657350"/>
            <a:ext cx="990600" cy="28575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90" name="Text Box 53"/>
          <p:cNvSpPr txBox="1">
            <a:spLocks noChangeArrowheads="1"/>
          </p:cNvSpPr>
          <p:nvPr/>
        </p:nvSpPr>
        <p:spPr bwMode="auto">
          <a:xfrm>
            <a:off x="4414910" y="1218010"/>
            <a:ext cx="7729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3200">
                <a:latin typeface="Symbol" pitchFamily="18" charset="2"/>
              </a:rPr>
              <a:t>f</a:t>
            </a:r>
            <a:r>
              <a:rPr lang="en-US" sz="3200">
                <a:latin typeface="Times New Roman" pitchFamily="18" charset="0"/>
              </a:rPr>
              <a:t>(.)</a:t>
            </a:r>
          </a:p>
        </p:txBody>
      </p:sp>
      <p:grpSp>
        <p:nvGrpSpPr>
          <p:cNvPr id="74791" name="Group 54"/>
          <p:cNvGrpSpPr>
            <a:grpSpLocks/>
          </p:cNvGrpSpPr>
          <p:nvPr/>
        </p:nvGrpSpPr>
        <p:grpSpPr bwMode="auto">
          <a:xfrm>
            <a:off x="7161212" y="1200149"/>
            <a:ext cx="531813" cy="338138"/>
            <a:chOff x="4306" y="2352"/>
            <a:chExt cx="335" cy="284"/>
          </a:xfrm>
        </p:grpSpPr>
        <p:sp>
          <p:nvSpPr>
            <p:cNvPr id="74822" name="Oval 55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23" name="Text Box 56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92" name="Group 57"/>
          <p:cNvGrpSpPr>
            <a:grpSpLocks/>
          </p:cNvGrpSpPr>
          <p:nvPr/>
        </p:nvGrpSpPr>
        <p:grpSpPr bwMode="auto">
          <a:xfrm>
            <a:off x="6551612" y="857249"/>
            <a:ext cx="531813" cy="338138"/>
            <a:chOff x="4306" y="2352"/>
            <a:chExt cx="335" cy="284"/>
          </a:xfrm>
        </p:grpSpPr>
        <p:sp>
          <p:nvSpPr>
            <p:cNvPr id="74820" name="Oval 58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21" name="Text Box 59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93" name="Group 60"/>
          <p:cNvGrpSpPr>
            <a:grpSpLocks/>
          </p:cNvGrpSpPr>
          <p:nvPr/>
        </p:nvGrpSpPr>
        <p:grpSpPr bwMode="auto">
          <a:xfrm>
            <a:off x="6932612" y="1371599"/>
            <a:ext cx="531813" cy="338138"/>
            <a:chOff x="4306" y="2352"/>
            <a:chExt cx="335" cy="284"/>
          </a:xfrm>
        </p:grpSpPr>
        <p:sp>
          <p:nvSpPr>
            <p:cNvPr id="74818" name="Oval 61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19" name="Text Box 62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94" name="Group 63"/>
          <p:cNvGrpSpPr>
            <a:grpSpLocks/>
          </p:cNvGrpSpPr>
          <p:nvPr/>
        </p:nvGrpSpPr>
        <p:grpSpPr bwMode="auto">
          <a:xfrm>
            <a:off x="6704012" y="1142999"/>
            <a:ext cx="531813" cy="338138"/>
            <a:chOff x="4306" y="2352"/>
            <a:chExt cx="335" cy="284"/>
          </a:xfrm>
        </p:grpSpPr>
        <p:sp>
          <p:nvSpPr>
            <p:cNvPr id="74816" name="Oval 64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17" name="Text Box 65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95" name="Group 66"/>
          <p:cNvGrpSpPr>
            <a:grpSpLocks/>
          </p:cNvGrpSpPr>
          <p:nvPr/>
        </p:nvGrpSpPr>
        <p:grpSpPr bwMode="auto">
          <a:xfrm>
            <a:off x="6856412" y="971549"/>
            <a:ext cx="531813" cy="338138"/>
            <a:chOff x="4306" y="2352"/>
            <a:chExt cx="335" cy="284"/>
          </a:xfrm>
        </p:grpSpPr>
        <p:sp>
          <p:nvSpPr>
            <p:cNvPr id="74814" name="Oval 67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15" name="Text Box 68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96" name="Group 69"/>
          <p:cNvGrpSpPr>
            <a:grpSpLocks/>
          </p:cNvGrpSpPr>
          <p:nvPr/>
        </p:nvGrpSpPr>
        <p:grpSpPr bwMode="auto">
          <a:xfrm>
            <a:off x="7389812" y="1804986"/>
            <a:ext cx="531813" cy="338138"/>
            <a:chOff x="4306" y="2352"/>
            <a:chExt cx="335" cy="284"/>
          </a:xfrm>
        </p:grpSpPr>
        <p:sp>
          <p:nvSpPr>
            <p:cNvPr id="74812" name="Oval 70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13" name="Text Box 71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97" name="Group 72"/>
          <p:cNvGrpSpPr>
            <a:grpSpLocks/>
          </p:cNvGrpSpPr>
          <p:nvPr/>
        </p:nvGrpSpPr>
        <p:grpSpPr bwMode="auto">
          <a:xfrm>
            <a:off x="7618412" y="1085849"/>
            <a:ext cx="531813" cy="338138"/>
            <a:chOff x="4306" y="2352"/>
            <a:chExt cx="335" cy="284"/>
          </a:xfrm>
        </p:grpSpPr>
        <p:sp>
          <p:nvSpPr>
            <p:cNvPr id="74810" name="Oval 73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11" name="Text Box 74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98" name="Group 75"/>
          <p:cNvGrpSpPr>
            <a:grpSpLocks/>
          </p:cNvGrpSpPr>
          <p:nvPr/>
        </p:nvGrpSpPr>
        <p:grpSpPr bwMode="auto">
          <a:xfrm>
            <a:off x="7389812" y="1485899"/>
            <a:ext cx="531813" cy="338138"/>
            <a:chOff x="4306" y="2352"/>
            <a:chExt cx="335" cy="284"/>
          </a:xfrm>
        </p:grpSpPr>
        <p:sp>
          <p:nvSpPr>
            <p:cNvPr id="74808" name="Oval 76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09" name="Text Box 77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99" name="Group 78"/>
          <p:cNvGrpSpPr>
            <a:grpSpLocks/>
          </p:cNvGrpSpPr>
          <p:nvPr/>
        </p:nvGrpSpPr>
        <p:grpSpPr bwMode="auto">
          <a:xfrm>
            <a:off x="7237412" y="1633536"/>
            <a:ext cx="531813" cy="338138"/>
            <a:chOff x="4306" y="2352"/>
            <a:chExt cx="335" cy="284"/>
          </a:xfrm>
        </p:grpSpPr>
        <p:sp>
          <p:nvSpPr>
            <p:cNvPr id="74806" name="Oval 79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07" name="Text Box 80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800" name="Group 81"/>
          <p:cNvGrpSpPr>
            <a:grpSpLocks/>
          </p:cNvGrpSpPr>
          <p:nvPr/>
        </p:nvGrpSpPr>
        <p:grpSpPr bwMode="auto">
          <a:xfrm>
            <a:off x="7775577" y="1543049"/>
            <a:ext cx="531812" cy="338138"/>
            <a:chOff x="4306" y="2352"/>
            <a:chExt cx="335" cy="284"/>
          </a:xfrm>
        </p:grpSpPr>
        <p:sp>
          <p:nvSpPr>
            <p:cNvPr id="74804" name="Oval 82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05" name="Text Box 83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sp>
        <p:nvSpPr>
          <p:cNvPr id="74801" name="Text Box 84"/>
          <p:cNvSpPr txBox="1">
            <a:spLocks noChangeArrowheads="1"/>
          </p:cNvSpPr>
          <p:nvPr/>
        </p:nvSpPr>
        <p:spPr bwMode="auto">
          <a:xfrm>
            <a:off x="6011411" y="2343150"/>
            <a:ext cx="1866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Feature space</a:t>
            </a:r>
          </a:p>
        </p:txBody>
      </p:sp>
      <p:sp>
        <p:nvSpPr>
          <p:cNvPr id="74802" name="Text Box 85"/>
          <p:cNvSpPr txBox="1">
            <a:spLocks noChangeArrowheads="1"/>
          </p:cNvSpPr>
          <p:nvPr/>
        </p:nvSpPr>
        <p:spPr bwMode="auto">
          <a:xfrm>
            <a:off x="2185266" y="2400300"/>
            <a:ext cx="1593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Input space</a:t>
            </a:r>
          </a:p>
        </p:txBody>
      </p:sp>
      <p:sp>
        <p:nvSpPr>
          <p:cNvPr id="74803" name="Text Box 88"/>
          <p:cNvSpPr txBox="1">
            <a:spLocks noChangeArrowheads="1"/>
          </p:cNvSpPr>
          <p:nvPr/>
        </p:nvSpPr>
        <p:spPr bwMode="auto">
          <a:xfrm>
            <a:off x="5316538" y="2686050"/>
            <a:ext cx="38274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>
                <a:latin typeface="Arial Narrow" pitchFamily="34" charset="0"/>
              </a:rPr>
              <a:t>Note: feature space is of higher dimension than the input space in practice</a:t>
            </a:r>
          </a:p>
        </p:txBody>
      </p:sp>
    </p:spTree>
    <p:extLst>
      <p:ext uri="{BB962C8B-B14F-4D97-AF65-F5344CB8AC3E}">
        <p14:creationId xmlns:p14="http://schemas.microsoft.com/office/powerpoint/2010/main" val="26516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/>
              <a:t>Separators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28713"/>
            <a:ext cx="8229600" cy="3771900"/>
          </a:xfrm>
        </p:spPr>
        <p:txBody>
          <a:bodyPr/>
          <a:lstStyle/>
          <a:p>
            <a:r>
              <a:rPr lang="en-US" sz="2800" dirty="0"/>
              <a:t>Binary classification can be viewed as the task of separating classes in feature space:</a:t>
            </a: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896938" y="2290762"/>
            <a:ext cx="0" cy="2281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V="1">
            <a:off x="746918" y="4335066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4" name="AutoShape 6"/>
          <p:cNvSpPr>
            <a:spLocks noChangeArrowheads="1"/>
          </p:cNvSpPr>
          <p:nvPr/>
        </p:nvSpPr>
        <p:spPr bwMode="auto">
          <a:xfrm>
            <a:off x="1936750" y="2857500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AutoShape 7"/>
          <p:cNvSpPr>
            <a:spLocks noChangeArrowheads="1"/>
          </p:cNvSpPr>
          <p:nvPr/>
        </p:nvSpPr>
        <p:spPr bwMode="auto">
          <a:xfrm>
            <a:off x="1362075" y="3125391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AutoShape 8"/>
          <p:cNvSpPr>
            <a:spLocks noChangeArrowheads="1"/>
          </p:cNvSpPr>
          <p:nvPr/>
        </p:nvSpPr>
        <p:spPr bwMode="auto">
          <a:xfrm>
            <a:off x="1514475" y="3534966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AutoShape 9"/>
          <p:cNvSpPr>
            <a:spLocks noChangeArrowheads="1"/>
          </p:cNvSpPr>
          <p:nvPr/>
        </p:nvSpPr>
        <p:spPr bwMode="auto">
          <a:xfrm>
            <a:off x="1133475" y="3877866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AutoShape 10"/>
          <p:cNvSpPr>
            <a:spLocks noChangeArrowheads="1"/>
          </p:cNvSpPr>
          <p:nvPr/>
        </p:nvSpPr>
        <p:spPr bwMode="auto">
          <a:xfrm>
            <a:off x="1666875" y="2677716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AutoShape 11"/>
          <p:cNvSpPr>
            <a:spLocks noChangeArrowheads="1"/>
          </p:cNvSpPr>
          <p:nvPr/>
        </p:nvSpPr>
        <p:spPr bwMode="auto">
          <a:xfrm>
            <a:off x="1133475" y="3363516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0" name="AutoShape 12"/>
          <p:cNvSpPr>
            <a:spLocks noChangeArrowheads="1"/>
          </p:cNvSpPr>
          <p:nvPr/>
        </p:nvSpPr>
        <p:spPr bwMode="auto">
          <a:xfrm>
            <a:off x="1285875" y="3477816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AutoShape 13"/>
          <p:cNvSpPr>
            <a:spLocks noChangeArrowheads="1"/>
          </p:cNvSpPr>
          <p:nvPr/>
        </p:nvSpPr>
        <p:spPr bwMode="auto">
          <a:xfrm>
            <a:off x="2047875" y="3192066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2" name="AutoShape 14"/>
          <p:cNvSpPr>
            <a:spLocks noChangeArrowheads="1"/>
          </p:cNvSpPr>
          <p:nvPr/>
        </p:nvSpPr>
        <p:spPr bwMode="auto">
          <a:xfrm>
            <a:off x="2949575" y="3182541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AutoShape 15"/>
          <p:cNvSpPr>
            <a:spLocks noChangeArrowheads="1"/>
          </p:cNvSpPr>
          <p:nvPr/>
        </p:nvSpPr>
        <p:spPr bwMode="auto">
          <a:xfrm>
            <a:off x="2581275" y="3877866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AutoShape 16"/>
          <p:cNvSpPr>
            <a:spLocks noChangeArrowheads="1"/>
          </p:cNvSpPr>
          <p:nvPr/>
        </p:nvSpPr>
        <p:spPr bwMode="auto">
          <a:xfrm>
            <a:off x="3571875" y="3877866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5" name="AutoShape 17"/>
          <p:cNvSpPr>
            <a:spLocks noChangeArrowheads="1"/>
          </p:cNvSpPr>
          <p:nvPr/>
        </p:nvSpPr>
        <p:spPr bwMode="auto">
          <a:xfrm>
            <a:off x="2263775" y="4268391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6" name="AutoShape 18"/>
          <p:cNvSpPr>
            <a:spLocks noChangeArrowheads="1"/>
          </p:cNvSpPr>
          <p:nvPr/>
        </p:nvSpPr>
        <p:spPr bwMode="auto">
          <a:xfrm>
            <a:off x="2886075" y="3420666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7" name="AutoShape 19"/>
          <p:cNvSpPr>
            <a:spLocks noChangeArrowheads="1"/>
          </p:cNvSpPr>
          <p:nvPr/>
        </p:nvSpPr>
        <p:spPr bwMode="auto">
          <a:xfrm>
            <a:off x="2263775" y="3754041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8" name="AutoShape 20"/>
          <p:cNvSpPr>
            <a:spLocks noChangeArrowheads="1"/>
          </p:cNvSpPr>
          <p:nvPr/>
        </p:nvSpPr>
        <p:spPr bwMode="auto">
          <a:xfrm>
            <a:off x="2962275" y="4049316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9" name="AutoShape 21"/>
          <p:cNvSpPr>
            <a:spLocks noChangeArrowheads="1"/>
          </p:cNvSpPr>
          <p:nvPr/>
        </p:nvSpPr>
        <p:spPr bwMode="auto">
          <a:xfrm>
            <a:off x="3648075" y="3363516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V="1">
            <a:off x="1209675" y="2277666"/>
            <a:ext cx="2438400" cy="20002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1" name="AutoShape 23"/>
          <p:cNvSpPr>
            <a:spLocks noChangeArrowheads="1"/>
          </p:cNvSpPr>
          <p:nvPr/>
        </p:nvSpPr>
        <p:spPr bwMode="auto">
          <a:xfrm>
            <a:off x="2133600" y="2228850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2" name="AutoShape 24"/>
          <p:cNvSpPr>
            <a:spLocks noChangeArrowheads="1"/>
          </p:cNvSpPr>
          <p:nvPr/>
        </p:nvSpPr>
        <p:spPr bwMode="auto">
          <a:xfrm>
            <a:off x="2743200" y="2286000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3" name="AutoShape 25"/>
          <p:cNvSpPr>
            <a:spLocks noChangeArrowheads="1"/>
          </p:cNvSpPr>
          <p:nvPr/>
        </p:nvSpPr>
        <p:spPr bwMode="auto">
          <a:xfrm>
            <a:off x="3810000" y="2857500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3619500" y="2021681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</a:t>
            </a:r>
            <a:r>
              <a:rPr lang="en-US" b="1" baseline="30000"/>
              <a:t>T</a:t>
            </a:r>
            <a:r>
              <a:rPr lang="en-US" b="1"/>
              <a:t>x </a:t>
            </a:r>
            <a:r>
              <a:rPr lang="en-US"/>
              <a:t>+ </a:t>
            </a:r>
            <a:r>
              <a:rPr lang="en-US" i="1"/>
              <a:t>b</a:t>
            </a:r>
            <a:r>
              <a:rPr lang="en-US" b="1"/>
              <a:t> = 0</a:t>
            </a:r>
          </a:p>
        </p:txBody>
      </p: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3619500" y="2443163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</a:t>
            </a:r>
            <a:r>
              <a:rPr lang="en-US" b="1" baseline="30000"/>
              <a:t>T</a:t>
            </a:r>
            <a:r>
              <a:rPr lang="en-US" b="1"/>
              <a:t>x </a:t>
            </a:r>
            <a:r>
              <a:rPr lang="en-US"/>
              <a:t>+ </a:t>
            </a:r>
            <a:r>
              <a:rPr lang="en-US" i="1"/>
              <a:t>b</a:t>
            </a:r>
            <a:r>
              <a:rPr lang="en-US" b="1"/>
              <a:t> &lt; 0</a:t>
            </a:r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1190625" y="2278856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</a:t>
            </a:r>
            <a:r>
              <a:rPr lang="en-US" b="1" baseline="30000"/>
              <a:t>T</a:t>
            </a:r>
            <a:r>
              <a:rPr lang="en-US" b="1"/>
              <a:t>x </a:t>
            </a:r>
            <a:r>
              <a:rPr lang="en-US"/>
              <a:t>+ </a:t>
            </a:r>
            <a:r>
              <a:rPr lang="en-US" i="1"/>
              <a:t>b</a:t>
            </a:r>
            <a:r>
              <a:rPr lang="en-US" b="1"/>
              <a:t> &gt; 0</a:t>
            </a:r>
          </a:p>
        </p:txBody>
      </p:sp>
      <p:sp>
        <p:nvSpPr>
          <p:cNvPr id="165917" name="Text Box 29"/>
          <p:cNvSpPr txBox="1">
            <a:spLocks noChangeArrowheads="1"/>
          </p:cNvSpPr>
          <p:nvPr/>
        </p:nvSpPr>
        <p:spPr bwMode="auto">
          <a:xfrm>
            <a:off x="5286375" y="3286125"/>
            <a:ext cx="2933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</a:t>
            </a:r>
            <a:r>
              <a:rPr lang="en-US"/>
              <a:t>(</a:t>
            </a:r>
            <a:r>
              <a:rPr lang="en-US" b="1"/>
              <a:t>x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/>
              <a:t>sign(</a:t>
            </a:r>
            <a:r>
              <a:rPr lang="en-US" b="1"/>
              <a:t>w</a:t>
            </a:r>
            <a:r>
              <a:rPr lang="en-US" b="1" baseline="30000"/>
              <a:t>T</a:t>
            </a:r>
            <a:r>
              <a:rPr lang="en-US" b="1"/>
              <a:t>x </a:t>
            </a:r>
            <a:r>
              <a:rPr lang="en-US"/>
              <a:t>+ </a:t>
            </a:r>
            <a:r>
              <a:rPr lang="en-US" i="1"/>
              <a:t>b</a:t>
            </a:r>
            <a:r>
              <a:rPr lang="en-US"/>
              <a:t>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52318226"/>
      </p:ext>
    </p:extLst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0" grpId="0" animBg="1"/>
      <p:bldP spid="165914" grpId="0"/>
      <p:bldP spid="165915" grpId="0"/>
      <p:bldP spid="165916" grpId="0"/>
      <p:bldP spid="1659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Transforming the Data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257550"/>
            <a:ext cx="8650288" cy="99060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dirty="0" smtClean="0"/>
              <a:t>Computation in the feature space can be costly because it is high dimensional</a:t>
            </a:r>
          </a:p>
          <a:p>
            <a:pPr lvl="1" eaLnBrk="1" hangingPunct="1"/>
            <a:r>
              <a:rPr lang="en-US" dirty="0" smtClean="0"/>
              <a:t>The feature space is typically infinite-dimensional!</a:t>
            </a:r>
          </a:p>
          <a:p>
            <a:pPr eaLnBrk="1" hangingPunct="1"/>
            <a:r>
              <a:rPr lang="en-US" dirty="0" smtClean="0"/>
              <a:t>The kernel trick comes to rescue</a:t>
            </a:r>
          </a:p>
        </p:txBody>
      </p:sp>
      <p:sp>
        <p:nvSpPr>
          <p:cNvPr id="75780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B628F13-74CB-4F4A-9FDB-88A2B3FE8ED7}" type="slidenum">
              <a:rPr lang="en-US" sz="1400" smtClean="0"/>
              <a:pPr eaLnBrk="1" hangingPunct="1"/>
              <a:t>30</a:t>
            </a:fld>
            <a:endParaRPr lang="en-US" sz="1400" smtClean="0"/>
          </a:p>
        </p:txBody>
      </p:sp>
      <p:sp>
        <p:nvSpPr>
          <p:cNvPr id="75781" name="Freeform 4"/>
          <p:cNvSpPr>
            <a:spLocks/>
          </p:cNvSpPr>
          <p:nvPr/>
        </p:nvSpPr>
        <p:spPr bwMode="auto">
          <a:xfrm>
            <a:off x="2209800" y="971550"/>
            <a:ext cx="1600200" cy="1143000"/>
          </a:xfrm>
          <a:custGeom>
            <a:avLst/>
            <a:gdLst>
              <a:gd name="T0" fmla="*/ 0 w 1008"/>
              <a:gd name="T1" fmla="*/ 0 h 960"/>
              <a:gd name="T2" fmla="*/ 2147483647 w 1008"/>
              <a:gd name="T3" fmla="*/ 2147483647 h 960"/>
              <a:gd name="T4" fmla="*/ 2147483647 w 1008"/>
              <a:gd name="T5" fmla="*/ 2147483647 h 960"/>
              <a:gd name="T6" fmla="*/ 2147483647 w 1008"/>
              <a:gd name="T7" fmla="*/ 2147483647 h 960"/>
              <a:gd name="T8" fmla="*/ 2147483647 w 1008"/>
              <a:gd name="T9" fmla="*/ 2147483647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960"/>
              <a:gd name="T17" fmla="*/ 1008 w 1008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960">
                <a:moveTo>
                  <a:pt x="0" y="0"/>
                </a:moveTo>
                <a:cubicBezTo>
                  <a:pt x="16" y="164"/>
                  <a:pt x="32" y="328"/>
                  <a:pt x="96" y="432"/>
                </a:cubicBezTo>
                <a:cubicBezTo>
                  <a:pt x="160" y="536"/>
                  <a:pt x="272" y="584"/>
                  <a:pt x="384" y="624"/>
                </a:cubicBezTo>
                <a:cubicBezTo>
                  <a:pt x="496" y="664"/>
                  <a:pt x="664" y="616"/>
                  <a:pt x="768" y="672"/>
                </a:cubicBezTo>
                <a:cubicBezTo>
                  <a:pt x="872" y="728"/>
                  <a:pt x="940" y="844"/>
                  <a:pt x="1008" y="96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75782" name="Line 5"/>
          <p:cNvSpPr>
            <a:spLocks noChangeShapeType="1"/>
          </p:cNvSpPr>
          <p:nvPr/>
        </p:nvSpPr>
        <p:spPr bwMode="auto">
          <a:xfrm flipV="1">
            <a:off x="1981200" y="85725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783" name="Line 6"/>
          <p:cNvSpPr>
            <a:spLocks noChangeShapeType="1"/>
          </p:cNvSpPr>
          <p:nvPr/>
        </p:nvSpPr>
        <p:spPr bwMode="auto">
          <a:xfrm>
            <a:off x="1981200" y="24003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784" name="Oval 7"/>
          <p:cNvSpPr>
            <a:spLocks noChangeArrowheads="1"/>
          </p:cNvSpPr>
          <p:nvPr/>
        </p:nvSpPr>
        <p:spPr bwMode="auto">
          <a:xfrm>
            <a:off x="2362200" y="9715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85" name="Rectangle 8"/>
          <p:cNvSpPr>
            <a:spLocks noChangeArrowheads="1"/>
          </p:cNvSpPr>
          <p:nvPr/>
        </p:nvSpPr>
        <p:spPr bwMode="auto">
          <a:xfrm>
            <a:off x="2133600" y="1257300"/>
            <a:ext cx="76200" cy="571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86" name="Oval 9"/>
          <p:cNvSpPr>
            <a:spLocks noChangeArrowheads="1"/>
          </p:cNvSpPr>
          <p:nvPr/>
        </p:nvSpPr>
        <p:spPr bwMode="auto">
          <a:xfrm>
            <a:off x="2667000" y="11430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87" name="Oval 10"/>
          <p:cNvSpPr>
            <a:spLocks noChangeArrowheads="1"/>
          </p:cNvSpPr>
          <p:nvPr/>
        </p:nvSpPr>
        <p:spPr bwMode="auto">
          <a:xfrm>
            <a:off x="2971800" y="13716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88" name="Oval 11"/>
          <p:cNvSpPr>
            <a:spLocks noChangeArrowheads="1"/>
          </p:cNvSpPr>
          <p:nvPr/>
        </p:nvSpPr>
        <p:spPr bwMode="auto">
          <a:xfrm>
            <a:off x="3200400" y="10858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89" name="Oval 12"/>
          <p:cNvSpPr>
            <a:spLocks noChangeArrowheads="1"/>
          </p:cNvSpPr>
          <p:nvPr/>
        </p:nvSpPr>
        <p:spPr bwMode="auto">
          <a:xfrm>
            <a:off x="3581400" y="13716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0" name="Rectangle 13"/>
          <p:cNvSpPr>
            <a:spLocks noChangeArrowheads="1"/>
          </p:cNvSpPr>
          <p:nvPr/>
        </p:nvSpPr>
        <p:spPr bwMode="auto">
          <a:xfrm>
            <a:off x="2133600" y="1485900"/>
            <a:ext cx="76200" cy="571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1" name="Rectangle 14"/>
          <p:cNvSpPr>
            <a:spLocks noChangeArrowheads="1"/>
          </p:cNvSpPr>
          <p:nvPr/>
        </p:nvSpPr>
        <p:spPr bwMode="auto">
          <a:xfrm>
            <a:off x="2362200" y="1657350"/>
            <a:ext cx="76200" cy="571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2" name="Rectangle 15"/>
          <p:cNvSpPr>
            <a:spLocks noChangeArrowheads="1"/>
          </p:cNvSpPr>
          <p:nvPr/>
        </p:nvSpPr>
        <p:spPr bwMode="auto">
          <a:xfrm>
            <a:off x="2209800" y="1828800"/>
            <a:ext cx="76200" cy="571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3" name="Rectangle 16"/>
          <p:cNvSpPr>
            <a:spLocks noChangeArrowheads="1"/>
          </p:cNvSpPr>
          <p:nvPr/>
        </p:nvSpPr>
        <p:spPr bwMode="auto">
          <a:xfrm>
            <a:off x="2743200" y="1828800"/>
            <a:ext cx="76200" cy="571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4" name="Rectangle 17"/>
          <p:cNvSpPr>
            <a:spLocks noChangeArrowheads="1"/>
          </p:cNvSpPr>
          <p:nvPr/>
        </p:nvSpPr>
        <p:spPr bwMode="auto">
          <a:xfrm>
            <a:off x="3124200" y="1885950"/>
            <a:ext cx="76200" cy="571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5" name="Rectangle 18"/>
          <p:cNvSpPr>
            <a:spLocks noChangeArrowheads="1"/>
          </p:cNvSpPr>
          <p:nvPr/>
        </p:nvSpPr>
        <p:spPr bwMode="auto">
          <a:xfrm>
            <a:off x="3429000" y="2057400"/>
            <a:ext cx="76200" cy="571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6" name="Rectangle 19"/>
          <p:cNvSpPr>
            <a:spLocks noChangeArrowheads="1"/>
          </p:cNvSpPr>
          <p:nvPr/>
        </p:nvSpPr>
        <p:spPr bwMode="auto">
          <a:xfrm>
            <a:off x="2819400" y="2171700"/>
            <a:ext cx="76200" cy="571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7" name="Oval 20"/>
          <p:cNvSpPr>
            <a:spLocks noChangeArrowheads="1"/>
          </p:cNvSpPr>
          <p:nvPr/>
        </p:nvSpPr>
        <p:spPr bwMode="auto">
          <a:xfrm>
            <a:off x="2438400" y="13144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8" name="Oval 21"/>
          <p:cNvSpPr>
            <a:spLocks noChangeArrowheads="1"/>
          </p:cNvSpPr>
          <p:nvPr/>
        </p:nvSpPr>
        <p:spPr bwMode="auto">
          <a:xfrm>
            <a:off x="2743200" y="15430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9" name="Oval 22"/>
          <p:cNvSpPr>
            <a:spLocks noChangeArrowheads="1"/>
          </p:cNvSpPr>
          <p:nvPr/>
        </p:nvSpPr>
        <p:spPr bwMode="auto">
          <a:xfrm>
            <a:off x="3352800" y="16573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800" name="Oval 23"/>
          <p:cNvSpPr>
            <a:spLocks noChangeArrowheads="1"/>
          </p:cNvSpPr>
          <p:nvPr/>
        </p:nvSpPr>
        <p:spPr bwMode="auto">
          <a:xfrm>
            <a:off x="3657600" y="17716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801" name="Oval 24"/>
          <p:cNvSpPr>
            <a:spLocks noChangeArrowheads="1"/>
          </p:cNvSpPr>
          <p:nvPr/>
        </p:nvSpPr>
        <p:spPr bwMode="auto">
          <a:xfrm>
            <a:off x="3810000" y="20002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802" name="Line 25"/>
          <p:cNvSpPr>
            <a:spLocks noChangeShapeType="1"/>
          </p:cNvSpPr>
          <p:nvPr/>
        </p:nvSpPr>
        <p:spPr bwMode="auto">
          <a:xfrm flipV="1">
            <a:off x="5943600" y="85725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03" name="Line 26"/>
          <p:cNvSpPr>
            <a:spLocks noChangeShapeType="1"/>
          </p:cNvSpPr>
          <p:nvPr/>
        </p:nvSpPr>
        <p:spPr bwMode="auto">
          <a:xfrm>
            <a:off x="5943600" y="24003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04" name="Line 27"/>
          <p:cNvSpPr>
            <a:spLocks noChangeShapeType="1"/>
          </p:cNvSpPr>
          <p:nvPr/>
        </p:nvSpPr>
        <p:spPr bwMode="auto">
          <a:xfrm>
            <a:off x="6324600" y="971550"/>
            <a:ext cx="14478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5805" name="Group 28"/>
          <p:cNvGrpSpPr>
            <a:grpSpLocks/>
          </p:cNvGrpSpPr>
          <p:nvPr/>
        </p:nvGrpSpPr>
        <p:grpSpPr bwMode="auto">
          <a:xfrm>
            <a:off x="6018212" y="1028699"/>
            <a:ext cx="531813" cy="338138"/>
            <a:chOff x="3000" y="2496"/>
            <a:chExt cx="335" cy="284"/>
          </a:xfrm>
        </p:grpSpPr>
        <p:sp>
          <p:nvSpPr>
            <p:cNvPr id="75862" name="Rectangle 29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63" name="Text Box 30"/>
            <p:cNvSpPr txBox="1">
              <a:spLocks noChangeArrowheads="1"/>
            </p:cNvSpPr>
            <p:nvPr/>
          </p:nvSpPr>
          <p:spPr bwMode="auto">
            <a:xfrm>
              <a:off x="3000" y="2496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06" name="Group 31"/>
          <p:cNvGrpSpPr>
            <a:grpSpLocks/>
          </p:cNvGrpSpPr>
          <p:nvPr/>
        </p:nvGrpSpPr>
        <p:grpSpPr bwMode="auto">
          <a:xfrm>
            <a:off x="6251577" y="1347786"/>
            <a:ext cx="531812" cy="338138"/>
            <a:chOff x="3000" y="2496"/>
            <a:chExt cx="335" cy="284"/>
          </a:xfrm>
        </p:grpSpPr>
        <p:sp>
          <p:nvSpPr>
            <p:cNvPr id="75860" name="Rectangle 32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61" name="Text Box 33"/>
            <p:cNvSpPr txBox="1">
              <a:spLocks noChangeArrowheads="1"/>
            </p:cNvSpPr>
            <p:nvPr/>
          </p:nvSpPr>
          <p:spPr bwMode="auto">
            <a:xfrm>
              <a:off x="3000" y="2496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07" name="Group 34"/>
          <p:cNvGrpSpPr>
            <a:grpSpLocks/>
          </p:cNvGrpSpPr>
          <p:nvPr/>
        </p:nvGrpSpPr>
        <p:grpSpPr bwMode="auto">
          <a:xfrm>
            <a:off x="6632577" y="1690686"/>
            <a:ext cx="531812" cy="338138"/>
            <a:chOff x="3000" y="2496"/>
            <a:chExt cx="335" cy="284"/>
          </a:xfrm>
        </p:grpSpPr>
        <p:sp>
          <p:nvSpPr>
            <p:cNvPr id="75858" name="Rectangle 35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59" name="Text Box 36"/>
            <p:cNvSpPr txBox="1">
              <a:spLocks noChangeArrowheads="1"/>
            </p:cNvSpPr>
            <p:nvPr/>
          </p:nvSpPr>
          <p:spPr bwMode="auto">
            <a:xfrm>
              <a:off x="3000" y="2496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08" name="Group 37"/>
          <p:cNvGrpSpPr>
            <a:grpSpLocks/>
          </p:cNvGrpSpPr>
          <p:nvPr/>
        </p:nvGrpSpPr>
        <p:grpSpPr bwMode="auto">
          <a:xfrm>
            <a:off x="6784977" y="1862136"/>
            <a:ext cx="531812" cy="338138"/>
            <a:chOff x="3000" y="2496"/>
            <a:chExt cx="335" cy="284"/>
          </a:xfrm>
        </p:grpSpPr>
        <p:sp>
          <p:nvSpPr>
            <p:cNvPr id="75856" name="Rectangle 38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57" name="Text Box 39"/>
            <p:cNvSpPr txBox="1">
              <a:spLocks noChangeArrowheads="1"/>
            </p:cNvSpPr>
            <p:nvPr/>
          </p:nvSpPr>
          <p:spPr bwMode="auto">
            <a:xfrm>
              <a:off x="3000" y="2496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09" name="Group 40"/>
          <p:cNvGrpSpPr>
            <a:grpSpLocks/>
          </p:cNvGrpSpPr>
          <p:nvPr/>
        </p:nvGrpSpPr>
        <p:grpSpPr bwMode="auto">
          <a:xfrm>
            <a:off x="6094412" y="1828799"/>
            <a:ext cx="531813" cy="338138"/>
            <a:chOff x="3000" y="2496"/>
            <a:chExt cx="335" cy="284"/>
          </a:xfrm>
        </p:grpSpPr>
        <p:sp>
          <p:nvSpPr>
            <p:cNvPr id="75854" name="Rectangle 41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55" name="Text Box 42"/>
            <p:cNvSpPr txBox="1">
              <a:spLocks noChangeArrowheads="1"/>
            </p:cNvSpPr>
            <p:nvPr/>
          </p:nvSpPr>
          <p:spPr bwMode="auto">
            <a:xfrm>
              <a:off x="3000" y="2496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10" name="Group 43"/>
          <p:cNvGrpSpPr>
            <a:grpSpLocks/>
          </p:cNvGrpSpPr>
          <p:nvPr/>
        </p:nvGrpSpPr>
        <p:grpSpPr bwMode="auto">
          <a:xfrm>
            <a:off x="5865812" y="1428749"/>
            <a:ext cx="531813" cy="338138"/>
            <a:chOff x="3000" y="2496"/>
            <a:chExt cx="335" cy="284"/>
          </a:xfrm>
        </p:grpSpPr>
        <p:sp>
          <p:nvSpPr>
            <p:cNvPr id="75852" name="Rectangle 44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53" name="Text Box 45"/>
            <p:cNvSpPr txBox="1">
              <a:spLocks noChangeArrowheads="1"/>
            </p:cNvSpPr>
            <p:nvPr/>
          </p:nvSpPr>
          <p:spPr bwMode="auto">
            <a:xfrm>
              <a:off x="3000" y="2496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11" name="Group 46"/>
          <p:cNvGrpSpPr>
            <a:grpSpLocks/>
          </p:cNvGrpSpPr>
          <p:nvPr/>
        </p:nvGrpSpPr>
        <p:grpSpPr bwMode="auto">
          <a:xfrm>
            <a:off x="7089777" y="2147886"/>
            <a:ext cx="531812" cy="338138"/>
            <a:chOff x="3000" y="2496"/>
            <a:chExt cx="335" cy="284"/>
          </a:xfrm>
        </p:grpSpPr>
        <p:sp>
          <p:nvSpPr>
            <p:cNvPr id="75850" name="Rectangle 47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51" name="Text Box 48"/>
            <p:cNvSpPr txBox="1">
              <a:spLocks noChangeArrowheads="1"/>
            </p:cNvSpPr>
            <p:nvPr/>
          </p:nvSpPr>
          <p:spPr bwMode="auto">
            <a:xfrm>
              <a:off x="3000" y="2496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12" name="Group 49"/>
          <p:cNvGrpSpPr>
            <a:grpSpLocks/>
          </p:cNvGrpSpPr>
          <p:nvPr/>
        </p:nvGrpSpPr>
        <p:grpSpPr bwMode="auto">
          <a:xfrm>
            <a:off x="6246812" y="2057399"/>
            <a:ext cx="531813" cy="338138"/>
            <a:chOff x="3000" y="2496"/>
            <a:chExt cx="335" cy="284"/>
          </a:xfrm>
        </p:grpSpPr>
        <p:sp>
          <p:nvSpPr>
            <p:cNvPr id="75848" name="Rectangle 50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49" name="Text Box 51"/>
            <p:cNvSpPr txBox="1">
              <a:spLocks noChangeArrowheads="1"/>
            </p:cNvSpPr>
            <p:nvPr/>
          </p:nvSpPr>
          <p:spPr bwMode="auto">
            <a:xfrm>
              <a:off x="3000" y="2496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sp>
        <p:nvSpPr>
          <p:cNvPr id="75813" name="AutoShape 52"/>
          <p:cNvSpPr>
            <a:spLocks noChangeArrowheads="1"/>
          </p:cNvSpPr>
          <p:nvPr/>
        </p:nvSpPr>
        <p:spPr bwMode="auto">
          <a:xfrm>
            <a:off x="4343400" y="1657350"/>
            <a:ext cx="990600" cy="28575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814" name="Text Box 53"/>
          <p:cNvSpPr txBox="1">
            <a:spLocks noChangeArrowheads="1"/>
          </p:cNvSpPr>
          <p:nvPr/>
        </p:nvSpPr>
        <p:spPr bwMode="auto">
          <a:xfrm>
            <a:off x="4414910" y="1218010"/>
            <a:ext cx="7729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3200">
                <a:latin typeface="Symbol" pitchFamily="18" charset="2"/>
              </a:rPr>
              <a:t>f</a:t>
            </a:r>
            <a:r>
              <a:rPr lang="en-US" sz="3200">
                <a:latin typeface="Times New Roman" pitchFamily="18" charset="0"/>
              </a:rPr>
              <a:t>(.)</a:t>
            </a:r>
          </a:p>
        </p:txBody>
      </p:sp>
      <p:grpSp>
        <p:nvGrpSpPr>
          <p:cNvPr id="75815" name="Group 54"/>
          <p:cNvGrpSpPr>
            <a:grpSpLocks/>
          </p:cNvGrpSpPr>
          <p:nvPr/>
        </p:nvGrpSpPr>
        <p:grpSpPr bwMode="auto">
          <a:xfrm>
            <a:off x="7161212" y="1200149"/>
            <a:ext cx="531813" cy="338138"/>
            <a:chOff x="4306" y="2352"/>
            <a:chExt cx="335" cy="284"/>
          </a:xfrm>
        </p:grpSpPr>
        <p:sp>
          <p:nvSpPr>
            <p:cNvPr id="75846" name="Oval 55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47" name="Text Box 56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16" name="Group 57"/>
          <p:cNvGrpSpPr>
            <a:grpSpLocks/>
          </p:cNvGrpSpPr>
          <p:nvPr/>
        </p:nvGrpSpPr>
        <p:grpSpPr bwMode="auto">
          <a:xfrm>
            <a:off x="6551612" y="857249"/>
            <a:ext cx="531813" cy="338138"/>
            <a:chOff x="4306" y="2352"/>
            <a:chExt cx="335" cy="284"/>
          </a:xfrm>
        </p:grpSpPr>
        <p:sp>
          <p:nvSpPr>
            <p:cNvPr id="75844" name="Oval 58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45" name="Text Box 59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17" name="Group 60"/>
          <p:cNvGrpSpPr>
            <a:grpSpLocks/>
          </p:cNvGrpSpPr>
          <p:nvPr/>
        </p:nvGrpSpPr>
        <p:grpSpPr bwMode="auto">
          <a:xfrm>
            <a:off x="6932612" y="1371599"/>
            <a:ext cx="531813" cy="338138"/>
            <a:chOff x="4306" y="2352"/>
            <a:chExt cx="335" cy="284"/>
          </a:xfrm>
        </p:grpSpPr>
        <p:sp>
          <p:nvSpPr>
            <p:cNvPr id="75842" name="Oval 61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43" name="Text Box 62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18" name="Group 63"/>
          <p:cNvGrpSpPr>
            <a:grpSpLocks/>
          </p:cNvGrpSpPr>
          <p:nvPr/>
        </p:nvGrpSpPr>
        <p:grpSpPr bwMode="auto">
          <a:xfrm>
            <a:off x="6704012" y="1142999"/>
            <a:ext cx="531813" cy="338138"/>
            <a:chOff x="4306" y="2352"/>
            <a:chExt cx="335" cy="284"/>
          </a:xfrm>
        </p:grpSpPr>
        <p:sp>
          <p:nvSpPr>
            <p:cNvPr id="75840" name="Oval 64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41" name="Text Box 65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19" name="Group 66"/>
          <p:cNvGrpSpPr>
            <a:grpSpLocks/>
          </p:cNvGrpSpPr>
          <p:nvPr/>
        </p:nvGrpSpPr>
        <p:grpSpPr bwMode="auto">
          <a:xfrm>
            <a:off x="6856412" y="971549"/>
            <a:ext cx="531813" cy="338138"/>
            <a:chOff x="4306" y="2352"/>
            <a:chExt cx="335" cy="284"/>
          </a:xfrm>
        </p:grpSpPr>
        <p:sp>
          <p:nvSpPr>
            <p:cNvPr id="75838" name="Oval 67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39" name="Text Box 68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20" name="Group 69"/>
          <p:cNvGrpSpPr>
            <a:grpSpLocks/>
          </p:cNvGrpSpPr>
          <p:nvPr/>
        </p:nvGrpSpPr>
        <p:grpSpPr bwMode="auto">
          <a:xfrm>
            <a:off x="7389812" y="1804986"/>
            <a:ext cx="531813" cy="338138"/>
            <a:chOff x="4306" y="2352"/>
            <a:chExt cx="335" cy="284"/>
          </a:xfrm>
        </p:grpSpPr>
        <p:sp>
          <p:nvSpPr>
            <p:cNvPr id="75836" name="Oval 70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37" name="Text Box 71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21" name="Group 72"/>
          <p:cNvGrpSpPr>
            <a:grpSpLocks/>
          </p:cNvGrpSpPr>
          <p:nvPr/>
        </p:nvGrpSpPr>
        <p:grpSpPr bwMode="auto">
          <a:xfrm>
            <a:off x="7618412" y="1085849"/>
            <a:ext cx="531813" cy="338138"/>
            <a:chOff x="4306" y="2352"/>
            <a:chExt cx="335" cy="284"/>
          </a:xfrm>
        </p:grpSpPr>
        <p:sp>
          <p:nvSpPr>
            <p:cNvPr id="75834" name="Oval 73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35" name="Text Box 74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22" name="Group 75"/>
          <p:cNvGrpSpPr>
            <a:grpSpLocks/>
          </p:cNvGrpSpPr>
          <p:nvPr/>
        </p:nvGrpSpPr>
        <p:grpSpPr bwMode="auto">
          <a:xfrm>
            <a:off x="7389812" y="1485899"/>
            <a:ext cx="531813" cy="338138"/>
            <a:chOff x="4306" y="2352"/>
            <a:chExt cx="335" cy="284"/>
          </a:xfrm>
        </p:grpSpPr>
        <p:sp>
          <p:nvSpPr>
            <p:cNvPr id="75832" name="Oval 76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33" name="Text Box 77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23" name="Group 78"/>
          <p:cNvGrpSpPr>
            <a:grpSpLocks/>
          </p:cNvGrpSpPr>
          <p:nvPr/>
        </p:nvGrpSpPr>
        <p:grpSpPr bwMode="auto">
          <a:xfrm>
            <a:off x="7237412" y="1633536"/>
            <a:ext cx="531813" cy="338138"/>
            <a:chOff x="4306" y="2352"/>
            <a:chExt cx="335" cy="284"/>
          </a:xfrm>
        </p:grpSpPr>
        <p:sp>
          <p:nvSpPr>
            <p:cNvPr id="75830" name="Oval 79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31" name="Text Box 80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24" name="Group 81"/>
          <p:cNvGrpSpPr>
            <a:grpSpLocks/>
          </p:cNvGrpSpPr>
          <p:nvPr/>
        </p:nvGrpSpPr>
        <p:grpSpPr bwMode="auto">
          <a:xfrm>
            <a:off x="7775577" y="1543049"/>
            <a:ext cx="531812" cy="338138"/>
            <a:chOff x="4306" y="2352"/>
            <a:chExt cx="335" cy="284"/>
          </a:xfrm>
        </p:grpSpPr>
        <p:sp>
          <p:nvSpPr>
            <p:cNvPr id="75828" name="Oval 82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29" name="Text Box 83"/>
            <p:cNvSpPr txBox="1">
              <a:spLocks noChangeArrowheads="1"/>
            </p:cNvSpPr>
            <p:nvPr/>
          </p:nvSpPr>
          <p:spPr bwMode="auto">
            <a:xfrm>
              <a:off x="4306" y="2352"/>
              <a:ext cx="33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sp>
        <p:nvSpPr>
          <p:cNvPr id="75825" name="Text Box 84"/>
          <p:cNvSpPr txBox="1">
            <a:spLocks noChangeArrowheads="1"/>
          </p:cNvSpPr>
          <p:nvPr/>
        </p:nvSpPr>
        <p:spPr bwMode="auto">
          <a:xfrm>
            <a:off x="6011411" y="2343150"/>
            <a:ext cx="1866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Feature space</a:t>
            </a:r>
          </a:p>
        </p:txBody>
      </p:sp>
      <p:sp>
        <p:nvSpPr>
          <p:cNvPr id="75826" name="Text Box 85"/>
          <p:cNvSpPr txBox="1">
            <a:spLocks noChangeArrowheads="1"/>
          </p:cNvSpPr>
          <p:nvPr/>
        </p:nvSpPr>
        <p:spPr bwMode="auto">
          <a:xfrm>
            <a:off x="2185266" y="2400300"/>
            <a:ext cx="1593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Input space</a:t>
            </a:r>
          </a:p>
        </p:txBody>
      </p:sp>
      <p:sp>
        <p:nvSpPr>
          <p:cNvPr id="75827" name="Text Box 88"/>
          <p:cNvSpPr txBox="1">
            <a:spLocks noChangeArrowheads="1"/>
          </p:cNvSpPr>
          <p:nvPr/>
        </p:nvSpPr>
        <p:spPr bwMode="auto">
          <a:xfrm>
            <a:off x="5316538" y="2686050"/>
            <a:ext cx="38274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>
                <a:latin typeface="Arial Narrow" pitchFamily="34" charset="0"/>
              </a:rPr>
              <a:t>Note: feature space is of higher dimension than the input space in practice</a:t>
            </a:r>
          </a:p>
        </p:txBody>
      </p:sp>
    </p:spTree>
    <p:extLst>
      <p:ext uri="{BB962C8B-B14F-4D97-AF65-F5344CB8AC3E}">
        <p14:creationId xmlns:p14="http://schemas.microsoft.com/office/powerpoint/2010/main" val="6831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Kernel Trick</a:t>
            </a:r>
          </a:p>
        </p:txBody>
      </p:sp>
      <p:sp>
        <p:nvSpPr>
          <p:cNvPr id="7680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dirty="0" smtClean="0"/>
              <a:t>Recall the SVM optimization problem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data points only appear as</a:t>
            </a:r>
            <a:r>
              <a:rPr lang="en-US" dirty="0" smtClean="0">
                <a:solidFill>
                  <a:schemeClr val="hlink"/>
                </a:solidFill>
              </a:rPr>
              <a:t> inner product</a:t>
            </a:r>
          </a:p>
          <a:p>
            <a:pPr eaLnBrk="1" hangingPunct="1"/>
            <a:r>
              <a:rPr lang="en-US" dirty="0" smtClean="0"/>
              <a:t>As long as we can calculate the inner product in the feature space, we do not need the mapping explicitly</a:t>
            </a:r>
          </a:p>
          <a:p>
            <a:pPr eaLnBrk="1" hangingPunct="1"/>
            <a:r>
              <a:rPr lang="en-US" dirty="0" smtClean="0"/>
              <a:t>Many common geometric operations (angles, distances) can be expressed by inner products</a:t>
            </a:r>
          </a:p>
          <a:p>
            <a:pPr eaLnBrk="1" hangingPunct="1"/>
            <a:r>
              <a:rPr lang="en-US" dirty="0" smtClean="0"/>
              <a:t>Define the kernel function </a:t>
            </a:r>
            <a:r>
              <a:rPr lang="en-US" i="1" dirty="0" smtClean="0"/>
              <a:t>K</a:t>
            </a:r>
            <a:r>
              <a:rPr lang="en-US" dirty="0" smtClean="0"/>
              <a:t>  by</a:t>
            </a:r>
          </a:p>
        </p:txBody>
      </p:sp>
      <p:pic>
        <p:nvPicPr>
          <p:cNvPr id="76805" name="Picture 10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457325"/>
            <a:ext cx="5803900" cy="55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6" name="Picture 10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2071010"/>
            <a:ext cx="3711575" cy="44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Oval 1030"/>
          <p:cNvSpPr>
            <a:spLocks noChangeArrowheads="1"/>
          </p:cNvSpPr>
          <p:nvPr/>
        </p:nvSpPr>
        <p:spPr bwMode="auto">
          <a:xfrm>
            <a:off x="7548609" y="1423479"/>
            <a:ext cx="838200" cy="51435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6808" name="Line 1031"/>
          <p:cNvSpPr>
            <a:spLocks noChangeShapeType="1"/>
          </p:cNvSpPr>
          <p:nvPr/>
        </p:nvSpPr>
        <p:spPr bwMode="auto">
          <a:xfrm flipV="1">
            <a:off x="5867400" y="1892754"/>
            <a:ext cx="1871709" cy="9837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76809" name="Picture 10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19550"/>
            <a:ext cx="3975100" cy="34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5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Example for </a:t>
            </a:r>
            <a:r>
              <a:rPr lang="en-US" smtClean="0">
                <a:latin typeface="Symbol" pitchFamily="18" charset="2"/>
              </a:rPr>
              <a:t>f</a:t>
            </a:r>
            <a:r>
              <a:rPr lang="en-US" smtClean="0"/>
              <a:t>(.) and K(.,.)</a:t>
            </a:r>
          </a:p>
        </p:txBody>
      </p:sp>
      <p:sp>
        <p:nvSpPr>
          <p:cNvPr id="7782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en-US" smtClean="0"/>
              <a:t>Suppose </a:t>
            </a:r>
            <a:r>
              <a:rPr lang="en-US" smtClean="0">
                <a:latin typeface="Symbol" pitchFamily="18" charset="2"/>
              </a:rPr>
              <a:t>f</a:t>
            </a:r>
            <a:r>
              <a:rPr lang="en-US" smtClean="0"/>
              <a:t>(.) is given as follows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An inner product in the feature space is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So, if we define the kernel function as follows, there is no need to carry out </a:t>
            </a:r>
            <a:r>
              <a:rPr lang="en-US" smtClean="0">
                <a:latin typeface="Symbol" pitchFamily="18" charset="2"/>
              </a:rPr>
              <a:t>f</a:t>
            </a:r>
            <a:r>
              <a:rPr lang="en-US" smtClean="0"/>
              <a:t>(.) explicitly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This use of kernel function to avoid carrying out </a:t>
            </a:r>
            <a:r>
              <a:rPr lang="en-US" smtClean="0">
                <a:latin typeface="Symbol" pitchFamily="18" charset="2"/>
              </a:rPr>
              <a:t>f</a:t>
            </a:r>
            <a:r>
              <a:rPr lang="en-US" smtClean="0"/>
              <a:t>(.) explicitly is known as the </a:t>
            </a:r>
            <a:r>
              <a:rPr lang="en-US" smtClean="0">
                <a:solidFill>
                  <a:schemeClr val="hlink"/>
                </a:solidFill>
              </a:rPr>
              <a:t>kernel trick</a:t>
            </a:r>
          </a:p>
        </p:txBody>
      </p:sp>
      <p:pic>
        <p:nvPicPr>
          <p:cNvPr id="77829" name="Picture 10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11" y="1657350"/>
            <a:ext cx="6553200" cy="38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10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3429000"/>
            <a:ext cx="5911850" cy="35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03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457451"/>
            <a:ext cx="6705600" cy="40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1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Kernels</a:t>
            </a:r>
          </a:p>
        </p:txBody>
      </p:sp>
      <p:sp>
        <p:nvSpPr>
          <p:cNvPr id="38918" name="Segnaposto contenut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Given a mapping:</a:t>
            </a:r>
          </a:p>
          <a:p>
            <a:pPr>
              <a:buFont typeface="Wingdings" pitchFamily="2" charset="2"/>
              <a:buNone/>
            </a:pPr>
            <a:r>
              <a:rPr lang="it-IT" dirty="0" smtClean="0"/>
              <a:t>a kernel is represented as the inner product</a:t>
            </a:r>
          </a:p>
          <a:p>
            <a:pPr>
              <a:buFont typeface="Wingdings" pitchFamily="2" charset="2"/>
              <a:buNone/>
            </a:pPr>
            <a:endParaRPr lang="it-IT" dirty="0" smtClean="0"/>
          </a:p>
          <a:p>
            <a:pPr>
              <a:buFont typeface="Wingdings" pitchFamily="2" charset="2"/>
              <a:buNone/>
            </a:pPr>
            <a:r>
              <a:rPr lang="it-IT" dirty="0" smtClean="0"/>
              <a:t>A kernel must satisfy the Mercer’s condition:</a:t>
            </a:r>
          </a:p>
          <a:p>
            <a:pPr>
              <a:buFont typeface="Wingdings" pitchFamily="2" charset="2"/>
              <a:buNone/>
            </a:pPr>
            <a:endParaRPr lang="it-IT" dirty="0" smtClean="0"/>
          </a:p>
          <a:p>
            <a:pPr>
              <a:buFont typeface="Wingdings" pitchFamily="2" charset="2"/>
              <a:buNone/>
            </a:pPr>
            <a:endParaRPr lang="it-IT" dirty="0" smtClean="0"/>
          </a:p>
          <a:p>
            <a:pPr>
              <a:buFont typeface="Wingdings" pitchFamily="2" charset="2"/>
              <a:buNone/>
            </a:pPr>
            <a:endParaRPr lang="it-IT" dirty="0" smtClean="0"/>
          </a:p>
          <a:p>
            <a:pPr>
              <a:buFont typeface="Wingdings" pitchFamily="2" charset="2"/>
              <a:buNone/>
            </a:pPr>
            <a:endParaRPr lang="it-IT" dirty="0" smtClean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188583"/>
              </p:ext>
            </p:extLst>
          </p:nvPr>
        </p:nvGraphicFramePr>
        <p:xfrm>
          <a:off x="4114800" y="1257300"/>
          <a:ext cx="1257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4" imgW="418918" imgH="152334" progId="Equation.3">
                  <p:embed/>
                </p:oleObj>
              </mc:Choice>
              <mc:Fallback>
                <p:oleObj name="Equation" r:id="rId4" imgW="418918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57300"/>
                        <a:ext cx="1257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247603"/>
              </p:ext>
            </p:extLst>
          </p:nvPr>
        </p:nvGraphicFramePr>
        <p:xfrm>
          <a:off x="1905000" y="2343150"/>
          <a:ext cx="33147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6" imgW="1104421" imgH="266584" progId="Equation.3">
                  <p:embed/>
                </p:oleObj>
              </mc:Choice>
              <mc:Fallback>
                <p:oleObj name="Equation" r:id="rId6" imgW="1104421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43150"/>
                        <a:ext cx="33147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431601"/>
              </p:ext>
            </p:extLst>
          </p:nvPr>
        </p:nvGraphicFramePr>
        <p:xfrm>
          <a:off x="762000" y="3714750"/>
          <a:ext cx="7620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8" imgW="2540000" imgH="279400" progId="Equation.3">
                  <p:embed/>
                </p:oleObj>
              </mc:Choice>
              <mc:Fallback>
                <p:oleObj name="Equation" r:id="rId8" imgW="25400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14750"/>
                        <a:ext cx="76200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7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Modification Due to Kernel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902494"/>
            <a:ext cx="8229600" cy="339447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Change all inner products to kernel functions</a:t>
            </a:r>
          </a:p>
          <a:p>
            <a:pPr eaLnBrk="1" hangingPunct="1"/>
            <a:r>
              <a:rPr lang="en-US" sz="2400" dirty="0" smtClean="0"/>
              <a:t>For training,</a:t>
            </a:r>
          </a:p>
        </p:txBody>
      </p:sp>
      <p:sp>
        <p:nvSpPr>
          <p:cNvPr id="78852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84C553D-C126-4783-9F51-4D0755D791C3}" type="slidenum">
              <a:rPr lang="en-US" sz="1400" smtClean="0"/>
              <a:pPr eaLnBrk="1" hangingPunct="1"/>
              <a:t>34</a:t>
            </a:fld>
            <a:endParaRPr lang="en-US" sz="1400" smtClean="0"/>
          </a:p>
        </p:txBody>
      </p:sp>
      <p:pic>
        <p:nvPicPr>
          <p:cNvPr id="7885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378536"/>
            <a:ext cx="6094413" cy="58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98138"/>
            <a:ext cx="4679950" cy="55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28601" y="1996679"/>
            <a:ext cx="1228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Original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225425" y="3280173"/>
            <a:ext cx="1828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With kernel function</a:t>
            </a:r>
          </a:p>
        </p:txBody>
      </p:sp>
      <p:pic>
        <p:nvPicPr>
          <p:cNvPr id="78857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939" y="3790950"/>
            <a:ext cx="4233635" cy="50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48" y="3003419"/>
            <a:ext cx="6172201" cy="55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6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8"/>
            <a:ext cx="8229600" cy="5369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Modification Due to Kernel Function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55464"/>
            <a:ext cx="8229600" cy="339447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For testing, new data </a:t>
            </a:r>
            <a:r>
              <a:rPr lang="en-US" sz="2000" b="1" dirty="0" smtClean="0"/>
              <a:t>z</a:t>
            </a:r>
            <a:r>
              <a:rPr lang="en-US" sz="2000" dirty="0" smtClean="0"/>
              <a:t> is classified as class 1 if </a:t>
            </a:r>
            <a:r>
              <a:rPr lang="en-US" sz="2000" i="1" dirty="0" smtClean="0"/>
              <a:t>f </a:t>
            </a:r>
            <a:r>
              <a:rPr lang="en-US" sz="2000" dirty="0" smtClean="0">
                <a:latin typeface="Symbol" pitchFamily="18" charset="2"/>
              </a:rPr>
              <a:t>³</a:t>
            </a:r>
            <a:r>
              <a:rPr lang="en-US" sz="2000" dirty="0" smtClean="0"/>
              <a:t>0, and as class 2 if </a:t>
            </a:r>
            <a:r>
              <a:rPr lang="en-US" sz="2000" i="1" dirty="0" smtClean="0"/>
              <a:t>f</a:t>
            </a:r>
            <a:r>
              <a:rPr lang="en-US" sz="2000" dirty="0" smtClean="0"/>
              <a:t> &lt;0</a:t>
            </a:r>
          </a:p>
        </p:txBody>
      </p:sp>
      <p:sp>
        <p:nvSpPr>
          <p:cNvPr id="7987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2954A33-C6C4-44C6-8BCA-7BEA238F949A}" type="slidenum">
              <a:rPr lang="en-US" sz="1400" smtClean="0"/>
              <a:pPr eaLnBrk="1" hangingPunct="1"/>
              <a:t>35</a:t>
            </a:fld>
            <a:endParaRPr lang="en-US" sz="1400" smtClean="0"/>
          </a:p>
        </p:txBody>
      </p:sp>
      <p:sp>
        <p:nvSpPr>
          <p:cNvPr id="79877" name="Text Box 6"/>
          <p:cNvSpPr txBox="1">
            <a:spLocks noChangeArrowheads="1"/>
          </p:cNvSpPr>
          <p:nvPr/>
        </p:nvSpPr>
        <p:spPr bwMode="auto">
          <a:xfrm>
            <a:off x="228601" y="1958579"/>
            <a:ext cx="1228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Original</a:t>
            </a:r>
          </a:p>
        </p:txBody>
      </p:sp>
      <p:sp>
        <p:nvSpPr>
          <p:cNvPr id="79878" name="Text Box 7"/>
          <p:cNvSpPr txBox="1">
            <a:spLocks noChangeArrowheads="1"/>
          </p:cNvSpPr>
          <p:nvPr/>
        </p:nvSpPr>
        <p:spPr bwMode="auto">
          <a:xfrm>
            <a:off x="228600" y="3562350"/>
            <a:ext cx="1828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With kernel function</a:t>
            </a:r>
          </a:p>
        </p:txBody>
      </p:sp>
      <p:pic>
        <p:nvPicPr>
          <p:cNvPr id="79879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89" y="3615898"/>
            <a:ext cx="69294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196" y="2842022"/>
            <a:ext cx="3270250" cy="72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1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749" y="2072879"/>
            <a:ext cx="537051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2" name="Picture 3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1352550"/>
            <a:ext cx="2747963" cy="72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0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Kernel Functions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39998"/>
            <a:ext cx="8229600" cy="3689151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Since the training of SVM only requires the value of </a:t>
            </a:r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), there is no restriction of the form of </a:t>
            </a:r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pPr lvl="1" eaLnBrk="1" hangingPunct="1"/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can be a sequence or a tree, instead of a feature vector</a:t>
            </a:r>
            <a:endParaRPr lang="en-US" i="1" dirty="0" smtClean="0"/>
          </a:p>
          <a:p>
            <a:pPr eaLnBrk="1" hangingPunct="1"/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) is just a similarity measure comparing </a:t>
            </a:r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j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For a test object </a:t>
            </a:r>
            <a:r>
              <a:rPr lang="en-US" b="1" dirty="0" smtClean="0"/>
              <a:t>z</a:t>
            </a:r>
            <a:r>
              <a:rPr lang="en-US" dirty="0" smtClean="0"/>
              <a:t>, the discriminant function essentially is a weighted sum of the similarity between z and a pre-selected set of objects (the support vectors)</a:t>
            </a:r>
          </a:p>
        </p:txBody>
      </p:sp>
      <p:sp>
        <p:nvSpPr>
          <p:cNvPr id="80900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D150A9F-0502-4CCF-8088-7B9C7B213742}" type="slidenum">
              <a:rPr lang="en-US" sz="1400" smtClean="0"/>
              <a:pPr eaLnBrk="1" hangingPunct="1"/>
              <a:t>36</a:t>
            </a:fld>
            <a:endParaRPr lang="en-US" sz="1400" smtClean="0"/>
          </a:p>
        </p:txBody>
      </p:sp>
      <p:pic>
        <p:nvPicPr>
          <p:cNvPr id="80901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95550"/>
            <a:ext cx="5118100" cy="89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2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Suppose we have 5 1D data points</a:t>
            </a:r>
          </a:p>
          <a:p>
            <a:pPr lvl="1" eaLnBrk="1" hangingPunct="1"/>
            <a:r>
              <a:rPr lang="en-US" smtClean="0"/>
              <a:t>x</a:t>
            </a:r>
            <a:r>
              <a:rPr lang="en-US" baseline="-25000" smtClean="0"/>
              <a:t>1</a:t>
            </a:r>
            <a:r>
              <a:rPr lang="en-US" smtClean="0"/>
              <a:t>=1, x</a:t>
            </a:r>
            <a:r>
              <a:rPr lang="en-US" baseline="-25000" smtClean="0"/>
              <a:t>2</a:t>
            </a:r>
            <a:r>
              <a:rPr lang="en-US" smtClean="0"/>
              <a:t>=2, x</a:t>
            </a:r>
            <a:r>
              <a:rPr lang="en-US" baseline="-25000" smtClean="0"/>
              <a:t>3</a:t>
            </a:r>
            <a:r>
              <a:rPr lang="en-US" smtClean="0"/>
              <a:t>=4, x</a:t>
            </a:r>
            <a:r>
              <a:rPr lang="en-US" baseline="-25000" smtClean="0"/>
              <a:t>4</a:t>
            </a:r>
            <a:r>
              <a:rPr lang="en-US" smtClean="0"/>
              <a:t>=5, x</a:t>
            </a:r>
            <a:r>
              <a:rPr lang="en-US" baseline="-25000" smtClean="0"/>
              <a:t>5</a:t>
            </a:r>
            <a:r>
              <a:rPr lang="en-US" smtClean="0"/>
              <a:t>=6, with 1, 2, 6 as class 1 and 4, 5 as class 2 </a:t>
            </a:r>
            <a:r>
              <a:rPr lang="en-US" smtClean="0">
                <a:sym typeface="Symbol" pitchFamily="18" charset="2"/>
              </a:rPr>
              <a:t></a:t>
            </a:r>
            <a:r>
              <a:rPr lang="en-US" smtClean="0"/>
              <a:t> y</a:t>
            </a:r>
            <a:r>
              <a:rPr lang="en-US" baseline="-25000" smtClean="0"/>
              <a:t>1</a:t>
            </a:r>
            <a:r>
              <a:rPr lang="en-US" smtClean="0"/>
              <a:t>=1, y</a:t>
            </a:r>
            <a:r>
              <a:rPr lang="en-US" baseline="-25000" smtClean="0"/>
              <a:t>2</a:t>
            </a:r>
            <a:r>
              <a:rPr lang="en-US" smtClean="0"/>
              <a:t>=1, y</a:t>
            </a:r>
            <a:r>
              <a:rPr lang="en-US" baseline="-25000" smtClean="0"/>
              <a:t>3</a:t>
            </a:r>
            <a:r>
              <a:rPr lang="en-US" smtClean="0"/>
              <a:t>=-1, y</a:t>
            </a:r>
            <a:r>
              <a:rPr lang="en-US" baseline="-25000" smtClean="0"/>
              <a:t>4</a:t>
            </a:r>
            <a:r>
              <a:rPr lang="en-US" smtClean="0"/>
              <a:t>=-1, y</a:t>
            </a:r>
            <a:r>
              <a:rPr lang="en-US" baseline="-25000" smtClean="0"/>
              <a:t>5</a:t>
            </a:r>
            <a:r>
              <a:rPr lang="en-US" smtClean="0"/>
              <a:t>=1</a:t>
            </a:r>
          </a:p>
        </p:txBody>
      </p:sp>
      <p:sp>
        <p:nvSpPr>
          <p:cNvPr id="8192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D2FE34F-AA01-47E2-A38C-E8C8258FA804}" type="slidenum">
              <a:rPr lang="en-US" sz="1400" smtClean="0"/>
              <a:pPr eaLnBrk="1" hangingPunct="1"/>
              <a:t>37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1835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294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AE4FCA1-F254-48D7-8E78-59E684A227F1}" type="slidenum">
              <a:rPr lang="en-US" sz="1400" smtClean="0"/>
              <a:pPr eaLnBrk="1" hangingPunct="1"/>
              <a:t>38</a:t>
            </a:fld>
            <a:endParaRPr lang="en-US" sz="1400" smtClean="0"/>
          </a:p>
        </p:txBody>
      </p:sp>
      <p:sp>
        <p:nvSpPr>
          <p:cNvPr id="82948" name="Line 8"/>
          <p:cNvSpPr>
            <a:spLocks noChangeShapeType="1"/>
          </p:cNvSpPr>
          <p:nvPr/>
        </p:nvSpPr>
        <p:spPr bwMode="auto">
          <a:xfrm>
            <a:off x="2882901" y="3434954"/>
            <a:ext cx="112713" cy="84534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9" name="Line 9"/>
          <p:cNvSpPr>
            <a:spLocks noChangeShapeType="1"/>
          </p:cNvSpPr>
          <p:nvPr/>
        </p:nvSpPr>
        <p:spPr bwMode="auto">
          <a:xfrm flipH="1">
            <a:off x="2882901" y="3434954"/>
            <a:ext cx="112713" cy="84534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0" name="Line 10"/>
          <p:cNvSpPr>
            <a:spLocks noChangeShapeType="1"/>
          </p:cNvSpPr>
          <p:nvPr/>
        </p:nvSpPr>
        <p:spPr bwMode="auto">
          <a:xfrm>
            <a:off x="3581401" y="3434954"/>
            <a:ext cx="112713" cy="84534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Line 11"/>
          <p:cNvSpPr>
            <a:spLocks noChangeShapeType="1"/>
          </p:cNvSpPr>
          <p:nvPr/>
        </p:nvSpPr>
        <p:spPr bwMode="auto">
          <a:xfrm flipH="1">
            <a:off x="3581401" y="3434954"/>
            <a:ext cx="112713" cy="84534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2" name="Line 12"/>
          <p:cNvSpPr>
            <a:spLocks noChangeShapeType="1"/>
          </p:cNvSpPr>
          <p:nvPr/>
        </p:nvSpPr>
        <p:spPr bwMode="auto">
          <a:xfrm>
            <a:off x="6372226" y="3434954"/>
            <a:ext cx="111125" cy="84534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3" name="Line 13"/>
          <p:cNvSpPr>
            <a:spLocks noChangeShapeType="1"/>
          </p:cNvSpPr>
          <p:nvPr/>
        </p:nvSpPr>
        <p:spPr bwMode="auto">
          <a:xfrm flipH="1">
            <a:off x="6372226" y="3434954"/>
            <a:ext cx="111125" cy="84534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4" name="Oval 14"/>
          <p:cNvSpPr>
            <a:spLocks noChangeArrowheads="1"/>
          </p:cNvSpPr>
          <p:nvPr/>
        </p:nvSpPr>
        <p:spPr bwMode="auto">
          <a:xfrm>
            <a:off x="4941889" y="3408760"/>
            <a:ext cx="192087" cy="14406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55" name="Oval 15"/>
          <p:cNvSpPr>
            <a:spLocks noChangeArrowheads="1"/>
          </p:cNvSpPr>
          <p:nvPr/>
        </p:nvSpPr>
        <p:spPr bwMode="auto">
          <a:xfrm>
            <a:off x="5640388" y="3408760"/>
            <a:ext cx="190500" cy="14406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56" name="Line 17"/>
          <p:cNvSpPr>
            <a:spLocks noChangeShapeType="1"/>
          </p:cNvSpPr>
          <p:nvPr/>
        </p:nvSpPr>
        <p:spPr bwMode="auto">
          <a:xfrm>
            <a:off x="2241550" y="3476625"/>
            <a:ext cx="48831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7" name="Text Box 19"/>
          <p:cNvSpPr txBox="1">
            <a:spLocks noChangeArrowheads="1"/>
          </p:cNvSpPr>
          <p:nvPr/>
        </p:nvSpPr>
        <p:spPr bwMode="auto">
          <a:xfrm>
            <a:off x="2743200" y="348615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82958" name="Text Box 20"/>
          <p:cNvSpPr txBox="1">
            <a:spLocks noChangeArrowheads="1"/>
          </p:cNvSpPr>
          <p:nvPr/>
        </p:nvSpPr>
        <p:spPr bwMode="auto">
          <a:xfrm>
            <a:off x="3505200" y="348615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82959" name="Text Box 21"/>
          <p:cNvSpPr txBox="1">
            <a:spLocks noChangeArrowheads="1"/>
          </p:cNvSpPr>
          <p:nvPr/>
        </p:nvSpPr>
        <p:spPr bwMode="auto">
          <a:xfrm>
            <a:off x="4876800" y="348615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sp>
        <p:nvSpPr>
          <p:cNvPr id="82960" name="Text Box 22"/>
          <p:cNvSpPr txBox="1">
            <a:spLocks noChangeArrowheads="1"/>
          </p:cNvSpPr>
          <p:nvPr/>
        </p:nvSpPr>
        <p:spPr bwMode="auto">
          <a:xfrm>
            <a:off x="5562600" y="348615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5</a:t>
            </a:r>
          </a:p>
        </p:txBody>
      </p:sp>
      <p:sp>
        <p:nvSpPr>
          <p:cNvPr id="82961" name="Text Box 23"/>
          <p:cNvSpPr txBox="1">
            <a:spLocks noChangeArrowheads="1"/>
          </p:cNvSpPr>
          <p:nvPr/>
        </p:nvSpPr>
        <p:spPr bwMode="auto">
          <a:xfrm>
            <a:off x="6278564" y="348615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6</a:t>
            </a:r>
          </a:p>
        </p:txBody>
      </p:sp>
      <p:sp>
        <p:nvSpPr>
          <p:cNvPr id="82962" name="Line 25"/>
          <p:cNvSpPr>
            <a:spLocks noChangeShapeType="1"/>
          </p:cNvSpPr>
          <p:nvPr/>
        </p:nvSpPr>
        <p:spPr bwMode="auto">
          <a:xfrm>
            <a:off x="3962400" y="2600325"/>
            <a:ext cx="0" cy="1743075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3" name="Line 26"/>
          <p:cNvSpPr>
            <a:spLocks noChangeShapeType="1"/>
          </p:cNvSpPr>
          <p:nvPr/>
        </p:nvSpPr>
        <p:spPr bwMode="auto">
          <a:xfrm>
            <a:off x="6121400" y="2590800"/>
            <a:ext cx="0" cy="1743075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4" name="Text Box 27"/>
          <p:cNvSpPr txBox="1">
            <a:spLocks noChangeArrowheads="1"/>
          </p:cNvSpPr>
          <p:nvPr/>
        </p:nvSpPr>
        <p:spPr bwMode="auto">
          <a:xfrm>
            <a:off x="4479926" y="2653904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class 2</a:t>
            </a:r>
          </a:p>
        </p:txBody>
      </p:sp>
      <p:sp>
        <p:nvSpPr>
          <p:cNvPr id="82965" name="Text Box 28"/>
          <p:cNvSpPr txBox="1">
            <a:spLocks noChangeArrowheads="1"/>
          </p:cNvSpPr>
          <p:nvPr/>
        </p:nvSpPr>
        <p:spPr bwMode="auto">
          <a:xfrm>
            <a:off x="6834188" y="26289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class 1</a:t>
            </a:r>
          </a:p>
        </p:txBody>
      </p:sp>
      <p:sp>
        <p:nvSpPr>
          <p:cNvPr id="82966" name="Text Box 30"/>
          <p:cNvSpPr txBox="1">
            <a:spLocks noChangeArrowheads="1"/>
          </p:cNvSpPr>
          <p:nvPr/>
        </p:nvSpPr>
        <p:spPr bwMode="auto">
          <a:xfrm>
            <a:off x="1828801" y="26289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class 1</a:t>
            </a:r>
          </a:p>
        </p:txBody>
      </p:sp>
      <p:sp>
        <p:nvSpPr>
          <p:cNvPr id="82967" name="Line 31"/>
          <p:cNvSpPr>
            <a:spLocks noChangeShapeType="1"/>
          </p:cNvSpPr>
          <p:nvPr/>
        </p:nvSpPr>
        <p:spPr bwMode="auto">
          <a:xfrm flipH="1">
            <a:off x="2895600" y="3028950"/>
            <a:ext cx="1066800" cy="0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8" name="Line 32"/>
          <p:cNvSpPr>
            <a:spLocks noChangeShapeType="1"/>
          </p:cNvSpPr>
          <p:nvPr/>
        </p:nvSpPr>
        <p:spPr bwMode="auto">
          <a:xfrm>
            <a:off x="6096000" y="3028950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9" name="Line 33"/>
          <p:cNvSpPr>
            <a:spLocks noChangeShapeType="1"/>
          </p:cNvSpPr>
          <p:nvPr/>
        </p:nvSpPr>
        <p:spPr bwMode="auto">
          <a:xfrm>
            <a:off x="3962400" y="3028950"/>
            <a:ext cx="2133600" cy="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use the polynomial kernel of degree 2</a:t>
            </a:r>
          </a:p>
          <a:p>
            <a:pPr lvl="1" eaLnBrk="1" hangingPunct="1"/>
            <a:r>
              <a:rPr lang="en-US" smtClean="0"/>
              <a:t>K(x,y) = (xy+1)</a:t>
            </a:r>
            <a:r>
              <a:rPr lang="en-US" baseline="30000" smtClean="0"/>
              <a:t>2</a:t>
            </a:r>
            <a:endParaRPr lang="en-US" smtClean="0"/>
          </a:p>
          <a:p>
            <a:pPr lvl="1" eaLnBrk="1" hangingPunct="1"/>
            <a:r>
              <a:rPr lang="en-US" smtClean="0"/>
              <a:t>C is set to 100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We first find </a:t>
            </a:r>
            <a:r>
              <a:rPr lang="en-US" smtClean="0">
                <a:latin typeface="Symbol" pitchFamily="18" charset="2"/>
              </a:rPr>
              <a:t>a</a:t>
            </a:r>
            <a:r>
              <a:rPr lang="en-US" baseline="-25000" smtClean="0"/>
              <a:t>i</a:t>
            </a:r>
            <a:r>
              <a:rPr lang="en-US" smtClean="0"/>
              <a:t> (</a:t>
            </a:r>
            <a:r>
              <a:rPr lang="en-US" i="1" smtClean="0"/>
              <a:t>i</a:t>
            </a:r>
            <a:r>
              <a:rPr lang="en-US" smtClean="0"/>
              <a:t>=1, …, 5) by</a:t>
            </a:r>
          </a:p>
        </p:txBody>
      </p:sp>
      <p:sp>
        <p:nvSpPr>
          <p:cNvPr id="83972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DF8C70D-169A-4325-9A9B-3BBB449FEA2A}" type="slidenum">
              <a:rPr lang="en-US" sz="1400" smtClean="0"/>
              <a:pPr eaLnBrk="1" hangingPunct="1"/>
              <a:t>39</a:t>
            </a:fld>
            <a:endParaRPr lang="en-US" sz="1400" smtClean="0"/>
          </a:p>
        </p:txBody>
      </p:sp>
      <p:pic>
        <p:nvPicPr>
          <p:cNvPr id="8397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97028"/>
            <a:ext cx="5145088" cy="54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86422"/>
            <a:ext cx="5083175" cy="60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9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Separators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28713"/>
            <a:ext cx="8229600" cy="3771900"/>
          </a:xfrm>
        </p:spPr>
        <p:txBody>
          <a:bodyPr/>
          <a:lstStyle/>
          <a:p>
            <a:r>
              <a:rPr lang="en-US" sz="2800"/>
              <a:t>Which of the linear separators is optimal? </a:t>
            </a:r>
          </a:p>
        </p:txBody>
      </p:sp>
      <p:sp>
        <p:nvSpPr>
          <p:cNvPr id="205828" name="Line 4"/>
          <p:cNvSpPr>
            <a:spLocks noChangeShapeType="1"/>
          </p:cNvSpPr>
          <p:nvPr/>
        </p:nvSpPr>
        <p:spPr bwMode="auto">
          <a:xfrm flipV="1">
            <a:off x="2606675" y="2119312"/>
            <a:ext cx="0" cy="2281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 flipV="1">
            <a:off x="2471738" y="4313635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0" name="AutoShape 6"/>
          <p:cNvSpPr>
            <a:spLocks noChangeArrowheads="1"/>
          </p:cNvSpPr>
          <p:nvPr/>
        </p:nvSpPr>
        <p:spPr bwMode="auto">
          <a:xfrm>
            <a:off x="3646488" y="2686050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1" name="AutoShape 7"/>
          <p:cNvSpPr>
            <a:spLocks noChangeArrowheads="1"/>
          </p:cNvSpPr>
          <p:nvPr/>
        </p:nvSpPr>
        <p:spPr bwMode="auto">
          <a:xfrm>
            <a:off x="3071813" y="2953941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2" name="AutoShape 8"/>
          <p:cNvSpPr>
            <a:spLocks noChangeArrowheads="1"/>
          </p:cNvSpPr>
          <p:nvPr/>
        </p:nvSpPr>
        <p:spPr bwMode="auto">
          <a:xfrm>
            <a:off x="3224213" y="3363516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3" name="AutoShape 9"/>
          <p:cNvSpPr>
            <a:spLocks noChangeArrowheads="1"/>
          </p:cNvSpPr>
          <p:nvPr/>
        </p:nvSpPr>
        <p:spPr bwMode="auto">
          <a:xfrm>
            <a:off x="2843213" y="3706416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4" name="AutoShape 10"/>
          <p:cNvSpPr>
            <a:spLocks noChangeArrowheads="1"/>
          </p:cNvSpPr>
          <p:nvPr/>
        </p:nvSpPr>
        <p:spPr bwMode="auto">
          <a:xfrm>
            <a:off x="3376613" y="2506266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5" name="AutoShape 11"/>
          <p:cNvSpPr>
            <a:spLocks noChangeArrowheads="1"/>
          </p:cNvSpPr>
          <p:nvPr/>
        </p:nvSpPr>
        <p:spPr bwMode="auto">
          <a:xfrm>
            <a:off x="2843213" y="3192066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6" name="AutoShape 12"/>
          <p:cNvSpPr>
            <a:spLocks noChangeArrowheads="1"/>
          </p:cNvSpPr>
          <p:nvPr/>
        </p:nvSpPr>
        <p:spPr bwMode="auto">
          <a:xfrm>
            <a:off x="2995613" y="3306366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7" name="AutoShape 13"/>
          <p:cNvSpPr>
            <a:spLocks noChangeArrowheads="1"/>
          </p:cNvSpPr>
          <p:nvPr/>
        </p:nvSpPr>
        <p:spPr bwMode="auto">
          <a:xfrm>
            <a:off x="3757613" y="3020616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8" name="AutoShape 14"/>
          <p:cNvSpPr>
            <a:spLocks noChangeArrowheads="1"/>
          </p:cNvSpPr>
          <p:nvPr/>
        </p:nvSpPr>
        <p:spPr bwMode="auto">
          <a:xfrm>
            <a:off x="4659313" y="3011091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9" name="AutoShape 15"/>
          <p:cNvSpPr>
            <a:spLocks noChangeArrowheads="1"/>
          </p:cNvSpPr>
          <p:nvPr/>
        </p:nvSpPr>
        <p:spPr bwMode="auto">
          <a:xfrm>
            <a:off x="4291013" y="3706416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0" name="AutoShape 16"/>
          <p:cNvSpPr>
            <a:spLocks noChangeArrowheads="1"/>
          </p:cNvSpPr>
          <p:nvPr/>
        </p:nvSpPr>
        <p:spPr bwMode="auto">
          <a:xfrm>
            <a:off x="5281613" y="3706416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1" name="AutoShape 17"/>
          <p:cNvSpPr>
            <a:spLocks noChangeArrowheads="1"/>
          </p:cNvSpPr>
          <p:nvPr/>
        </p:nvSpPr>
        <p:spPr bwMode="auto">
          <a:xfrm>
            <a:off x="3973513" y="4096941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2" name="AutoShape 18"/>
          <p:cNvSpPr>
            <a:spLocks noChangeArrowheads="1"/>
          </p:cNvSpPr>
          <p:nvPr/>
        </p:nvSpPr>
        <p:spPr bwMode="auto">
          <a:xfrm>
            <a:off x="4595813" y="3249216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3" name="AutoShape 19"/>
          <p:cNvSpPr>
            <a:spLocks noChangeArrowheads="1"/>
          </p:cNvSpPr>
          <p:nvPr/>
        </p:nvSpPr>
        <p:spPr bwMode="auto">
          <a:xfrm>
            <a:off x="3973513" y="3582591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4" name="AutoShape 20"/>
          <p:cNvSpPr>
            <a:spLocks noChangeArrowheads="1"/>
          </p:cNvSpPr>
          <p:nvPr/>
        </p:nvSpPr>
        <p:spPr bwMode="auto">
          <a:xfrm>
            <a:off x="4672013" y="3877866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5" name="AutoShape 21"/>
          <p:cNvSpPr>
            <a:spLocks noChangeArrowheads="1"/>
          </p:cNvSpPr>
          <p:nvPr/>
        </p:nvSpPr>
        <p:spPr bwMode="auto">
          <a:xfrm>
            <a:off x="5357813" y="3192066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flipV="1">
            <a:off x="2919414" y="2286000"/>
            <a:ext cx="2676525" cy="1820466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47" name="AutoShape 23"/>
          <p:cNvSpPr>
            <a:spLocks noChangeArrowheads="1"/>
          </p:cNvSpPr>
          <p:nvPr/>
        </p:nvSpPr>
        <p:spPr bwMode="auto">
          <a:xfrm>
            <a:off x="3843338" y="2057400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8" name="AutoShape 24"/>
          <p:cNvSpPr>
            <a:spLocks noChangeArrowheads="1"/>
          </p:cNvSpPr>
          <p:nvPr/>
        </p:nvSpPr>
        <p:spPr bwMode="auto">
          <a:xfrm>
            <a:off x="4452938" y="2114550"/>
            <a:ext cx="88900" cy="666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9" name="AutoShape 25"/>
          <p:cNvSpPr>
            <a:spLocks noChangeArrowheads="1"/>
          </p:cNvSpPr>
          <p:nvPr/>
        </p:nvSpPr>
        <p:spPr bwMode="auto">
          <a:xfrm>
            <a:off x="5519738" y="2686050"/>
            <a:ext cx="88900" cy="666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flipV="1">
            <a:off x="3071814" y="2057400"/>
            <a:ext cx="2143125" cy="2163366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flipV="1">
            <a:off x="2700338" y="2286000"/>
            <a:ext cx="2971800" cy="1714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3" name="Line 29"/>
          <p:cNvSpPr>
            <a:spLocks noChangeShapeType="1"/>
          </p:cNvSpPr>
          <p:nvPr/>
        </p:nvSpPr>
        <p:spPr bwMode="auto">
          <a:xfrm flipV="1">
            <a:off x="3233738" y="2114550"/>
            <a:ext cx="1828800" cy="2171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4" name="Line 30"/>
          <p:cNvSpPr>
            <a:spLocks noChangeShapeType="1"/>
          </p:cNvSpPr>
          <p:nvPr/>
        </p:nvSpPr>
        <p:spPr bwMode="auto">
          <a:xfrm flipV="1">
            <a:off x="3005138" y="2057400"/>
            <a:ext cx="1828800" cy="2171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5" name="Line 31"/>
          <p:cNvSpPr>
            <a:spLocks noChangeShapeType="1"/>
          </p:cNvSpPr>
          <p:nvPr/>
        </p:nvSpPr>
        <p:spPr bwMode="auto">
          <a:xfrm flipV="1">
            <a:off x="2852738" y="2171700"/>
            <a:ext cx="2667000" cy="1943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48904"/>
      </p:ext>
    </p:extLst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6" grpId="0" animBg="1"/>
      <p:bldP spid="205851" grpId="0" animBg="1"/>
      <p:bldP spid="205852" grpId="0" animBg="1"/>
      <p:bldP spid="205853" grpId="0" animBg="1"/>
      <p:bldP spid="205854" grpId="0" animBg="1"/>
      <p:bldP spid="20585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50215"/>
            <a:ext cx="8229600" cy="3394472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dirty="0" smtClean="0"/>
              <a:t>By using a QP solver, we get</a:t>
            </a:r>
          </a:p>
          <a:p>
            <a:pPr lvl="1" eaLnBrk="1" hangingPunct="1"/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=0,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=2.5,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=0,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4</a:t>
            </a:r>
            <a:r>
              <a:rPr lang="en-US" dirty="0" smtClean="0"/>
              <a:t>=7.333,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5</a:t>
            </a:r>
            <a:r>
              <a:rPr lang="en-US" dirty="0" smtClean="0"/>
              <a:t>=4.833</a:t>
            </a:r>
          </a:p>
          <a:p>
            <a:pPr lvl="1" eaLnBrk="1" hangingPunct="1"/>
            <a:r>
              <a:rPr lang="en-US" dirty="0" smtClean="0"/>
              <a:t>Note that the constraints are indeed satisfied</a:t>
            </a:r>
          </a:p>
          <a:p>
            <a:pPr lvl="1" eaLnBrk="1" hangingPunct="1"/>
            <a:r>
              <a:rPr lang="en-US" dirty="0" smtClean="0"/>
              <a:t>The support vectors are {x</a:t>
            </a:r>
            <a:r>
              <a:rPr lang="en-US" baseline="-25000" dirty="0" smtClean="0"/>
              <a:t>2</a:t>
            </a:r>
            <a:r>
              <a:rPr lang="en-US" dirty="0" smtClean="0"/>
              <a:t>=2, x</a:t>
            </a:r>
            <a:r>
              <a:rPr lang="en-US" baseline="-25000" dirty="0" smtClean="0"/>
              <a:t>4</a:t>
            </a:r>
            <a:r>
              <a:rPr lang="en-US" dirty="0" smtClean="0"/>
              <a:t>=5, x</a:t>
            </a:r>
            <a:r>
              <a:rPr lang="en-US" baseline="-25000" dirty="0" smtClean="0"/>
              <a:t>5</a:t>
            </a:r>
            <a:r>
              <a:rPr lang="en-US" dirty="0" smtClean="0"/>
              <a:t>=6}</a:t>
            </a:r>
          </a:p>
          <a:p>
            <a:pPr eaLnBrk="1" hangingPunct="1"/>
            <a:r>
              <a:rPr lang="en-US" dirty="0" smtClean="0"/>
              <a:t>The discriminant function is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i="1" dirty="0" smtClean="0"/>
              <a:t>b</a:t>
            </a:r>
            <a:r>
              <a:rPr lang="en-US" dirty="0" smtClean="0"/>
              <a:t> is recovered by solving </a:t>
            </a:r>
            <a:r>
              <a:rPr lang="en-US" sz="2000" dirty="0" smtClean="0"/>
              <a:t>f(2)=1</a:t>
            </a:r>
            <a:r>
              <a:rPr lang="en-US" dirty="0" smtClean="0"/>
              <a:t> or by </a:t>
            </a:r>
            <a:r>
              <a:rPr lang="en-US" sz="2000" dirty="0" smtClean="0"/>
              <a:t>f(5)=-1</a:t>
            </a:r>
            <a:r>
              <a:rPr lang="en-US" dirty="0" smtClean="0"/>
              <a:t> or by </a:t>
            </a:r>
            <a:r>
              <a:rPr lang="en-US" sz="2000" dirty="0" smtClean="0"/>
              <a:t>f(6)=1</a:t>
            </a:r>
            <a:r>
              <a:rPr lang="en-US" dirty="0" smtClean="0"/>
              <a:t>,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All three give </a:t>
            </a:r>
            <a:r>
              <a:rPr lang="en-US" sz="2000" dirty="0" smtClean="0"/>
              <a:t>b=9</a:t>
            </a:r>
          </a:p>
        </p:txBody>
      </p:sp>
      <p:sp>
        <p:nvSpPr>
          <p:cNvPr id="8499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11D555D-69DD-4620-9F11-3EE0DB812160}" type="slidenum">
              <a:rPr lang="en-US" sz="1400" smtClean="0"/>
              <a:pPr eaLnBrk="1" hangingPunct="1"/>
              <a:t>40</a:t>
            </a:fld>
            <a:endParaRPr lang="en-US" sz="1400" smtClean="0"/>
          </a:p>
        </p:txBody>
      </p:sp>
      <p:pic>
        <p:nvPicPr>
          <p:cNvPr id="84997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2686050"/>
            <a:ext cx="7988300" cy="74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8" name="AutoShape 10"/>
          <p:cNvSpPr>
            <a:spLocks noChangeArrowheads="1"/>
          </p:cNvSpPr>
          <p:nvPr/>
        </p:nvSpPr>
        <p:spPr bwMode="auto">
          <a:xfrm>
            <a:off x="3591791" y="3982316"/>
            <a:ext cx="533400" cy="171450"/>
          </a:xfrm>
          <a:prstGeom prst="rightArrow">
            <a:avLst>
              <a:gd name="adj1" fmla="val 34722"/>
              <a:gd name="adj2" fmla="val 53958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pic>
        <p:nvPicPr>
          <p:cNvPr id="84999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28850"/>
            <a:ext cx="304800" cy="13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0" name="Line 15"/>
          <p:cNvSpPr>
            <a:spLocks noChangeShapeType="1"/>
          </p:cNvSpPr>
          <p:nvPr/>
        </p:nvSpPr>
        <p:spPr bwMode="auto">
          <a:xfrm>
            <a:off x="6400800" y="2400300"/>
            <a:ext cx="152400" cy="3429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001" name="Line 21"/>
          <p:cNvSpPr>
            <a:spLocks noChangeShapeType="1"/>
          </p:cNvSpPr>
          <p:nvPr/>
        </p:nvSpPr>
        <p:spPr bwMode="auto">
          <a:xfrm>
            <a:off x="7162800" y="2228850"/>
            <a:ext cx="0" cy="457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85002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13" y="2050256"/>
            <a:ext cx="277812" cy="13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3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4" y="2133600"/>
            <a:ext cx="1044575" cy="19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4" name="Line 24"/>
          <p:cNvSpPr>
            <a:spLocks noChangeShapeType="1"/>
          </p:cNvSpPr>
          <p:nvPr/>
        </p:nvSpPr>
        <p:spPr bwMode="auto">
          <a:xfrm flipH="1">
            <a:off x="7924800" y="2343150"/>
            <a:ext cx="152400" cy="3429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85005" name="Picture 2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76350"/>
            <a:ext cx="4537075" cy="2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4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601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B311C92-3A5E-4839-890D-45941E94F44B}" type="slidenum">
              <a:rPr lang="en-US" sz="1400" smtClean="0"/>
              <a:pPr eaLnBrk="1" hangingPunct="1"/>
              <a:t>41</a:t>
            </a:fld>
            <a:endParaRPr lang="en-US" sz="1400" smtClean="0"/>
          </a:p>
        </p:txBody>
      </p:sp>
      <p:sp>
        <p:nvSpPr>
          <p:cNvPr id="86020" name="Line 8"/>
          <p:cNvSpPr>
            <a:spLocks noChangeShapeType="1"/>
          </p:cNvSpPr>
          <p:nvPr/>
        </p:nvSpPr>
        <p:spPr bwMode="auto">
          <a:xfrm>
            <a:off x="2882901" y="3434954"/>
            <a:ext cx="112713" cy="84534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1" name="Line 9"/>
          <p:cNvSpPr>
            <a:spLocks noChangeShapeType="1"/>
          </p:cNvSpPr>
          <p:nvPr/>
        </p:nvSpPr>
        <p:spPr bwMode="auto">
          <a:xfrm flipH="1">
            <a:off x="2882901" y="3434954"/>
            <a:ext cx="112713" cy="84534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2" name="Line 10"/>
          <p:cNvSpPr>
            <a:spLocks noChangeShapeType="1"/>
          </p:cNvSpPr>
          <p:nvPr/>
        </p:nvSpPr>
        <p:spPr bwMode="auto">
          <a:xfrm>
            <a:off x="3581401" y="3434954"/>
            <a:ext cx="112713" cy="84534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3" name="Line 11"/>
          <p:cNvSpPr>
            <a:spLocks noChangeShapeType="1"/>
          </p:cNvSpPr>
          <p:nvPr/>
        </p:nvSpPr>
        <p:spPr bwMode="auto">
          <a:xfrm flipH="1">
            <a:off x="3581401" y="3434954"/>
            <a:ext cx="112713" cy="84534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4" name="Line 12"/>
          <p:cNvSpPr>
            <a:spLocks noChangeShapeType="1"/>
          </p:cNvSpPr>
          <p:nvPr/>
        </p:nvSpPr>
        <p:spPr bwMode="auto">
          <a:xfrm>
            <a:off x="6372226" y="3434954"/>
            <a:ext cx="111125" cy="84534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5" name="Line 13"/>
          <p:cNvSpPr>
            <a:spLocks noChangeShapeType="1"/>
          </p:cNvSpPr>
          <p:nvPr/>
        </p:nvSpPr>
        <p:spPr bwMode="auto">
          <a:xfrm flipH="1">
            <a:off x="6372226" y="3434954"/>
            <a:ext cx="111125" cy="84534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Oval 14"/>
          <p:cNvSpPr>
            <a:spLocks noChangeArrowheads="1"/>
          </p:cNvSpPr>
          <p:nvPr/>
        </p:nvSpPr>
        <p:spPr bwMode="auto">
          <a:xfrm>
            <a:off x="4941889" y="3408760"/>
            <a:ext cx="192087" cy="14406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6027" name="Oval 15"/>
          <p:cNvSpPr>
            <a:spLocks noChangeArrowheads="1"/>
          </p:cNvSpPr>
          <p:nvPr/>
        </p:nvSpPr>
        <p:spPr bwMode="auto">
          <a:xfrm>
            <a:off x="5640388" y="3408760"/>
            <a:ext cx="190500" cy="14406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6028" name="Freeform 16"/>
          <p:cNvSpPr>
            <a:spLocks/>
          </p:cNvSpPr>
          <p:nvPr/>
        </p:nvSpPr>
        <p:spPr bwMode="auto">
          <a:xfrm>
            <a:off x="2241550" y="1308498"/>
            <a:ext cx="4883150" cy="2564606"/>
          </a:xfrm>
          <a:custGeom>
            <a:avLst/>
            <a:gdLst>
              <a:gd name="T0" fmla="*/ 2147483647 w 3076"/>
              <a:gd name="T1" fmla="*/ 2147483647 h 2154"/>
              <a:gd name="T2" fmla="*/ 2147483647 w 3076"/>
              <a:gd name="T3" fmla="*/ 2147483647 h 2154"/>
              <a:gd name="T4" fmla="*/ 2147483647 w 3076"/>
              <a:gd name="T5" fmla="*/ 2147483647 h 2154"/>
              <a:gd name="T6" fmla="*/ 2147483647 w 3076"/>
              <a:gd name="T7" fmla="*/ 2147483647 h 2154"/>
              <a:gd name="T8" fmla="*/ 2147483647 w 3076"/>
              <a:gd name="T9" fmla="*/ 2147483647 h 2154"/>
              <a:gd name="T10" fmla="*/ 2147483647 w 3076"/>
              <a:gd name="T11" fmla="*/ 2147483647 h 2154"/>
              <a:gd name="T12" fmla="*/ 2147483647 w 3076"/>
              <a:gd name="T13" fmla="*/ 2147483647 h 2154"/>
              <a:gd name="T14" fmla="*/ 2147483647 w 3076"/>
              <a:gd name="T15" fmla="*/ 2147483647 h 2154"/>
              <a:gd name="T16" fmla="*/ 2147483647 w 3076"/>
              <a:gd name="T17" fmla="*/ 2147483647 h 2154"/>
              <a:gd name="T18" fmla="*/ 2147483647 w 3076"/>
              <a:gd name="T19" fmla="*/ 2147483647 h 2154"/>
              <a:gd name="T20" fmla="*/ 2147483647 w 3076"/>
              <a:gd name="T21" fmla="*/ 2147483647 h 2154"/>
              <a:gd name="T22" fmla="*/ 2147483647 w 3076"/>
              <a:gd name="T23" fmla="*/ 2147483647 h 2154"/>
              <a:gd name="T24" fmla="*/ 2147483647 w 3076"/>
              <a:gd name="T25" fmla="*/ 2147483647 h 2154"/>
              <a:gd name="T26" fmla="*/ 2147483647 w 3076"/>
              <a:gd name="T27" fmla="*/ 2147483647 h 2154"/>
              <a:gd name="T28" fmla="*/ 2147483647 w 3076"/>
              <a:gd name="T29" fmla="*/ 2147483647 h 2154"/>
              <a:gd name="T30" fmla="*/ 2147483647 w 3076"/>
              <a:gd name="T31" fmla="*/ 2147483647 h 2154"/>
              <a:gd name="T32" fmla="*/ 2147483647 w 3076"/>
              <a:gd name="T33" fmla="*/ 2147483647 h 2154"/>
              <a:gd name="T34" fmla="*/ 2147483647 w 3076"/>
              <a:gd name="T35" fmla="*/ 2147483647 h 2154"/>
              <a:gd name="T36" fmla="*/ 2147483647 w 3076"/>
              <a:gd name="T37" fmla="*/ 2147483647 h 2154"/>
              <a:gd name="T38" fmla="*/ 2147483647 w 3076"/>
              <a:gd name="T39" fmla="*/ 2147483647 h 2154"/>
              <a:gd name="T40" fmla="*/ 2147483647 w 3076"/>
              <a:gd name="T41" fmla="*/ 2147483647 h 2154"/>
              <a:gd name="T42" fmla="*/ 2147483647 w 3076"/>
              <a:gd name="T43" fmla="*/ 2147483647 h 2154"/>
              <a:gd name="T44" fmla="*/ 2147483647 w 3076"/>
              <a:gd name="T45" fmla="*/ 2147483647 h 2154"/>
              <a:gd name="T46" fmla="*/ 2147483647 w 3076"/>
              <a:gd name="T47" fmla="*/ 2147483647 h 2154"/>
              <a:gd name="T48" fmla="*/ 2147483647 w 3076"/>
              <a:gd name="T49" fmla="*/ 2147483647 h 2154"/>
              <a:gd name="T50" fmla="*/ 2147483647 w 3076"/>
              <a:gd name="T51" fmla="*/ 2147483647 h 2154"/>
              <a:gd name="T52" fmla="*/ 2147483647 w 3076"/>
              <a:gd name="T53" fmla="*/ 2147483647 h 2154"/>
              <a:gd name="T54" fmla="*/ 2147483647 w 3076"/>
              <a:gd name="T55" fmla="*/ 2147483647 h 2154"/>
              <a:gd name="T56" fmla="*/ 2147483647 w 3076"/>
              <a:gd name="T57" fmla="*/ 2147483647 h 2154"/>
              <a:gd name="T58" fmla="*/ 2147483647 w 3076"/>
              <a:gd name="T59" fmla="*/ 2147483647 h 2154"/>
              <a:gd name="T60" fmla="*/ 2147483647 w 3076"/>
              <a:gd name="T61" fmla="*/ 2147483647 h 2154"/>
              <a:gd name="T62" fmla="*/ 2147483647 w 3076"/>
              <a:gd name="T63" fmla="*/ 2147483647 h 2154"/>
              <a:gd name="T64" fmla="*/ 2147483647 w 3076"/>
              <a:gd name="T65" fmla="*/ 2147483647 h 2154"/>
              <a:gd name="T66" fmla="*/ 2147483647 w 3076"/>
              <a:gd name="T67" fmla="*/ 2147483647 h 2154"/>
              <a:gd name="T68" fmla="*/ 2147483647 w 3076"/>
              <a:gd name="T69" fmla="*/ 2147483647 h 215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76"/>
              <a:gd name="T106" fmla="*/ 0 h 2154"/>
              <a:gd name="T107" fmla="*/ 3076 w 3076"/>
              <a:gd name="T108" fmla="*/ 2154 h 215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76" h="2154">
                <a:moveTo>
                  <a:pt x="0" y="0"/>
                </a:moveTo>
                <a:lnTo>
                  <a:pt x="43" y="106"/>
                </a:lnTo>
                <a:lnTo>
                  <a:pt x="85" y="213"/>
                </a:lnTo>
                <a:lnTo>
                  <a:pt x="128" y="312"/>
                </a:lnTo>
                <a:lnTo>
                  <a:pt x="170" y="411"/>
                </a:lnTo>
                <a:lnTo>
                  <a:pt x="220" y="503"/>
                </a:lnTo>
                <a:lnTo>
                  <a:pt x="263" y="595"/>
                </a:lnTo>
                <a:lnTo>
                  <a:pt x="305" y="687"/>
                </a:lnTo>
                <a:lnTo>
                  <a:pt x="348" y="772"/>
                </a:lnTo>
                <a:lnTo>
                  <a:pt x="390" y="858"/>
                </a:lnTo>
                <a:lnTo>
                  <a:pt x="440" y="943"/>
                </a:lnTo>
                <a:lnTo>
                  <a:pt x="482" y="1020"/>
                </a:lnTo>
                <a:lnTo>
                  <a:pt x="525" y="1098"/>
                </a:lnTo>
                <a:lnTo>
                  <a:pt x="567" y="1169"/>
                </a:lnTo>
                <a:lnTo>
                  <a:pt x="610" y="1247"/>
                </a:lnTo>
                <a:lnTo>
                  <a:pt x="660" y="1311"/>
                </a:lnTo>
                <a:lnTo>
                  <a:pt x="702" y="1382"/>
                </a:lnTo>
                <a:lnTo>
                  <a:pt x="745" y="1439"/>
                </a:lnTo>
                <a:lnTo>
                  <a:pt x="787" y="1502"/>
                </a:lnTo>
                <a:lnTo>
                  <a:pt x="830" y="1559"/>
                </a:lnTo>
                <a:lnTo>
                  <a:pt x="879" y="1616"/>
                </a:lnTo>
                <a:lnTo>
                  <a:pt x="922" y="1665"/>
                </a:lnTo>
                <a:lnTo>
                  <a:pt x="964" y="1715"/>
                </a:lnTo>
                <a:lnTo>
                  <a:pt x="1007" y="1764"/>
                </a:lnTo>
                <a:lnTo>
                  <a:pt x="1049" y="1807"/>
                </a:lnTo>
                <a:lnTo>
                  <a:pt x="1099" y="1850"/>
                </a:lnTo>
                <a:lnTo>
                  <a:pt x="1141" y="1892"/>
                </a:lnTo>
                <a:lnTo>
                  <a:pt x="1184" y="1927"/>
                </a:lnTo>
                <a:lnTo>
                  <a:pt x="1227" y="1963"/>
                </a:lnTo>
                <a:lnTo>
                  <a:pt x="1269" y="1991"/>
                </a:lnTo>
                <a:lnTo>
                  <a:pt x="1319" y="2020"/>
                </a:lnTo>
                <a:lnTo>
                  <a:pt x="1361" y="2048"/>
                </a:lnTo>
                <a:lnTo>
                  <a:pt x="1404" y="2069"/>
                </a:lnTo>
                <a:lnTo>
                  <a:pt x="1446" y="2090"/>
                </a:lnTo>
                <a:lnTo>
                  <a:pt x="1489" y="2105"/>
                </a:lnTo>
                <a:lnTo>
                  <a:pt x="1538" y="2119"/>
                </a:lnTo>
                <a:lnTo>
                  <a:pt x="1581" y="2133"/>
                </a:lnTo>
                <a:lnTo>
                  <a:pt x="1623" y="2140"/>
                </a:lnTo>
                <a:lnTo>
                  <a:pt x="1666" y="2147"/>
                </a:lnTo>
                <a:lnTo>
                  <a:pt x="1708" y="2154"/>
                </a:lnTo>
                <a:lnTo>
                  <a:pt x="1758" y="2154"/>
                </a:lnTo>
                <a:lnTo>
                  <a:pt x="1801" y="2154"/>
                </a:lnTo>
                <a:lnTo>
                  <a:pt x="1843" y="2147"/>
                </a:lnTo>
                <a:lnTo>
                  <a:pt x="1886" y="2140"/>
                </a:lnTo>
                <a:lnTo>
                  <a:pt x="1928" y="2133"/>
                </a:lnTo>
                <a:lnTo>
                  <a:pt x="1978" y="2119"/>
                </a:lnTo>
                <a:lnTo>
                  <a:pt x="2020" y="2105"/>
                </a:lnTo>
                <a:lnTo>
                  <a:pt x="2063" y="2090"/>
                </a:lnTo>
                <a:lnTo>
                  <a:pt x="2105" y="2069"/>
                </a:lnTo>
                <a:lnTo>
                  <a:pt x="2148" y="2048"/>
                </a:lnTo>
                <a:lnTo>
                  <a:pt x="2198" y="2020"/>
                </a:lnTo>
                <a:lnTo>
                  <a:pt x="2240" y="1991"/>
                </a:lnTo>
                <a:lnTo>
                  <a:pt x="2283" y="1963"/>
                </a:lnTo>
                <a:lnTo>
                  <a:pt x="2325" y="1927"/>
                </a:lnTo>
                <a:lnTo>
                  <a:pt x="2368" y="1892"/>
                </a:lnTo>
                <a:lnTo>
                  <a:pt x="2417" y="1850"/>
                </a:lnTo>
                <a:lnTo>
                  <a:pt x="2460" y="1807"/>
                </a:lnTo>
                <a:lnTo>
                  <a:pt x="2502" y="1764"/>
                </a:lnTo>
                <a:lnTo>
                  <a:pt x="2545" y="1715"/>
                </a:lnTo>
                <a:lnTo>
                  <a:pt x="2587" y="1665"/>
                </a:lnTo>
                <a:lnTo>
                  <a:pt x="2637" y="1616"/>
                </a:lnTo>
                <a:lnTo>
                  <a:pt x="2679" y="1559"/>
                </a:lnTo>
                <a:lnTo>
                  <a:pt x="2722" y="1502"/>
                </a:lnTo>
                <a:lnTo>
                  <a:pt x="2765" y="1439"/>
                </a:lnTo>
                <a:lnTo>
                  <a:pt x="2807" y="1382"/>
                </a:lnTo>
                <a:lnTo>
                  <a:pt x="2857" y="1311"/>
                </a:lnTo>
                <a:lnTo>
                  <a:pt x="2899" y="1247"/>
                </a:lnTo>
                <a:lnTo>
                  <a:pt x="2942" y="1169"/>
                </a:lnTo>
                <a:lnTo>
                  <a:pt x="2984" y="1098"/>
                </a:lnTo>
                <a:lnTo>
                  <a:pt x="3027" y="1020"/>
                </a:lnTo>
                <a:lnTo>
                  <a:pt x="3076" y="943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6029" name="Line 17"/>
          <p:cNvSpPr>
            <a:spLocks noChangeShapeType="1"/>
          </p:cNvSpPr>
          <p:nvPr/>
        </p:nvSpPr>
        <p:spPr bwMode="auto">
          <a:xfrm>
            <a:off x="2241550" y="3476625"/>
            <a:ext cx="488315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0" name="Text Box 18"/>
          <p:cNvSpPr txBox="1">
            <a:spLocks noChangeArrowheads="1"/>
          </p:cNvSpPr>
          <p:nvPr/>
        </p:nvSpPr>
        <p:spPr bwMode="auto">
          <a:xfrm>
            <a:off x="2346326" y="1110854"/>
            <a:ext cx="42039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Value of discriminant function</a:t>
            </a:r>
          </a:p>
        </p:txBody>
      </p:sp>
      <p:sp>
        <p:nvSpPr>
          <p:cNvPr id="86031" name="Text Box 19"/>
          <p:cNvSpPr txBox="1">
            <a:spLocks noChangeArrowheads="1"/>
          </p:cNvSpPr>
          <p:nvPr/>
        </p:nvSpPr>
        <p:spPr bwMode="auto">
          <a:xfrm>
            <a:off x="2743200" y="348615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86032" name="Text Box 20"/>
          <p:cNvSpPr txBox="1">
            <a:spLocks noChangeArrowheads="1"/>
          </p:cNvSpPr>
          <p:nvPr/>
        </p:nvSpPr>
        <p:spPr bwMode="auto">
          <a:xfrm>
            <a:off x="3505200" y="348615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86033" name="Text Box 21"/>
          <p:cNvSpPr txBox="1">
            <a:spLocks noChangeArrowheads="1"/>
          </p:cNvSpPr>
          <p:nvPr/>
        </p:nvSpPr>
        <p:spPr bwMode="auto">
          <a:xfrm>
            <a:off x="4876800" y="348615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sp>
        <p:nvSpPr>
          <p:cNvPr id="86034" name="Text Box 22"/>
          <p:cNvSpPr txBox="1">
            <a:spLocks noChangeArrowheads="1"/>
          </p:cNvSpPr>
          <p:nvPr/>
        </p:nvSpPr>
        <p:spPr bwMode="auto">
          <a:xfrm>
            <a:off x="5562600" y="348615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5</a:t>
            </a:r>
          </a:p>
        </p:txBody>
      </p:sp>
      <p:sp>
        <p:nvSpPr>
          <p:cNvPr id="86035" name="Text Box 23"/>
          <p:cNvSpPr txBox="1">
            <a:spLocks noChangeArrowheads="1"/>
          </p:cNvSpPr>
          <p:nvPr/>
        </p:nvSpPr>
        <p:spPr bwMode="auto">
          <a:xfrm>
            <a:off x="6278564" y="3486150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6</a:t>
            </a:r>
          </a:p>
        </p:txBody>
      </p:sp>
      <p:sp>
        <p:nvSpPr>
          <p:cNvPr id="86036" name="Line 25"/>
          <p:cNvSpPr>
            <a:spLocks noChangeShapeType="1"/>
          </p:cNvSpPr>
          <p:nvPr/>
        </p:nvSpPr>
        <p:spPr bwMode="auto">
          <a:xfrm>
            <a:off x="3962400" y="2600325"/>
            <a:ext cx="0" cy="1743075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037" name="Line 26"/>
          <p:cNvSpPr>
            <a:spLocks noChangeShapeType="1"/>
          </p:cNvSpPr>
          <p:nvPr/>
        </p:nvSpPr>
        <p:spPr bwMode="auto">
          <a:xfrm>
            <a:off x="6121400" y="2590800"/>
            <a:ext cx="0" cy="1743075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038" name="Text Box 27"/>
          <p:cNvSpPr txBox="1">
            <a:spLocks noChangeArrowheads="1"/>
          </p:cNvSpPr>
          <p:nvPr/>
        </p:nvSpPr>
        <p:spPr bwMode="auto">
          <a:xfrm>
            <a:off x="4479926" y="2653904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class 2</a:t>
            </a:r>
          </a:p>
        </p:txBody>
      </p:sp>
      <p:sp>
        <p:nvSpPr>
          <p:cNvPr id="86039" name="Text Box 28"/>
          <p:cNvSpPr txBox="1">
            <a:spLocks noChangeArrowheads="1"/>
          </p:cNvSpPr>
          <p:nvPr/>
        </p:nvSpPr>
        <p:spPr bwMode="auto">
          <a:xfrm>
            <a:off x="6834188" y="26289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class 1</a:t>
            </a:r>
          </a:p>
        </p:txBody>
      </p:sp>
      <p:sp>
        <p:nvSpPr>
          <p:cNvPr id="86040" name="Text Box 30"/>
          <p:cNvSpPr txBox="1">
            <a:spLocks noChangeArrowheads="1"/>
          </p:cNvSpPr>
          <p:nvPr/>
        </p:nvSpPr>
        <p:spPr bwMode="auto">
          <a:xfrm>
            <a:off x="1828801" y="26289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class 1</a:t>
            </a:r>
          </a:p>
        </p:txBody>
      </p:sp>
      <p:sp>
        <p:nvSpPr>
          <p:cNvPr id="86041" name="Line 31"/>
          <p:cNvSpPr>
            <a:spLocks noChangeShapeType="1"/>
          </p:cNvSpPr>
          <p:nvPr/>
        </p:nvSpPr>
        <p:spPr bwMode="auto">
          <a:xfrm flipH="1">
            <a:off x="2895600" y="2857500"/>
            <a:ext cx="1066800" cy="0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042" name="Line 32"/>
          <p:cNvSpPr>
            <a:spLocks noChangeShapeType="1"/>
          </p:cNvSpPr>
          <p:nvPr/>
        </p:nvSpPr>
        <p:spPr bwMode="auto">
          <a:xfrm>
            <a:off x="6096000" y="2857500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043" name="Line 33"/>
          <p:cNvSpPr>
            <a:spLocks noChangeShapeType="1"/>
          </p:cNvSpPr>
          <p:nvPr/>
        </p:nvSpPr>
        <p:spPr bwMode="auto">
          <a:xfrm>
            <a:off x="3962400" y="3028950"/>
            <a:ext cx="2133600" cy="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 Functions</a:t>
            </a:r>
          </a:p>
        </p:txBody>
      </p:sp>
      <p:sp>
        <p:nvSpPr>
          <p:cNvPr id="8704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In practical use of SVM, the user specifies the kernel function; the transformation </a:t>
            </a:r>
            <a:r>
              <a:rPr lang="en-US" smtClean="0">
                <a:latin typeface="Symbol" pitchFamily="18" charset="2"/>
              </a:rPr>
              <a:t>f</a:t>
            </a:r>
            <a:r>
              <a:rPr lang="en-US" smtClean="0"/>
              <a:t>(.) is not explicitly stated</a:t>
            </a:r>
          </a:p>
          <a:p>
            <a:pPr eaLnBrk="1" hangingPunct="1"/>
            <a:r>
              <a:rPr lang="en-US" smtClean="0"/>
              <a:t>Given a kernel function </a:t>
            </a:r>
            <a:r>
              <a:rPr lang="en-US" i="1" smtClean="0"/>
              <a:t>K</a:t>
            </a:r>
            <a:r>
              <a:rPr lang="en-US" smtClean="0"/>
              <a:t>(</a:t>
            </a:r>
            <a:r>
              <a:rPr lang="en-US" b="1" smtClean="0"/>
              <a:t>x</a:t>
            </a:r>
            <a:r>
              <a:rPr lang="en-US" baseline="-25000" smtClean="0"/>
              <a:t>i</a:t>
            </a:r>
            <a:r>
              <a:rPr lang="en-US" smtClean="0"/>
              <a:t>, </a:t>
            </a:r>
            <a:r>
              <a:rPr lang="en-US" b="1" smtClean="0"/>
              <a:t>x</a:t>
            </a:r>
            <a:r>
              <a:rPr lang="en-US" baseline="-25000" smtClean="0"/>
              <a:t>j</a:t>
            </a:r>
            <a:r>
              <a:rPr lang="en-US" smtClean="0"/>
              <a:t>), the transformation </a:t>
            </a:r>
            <a:r>
              <a:rPr lang="en-US" smtClean="0">
                <a:latin typeface="Symbol" pitchFamily="18" charset="2"/>
              </a:rPr>
              <a:t>f</a:t>
            </a:r>
            <a:r>
              <a:rPr lang="en-US" smtClean="0"/>
              <a:t>(.) is given by its eigenfunctions (a concept in functional analysis)</a:t>
            </a:r>
          </a:p>
          <a:p>
            <a:pPr lvl="1" eaLnBrk="1" hangingPunct="1"/>
            <a:r>
              <a:rPr lang="en-US" smtClean="0"/>
              <a:t>Eigenfunctions can be difficult to construct explicitly</a:t>
            </a:r>
          </a:p>
          <a:p>
            <a:pPr lvl="1" eaLnBrk="1" hangingPunct="1"/>
            <a:r>
              <a:rPr lang="en-US" smtClean="0"/>
              <a:t>This is why people only specify the kernel function without worrying about the exact transformation</a:t>
            </a:r>
          </a:p>
          <a:p>
            <a:pPr eaLnBrk="1" hangingPunct="1"/>
            <a:r>
              <a:rPr lang="en-US" smtClean="0"/>
              <a:t>Another view: kernel function, being an inner product, is really a similarity measure between the objects </a:t>
            </a:r>
          </a:p>
        </p:txBody>
      </p:sp>
      <p:sp>
        <p:nvSpPr>
          <p:cNvPr id="8704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B2FA75C-3856-45BF-8D1F-E97874A629C6}" type="slidenum">
              <a:rPr lang="en-US" sz="1400" smtClean="0"/>
              <a:pPr eaLnBrk="1" hangingPunct="1"/>
              <a:t>42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54197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 kernel is associated to a transformation</a:t>
            </a:r>
          </a:p>
        </p:txBody>
      </p:sp>
      <p:sp>
        <p:nvSpPr>
          <p:cNvPr id="39940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4625" lvl="1" indent="-174625">
              <a:buClr>
                <a:schemeClr val="folHlink"/>
              </a:buClr>
              <a:buSzPct val="60000"/>
            </a:pPr>
            <a:r>
              <a:rPr lang="en-US" dirty="0" smtClean="0"/>
              <a:t>Given a kernel, in principle it should be recovered the transformation in the feature space that originates it.</a:t>
            </a:r>
          </a:p>
          <a:p>
            <a:pPr marL="174625" lvl="1" indent="-174625">
              <a:buClr>
                <a:schemeClr val="folHlink"/>
              </a:buClr>
              <a:buSzPct val="60000"/>
            </a:pPr>
            <a:endParaRPr lang="en-US" dirty="0" smtClean="0"/>
          </a:p>
          <a:p>
            <a:pPr marL="174625" lvl="1" indent="-174625">
              <a:buClr>
                <a:schemeClr val="folHlink"/>
              </a:buClr>
              <a:buSzPct val="60000"/>
            </a:pPr>
            <a:r>
              <a:rPr lang="en-US" dirty="0" smtClean="0"/>
              <a:t>K(</a:t>
            </a:r>
            <a:r>
              <a:rPr lang="en-US" dirty="0" err="1" smtClean="0"/>
              <a:t>x,y</a:t>
            </a:r>
            <a:r>
              <a:rPr lang="en-US" dirty="0" smtClean="0"/>
              <a:t>) = (xy+1)</a:t>
            </a:r>
            <a:r>
              <a:rPr lang="en-US" baseline="30000" dirty="0" smtClean="0"/>
              <a:t>2</a:t>
            </a:r>
            <a:r>
              <a:rPr lang="en-GB" dirty="0" smtClean="0"/>
              <a:t>=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+2xy+1</a:t>
            </a:r>
          </a:p>
          <a:p>
            <a:pPr marL="174625" lvl="1" indent="-174625">
              <a:buClr>
                <a:schemeClr val="folHlink"/>
              </a:buClr>
              <a:buSzPct val="60000"/>
            </a:pPr>
            <a:endParaRPr lang="en-US" dirty="0" smtClean="0"/>
          </a:p>
          <a:p>
            <a:pPr marL="174625" lvl="1" indent="-174625">
              <a:buClr>
                <a:schemeClr val="folHlink"/>
              </a:buClr>
              <a:buSzPct val="60000"/>
            </a:pPr>
            <a:endParaRPr lang="en-US" dirty="0" smtClean="0"/>
          </a:p>
          <a:p>
            <a:pPr marL="174625" lvl="1" indent="-174625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 smtClean="0"/>
              <a:t>It corresponds the transformation</a:t>
            </a:r>
          </a:p>
          <a:p>
            <a:pPr marL="174625" lvl="1" indent="-174625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dirty="0" smtClean="0"/>
          </a:p>
          <a:p>
            <a:pPr marL="174625" lvl="1" indent="-174625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9941" name="Segnaposto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94766A3-C023-4EF4-BDED-350741B68A03}" type="datetime1">
              <a:rPr lang="en-US" sz="1400" smtClean="0"/>
              <a:pPr eaLnBrk="1" hangingPunct="1"/>
              <a:t>2/5/2018</a:t>
            </a:fld>
            <a:endParaRPr lang="en-US" sz="1400" smtClean="0"/>
          </a:p>
        </p:txBody>
      </p:sp>
      <p:sp>
        <p:nvSpPr>
          <p:cNvPr id="39942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8D72FD0-3B9B-44D1-B562-39A137E9BB3F}" type="slidenum">
              <a:rPr lang="en-US" sz="1400" smtClean="0"/>
              <a:pPr eaLnBrk="1" hangingPunct="1"/>
              <a:t>43</a:t>
            </a:fld>
            <a:endParaRPr lang="en-US" sz="1400" smtClean="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158210"/>
              </p:ext>
            </p:extLst>
          </p:nvPr>
        </p:nvGraphicFramePr>
        <p:xfrm>
          <a:off x="5943600" y="2857500"/>
          <a:ext cx="2171700" cy="160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zione" r:id="rId4" imgW="749300" imgH="736600" progId="Equation.3">
                  <p:embed/>
                </p:oleObj>
              </mc:Choice>
              <mc:Fallback>
                <p:oleObj name="Equazione" r:id="rId4" imgW="7493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857500"/>
                        <a:ext cx="2171700" cy="1601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64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 of Kernel Functions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85850"/>
            <a:ext cx="8229600" cy="365760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smtClean="0"/>
              <a:t>Polynomial kernel up to degree </a:t>
            </a:r>
            <a:r>
              <a:rPr lang="en-US" i="1" smtClean="0"/>
              <a:t>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Polynomial kernel up to degree </a:t>
            </a:r>
            <a:r>
              <a:rPr lang="en-US" i="1" smtClean="0"/>
              <a:t>d</a:t>
            </a:r>
          </a:p>
          <a:p>
            <a:pPr lvl="1" eaLnBrk="1" hangingPunct="1"/>
            <a:endParaRPr lang="en-US" smtClean="0"/>
          </a:p>
          <a:p>
            <a:pPr lvl="2" eaLnBrk="1" hangingPunct="1"/>
            <a:endParaRPr lang="en-US" smtClean="0"/>
          </a:p>
          <a:p>
            <a:pPr eaLnBrk="1" hangingPunct="1"/>
            <a:r>
              <a:rPr lang="en-US" smtClean="0"/>
              <a:t>Radial basis function kernel with width </a:t>
            </a:r>
            <a:r>
              <a:rPr lang="en-US" smtClean="0">
                <a:latin typeface="Symbol" pitchFamily="18" charset="2"/>
              </a:rPr>
              <a:t>s</a:t>
            </a:r>
            <a:endParaRPr lang="en-US" smtClean="0"/>
          </a:p>
          <a:p>
            <a:pPr lvl="1" eaLnBrk="1" hangingPunct="1"/>
            <a:endParaRPr lang="en-US" smtClean="0"/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/>
              <a:t>The feature space is infinite-dimensional</a:t>
            </a:r>
          </a:p>
          <a:p>
            <a:pPr eaLnBrk="1" hangingPunct="1"/>
            <a:r>
              <a:rPr lang="en-US" smtClean="0"/>
              <a:t>Sigmoid with parameter </a:t>
            </a:r>
            <a:r>
              <a:rPr lang="en-US" smtClean="0">
                <a:latin typeface="Symbol" pitchFamily="18" charset="2"/>
              </a:rPr>
              <a:t>k</a:t>
            </a:r>
            <a:r>
              <a:rPr lang="en-US" smtClean="0"/>
              <a:t> and </a:t>
            </a:r>
            <a:r>
              <a:rPr lang="en-US" smtClean="0">
                <a:latin typeface="Symbol" pitchFamily="18" charset="2"/>
              </a:rPr>
              <a:t>q</a:t>
            </a:r>
            <a:r>
              <a:rPr lang="en-US" smtClean="0"/>
              <a:t> </a:t>
            </a:r>
          </a:p>
          <a:p>
            <a:pPr lvl="3" eaLnBrk="1" hangingPunct="1"/>
            <a:endParaRPr lang="en-US" sz="1800" smtClean="0"/>
          </a:p>
          <a:p>
            <a:pPr lvl="3" eaLnBrk="1" hangingPunct="1"/>
            <a:endParaRPr lang="en-US" sz="1800" smtClean="0"/>
          </a:p>
          <a:p>
            <a:pPr lvl="1" eaLnBrk="1" hangingPunct="1"/>
            <a:r>
              <a:rPr lang="en-US" smtClean="0"/>
              <a:t>It does not satisfy the Mercer condition on all </a:t>
            </a:r>
            <a:r>
              <a:rPr lang="en-US" smtClean="0">
                <a:latin typeface="Symbol" pitchFamily="18" charset="2"/>
              </a:rPr>
              <a:t>k</a:t>
            </a:r>
            <a:r>
              <a:rPr lang="en-US" smtClean="0"/>
              <a:t> and </a:t>
            </a:r>
            <a:r>
              <a:rPr lang="en-US" smtClean="0">
                <a:latin typeface="Symbol" pitchFamily="18" charset="2"/>
              </a:rPr>
              <a:t>q</a:t>
            </a:r>
            <a:endParaRPr lang="en-US" smtClean="0"/>
          </a:p>
        </p:txBody>
      </p:sp>
      <p:sp>
        <p:nvSpPr>
          <p:cNvPr id="8806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6FD3EDA-FABE-430B-B1F9-396DE25BC3D3}" type="slidenum">
              <a:rPr lang="en-US" sz="1400" smtClean="0"/>
              <a:pPr eaLnBrk="1" hangingPunct="1"/>
              <a:t>44</a:t>
            </a:fld>
            <a:endParaRPr lang="en-US" sz="1400" smtClean="0"/>
          </a:p>
        </p:txBody>
      </p:sp>
      <p:pic>
        <p:nvPicPr>
          <p:cNvPr id="88069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14" y="2034095"/>
            <a:ext cx="3581400" cy="30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00350"/>
            <a:ext cx="5105400" cy="29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7" y="3867150"/>
            <a:ext cx="4264025" cy="2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40668" r="47656" b="53999"/>
          <a:stretch>
            <a:fillRect/>
          </a:stretch>
        </p:blipFill>
        <p:spPr bwMode="auto">
          <a:xfrm>
            <a:off x="1752600" y="1428750"/>
            <a:ext cx="28956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egnaposto numero diapositiva 5"/>
          <p:cNvSpPr txBox="1">
            <a:spLocks noGrp="1"/>
          </p:cNvSpPr>
          <p:nvPr/>
        </p:nvSpPr>
        <p:spPr bwMode="auto">
          <a:xfrm>
            <a:off x="6781800" y="49149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B4890FA5-050B-487A-9BA2-82BA11C1D5EE}" type="slidenum">
              <a:rPr lang="en-US" sz="1400"/>
              <a:pPr algn="r" eaLnBrk="1" hangingPunct="1"/>
              <a:t>45</a:t>
            </a:fld>
            <a:endParaRPr lang="en-US" sz="140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4425" y="57150"/>
            <a:ext cx="80295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89092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17708" r="14063" b="12500"/>
          <a:stretch>
            <a:fillRect/>
          </a:stretch>
        </p:blipFill>
        <p:spPr bwMode="auto">
          <a:xfrm>
            <a:off x="1219200" y="514350"/>
            <a:ext cx="68580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Ploynomial kernel</a:t>
            </a:r>
          </a:p>
        </p:txBody>
      </p:sp>
      <p:pic>
        <p:nvPicPr>
          <p:cNvPr id="90115" name="Segnaposto contenuto 5" descr="journal.pcbi.1000173.g00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8900" y="1828800"/>
            <a:ext cx="9294813" cy="2114550"/>
          </a:xfrm>
        </p:spPr>
      </p:pic>
      <p:sp>
        <p:nvSpPr>
          <p:cNvPr id="90117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DA272DC-F4AD-409B-BDA8-54DA3A9DCD5E}" type="slidenum">
              <a:rPr lang="en-US" sz="1400" smtClean="0"/>
              <a:pPr eaLnBrk="1" hangingPunct="1"/>
              <a:t>46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2045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Gaussian RBF kernel</a:t>
            </a:r>
          </a:p>
        </p:txBody>
      </p:sp>
      <p:sp>
        <p:nvSpPr>
          <p:cNvPr id="91140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8EECCE2-25CA-4060-A1B6-23D601EBCDD3}" type="slidenum">
              <a:rPr lang="en-US" sz="1400" smtClean="0"/>
              <a:pPr eaLnBrk="1" hangingPunct="1"/>
              <a:t>47</a:t>
            </a:fld>
            <a:endParaRPr lang="en-US" sz="1400" smtClean="0"/>
          </a:p>
        </p:txBody>
      </p:sp>
      <p:pic>
        <p:nvPicPr>
          <p:cNvPr id="91141" name="Segnaposto contenuto 7" descr="journal.pcbi.1000173.g007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939" y="1714500"/>
            <a:ext cx="8840787" cy="2000250"/>
          </a:xfrm>
        </p:spPr>
      </p:pic>
    </p:spTree>
    <p:extLst>
      <p:ext uri="{BB962C8B-B14F-4D97-AF65-F5344CB8AC3E}">
        <p14:creationId xmlns:p14="http://schemas.microsoft.com/office/powerpoint/2010/main" val="40437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Choosing the Kernel Function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en-US" smtClean="0"/>
              <a:t>Probably the most tricky part of using SVM.</a:t>
            </a:r>
          </a:p>
          <a:p>
            <a:pPr eaLnBrk="1" hangingPunct="1"/>
            <a:r>
              <a:rPr lang="en-US" smtClean="0"/>
              <a:t>The kernel function is important because it creates the kernel matrix, which summarizes all the data</a:t>
            </a:r>
          </a:p>
          <a:p>
            <a:pPr eaLnBrk="1" hangingPunct="1"/>
            <a:r>
              <a:rPr lang="en-US" smtClean="0"/>
              <a:t>Many principles have been proposed (diffusion kernel, Fisher kernel, string kernel, …)</a:t>
            </a:r>
          </a:p>
          <a:p>
            <a:pPr eaLnBrk="1" hangingPunct="1"/>
            <a:r>
              <a:rPr lang="en-US" smtClean="0"/>
              <a:t>There is even research to estimate the kernel matrix from available information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 practice, a low degree polynomial kernel or RBF kernel with a reasonable width is a good initial try</a:t>
            </a:r>
          </a:p>
          <a:p>
            <a:pPr eaLnBrk="1" hangingPunct="1"/>
            <a:r>
              <a:rPr lang="en-US" smtClean="0"/>
              <a:t>Note that SVM with RBF kernel is closely related to RBF neural networks, with the centers of the radial basis functions automatically chosen for SVM</a:t>
            </a:r>
          </a:p>
        </p:txBody>
      </p:sp>
      <p:sp>
        <p:nvSpPr>
          <p:cNvPr id="9216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83FDB6D-02CD-4ED3-8443-87059B413572}" type="slidenum">
              <a:rPr lang="en-US" sz="1400" smtClean="0"/>
              <a:pPr eaLnBrk="1" hangingPunct="1"/>
              <a:t>48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2136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A list of SVM implementation can be found at http://www.kernel-machines.org/software.html</a:t>
            </a:r>
          </a:p>
          <a:p>
            <a:pPr eaLnBrk="1" hangingPunct="1"/>
            <a:r>
              <a:rPr lang="en-US" smtClean="0"/>
              <a:t>Some implementation (such as LIBSVM) can handle multi-class classification</a:t>
            </a:r>
          </a:p>
          <a:p>
            <a:pPr eaLnBrk="1" hangingPunct="1"/>
            <a:r>
              <a:rPr lang="en-US" smtClean="0"/>
              <a:t>SVMLight is among one of the earliest implementation of SVM</a:t>
            </a:r>
          </a:p>
          <a:p>
            <a:pPr eaLnBrk="1" hangingPunct="1"/>
            <a:r>
              <a:rPr lang="en-US" smtClean="0"/>
              <a:t>Several Matlab toolboxes for SVM are also available</a:t>
            </a:r>
          </a:p>
        </p:txBody>
      </p:sp>
      <p:sp>
        <p:nvSpPr>
          <p:cNvPr id="9830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42DCC5F-0132-4F51-A576-9BBBA3E63CDA}" type="slidenum">
              <a:rPr lang="en-US" sz="1400" smtClean="0"/>
              <a:pPr eaLnBrk="1" hangingPunct="1"/>
              <a:t>49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9995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good Decision Boundary?</a:t>
            </a:r>
          </a:p>
        </p:txBody>
      </p:sp>
      <p:sp>
        <p:nvSpPr>
          <p:cNvPr id="57347" name="Rectangle 19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4724400" cy="348615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Many decision boundaries!</a:t>
            </a:r>
          </a:p>
          <a:p>
            <a:pPr lvl="1" eaLnBrk="1" hangingPunct="1"/>
            <a:r>
              <a:rPr lang="en-US" dirty="0" smtClean="0"/>
              <a:t>The Perceptron algorithm can be used to find such a boundary</a:t>
            </a:r>
            <a:endParaRPr lang="en-US" altLang="zh-TW" dirty="0" smtClean="0">
              <a:ea typeface="PMingLiU" pitchFamily="18" charset="-120"/>
            </a:endParaRPr>
          </a:p>
          <a:p>
            <a:pPr eaLnBrk="1" hangingPunct="1"/>
            <a:r>
              <a:rPr lang="en-US" dirty="0" smtClean="0"/>
              <a:t>Are all decision boundaries equally good?</a:t>
            </a:r>
          </a:p>
        </p:txBody>
      </p:sp>
      <p:sp>
        <p:nvSpPr>
          <p:cNvPr id="5734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D0FF947-1382-406E-A501-D45AF571829C}" type="slidenum">
              <a:rPr lang="en-US" sz="1400" smtClean="0"/>
              <a:pPr eaLnBrk="1" hangingPunct="1"/>
              <a:t>5</a:t>
            </a:fld>
            <a:endParaRPr lang="en-US" sz="1400" smtClean="0"/>
          </a:p>
        </p:txBody>
      </p:sp>
      <p:grpSp>
        <p:nvGrpSpPr>
          <p:cNvPr id="57349" name="Group 21"/>
          <p:cNvGrpSpPr>
            <a:grpSpLocks/>
          </p:cNvGrpSpPr>
          <p:nvPr/>
        </p:nvGrpSpPr>
        <p:grpSpPr bwMode="auto">
          <a:xfrm>
            <a:off x="5257800" y="1543050"/>
            <a:ext cx="3494088" cy="2437209"/>
            <a:chOff x="720" y="1584"/>
            <a:chExt cx="2201" cy="2047"/>
          </a:xfrm>
        </p:grpSpPr>
        <p:sp>
          <p:nvSpPr>
            <p:cNvPr id="57350" name="Line 4"/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51" name="Line 5"/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52" name="Oval 6"/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53" name="Oval 7"/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54" name="Oval 8"/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55" name="Oval 9"/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56" name="Oval 10"/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57" name="Rectangle 11"/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58" name="Rectangle 12"/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59" name="Rectangle 13"/>
            <p:cNvSpPr>
              <a:spLocks noChangeArrowheads="1"/>
            </p:cNvSpPr>
            <p:nvPr/>
          </p:nvSpPr>
          <p:spPr bwMode="auto">
            <a:xfrm>
              <a:off x="1584" y="3216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60" name="Rectangle 14"/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61" name="Rectangle 15"/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62" name="Rectangle 16"/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63" name="Text Box 17"/>
            <p:cNvSpPr txBox="1">
              <a:spLocks noChangeArrowheads="1"/>
            </p:cNvSpPr>
            <p:nvPr/>
          </p:nvSpPr>
          <p:spPr bwMode="auto">
            <a:xfrm>
              <a:off x="912" y="3295"/>
              <a:ext cx="61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/>
                <a:t>Class 1</a:t>
              </a:r>
            </a:p>
          </p:txBody>
        </p:sp>
        <p:sp>
          <p:nvSpPr>
            <p:cNvPr id="57364" name="Text Box 18"/>
            <p:cNvSpPr txBox="1">
              <a:spLocks noChangeArrowheads="1"/>
            </p:cNvSpPr>
            <p:nvPr/>
          </p:nvSpPr>
          <p:spPr bwMode="auto">
            <a:xfrm>
              <a:off x="2304" y="1872"/>
              <a:ext cx="61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/>
                <a:t>Class 2</a:t>
              </a:r>
            </a:p>
          </p:txBody>
        </p:sp>
        <p:sp>
          <p:nvSpPr>
            <p:cNvPr id="57365" name="Line 20"/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Summary: Steps for Classification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smtClean="0"/>
              <a:t>Prepare the pattern matrix</a:t>
            </a:r>
          </a:p>
          <a:p>
            <a:pPr eaLnBrk="1" hangingPunct="1"/>
            <a:r>
              <a:rPr lang="en-US" smtClean="0"/>
              <a:t>Select the kernel function to use</a:t>
            </a:r>
          </a:p>
          <a:p>
            <a:pPr eaLnBrk="1" hangingPunct="1"/>
            <a:r>
              <a:rPr lang="en-US" smtClean="0"/>
              <a:t>Select the parameter of the kernel function and the value of </a:t>
            </a:r>
            <a:r>
              <a:rPr lang="en-US" i="1" smtClean="0"/>
              <a:t>C</a:t>
            </a:r>
          </a:p>
          <a:p>
            <a:pPr lvl="1" eaLnBrk="1" hangingPunct="1"/>
            <a:r>
              <a:rPr lang="en-US" smtClean="0"/>
              <a:t>You can use the values suggested by the SVM software, or you can set apart a validation set to determine the values of the parameter</a:t>
            </a:r>
          </a:p>
          <a:p>
            <a:pPr eaLnBrk="1" hangingPunct="1"/>
            <a:r>
              <a:rPr lang="en-US" smtClean="0"/>
              <a:t>Execute the training algorithm and obtain the </a:t>
            </a:r>
            <a:r>
              <a:rPr lang="en-US" smtClean="0">
                <a:latin typeface="Symbol" pitchFamily="18" charset="2"/>
              </a:rPr>
              <a:t>a</a:t>
            </a:r>
            <a:r>
              <a:rPr lang="en-US" baseline="-25000" smtClean="0"/>
              <a:t>i</a:t>
            </a:r>
            <a:endParaRPr lang="en-US" smtClean="0"/>
          </a:p>
          <a:p>
            <a:pPr eaLnBrk="1" hangingPunct="1"/>
            <a:r>
              <a:rPr lang="en-US" smtClean="0"/>
              <a:t>Unseen data can be classified using the </a:t>
            </a:r>
            <a:r>
              <a:rPr lang="en-US" smtClean="0">
                <a:latin typeface="Symbol" pitchFamily="18" charset="2"/>
              </a:rPr>
              <a:t>a</a:t>
            </a:r>
            <a:r>
              <a:rPr lang="en-US" baseline="-25000" smtClean="0"/>
              <a:t>i </a:t>
            </a:r>
            <a:r>
              <a:rPr lang="en-US" smtClean="0"/>
              <a:t>and the support vectors</a:t>
            </a:r>
            <a:endParaRPr lang="en-US" baseline="-25000" smtClean="0"/>
          </a:p>
        </p:txBody>
      </p:sp>
      <p:sp>
        <p:nvSpPr>
          <p:cNvPr id="99332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DEEC99E-E1A6-472D-ADC4-B9EF852003FB}" type="slidenum">
              <a:rPr lang="en-US" sz="1400" smtClean="0"/>
              <a:pPr eaLnBrk="1" hangingPunct="1"/>
              <a:t>50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5869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Strengths and Weaknesses of SVM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Strengths</a:t>
            </a:r>
          </a:p>
          <a:p>
            <a:pPr lvl="1" eaLnBrk="1" hangingPunct="1"/>
            <a:r>
              <a:rPr lang="en-US" dirty="0" smtClean="0"/>
              <a:t>Training is relatively easy </a:t>
            </a:r>
          </a:p>
          <a:p>
            <a:pPr lvl="2" eaLnBrk="1" hangingPunct="1"/>
            <a:r>
              <a:rPr lang="en-US" dirty="0" smtClean="0"/>
              <a:t> No local optimal, unlike in neural networks</a:t>
            </a:r>
          </a:p>
          <a:p>
            <a:pPr lvl="1" eaLnBrk="1" hangingPunct="1"/>
            <a:r>
              <a:rPr lang="en-US" dirty="0" smtClean="0"/>
              <a:t>It scales relatively well to high dimensional data</a:t>
            </a:r>
          </a:p>
          <a:p>
            <a:pPr lvl="1" eaLnBrk="1" hangingPunct="1"/>
            <a:r>
              <a:rPr lang="en-US" dirty="0" smtClean="0"/>
              <a:t>Tradeoff between classifier complexity and error can be controlled explicitly</a:t>
            </a:r>
          </a:p>
          <a:p>
            <a:pPr lvl="1" eaLnBrk="1" hangingPunct="1"/>
            <a:r>
              <a:rPr lang="en-US" dirty="0" smtClean="0"/>
              <a:t>Non-traditional data like strings and trees can be used as input to SVM, instead of feature vectors</a:t>
            </a:r>
          </a:p>
          <a:p>
            <a:pPr eaLnBrk="1" hangingPunct="1"/>
            <a:r>
              <a:rPr lang="en-US" dirty="0" smtClean="0"/>
              <a:t>Weaknesses</a:t>
            </a:r>
          </a:p>
          <a:p>
            <a:pPr lvl="1" eaLnBrk="1" hangingPunct="1"/>
            <a:r>
              <a:rPr lang="en-US" dirty="0" smtClean="0"/>
              <a:t>Need to choose a “good” kernel function.</a:t>
            </a:r>
          </a:p>
        </p:txBody>
      </p:sp>
      <p:sp>
        <p:nvSpPr>
          <p:cNvPr id="10035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344F5ED-350C-4B20-9482-12E521596695}" type="slidenum">
              <a:rPr lang="en-US" sz="1400" smtClean="0"/>
              <a:pPr eaLnBrk="1" hangingPunct="1"/>
              <a:t>51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3081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10240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SVM is a useful alternative to neural networks</a:t>
            </a:r>
          </a:p>
          <a:p>
            <a:pPr eaLnBrk="1" hangingPunct="1"/>
            <a:r>
              <a:rPr lang="en-US" dirty="0" smtClean="0"/>
              <a:t>Two key concepts of SVM: maximize the margin and the kernel trick</a:t>
            </a:r>
          </a:p>
          <a:p>
            <a:pPr eaLnBrk="1" hangingPunct="1"/>
            <a:r>
              <a:rPr lang="en-US" dirty="0" smtClean="0"/>
              <a:t>Many SVM implementations like </a:t>
            </a:r>
            <a:r>
              <a:rPr lang="en-US" dirty="0" err="1" smtClean="0"/>
              <a:t>libSVM</a:t>
            </a:r>
            <a:r>
              <a:rPr lang="en-US" dirty="0" smtClean="0"/>
              <a:t> are available on the web for you to try on your data set!</a:t>
            </a:r>
          </a:p>
        </p:txBody>
      </p:sp>
      <p:sp>
        <p:nvSpPr>
          <p:cNvPr id="10240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E053F3B-94A5-4B64-8637-A1B217A92743}" type="slidenum">
              <a:rPr lang="en-US" sz="1400" smtClean="0"/>
              <a:pPr eaLnBrk="1" hangingPunct="1"/>
              <a:t>52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8874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76350"/>
            <a:ext cx="8229600" cy="857250"/>
          </a:xfrm>
        </p:spPr>
        <p:txBody>
          <a:bodyPr/>
          <a:lstStyle/>
          <a:p>
            <a:r>
              <a:rPr lang="en-US" dirty="0" smtClean="0"/>
              <a:t>End of Support </a:t>
            </a:r>
            <a:r>
              <a:rPr lang="en-US" smtClean="0"/>
              <a:t>Vector </a:t>
            </a:r>
            <a:r>
              <a:rPr lang="en-US" smtClean="0"/>
              <a:t>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Examples of Bad Decision Boundaries</a:t>
            </a:r>
          </a:p>
        </p:txBody>
      </p:sp>
      <p:sp>
        <p:nvSpPr>
          <p:cNvPr id="5837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101D8F9-7A92-4B78-8C72-A50511CCB165}" type="slidenum">
              <a:rPr lang="en-US" sz="1400" smtClean="0"/>
              <a:pPr eaLnBrk="1" hangingPunct="1"/>
              <a:t>6</a:t>
            </a:fld>
            <a:endParaRPr lang="en-US" sz="1400" smtClean="0"/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 flipV="1">
            <a:off x="533400" y="1657350"/>
            <a:ext cx="0" cy="2400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V="1">
            <a:off x="533400" y="405765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2590800" y="211455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2819400" y="257175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3657600" y="274320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2133600" y="222885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3124200" y="297180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838200" y="29146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2057400" y="32575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1905000" y="36004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1295400" y="32575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990600" y="354330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1219200" y="262890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838200" y="3694510"/>
            <a:ext cx="97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1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3048000" y="2000251"/>
            <a:ext cx="97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2</a:t>
            </a:r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762000" y="1885950"/>
            <a:ext cx="2362200" cy="20574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5353050" y="1657350"/>
            <a:ext cx="0" cy="2400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 flipV="1">
            <a:off x="5353050" y="405765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90" name="Oval 22"/>
          <p:cNvSpPr>
            <a:spLocks noChangeArrowheads="1"/>
          </p:cNvSpPr>
          <p:nvPr/>
        </p:nvSpPr>
        <p:spPr bwMode="auto">
          <a:xfrm>
            <a:off x="7410450" y="211455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1" name="Oval 23"/>
          <p:cNvSpPr>
            <a:spLocks noChangeArrowheads="1"/>
          </p:cNvSpPr>
          <p:nvPr/>
        </p:nvSpPr>
        <p:spPr bwMode="auto">
          <a:xfrm>
            <a:off x="7639050" y="257175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2" name="Oval 24"/>
          <p:cNvSpPr>
            <a:spLocks noChangeArrowheads="1"/>
          </p:cNvSpPr>
          <p:nvPr/>
        </p:nvSpPr>
        <p:spPr bwMode="auto">
          <a:xfrm>
            <a:off x="8477250" y="274320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3" name="Oval 25"/>
          <p:cNvSpPr>
            <a:spLocks noChangeArrowheads="1"/>
          </p:cNvSpPr>
          <p:nvPr/>
        </p:nvSpPr>
        <p:spPr bwMode="auto">
          <a:xfrm>
            <a:off x="6953250" y="222885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4" name="Oval 26"/>
          <p:cNvSpPr>
            <a:spLocks noChangeArrowheads="1"/>
          </p:cNvSpPr>
          <p:nvPr/>
        </p:nvSpPr>
        <p:spPr bwMode="auto">
          <a:xfrm>
            <a:off x="7943850" y="297180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5657850" y="29146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6877050" y="32575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6724650" y="36004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6115050" y="32575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5810250" y="354330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400" name="Rectangle 32"/>
          <p:cNvSpPr>
            <a:spLocks noChangeArrowheads="1"/>
          </p:cNvSpPr>
          <p:nvPr/>
        </p:nvSpPr>
        <p:spPr bwMode="auto">
          <a:xfrm>
            <a:off x="6038850" y="262890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5657850" y="3694510"/>
            <a:ext cx="97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1</a:t>
            </a: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7867650" y="2000251"/>
            <a:ext cx="97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2</a:t>
            </a:r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6705600" y="1714500"/>
            <a:ext cx="609600" cy="222885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the Decision Boundary</a:t>
            </a:r>
          </a:p>
        </p:txBody>
      </p:sp>
      <p:sp>
        <p:nvSpPr>
          <p:cNvPr id="31750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931664"/>
            <a:ext cx="8229600" cy="339447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Let {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..., </a:t>
            </a:r>
            <a:r>
              <a:rPr lang="en-US" sz="2400" i="1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} be our data set and let </a:t>
            </a:r>
            <a:r>
              <a:rPr lang="en-US" sz="2400" i="1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Symbol" pitchFamily="18" charset="2"/>
              </a:rPr>
              <a:t>Î</a:t>
            </a:r>
            <a:r>
              <a:rPr lang="en-US" sz="2400" dirty="0" smtClean="0"/>
              <a:t>   {1,-1} be the class label of 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i</a:t>
            </a:r>
            <a:endParaRPr lang="en-US" sz="2400" dirty="0" smtClean="0"/>
          </a:p>
        </p:txBody>
      </p:sp>
      <p:sp>
        <p:nvSpPr>
          <p:cNvPr id="3175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69B41B7-56E3-47E8-B045-D11C9C4FBB6E}" type="slidenum">
              <a:rPr lang="en-US" sz="1400" smtClean="0"/>
              <a:pPr eaLnBrk="1" hangingPunct="1"/>
              <a:t>7</a:t>
            </a:fld>
            <a:endParaRPr lang="en-US" sz="1400" dirty="0" smtClean="0"/>
          </a:p>
        </p:txBody>
      </p:sp>
      <p:sp>
        <p:nvSpPr>
          <p:cNvPr id="31752" name="Line 1040"/>
          <p:cNvSpPr>
            <a:spLocks noChangeShapeType="1"/>
          </p:cNvSpPr>
          <p:nvPr/>
        </p:nvSpPr>
        <p:spPr bwMode="auto">
          <a:xfrm flipV="1">
            <a:off x="76200" y="2000250"/>
            <a:ext cx="0" cy="2400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3" name="Line 1041"/>
          <p:cNvSpPr>
            <a:spLocks noChangeShapeType="1"/>
          </p:cNvSpPr>
          <p:nvPr/>
        </p:nvSpPr>
        <p:spPr bwMode="auto">
          <a:xfrm flipV="1">
            <a:off x="76200" y="440055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4" name="Oval 1042"/>
          <p:cNvSpPr>
            <a:spLocks noChangeArrowheads="1"/>
          </p:cNvSpPr>
          <p:nvPr/>
        </p:nvSpPr>
        <p:spPr bwMode="auto">
          <a:xfrm>
            <a:off x="2133600" y="245745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55" name="Oval 1043"/>
          <p:cNvSpPr>
            <a:spLocks noChangeArrowheads="1"/>
          </p:cNvSpPr>
          <p:nvPr/>
        </p:nvSpPr>
        <p:spPr bwMode="auto">
          <a:xfrm>
            <a:off x="2362200" y="291465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56" name="Oval 1044"/>
          <p:cNvSpPr>
            <a:spLocks noChangeArrowheads="1"/>
          </p:cNvSpPr>
          <p:nvPr/>
        </p:nvSpPr>
        <p:spPr bwMode="auto">
          <a:xfrm>
            <a:off x="3200400" y="308610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57" name="Oval 1045"/>
          <p:cNvSpPr>
            <a:spLocks noChangeArrowheads="1"/>
          </p:cNvSpPr>
          <p:nvPr/>
        </p:nvSpPr>
        <p:spPr bwMode="auto">
          <a:xfrm>
            <a:off x="1676400" y="257175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58" name="Oval 1046"/>
          <p:cNvSpPr>
            <a:spLocks noChangeArrowheads="1"/>
          </p:cNvSpPr>
          <p:nvPr/>
        </p:nvSpPr>
        <p:spPr bwMode="auto">
          <a:xfrm>
            <a:off x="2667000" y="331470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59" name="Rectangle 1047"/>
          <p:cNvSpPr>
            <a:spLocks noChangeArrowheads="1"/>
          </p:cNvSpPr>
          <p:nvPr/>
        </p:nvSpPr>
        <p:spPr bwMode="auto">
          <a:xfrm>
            <a:off x="381000" y="32575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60" name="Rectangle 1048"/>
          <p:cNvSpPr>
            <a:spLocks noChangeArrowheads="1"/>
          </p:cNvSpPr>
          <p:nvPr/>
        </p:nvSpPr>
        <p:spPr bwMode="auto">
          <a:xfrm>
            <a:off x="1600200" y="36004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61" name="Rectangle 1049"/>
          <p:cNvSpPr>
            <a:spLocks noChangeArrowheads="1"/>
          </p:cNvSpPr>
          <p:nvPr/>
        </p:nvSpPr>
        <p:spPr bwMode="auto">
          <a:xfrm>
            <a:off x="1447800" y="39433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62" name="Rectangle 1050"/>
          <p:cNvSpPr>
            <a:spLocks noChangeArrowheads="1"/>
          </p:cNvSpPr>
          <p:nvPr/>
        </p:nvSpPr>
        <p:spPr bwMode="auto">
          <a:xfrm>
            <a:off x="838200" y="36004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63" name="Rectangle 1051"/>
          <p:cNvSpPr>
            <a:spLocks noChangeArrowheads="1"/>
          </p:cNvSpPr>
          <p:nvPr/>
        </p:nvSpPr>
        <p:spPr bwMode="auto">
          <a:xfrm>
            <a:off x="533400" y="388620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64" name="Rectangle 1052"/>
          <p:cNvSpPr>
            <a:spLocks noChangeArrowheads="1"/>
          </p:cNvSpPr>
          <p:nvPr/>
        </p:nvSpPr>
        <p:spPr bwMode="auto">
          <a:xfrm>
            <a:off x="685800" y="30289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65" name="Text Box 1053"/>
          <p:cNvSpPr txBox="1">
            <a:spLocks noChangeArrowheads="1"/>
          </p:cNvSpPr>
          <p:nvPr/>
        </p:nvSpPr>
        <p:spPr bwMode="auto">
          <a:xfrm>
            <a:off x="381000" y="4037410"/>
            <a:ext cx="97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1</a:t>
            </a:r>
          </a:p>
        </p:txBody>
      </p:sp>
      <p:sp>
        <p:nvSpPr>
          <p:cNvPr id="31766" name="Text Box 1054"/>
          <p:cNvSpPr txBox="1">
            <a:spLocks noChangeArrowheads="1"/>
          </p:cNvSpPr>
          <p:nvPr/>
        </p:nvSpPr>
        <p:spPr bwMode="auto">
          <a:xfrm>
            <a:off x="2819400" y="3143251"/>
            <a:ext cx="97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2</a:t>
            </a:r>
          </a:p>
        </p:txBody>
      </p:sp>
      <p:sp>
        <p:nvSpPr>
          <p:cNvPr id="31767" name="Line 1055"/>
          <p:cNvSpPr>
            <a:spLocks noChangeShapeType="1"/>
          </p:cNvSpPr>
          <p:nvPr/>
        </p:nvSpPr>
        <p:spPr bwMode="auto">
          <a:xfrm>
            <a:off x="1143000" y="2171700"/>
            <a:ext cx="2514600" cy="188595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8" name="Line 1056"/>
          <p:cNvSpPr>
            <a:spLocks noChangeShapeType="1"/>
          </p:cNvSpPr>
          <p:nvPr/>
        </p:nvSpPr>
        <p:spPr bwMode="auto">
          <a:xfrm>
            <a:off x="152400" y="2457450"/>
            <a:ext cx="2971800" cy="222885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9" name="Line 1057"/>
          <p:cNvSpPr>
            <a:spLocks noChangeShapeType="1"/>
          </p:cNvSpPr>
          <p:nvPr/>
        </p:nvSpPr>
        <p:spPr bwMode="auto">
          <a:xfrm>
            <a:off x="152400" y="1943100"/>
            <a:ext cx="3886200" cy="291465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1770" name="Picture 105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457701"/>
            <a:ext cx="2057400" cy="2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1" name="Picture 105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00451"/>
            <a:ext cx="2039938" cy="2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2" name="Picture 106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4514851"/>
            <a:ext cx="2308225" cy="2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73" name="Line 1061"/>
          <p:cNvSpPr>
            <a:spLocks noChangeShapeType="1"/>
          </p:cNvSpPr>
          <p:nvPr/>
        </p:nvSpPr>
        <p:spPr bwMode="auto">
          <a:xfrm flipH="1">
            <a:off x="2590800" y="3793332"/>
            <a:ext cx="723900" cy="550069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4" name="Text Box 1062"/>
          <p:cNvSpPr txBox="1">
            <a:spLocks noChangeArrowheads="1"/>
          </p:cNvSpPr>
          <p:nvPr/>
        </p:nvSpPr>
        <p:spPr bwMode="auto">
          <a:xfrm>
            <a:off x="2514600" y="38862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CC00CC"/>
                </a:solidFill>
              </a:rPr>
              <a:t>m</a:t>
            </a:r>
          </a:p>
        </p:txBody>
      </p:sp>
      <p:sp>
        <p:nvSpPr>
          <p:cNvPr id="31775" name="Line 1063"/>
          <p:cNvSpPr>
            <a:spLocks noChangeShapeType="1"/>
          </p:cNvSpPr>
          <p:nvPr/>
        </p:nvSpPr>
        <p:spPr bwMode="auto">
          <a:xfrm flipV="1">
            <a:off x="1295400" y="2457450"/>
            <a:ext cx="1600200" cy="12573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1776" name="Picture 106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2343150"/>
            <a:ext cx="2841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77" name="Text Box 1065"/>
          <p:cNvSpPr txBox="1">
            <a:spLocks noChangeArrowheads="1"/>
          </p:cNvSpPr>
          <p:nvPr/>
        </p:nvSpPr>
        <p:spPr bwMode="auto">
          <a:xfrm>
            <a:off x="1981201" y="2171700"/>
            <a:ext cx="548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y=1</a:t>
            </a:r>
          </a:p>
        </p:txBody>
      </p:sp>
      <p:sp>
        <p:nvSpPr>
          <p:cNvPr id="31778" name="Text Box 1066"/>
          <p:cNvSpPr txBox="1">
            <a:spLocks noChangeArrowheads="1"/>
          </p:cNvSpPr>
          <p:nvPr/>
        </p:nvSpPr>
        <p:spPr bwMode="auto">
          <a:xfrm>
            <a:off x="1447801" y="2319337"/>
            <a:ext cx="548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y=1</a:t>
            </a:r>
          </a:p>
        </p:txBody>
      </p:sp>
      <p:sp>
        <p:nvSpPr>
          <p:cNvPr id="31779" name="Text Box 1067"/>
          <p:cNvSpPr txBox="1">
            <a:spLocks noChangeArrowheads="1"/>
          </p:cNvSpPr>
          <p:nvPr/>
        </p:nvSpPr>
        <p:spPr bwMode="auto">
          <a:xfrm>
            <a:off x="2198688" y="2662237"/>
            <a:ext cx="548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y=1</a:t>
            </a:r>
          </a:p>
        </p:txBody>
      </p:sp>
      <p:sp>
        <p:nvSpPr>
          <p:cNvPr id="31780" name="Text Box 1068"/>
          <p:cNvSpPr txBox="1">
            <a:spLocks noChangeArrowheads="1"/>
          </p:cNvSpPr>
          <p:nvPr/>
        </p:nvSpPr>
        <p:spPr bwMode="auto">
          <a:xfrm>
            <a:off x="2390776" y="3058716"/>
            <a:ext cx="548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y=1</a:t>
            </a:r>
          </a:p>
        </p:txBody>
      </p:sp>
      <p:sp>
        <p:nvSpPr>
          <p:cNvPr id="31781" name="Text Box 1069"/>
          <p:cNvSpPr txBox="1">
            <a:spLocks noChangeArrowheads="1"/>
          </p:cNvSpPr>
          <p:nvPr/>
        </p:nvSpPr>
        <p:spPr bwMode="auto">
          <a:xfrm>
            <a:off x="3036888" y="2857500"/>
            <a:ext cx="548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y=1</a:t>
            </a:r>
          </a:p>
        </p:txBody>
      </p:sp>
      <p:sp>
        <p:nvSpPr>
          <p:cNvPr id="31782" name="Text Box 1070"/>
          <p:cNvSpPr txBox="1">
            <a:spLocks noChangeArrowheads="1"/>
          </p:cNvSpPr>
          <p:nvPr/>
        </p:nvSpPr>
        <p:spPr bwMode="auto">
          <a:xfrm>
            <a:off x="1828801" y="3633787"/>
            <a:ext cx="6238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y=-1</a:t>
            </a:r>
          </a:p>
        </p:txBody>
      </p:sp>
      <p:sp>
        <p:nvSpPr>
          <p:cNvPr id="31783" name="Text Box 1071"/>
          <p:cNvSpPr txBox="1">
            <a:spLocks noChangeArrowheads="1"/>
          </p:cNvSpPr>
          <p:nvPr/>
        </p:nvSpPr>
        <p:spPr bwMode="auto">
          <a:xfrm>
            <a:off x="1295401" y="4000500"/>
            <a:ext cx="6238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y=-1</a:t>
            </a:r>
          </a:p>
        </p:txBody>
      </p:sp>
      <p:sp>
        <p:nvSpPr>
          <p:cNvPr id="31784" name="Text Box 1072"/>
          <p:cNvSpPr txBox="1">
            <a:spLocks noChangeArrowheads="1"/>
          </p:cNvSpPr>
          <p:nvPr/>
        </p:nvSpPr>
        <p:spPr bwMode="auto">
          <a:xfrm>
            <a:off x="685801" y="3405187"/>
            <a:ext cx="6238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y=-1</a:t>
            </a:r>
          </a:p>
        </p:txBody>
      </p:sp>
      <p:sp>
        <p:nvSpPr>
          <p:cNvPr id="31785" name="Text Box 1074"/>
          <p:cNvSpPr txBox="1">
            <a:spLocks noChangeArrowheads="1"/>
          </p:cNvSpPr>
          <p:nvPr/>
        </p:nvSpPr>
        <p:spPr bwMode="auto">
          <a:xfrm>
            <a:off x="304801" y="3714750"/>
            <a:ext cx="6238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y=-1</a:t>
            </a:r>
          </a:p>
        </p:txBody>
      </p:sp>
      <p:sp>
        <p:nvSpPr>
          <p:cNvPr id="31786" name="Text Box 1075"/>
          <p:cNvSpPr txBox="1">
            <a:spLocks noChangeArrowheads="1"/>
          </p:cNvSpPr>
          <p:nvPr/>
        </p:nvSpPr>
        <p:spPr bwMode="auto">
          <a:xfrm>
            <a:off x="76201" y="3062287"/>
            <a:ext cx="6238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y=-1</a:t>
            </a:r>
          </a:p>
        </p:txBody>
      </p:sp>
      <p:sp>
        <p:nvSpPr>
          <p:cNvPr id="31787" name="Text Box 1076"/>
          <p:cNvSpPr txBox="1">
            <a:spLocks noChangeArrowheads="1"/>
          </p:cNvSpPr>
          <p:nvPr/>
        </p:nvSpPr>
        <p:spPr bwMode="auto">
          <a:xfrm>
            <a:off x="457201" y="2800350"/>
            <a:ext cx="6238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y=-1</a:t>
            </a:r>
          </a:p>
        </p:txBody>
      </p:sp>
      <p:graphicFrame>
        <p:nvGraphicFramePr>
          <p:cNvPr id="31746" name="Object 1077"/>
          <p:cNvGraphicFramePr>
            <a:graphicFrameLocks noChangeAspect="1"/>
          </p:cNvGraphicFramePr>
          <p:nvPr/>
        </p:nvGraphicFramePr>
        <p:xfrm>
          <a:off x="6176963" y="1421606"/>
          <a:ext cx="2197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2" imgW="787400" imgH="241300" progId="Equation.3">
                  <p:embed/>
                </p:oleObj>
              </mc:Choice>
              <mc:Fallback>
                <p:oleObj name="Equation" r:id="rId12" imgW="787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1421606"/>
                        <a:ext cx="21971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8" name="Text Box 1078"/>
          <p:cNvSpPr txBox="1">
            <a:spLocks noChangeArrowheads="1"/>
          </p:cNvSpPr>
          <p:nvPr/>
        </p:nvSpPr>
        <p:spPr bwMode="auto">
          <a:xfrm>
            <a:off x="4648201" y="1543050"/>
            <a:ext cx="13045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/>
              <a:t>For </a:t>
            </a:r>
            <a:r>
              <a:rPr lang="en-GB" i="1"/>
              <a:t>y</a:t>
            </a:r>
            <a:r>
              <a:rPr lang="en-GB" i="1" baseline="-25000"/>
              <a:t>i</a:t>
            </a:r>
            <a:r>
              <a:rPr lang="en-GB"/>
              <a:t>=1</a:t>
            </a:r>
          </a:p>
        </p:txBody>
      </p:sp>
      <p:graphicFrame>
        <p:nvGraphicFramePr>
          <p:cNvPr id="31747" name="Object 1079"/>
          <p:cNvGraphicFramePr>
            <a:graphicFrameLocks noChangeAspect="1"/>
          </p:cNvGraphicFramePr>
          <p:nvPr/>
        </p:nvGraphicFramePr>
        <p:xfrm>
          <a:off x="6053139" y="1821656"/>
          <a:ext cx="24463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zione" r:id="rId14" imgW="876300" imgH="241300" progId="Equation.3">
                  <p:embed/>
                </p:oleObj>
              </mc:Choice>
              <mc:Fallback>
                <p:oleObj name="Equazione" r:id="rId14" imgW="876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9" y="1821656"/>
                        <a:ext cx="244633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9" name="Text Box 1080"/>
          <p:cNvSpPr txBox="1">
            <a:spLocks noChangeArrowheads="1"/>
          </p:cNvSpPr>
          <p:nvPr/>
        </p:nvSpPr>
        <p:spPr bwMode="auto">
          <a:xfrm>
            <a:off x="4572000" y="1943100"/>
            <a:ext cx="14167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/>
              <a:t>For </a:t>
            </a:r>
            <a:r>
              <a:rPr lang="en-GB" i="1"/>
              <a:t>y</a:t>
            </a:r>
            <a:r>
              <a:rPr lang="en-GB" i="1" baseline="-25000"/>
              <a:t>i</a:t>
            </a:r>
            <a:r>
              <a:rPr lang="en-GB"/>
              <a:t>=-1</a:t>
            </a:r>
          </a:p>
        </p:txBody>
      </p:sp>
      <p:graphicFrame>
        <p:nvGraphicFramePr>
          <p:cNvPr id="31748" name="Object 1081"/>
          <p:cNvGraphicFramePr>
            <a:graphicFrameLocks noChangeAspect="1"/>
          </p:cNvGraphicFramePr>
          <p:nvPr/>
        </p:nvGraphicFramePr>
        <p:xfrm>
          <a:off x="4343401" y="2686050"/>
          <a:ext cx="4498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6" imgW="1612900" imgH="241300" progId="Equation.3">
                  <p:embed/>
                </p:oleObj>
              </mc:Choice>
              <mc:Fallback>
                <p:oleObj name="Equation" r:id="rId16" imgW="1612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2686050"/>
                        <a:ext cx="44989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90" name="Text Box 1082"/>
          <p:cNvSpPr txBox="1">
            <a:spLocks noChangeArrowheads="1"/>
          </p:cNvSpPr>
          <p:nvPr/>
        </p:nvSpPr>
        <p:spPr bwMode="auto">
          <a:xfrm>
            <a:off x="4419601" y="2425304"/>
            <a:ext cx="632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/>
              <a:t>So:</a:t>
            </a:r>
          </a:p>
        </p:txBody>
      </p:sp>
    </p:spTree>
    <p:extLst>
      <p:ext uri="{BB962C8B-B14F-4D97-AF65-F5344CB8AC3E}">
        <p14:creationId xmlns:p14="http://schemas.microsoft.com/office/powerpoint/2010/main" val="35814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Large-margin Decision Boundary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74514"/>
            <a:ext cx="8229600" cy="339447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decision boundary should be as far away from the data of both classes as possible</a:t>
            </a:r>
          </a:p>
          <a:p>
            <a:pPr lvl="1" eaLnBrk="1" hangingPunct="1"/>
            <a:r>
              <a:rPr lang="en-US" dirty="0" smtClean="0"/>
              <a:t>We should maximize the margin, </a:t>
            </a:r>
            <a:r>
              <a:rPr lang="en-US" i="1" dirty="0" smtClean="0"/>
              <a:t>m</a:t>
            </a:r>
            <a:endParaRPr lang="en-US" dirty="0" smtClean="0"/>
          </a:p>
        </p:txBody>
      </p:sp>
      <p:sp>
        <p:nvSpPr>
          <p:cNvPr id="5939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1987AA8-A769-4171-AE93-CC001AE5E6CB}" type="slidenum">
              <a:rPr lang="en-US" sz="1400" smtClean="0"/>
              <a:pPr eaLnBrk="1" hangingPunct="1"/>
              <a:t>8</a:t>
            </a:fld>
            <a:endParaRPr lang="en-US" sz="1400" smtClean="0"/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 flipV="1">
            <a:off x="838200" y="2000250"/>
            <a:ext cx="0" cy="2400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 flipV="1">
            <a:off x="838200" y="440055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399" name="Oval 6"/>
          <p:cNvSpPr>
            <a:spLocks noChangeArrowheads="1"/>
          </p:cNvSpPr>
          <p:nvPr/>
        </p:nvSpPr>
        <p:spPr bwMode="auto">
          <a:xfrm>
            <a:off x="2895600" y="245745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0" name="Oval 7"/>
          <p:cNvSpPr>
            <a:spLocks noChangeArrowheads="1"/>
          </p:cNvSpPr>
          <p:nvPr/>
        </p:nvSpPr>
        <p:spPr bwMode="auto">
          <a:xfrm>
            <a:off x="3124200" y="291465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1" name="Oval 8"/>
          <p:cNvSpPr>
            <a:spLocks noChangeArrowheads="1"/>
          </p:cNvSpPr>
          <p:nvPr/>
        </p:nvSpPr>
        <p:spPr bwMode="auto">
          <a:xfrm>
            <a:off x="3962400" y="308610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2" name="Oval 9"/>
          <p:cNvSpPr>
            <a:spLocks noChangeArrowheads="1"/>
          </p:cNvSpPr>
          <p:nvPr/>
        </p:nvSpPr>
        <p:spPr bwMode="auto">
          <a:xfrm>
            <a:off x="2438400" y="257175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3" name="Oval 10"/>
          <p:cNvSpPr>
            <a:spLocks noChangeArrowheads="1"/>
          </p:cNvSpPr>
          <p:nvPr/>
        </p:nvSpPr>
        <p:spPr bwMode="auto">
          <a:xfrm>
            <a:off x="3429000" y="331470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4" name="Rectangle 11"/>
          <p:cNvSpPr>
            <a:spLocks noChangeArrowheads="1"/>
          </p:cNvSpPr>
          <p:nvPr/>
        </p:nvSpPr>
        <p:spPr bwMode="auto">
          <a:xfrm>
            <a:off x="1143000" y="32575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5" name="Rectangle 12"/>
          <p:cNvSpPr>
            <a:spLocks noChangeArrowheads="1"/>
          </p:cNvSpPr>
          <p:nvPr/>
        </p:nvSpPr>
        <p:spPr bwMode="auto">
          <a:xfrm>
            <a:off x="2362200" y="36004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6" name="Rectangle 13"/>
          <p:cNvSpPr>
            <a:spLocks noChangeArrowheads="1"/>
          </p:cNvSpPr>
          <p:nvPr/>
        </p:nvSpPr>
        <p:spPr bwMode="auto">
          <a:xfrm>
            <a:off x="2209800" y="39433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7" name="Rectangle 14"/>
          <p:cNvSpPr>
            <a:spLocks noChangeArrowheads="1"/>
          </p:cNvSpPr>
          <p:nvPr/>
        </p:nvSpPr>
        <p:spPr bwMode="auto">
          <a:xfrm>
            <a:off x="1600200" y="36004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8" name="Rectangle 15"/>
          <p:cNvSpPr>
            <a:spLocks noChangeArrowheads="1"/>
          </p:cNvSpPr>
          <p:nvPr/>
        </p:nvSpPr>
        <p:spPr bwMode="auto">
          <a:xfrm>
            <a:off x="1295400" y="388620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9" name="Rectangle 16"/>
          <p:cNvSpPr>
            <a:spLocks noChangeArrowheads="1"/>
          </p:cNvSpPr>
          <p:nvPr/>
        </p:nvSpPr>
        <p:spPr bwMode="auto">
          <a:xfrm>
            <a:off x="1447800" y="3028950"/>
            <a:ext cx="1524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10" name="Text Box 17"/>
          <p:cNvSpPr txBox="1">
            <a:spLocks noChangeArrowheads="1"/>
          </p:cNvSpPr>
          <p:nvPr/>
        </p:nvSpPr>
        <p:spPr bwMode="auto">
          <a:xfrm>
            <a:off x="1143000" y="4037410"/>
            <a:ext cx="97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1</a:t>
            </a:r>
          </a:p>
        </p:txBody>
      </p:sp>
      <p:sp>
        <p:nvSpPr>
          <p:cNvPr id="59411" name="Text Box 18"/>
          <p:cNvSpPr txBox="1">
            <a:spLocks noChangeArrowheads="1"/>
          </p:cNvSpPr>
          <p:nvPr/>
        </p:nvSpPr>
        <p:spPr bwMode="auto">
          <a:xfrm>
            <a:off x="3581400" y="3143251"/>
            <a:ext cx="97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2</a:t>
            </a:r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1905000" y="2171700"/>
            <a:ext cx="2514600" cy="188595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914400" y="2457450"/>
            <a:ext cx="2971800" cy="222885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914400" y="1943100"/>
            <a:ext cx="3886200" cy="291465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59415" name="Picture 2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57701"/>
            <a:ext cx="2057400" cy="2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6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600451"/>
            <a:ext cx="2039938" cy="2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7" name="Picture 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4514851"/>
            <a:ext cx="2308225" cy="2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18" name="Line 34"/>
          <p:cNvSpPr>
            <a:spLocks noChangeShapeType="1"/>
          </p:cNvSpPr>
          <p:nvPr/>
        </p:nvSpPr>
        <p:spPr bwMode="auto">
          <a:xfrm flipH="1">
            <a:off x="3352800" y="3793332"/>
            <a:ext cx="723900" cy="550069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59419" name="Picture 3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57450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20" name="Text Box 36"/>
          <p:cNvSpPr txBox="1">
            <a:spLocks noChangeArrowheads="1"/>
          </p:cNvSpPr>
          <p:nvPr/>
        </p:nvSpPr>
        <p:spPr bwMode="auto">
          <a:xfrm>
            <a:off x="3276600" y="38862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CC00CC"/>
                </a:solidFill>
              </a:rPr>
              <a:t>m</a:t>
            </a:r>
          </a:p>
        </p:txBody>
      </p:sp>
      <p:sp>
        <p:nvSpPr>
          <p:cNvPr id="59421" name="Line 37"/>
          <p:cNvSpPr>
            <a:spLocks noChangeShapeType="1"/>
          </p:cNvSpPr>
          <p:nvPr/>
        </p:nvSpPr>
        <p:spPr bwMode="auto">
          <a:xfrm flipV="1">
            <a:off x="2057400" y="2457450"/>
            <a:ext cx="1600200" cy="12573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59422" name="Picture 3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2343150"/>
            <a:ext cx="2841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5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Finding the Decision Boundary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dirty="0" smtClean="0"/>
              <a:t>The decision boundary should classify all points correctly </a:t>
            </a:r>
            <a:r>
              <a:rPr lang="en-US" dirty="0" smtClean="0">
                <a:latin typeface="Symbol" pitchFamily="18" charset="2"/>
              </a:rPr>
              <a:t>Þ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decision boundary can be found by solving the following constrained optimization problem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This is a constrained optimization problem. Solving it requires to use Lagrange multipliers</a:t>
            </a:r>
          </a:p>
        </p:txBody>
      </p:sp>
      <p:sp>
        <p:nvSpPr>
          <p:cNvPr id="60420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24E2AED-9530-47A3-AF34-0F61965B4779}" type="slidenum">
              <a:rPr lang="en-US" sz="1400" smtClean="0"/>
              <a:pPr eaLnBrk="1" hangingPunct="1"/>
              <a:t>9</a:t>
            </a:fld>
            <a:endParaRPr lang="en-US" sz="1400" smtClean="0"/>
          </a:p>
        </p:txBody>
      </p:sp>
      <p:pic>
        <p:nvPicPr>
          <p:cNvPr id="60421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359" y="1227816"/>
            <a:ext cx="39624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78" y="2114550"/>
            <a:ext cx="2554288" cy="51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78" y="2800350"/>
            <a:ext cx="5638800" cy="29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2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 y_i ( \mathbf{w}^T \mathbf{x}_i + b) \geq 1, \qquad \forall 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241"/>
  <p:tag name="PICTUREFILESIZE" val="1088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Minimize } \frac 12 ||\mathbf{w}||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61"/>
  <p:tag name="PICTUREFILESIZE" val="836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 subject to } y_i ( \mathbf{w}^T \mathbf{x}_i + b) \geq 1 \qquad \forall 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340"/>
  <p:tag name="PICTUREFILESIZE" val="1579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Minimize } \frac 12 ||\mathbf{w}||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61"/>
  <p:tag name="PICTUREFILESIZE" val="836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 subject to } &#10;1 - y_i ( \mathbf{w}^T \mathbf{x}_i + b) \leq 0&#10;\qquad \mbox{ for } i=1, \dots, 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ALLOWFONTSUBSTITUTION" val="False"/>
  <p:tag name="BITMAPFORMAT" val="pngmono"/>
  <p:tag name="ORIGWIDTH" val="495"/>
  <p:tag name="PICTUREFILESIZE" val="198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cal{L} = \frac 12 \mathbf{w}^T \mathbf{w} +&#10;\sum_{i=1}^n \alpha_i \left( 1 - y_i(\mathbf{w}^T \mathbf{x}_i + b )  \righ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2279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newcommand{\jw}{\mathbf{w}}&#10;\newcommand{\jx}{\mathbf{x}}&#10;\begin{align*}&#10;\jw + \sum_{i=1}^n \alpha_i (-y_i) \jx_i &amp;= \mathbf{0}&#10;\quad \Rightarrow &#10;\quad \jw = \sum_{i=1}^n \alpha_i y_i \jx_i&#10;\\&#10;\sum_{i=1}^n \alpha_i y_i &amp;= 0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ALLOWFONTSUBSTITUTION" val="False"/>
  <p:tag name="BITMAPFORMAT" val="pngmono"/>
  <p:tag name="ORIGWIDTH" val="437"/>
  <p:tag name="PICTUREFILESIZE" val="3592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cal{L} = \frac 12 \mathbf{w}^T \mathbf{w} +&#10;\sum_{i=1}^n \alpha_i \left( 1 - y_i(\mathbf{w}^T \mathbf{x}_i + b )  \righ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2279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newcommand{\jw}{\mathbf{w}}&#10;\newcommand{\jx}{\mathbf{x}}&#10;\begin{align*}&#10;\jw &amp;= \sum_{i=1}^n \alpha_i y_i \jx_i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ALLOWFONTSUBSTITUTION" val="False"/>
  <p:tag name="BITMAPFORMAT" val="pngmono"/>
  <p:tag name="ORIGWIDTH" val="139"/>
  <p:tag name="PICTUREFILESIZE" val="1020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jx}{\mathbf{x}}&#10;\usepackage{amsmath}&#10;\begin{document}&#10;\begin{align*}&#10;\mathcal{L} &amp;= \frac 12&#10;\sum_{i=1}^n \alpha_i y_i \jx_i^T&#10;\sum_{j=1}^n \alpha_j y_j \jx_j&#10;+&#10;\sum_{i=1}^n \alpha_i \left( 1 - &#10;y_i(&#10;\sum_{j=1}^n \alpha_j y_j \jx_j^T&#10;\jx_i + b )  &#10;\right)&#10;\\&amp;=&#10;\frac 12&#10;\sum_{i=1}^n \sum_{j=1}^n \alpha_i \alpha_j y_i y_j \jx_i^T \jx_j&#10;+&#10;\sum_{i=1}^n \alpha_i &#10;-&#10;\sum_{i=1}^n  \alpha_i y_i \sum_{j=1}^n  \alpha_j  y_j \jx_j^T \jx_i &#10;-&#10;b \sum_{i=1}^n \alpha_i y_i&#10;\\&amp;=&#10;- \frac 12&#10;\sum_{i=1}^n \sum_{j=1}^n \alpha_i \alpha_j y_i y_j \jx_i^T \jx_j&#10;+ \sum_{i=1}^n \alpha_i 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ALLOWFONTSUBSTITUTION" val="False"/>
  <p:tag name="BITMAPFORMAT" val="pngmono"/>
  <p:tag name="ORIGWIDTH" val="681"/>
  <p:tag name="PICTUREFILESIZE" val="1219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newcommand{\jw}{\mathbf{w}}&#10;\newcommand{\jx}{\mathbf{x}}&#10;\begin{align*}&#10;\sum_{i=1}^n \alpha_i y_i &amp;= 0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ALLOWFONTSUBSTITUTION" val="False"/>
  <p:tag name="BITMAPFORMAT" val="pngmono"/>
  <p:tag name="ORIGWIDTH" val="115"/>
  <p:tag name="PICTUREFILESIZE" val="824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subject to } \alpha_i \geq 0, \qquad \sum_{i=1}^n \alpha_i y_i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ALLOWFONTSUBSTITUTION" val="False"/>
  <p:tag name="BITMAPFORMAT" val="pngmono"/>
  <p:tag name="ORIGWIDTH" val="344"/>
  <p:tag name="PICTUREFILESIZE" val="1819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&#10;\begin{document}&#10;\[&#10;\mbox{max. } W(\boldsymbol{\alpha}) = \sum_{i=1}^n \alpha_i - \frac 12 \sum_{i=1,j=1}^n \alpha_i \alpha_j y_i y_j &#10;\mathbf{x}_i^T \mathbf{x}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46"/>
  <p:tag name="PICTUREFILESIZE" val="300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subject to } \alpha_i \geq 0, \sum_{i=1}^n \alpha_i y_i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295"/>
  <p:tag name="PICTUREFILESIZE" val="1808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&#10;\begin{document}&#10;\[&#10;\mbox{max. } W(\boldsymbol{\alpha}) = \sum_{i=1}^n \alpha_i - \frac 12 \sum_{i=1,j=1}^n \alpha_i \alpha_j y_i y_j &#10;\mathbf{x}_i^T \mathbf{x}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46"/>
  <p:tag name="PICTUREFILESIZE" val="300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 = \sum_{i=1}^n \alpha_i y_i \mathbf{x}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139"/>
  <p:tag name="PICTUREFILESIZE" val="1028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mathbf{w} = \sum_{j=1}^s \alpha_{t_j} y_{t_j} \mathbf{x}_{t_j}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182"/>
  <p:tag name="PICTUREFILESIZE" val="948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mathbf{w}^T \mathbf{z} + b &#10;=&#10;\sum_{j=1}^s \alpha_{t_j} y_{t_j} \bigl( \mathbf{x}_{t_j}^T \mathbf{z} \bigr) + b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312"/>
  <p:tag name="PICTUREFILESIZE" val="161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xi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15"/>
  <p:tag name="PICTUREFILESIZE" val="142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athbf{x}_i 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26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athbf{x}_j 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13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xi_j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154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#10;\begin{cases}&#10;\mathbf{w}^T \mathbf{x}_i + b \geq 1 - \xi_i    &amp; y_i = 1\\&#10;\mathbf{w}^T \mathbf{x}_i + b \leq -1 + \xi_i    &amp; y_i = -1\\&#10;\xi_i \geq 0 &amp; \forall i&#10;\end{cases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BITMAPFORMAT" val="pngmono"/>
  <p:tag name="DEBUGINTERACTIVE" val="True"/>
  <p:tag name="ORIGWIDTH" val="301"/>
  <p:tag name="PICTUREFILESIZE" val="2818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\mbox{subject to }&#10;y_i (\mathbf{w}^T \mathbf{x}_i + b) \geq 1 - \xi_i, \quad&#10;\xi_i \geq 0 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BITMAPFORMAT" val="pngmono"/>
  <p:tag name="DEBUGINTERACTIVE" val="True"/>
  <p:tag name="ORIGWIDTH" val="403"/>
  <p:tag name="PICTUREFILESIZE" val="1896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&#10;\begin{document}&#10;\[&#10;\mbox{max. } W(\boldsymbol{\alpha}) = \sum_{i=1}^n \alpha_i - \frac 12 \sum_{i=1,j=1}^n \alpha_i \alpha_j y_i y_j &#10;\mathbf{x}_i^T \mathbf{x}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46"/>
  <p:tag name="PICTUREFILESIZE" val="3007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subject to } C \geq \alpha_i \geq 0, \sum_{i=1}^n \alpha_i y_i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99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mathbf{w} = \sum_{j=1}^s \alpha_{t_j} y_{t_j} \mathbf{x}_{t_j}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182"/>
  <p:tag name="PICTUREFILESIZE" val="948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&#10;\begin{document}&#10;\[&#10;\mbox{max. } W(\boldsymbol{\alpha}) = \sum_{i=1}^n \alpha_i - \frac 12 \sum_{i=1,j=1}^n \alpha_i \alpha_j y_i y_j &#10;\mathbf{x}_i^T \mathbf{x}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46"/>
  <p:tag name="PICTUREFILESIZE" val="3007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subject to } C \geq \alpha_i \geq 0, \sum_{i=1}^n \alpha_i y_i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99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K(\mathbf{x}_i, \mathbf{x}_j) = \phi(\mathbf{x}_i)^T \phi(\mathbf{x}_j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233"/>
  <p:tag name="PICTUREFILESIZE" val="137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$\phi( \bigl[\begin{smallmatrix} x_1 \\ x_2 \end{smallmatrix}\bigr]&#10;)=(1,\sqrt{2}x_1, \sqrt{2}x_2, x_1^2, x_2^2, \sqrt{2}x_1x_2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07"/>
  <p:tag name="PICTUREFILESIZE" val="2237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$&#10;K(\mathbf{x}, \mathbf{y}) =(1 + x_1y_1 + x_2 y_2)^2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66"/>
  <p:tag name="BOXFONT" val="10"/>
  <p:tag name="BOXWRAP" val="False"/>
  <p:tag name="WORKAROUNDTRANSPARENCYBUG" val="False"/>
  <p:tag name="BITMAPFORMAT" val="pngmono"/>
  <p:tag name="DEBUGINTERACTIVE" val="True"/>
  <p:tag name="ORIGWIDTH" val="290"/>
  <p:tag name="PICTUREFILESIZE" val="137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begin{align*}&#10;\langle \phi( \bigl[\begin{smallmatrix} x_1 \\ x_2 \end{smallmatrix}\bigr])&#10;, \phi( \bigl[\begin{smallmatrix} y_1 \\ y_2 \end{smallmatrix}\bigr])&#10;\rangle &amp;= (1 + x_1y_1 + x_2 y_2)^2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66"/>
  <p:tag name="BOXFONT" val="10"/>
  <p:tag name="BOXWRAP" val="False"/>
  <p:tag name="WORKAROUNDTRANSPARENCYBUG" val="False"/>
  <p:tag name="ALLOWFONTSUBSTITUTION" val="False"/>
  <p:tag name="BITMAPFORMAT" val="pngmono"/>
  <p:tag name="ORIGWIDTH" val="389"/>
  <p:tag name="PICTUREFILESIZE" val="2293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&#10;\begin{document}&#10;\[&#10;\mbox{max. } W(\boldsymbol{\alpha}) = \sum_{i=1}^n \alpha_i - \frac 12 \sum_{i=1,j=1}^n \alpha_i \alpha_j y_i y_j &#10;\mathbf{x}_i^T \mathbf{x}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46"/>
  <p:tag name="PICTUREFILESIZE" val="3007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subject to } C \geq \alpha_i \geq 0, \sum_{i=1}^n \alpha_i y_i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99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subject to } C \geq \alpha_i \geq 0, \sum_{i=1}^n \alpha_i y_i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99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&#10;\begin{document}&#10;\[&#10;\mbox{max. } W(\boldsymbol{\alpha}) = \sum_{i=1}^n \alpha_i - \frac 12 \sum_{i=1,j=1}^n \alpha_i \alpha_j y_i y_j &#10;K(\mathbf{x}_i, \mathbf{x}_j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77"/>
  <p:tag name="PICTUREFILESIZE" val="330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 = \langle \mathbf{w}, \phi(\mathbf{z})\rangle + b =&#10;\sum_{j=1}^s \alpha_{t_j} y_{t_j}&#10;K(\mathbf{x}_{t_j}, \mathbf{z})&#10;+ b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ALLOWFONTSUBSTITUTION" val="False"/>
  <p:tag name="BITMAPFORMAT" val="pngmono"/>
  <p:tag name="ORIGWIDTH" val="409"/>
  <p:tag name="PICTUREFILESIZE" val="2584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 = \sum_{j=1}^s \alpha_{t_j} y_{t_j} \phi(\mathbf{x}_{t_j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ALLOWFONTSUBSTITUTION" val="False"/>
  <p:tag name="BITMAPFORMAT" val="pngmono"/>
  <p:tag name="ORIGWIDTH" val="194"/>
  <p:tag name="PICTUREFILESIZE" val="1401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 = \mathbf{w}^T \mathbf{z} + b =&#10;\sum_{j=1}^s \alpha_{t_j} y_{t_j} \mathbf{x}_{t_j}^T \mathbf{z} + b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ALLOWFONTSUBSTITUTION" val="False"/>
  <p:tag name="BITMAPFORMAT" val="pngmono"/>
  <p:tag name="ORIGWIDTH" val="317"/>
  <p:tag name="PICTUREFILESIZE" val="1894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 = \sum_{j=1}^s \alpha_{t_j} y_{t_j} \mathbf{x}_{t_j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1149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usepackage{amsmath}&#10;\newcommand{\jz}{\mathbf{z}}&#10;\newcommand{\jx}{\mathbf{x}}&#10;&#10;\begin{document}&#10;\begin{align*}&#10;f(\jz) = \sum_{ \jx_i \in \mathcal{S}}&#10;\alpha_i y_i K(\jz, \jx_i) + b&#10;\\&#10;\mathcal{S}: \text{ the set of support vectors}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304"/>
  <p:tag name="PICTUREFILESIZE" val="322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&#10;\begin{document}&#10;\[&#10;\mbox{max. } \sum_{i=1}^5 \alpha_i - \frac 12 \sum_{i=1}^5 \sum_{j=1}^5 \alpha_i \alpha_j y_i y_j &#10;(x_i x_j + 1)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23"/>
  <p:tag name="PICTUREFILESIZE" val="2889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subject to } 100 \geq \alpha_i \geq 0, \sum_{i=1}^5 \alpha_i y_i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360"/>
  <p:tag name="PICTUREFILESIZE" val="2058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begin{align*}&#10;&amp; \quad f(z) \\&amp;= 2.5(1) (2z+1)^2 +&#10;7.333(-1) (5z+1)^2 +&#10;4.833(1) (6z+1)^2 + b \\&#10;&amp;= 0.6667 z^2 - 5.333 z + b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11"/>
  <p:tag name="BOXFONT" val="10"/>
  <p:tag name="BOXWRAP" val="False"/>
  <p:tag name="WORKAROUNDTRANSPARENCYBUG" val="False"/>
  <p:tag name="ALLOWFONTSUBSTITUTION" val="False"/>
  <p:tag name="BITMAPFORMAT" val="pngmono"/>
  <p:tag name="ORIGWIDTH" val="655"/>
  <p:tag name="PICTUREFILESIZE" val="4726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lpha_5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44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y_5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46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K(z, x_5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517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(z) =&#10;0.6667 z^2 - 5.333 z + 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11"/>
  <p:tag name="BOXFONT" val="10"/>
  <p:tag name="BOXWRAP" val="False"/>
  <p:tag name="WORKAROUNDTRANSPARENCYBUG" val="False"/>
  <p:tag name="ALLOWFONTSUBSTITUTION" val="False"/>
  <p:tag name="BITMAPFORMAT" val="pngmono"/>
  <p:tag name="ORIGWIDTH" val="294"/>
  <p:tag name="PICTUREFILESIZE" val="1483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K(\mathbf{x}, \mathbf{y}) = ( \mathbf{x}^T \mathbf{y} + 1)^d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66"/>
  <p:tag name="BOXFONT" val="10"/>
  <p:tag name="BOXWRAP" val="False"/>
  <p:tag name="WORKAROUNDTRANSPARENCYBUG" val="False"/>
  <p:tag name="BITMAPFORMAT" val="pngmono"/>
  <p:tag name="DEBUGINTERACTIVE" val="True"/>
  <p:tag name="ORIGWIDTH" val="211"/>
  <p:tag name="PICTUREFILESIZE" val="994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K(\mathbf{x}, \mathbf{y}) = &#10;\exp\bigl(-|| \mathbf{x} - \mathbf{y} ||^2 / (2\sigma^2) \bigr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66"/>
  <p:tag name="BOXFONT" val="10"/>
  <p:tag name="BOXWRAP" val="False"/>
  <p:tag name="WORKAROUNDTRANSPARENCYBUG" val="False"/>
  <p:tag name="BITMAPFORMAT" val="pngmono"/>
  <p:tag name="DEBUGINTERACTIVE" val="True"/>
  <p:tag name="ORIGWIDTH" val="322"/>
  <p:tag name="PICTUREFILESIZE" val="1658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K(\mathbf{x}, \mathbf{y}) = &#10;\tanh(\kappa \mathbf{x}^T \mathbf{y} + \theta 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66"/>
  <p:tag name="BOXFONT" val="10"/>
  <p:tag name="BOXWRAP" val="False"/>
  <p:tag name="WORKAROUNDTRANSPARENCYBUG" val="False"/>
  <p:tag name="BITMAPFORMAT" val="pngmono"/>
  <p:tag name="DEBUGINTERACTIVE" val="True"/>
  <p:tag name="ORIGWIDTH" val="255"/>
  <p:tag name="PICTUREFILESIZE" val="1258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m = \frac{2}{||\mathbf{w}|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92"/>
  <p:tag name="PICTUREFILESIZE" val="44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2539</Words>
  <Application>Microsoft Office PowerPoint</Application>
  <PresentationFormat>On-screen Show (16:9)</PresentationFormat>
  <Paragraphs>555</Paragraphs>
  <Slides>53</Slides>
  <Notes>50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Office Theme</vt:lpstr>
      <vt:lpstr>Equation</vt:lpstr>
      <vt:lpstr>Equazione</vt:lpstr>
      <vt:lpstr>PowerPoint Presentation</vt:lpstr>
      <vt:lpstr>Support Vector Machines</vt:lpstr>
      <vt:lpstr>Linear Separators </vt:lpstr>
      <vt:lpstr>Linear Separators</vt:lpstr>
      <vt:lpstr>What is a good Decision Boundary?</vt:lpstr>
      <vt:lpstr>Examples of Bad Decision Boundaries</vt:lpstr>
      <vt:lpstr>Finding the Decision Boundary</vt:lpstr>
      <vt:lpstr>Large-margin Decision Boundary</vt:lpstr>
      <vt:lpstr>Finding the Decision Boundary</vt:lpstr>
      <vt:lpstr>PowerPoint Presentation</vt:lpstr>
      <vt:lpstr>PowerPoint Presentation</vt:lpstr>
      <vt:lpstr>The Dual Problem</vt:lpstr>
      <vt:lpstr>The Dual Problem</vt:lpstr>
      <vt:lpstr>The Dual Problem</vt:lpstr>
      <vt:lpstr>Characteristics of the Solution</vt:lpstr>
      <vt:lpstr>A Geometrical Interpretation</vt:lpstr>
      <vt:lpstr>Characteristics of the Solution</vt:lpstr>
      <vt:lpstr>The Quadratic Programming Problem</vt:lpstr>
      <vt:lpstr>Non-linearly Separable Problems</vt:lpstr>
      <vt:lpstr>Soft Margin Hyperplane</vt:lpstr>
      <vt:lpstr>The Optimization Problem</vt:lpstr>
      <vt:lpstr>The Dual Problem</vt:lpstr>
      <vt:lpstr>The Optimization Problem</vt:lpstr>
      <vt:lpstr>PowerPoint Presentation</vt:lpstr>
      <vt:lpstr>Soft margin is more robust</vt:lpstr>
      <vt:lpstr>Extension to Non-linear Decision Boundary</vt:lpstr>
      <vt:lpstr>XOR</vt:lpstr>
      <vt:lpstr>Find a feature space</vt:lpstr>
      <vt:lpstr>Transforming the Data </vt:lpstr>
      <vt:lpstr>Transforming the Data </vt:lpstr>
      <vt:lpstr>The Kernel Trick</vt:lpstr>
      <vt:lpstr>An Example for f(.) and K(.,.)</vt:lpstr>
      <vt:lpstr>Kernels</vt:lpstr>
      <vt:lpstr>Modification Due to Kernel Function</vt:lpstr>
      <vt:lpstr>Modification Due to Kernel Function</vt:lpstr>
      <vt:lpstr>More on Kernel Functions</vt:lpstr>
      <vt:lpstr>Example</vt:lpstr>
      <vt:lpstr>Example</vt:lpstr>
      <vt:lpstr>Example</vt:lpstr>
      <vt:lpstr>Example</vt:lpstr>
      <vt:lpstr>Example</vt:lpstr>
      <vt:lpstr>Kernel Functions</vt:lpstr>
      <vt:lpstr>A kernel is associated to a transformation</vt:lpstr>
      <vt:lpstr>Examples of Kernel Functions</vt:lpstr>
      <vt:lpstr>Example</vt:lpstr>
      <vt:lpstr>Ploynomial kernel</vt:lpstr>
      <vt:lpstr>Gaussian RBF kernel</vt:lpstr>
      <vt:lpstr>Choosing the Kernel Function</vt:lpstr>
      <vt:lpstr>Software</vt:lpstr>
      <vt:lpstr>Summary: Steps for Classification</vt:lpstr>
      <vt:lpstr>Strengths and Weaknesses of SVM</vt:lpstr>
      <vt:lpstr>Conclusion</vt:lpstr>
      <vt:lpstr>End of Support Vector Machine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Sreeja</cp:lastModifiedBy>
  <cp:revision>12</cp:revision>
  <dcterms:created xsi:type="dcterms:W3CDTF">2016-12-13T07:50:37Z</dcterms:created>
  <dcterms:modified xsi:type="dcterms:W3CDTF">2018-02-05T11:32:19Z</dcterms:modified>
</cp:coreProperties>
</file>