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9"/>
    <p:restoredTop sz="94666"/>
  </p:normalViewPr>
  <p:slideViewPr>
    <p:cSldViewPr snapToGrid="0" snapToObjects="1">
      <p:cViewPr>
        <p:scale>
          <a:sx n="166" d="100"/>
          <a:sy n="166" d="100"/>
        </p:scale>
        <p:origin x="1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5EC74-6862-9344-8FA5-0BB14AAA39A4}" type="datetimeFigureOut">
              <a:rPr kumimoji="1" lang="ko-KR" altLang="en-US" smtClean="0"/>
              <a:t>2018. 1. 26.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AB202-276E-094C-9718-375F02754F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885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1A88-2475-6341-B165-4D2A2814BD84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A7F-B1F3-B547-9D7C-A178B08537D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11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1A88-2475-6341-B165-4D2A2814BD84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A7F-B1F3-B547-9D7C-A178B08537D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900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1A88-2475-6341-B165-4D2A2814BD84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A7F-B1F3-B547-9D7C-A178B08537D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487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1A88-2475-6341-B165-4D2A2814BD84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A7F-B1F3-B547-9D7C-A178B08537D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89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1A88-2475-6341-B165-4D2A2814BD84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A7F-B1F3-B547-9D7C-A178B08537D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31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1A88-2475-6341-B165-4D2A2814BD84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A7F-B1F3-B547-9D7C-A178B08537D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037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1A88-2475-6341-B165-4D2A2814BD84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A7F-B1F3-B547-9D7C-A178B08537D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586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1A88-2475-6341-B165-4D2A2814BD84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A7F-B1F3-B547-9D7C-A178B08537D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21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1A88-2475-6341-B165-4D2A2814BD84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A7F-B1F3-B547-9D7C-A178B08537D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26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1A88-2475-6341-B165-4D2A2814BD84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A7F-B1F3-B547-9D7C-A178B08537D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408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1A88-2475-6341-B165-4D2A2814BD84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A7F-B1F3-B547-9D7C-A178B08537D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204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1A88-2475-6341-B165-4D2A2814BD84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6A7F-B1F3-B547-9D7C-A178B08537D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35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54128" y="2443187"/>
            <a:ext cx="2981067" cy="178303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103"/>
          <p:cNvSpPr txBox="1"/>
          <p:nvPr/>
        </p:nvSpPr>
        <p:spPr>
          <a:xfrm>
            <a:off x="81889" y="7664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Data </a:t>
            </a:r>
            <a:r>
              <a:rPr lang="ko-KR" altLang="en-US" sz="1000" i="1" dirty="0"/>
              <a:t>관리</a:t>
            </a:r>
          </a:p>
        </p:txBody>
      </p:sp>
      <p:sp>
        <p:nvSpPr>
          <p:cNvPr id="13" name="TextBox 111"/>
          <p:cNvSpPr txBox="1"/>
          <p:nvPr/>
        </p:nvSpPr>
        <p:spPr>
          <a:xfrm>
            <a:off x="81889" y="4489007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Analysis</a:t>
            </a:r>
            <a:endParaRPr lang="ko-KR" altLang="en-US" sz="1000" i="1" dirty="0"/>
          </a:p>
        </p:txBody>
      </p:sp>
      <p:sp>
        <p:nvSpPr>
          <p:cNvPr id="21" name="TextBox 168"/>
          <p:cNvSpPr txBox="1"/>
          <p:nvPr/>
        </p:nvSpPr>
        <p:spPr>
          <a:xfrm>
            <a:off x="5149536" y="87943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Controller</a:t>
            </a:r>
            <a:endParaRPr lang="ko-KR" altLang="en-US" sz="1000" i="1" dirty="0"/>
          </a:p>
        </p:txBody>
      </p:sp>
      <p:sp>
        <p:nvSpPr>
          <p:cNvPr id="22" name="TextBox 169"/>
          <p:cNvSpPr txBox="1"/>
          <p:nvPr/>
        </p:nvSpPr>
        <p:spPr>
          <a:xfrm>
            <a:off x="8449735" y="95216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Mining</a:t>
            </a:r>
            <a:endParaRPr lang="ko-KR" altLang="en-US" sz="1000" i="1" dirty="0"/>
          </a:p>
        </p:txBody>
      </p:sp>
      <p:sp>
        <p:nvSpPr>
          <p:cNvPr id="25" name="TextBox 176"/>
          <p:cNvSpPr txBox="1"/>
          <p:nvPr/>
        </p:nvSpPr>
        <p:spPr>
          <a:xfrm>
            <a:off x="8491406" y="3487165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Visualization</a:t>
            </a:r>
            <a:endParaRPr lang="ko-KR" altLang="en-US" sz="1000" i="1" dirty="0"/>
          </a:p>
        </p:txBody>
      </p:sp>
      <p:sp>
        <p:nvSpPr>
          <p:cNvPr id="28" name="직사각형 27"/>
          <p:cNvSpPr/>
          <p:nvPr/>
        </p:nvSpPr>
        <p:spPr>
          <a:xfrm>
            <a:off x="5111544" y="907211"/>
            <a:ext cx="1765887" cy="719550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79106" y="4300580"/>
            <a:ext cx="3612397" cy="2382831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184"/>
          <p:cNvSpPr txBox="1"/>
          <p:nvPr/>
        </p:nvSpPr>
        <p:spPr>
          <a:xfrm>
            <a:off x="4370451" y="4274616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err="1"/>
              <a:t>Visualization_Widget</a:t>
            </a:r>
            <a:endParaRPr lang="ko-KR" altLang="en-US" sz="1000" i="1" dirty="0"/>
          </a:p>
        </p:txBody>
      </p:sp>
      <p:sp>
        <p:nvSpPr>
          <p:cNvPr id="32" name="TextBox 176"/>
          <p:cNvSpPr txBox="1"/>
          <p:nvPr/>
        </p:nvSpPr>
        <p:spPr>
          <a:xfrm>
            <a:off x="102246" y="241675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Data </a:t>
            </a:r>
            <a:r>
              <a:rPr lang="ko-KR" altLang="en-US" sz="1000" i="1" dirty="0"/>
              <a:t>처리</a:t>
            </a:r>
          </a:p>
        </p:txBody>
      </p:sp>
      <p:sp>
        <p:nvSpPr>
          <p:cNvPr id="36" name="TextBox 103"/>
          <p:cNvSpPr txBox="1"/>
          <p:nvPr/>
        </p:nvSpPr>
        <p:spPr>
          <a:xfrm>
            <a:off x="8509683" y="5464828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Data</a:t>
            </a:r>
            <a:endParaRPr lang="ko-KR" altLang="en-US" sz="1000" i="1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01967"/>
              </p:ext>
            </p:extLst>
          </p:nvPr>
        </p:nvGraphicFramePr>
        <p:xfrm>
          <a:off x="81890" y="370164"/>
          <a:ext cx="1339659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9659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/>
                        <a:t>P_Import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/>
                        <a:t>+ </a:t>
                      </a:r>
                      <a:r>
                        <a:rPr lang="en-US" altLang="ko-KR" sz="800" kern="1200" dirty="0" err="1" smtClean="0"/>
                        <a:t>read_csv</a:t>
                      </a:r>
                      <a:r>
                        <a:rPr lang="en-US" altLang="ko-KR" sz="800" kern="1200" dirty="0" smtClean="0"/>
                        <a:t> ()</a:t>
                      </a:r>
                    </a:p>
                    <a:p>
                      <a:pPr latinLnBrk="1"/>
                      <a:r>
                        <a:rPr lang="en-US" altLang="ko-KR" sz="800" kern="1200" dirty="0" smtClean="0"/>
                        <a:t>+</a:t>
                      </a:r>
                      <a:r>
                        <a:rPr lang="en-US" altLang="ko-KR" sz="800" kern="1200" baseline="0" dirty="0" smtClean="0"/>
                        <a:t> </a:t>
                      </a:r>
                      <a:r>
                        <a:rPr lang="en-US" altLang="ko-KR" sz="800" kern="1200" baseline="0" dirty="0" err="1" smtClean="0"/>
                        <a:t>read_xes</a:t>
                      </a:r>
                      <a:r>
                        <a:rPr lang="en-US" altLang="ko-KR" sz="800" kern="1200" baseline="0" dirty="0" smtClean="0"/>
                        <a:t> ()</a:t>
                      </a:r>
                    </a:p>
                    <a:p>
                      <a:pPr latinLnBrk="1"/>
                      <a:r>
                        <a:rPr lang="en-US" altLang="ko-KR" sz="800" kern="1200" baseline="0" dirty="0" smtClean="0"/>
                        <a:t>+ </a:t>
                      </a:r>
                      <a:r>
                        <a:rPr lang="en-US" altLang="ko-KR" sz="800" kern="1200" baseline="0" dirty="0" err="1" smtClean="0"/>
                        <a:t>read_txt</a:t>
                      </a:r>
                      <a:r>
                        <a:rPr lang="en-US" altLang="ko-KR" sz="800" kern="1200" baseline="0" dirty="0" smtClean="0"/>
                        <a:t> ()</a:t>
                      </a:r>
                    </a:p>
                    <a:p>
                      <a:pPr latinLnBrk="1"/>
                      <a:r>
                        <a:rPr lang="mr-IN" altLang="ko-KR" sz="800" b="1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11345"/>
              </p:ext>
            </p:extLst>
          </p:nvPr>
        </p:nvGraphicFramePr>
        <p:xfrm>
          <a:off x="1855290" y="4745634"/>
          <a:ext cx="1669516" cy="1158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/>
                        <a:t>Classifier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relative_ratio_std_criterion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dirty="0" smtClean="0"/>
                        <a:t>()</a:t>
                      </a:r>
                      <a:endParaRPr lang="en-US" altLang="ko-KR" sz="800" u="none" baseline="0" dirty="0" smtClean="0"/>
                    </a:p>
                    <a:p>
                      <a:pPr algn="l" latinLnBrk="1"/>
                      <a:r>
                        <a:rPr lang="en-US" altLang="ko-KR" sz="800" dirty="0" smtClean="0"/>
                        <a:t>+ </a:t>
                      </a:r>
                      <a:r>
                        <a:rPr lang="en-US" altLang="ko-KR" sz="800" u="none" dirty="0" err="1" smtClean="0"/>
                        <a:t>absolute_value_std_criterion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rank_based_std_criterion</a:t>
                      </a:r>
                      <a:r>
                        <a:rPr lang="en-US" altLang="ko-KR" sz="800" u="none" dirty="0" smtClean="0"/>
                        <a:t> ()</a:t>
                      </a:r>
                      <a:r>
                        <a:rPr lang="en-US" altLang="ko-KR" sz="800" u="none" baseline="0" dirty="0" smtClean="0"/>
                        <a:t> </a:t>
                      </a:r>
                    </a:p>
                    <a:p>
                      <a:pPr algn="l" latinLnBrk="1"/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baseline="0" dirty="0" smtClean="0"/>
                    </a:p>
                    <a:p>
                      <a:pPr algn="l" latinLnBrk="1"/>
                      <a:r>
                        <a:rPr lang="en-US" altLang="ko-KR" sz="800" dirty="0" smtClean="0"/>
                        <a:t>+ </a:t>
                      </a:r>
                      <a:r>
                        <a:rPr lang="en-US" altLang="ko-KR" sz="800" u="none" dirty="0" err="1" smtClean="0"/>
                        <a:t>create_wafer_BOB_WOW_group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434"/>
              </p:ext>
            </p:extLst>
          </p:nvPr>
        </p:nvGraphicFramePr>
        <p:xfrm>
          <a:off x="81889" y="2708982"/>
          <a:ext cx="1444411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4411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/>
                        <a:t>Transform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+ </a:t>
                      </a:r>
                      <a:r>
                        <a:rPr lang="en-US" altLang="ko-KR" sz="800" u="none" dirty="0" err="1" smtClean="0"/>
                        <a:t>create_lot_data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create_wafer_data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53368"/>
              </p:ext>
            </p:extLst>
          </p:nvPr>
        </p:nvGraphicFramePr>
        <p:xfrm>
          <a:off x="81889" y="5621686"/>
          <a:ext cx="166951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/>
                        <a:t>Stat_Analysis</a:t>
                      </a:r>
                      <a:r>
                        <a:rPr lang="en-US" altLang="ko-KR" sz="800" kern="1200" dirty="0" smtClean="0"/>
                        <a:t> (</a:t>
                      </a:r>
                      <a:r>
                        <a:rPr lang="en-US" altLang="ko-KR" sz="800" kern="1200" dirty="0" err="1" smtClean="0"/>
                        <a:t>Scipy</a:t>
                      </a:r>
                      <a:r>
                        <a:rPr lang="en-US" altLang="ko-KR" sz="800" kern="1200" dirty="0" smtClean="0"/>
                        <a:t>)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create_KS_test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create_ANOVA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create_stat_analysis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create_user_defined_analysis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create_chamber_info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create_wafer_data</a:t>
                      </a:r>
                      <a:r>
                        <a:rPr lang="en-US" altLang="ko-KR" sz="800" u="none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95721"/>
              </p:ext>
            </p:extLst>
          </p:nvPr>
        </p:nvGraphicFramePr>
        <p:xfrm>
          <a:off x="1855290" y="5987446"/>
          <a:ext cx="1669516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/>
                        <a:t>Simplification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from_simplification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to_simplification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bi_simplification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75342"/>
              </p:ext>
            </p:extLst>
          </p:nvPr>
        </p:nvGraphicFramePr>
        <p:xfrm>
          <a:off x="1629863" y="3377035"/>
          <a:ext cx="1338591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8591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/>
                        <a:t>Normalizer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+ </a:t>
                      </a:r>
                      <a:r>
                        <a:rPr lang="en-US" altLang="ko-KR" sz="800" u="none" dirty="0" smtClean="0"/>
                        <a:t>no</a:t>
                      </a:r>
                      <a:r>
                        <a:rPr lang="en-US" altLang="ko-KR" sz="800" u="none" baseline="0" dirty="0" smtClean="0"/>
                        <a:t>r</a:t>
                      </a:r>
                      <a:r>
                        <a:rPr lang="en-US" altLang="ko-KR" sz="800" u="none" dirty="0" smtClean="0"/>
                        <a:t>malize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normalize_by_sd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normalize_by_span</a:t>
                      </a:r>
                      <a:r>
                        <a:rPr lang="en-US" altLang="ko-KR" sz="800" u="none" baseline="0" dirty="0" smtClean="0"/>
                        <a:t> ()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60185"/>
              </p:ext>
            </p:extLst>
          </p:nvPr>
        </p:nvGraphicFramePr>
        <p:xfrm>
          <a:off x="1640939" y="2708981"/>
          <a:ext cx="1327515" cy="46666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27515"/>
              </a:tblGrid>
              <a:tr h="2193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/>
                        <a:t>Preprocess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7300">
                <a:tc>
                  <a:txBody>
                    <a:bodyPr/>
                    <a:lstStyle/>
                    <a:p>
                      <a:pPr algn="l" latinLnBrk="1"/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56412"/>
              </p:ext>
            </p:extLst>
          </p:nvPr>
        </p:nvGraphicFramePr>
        <p:xfrm>
          <a:off x="81889" y="3379178"/>
          <a:ext cx="1444411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4411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/>
                        <a:t>Remover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+ </a:t>
                      </a:r>
                      <a:r>
                        <a:rPr lang="en-US" altLang="ko-KR" sz="800" dirty="0" err="1" smtClean="0"/>
                        <a:t>remove_incomplete_case</a:t>
                      </a:r>
                      <a:r>
                        <a:rPr lang="en-US" altLang="ko-KR" sz="800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remove_outliers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remove_missing_data</a:t>
                      </a:r>
                      <a:r>
                        <a:rPr lang="en-US" altLang="ko-KR" sz="800" u="none" baseline="0" dirty="0" smtClean="0"/>
                        <a:t> ()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1967"/>
              </p:ext>
            </p:extLst>
          </p:nvPr>
        </p:nvGraphicFramePr>
        <p:xfrm>
          <a:off x="81889" y="4745634"/>
          <a:ext cx="1669516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/>
                        <a:t>Performance_Analysis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basic_performance_analysis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multi_dimensional_analysis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workload_analysis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75943"/>
              </p:ext>
            </p:extLst>
          </p:nvPr>
        </p:nvGraphicFramePr>
        <p:xfrm>
          <a:off x="8562538" y="5731719"/>
          <a:ext cx="166951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/>
                        <a:t>P_Eventlog</a:t>
                      </a:r>
                      <a:r>
                        <a:rPr lang="en-US" altLang="ko-KR" sz="800" kern="1200" dirty="0" smtClean="0"/>
                        <a:t> (Pandas)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 head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get_activities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get_resources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get_traces</a:t>
                      </a:r>
                      <a:r>
                        <a:rPr lang="en-US" altLang="ko-KR" sz="800" u="none" baseline="0" dirty="0" smtClean="0"/>
                        <a:t> ()</a:t>
                      </a:r>
                      <a:endParaRPr lang="en-US" altLang="ko-KR" sz="800" u="none" baseline="0" dirty="0" smtClean="0"/>
                    </a:p>
                    <a:p>
                      <a:pPr algn="l" latinLnBrk="1"/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baseline="0" dirty="0" smtClean="0"/>
                    </a:p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describe () 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566"/>
              </p:ext>
            </p:extLst>
          </p:nvPr>
        </p:nvGraphicFramePr>
        <p:xfrm>
          <a:off x="8559296" y="340808"/>
          <a:ext cx="166951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/>
                        <a:t>Alpha_miner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find_activities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find_start_activities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find_end_activities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produce_places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produce_arcs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produce_petrinet</a:t>
                      </a:r>
                      <a:r>
                        <a:rPr lang="en-US" altLang="ko-KR" sz="800" u="none" baseline="0" dirty="0" smtClean="0"/>
                        <a:t> ()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16545"/>
              </p:ext>
            </p:extLst>
          </p:nvPr>
        </p:nvGraphicFramePr>
        <p:xfrm>
          <a:off x="10334632" y="340808"/>
          <a:ext cx="166951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/>
                        <a:t>TS_miner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produce_transition_matrix</a:t>
                      </a:r>
                      <a:r>
                        <a:rPr lang="en-US" altLang="ko-KR" sz="800" u="none" baseline="0" dirty="0" smtClean="0"/>
                        <a:t> (horizon)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transform_to_set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transform_to_multiset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transform_to_prefix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produce_TS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90808"/>
              </p:ext>
            </p:extLst>
          </p:nvPr>
        </p:nvGraphicFramePr>
        <p:xfrm>
          <a:off x="8559296" y="1883211"/>
          <a:ext cx="166951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Transition_System</a:t>
                      </a:r>
                      <a:r>
                        <a:rPr lang="en-US" altLang="ko-KR" sz="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PyGraphviz</a:t>
                      </a:r>
                      <a:r>
                        <a:rPr lang="en-US" altLang="ko-KR" sz="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_</a:t>
                      </a:r>
                      <a:r>
                        <a:rPr lang="en-US" altLang="ko-KR" sz="800" u="none" baseline="0" dirty="0" err="1" smtClean="0"/>
                        <a:t>create_graph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_</a:t>
                      </a:r>
                      <a:r>
                        <a:rPr lang="en-US" altLang="ko-KR" sz="800" u="none" baseline="0" dirty="0" err="1" smtClean="0"/>
                        <a:t>add_edges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get_TS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_</a:t>
                      </a:r>
                      <a:r>
                        <a:rPr lang="en-US" altLang="ko-KR" sz="800" u="none" baseline="0" dirty="0" err="1" smtClean="0"/>
                        <a:t>create_dot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get_dot</a:t>
                      </a:r>
                      <a:r>
                        <a:rPr lang="en-US" altLang="ko-KR" sz="800" u="none" baseline="0" dirty="0" smtClean="0"/>
                        <a:t> ()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176"/>
          <p:cNvSpPr txBox="1"/>
          <p:nvPr/>
        </p:nvSpPr>
        <p:spPr>
          <a:xfrm>
            <a:off x="8481129" y="1633315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Model</a:t>
            </a:r>
            <a:endParaRPr lang="ko-KR" altLang="en-US" sz="1000" i="1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28487"/>
              </p:ext>
            </p:extLst>
          </p:nvPr>
        </p:nvGraphicFramePr>
        <p:xfrm>
          <a:off x="10332363" y="1879149"/>
          <a:ext cx="1669516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Petri_Net</a:t>
                      </a:r>
                      <a:r>
                        <a:rPr lang="en-US" altLang="ko-KR" sz="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(SNAKES)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create_graph</a:t>
                      </a:r>
                      <a:r>
                        <a:rPr lang="en-US" altLang="ko-KR" sz="800" u="none" baseline="0" dirty="0" smtClean="0"/>
                        <a:t> ()</a:t>
                      </a:r>
                      <a:endParaRPr lang="en-US" altLang="ko-KR" sz="800" u="none" dirty="0" smtClean="0"/>
                    </a:p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add_place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add_transition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add_arc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fire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get_marking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remove_place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has_place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87405"/>
              </p:ext>
            </p:extLst>
          </p:nvPr>
        </p:nvGraphicFramePr>
        <p:xfrm>
          <a:off x="10340403" y="5731719"/>
          <a:ext cx="166951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/>
                        <a:t>S_Eventlog</a:t>
                      </a:r>
                      <a:r>
                        <a:rPr lang="en-US" altLang="ko-KR" sz="800" kern="1200" dirty="0" smtClean="0"/>
                        <a:t> (</a:t>
                      </a:r>
                      <a:r>
                        <a:rPr lang="en-US" altLang="ko-KR" sz="800" kern="1200" dirty="0" err="1" smtClean="0"/>
                        <a:t>PySpark</a:t>
                      </a:r>
                      <a:r>
                        <a:rPr lang="en-US" altLang="ko-KR" sz="800" kern="1200" dirty="0" smtClean="0"/>
                        <a:t>)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 head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get_activities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get_resources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get_traces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baseline="0" dirty="0" smtClean="0"/>
                    </a:p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describe () 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10885"/>
              </p:ext>
            </p:extLst>
          </p:nvPr>
        </p:nvGraphicFramePr>
        <p:xfrm>
          <a:off x="10332001" y="3742713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Graph_Visualization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update_model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highlight_node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highlight_arc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clear_model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83070"/>
              </p:ext>
            </p:extLst>
          </p:nvPr>
        </p:nvGraphicFramePr>
        <p:xfrm>
          <a:off x="8590140" y="3742713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produce_main_frame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add_widget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show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load ()</a:t>
                      </a:r>
                    </a:p>
                    <a:p>
                      <a:pPr algn="l" latinLnBrk="1"/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6091"/>
              </p:ext>
            </p:extLst>
          </p:nvPr>
        </p:nvGraphicFramePr>
        <p:xfrm>
          <a:off x="8590140" y="4713403"/>
          <a:ext cx="1669516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Chart_Visualization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update_chart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54128" y="4489008"/>
            <a:ext cx="3523711" cy="222127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71528"/>
              </p:ext>
            </p:extLst>
          </p:nvPr>
        </p:nvGraphicFramePr>
        <p:xfrm>
          <a:off x="1526300" y="370164"/>
          <a:ext cx="1314598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14598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/>
                        <a:t>S_Import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/>
                        <a:t>+ </a:t>
                      </a:r>
                      <a:r>
                        <a:rPr lang="en-US" altLang="ko-KR" sz="800" kern="1200" dirty="0" err="1" smtClean="0"/>
                        <a:t>connect_local</a:t>
                      </a:r>
                      <a:r>
                        <a:rPr lang="en-US" altLang="ko-KR" sz="800" kern="1200" dirty="0" smtClean="0"/>
                        <a:t> ()</a:t>
                      </a:r>
                    </a:p>
                    <a:p>
                      <a:pPr latinLnBrk="1"/>
                      <a:r>
                        <a:rPr lang="en-US" altLang="ko-KR" sz="800" kern="1200" dirty="0" smtClean="0"/>
                        <a:t>+ </a:t>
                      </a:r>
                      <a:r>
                        <a:rPr lang="en-US" altLang="ko-KR" sz="800" kern="1200" dirty="0" err="1" smtClean="0"/>
                        <a:t>connect_cluster</a:t>
                      </a:r>
                      <a:r>
                        <a:rPr lang="en-US" altLang="ko-KR" sz="800" kern="1200" baseline="0" dirty="0" smtClean="0"/>
                        <a:t> ()</a:t>
                      </a:r>
                    </a:p>
                    <a:p>
                      <a:pPr latinLnBrk="1"/>
                      <a:r>
                        <a:rPr lang="en-US" altLang="ko-KR" sz="800" kern="1200" baseline="0" dirty="0" smtClean="0"/>
                        <a:t>+ </a:t>
                      </a:r>
                      <a:r>
                        <a:rPr lang="en-US" altLang="ko-KR" sz="800" kern="1200" baseline="0" dirty="0" err="1" smtClean="0"/>
                        <a:t>read_csv</a:t>
                      </a:r>
                      <a:r>
                        <a:rPr lang="en-US" altLang="ko-KR" sz="800" kern="1200" baseline="0" dirty="0" smtClean="0"/>
                        <a:t> ()</a:t>
                      </a:r>
                    </a:p>
                    <a:p>
                      <a:pPr latinLnBrk="1"/>
                      <a:r>
                        <a:rPr lang="en-US" altLang="ko-KR" sz="800" kern="1200" baseline="0" dirty="0" smtClean="0"/>
                        <a:t>+ </a:t>
                      </a:r>
                      <a:r>
                        <a:rPr lang="en-US" altLang="ko-KR" sz="800" kern="1200" baseline="0" dirty="0" err="1" smtClean="0"/>
                        <a:t>read_txt</a:t>
                      </a:r>
                      <a:r>
                        <a:rPr lang="en-US" altLang="ko-KR" sz="800" kern="1200" baseline="0" dirty="0" smtClean="0"/>
                        <a:t> ()</a:t>
                      </a:r>
                    </a:p>
                    <a:p>
                      <a:pPr latinLnBrk="1"/>
                      <a:r>
                        <a:rPr lang="en-US" altLang="ko-KR" sz="800" kern="1200" baseline="0" dirty="0" smtClean="0"/>
                        <a:t>+ </a:t>
                      </a:r>
                      <a:r>
                        <a:rPr lang="en-US" altLang="ko-KR" sz="800" kern="1200" baseline="0" dirty="0" err="1" smtClean="0"/>
                        <a:t>read_xes</a:t>
                      </a:r>
                      <a:r>
                        <a:rPr lang="en-US" altLang="ko-KR" sz="800" kern="1200" baseline="0" dirty="0" smtClean="0"/>
                        <a:t> ()</a:t>
                      </a:r>
                      <a:endParaRPr lang="en-US" altLang="ko-KR" sz="800" kern="1200" dirty="0" smtClean="0"/>
                    </a:p>
                    <a:p>
                      <a:pPr latinLnBrk="1"/>
                      <a:r>
                        <a:rPr lang="mr-IN" altLang="ko-KR" sz="800" kern="1200" baseline="0" dirty="0" smtClean="0"/>
                        <a:t>…</a:t>
                      </a:r>
                      <a:r>
                        <a:rPr lang="en-US" altLang="ko-KR" sz="800" kern="1200" baseline="0" dirty="0" smtClean="0"/>
                        <a:t> 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67451"/>
              </p:ext>
            </p:extLst>
          </p:nvPr>
        </p:nvGraphicFramePr>
        <p:xfrm>
          <a:off x="81889" y="1266986"/>
          <a:ext cx="1338591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8591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/>
                        <a:t>Export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/>
                        <a:t>+ </a:t>
                      </a:r>
                      <a:r>
                        <a:rPr lang="en-US" altLang="ko-KR" sz="800" kern="1200" dirty="0" err="1" smtClean="0"/>
                        <a:t>to_dot</a:t>
                      </a:r>
                      <a:r>
                        <a:rPr lang="en-US" altLang="ko-KR" sz="800" kern="1200" dirty="0" smtClean="0"/>
                        <a:t> ()</a:t>
                      </a:r>
                    </a:p>
                    <a:p>
                      <a:pPr latinLnBrk="1"/>
                      <a:r>
                        <a:rPr lang="en-US" altLang="ko-KR" sz="800" kern="1200" dirty="0" smtClean="0"/>
                        <a:t>+</a:t>
                      </a:r>
                      <a:r>
                        <a:rPr lang="en-US" altLang="ko-KR" sz="800" kern="1200" baseline="0" dirty="0" smtClean="0"/>
                        <a:t> </a:t>
                      </a:r>
                      <a:r>
                        <a:rPr lang="en-US" altLang="ko-KR" sz="800" kern="1200" baseline="0" dirty="0" err="1" smtClean="0"/>
                        <a:t>to_pnml</a:t>
                      </a:r>
                      <a:r>
                        <a:rPr lang="en-US" altLang="ko-KR" sz="800" kern="1200" baseline="0" dirty="0" smtClean="0"/>
                        <a:t> ()</a:t>
                      </a:r>
                    </a:p>
                    <a:p>
                      <a:pPr latinLnBrk="1"/>
                      <a:r>
                        <a:rPr lang="en-US" altLang="ko-KR" sz="800" kern="1200" baseline="0" dirty="0" smtClean="0"/>
                        <a:t>+ </a:t>
                      </a:r>
                      <a:r>
                        <a:rPr lang="en-US" altLang="ko-KR" sz="800" kern="1200" baseline="0" dirty="0" err="1" smtClean="0"/>
                        <a:t>to_svg</a:t>
                      </a:r>
                      <a:r>
                        <a:rPr lang="en-US" altLang="ko-KR" sz="800" kern="1200" baseline="0" dirty="0" smtClean="0"/>
                        <a:t> ()</a:t>
                      </a:r>
                    </a:p>
                    <a:p>
                      <a:pPr latinLnBrk="1"/>
                      <a:r>
                        <a:rPr lang="en-US" altLang="ko-KR" sz="800" kern="1200" baseline="0" dirty="0" smtClean="0"/>
                        <a:t>+ </a:t>
                      </a:r>
                      <a:r>
                        <a:rPr lang="en-US" altLang="ko-KR" sz="800" kern="1200" baseline="0" dirty="0" err="1" smtClean="0"/>
                        <a:t>to_csv</a:t>
                      </a:r>
                      <a:r>
                        <a:rPr lang="en-US" altLang="ko-KR" sz="800" kern="1200" baseline="0" dirty="0" smtClean="0"/>
                        <a:t> ()</a:t>
                      </a:r>
                      <a:endParaRPr lang="en-US" altLang="ko-KR" sz="800" kern="1200" dirty="0" smtClean="0"/>
                    </a:p>
                    <a:p>
                      <a:pPr latinLnBrk="1"/>
                      <a:r>
                        <a:rPr lang="mr-IN" altLang="ko-KR" sz="800" kern="1200" baseline="0" dirty="0" smtClean="0"/>
                        <a:t>…</a:t>
                      </a:r>
                      <a:r>
                        <a:rPr lang="en-US" altLang="ko-KR" sz="800" kern="1200" baseline="0" dirty="0" smtClean="0"/>
                        <a:t>  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54128" y="110394"/>
            <a:ext cx="2842754" cy="211029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491407" y="136501"/>
            <a:ext cx="3598970" cy="129712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491407" y="1669370"/>
            <a:ext cx="3598970" cy="1647914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509683" y="3511447"/>
            <a:ext cx="3580694" cy="180333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525051" y="5491998"/>
            <a:ext cx="3554250" cy="1366002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82429"/>
              </p:ext>
            </p:extLst>
          </p:nvPr>
        </p:nvGraphicFramePr>
        <p:xfrm>
          <a:off x="4324972" y="5589434"/>
          <a:ext cx="166951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SVG_widget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center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update_location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mouse_move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mouse_press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mouse_release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05890"/>
              </p:ext>
            </p:extLst>
          </p:nvPr>
        </p:nvGraphicFramePr>
        <p:xfrm>
          <a:off x="6158824" y="4558937"/>
          <a:ext cx="1669516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Arc_Slider_widget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handle_valueChanged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handle_sliderReleased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51891"/>
              </p:ext>
            </p:extLst>
          </p:nvPr>
        </p:nvGraphicFramePr>
        <p:xfrm>
          <a:off x="6150580" y="5877738"/>
          <a:ext cx="1669516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Step_Slider_widget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handle_valueChanged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handle_sliderReleased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47662"/>
              </p:ext>
            </p:extLst>
          </p:nvPr>
        </p:nvGraphicFramePr>
        <p:xfrm>
          <a:off x="4324972" y="4565673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Main_Frame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add_tabs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add_menubar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add_menu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add_statusbar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add_centralwidget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22566"/>
              </p:ext>
            </p:extLst>
          </p:nvPr>
        </p:nvGraphicFramePr>
        <p:xfrm>
          <a:off x="6157322" y="5217649"/>
          <a:ext cx="1669516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Node_Slider_widget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handle_valueChanged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handle_sliderReleased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29645"/>
              </p:ext>
            </p:extLst>
          </p:nvPr>
        </p:nvGraphicFramePr>
        <p:xfrm>
          <a:off x="4325750" y="2814796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freq_on_criterion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mean_time_on_criterion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median_time_on_criterion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max_time_on_criterion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97442"/>
              </p:ext>
            </p:extLst>
          </p:nvPr>
        </p:nvGraphicFramePr>
        <p:xfrm>
          <a:off x="6126221" y="2814796"/>
          <a:ext cx="166951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Descriptive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freq_per_case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median_case_duration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mean_case_duaration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max_freq_on_criterion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mean_freq_on_criterion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4285812" y="2550306"/>
            <a:ext cx="3534283" cy="136618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176"/>
          <p:cNvSpPr txBox="1"/>
          <p:nvPr/>
        </p:nvSpPr>
        <p:spPr>
          <a:xfrm>
            <a:off x="4307643" y="2544854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Utility</a:t>
            </a:r>
            <a:endParaRPr lang="ko-KR" altLang="en-US" sz="1000" i="1" dirty="0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97524"/>
              </p:ext>
            </p:extLst>
          </p:nvPr>
        </p:nvGraphicFramePr>
        <p:xfrm>
          <a:off x="5162543" y="1125651"/>
          <a:ext cx="1669516" cy="453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MainController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endParaRPr lang="en-US" altLang="ko-KR" sz="80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9" name="꺾인 연결선 188"/>
          <p:cNvCxnSpPr>
            <a:stCxn id="64" idx="3"/>
            <a:endCxn id="78" idx="1"/>
          </p:cNvCxnSpPr>
          <p:nvPr/>
        </p:nvCxnSpPr>
        <p:spPr>
          <a:xfrm>
            <a:off x="2896882" y="1165540"/>
            <a:ext cx="2265661" cy="187056"/>
          </a:xfrm>
          <a:prstGeom prst="bentConnector3">
            <a:avLst>
              <a:gd name="adj1" fmla="val 48643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꺾인 연결선 188"/>
          <p:cNvCxnSpPr>
            <a:endCxn id="78" idx="1"/>
          </p:cNvCxnSpPr>
          <p:nvPr/>
        </p:nvCxnSpPr>
        <p:spPr>
          <a:xfrm flipV="1">
            <a:off x="3035195" y="1352596"/>
            <a:ext cx="2127348" cy="2024439"/>
          </a:xfrm>
          <a:prstGeom prst="bentConnector3">
            <a:avLst>
              <a:gd name="adj1" fmla="val 45666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꺾인 연결선 188"/>
          <p:cNvCxnSpPr>
            <a:stCxn id="29" idx="1"/>
          </p:cNvCxnSpPr>
          <p:nvPr/>
        </p:nvCxnSpPr>
        <p:spPr>
          <a:xfrm rot="10800000" flipH="1">
            <a:off x="4279106" y="1435104"/>
            <a:ext cx="805216" cy="4056893"/>
          </a:xfrm>
          <a:prstGeom prst="bentConnector4">
            <a:avLst>
              <a:gd name="adj1" fmla="val -28390"/>
              <a:gd name="adj2" fmla="val 99535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꺾인 연결선 188"/>
          <p:cNvCxnSpPr>
            <a:stCxn id="76" idx="0"/>
          </p:cNvCxnSpPr>
          <p:nvPr/>
        </p:nvCxnSpPr>
        <p:spPr>
          <a:xfrm rot="16200000" flipV="1">
            <a:off x="5415169" y="1912520"/>
            <a:ext cx="1018708" cy="256863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꺾인 연결선 188"/>
          <p:cNvCxnSpPr/>
          <p:nvPr/>
        </p:nvCxnSpPr>
        <p:spPr>
          <a:xfrm rot="10800000" flipV="1">
            <a:off x="6873732" y="858968"/>
            <a:ext cx="1633239" cy="238448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꺾인 연결선 188"/>
          <p:cNvCxnSpPr>
            <a:stCxn id="67" idx="1"/>
            <a:endCxn id="78" idx="3"/>
          </p:cNvCxnSpPr>
          <p:nvPr/>
        </p:nvCxnSpPr>
        <p:spPr>
          <a:xfrm rot="10800000">
            <a:off x="6832059" y="1352597"/>
            <a:ext cx="1677624" cy="3060517"/>
          </a:xfrm>
          <a:prstGeom prst="bentConnector3">
            <a:avLst>
              <a:gd name="adj1" fmla="val 18396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꺾인 연결선 188"/>
          <p:cNvCxnSpPr>
            <a:stCxn id="68" idx="1"/>
            <a:endCxn id="78" idx="3"/>
          </p:cNvCxnSpPr>
          <p:nvPr/>
        </p:nvCxnSpPr>
        <p:spPr>
          <a:xfrm rot="10800000">
            <a:off x="6832059" y="1352597"/>
            <a:ext cx="1692992" cy="4822403"/>
          </a:xfrm>
          <a:prstGeom prst="bentConnector3">
            <a:avLst>
              <a:gd name="adj1" fmla="val 29122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꺾인 연결선 188"/>
          <p:cNvCxnSpPr>
            <a:stCxn id="31" idx="0"/>
            <a:endCxn id="76" idx="2"/>
          </p:cNvCxnSpPr>
          <p:nvPr/>
        </p:nvCxnSpPr>
        <p:spPr>
          <a:xfrm rot="5400000" flipH="1" flipV="1">
            <a:off x="3648212" y="2084266"/>
            <a:ext cx="572514" cy="4236970"/>
          </a:xfrm>
          <a:prstGeom prst="bentConnector3">
            <a:avLst>
              <a:gd name="adj1" fmla="val 419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[R] 143"/>
          <p:cNvCxnSpPr>
            <a:stCxn id="64" idx="2"/>
          </p:cNvCxnSpPr>
          <p:nvPr/>
        </p:nvCxnSpPr>
        <p:spPr>
          <a:xfrm>
            <a:off x="1475505" y="2220686"/>
            <a:ext cx="0" cy="222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[R] 145"/>
          <p:cNvCxnSpPr/>
          <p:nvPr/>
        </p:nvCxnSpPr>
        <p:spPr>
          <a:xfrm>
            <a:off x="1674565" y="4226218"/>
            <a:ext cx="0" cy="262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꺾인 연결선 188"/>
          <p:cNvCxnSpPr>
            <a:stCxn id="31" idx="3"/>
            <a:endCxn id="78" idx="1"/>
          </p:cNvCxnSpPr>
          <p:nvPr/>
        </p:nvCxnSpPr>
        <p:spPr>
          <a:xfrm flipV="1">
            <a:off x="3577839" y="1352596"/>
            <a:ext cx="1584704" cy="4247047"/>
          </a:xfrm>
          <a:prstGeom prst="bentConnector3">
            <a:avLst>
              <a:gd name="adj1" fmla="val 27211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[R] 171"/>
          <p:cNvCxnSpPr/>
          <p:nvPr/>
        </p:nvCxnSpPr>
        <p:spPr>
          <a:xfrm>
            <a:off x="10395388" y="1433623"/>
            <a:ext cx="0" cy="222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꺾인 연결선 188"/>
          <p:cNvCxnSpPr>
            <a:stCxn id="67" idx="3"/>
            <a:endCxn id="65" idx="3"/>
          </p:cNvCxnSpPr>
          <p:nvPr/>
        </p:nvCxnSpPr>
        <p:spPr>
          <a:xfrm flipV="1">
            <a:off x="12090377" y="785062"/>
            <a:ext cx="12700" cy="3628051"/>
          </a:xfrm>
          <a:prstGeom prst="bentConnector3">
            <a:avLst>
              <a:gd name="adj1" fmla="val 5294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꺾인 연결선 188"/>
          <p:cNvCxnSpPr>
            <a:stCxn id="65" idx="1"/>
          </p:cNvCxnSpPr>
          <p:nvPr/>
        </p:nvCxnSpPr>
        <p:spPr>
          <a:xfrm rot="10800000" flipV="1">
            <a:off x="7088611" y="785061"/>
            <a:ext cx="1402797" cy="17727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꺾인 연결선 188"/>
          <p:cNvCxnSpPr>
            <a:stCxn id="31" idx="2"/>
          </p:cNvCxnSpPr>
          <p:nvPr/>
        </p:nvCxnSpPr>
        <p:spPr>
          <a:xfrm rot="5400000" flipH="1" flipV="1">
            <a:off x="4098569" y="2327718"/>
            <a:ext cx="2099974" cy="6665145"/>
          </a:xfrm>
          <a:prstGeom prst="bentConnector4">
            <a:avLst>
              <a:gd name="adj1" fmla="val -4666"/>
              <a:gd name="adj2" fmla="val 958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꺾인 연결선 188"/>
          <p:cNvCxnSpPr/>
          <p:nvPr/>
        </p:nvCxnSpPr>
        <p:spPr>
          <a:xfrm rot="10800000" flipV="1">
            <a:off x="7826839" y="4482269"/>
            <a:ext cx="682845" cy="1078856"/>
          </a:xfrm>
          <a:prstGeom prst="bentConnector3">
            <a:avLst>
              <a:gd name="adj1" fmla="val 263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3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388</Words>
  <Application>Microsoft Macintosh PowerPoint</Application>
  <PresentationFormat>와이드스크린</PresentationFormat>
  <Paragraphs>156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Mangal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박규남</dc:creator>
  <cp:lastModifiedBy>박규남</cp:lastModifiedBy>
  <cp:revision>21</cp:revision>
  <dcterms:created xsi:type="dcterms:W3CDTF">2018-01-25T02:14:14Z</dcterms:created>
  <dcterms:modified xsi:type="dcterms:W3CDTF">2018-01-26T01:17:20Z</dcterms:modified>
</cp:coreProperties>
</file>