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4"/>
  </p:notesMasterIdLst>
  <p:sldIdLst>
    <p:sldId id="283" r:id="rId2"/>
    <p:sldId id="284" r:id="rId3"/>
    <p:sldId id="611" r:id="rId4"/>
    <p:sldId id="638" r:id="rId5"/>
    <p:sldId id="641" r:id="rId6"/>
    <p:sldId id="647" r:id="rId7"/>
    <p:sldId id="659" r:id="rId8"/>
    <p:sldId id="660" r:id="rId9"/>
    <p:sldId id="661" r:id="rId10"/>
    <p:sldId id="662" r:id="rId11"/>
    <p:sldId id="663" r:id="rId12"/>
    <p:sldId id="617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30" r:id="rId24"/>
    <p:sldId id="644" r:id="rId25"/>
    <p:sldId id="636" r:id="rId26"/>
    <p:sldId id="637" r:id="rId27"/>
    <p:sldId id="631" r:id="rId28"/>
    <p:sldId id="635" r:id="rId29"/>
    <p:sldId id="645" r:id="rId30"/>
    <p:sldId id="632" r:id="rId31"/>
    <p:sldId id="633" r:id="rId32"/>
    <p:sldId id="634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3D5"/>
    <a:srgbClr val="001F60"/>
    <a:srgbClr val="1F4E78"/>
    <a:srgbClr val="F79693"/>
    <a:srgbClr val="D1E3FF"/>
    <a:srgbClr val="43A6FF"/>
    <a:srgbClr val="F79593"/>
    <a:srgbClr val="B4C7E7"/>
    <a:srgbClr val="DAE3F3"/>
    <a:srgbClr val="F2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22" autoAdjust="0"/>
    <p:restoredTop sz="94959" autoAdjust="0"/>
  </p:normalViewPr>
  <p:slideViewPr>
    <p:cSldViewPr snapToGrid="0">
      <p:cViewPr varScale="1">
        <p:scale>
          <a:sx n="162" d="100"/>
          <a:sy n="162" d="100"/>
        </p:scale>
        <p:origin x="1328" y="192"/>
      </p:cViewPr>
      <p:guideLst/>
    </p:cSldViewPr>
  </p:slideViewPr>
  <p:outlineViewPr>
    <p:cViewPr>
      <p:scale>
        <a:sx n="33" d="100"/>
        <a:sy n="33" d="100"/>
      </p:scale>
      <p:origin x="0" y="-384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DCEC5-4D5D-41E6-B5BF-5B21041F4570}" type="datetimeFigureOut">
              <a:rPr lang="ko-KR" altLang="en-US" smtClean="0"/>
              <a:t>2018. 3. 5.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123BC-8D8A-44F0-94C0-F39C1E16D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07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2453" y="5410312"/>
            <a:ext cx="3240360" cy="793526"/>
          </a:xfrm>
          <a:prstGeom prst="rect">
            <a:avLst/>
          </a:prstGeom>
        </p:spPr>
      </p:pic>
      <p:pic>
        <p:nvPicPr>
          <p:cNvPr id="8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4" b="35538"/>
          <a:stretch/>
        </p:blipFill>
        <p:spPr>
          <a:xfrm>
            <a:off x="1649340" y="5628657"/>
            <a:ext cx="2358640" cy="44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6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1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8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092" y="361745"/>
            <a:ext cx="8602925" cy="392906"/>
          </a:xfrm>
        </p:spPr>
        <p:txBody>
          <a:bodyPr/>
          <a:lstStyle>
            <a:lvl1pPr>
              <a:defRPr sz="3200" b="1" spc="-50" baseline="0">
                <a:solidFill>
                  <a:srgbClr val="0015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14092" y="1189319"/>
            <a:ext cx="8602925" cy="4826024"/>
          </a:xfrm>
          <a:prstGeom prst="rect">
            <a:avLst/>
          </a:prstGeom>
        </p:spPr>
        <p:txBody>
          <a:bodyPr lIns="130039" tIns="65020" rIns="130039" bIns="65020"/>
          <a:lstStyle>
            <a:lvl1pPr>
              <a:lnSpc>
                <a:spcPct val="150000"/>
              </a:lnSpc>
              <a:buFont typeface="Wingdings" pitchFamily="2" charset="2"/>
              <a:buChar char="§"/>
              <a:defRPr sz="1687" b="0"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1pPr>
            <a:lvl2pPr>
              <a:lnSpc>
                <a:spcPct val="150000"/>
              </a:lnSpc>
              <a:spcBef>
                <a:spcPts val="703"/>
              </a:spcBef>
              <a:buFont typeface="Arial" pitchFamily="34" charset="0"/>
              <a:buChar char="•"/>
              <a:defRPr sz="1477" b="0"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2pPr>
            <a:lvl3pPr>
              <a:lnSpc>
                <a:spcPct val="150000"/>
              </a:lnSpc>
              <a:buFont typeface="Wingdings" pitchFamily="2" charset="2"/>
              <a:buChar char="ü"/>
              <a:defRPr sz="1406" b="0"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3pPr>
            <a:lvl4pPr>
              <a:lnSpc>
                <a:spcPct val="150000"/>
              </a:lnSpc>
              <a:buFont typeface="Arial" pitchFamily="34" charset="0"/>
              <a:buChar char="•"/>
              <a:defRPr sz="1406" b="0"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4pPr>
            <a:lvl5pPr>
              <a:lnSpc>
                <a:spcPct val="150000"/>
              </a:lnSpc>
              <a:buFont typeface="Arial" pitchFamily="34" charset="0"/>
              <a:buChar char="•"/>
              <a:defRPr sz="1406" b="0"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/>
          <a:srcRect r="57843" b="-3922"/>
          <a:stretch/>
        </p:blipFill>
        <p:spPr>
          <a:xfrm>
            <a:off x="214092" y="6440388"/>
            <a:ext cx="1603667" cy="334075"/>
          </a:xfrm>
          <a:prstGeom prst="rect">
            <a:avLst/>
          </a:prstGeom>
        </p:spPr>
      </p:pic>
      <p:cxnSp>
        <p:nvCxnSpPr>
          <p:cNvPr id="6" name="직선 연결선[R] 5"/>
          <p:cNvCxnSpPr/>
          <p:nvPr userDrawn="1"/>
        </p:nvCxnSpPr>
        <p:spPr bwMode="auto">
          <a:xfrm>
            <a:off x="161169" y="1052517"/>
            <a:ext cx="8821666" cy="2485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4206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[R] 14"/>
          <p:cNvCxnSpPr/>
          <p:nvPr userDrawn="1"/>
        </p:nvCxnSpPr>
        <p:spPr bwMode="auto">
          <a:xfrm>
            <a:off x="214090" y="6343198"/>
            <a:ext cx="8715080" cy="2421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4206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198" y="6410124"/>
            <a:ext cx="1951678" cy="4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923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1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6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1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3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9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4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4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latin typeface="+mj-ea"/>
              </a:rPr>
              <a:t>파이썬 기반 프로세스 마이닝 </a:t>
            </a:r>
            <a:r>
              <a:rPr lang="en-US" altLang="ko-KR" sz="3600" b="1" dirty="0">
                <a:latin typeface="+mj-ea"/>
              </a:rPr>
              <a:t>Framework </a:t>
            </a:r>
            <a:r>
              <a:rPr lang="ko-KR" altLang="en-US" sz="3600" b="1" dirty="0">
                <a:latin typeface="+mj-ea"/>
              </a:rPr>
              <a:t>개발</a:t>
            </a:r>
            <a:br>
              <a:rPr lang="en-US" altLang="ko-KR" sz="3200" b="1" dirty="0">
                <a:latin typeface="+mj-ea"/>
              </a:rPr>
            </a:br>
            <a:br>
              <a:rPr lang="en-US" altLang="ko-KR" sz="1300" b="1" dirty="0">
                <a:latin typeface="+mj-ea"/>
              </a:rPr>
            </a:br>
            <a:r>
              <a:rPr lang="en-US" altLang="ko-KR" sz="2800" b="1" dirty="0">
                <a:solidFill>
                  <a:srgbClr val="1F4E78"/>
                </a:solidFill>
                <a:latin typeface="+mj-ea"/>
              </a:rPr>
              <a:t>[</a:t>
            </a:r>
            <a:r>
              <a:rPr lang="ko-KR" altLang="en-US" sz="2800" b="1" dirty="0">
                <a:solidFill>
                  <a:srgbClr val="1F4E78"/>
                </a:solidFill>
                <a:latin typeface="+mj-ea"/>
              </a:rPr>
              <a:t>초기 설계</a:t>
            </a:r>
            <a:r>
              <a:rPr lang="en-US" altLang="ko-KR" sz="2800" b="1" dirty="0">
                <a:solidFill>
                  <a:srgbClr val="1F4E78"/>
                </a:solidFill>
                <a:latin typeface="+mj-ea"/>
              </a:rPr>
              <a:t>]</a:t>
            </a:r>
            <a:endParaRPr lang="ko-KR" altLang="en-US" sz="2800" b="1" dirty="0">
              <a:solidFill>
                <a:srgbClr val="1F4E78"/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/>
          <a:p>
            <a:r>
              <a:rPr lang="ko-KR" altLang="en-US" dirty="0">
                <a:latin typeface="+mj-ea"/>
                <a:ea typeface="+mj-ea"/>
              </a:rPr>
              <a:t>포항공과대학교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2018. 01.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25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>
                <a:defRPr/>
              </a:pPr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94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Visualization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154820-572B-A44F-819A-C4D40E5B1F8B}"/>
              </a:ext>
            </a:extLst>
          </p:cNvPr>
          <p:cNvSpPr/>
          <p:nvPr/>
        </p:nvSpPr>
        <p:spPr>
          <a:xfrm>
            <a:off x="4605718" y="2364884"/>
            <a:ext cx="3963714" cy="261011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Chart Visualization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640ED2-DB01-844E-9D03-DECF65A06E78}"/>
              </a:ext>
            </a:extLst>
          </p:cNvPr>
          <p:cNvSpPr/>
          <p:nvPr/>
        </p:nvSpPr>
        <p:spPr>
          <a:xfrm>
            <a:off x="2474222" y="4889640"/>
            <a:ext cx="1879488" cy="295593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SVG Widget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67062-099C-6F49-821A-B14A7DC7A0E6}"/>
              </a:ext>
            </a:extLst>
          </p:cNvPr>
          <p:cNvSpPr/>
          <p:nvPr/>
        </p:nvSpPr>
        <p:spPr>
          <a:xfrm>
            <a:off x="461759" y="5373116"/>
            <a:ext cx="1760456" cy="295593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Visualization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C5D85D-A961-184D-B97F-B7697404D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58" y="1297730"/>
            <a:ext cx="1760456" cy="40753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15E13E-730C-2641-B103-4FDCC7EE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222" y="1297730"/>
            <a:ext cx="1879488" cy="35919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D694A4-B5F4-E946-8F4B-7A31380FE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718" y="1297730"/>
            <a:ext cx="3963714" cy="106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3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Utility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154820-572B-A44F-819A-C4D40E5B1F8B}"/>
              </a:ext>
            </a:extLst>
          </p:cNvPr>
          <p:cNvSpPr/>
          <p:nvPr/>
        </p:nvSpPr>
        <p:spPr>
          <a:xfrm>
            <a:off x="3829599" y="5326784"/>
            <a:ext cx="1315326" cy="261011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Profile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640ED2-DB01-844E-9D03-DECF65A06E78}"/>
              </a:ext>
            </a:extLst>
          </p:cNvPr>
          <p:cNvSpPr/>
          <p:nvPr/>
        </p:nvSpPr>
        <p:spPr>
          <a:xfrm>
            <a:off x="3216167" y="4096829"/>
            <a:ext cx="2542190" cy="295593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Transform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67062-099C-6F49-821A-B14A7DC7A0E6}"/>
              </a:ext>
            </a:extLst>
          </p:cNvPr>
          <p:cNvSpPr/>
          <p:nvPr/>
        </p:nvSpPr>
        <p:spPr>
          <a:xfrm>
            <a:off x="3271347" y="2709444"/>
            <a:ext cx="2426138" cy="295593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Multiprocessing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61A8AE-F06C-FE4E-BE38-2C24A15F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347" y="1610100"/>
            <a:ext cx="2426138" cy="1099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C0D445-BDF0-C74F-9533-85E14977B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67" y="3317377"/>
            <a:ext cx="2542190" cy="7804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F6D804-7547-5D4D-A968-9C8E0A615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599" y="4617472"/>
            <a:ext cx="1315326" cy="7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6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Context Level DFD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30" name="타원 29"/>
          <p:cNvSpPr/>
          <p:nvPr/>
        </p:nvSpPr>
        <p:spPr>
          <a:xfrm>
            <a:off x="5617023" y="2524925"/>
            <a:ext cx="2139351" cy="21393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 Mining</a:t>
            </a:r>
          </a:p>
          <a:p>
            <a:pPr algn="ctr"/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778265" y="3189158"/>
            <a:ext cx="1535502" cy="8108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사용자</a:t>
            </a:r>
          </a:p>
        </p:txBody>
      </p:sp>
      <p:cxnSp>
        <p:nvCxnSpPr>
          <p:cNvPr id="32" name="꺾인 연결선 7"/>
          <p:cNvCxnSpPr>
            <a:stCxn id="31" idx="0"/>
            <a:endCxn id="30" idx="1"/>
          </p:cNvCxnSpPr>
          <p:nvPr/>
        </p:nvCxnSpPr>
        <p:spPr>
          <a:xfrm rot="5400000" flipH="1" flipV="1">
            <a:off x="4062702" y="1321536"/>
            <a:ext cx="350932" cy="3384304"/>
          </a:xfrm>
          <a:prstGeom prst="bentConnector3">
            <a:avLst>
              <a:gd name="adj1" fmla="val 25441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8"/>
          <p:cNvSpPr txBox="1"/>
          <p:nvPr/>
        </p:nvSpPr>
        <p:spPr>
          <a:xfrm>
            <a:off x="3671746" y="1935947"/>
            <a:ext cx="1577676" cy="33855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>
                <a:latin typeface="Arial" charset="0"/>
                <a:ea typeface="Arial" charset="0"/>
                <a:cs typeface="Arial" charset="0"/>
              </a:rPr>
              <a:t>Preprocessing Options</a:t>
            </a:r>
          </a:p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Preprocessing Parameters</a:t>
            </a:r>
          </a:p>
        </p:txBody>
      </p:sp>
      <p:sp>
        <p:nvSpPr>
          <p:cNvPr id="34" name="TextBox 11"/>
          <p:cNvSpPr txBox="1"/>
          <p:nvPr/>
        </p:nvSpPr>
        <p:spPr>
          <a:xfrm>
            <a:off x="3670144" y="2637919"/>
            <a:ext cx="1579278" cy="707886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Analysis Options</a:t>
            </a:r>
            <a:br>
              <a:rPr lang="en-US" altLang="ko-KR" sz="8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e.g. High/Low MC</a:t>
            </a:r>
          </a:p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Analysis Parameters</a:t>
            </a:r>
            <a:br>
              <a:rPr lang="en-US" altLang="ko-KR" sz="8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e.g. Statistical parameters,</a:t>
            </a:r>
            <a:br>
              <a:rPr lang="en-US" altLang="ko-KR" sz="8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User Parameters</a:t>
            </a:r>
          </a:p>
        </p:txBody>
      </p:sp>
      <p:sp>
        <p:nvSpPr>
          <p:cNvPr id="35" name="TextBox 12"/>
          <p:cNvSpPr txBox="1"/>
          <p:nvPr/>
        </p:nvSpPr>
        <p:spPr>
          <a:xfrm>
            <a:off x="3677198" y="4433440"/>
            <a:ext cx="1221809" cy="461665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Mining Options</a:t>
            </a:r>
            <a:br>
              <a:rPr lang="en-US" altLang="ko-KR" sz="8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e.g. alpha mining</a:t>
            </a:r>
          </a:p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Mining Parameters</a:t>
            </a:r>
          </a:p>
        </p:txBody>
      </p:sp>
      <p:cxnSp>
        <p:nvCxnSpPr>
          <p:cNvPr id="36" name="꺾인 연결선 13"/>
          <p:cNvCxnSpPr/>
          <p:nvPr/>
        </p:nvCxnSpPr>
        <p:spPr>
          <a:xfrm>
            <a:off x="3315448" y="3422242"/>
            <a:ext cx="2303252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꺾인 연결선 16"/>
          <p:cNvCxnSpPr>
            <a:stCxn id="31" idx="2"/>
            <a:endCxn id="30" idx="3"/>
          </p:cNvCxnSpPr>
          <p:nvPr/>
        </p:nvCxnSpPr>
        <p:spPr>
          <a:xfrm rot="16200000" flipH="1">
            <a:off x="4062701" y="2483352"/>
            <a:ext cx="350934" cy="3384304"/>
          </a:xfrm>
          <a:prstGeom prst="bentConnector3">
            <a:avLst>
              <a:gd name="adj1" fmla="val 25441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19"/>
          <p:cNvSpPr txBox="1"/>
          <p:nvPr/>
        </p:nvSpPr>
        <p:spPr>
          <a:xfrm>
            <a:off x="3671746" y="5453726"/>
            <a:ext cx="1040670" cy="21544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>
                <a:latin typeface="Arial" charset="0"/>
                <a:ea typeface="Arial" charset="0"/>
                <a:cs typeface="Arial" charset="0"/>
              </a:rPr>
              <a:t>Widget options</a:t>
            </a:r>
            <a:endParaRPr lang="en-US" altLang="ko-KR" sz="8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9" name="꺾인 연결선 20"/>
          <p:cNvCxnSpPr/>
          <p:nvPr/>
        </p:nvCxnSpPr>
        <p:spPr>
          <a:xfrm rot="16200000" flipH="1">
            <a:off x="4102772" y="2064154"/>
            <a:ext cx="664235" cy="4536000"/>
          </a:xfrm>
          <a:prstGeom prst="bentConnector3">
            <a:avLst>
              <a:gd name="adj1" fmla="val 25519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꺾인 연결선 26"/>
          <p:cNvCxnSpPr>
            <a:endCxn id="30" idx="0"/>
          </p:cNvCxnSpPr>
          <p:nvPr/>
        </p:nvCxnSpPr>
        <p:spPr>
          <a:xfrm flipV="1">
            <a:off x="2166885" y="2524925"/>
            <a:ext cx="4519810" cy="664233"/>
          </a:xfrm>
          <a:prstGeom prst="bentConnector4">
            <a:avLst>
              <a:gd name="adj1" fmla="val 254"/>
              <a:gd name="adj2" fmla="val 23197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38"/>
          <p:cNvSpPr txBox="1"/>
          <p:nvPr/>
        </p:nvSpPr>
        <p:spPr>
          <a:xfrm>
            <a:off x="3671746" y="1326505"/>
            <a:ext cx="1329210" cy="33855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Event Log (e.g. XES)</a:t>
            </a:r>
          </a:p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Mapping Information</a:t>
            </a: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313772" y="3873604"/>
            <a:ext cx="2303251" cy="12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12"/>
          <p:cNvSpPr txBox="1"/>
          <p:nvPr/>
        </p:nvSpPr>
        <p:spPr>
          <a:xfrm>
            <a:off x="3677198" y="3862163"/>
            <a:ext cx="649537" cy="21544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36270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Level 0 DFD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467350" y="3410998"/>
            <a:ext cx="1080000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1. Import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017736" y="1402161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sp>
        <p:nvSpPr>
          <p:cNvPr id="77" name="타원 76"/>
          <p:cNvSpPr/>
          <p:nvPr/>
        </p:nvSpPr>
        <p:spPr>
          <a:xfrm>
            <a:off x="5312278" y="3451235"/>
            <a:ext cx="1080000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 Analysis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312278" y="5081475"/>
            <a:ext cx="1080000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 Mining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601909" y="3448799"/>
            <a:ext cx="1080000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5. Visualization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81" name="꺾인 연결선 36"/>
          <p:cNvCxnSpPr>
            <a:stCxn id="75" idx="1"/>
            <a:endCxn id="74" idx="0"/>
          </p:cNvCxnSpPr>
          <p:nvPr/>
        </p:nvCxnSpPr>
        <p:spPr>
          <a:xfrm rot="10800000" flipV="1">
            <a:off x="1007350" y="1618164"/>
            <a:ext cx="3010386" cy="1792837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65"/>
          <p:cNvSpPr txBox="1"/>
          <p:nvPr/>
        </p:nvSpPr>
        <p:spPr>
          <a:xfrm>
            <a:off x="177780" y="2695480"/>
            <a:ext cx="934871" cy="78483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Event Log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XES</a:t>
            </a:r>
          </a:p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Mapping 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Information</a:t>
            </a:r>
          </a:p>
          <a:p>
            <a:pPr marL="171450" indent="-108000" latinLnBrk="0">
              <a:buFont typeface="Wingdings" panose="05000000000000000000" pitchFamily="2" charset="2"/>
              <a:buChar char="§"/>
            </a:pP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4" name="꺾인 연결선 68"/>
          <p:cNvCxnSpPr>
            <a:stCxn id="67" idx="6"/>
            <a:endCxn id="77" idx="4"/>
          </p:cNvCxnSpPr>
          <p:nvPr/>
        </p:nvCxnSpPr>
        <p:spPr>
          <a:xfrm>
            <a:off x="3969814" y="3991235"/>
            <a:ext cx="1882464" cy="540000"/>
          </a:xfrm>
          <a:prstGeom prst="bentConnector4">
            <a:avLst>
              <a:gd name="adj1" fmla="val 35657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꺾인 연결선 36"/>
          <p:cNvCxnSpPr>
            <a:stCxn id="75" idx="3"/>
            <a:endCxn id="77" idx="0"/>
          </p:cNvCxnSpPr>
          <p:nvPr/>
        </p:nvCxnSpPr>
        <p:spPr>
          <a:xfrm>
            <a:off x="5097736" y="1618161"/>
            <a:ext cx="754542" cy="183307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65"/>
          <p:cNvSpPr txBox="1"/>
          <p:nvPr/>
        </p:nvSpPr>
        <p:spPr>
          <a:xfrm>
            <a:off x="4235965" y="2663970"/>
            <a:ext cx="1723549" cy="78483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Analysis Options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High/Low MC</a:t>
            </a:r>
          </a:p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Analysis Parameters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Statistical parameters,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User Parameters</a:t>
            </a:r>
          </a:p>
        </p:txBody>
      </p:sp>
      <p:sp>
        <p:nvSpPr>
          <p:cNvPr id="93" name="TextBox 65"/>
          <p:cNvSpPr txBox="1"/>
          <p:nvPr/>
        </p:nvSpPr>
        <p:spPr>
          <a:xfrm>
            <a:off x="2649798" y="5635054"/>
            <a:ext cx="1326004" cy="507831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Mining Options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alpha mining</a:t>
            </a:r>
          </a:p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Mining Parameters</a:t>
            </a:r>
          </a:p>
        </p:txBody>
      </p:sp>
      <p:cxnSp>
        <p:nvCxnSpPr>
          <p:cNvPr id="94" name="꺾인 연결선 36"/>
          <p:cNvCxnSpPr>
            <a:stCxn id="75" idx="3"/>
            <a:endCxn id="79" idx="0"/>
          </p:cNvCxnSpPr>
          <p:nvPr/>
        </p:nvCxnSpPr>
        <p:spPr>
          <a:xfrm>
            <a:off x="5097740" y="1618161"/>
            <a:ext cx="3044173" cy="183063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65"/>
          <p:cNvSpPr txBox="1"/>
          <p:nvPr/>
        </p:nvSpPr>
        <p:spPr>
          <a:xfrm>
            <a:off x="7021089" y="2896123"/>
            <a:ext cx="112082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Widget options</a:t>
            </a:r>
          </a:p>
        </p:txBody>
      </p:sp>
      <p:cxnSp>
        <p:nvCxnSpPr>
          <p:cNvPr id="111" name="꺾인 연결선 68"/>
          <p:cNvCxnSpPr>
            <a:stCxn id="77" idx="6"/>
            <a:endCxn id="79" idx="4"/>
          </p:cNvCxnSpPr>
          <p:nvPr/>
        </p:nvCxnSpPr>
        <p:spPr>
          <a:xfrm>
            <a:off x="6392282" y="3991235"/>
            <a:ext cx="1749631" cy="537564"/>
          </a:xfrm>
          <a:prstGeom prst="bentConnector4">
            <a:avLst>
              <a:gd name="adj1" fmla="val 34568"/>
              <a:gd name="adj2" fmla="val 14252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꺾인 연결선 68"/>
          <p:cNvCxnSpPr>
            <a:stCxn id="78" idx="6"/>
            <a:endCxn id="79" idx="4"/>
          </p:cNvCxnSpPr>
          <p:nvPr/>
        </p:nvCxnSpPr>
        <p:spPr>
          <a:xfrm flipV="1">
            <a:off x="6392282" y="4528799"/>
            <a:ext cx="1749631" cy="109267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68"/>
          <p:cNvCxnSpPr>
            <a:stCxn id="79" idx="6"/>
            <a:endCxn id="75" idx="0"/>
          </p:cNvCxnSpPr>
          <p:nvPr/>
        </p:nvCxnSpPr>
        <p:spPr>
          <a:xfrm flipH="1" flipV="1">
            <a:off x="4557740" y="1402161"/>
            <a:ext cx="4124173" cy="2586638"/>
          </a:xfrm>
          <a:prstGeom prst="bentConnector4">
            <a:avLst>
              <a:gd name="adj1" fmla="val -5543"/>
              <a:gd name="adj2" fmla="val 10883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65"/>
          <p:cNvSpPr txBox="1"/>
          <p:nvPr/>
        </p:nvSpPr>
        <p:spPr>
          <a:xfrm>
            <a:off x="6966987" y="4522357"/>
            <a:ext cx="1146468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Analysis Result</a:t>
            </a:r>
          </a:p>
        </p:txBody>
      </p:sp>
      <p:sp>
        <p:nvSpPr>
          <p:cNvPr id="45" name="TextBox 65"/>
          <p:cNvSpPr txBox="1"/>
          <p:nvPr/>
        </p:nvSpPr>
        <p:spPr>
          <a:xfrm>
            <a:off x="6706683" y="5380021"/>
            <a:ext cx="112082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Process Model</a:t>
            </a:r>
          </a:p>
        </p:txBody>
      </p:sp>
      <p:sp>
        <p:nvSpPr>
          <p:cNvPr id="67" name="타원 66"/>
          <p:cNvSpPr/>
          <p:nvPr/>
        </p:nvSpPr>
        <p:spPr>
          <a:xfrm>
            <a:off x="2889814" y="3451235"/>
            <a:ext cx="1080000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 latinLnBrk="0"/>
            <a:r>
              <a:rPr lang="en-US" altLang="ko-KR" sz="1000" dirty="0">
                <a:latin typeface="+mn-ea"/>
              </a:rPr>
              <a:t>2. </a:t>
            </a:r>
            <a:r>
              <a:rPr lang="en-US" altLang="ko-KR" sz="900" dirty="0">
                <a:latin typeface="+mn-ea"/>
              </a:rPr>
              <a:t>Preprocessing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91" name="꺾인 연결선 36"/>
          <p:cNvCxnSpPr>
            <a:stCxn id="75" idx="1"/>
            <a:endCxn id="67" idx="0"/>
          </p:cNvCxnSpPr>
          <p:nvPr/>
        </p:nvCxnSpPr>
        <p:spPr>
          <a:xfrm rot="10800000" flipV="1">
            <a:off x="3429814" y="1618161"/>
            <a:ext cx="587922" cy="183307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꺾인 연결선 36"/>
          <p:cNvCxnSpPr>
            <a:stCxn id="75" idx="1"/>
            <a:endCxn id="78" idx="2"/>
          </p:cNvCxnSpPr>
          <p:nvPr/>
        </p:nvCxnSpPr>
        <p:spPr>
          <a:xfrm rot="10800000" flipH="1" flipV="1">
            <a:off x="4017736" y="1618161"/>
            <a:ext cx="1294542" cy="4003314"/>
          </a:xfrm>
          <a:prstGeom prst="bentConnector3">
            <a:avLst>
              <a:gd name="adj1" fmla="val -296306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꺾인 연결선 68"/>
          <p:cNvCxnSpPr>
            <a:stCxn id="74" idx="6"/>
            <a:endCxn id="67" idx="4"/>
          </p:cNvCxnSpPr>
          <p:nvPr/>
        </p:nvCxnSpPr>
        <p:spPr>
          <a:xfrm>
            <a:off x="1547350" y="3951002"/>
            <a:ext cx="1882464" cy="580237"/>
          </a:xfrm>
          <a:prstGeom prst="bentConnector4">
            <a:avLst>
              <a:gd name="adj1" fmla="val 35657"/>
              <a:gd name="adj2" fmla="val 13939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꺾인 연결선 68"/>
          <p:cNvCxnSpPr>
            <a:stCxn id="67" idx="6"/>
            <a:endCxn id="78" idx="2"/>
          </p:cNvCxnSpPr>
          <p:nvPr/>
        </p:nvCxnSpPr>
        <p:spPr>
          <a:xfrm>
            <a:off x="3969814" y="3991235"/>
            <a:ext cx="1342464" cy="16302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65"/>
          <p:cNvSpPr txBox="1"/>
          <p:nvPr/>
        </p:nvSpPr>
        <p:spPr>
          <a:xfrm>
            <a:off x="1811566" y="2831042"/>
            <a:ext cx="1723549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Preprocessing Options</a:t>
            </a:r>
          </a:p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Preprocessing Parameters</a:t>
            </a:r>
          </a:p>
        </p:txBody>
      </p:sp>
      <p:sp>
        <p:nvSpPr>
          <p:cNvPr id="113" name="TextBox 65"/>
          <p:cNvSpPr txBox="1"/>
          <p:nvPr/>
        </p:nvSpPr>
        <p:spPr>
          <a:xfrm>
            <a:off x="2294301" y="4753189"/>
            <a:ext cx="1242648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Event Log Object</a:t>
            </a:r>
          </a:p>
        </p:txBody>
      </p:sp>
      <p:sp>
        <p:nvSpPr>
          <p:cNvPr id="118" name="TextBox 65"/>
          <p:cNvSpPr txBox="1"/>
          <p:nvPr/>
        </p:nvSpPr>
        <p:spPr>
          <a:xfrm>
            <a:off x="8216307" y="1177771"/>
            <a:ext cx="684803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0" name="꺾인 연결선 68"/>
          <p:cNvCxnSpPr>
            <a:stCxn id="77" idx="6"/>
            <a:endCxn id="75" idx="0"/>
          </p:cNvCxnSpPr>
          <p:nvPr/>
        </p:nvCxnSpPr>
        <p:spPr>
          <a:xfrm flipH="1" flipV="1">
            <a:off x="4557736" y="1402161"/>
            <a:ext cx="1834542" cy="2589074"/>
          </a:xfrm>
          <a:prstGeom prst="bentConnector4">
            <a:avLst>
              <a:gd name="adj1" fmla="val -12461"/>
              <a:gd name="adj2" fmla="val 10882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5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 Import</a:t>
            </a: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2423168" y="3433710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1.1. Import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14090" y="2057121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cxnSp>
        <p:nvCxnSpPr>
          <p:cNvPr id="81" name="꺾인 연결선 36"/>
          <p:cNvCxnSpPr>
            <a:stCxn id="75" idx="3"/>
            <a:endCxn id="74" idx="0"/>
          </p:cNvCxnSpPr>
          <p:nvPr/>
        </p:nvCxnSpPr>
        <p:spPr>
          <a:xfrm>
            <a:off x="1294090" y="2273125"/>
            <a:ext cx="1735494" cy="116058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65"/>
          <p:cNvSpPr txBox="1"/>
          <p:nvPr/>
        </p:nvSpPr>
        <p:spPr>
          <a:xfrm>
            <a:off x="1723259" y="2245710"/>
            <a:ext cx="877163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Event Log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XES</a:t>
            </a:r>
          </a:p>
        </p:txBody>
      </p:sp>
      <p:cxnSp>
        <p:nvCxnSpPr>
          <p:cNvPr id="84" name="꺾인 연결선 68"/>
          <p:cNvCxnSpPr>
            <a:stCxn id="74" idx="6"/>
            <a:endCxn id="26" idx="4"/>
          </p:cNvCxnSpPr>
          <p:nvPr/>
        </p:nvCxnSpPr>
        <p:spPr>
          <a:xfrm>
            <a:off x="3636000" y="3973710"/>
            <a:ext cx="1839184" cy="540000"/>
          </a:xfrm>
          <a:prstGeom prst="bentConnector4">
            <a:avLst>
              <a:gd name="adj1" fmla="val 33514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868768" y="3433710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1.2. Mapping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28" name="꺾인 연결선 36"/>
          <p:cNvCxnSpPr>
            <a:stCxn id="75" idx="3"/>
            <a:endCxn id="26" idx="0"/>
          </p:cNvCxnSpPr>
          <p:nvPr/>
        </p:nvCxnSpPr>
        <p:spPr>
          <a:xfrm>
            <a:off x="1294090" y="2273125"/>
            <a:ext cx="4181094" cy="116058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5"/>
          <p:cNvSpPr txBox="1"/>
          <p:nvPr/>
        </p:nvSpPr>
        <p:spPr>
          <a:xfrm>
            <a:off x="3636000" y="2245710"/>
            <a:ext cx="140936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Mapping Information</a:t>
            </a:r>
          </a:p>
        </p:txBody>
      </p:sp>
      <p:sp>
        <p:nvSpPr>
          <p:cNvPr id="38" name="TextBox 65"/>
          <p:cNvSpPr txBox="1"/>
          <p:nvPr/>
        </p:nvSpPr>
        <p:spPr>
          <a:xfrm>
            <a:off x="4074603" y="4721348"/>
            <a:ext cx="150554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Raw Event Log Object</a:t>
            </a:r>
          </a:p>
        </p:txBody>
      </p:sp>
      <p:sp>
        <p:nvSpPr>
          <p:cNvPr id="40" name="TextBox 65"/>
          <p:cNvSpPr txBox="1"/>
          <p:nvPr/>
        </p:nvSpPr>
        <p:spPr>
          <a:xfrm>
            <a:off x="7314368" y="3865988"/>
            <a:ext cx="1242648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Event Log Object</a:t>
            </a:r>
          </a:p>
        </p:txBody>
      </p:sp>
      <p:cxnSp>
        <p:nvCxnSpPr>
          <p:cNvPr id="41" name="직선 화살표 연결선 40"/>
          <p:cNvCxnSpPr>
            <a:stCxn id="26" idx="6"/>
            <a:endCxn id="40" idx="1"/>
          </p:cNvCxnSpPr>
          <p:nvPr/>
        </p:nvCxnSpPr>
        <p:spPr>
          <a:xfrm>
            <a:off x="6081600" y="3973710"/>
            <a:ext cx="1232768" cy="76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96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 Preprocessing</a:t>
            </a: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2423168" y="3433710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2.1. Preprocessing Object </a:t>
            </a:r>
            <a:r>
              <a:rPr lang="ko-KR" altLang="en-US" sz="1000" dirty="0">
                <a:latin typeface="+mn-ea"/>
              </a:rPr>
              <a:t>생성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14090" y="2057121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cxnSp>
        <p:nvCxnSpPr>
          <p:cNvPr id="81" name="꺾인 연결선 36"/>
          <p:cNvCxnSpPr>
            <a:stCxn id="75" idx="3"/>
            <a:endCxn id="74" idx="0"/>
          </p:cNvCxnSpPr>
          <p:nvPr/>
        </p:nvCxnSpPr>
        <p:spPr>
          <a:xfrm>
            <a:off x="1294090" y="2273125"/>
            <a:ext cx="1735494" cy="116058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65"/>
          <p:cNvSpPr txBox="1"/>
          <p:nvPr/>
        </p:nvSpPr>
        <p:spPr>
          <a:xfrm>
            <a:off x="1570771" y="2273121"/>
            <a:ext cx="1531188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Preprocessing options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duplicate_remover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4" name="꺾인 연결선 68"/>
          <p:cNvCxnSpPr>
            <a:stCxn id="74" idx="6"/>
            <a:endCxn id="26" idx="4"/>
          </p:cNvCxnSpPr>
          <p:nvPr/>
        </p:nvCxnSpPr>
        <p:spPr>
          <a:xfrm>
            <a:off x="3636000" y="3973710"/>
            <a:ext cx="1839184" cy="540000"/>
          </a:xfrm>
          <a:prstGeom prst="bentConnector4">
            <a:avLst>
              <a:gd name="adj1" fmla="val 33514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868768" y="3433710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2.2. Preprocessing </a:t>
            </a:r>
            <a:r>
              <a:rPr lang="ko-KR" altLang="en-US" sz="1000" dirty="0">
                <a:latin typeface="+mn-ea"/>
              </a:rPr>
              <a:t>수행</a:t>
            </a:r>
          </a:p>
        </p:txBody>
      </p:sp>
      <p:cxnSp>
        <p:nvCxnSpPr>
          <p:cNvPr id="28" name="꺾인 연결선 36"/>
          <p:cNvCxnSpPr>
            <a:stCxn id="75" idx="3"/>
            <a:endCxn id="26" idx="0"/>
          </p:cNvCxnSpPr>
          <p:nvPr/>
        </p:nvCxnSpPr>
        <p:spPr>
          <a:xfrm>
            <a:off x="1294090" y="2273125"/>
            <a:ext cx="4181094" cy="116058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5"/>
          <p:cNvSpPr txBox="1"/>
          <p:nvPr/>
        </p:nvSpPr>
        <p:spPr>
          <a:xfrm>
            <a:off x="3907053" y="2266844"/>
            <a:ext cx="1580882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/>
              <a:t>Preprocessing Parameters</a:t>
            </a:r>
          </a:p>
        </p:txBody>
      </p:sp>
      <p:sp>
        <p:nvSpPr>
          <p:cNvPr id="38" name="TextBox 65"/>
          <p:cNvSpPr txBox="1"/>
          <p:nvPr/>
        </p:nvSpPr>
        <p:spPr>
          <a:xfrm>
            <a:off x="4193743" y="4721348"/>
            <a:ext cx="135005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/>
              <a:t>Preprocessing Object</a:t>
            </a:r>
          </a:p>
        </p:txBody>
      </p:sp>
      <p:sp>
        <p:nvSpPr>
          <p:cNvPr id="40" name="TextBox 65"/>
          <p:cNvSpPr txBox="1"/>
          <p:nvPr/>
        </p:nvSpPr>
        <p:spPr>
          <a:xfrm>
            <a:off x="7281346" y="1863348"/>
            <a:ext cx="1245854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/>
              <a:t>Updated Event Log</a:t>
            </a:r>
          </a:p>
        </p:txBody>
      </p:sp>
      <p:cxnSp>
        <p:nvCxnSpPr>
          <p:cNvPr id="41" name="직선 화살표 연결선 40"/>
          <p:cNvCxnSpPr>
            <a:stCxn id="53" idx="0"/>
            <a:endCxn id="26" idx="4"/>
          </p:cNvCxnSpPr>
          <p:nvPr/>
        </p:nvCxnSpPr>
        <p:spPr>
          <a:xfrm flipH="1" flipV="1">
            <a:off x="5475188" y="4513710"/>
            <a:ext cx="12751" cy="9531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7314368" y="3433710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2.3. Event Log </a:t>
            </a:r>
            <a:r>
              <a:rPr lang="ko-KR" altLang="en-US" sz="1000" dirty="0">
                <a:latin typeface="+mn-ea"/>
              </a:rPr>
              <a:t>업데이트</a:t>
            </a:r>
          </a:p>
        </p:txBody>
      </p:sp>
      <p:cxnSp>
        <p:nvCxnSpPr>
          <p:cNvPr id="50" name="꺾인 연결선 68"/>
          <p:cNvCxnSpPr>
            <a:stCxn id="26" idx="6"/>
            <a:endCxn id="47" idx="4"/>
          </p:cNvCxnSpPr>
          <p:nvPr/>
        </p:nvCxnSpPr>
        <p:spPr>
          <a:xfrm>
            <a:off x="6081600" y="3973710"/>
            <a:ext cx="1839184" cy="540000"/>
          </a:xfrm>
          <a:prstGeom prst="bentConnector4">
            <a:avLst>
              <a:gd name="adj1" fmla="val 33514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65"/>
          <p:cNvSpPr txBox="1"/>
          <p:nvPr/>
        </p:nvSpPr>
        <p:spPr>
          <a:xfrm>
            <a:off x="4913903" y="5466878"/>
            <a:ext cx="1148071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/>
              <a:t>Event Log Object</a:t>
            </a:r>
          </a:p>
        </p:txBody>
      </p:sp>
      <p:sp>
        <p:nvSpPr>
          <p:cNvPr id="58" name="TextBox 65"/>
          <p:cNvSpPr txBox="1"/>
          <p:nvPr/>
        </p:nvSpPr>
        <p:spPr>
          <a:xfrm>
            <a:off x="6395617" y="4729242"/>
            <a:ext cx="1863011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/>
              <a:t>Preprocessed Event Log Object</a:t>
            </a:r>
          </a:p>
        </p:txBody>
      </p:sp>
      <p:cxnSp>
        <p:nvCxnSpPr>
          <p:cNvPr id="59" name="직선 화살표 연결선 58"/>
          <p:cNvCxnSpPr>
            <a:stCxn id="47" idx="0"/>
            <a:endCxn id="40" idx="2"/>
          </p:cNvCxnSpPr>
          <p:nvPr/>
        </p:nvCxnSpPr>
        <p:spPr>
          <a:xfrm flipH="1" flipV="1">
            <a:off x="7904277" y="2094180"/>
            <a:ext cx="16511" cy="13395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2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Analysis</a:t>
            </a: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1911968" y="2976642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 BOB/WOW </a:t>
            </a:r>
            <a:r>
              <a:rPr lang="ko-KR" altLang="en-US" sz="1000" dirty="0">
                <a:latin typeface="+mn-ea"/>
              </a:rPr>
              <a:t>분류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21290" y="1761921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cxnSp>
        <p:nvCxnSpPr>
          <p:cNvPr id="81" name="꺾인 연결선 36"/>
          <p:cNvCxnSpPr>
            <a:stCxn id="75" idx="3"/>
            <a:endCxn id="74" idx="0"/>
          </p:cNvCxnSpPr>
          <p:nvPr/>
        </p:nvCxnSpPr>
        <p:spPr>
          <a:xfrm>
            <a:off x="1301290" y="1977925"/>
            <a:ext cx="1217094" cy="99872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65"/>
          <p:cNvSpPr txBox="1"/>
          <p:nvPr/>
        </p:nvSpPr>
        <p:spPr>
          <a:xfrm>
            <a:off x="1255661" y="1977920"/>
            <a:ext cx="1319592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Classifying Criteria</a:t>
            </a:r>
          </a:p>
        </p:txBody>
      </p:sp>
      <p:cxnSp>
        <p:nvCxnSpPr>
          <p:cNvPr id="84" name="꺾인 연결선 68"/>
          <p:cNvCxnSpPr>
            <a:stCxn id="74" idx="6"/>
            <a:endCxn id="26" idx="4"/>
          </p:cNvCxnSpPr>
          <p:nvPr/>
        </p:nvCxnSpPr>
        <p:spPr>
          <a:xfrm>
            <a:off x="3124800" y="3516646"/>
            <a:ext cx="1738384" cy="534879"/>
          </a:xfrm>
          <a:prstGeom prst="bentConnector4">
            <a:avLst>
              <a:gd name="adj1" fmla="val 32558"/>
              <a:gd name="adj2" fmla="val 14273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256768" y="29715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3.2. Statistical Analysis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28" name="꺾인 연결선 36"/>
          <p:cNvCxnSpPr>
            <a:stCxn id="75" idx="3"/>
            <a:endCxn id="26" idx="0"/>
          </p:cNvCxnSpPr>
          <p:nvPr/>
        </p:nvCxnSpPr>
        <p:spPr>
          <a:xfrm>
            <a:off x="1301290" y="1977921"/>
            <a:ext cx="3561894" cy="9936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5"/>
          <p:cNvSpPr txBox="1"/>
          <p:nvPr/>
        </p:nvSpPr>
        <p:spPr>
          <a:xfrm>
            <a:off x="3466492" y="1977920"/>
            <a:ext cx="1467068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Statistical parameters</a:t>
            </a:r>
          </a:p>
        </p:txBody>
      </p:sp>
      <p:sp>
        <p:nvSpPr>
          <p:cNvPr id="32" name="타원 31"/>
          <p:cNvSpPr/>
          <p:nvPr/>
        </p:nvSpPr>
        <p:spPr>
          <a:xfrm>
            <a:off x="6601568" y="29715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3.3. </a:t>
            </a:r>
          </a:p>
          <a:p>
            <a:pPr algn="ctr" latinLnBrk="0"/>
            <a:r>
              <a:rPr lang="en-US" altLang="ko-KR" sz="1000" dirty="0">
                <a:latin typeface="+mn-ea"/>
              </a:rPr>
              <a:t>User-defined Analysis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34" name="꺾인 연결선 36"/>
          <p:cNvCxnSpPr>
            <a:stCxn id="75" idx="3"/>
            <a:endCxn id="32" idx="0"/>
          </p:cNvCxnSpPr>
          <p:nvPr/>
        </p:nvCxnSpPr>
        <p:spPr>
          <a:xfrm>
            <a:off x="1301290" y="1977921"/>
            <a:ext cx="5906694" cy="9936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65"/>
          <p:cNvSpPr txBox="1"/>
          <p:nvPr/>
        </p:nvSpPr>
        <p:spPr>
          <a:xfrm>
            <a:off x="5882820" y="1977920"/>
            <a:ext cx="1229824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User Parameters</a:t>
            </a:r>
          </a:p>
        </p:txBody>
      </p:sp>
      <p:sp>
        <p:nvSpPr>
          <p:cNvPr id="29" name="타원 28"/>
          <p:cNvSpPr/>
          <p:nvPr/>
        </p:nvSpPr>
        <p:spPr>
          <a:xfrm>
            <a:off x="4256768" y="5110683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3.4. </a:t>
            </a:r>
          </a:p>
          <a:p>
            <a:pPr algn="ctr" latinLnBrk="0"/>
            <a:r>
              <a:rPr lang="en-US" altLang="ko-KR" sz="1000" dirty="0">
                <a:latin typeface="+mn-ea"/>
              </a:rPr>
              <a:t>Analysis Integration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30" name="꺾인 연결선 68"/>
          <p:cNvCxnSpPr>
            <a:stCxn id="32" idx="4"/>
            <a:endCxn id="29" idx="6"/>
          </p:cNvCxnSpPr>
          <p:nvPr/>
        </p:nvCxnSpPr>
        <p:spPr>
          <a:xfrm rot="5400000">
            <a:off x="5539211" y="3981910"/>
            <a:ext cx="1599162" cy="173838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68"/>
          <p:cNvCxnSpPr>
            <a:stCxn id="26" idx="6"/>
            <a:endCxn id="29" idx="6"/>
          </p:cNvCxnSpPr>
          <p:nvPr/>
        </p:nvCxnSpPr>
        <p:spPr>
          <a:xfrm>
            <a:off x="5469600" y="3511521"/>
            <a:ext cx="12700" cy="2139162"/>
          </a:xfrm>
          <a:prstGeom prst="bentConnector3">
            <a:avLst>
              <a:gd name="adj1" fmla="val 446456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9" idx="2"/>
          </p:cNvCxnSpPr>
          <p:nvPr/>
        </p:nvCxnSpPr>
        <p:spPr>
          <a:xfrm flipH="1">
            <a:off x="3384414" y="5650683"/>
            <a:ext cx="872354" cy="72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65"/>
          <p:cNvSpPr txBox="1"/>
          <p:nvPr/>
        </p:nvSpPr>
        <p:spPr>
          <a:xfrm>
            <a:off x="3783999" y="4283937"/>
            <a:ext cx="941283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BOB/WOW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TextBox 65"/>
          <p:cNvSpPr txBox="1"/>
          <p:nvPr/>
        </p:nvSpPr>
        <p:spPr>
          <a:xfrm>
            <a:off x="3082237" y="2388997"/>
            <a:ext cx="121700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Event Log object</a:t>
            </a:r>
          </a:p>
        </p:txBody>
      </p:sp>
      <p:cxnSp>
        <p:nvCxnSpPr>
          <p:cNvPr id="63" name="꺾인 연결선 36"/>
          <p:cNvCxnSpPr>
            <a:stCxn id="59" idx="1"/>
            <a:endCxn id="74" idx="7"/>
          </p:cNvCxnSpPr>
          <p:nvPr/>
        </p:nvCxnSpPr>
        <p:spPr>
          <a:xfrm rot="10800000" flipV="1">
            <a:off x="2947185" y="2504416"/>
            <a:ext cx="135052" cy="63039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꺾인 연결선 36"/>
          <p:cNvCxnSpPr>
            <a:stCxn id="59" idx="3"/>
            <a:endCxn id="26" idx="1"/>
          </p:cNvCxnSpPr>
          <p:nvPr/>
        </p:nvCxnSpPr>
        <p:spPr>
          <a:xfrm>
            <a:off x="4299237" y="2504413"/>
            <a:ext cx="135146" cy="62527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꺾인 연결선 36"/>
          <p:cNvCxnSpPr>
            <a:stCxn id="59" idx="3"/>
            <a:endCxn id="32" idx="1"/>
          </p:cNvCxnSpPr>
          <p:nvPr/>
        </p:nvCxnSpPr>
        <p:spPr>
          <a:xfrm>
            <a:off x="4299237" y="2504413"/>
            <a:ext cx="2479946" cy="62527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꺾인 연결선 68"/>
          <p:cNvCxnSpPr>
            <a:stCxn id="74" idx="4"/>
            <a:endCxn id="32" idx="2"/>
          </p:cNvCxnSpPr>
          <p:nvPr/>
        </p:nvCxnSpPr>
        <p:spPr>
          <a:xfrm rot="5400000" flipH="1" flipV="1">
            <a:off x="4287419" y="1742490"/>
            <a:ext cx="545121" cy="4083184"/>
          </a:xfrm>
          <a:prstGeom prst="bentConnector4">
            <a:avLst>
              <a:gd name="adj1" fmla="val -80240"/>
              <a:gd name="adj2" fmla="val 9269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65"/>
          <p:cNvSpPr txBox="1"/>
          <p:nvPr/>
        </p:nvSpPr>
        <p:spPr>
          <a:xfrm>
            <a:off x="3783998" y="4521341"/>
            <a:ext cx="941283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BOB/WOW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TextBox 65"/>
          <p:cNvSpPr txBox="1"/>
          <p:nvPr/>
        </p:nvSpPr>
        <p:spPr>
          <a:xfrm>
            <a:off x="5153253" y="4752173"/>
            <a:ext cx="902811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S/A Result</a:t>
            </a:r>
          </a:p>
        </p:txBody>
      </p:sp>
      <p:sp>
        <p:nvSpPr>
          <p:cNvPr id="88" name="TextBox 65"/>
          <p:cNvSpPr txBox="1"/>
          <p:nvPr/>
        </p:nvSpPr>
        <p:spPr>
          <a:xfrm>
            <a:off x="6305177" y="5650683"/>
            <a:ext cx="902811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U/A Result</a:t>
            </a:r>
          </a:p>
        </p:txBody>
      </p:sp>
      <p:sp>
        <p:nvSpPr>
          <p:cNvPr id="89" name="TextBox 65"/>
          <p:cNvSpPr txBox="1"/>
          <p:nvPr/>
        </p:nvSpPr>
        <p:spPr>
          <a:xfrm>
            <a:off x="2018533" y="5534166"/>
            <a:ext cx="1364476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High/Low Machines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80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lang="en-US" altLang="ko-KR" dirty="0">
                <a:latin typeface="+mn-ea"/>
              </a:rPr>
              <a:t>Mining</a:t>
            </a:r>
            <a:endParaRPr kumimoji="1" lang="en-US" altLang="ko-KR" dirty="0"/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2271968" y="34611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Mining Algorithm</a:t>
            </a:r>
            <a:r>
              <a:rPr lang="ko-KR" altLang="en-US" sz="1000" dirty="0">
                <a:latin typeface="+mn-ea"/>
              </a:rPr>
              <a:t>적용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14090" y="2057121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cxnSp>
        <p:nvCxnSpPr>
          <p:cNvPr id="81" name="꺾인 연결선 36"/>
          <p:cNvCxnSpPr>
            <a:stCxn id="75" idx="3"/>
            <a:endCxn id="74" idx="0"/>
          </p:cNvCxnSpPr>
          <p:nvPr/>
        </p:nvCxnSpPr>
        <p:spPr>
          <a:xfrm>
            <a:off x="1294090" y="2273121"/>
            <a:ext cx="1584294" cy="11880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65"/>
          <p:cNvSpPr txBox="1"/>
          <p:nvPr/>
        </p:nvSpPr>
        <p:spPr>
          <a:xfrm>
            <a:off x="1683438" y="2273121"/>
            <a:ext cx="1236236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Mining options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alpha mining</a:t>
            </a:r>
          </a:p>
        </p:txBody>
      </p:sp>
      <p:cxnSp>
        <p:nvCxnSpPr>
          <p:cNvPr id="84" name="꺾인 연결선 68"/>
          <p:cNvCxnSpPr>
            <a:stCxn id="74" idx="6"/>
            <a:endCxn id="26" idx="0"/>
          </p:cNvCxnSpPr>
          <p:nvPr/>
        </p:nvCxnSpPr>
        <p:spPr>
          <a:xfrm>
            <a:off x="3484804" y="4001125"/>
            <a:ext cx="1530503" cy="105566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408887" y="5056790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3.3. Process Model </a:t>
            </a:r>
            <a:r>
              <a:rPr lang="ko-KR" altLang="en-US" sz="1000" dirty="0">
                <a:latin typeface="+mn-ea"/>
              </a:rPr>
              <a:t>도출</a:t>
            </a:r>
          </a:p>
        </p:txBody>
      </p:sp>
      <p:sp>
        <p:nvSpPr>
          <p:cNvPr id="22" name="TextBox 65"/>
          <p:cNvSpPr txBox="1"/>
          <p:nvPr/>
        </p:nvSpPr>
        <p:spPr>
          <a:xfrm>
            <a:off x="347657" y="3885705"/>
            <a:ext cx="121700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Event Log object</a:t>
            </a:r>
          </a:p>
        </p:txBody>
      </p:sp>
      <p:sp>
        <p:nvSpPr>
          <p:cNvPr id="39" name="TextBox 65"/>
          <p:cNvSpPr txBox="1"/>
          <p:nvPr/>
        </p:nvSpPr>
        <p:spPr>
          <a:xfrm>
            <a:off x="6727934" y="5481374"/>
            <a:ext cx="1498432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Process </a:t>
            </a: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Model 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0" name="직선 화살표 연결선 39"/>
          <p:cNvCxnSpPr>
            <a:stCxn id="26" idx="6"/>
          </p:cNvCxnSpPr>
          <p:nvPr/>
        </p:nvCxnSpPr>
        <p:spPr>
          <a:xfrm>
            <a:off x="5621723" y="5596790"/>
            <a:ext cx="110621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6677768" y="34611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3.2. Process Model </a:t>
            </a:r>
            <a:r>
              <a:rPr lang="ko-KR" altLang="en-US" sz="1000" dirty="0">
                <a:latin typeface="+mn-ea"/>
              </a:rPr>
              <a:t>선택</a:t>
            </a:r>
          </a:p>
        </p:txBody>
      </p:sp>
      <p:cxnSp>
        <p:nvCxnSpPr>
          <p:cNvPr id="49" name="꺾인 연결선 68"/>
          <p:cNvCxnSpPr>
            <a:stCxn id="44" idx="2"/>
            <a:endCxn id="26" idx="0"/>
          </p:cNvCxnSpPr>
          <p:nvPr/>
        </p:nvCxnSpPr>
        <p:spPr>
          <a:xfrm rot="10800000" flipV="1">
            <a:off x="5015308" y="4001124"/>
            <a:ext cx="1662465" cy="105566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꺾인 연결선 36"/>
          <p:cNvCxnSpPr>
            <a:stCxn id="75" idx="3"/>
            <a:endCxn id="44" idx="0"/>
          </p:cNvCxnSpPr>
          <p:nvPr/>
        </p:nvCxnSpPr>
        <p:spPr>
          <a:xfrm>
            <a:off x="1294090" y="2273121"/>
            <a:ext cx="5990094" cy="11880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65"/>
          <p:cNvSpPr txBox="1"/>
          <p:nvPr/>
        </p:nvSpPr>
        <p:spPr>
          <a:xfrm>
            <a:off x="6109816" y="2273174"/>
            <a:ext cx="1236236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Mining options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alpha mining</a:t>
            </a:r>
          </a:p>
        </p:txBody>
      </p:sp>
      <p:sp>
        <p:nvSpPr>
          <p:cNvPr id="57" name="TextBox 65"/>
          <p:cNvSpPr txBox="1"/>
          <p:nvPr/>
        </p:nvSpPr>
        <p:spPr>
          <a:xfrm>
            <a:off x="5147265" y="3672324"/>
            <a:ext cx="1120820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Process Model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Petri-net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3809264" y="3767571"/>
            <a:ext cx="105670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Mining 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6" name="직선 화살표 연결선 65"/>
          <p:cNvCxnSpPr>
            <a:stCxn id="22" idx="3"/>
            <a:endCxn id="74" idx="2"/>
          </p:cNvCxnSpPr>
          <p:nvPr/>
        </p:nvCxnSpPr>
        <p:spPr>
          <a:xfrm>
            <a:off x="1564661" y="4001121"/>
            <a:ext cx="7073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61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3.1.</a:t>
            </a:r>
            <a:r>
              <a:rPr kumimoji="1" lang="ko-KR" altLang="en-US" dirty="0"/>
              <a:t> </a:t>
            </a:r>
            <a:r>
              <a:rPr lang="en-US" altLang="ko-KR" dirty="0">
                <a:latin typeface="+mn-ea"/>
              </a:rPr>
              <a:t>Mining Algorithm </a:t>
            </a:r>
            <a:r>
              <a:rPr lang="ko-KR" altLang="en-US" dirty="0">
                <a:latin typeface="+mn-ea"/>
              </a:rPr>
              <a:t>적용</a:t>
            </a:r>
            <a:endParaRPr kumimoji="1" lang="en-US" altLang="ko-KR" dirty="0"/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371168" y="28779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3.1.1.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Mining </a:t>
            </a:r>
            <a:r>
              <a:rPr lang="ko-KR" altLang="en-US" sz="1000" dirty="0">
                <a:latin typeface="+mn-ea"/>
              </a:rPr>
              <a:t>알고리즘 선택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20438" y="1406467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cxnSp>
        <p:nvCxnSpPr>
          <p:cNvPr id="81" name="꺾인 연결선 36"/>
          <p:cNvCxnSpPr>
            <a:stCxn id="75" idx="1"/>
            <a:endCxn id="74" idx="0"/>
          </p:cNvCxnSpPr>
          <p:nvPr/>
        </p:nvCxnSpPr>
        <p:spPr>
          <a:xfrm rot="10800000" flipV="1">
            <a:off x="977584" y="1622467"/>
            <a:ext cx="1042854" cy="12554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65"/>
          <p:cNvSpPr txBox="1"/>
          <p:nvPr/>
        </p:nvSpPr>
        <p:spPr>
          <a:xfrm>
            <a:off x="-12586" y="1751475"/>
            <a:ext cx="1088760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Mining option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(alpha mining)</a:t>
            </a:r>
          </a:p>
        </p:txBody>
      </p:sp>
      <p:sp>
        <p:nvSpPr>
          <p:cNvPr id="26" name="타원 25"/>
          <p:cNvSpPr/>
          <p:nvPr/>
        </p:nvSpPr>
        <p:spPr>
          <a:xfrm>
            <a:off x="3426368" y="29355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3.1.3 Log-based ordering relation </a:t>
            </a:r>
            <a:r>
              <a:rPr lang="ko-KR" altLang="en-US" sz="1000" dirty="0">
                <a:latin typeface="+mn-ea"/>
              </a:rPr>
              <a:t>도출</a:t>
            </a:r>
          </a:p>
        </p:txBody>
      </p:sp>
      <p:sp>
        <p:nvSpPr>
          <p:cNvPr id="22" name="TextBox 65"/>
          <p:cNvSpPr txBox="1"/>
          <p:nvPr/>
        </p:nvSpPr>
        <p:spPr>
          <a:xfrm>
            <a:off x="3426368" y="1904591"/>
            <a:ext cx="121700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Event Log object</a:t>
            </a:r>
          </a:p>
        </p:txBody>
      </p:sp>
      <p:sp>
        <p:nvSpPr>
          <p:cNvPr id="30" name="타원 29"/>
          <p:cNvSpPr/>
          <p:nvPr/>
        </p:nvSpPr>
        <p:spPr>
          <a:xfrm>
            <a:off x="5574368" y="33747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3.1.4. </a:t>
            </a:r>
          </a:p>
          <a:p>
            <a:pPr algn="ctr" latinLnBrk="0"/>
            <a:r>
              <a:rPr lang="en-US" altLang="ko-KR" sz="1000" dirty="0">
                <a:latin typeface="+mn-ea"/>
              </a:rPr>
              <a:t>Place</a:t>
            </a:r>
            <a:r>
              <a:rPr lang="ko-KR" altLang="en-US" sz="1000" dirty="0">
                <a:latin typeface="+mn-ea"/>
              </a:rPr>
              <a:t> 생성</a:t>
            </a:r>
          </a:p>
        </p:txBody>
      </p:sp>
      <p:sp>
        <p:nvSpPr>
          <p:cNvPr id="32" name="타원 31"/>
          <p:cNvSpPr/>
          <p:nvPr/>
        </p:nvSpPr>
        <p:spPr>
          <a:xfrm>
            <a:off x="5574368" y="5166268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3.1.5. </a:t>
            </a:r>
          </a:p>
          <a:p>
            <a:pPr algn="ctr" latinLnBrk="0"/>
            <a:r>
              <a:rPr lang="en-US" altLang="ko-KR" sz="1000" dirty="0">
                <a:latin typeface="+mn-ea"/>
              </a:rPr>
              <a:t>Arc</a:t>
            </a:r>
            <a:r>
              <a:rPr lang="ko-KR" altLang="en-US" sz="1000" dirty="0">
                <a:latin typeface="+mn-ea"/>
              </a:rPr>
              <a:t> 생성</a:t>
            </a:r>
          </a:p>
        </p:txBody>
      </p:sp>
      <p:sp>
        <p:nvSpPr>
          <p:cNvPr id="40" name="TextBox 65"/>
          <p:cNvSpPr txBox="1"/>
          <p:nvPr/>
        </p:nvSpPr>
        <p:spPr>
          <a:xfrm>
            <a:off x="3898733" y="1255295"/>
            <a:ext cx="1697901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Selected Mining Algorithm</a:t>
            </a:r>
          </a:p>
        </p:txBody>
      </p:sp>
      <p:cxnSp>
        <p:nvCxnSpPr>
          <p:cNvPr id="23" name="직선 화살표 연결선 22"/>
          <p:cNvCxnSpPr>
            <a:stCxn id="22" idx="2"/>
            <a:endCxn id="26" idx="0"/>
          </p:cNvCxnSpPr>
          <p:nvPr/>
        </p:nvCxnSpPr>
        <p:spPr>
          <a:xfrm flipH="1">
            <a:off x="4032784" y="2135423"/>
            <a:ext cx="2084" cy="8000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 68"/>
          <p:cNvCxnSpPr>
            <a:stCxn id="26" idx="6"/>
            <a:endCxn id="30" idx="4"/>
          </p:cNvCxnSpPr>
          <p:nvPr/>
        </p:nvCxnSpPr>
        <p:spPr>
          <a:xfrm>
            <a:off x="4639200" y="3475521"/>
            <a:ext cx="1541584" cy="979200"/>
          </a:xfrm>
          <a:prstGeom prst="bentConnector4">
            <a:avLst>
              <a:gd name="adj1" fmla="val 30331"/>
              <a:gd name="adj2" fmla="val 123346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꺾인 연결선 68"/>
          <p:cNvCxnSpPr>
            <a:stCxn id="26" idx="6"/>
            <a:endCxn id="32" idx="2"/>
          </p:cNvCxnSpPr>
          <p:nvPr/>
        </p:nvCxnSpPr>
        <p:spPr>
          <a:xfrm>
            <a:off x="4639200" y="3475525"/>
            <a:ext cx="935168" cy="223074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7722368" y="33747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3.1.6. </a:t>
            </a:r>
          </a:p>
          <a:p>
            <a:pPr algn="ctr" latinLnBrk="0"/>
            <a:r>
              <a:rPr lang="en-US" altLang="ko-KR" sz="1000" dirty="0">
                <a:latin typeface="+mn-ea"/>
              </a:rPr>
              <a:t>Mining Result </a:t>
            </a:r>
            <a:r>
              <a:rPr lang="ko-KR" altLang="en-US" sz="1000" dirty="0">
                <a:latin typeface="+mn-ea"/>
              </a:rPr>
              <a:t>생성</a:t>
            </a:r>
          </a:p>
        </p:txBody>
      </p:sp>
      <p:cxnSp>
        <p:nvCxnSpPr>
          <p:cNvPr id="53" name="꺾인 연결선 68"/>
          <p:cNvCxnSpPr>
            <a:stCxn id="30" idx="6"/>
            <a:endCxn id="52" idx="4"/>
          </p:cNvCxnSpPr>
          <p:nvPr/>
        </p:nvCxnSpPr>
        <p:spPr>
          <a:xfrm>
            <a:off x="6787200" y="3914721"/>
            <a:ext cx="1541584" cy="540000"/>
          </a:xfrm>
          <a:prstGeom prst="bentConnector4">
            <a:avLst>
              <a:gd name="adj1" fmla="val 30331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꺾인 연결선 68"/>
          <p:cNvCxnSpPr>
            <a:stCxn id="32" idx="6"/>
            <a:endCxn id="52" idx="4"/>
          </p:cNvCxnSpPr>
          <p:nvPr/>
        </p:nvCxnSpPr>
        <p:spPr>
          <a:xfrm flipV="1">
            <a:off x="6787200" y="4454725"/>
            <a:ext cx="1541584" cy="1251547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65"/>
          <p:cNvSpPr txBox="1"/>
          <p:nvPr/>
        </p:nvSpPr>
        <p:spPr>
          <a:xfrm>
            <a:off x="5327701" y="4660986"/>
            <a:ext cx="1768433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Log-based ordering relation</a:t>
            </a:r>
          </a:p>
        </p:txBody>
      </p:sp>
      <p:sp>
        <p:nvSpPr>
          <p:cNvPr id="60" name="TextBox 65"/>
          <p:cNvSpPr txBox="1"/>
          <p:nvPr/>
        </p:nvSpPr>
        <p:spPr>
          <a:xfrm>
            <a:off x="3794723" y="5706268"/>
            <a:ext cx="1768433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Log-based ordering relation</a:t>
            </a:r>
          </a:p>
        </p:txBody>
      </p:sp>
      <p:sp>
        <p:nvSpPr>
          <p:cNvPr id="61" name="TextBox 65"/>
          <p:cNvSpPr txBox="1"/>
          <p:nvPr/>
        </p:nvSpPr>
        <p:spPr>
          <a:xfrm>
            <a:off x="7379384" y="4660986"/>
            <a:ext cx="646331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Place</a:t>
            </a:r>
          </a:p>
        </p:txBody>
      </p:sp>
      <p:sp>
        <p:nvSpPr>
          <p:cNvPr id="62" name="TextBox 65"/>
          <p:cNvSpPr txBox="1"/>
          <p:nvPr/>
        </p:nvSpPr>
        <p:spPr>
          <a:xfrm>
            <a:off x="7393620" y="5706268"/>
            <a:ext cx="530915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Arc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65"/>
          <p:cNvSpPr txBox="1"/>
          <p:nvPr/>
        </p:nvSpPr>
        <p:spPr>
          <a:xfrm>
            <a:off x="7795984" y="1746861"/>
            <a:ext cx="106560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Mining 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5" name="직선 화살표 연결선 24"/>
          <p:cNvCxnSpPr>
            <a:stCxn id="52" idx="0"/>
            <a:endCxn id="24" idx="2"/>
          </p:cNvCxnSpPr>
          <p:nvPr/>
        </p:nvCxnSpPr>
        <p:spPr>
          <a:xfrm flipV="1">
            <a:off x="8328784" y="1977693"/>
            <a:ext cx="0" cy="13970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5563152" y="1480007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3.1.2. </a:t>
            </a:r>
          </a:p>
          <a:p>
            <a:pPr algn="ctr" latinLnBrk="0"/>
            <a:r>
              <a:rPr lang="en-US" altLang="ko-KR" sz="1000" dirty="0">
                <a:latin typeface="+mn-ea"/>
              </a:rPr>
              <a:t>Activity </a:t>
            </a:r>
            <a:r>
              <a:rPr lang="ko-KR" altLang="en-US" sz="1000" dirty="0">
                <a:latin typeface="+mn-ea"/>
              </a:rPr>
              <a:t>추출</a:t>
            </a:r>
          </a:p>
        </p:txBody>
      </p:sp>
      <p:cxnSp>
        <p:nvCxnSpPr>
          <p:cNvPr id="41" name="꺾인 연결선 68"/>
          <p:cNvCxnSpPr>
            <a:stCxn id="74" idx="6"/>
            <a:endCxn id="38" idx="0"/>
          </p:cNvCxnSpPr>
          <p:nvPr/>
        </p:nvCxnSpPr>
        <p:spPr>
          <a:xfrm flipV="1">
            <a:off x="1584000" y="1480007"/>
            <a:ext cx="4585568" cy="1937914"/>
          </a:xfrm>
          <a:prstGeom prst="bentConnector4">
            <a:avLst>
              <a:gd name="adj1" fmla="val 36322"/>
              <a:gd name="adj2" fmla="val 111796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 68"/>
          <p:cNvCxnSpPr>
            <a:stCxn id="38" idx="4"/>
            <a:endCxn id="26" idx="0"/>
          </p:cNvCxnSpPr>
          <p:nvPr/>
        </p:nvCxnSpPr>
        <p:spPr>
          <a:xfrm rot="5400000">
            <a:off x="4913419" y="1679372"/>
            <a:ext cx="375514" cy="213678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65"/>
          <p:cNvSpPr txBox="1"/>
          <p:nvPr/>
        </p:nvSpPr>
        <p:spPr>
          <a:xfrm>
            <a:off x="4344730" y="2745794"/>
            <a:ext cx="723275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Activity</a:t>
            </a:r>
          </a:p>
        </p:txBody>
      </p:sp>
      <p:cxnSp>
        <p:nvCxnSpPr>
          <p:cNvPr id="49" name="꺾인 연결선 68"/>
          <p:cNvCxnSpPr>
            <a:stCxn id="38" idx="4"/>
            <a:endCxn id="52" idx="1"/>
          </p:cNvCxnSpPr>
          <p:nvPr/>
        </p:nvCxnSpPr>
        <p:spPr>
          <a:xfrm rot="16200000" flipH="1">
            <a:off x="6548337" y="2181241"/>
            <a:ext cx="972876" cy="17304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65"/>
          <p:cNvSpPr txBox="1"/>
          <p:nvPr/>
        </p:nvSpPr>
        <p:spPr>
          <a:xfrm>
            <a:off x="6673142" y="2844887"/>
            <a:ext cx="723275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Activity</a:t>
            </a:r>
          </a:p>
        </p:txBody>
      </p:sp>
      <p:cxnSp>
        <p:nvCxnSpPr>
          <p:cNvPr id="33" name="직선 화살표 연결선 32"/>
          <p:cNvCxnSpPr>
            <a:stCxn id="22" idx="3"/>
            <a:endCxn id="38" idx="2"/>
          </p:cNvCxnSpPr>
          <p:nvPr/>
        </p:nvCxnSpPr>
        <p:spPr>
          <a:xfrm>
            <a:off x="4643368" y="2020007"/>
            <a:ext cx="91978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31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3.3.</a:t>
            </a:r>
            <a:r>
              <a:rPr kumimoji="1" lang="ko-KR" altLang="en-US" dirty="0"/>
              <a:t> </a:t>
            </a:r>
            <a:r>
              <a:rPr lang="en-US" altLang="ko-KR" dirty="0">
                <a:latin typeface="+mn-ea"/>
              </a:rPr>
              <a:t>Process Model </a:t>
            </a:r>
            <a:r>
              <a:rPr lang="ko-KR" altLang="en-US" dirty="0">
                <a:latin typeface="+mn-ea"/>
              </a:rPr>
              <a:t>도출</a:t>
            </a:r>
            <a:endParaRPr kumimoji="1" lang="en-US" altLang="ko-KR" dirty="0"/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371168" y="28779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3.3.1.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Model </a:t>
            </a:r>
            <a:r>
              <a:rPr lang="ko-KR" altLang="en-US" sz="1000" dirty="0">
                <a:latin typeface="+mn-ea"/>
              </a:rPr>
              <a:t>선택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910800" y="1396301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cxnSp>
        <p:nvCxnSpPr>
          <p:cNvPr id="81" name="꺾인 연결선 36"/>
          <p:cNvCxnSpPr>
            <a:stCxn id="75" idx="1"/>
            <a:endCxn id="74" idx="0"/>
          </p:cNvCxnSpPr>
          <p:nvPr/>
        </p:nvCxnSpPr>
        <p:spPr>
          <a:xfrm rot="10800000" flipV="1">
            <a:off x="977584" y="1612301"/>
            <a:ext cx="2933216" cy="126562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65"/>
          <p:cNvSpPr txBox="1"/>
          <p:nvPr/>
        </p:nvSpPr>
        <p:spPr>
          <a:xfrm>
            <a:off x="-102417" y="1797922"/>
            <a:ext cx="1088760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Mining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option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(alpha mining)</a:t>
            </a:r>
          </a:p>
        </p:txBody>
      </p:sp>
      <p:cxnSp>
        <p:nvCxnSpPr>
          <p:cNvPr id="84" name="꺾인 연결선 68"/>
          <p:cNvCxnSpPr>
            <a:stCxn id="74" idx="6"/>
            <a:endCxn id="26" idx="4"/>
          </p:cNvCxnSpPr>
          <p:nvPr/>
        </p:nvCxnSpPr>
        <p:spPr>
          <a:xfrm>
            <a:off x="1584000" y="3417921"/>
            <a:ext cx="1541584" cy="540000"/>
          </a:xfrm>
          <a:prstGeom prst="bentConnector4">
            <a:avLst>
              <a:gd name="adj1" fmla="val 30331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2519168" y="28779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3.3.2 Model Object </a:t>
            </a:r>
            <a:r>
              <a:rPr lang="ko-KR" altLang="en-US" sz="1000" dirty="0">
                <a:latin typeface="+mn-ea"/>
              </a:rPr>
              <a:t>생성</a:t>
            </a:r>
          </a:p>
        </p:txBody>
      </p:sp>
      <p:sp>
        <p:nvSpPr>
          <p:cNvPr id="22" name="TextBox 65"/>
          <p:cNvSpPr txBox="1"/>
          <p:nvPr/>
        </p:nvSpPr>
        <p:spPr>
          <a:xfrm>
            <a:off x="4745234" y="4885776"/>
            <a:ext cx="105670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Mining Result</a:t>
            </a:r>
          </a:p>
        </p:txBody>
      </p:sp>
      <p:sp>
        <p:nvSpPr>
          <p:cNvPr id="30" name="타원 29"/>
          <p:cNvSpPr/>
          <p:nvPr/>
        </p:nvSpPr>
        <p:spPr>
          <a:xfrm>
            <a:off x="4667168" y="28779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3.3.3. </a:t>
            </a:r>
          </a:p>
          <a:p>
            <a:pPr algn="ctr" latinLnBrk="0"/>
            <a:r>
              <a:rPr lang="en-US" altLang="ko-KR" sz="1000" dirty="0">
                <a:latin typeface="+mn-ea"/>
              </a:rPr>
              <a:t>Model </a:t>
            </a:r>
            <a:r>
              <a:rPr lang="ko-KR" altLang="en-US" sz="1000" dirty="0">
                <a:latin typeface="+mn-ea"/>
              </a:rPr>
              <a:t>생성</a:t>
            </a:r>
          </a:p>
        </p:txBody>
      </p:sp>
      <p:sp>
        <p:nvSpPr>
          <p:cNvPr id="40" name="TextBox 65"/>
          <p:cNvSpPr txBox="1"/>
          <p:nvPr/>
        </p:nvSpPr>
        <p:spPr>
          <a:xfrm>
            <a:off x="2142580" y="4164186"/>
            <a:ext cx="115288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Selected Model</a:t>
            </a:r>
          </a:p>
        </p:txBody>
      </p:sp>
      <p:cxnSp>
        <p:nvCxnSpPr>
          <p:cNvPr id="23" name="직선 화살표 연결선 22"/>
          <p:cNvCxnSpPr>
            <a:stCxn id="22" idx="0"/>
            <a:endCxn id="30" idx="4"/>
          </p:cNvCxnSpPr>
          <p:nvPr/>
        </p:nvCxnSpPr>
        <p:spPr>
          <a:xfrm flipV="1">
            <a:off x="5273584" y="3957925"/>
            <a:ext cx="0" cy="9278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 68"/>
          <p:cNvCxnSpPr>
            <a:stCxn id="26" idx="6"/>
            <a:endCxn id="30" idx="4"/>
          </p:cNvCxnSpPr>
          <p:nvPr/>
        </p:nvCxnSpPr>
        <p:spPr>
          <a:xfrm>
            <a:off x="3732000" y="3417921"/>
            <a:ext cx="1541584" cy="540000"/>
          </a:xfrm>
          <a:prstGeom prst="bentConnector4">
            <a:avLst>
              <a:gd name="adj1" fmla="val 30331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6815168" y="28779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3.3.4. </a:t>
            </a:r>
          </a:p>
          <a:p>
            <a:pPr algn="ctr" latinLnBrk="0"/>
            <a:r>
              <a:rPr lang="en-US" altLang="ko-KR" sz="1000" dirty="0">
                <a:latin typeface="+mn-ea"/>
              </a:rPr>
              <a:t>SVG</a:t>
            </a:r>
            <a:r>
              <a:rPr lang="ko-KR" altLang="en-US" sz="1000" dirty="0">
                <a:latin typeface="+mn-ea"/>
              </a:rPr>
              <a:t> 생성</a:t>
            </a:r>
          </a:p>
        </p:txBody>
      </p:sp>
      <p:cxnSp>
        <p:nvCxnSpPr>
          <p:cNvPr id="53" name="꺾인 연결선 68"/>
          <p:cNvCxnSpPr>
            <a:stCxn id="30" idx="6"/>
            <a:endCxn id="52" idx="4"/>
          </p:cNvCxnSpPr>
          <p:nvPr/>
        </p:nvCxnSpPr>
        <p:spPr>
          <a:xfrm>
            <a:off x="5880000" y="3417921"/>
            <a:ext cx="1541584" cy="540000"/>
          </a:xfrm>
          <a:prstGeom prst="bentConnector4">
            <a:avLst>
              <a:gd name="adj1" fmla="val 30331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5"/>
          <p:cNvSpPr txBox="1"/>
          <p:nvPr/>
        </p:nvSpPr>
        <p:spPr>
          <a:xfrm>
            <a:off x="6472184" y="4164186"/>
            <a:ext cx="671979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Model</a:t>
            </a:r>
          </a:p>
        </p:txBody>
      </p:sp>
      <p:cxnSp>
        <p:nvCxnSpPr>
          <p:cNvPr id="64" name="꺾인 연결선 36"/>
          <p:cNvCxnSpPr>
            <a:stCxn id="75" idx="1"/>
            <a:endCxn id="30" idx="0"/>
          </p:cNvCxnSpPr>
          <p:nvPr/>
        </p:nvCxnSpPr>
        <p:spPr>
          <a:xfrm rot="10800000" flipH="1" flipV="1">
            <a:off x="3910800" y="1612301"/>
            <a:ext cx="1362784" cy="1265620"/>
          </a:xfrm>
          <a:prstGeom prst="bentConnector4">
            <a:avLst>
              <a:gd name="adj1" fmla="val -16774"/>
              <a:gd name="adj2" fmla="val 585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5"/>
          <p:cNvSpPr txBox="1"/>
          <p:nvPr/>
        </p:nvSpPr>
        <p:spPr>
          <a:xfrm>
            <a:off x="3800622" y="2382037"/>
            <a:ext cx="1300356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Model Parameters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TextBox 65"/>
          <p:cNvSpPr txBox="1"/>
          <p:nvPr/>
        </p:nvSpPr>
        <p:spPr>
          <a:xfrm>
            <a:off x="6628306" y="2245111"/>
            <a:ext cx="1514441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Process </a:t>
            </a: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Model 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7" name="직선 화살표 연결선 76"/>
          <p:cNvCxnSpPr>
            <a:stCxn id="52" idx="0"/>
          </p:cNvCxnSpPr>
          <p:nvPr/>
        </p:nvCxnSpPr>
        <p:spPr>
          <a:xfrm flipV="1">
            <a:off x="7421584" y="2492505"/>
            <a:ext cx="0" cy="3854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2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14093" y="1206851"/>
            <a:ext cx="8602925" cy="513384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kumimoji="1" lang="ko-KR" altLang="en-US" b="1" spc="-50" dirty="0"/>
              <a:t>개발 관련 사항</a:t>
            </a:r>
            <a:endParaRPr kumimoji="1" lang="en-US" altLang="ko-KR" b="1" spc="-50" dirty="0"/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kumimoji="1" lang="ko-KR" altLang="en-US" b="1" spc="-50" dirty="0"/>
              <a:t>시스템 아키텍쳐</a:t>
            </a:r>
            <a:endParaRPr kumimoji="1" lang="en-US" altLang="ko-KR" b="1" spc="-50" dirty="0"/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kumimoji="1" lang="en-US" altLang="ko-KR" b="1" spc="-50" dirty="0"/>
              <a:t>Class Diagram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kumimoji="1" lang="en-US" altLang="ko-KR" b="1" spc="-50" dirty="0"/>
              <a:t>Data Flow Diagram</a:t>
            </a:r>
            <a:endParaRPr kumimoji="1" lang="ko-KR" altLang="en-US" b="1" spc="-50" dirty="0"/>
          </a:p>
        </p:txBody>
      </p:sp>
    </p:spTree>
    <p:extLst>
      <p:ext uri="{BB962C8B-B14F-4D97-AF65-F5344CB8AC3E}">
        <p14:creationId xmlns:p14="http://schemas.microsoft.com/office/powerpoint/2010/main" val="3751326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lang="en-US" altLang="ko-KR" dirty="0">
                <a:latin typeface="+mn-ea"/>
              </a:rPr>
              <a:t>Visualization</a:t>
            </a:r>
            <a:endParaRPr kumimoji="1" lang="en-US" altLang="ko-KR" dirty="0"/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4443451" y="3140742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4.2.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Visualization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16490" y="1765341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sp>
        <p:nvSpPr>
          <p:cNvPr id="26" name="타원 25"/>
          <p:cNvSpPr/>
          <p:nvPr/>
        </p:nvSpPr>
        <p:spPr>
          <a:xfrm>
            <a:off x="2105334" y="3140742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4.1. Viewer </a:t>
            </a:r>
            <a:r>
              <a:rPr lang="ko-KR" altLang="en-US" sz="1000" dirty="0">
                <a:latin typeface="+mn-ea"/>
              </a:rPr>
              <a:t>생성 및 </a:t>
            </a:r>
            <a:r>
              <a:rPr lang="en-US" altLang="ko-KR" sz="1000" dirty="0">
                <a:latin typeface="+mn-ea"/>
              </a:rPr>
              <a:t>widget</a:t>
            </a:r>
            <a:r>
              <a:rPr lang="ko-KR" altLang="en-US" sz="1000" dirty="0">
                <a:latin typeface="+mn-ea"/>
              </a:rPr>
              <a:t> 추가</a:t>
            </a:r>
          </a:p>
        </p:txBody>
      </p:sp>
      <p:cxnSp>
        <p:nvCxnSpPr>
          <p:cNvPr id="28" name="꺾인 연결선 36"/>
          <p:cNvCxnSpPr>
            <a:stCxn id="75" idx="3"/>
            <a:endCxn id="26" idx="0"/>
          </p:cNvCxnSpPr>
          <p:nvPr/>
        </p:nvCxnSpPr>
        <p:spPr>
          <a:xfrm>
            <a:off x="1596490" y="1981345"/>
            <a:ext cx="1115260" cy="115940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5"/>
          <p:cNvSpPr txBox="1"/>
          <p:nvPr/>
        </p:nvSpPr>
        <p:spPr>
          <a:xfrm>
            <a:off x="1719175" y="1981341"/>
            <a:ext cx="992579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위젯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options</a:t>
            </a:r>
          </a:p>
        </p:txBody>
      </p:sp>
      <p:cxnSp>
        <p:nvCxnSpPr>
          <p:cNvPr id="22" name="꺾인 연결선 36"/>
          <p:cNvCxnSpPr>
            <a:stCxn id="26" idx="6"/>
            <a:endCxn id="74" idx="4"/>
          </p:cNvCxnSpPr>
          <p:nvPr/>
        </p:nvCxnSpPr>
        <p:spPr>
          <a:xfrm>
            <a:off x="3318170" y="3680742"/>
            <a:ext cx="1731701" cy="540000"/>
          </a:xfrm>
          <a:prstGeom prst="bentConnector4">
            <a:avLst>
              <a:gd name="adj1" fmla="val 32491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65"/>
          <p:cNvSpPr txBox="1"/>
          <p:nvPr/>
        </p:nvSpPr>
        <p:spPr>
          <a:xfrm>
            <a:off x="3812509" y="4409286"/>
            <a:ext cx="1261884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Integrated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Viewer</a:t>
            </a:r>
          </a:p>
        </p:txBody>
      </p:sp>
      <p:sp>
        <p:nvSpPr>
          <p:cNvPr id="30" name="TextBox 65"/>
          <p:cNvSpPr txBox="1"/>
          <p:nvPr/>
        </p:nvSpPr>
        <p:spPr>
          <a:xfrm>
            <a:off x="4309921" y="5201718"/>
            <a:ext cx="1479892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Process Model 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0" name="직선 화살표 연결선 19"/>
          <p:cNvCxnSpPr>
            <a:stCxn id="30" idx="0"/>
            <a:endCxn id="74" idx="4"/>
          </p:cNvCxnSpPr>
          <p:nvPr/>
        </p:nvCxnSpPr>
        <p:spPr>
          <a:xfrm flipV="1">
            <a:off x="5049867" y="4220742"/>
            <a:ext cx="0" cy="9809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6781568" y="3140742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4.3.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Export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4" name="꺾인 연결선 36"/>
          <p:cNvCxnSpPr>
            <a:stCxn id="74" idx="0"/>
            <a:endCxn id="75" idx="0"/>
          </p:cNvCxnSpPr>
          <p:nvPr/>
        </p:nvCxnSpPr>
        <p:spPr>
          <a:xfrm rot="16200000" flipV="1">
            <a:off x="2365483" y="456357"/>
            <a:ext cx="1375401" cy="3993377"/>
          </a:xfrm>
          <a:prstGeom prst="bentConnector3">
            <a:avLst>
              <a:gd name="adj1" fmla="val 11662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65"/>
          <p:cNvSpPr txBox="1"/>
          <p:nvPr/>
        </p:nvSpPr>
        <p:spPr>
          <a:xfrm>
            <a:off x="4365068" y="1534507"/>
            <a:ext cx="684803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직선 화살표 연결선 17"/>
          <p:cNvCxnSpPr>
            <a:stCxn id="74" idx="6"/>
            <a:endCxn id="37" idx="2"/>
          </p:cNvCxnSpPr>
          <p:nvPr/>
        </p:nvCxnSpPr>
        <p:spPr>
          <a:xfrm>
            <a:off x="5656287" y="3680742"/>
            <a:ext cx="112528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65"/>
          <p:cNvSpPr txBox="1"/>
          <p:nvPr/>
        </p:nvSpPr>
        <p:spPr>
          <a:xfrm>
            <a:off x="5789817" y="3680742"/>
            <a:ext cx="684803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65"/>
          <p:cNvSpPr txBox="1"/>
          <p:nvPr/>
        </p:nvSpPr>
        <p:spPr>
          <a:xfrm>
            <a:off x="6648038" y="1865925"/>
            <a:ext cx="1479892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Process Model Result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svg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png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직선 화살표 연결선 26"/>
          <p:cNvCxnSpPr>
            <a:stCxn id="37" idx="0"/>
            <a:endCxn id="24" idx="2"/>
          </p:cNvCxnSpPr>
          <p:nvPr/>
        </p:nvCxnSpPr>
        <p:spPr>
          <a:xfrm flipV="1">
            <a:off x="7387984" y="2235261"/>
            <a:ext cx="0" cy="9054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63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4.1.</a:t>
            </a:r>
            <a:r>
              <a:rPr kumimoji="1" lang="ko-KR" altLang="en-US" dirty="0"/>
              <a:t> </a:t>
            </a:r>
            <a:r>
              <a:rPr lang="en-US" altLang="ko-KR" dirty="0">
                <a:latin typeface="+mn-ea"/>
              </a:rPr>
              <a:t>Visualization</a:t>
            </a:r>
            <a:endParaRPr kumimoji="1" lang="en-US" altLang="ko-KR" dirty="0"/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1802934" y="4089044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4.1.2.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Widget Object </a:t>
            </a:r>
            <a:r>
              <a:rPr lang="ko-KR" altLang="en-US" sz="1000" dirty="0">
                <a:latin typeface="+mn-ea"/>
              </a:rPr>
              <a:t>생성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601051" y="1498027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sp>
        <p:nvSpPr>
          <p:cNvPr id="26" name="타원 25"/>
          <p:cNvSpPr/>
          <p:nvPr/>
        </p:nvSpPr>
        <p:spPr>
          <a:xfrm>
            <a:off x="1802934" y="2590122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4.1.1. Viewer Object </a:t>
            </a:r>
            <a:r>
              <a:rPr lang="ko-KR" altLang="en-US" sz="1000" dirty="0">
                <a:latin typeface="+mn-ea"/>
              </a:rPr>
              <a:t>생성</a:t>
            </a:r>
          </a:p>
        </p:txBody>
      </p:sp>
      <p:cxnSp>
        <p:nvCxnSpPr>
          <p:cNvPr id="28" name="꺾인 연결선 36"/>
          <p:cNvCxnSpPr>
            <a:stCxn id="75" idx="1"/>
            <a:endCxn id="74" idx="2"/>
          </p:cNvCxnSpPr>
          <p:nvPr/>
        </p:nvCxnSpPr>
        <p:spPr>
          <a:xfrm rot="10800000" flipV="1">
            <a:off x="1802939" y="1714030"/>
            <a:ext cx="1798117" cy="2915017"/>
          </a:xfrm>
          <a:prstGeom prst="bentConnector3">
            <a:avLst>
              <a:gd name="adj1" fmla="val 11271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5"/>
          <p:cNvSpPr txBox="1"/>
          <p:nvPr/>
        </p:nvSpPr>
        <p:spPr>
          <a:xfrm>
            <a:off x="1355141" y="1190115"/>
            <a:ext cx="2217274" cy="507831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위젯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options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Arc Threshold, Node Threshold,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Arc coloring, Node coloring</a:t>
            </a:r>
          </a:p>
        </p:txBody>
      </p:sp>
      <p:cxnSp>
        <p:nvCxnSpPr>
          <p:cNvPr id="22" name="꺾인 연결선 36"/>
          <p:cNvCxnSpPr>
            <a:stCxn id="26" idx="6"/>
            <a:endCxn id="23" idx="2"/>
          </p:cNvCxnSpPr>
          <p:nvPr/>
        </p:nvCxnSpPr>
        <p:spPr>
          <a:xfrm>
            <a:off x="3015770" y="3130122"/>
            <a:ext cx="1811607" cy="73627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65"/>
          <p:cNvSpPr txBox="1"/>
          <p:nvPr/>
        </p:nvSpPr>
        <p:spPr>
          <a:xfrm>
            <a:off x="3154044" y="2906636"/>
            <a:ext cx="710451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Viewer</a:t>
            </a:r>
          </a:p>
        </p:txBody>
      </p:sp>
      <p:sp>
        <p:nvSpPr>
          <p:cNvPr id="23" name="타원 22"/>
          <p:cNvSpPr/>
          <p:nvPr/>
        </p:nvSpPr>
        <p:spPr>
          <a:xfrm>
            <a:off x="4827373" y="3326400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4.1.3.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Integrated Viewer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Object </a:t>
            </a:r>
            <a:r>
              <a:rPr lang="ko-KR" altLang="en-US" sz="1000" dirty="0">
                <a:latin typeface="+mn-ea"/>
              </a:rPr>
              <a:t>생성</a:t>
            </a:r>
          </a:p>
        </p:txBody>
      </p:sp>
      <p:cxnSp>
        <p:nvCxnSpPr>
          <p:cNvPr id="27" name="꺾인 연결선 36"/>
          <p:cNvCxnSpPr>
            <a:stCxn id="74" idx="6"/>
            <a:endCxn id="23" idx="2"/>
          </p:cNvCxnSpPr>
          <p:nvPr/>
        </p:nvCxnSpPr>
        <p:spPr>
          <a:xfrm flipV="1">
            <a:off x="3015770" y="3866400"/>
            <a:ext cx="1811607" cy="76264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65"/>
          <p:cNvSpPr txBox="1"/>
          <p:nvPr/>
        </p:nvSpPr>
        <p:spPr>
          <a:xfrm>
            <a:off x="3164345" y="4637085"/>
            <a:ext cx="716863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Widget</a:t>
            </a:r>
          </a:p>
        </p:txBody>
      </p:sp>
      <p:sp>
        <p:nvSpPr>
          <p:cNvPr id="33" name="TextBox 65"/>
          <p:cNvSpPr txBox="1"/>
          <p:nvPr/>
        </p:nvSpPr>
        <p:spPr>
          <a:xfrm>
            <a:off x="7050444" y="3758678"/>
            <a:ext cx="1627369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Integrated Viewer Object</a:t>
            </a:r>
          </a:p>
        </p:txBody>
      </p:sp>
      <p:cxnSp>
        <p:nvCxnSpPr>
          <p:cNvPr id="34" name="직선 화살표 연결선 33"/>
          <p:cNvCxnSpPr>
            <a:stCxn id="23" idx="6"/>
            <a:endCxn id="33" idx="1"/>
          </p:cNvCxnSpPr>
          <p:nvPr/>
        </p:nvCxnSpPr>
        <p:spPr>
          <a:xfrm>
            <a:off x="6040209" y="3866400"/>
            <a:ext cx="1010235" cy="76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027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4.2.</a:t>
            </a:r>
            <a:r>
              <a:rPr kumimoji="1" lang="ko-KR" altLang="en-US" dirty="0"/>
              <a:t> </a:t>
            </a:r>
            <a:r>
              <a:rPr lang="en-US" altLang="ko-KR" dirty="0">
                <a:latin typeface="+mn-ea"/>
              </a:rPr>
              <a:t>Visualization</a:t>
            </a:r>
            <a:endParaRPr kumimoji="1" lang="en-US" altLang="ko-KR" dirty="0"/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4099735" y="3218678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4.2.2.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Process Model Result </a:t>
            </a:r>
            <a:r>
              <a:rPr lang="ko-KR" altLang="en-US" sz="1000" dirty="0">
                <a:latin typeface="+mn-ea"/>
              </a:rPr>
              <a:t>로드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601051" y="1498027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sp>
        <p:nvSpPr>
          <p:cNvPr id="26" name="타원 25"/>
          <p:cNvSpPr/>
          <p:nvPr/>
        </p:nvSpPr>
        <p:spPr>
          <a:xfrm>
            <a:off x="1003297" y="3218678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4.2.1. </a:t>
            </a:r>
            <a:r>
              <a:rPr lang="ko-KR" altLang="en-US" sz="1000" dirty="0">
                <a:latin typeface="+mn-ea"/>
              </a:rPr>
              <a:t>시각화 화면 출력 </a:t>
            </a:r>
          </a:p>
        </p:txBody>
      </p:sp>
      <p:cxnSp>
        <p:nvCxnSpPr>
          <p:cNvPr id="22" name="꺾인 연결선 36"/>
          <p:cNvCxnSpPr>
            <a:stCxn id="26" idx="6"/>
            <a:endCxn id="74" idx="4"/>
          </p:cNvCxnSpPr>
          <p:nvPr/>
        </p:nvCxnSpPr>
        <p:spPr>
          <a:xfrm>
            <a:off x="2216129" y="3758678"/>
            <a:ext cx="2490022" cy="540000"/>
          </a:xfrm>
          <a:prstGeom prst="bentConnector4">
            <a:avLst>
              <a:gd name="adj1" fmla="val 37823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7196173" y="3218678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4.2.3.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Process Model Result </a:t>
            </a:r>
            <a:r>
              <a:rPr lang="ko-KR" altLang="en-US" sz="1000" dirty="0">
                <a:latin typeface="+mn-ea"/>
              </a:rPr>
              <a:t>출력</a:t>
            </a:r>
          </a:p>
        </p:txBody>
      </p:sp>
      <p:cxnSp>
        <p:nvCxnSpPr>
          <p:cNvPr id="27" name="꺾인 연결선 36"/>
          <p:cNvCxnSpPr>
            <a:stCxn id="74" idx="6"/>
            <a:endCxn id="23" idx="4"/>
          </p:cNvCxnSpPr>
          <p:nvPr/>
        </p:nvCxnSpPr>
        <p:spPr>
          <a:xfrm>
            <a:off x="5312567" y="3758678"/>
            <a:ext cx="2490022" cy="540000"/>
          </a:xfrm>
          <a:prstGeom prst="bentConnector4">
            <a:avLst>
              <a:gd name="adj1" fmla="val 37823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65"/>
          <p:cNvSpPr txBox="1"/>
          <p:nvPr/>
        </p:nvSpPr>
        <p:spPr>
          <a:xfrm>
            <a:off x="7801998" y="2350937"/>
            <a:ext cx="684803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Result</a:t>
            </a:r>
          </a:p>
        </p:txBody>
      </p:sp>
      <p:sp>
        <p:nvSpPr>
          <p:cNvPr id="16" name="TextBox 65"/>
          <p:cNvSpPr txBox="1"/>
          <p:nvPr/>
        </p:nvSpPr>
        <p:spPr>
          <a:xfrm>
            <a:off x="3948934" y="5519721"/>
            <a:ext cx="1514441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Process </a:t>
            </a: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Model 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65"/>
          <p:cNvSpPr txBox="1"/>
          <p:nvPr/>
        </p:nvSpPr>
        <p:spPr>
          <a:xfrm>
            <a:off x="796032" y="5519721"/>
            <a:ext cx="1627369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Integrated Viewer Object</a:t>
            </a:r>
          </a:p>
        </p:txBody>
      </p:sp>
      <p:cxnSp>
        <p:nvCxnSpPr>
          <p:cNvPr id="30" name="직선 화살표 연결선 29"/>
          <p:cNvCxnSpPr>
            <a:stCxn id="18" idx="0"/>
            <a:endCxn id="26" idx="4"/>
          </p:cNvCxnSpPr>
          <p:nvPr/>
        </p:nvCxnSpPr>
        <p:spPr>
          <a:xfrm flipV="1">
            <a:off x="1609713" y="4298682"/>
            <a:ext cx="0" cy="1221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65"/>
          <p:cNvSpPr txBox="1"/>
          <p:nvPr/>
        </p:nvSpPr>
        <p:spPr>
          <a:xfrm>
            <a:off x="3253668" y="4596203"/>
            <a:ext cx="1261884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Integrated Viewer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7" name="직선 화살표 연결선 36"/>
          <p:cNvCxnSpPr>
            <a:stCxn id="16" idx="0"/>
            <a:endCxn id="74" idx="4"/>
          </p:cNvCxnSpPr>
          <p:nvPr/>
        </p:nvCxnSpPr>
        <p:spPr>
          <a:xfrm flipV="1">
            <a:off x="4706151" y="4298682"/>
            <a:ext cx="0" cy="1221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꺾인 연결선 36"/>
          <p:cNvCxnSpPr>
            <a:stCxn id="23" idx="0"/>
            <a:endCxn id="75" idx="3"/>
          </p:cNvCxnSpPr>
          <p:nvPr/>
        </p:nvCxnSpPr>
        <p:spPr>
          <a:xfrm rot="16200000" flipV="1">
            <a:off x="5489499" y="905584"/>
            <a:ext cx="1504651" cy="312153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65"/>
          <p:cNvSpPr txBox="1"/>
          <p:nvPr/>
        </p:nvSpPr>
        <p:spPr>
          <a:xfrm>
            <a:off x="6430579" y="4526953"/>
            <a:ext cx="1531188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Integrated Viewer </a:t>
            </a: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with </a:t>
            </a:r>
            <a:br>
              <a:rPr lang="en-US" altLang="ko-KR" sz="90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Process Model 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4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ko-KR" dirty="0"/>
              <a:t>End of Document.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A291C-8178-4DA9-966A-57E244226DB4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B945790-0FF3-421E-9708-F79D9AFD795E}"/>
              </a:ext>
            </a:extLst>
          </p:cNvPr>
          <p:cNvSpPr txBox="1">
            <a:spLocks/>
          </p:cNvSpPr>
          <p:nvPr/>
        </p:nvSpPr>
        <p:spPr>
          <a:xfrm>
            <a:off x="214094" y="3105150"/>
            <a:ext cx="8602925" cy="762000"/>
          </a:xfrm>
          <a:prstGeom prst="rect">
            <a:avLst/>
          </a:prstGeom>
        </p:spPr>
        <p:txBody>
          <a:bodyPr vert="horz" lIns="130039" tIns="65020" rIns="130039" bIns="650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§"/>
              <a:defRPr sz="1687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703"/>
              </a:spcBef>
              <a:buFont typeface="Arial" pitchFamily="34" charset="0"/>
              <a:buChar char="•"/>
              <a:defRPr sz="1477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1406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itchFamily="34" charset="0"/>
              <a:buChar char="•"/>
              <a:defRPr sz="1406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itchFamily="34" charset="0"/>
              <a:buChar char="•"/>
              <a:defRPr sz="1406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b="1"/>
              <a:t>감 사 합 니 다</a:t>
            </a:r>
            <a:r>
              <a:rPr lang="en-US" altLang="ko-KR" sz="3200" b="1"/>
              <a:t>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99007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평행 사변형[P] 60"/>
          <p:cNvSpPr/>
          <p:nvPr/>
        </p:nvSpPr>
        <p:spPr>
          <a:xfrm>
            <a:off x="3587461" y="3549457"/>
            <a:ext cx="1338766" cy="693311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Result</a:t>
            </a:r>
          </a:p>
          <a:p>
            <a:pPr algn="ctr">
              <a:lnSpc>
                <a:spcPct val="110000"/>
              </a:lnSpc>
            </a:pPr>
            <a:r>
              <a:rPr lang="en-US" altLang="ko-KR" sz="1200" b="1" spc="-50">
                <a:solidFill>
                  <a:srgbClr val="1F4E78"/>
                </a:solidFill>
                <a:latin typeface="+mn-ea"/>
              </a:rPr>
              <a:t>Frame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60" name="평행 사변형[P] 59"/>
          <p:cNvSpPr/>
          <p:nvPr/>
        </p:nvSpPr>
        <p:spPr>
          <a:xfrm>
            <a:off x="3455030" y="3642497"/>
            <a:ext cx="1338766" cy="693311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시스템 아키텍쳐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93363" y="1296248"/>
            <a:ext cx="7079655" cy="4750814"/>
            <a:chOff x="276845" y="1287379"/>
            <a:chExt cx="8602925" cy="4896853"/>
          </a:xfrm>
        </p:grpSpPr>
        <p:sp>
          <p:nvSpPr>
            <p:cNvPr id="70" name="사각형: 둥근 모서리 6">
              <a:extLst>
                <a:ext uri="{FF2B5EF4-FFF2-40B4-BE49-F238E27FC236}">
                  <a16:creationId xmlns:a16="http://schemas.microsoft.com/office/drawing/2014/main" id="{D7D71836-D1A8-4FD5-B4C2-FB1CC4489B6E}"/>
                </a:ext>
              </a:extLst>
            </p:cNvPr>
            <p:cNvSpPr/>
            <p:nvPr/>
          </p:nvSpPr>
          <p:spPr>
            <a:xfrm>
              <a:off x="276845" y="1293395"/>
              <a:ext cx="8602925" cy="4890837"/>
            </a:xfrm>
            <a:prstGeom prst="roundRect">
              <a:avLst>
                <a:gd name="adj" fmla="val 2276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위쪽 모서리 7">
              <a:extLst>
                <a:ext uri="{FF2B5EF4-FFF2-40B4-BE49-F238E27FC236}">
                  <a16:creationId xmlns:a16="http://schemas.microsoft.com/office/drawing/2014/main" id="{8238D544-0881-4001-B56F-07DDFFAB80B6}"/>
                </a:ext>
              </a:extLst>
            </p:cNvPr>
            <p:cNvSpPr/>
            <p:nvPr/>
          </p:nvSpPr>
          <p:spPr>
            <a:xfrm>
              <a:off x="276845" y="1287379"/>
              <a:ext cx="8602925" cy="312821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1400" b="1" spc="-50" dirty="0">
                  <a:latin typeface="+mn-ea"/>
                </a:rPr>
                <a:t>파이썬 기반 프로세스 마이닝 </a:t>
              </a:r>
              <a:r>
                <a:rPr lang="en-US" altLang="ko-KR" sz="1400" b="1" spc="-50" dirty="0">
                  <a:latin typeface="+mn-ea"/>
                </a:rPr>
                <a:t>Framework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298713" y="2252193"/>
            <a:ext cx="1603628" cy="708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Analysis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70423" y="2712634"/>
            <a:ext cx="1603628" cy="708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Import</a:t>
            </a:r>
            <a:endParaRPr lang="ko-KR" altLang="en-US" sz="800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631790" y="1789601"/>
            <a:ext cx="1603628" cy="708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Mining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92473" y="4383716"/>
            <a:ext cx="1603628" cy="735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Visualization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631790" y="2703700"/>
            <a:ext cx="1603628" cy="708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Model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38029" y="5234328"/>
            <a:ext cx="1564312" cy="661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>
                <a:solidFill>
                  <a:srgbClr val="1F4E78"/>
                </a:solidFill>
                <a:latin typeface="+mn-ea"/>
              </a:rPr>
              <a:t>Export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6780" y="4370658"/>
            <a:ext cx="1603628" cy="708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Preprocessing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7464" y="2627793"/>
            <a:ext cx="1682260" cy="86366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592477" y="1686929"/>
            <a:ext cx="1682261" cy="180157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77196" y="2207643"/>
            <a:ext cx="1682261" cy="85198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92477" y="4290186"/>
            <a:ext cx="1682261" cy="90408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7467" y="4298786"/>
            <a:ext cx="1682261" cy="85198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98717" y="5105941"/>
            <a:ext cx="1682261" cy="90408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평행 사변형[P] 2"/>
          <p:cNvSpPr/>
          <p:nvPr/>
        </p:nvSpPr>
        <p:spPr>
          <a:xfrm>
            <a:off x="3305895" y="3735537"/>
            <a:ext cx="1338766" cy="693311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Result</a:t>
            </a:r>
          </a:p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Frame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100000">
                        <a14:foregroundMark x1="42619" y1="10791" x2="42619" y2="107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77867" y="1940307"/>
            <a:ext cx="352650" cy="78590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100000">
                        <a14:foregroundMark x1="42619" y1="10791" x2="42619" y2="107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86590" y="3244578"/>
            <a:ext cx="352650" cy="78590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100000">
                        <a14:foregroundMark x1="42619" y1="10791" x2="42619" y2="107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96032" y="4580558"/>
            <a:ext cx="352650" cy="78590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0" name="직선 화살표 연결선 9"/>
          <p:cNvCxnSpPr>
            <a:stCxn id="20" idx="2"/>
            <a:endCxn id="22" idx="0"/>
          </p:cNvCxnSpPr>
          <p:nvPr/>
        </p:nvCxnSpPr>
        <p:spPr>
          <a:xfrm>
            <a:off x="1798594" y="3491465"/>
            <a:ext cx="0" cy="8073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952594" y="3088431"/>
            <a:ext cx="0" cy="42807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4296394" y="3096854"/>
            <a:ext cx="0" cy="42044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139843" y="4521888"/>
            <a:ext cx="0" cy="54701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/>
          <p:cNvCxnSpPr>
            <a:stCxn id="55" idx="2"/>
            <a:endCxn id="61" idx="2"/>
          </p:cNvCxnSpPr>
          <p:nvPr/>
        </p:nvCxnSpPr>
        <p:spPr>
          <a:xfrm rot="5400000">
            <a:off x="5432783" y="2895287"/>
            <a:ext cx="407611" cy="1594041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/>
          <p:cNvCxnSpPr>
            <a:endCxn id="66" idx="1"/>
          </p:cNvCxnSpPr>
          <p:nvPr/>
        </p:nvCxnSpPr>
        <p:spPr>
          <a:xfrm>
            <a:off x="4793800" y="4034797"/>
            <a:ext cx="798677" cy="7074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/>
          <p:cNvCxnSpPr>
            <a:stCxn id="20" idx="3"/>
            <a:endCxn id="3" idx="5"/>
          </p:cNvCxnSpPr>
          <p:nvPr/>
        </p:nvCxnSpPr>
        <p:spPr>
          <a:xfrm>
            <a:off x="2639728" y="3059627"/>
            <a:ext cx="752835" cy="1022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64"/>
          <p:cNvCxnSpPr>
            <a:stCxn id="22" idx="3"/>
            <a:endCxn id="3" idx="5"/>
          </p:cNvCxnSpPr>
          <p:nvPr/>
        </p:nvCxnSpPr>
        <p:spPr>
          <a:xfrm flipV="1">
            <a:off x="2639728" y="4082193"/>
            <a:ext cx="752835" cy="64258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062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2.3.</a:t>
            </a:r>
            <a:r>
              <a:rPr kumimoji="1" lang="ko-KR" altLang="en-US" dirty="0"/>
              <a:t> </a:t>
            </a:r>
            <a:r>
              <a:rPr kumimoji="1" lang="en-US" altLang="ko-KR" dirty="0"/>
              <a:t>Best Reference </a:t>
            </a:r>
            <a:r>
              <a:rPr kumimoji="1" lang="ko-KR" altLang="en-US" dirty="0"/>
              <a:t>설비 </a:t>
            </a:r>
            <a:r>
              <a:rPr kumimoji="1" lang="en-US" altLang="ko-KR" dirty="0"/>
              <a:t>Path </a:t>
            </a:r>
            <a:r>
              <a:rPr kumimoji="1" lang="ko-KR" altLang="en-US" dirty="0"/>
              <a:t>도출 시스템 개발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100000">
                        <a14:foregroundMark x1="42619" y1="10791" x2="42619" y2="107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64365" y="1973673"/>
            <a:ext cx="352650" cy="7859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10" name="오른쪽 화살표[R] 9"/>
          <p:cNvSpPr/>
          <p:nvPr/>
        </p:nvSpPr>
        <p:spPr>
          <a:xfrm flipH="1">
            <a:off x="7850966" y="2168629"/>
            <a:ext cx="354724" cy="396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오른쪽 화살표[R] 74"/>
          <p:cNvSpPr/>
          <p:nvPr/>
        </p:nvSpPr>
        <p:spPr>
          <a:xfrm flipH="1">
            <a:off x="7850966" y="3404184"/>
            <a:ext cx="354724" cy="396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원통형 37"/>
          <p:cNvSpPr/>
          <p:nvPr/>
        </p:nvSpPr>
        <p:spPr>
          <a:xfrm>
            <a:off x="366072" y="2009753"/>
            <a:ext cx="914192" cy="81922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ko-KR" altLang="en-US" sz="1100" b="1" spc="-50">
                <a:latin typeface="+mn-ea"/>
              </a:rPr>
              <a:t>공정 </a:t>
            </a:r>
            <a:r>
              <a:rPr lang="en-US" altLang="ko-KR" sz="1100" b="1" spc="-50" dirty="0">
                <a:latin typeface="+mn-ea"/>
              </a:rPr>
              <a:t>DB</a:t>
            </a:r>
            <a:endParaRPr lang="ko-KR" altLang="en-US" sz="1100" b="1" spc="-50" dirty="0">
              <a:latin typeface="+mn-ea"/>
            </a:endParaRPr>
          </a:p>
        </p:txBody>
      </p:sp>
      <p:sp>
        <p:nvSpPr>
          <p:cNvPr id="79" name="원통형 37"/>
          <p:cNvSpPr/>
          <p:nvPr/>
        </p:nvSpPr>
        <p:spPr>
          <a:xfrm>
            <a:off x="2266251" y="4959069"/>
            <a:ext cx="914192" cy="81922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ko-KR" altLang="en-US" sz="1100" b="1" spc="-50" dirty="0">
                <a:latin typeface="+mn-ea"/>
              </a:rPr>
              <a:t>전처리된 </a:t>
            </a:r>
            <a:endParaRPr lang="en-US" altLang="ko-KR" sz="1100" b="1" spc="-50" dirty="0">
              <a:latin typeface="+mn-ea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100" b="1" spc="-50" dirty="0">
                <a:latin typeface="+mn-ea"/>
              </a:rPr>
              <a:t>공정 데이터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737360" y="1332248"/>
            <a:ext cx="5833872" cy="4750814"/>
            <a:chOff x="276845" y="1287379"/>
            <a:chExt cx="8602925" cy="4896853"/>
          </a:xfrm>
        </p:grpSpPr>
        <p:sp>
          <p:nvSpPr>
            <p:cNvPr id="70" name="사각형: 둥근 모서리 6">
              <a:extLst>
                <a:ext uri="{FF2B5EF4-FFF2-40B4-BE49-F238E27FC236}">
                  <a16:creationId xmlns:a16="http://schemas.microsoft.com/office/drawing/2014/main" id="{D7D71836-D1A8-4FD5-B4C2-FB1CC4489B6E}"/>
                </a:ext>
              </a:extLst>
            </p:cNvPr>
            <p:cNvSpPr/>
            <p:nvPr/>
          </p:nvSpPr>
          <p:spPr>
            <a:xfrm>
              <a:off x="276845" y="1293395"/>
              <a:ext cx="8602925" cy="4890837"/>
            </a:xfrm>
            <a:prstGeom prst="roundRect">
              <a:avLst>
                <a:gd name="adj" fmla="val 2276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위쪽 모서리 7">
              <a:extLst>
                <a:ext uri="{FF2B5EF4-FFF2-40B4-BE49-F238E27FC236}">
                  <a16:creationId xmlns:a16="http://schemas.microsoft.com/office/drawing/2014/main" id="{8238D544-0881-4001-B56F-07DDFFAB80B6}"/>
                </a:ext>
              </a:extLst>
            </p:cNvPr>
            <p:cNvSpPr/>
            <p:nvPr/>
          </p:nvSpPr>
          <p:spPr>
            <a:xfrm>
              <a:off x="276845" y="1287379"/>
              <a:ext cx="8602925" cy="312821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400" b="1" spc="-50" dirty="0">
                  <a:latin typeface="+mn-ea"/>
                </a:rPr>
                <a:t>Best Reference </a:t>
              </a:r>
              <a:r>
                <a:rPr lang="ko-KR" altLang="en-US" sz="1400" b="1" spc="-50">
                  <a:latin typeface="+mn-ea"/>
                </a:rPr>
                <a:t>설비 </a:t>
              </a:r>
              <a:r>
                <a:rPr lang="en-US" altLang="ko-KR" sz="1400" b="1" spc="-50" dirty="0">
                  <a:latin typeface="+mn-ea"/>
                </a:rPr>
                <a:t>Path </a:t>
              </a:r>
              <a:r>
                <a:rPr lang="ko-KR" altLang="en-US" sz="1400" b="1" spc="-50">
                  <a:latin typeface="+mn-ea"/>
                </a:rPr>
                <a:t>도출 시스템</a:t>
              </a:r>
              <a:endParaRPr lang="en-US" altLang="ko-KR" sz="1400" b="1" spc="-50" dirty="0">
                <a:latin typeface="+mn-ea"/>
              </a:endParaRPr>
            </a:p>
          </p:txBody>
        </p:sp>
      </p:grpSp>
      <p:sp>
        <p:nvSpPr>
          <p:cNvPr id="77" name="원통형 37"/>
          <p:cNvSpPr/>
          <p:nvPr/>
        </p:nvSpPr>
        <p:spPr>
          <a:xfrm>
            <a:off x="4214388" y="4612321"/>
            <a:ext cx="878992" cy="81922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100" b="1" spc="-50" dirty="0">
                <a:latin typeface="+mn-ea"/>
              </a:rPr>
              <a:t>FSM Model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72556" y="1764021"/>
            <a:ext cx="1701589" cy="2890276"/>
            <a:chOff x="1517279" y="1872830"/>
            <a:chExt cx="1769731" cy="3343171"/>
          </a:xfrm>
        </p:grpSpPr>
        <p:grpSp>
          <p:nvGrpSpPr>
            <p:cNvPr id="5" name="그룹 4"/>
            <p:cNvGrpSpPr/>
            <p:nvPr/>
          </p:nvGrpSpPr>
          <p:grpSpPr>
            <a:xfrm>
              <a:off x="1517280" y="2144297"/>
              <a:ext cx="1769730" cy="3071704"/>
              <a:chOff x="1517280" y="1765738"/>
              <a:chExt cx="1769730" cy="3071704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568971" y="2894835"/>
                <a:ext cx="1667847" cy="81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데이터 전처리 </a:t>
                </a:r>
                <a:endParaRPr lang="en-US" altLang="ko-KR" sz="1200" b="1" spc="-50" dirty="0">
                  <a:solidFill>
                    <a:srgbClr val="1F4E78"/>
                  </a:solidFill>
                  <a:latin typeface="+mn-ea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모듈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568971" y="1842689"/>
                <a:ext cx="1667847" cy="81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데이터 입력 </a:t>
                </a:r>
                <a:endParaRPr lang="en-US" altLang="ko-KR" sz="1200" b="1" spc="-50" dirty="0">
                  <a:solidFill>
                    <a:srgbClr val="1F4E78"/>
                  </a:solidFill>
                  <a:latin typeface="+mn-ea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모듈</a:t>
                </a: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568971" y="3946980"/>
                <a:ext cx="1667847" cy="81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전처리 데이터</a:t>
                </a:r>
                <a:endParaRPr lang="en-US" altLang="ko-KR" sz="1200" b="1" spc="-50" dirty="0">
                  <a:solidFill>
                    <a:srgbClr val="1F4E78"/>
                  </a:solidFill>
                  <a:latin typeface="+mn-ea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조회 모듈</a:t>
                </a: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517280" y="1765738"/>
                <a:ext cx="1769730" cy="30717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517279" y="1872830"/>
              <a:ext cx="1128643" cy="27146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/>
                <a:t>데이터 처리</a:t>
              </a:r>
              <a:endParaRPr kumimoji="1" lang="ko-KR" altLang="en-US" sz="12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908846" y="1760650"/>
            <a:ext cx="3452070" cy="2007946"/>
            <a:chOff x="3587631" y="1607329"/>
            <a:chExt cx="3590312" cy="2291370"/>
          </a:xfrm>
        </p:grpSpPr>
        <p:grpSp>
          <p:nvGrpSpPr>
            <p:cNvPr id="8" name="그룹 7"/>
            <p:cNvGrpSpPr/>
            <p:nvPr/>
          </p:nvGrpSpPr>
          <p:grpSpPr>
            <a:xfrm>
              <a:off x="3587632" y="1872830"/>
              <a:ext cx="3590311" cy="2025869"/>
              <a:chOff x="3515014" y="1765738"/>
              <a:chExt cx="3590311" cy="2025869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5381777" y="2894835"/>
                <a:ext cx="1667847" cy="81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설비 </a:t>
                </a:r>
                <a:r>
                  <a:rPr lang="en-US" altLang="ko-KR" sz="1200" b="1" spc="-50" dirty="0">
                    <a:solidFill>
                      <a:srgbClr val="1F4E78"/>
                    </a:solidFill>
                    <a:latin typeface="+mn-ea"/>
                  </a:rPr>
                  <a:t>Path</a:t>
                </a: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 </a:t>
                </a:r>
                <a:endParaRPr lang="en-US" altLang="ko-KR" sz="1200" b="1" spc="-50" dirty="0">
                  <a:solidFill>
                    <a:srgbClr val="1F4E78"/>
                  </a:solidFill>
                  <a:latin typeface="+mn-ea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단순화 모듈</a:t>
                </a: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586531" y="1842689"/>
                <a:ext cx="1667847" cy="81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200" b="1" spc="-50" dirty="0">
                    <a:solidFill>
                      <a:srgbClr val="1F4E78"/>
                    </a:solidFill>
                    <a:latin typeface="+mn-ea"/>
                  </a:rPr>
                  <a:t>FSM Model</a:t>
                </a: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 </a:t>
                </a:r>
                <a:endParaRPr lang="en-US" altLang="ko-KR" sz="1200" b="1" spc="-50" dirty="0">
                  <a:solidFill>
                    <a:srgbClr val="1F4E78"/>
                  </a:solidFill>
                  <a:latin typeface="+mn-ea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도출 모듈</a:t>
                </a: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86535" y="1845189"/>
                <a:ext cx="1667847" cy="81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고수율</a:t>
                </a:r>
                <a:r>
                  <a:rPr lang="en-US" altLang="ko-KR" sz="1200" b="1" spc="-50" dirty="0">
                    <a:solidFill>
                      <a:srgbClr val="1F4E78"/>
                    </a:solidFill>
                    <a:latin typeface="+mn-ea"/>
                  </a:rPr>
                  <a:t>/</a:t>
                </a: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저수율 설비</a:t>
                </a:r>
                <a:endParaRPr lang="en-US" altLang="ko-KR" sz="1200" b="1" spc="-50" dirty="0">
                  <a:solidFill>
                    <a:srgbClr val="1F4E78"/>
                  </a:solidFill>
                  <a:latin typeface="+mn-ea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도출 모듈</a:t>
                </a:r>
              </a:p>
            </p:txBody>
          </p:sp>
          <p:sp>
            <p:nvSpPr>
              <p:cNvPr id="51" name="직사각형 50"/>
              <p:cNvSpPr>
                <a:spLocks/>
              </p:cNvSpPr>
              <p:nvPr/>
            </p:nvSpPr>
            <p:spPr>
              <a:xfrm>
                <a:off x="3586144" y="2894835"/>
                <a:ext cx="1667847" cy="81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200" b="1" spc="-50" dirty="0">
                    <a:solidFill>
                      <a:srgbClr val="1F4E78"/>
                    </a:solidFill>
                    <a:latin typeface="+mn-ea"/>
                  </a:rPr>
                  <a:t>BOB/WOW </a:t>
                </a: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도출 </a:t>
                </a:r>
                <a:endParaRPr lang="en-US" altLang="ko-KR" sz="1200" b="1" spc="-50" dirty="0">
                  <a:solidFill>
                    <a:srgbClr val="1F4E78"/>
                  </a:solidFill>
                  <a:latin typeface="+mn-ea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모듈</a:t>
                </a:r>
                <a:r>
                  <a:rPr lang="en-US" altLang="ko-KR" sz="1200" b="1" spc="-50" dirty="0">
                    <a:solidFill>
                      <a:srgbClr val="1F4E78"/>
                    </a:solidFill>
                    <a:latin typeface="+mn-ea"/>
                  </a:rPr>
                  <a:t>  </a:t>
                </a:r>
                <a:endParaRPr lang="ko-KR" altLang="en-US" sz="1200" b="1" spc="-50" dirty="0">
                  <a:solidFill>
                    <a:srgbClr val="1F4E78"/>
                  </a:solidFill>
                  <a:latin typeface="+mn-ea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515014" y="1765738"/>
                <a:ext cx="3590311" cy="20258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3587631" y="1607329"/>
              <a:ext cx="1187213" cy="27146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/>
                <a:t>데이터 분석</a:t>
              </a:r>
              <a:endParaRPr kumimoji="1" lang="ko-KR" altLang="en-US" sz="12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639235" y="3965859"/>
            <a:ext cx="1732629" cy="1986371"/>
            <a:chOff x="5357327" y="3228994"/>
            <a:chExt cx="1802014" cy="2213313"/>
          </a:xfrm>
        </p:grpSpPr>
        <p:grpSp>
          <p:nvGrpSpPr>
            <p:cNvPr id="9" name="그룹 8"/>
            <p:cNvGrpSpPr/>
            <p:nvPr/>
          </p:nvGrpSpPr>
          <p:grpSpPr>
            <a:xfrm>
              <a:off x="5357328" y="3491047"/>
              <a:ext cx="1802013" cy="1951260"/>
              <a:chOff x="5303312" y="2962936"/>
              <a:chExt cx="1802013" cy="1951260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5382957" y="3076022"/>
                <a:ext cx="1667847" cy="81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200" b="1" spc="-50" dirty="0">
                    <a:solidFill>
                      <a:srgbClr val="1F4E78"/>
                    </a:solidFill>
                    <a:latin typeface="+mn-ea"/>
                  </a:rPr>
                  <a:t>FSM Model</a:t>
                </a: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 </a:t>
                </a:r>
                <a:endParaRPr lang="en-US" altLang="ko-KR" sz="1200" b="1" spc="-50" dirty="0">
                  <a:solidFill>
                    <a:srgbClr val="1F4E78"/>
                  </a:solidFill>
                  <a:latin typeface="+mn-ea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시각화 모듈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382788" y="4012147"/>
                <a:ext cx="1667847" cy="81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분석 결과 추출</a:t>
                </a:r>
                <a:endParaRPr lang="en-US" altLang="ko-KR" sz="1200" b="1" spc="-50" dirty="0">
                  <a:solidFill>
                    <a:srgbClr val="1F4E78"/>
                  </a:solidFill>
                  <a:latin typeface="+mn-ea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en-US" altLang="ko-KR" sz="1200" b="1" spc="-50" dirty="0">
                    <a:solidFill>
                      <a:srgbClr val="1F4E78"/>
                    </a:solidFill>
                    <a:latin typeface="+mn-ea"/>
                  </a:rPr>
                  <a:t>(Export) </a:t>
                </a: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모듈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03312" y="2962936"/>
                <a:ext cx="1802013" cy="19512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5357327" y="3228994"/>
              <a:ext cx="1369584" cy="2699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/>
                <a:t>시각화 및 결과</a:t>
              </a:r>
              <a:endParaRPr kumimoji="1" lang="ko-KR" altLang="en-US" sz="1200" dirty="0"/>
            </a:p>
          </p:txBody>
        </p:sp>
      </p:grpSp>
      <p:cxnSp>
        <p:nvCxnSpPr>
          <p:cNvPr id="17" name="직선 화살표 연결선 16"/>
          <p:cNvCxnSpPr>
            <a:stCxn id="78" idx="4"/>
            <a:endCxn id="50" idx="1"/>
          </p:cNvCxnSpPr>
          <p:nvPr/>
        </p:nvCxnSpPr>
        <p:spPr>
          <a:xfrm>
            <a:off x="1280264" y="2419368"/>
            <a:ext cx="641990" cy="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" idx="2"/>
            <a:endCxn id="79" idx="1"/>
          </p:cNvCxnSpPr>
          <p:nvPr/>
        </p:nvCxnSpPr>
        <p:spPr>
          <a:xfrm>
            <a:off x="2723347" y="4654297"/>
            <a:ext cx="0" cy="30476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>
            <a:stCxn id="79" idx="4"/>
            <a:endCxn id="33" idx="1"/>
          </p:cNvCxnSpPr>
          <p:nvPr/>
        </p:nvCxnSpPr>
        <p:spPr>
          <a:xfrm flipV="1">
            <a:off x="3180443" y="2880954"/>
            <a:ext cx="728404" cy="2487726"/>
          </a:xfrm>
          <a:prstGeom prst="bentConnector3">
            <a:avLst>
              <a:gd name="adj1" fmla="val 71341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/>
          <p:cNvCxnSpPr/>
          <p:nvPr/>
        </p:nvCxnSpPr>
        <p:spPr>
          <a:xfrm rot="5400000">
            <a:off x="4652748" y="3768596"/>
            <a:ext cx="864000" cy="8640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084748" y="5014115"/>
            <a:ext cx="57600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100000">
                        <a14:foregroundMark x1="42619" y1="10791" x2="42619" y2="107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73088" y="3277944"/>
            <a:ext cx="352650" cy="78590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100000">
                        <a14:foregroundMark x1="42619" y1="10791" x2="42619" y2="107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82530" y="4613924"/>
            <a:ext cx="352650" cy="7859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5" name="오른쪽 화살표[R] 64"/>
          <p:cNvSpPr/>
          <p:nvPr/>
        </p:nvSpPr>
        <p:spPr>
          <a:xfrm flipH="1">
            <a:off x="7852813" y="4738795"/>
            <a:ext cx="354724" cy="396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444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2.3.</a:t>
            </a:r>
            <a:r>
              <a:rPr kumimoji="1" lang="ko-KR" altLang="en-US" dirty="0"/>
              <a:t> </a:t>
            </a:r>
            <a:r>
              <a:rPr kumimoji="1" lang="en-US" altLang="ko-KR" dirty="0"/>
              <a:t>Best Reference </a:t>
            </a:r>
            <a:r>
              <a:rPr kumimoji="1" lang="ko-KR" altLang="en-US" dirty="0"/>
              <a:t>설비 </a:t>
            </a:r>
            <a:r>
              <a:rPr kumimoji="1" lang="en-US" altLang="ko-KR" dirty="0"/>
              <a:t>Path </a:t>
            </a:r>
            <a:r>
              <a:rPr kumimoji="1" lang="ko-KR" altLang="en-US" dirty="0"/>
              <a:t>도출 시스템 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D71836-D1A8-4FD5-B4C2-FB1CC4489B6E}"/>
              </a:ext>
            </a:extLst>
          </p:cNvPr>
          <p:cNvSpPr/>
          <p:nvPr/>
        </p:nvSpPr>
        <p:spPr>
          <a:xfrm>
            <a:off x="276849" y="1293399"/>
            <a:ext cx="8602925" cy="4890837"/>
          </a:xfrm>
          <a:prstGeom prst="roundRect">
            <a:avLst>
              <a:gd name="adj" fmla="val 227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8238D544-0881-4001-B56F-07DDFFAB80B6}"/>
              </a:ext>
            </a:extLst>
          </p:cNvPr>
          <p:cNvSpPr/>
          <p:nvPr/>
        </p:nvSpPr>
        <p:spPr>
          <a:xfrm>
            <a:off x="276849" y="1287383"/>
            <a:ext cx="8602925" cy="312821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b="1" spc="-50" dirty="0">
                <a:latin typeface="+mn-ea"/>
              </a:rPr>
              <a:t>Best Reference </a:t>
            </a:r>
            <a:r>
              <a:rPr lang="ko-KR" altLang="en-US" sz="1400" b="1" spc="-50">
                <a:latin typeface="+mn-ea"/>
              </a:rPr>
              <a:t>설비 </a:t>
            </a:r>
            <a:r>
              <a:rPr lang="en-US" altLang="ko-KR" sz="1400" b="1" spc="-50" dirty="0">
                <a:latin typeface="+mn-ea"/>
              </a:rPr>
              <a:t>Path </a:t>
            </a:r>
            <a:r>
              <a:rPr lang="ko-KR" altLang="en-US" sz="1400" b="1" spc="-50">
                <a:latin typeface="+mn-ea"/>
              </a:rPr>
              <a:t>도출 시스템</a:t>
            </a:r>
            <a:endParaRPr lang="en-US" altLang="ko-KR" sz="1400" b="1" spc="-50" dirty="0">
              <a:latin typeface="+mn-ea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40EB1E93-E8F1-45D3-B99B-4262E6E6DC9B}"/>
              </a:ext>
            </a:extLst>
          </p:cNvPr>
          <p:cNvSpPr/>
          <p:nvPr/>
        </p:nvSpPr>
        <p:spPr>
          <a:xfrm>
            <a:off x="448508" y="1675213"/>
            <a:ext cx="2657054" cy="1409207"/>
          </a:xfrm>
          <a:prstGeom prst="roundRect">
            <a:avLst>
              <a:gd name="adj" fmla="val 2276"/>
            </a:avLst>
          </a:prstGeom>
          <a:noFill/>
          <a:ln>
            <a:solidFill>
              <a:srgbClr val="1F4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4700D406-A040-45C0-A1F9-F9CECA1F7CED}"/>
              </a:ext>
            </a:extLst>
          </p:cNvPr>
          <p:cNvSpPr/>
          <p:nvPr/>
        </p:nvSpPr>
        <p:spPr>
          <a:xfrm>
            <a:off x="448508" y="1763656"/>
            <a:ext cx="2657054" cy="231797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ko-KR" altLang="en-US" sz="1100" b="1" spc="-50" dirty="0">
                <a:latin typeface="+mn-ea"/>
              </a:rPr>
              <a:t>데이터 입력 </a:t>
            </a:r>
            <a:endParaRPr lang="en-US" altLang="ko-KR" sz="1100" b="1" spc="-5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B60CF-54F1-4285-BB28-4EA01DF174D0}"/>
              </a:ext>
            </a:extLst>
          </p:cNvPr>
          <p:cNvSpPr txBox="1"/>
          <p:nvPr/>
        </p:nvSpPr>
        <p:spPr>
          <a:xfrm>
            <a:off x="545541" y="2093918"/>
            <a:ext cx="17648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데이터 로드 </a:t>
            </a:r>
            <a:r>
              <a:rPr lang="en-US" altLang="ko-KR" sz="1000" dirty="0">
                <a:latin typeface="+mj-ea"/>
                <a:ea typeface="+mj-ea"/>
              </a:rPr>
              <a:t>(TXT </a:t>
            </a:r>
            <a:r>
              <a:rPr lang="ko-KR" altLang="en-US" sz="1000" dirty="0">
                <a:latin typeface="+mj-ea"/>
                <a:ea typeface="+mj-ea"/>
              </a:rPr>
              <a:t>파일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marL="109538" indent="-109538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데이터베이스 연계 가능</a:t>
            </a:r>
            <a:endParaRPr lang="en-US" altLang="ko-KR" sz="1000" dirty="0">
              <a:latin typeface="+mj-ea"/>
              <a:ea typeface="+mj-ea"/>
            </a:endParaRPr>
          </a:p>
          <a:p>
            <a:pPr marL="109538" indent="-109538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사용자 관리</a:t>
            </a:r>
            <a:endParaRPr lang="en-US" altLang="ko-KR" sz="1000" dirty="0">
              <a:latin typeface="+mj-ea"/>
              <a:ea typeface="+mj-ea"/>
            </a:endParaRPr>
          </a:p>
          <a:p>
            <a:pPr marL="109538" indent="-109538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FCBC53E-E805-4D06-B74D-CE2EAEBCA38D}"/>
              </a:ext>
            </a:extLst>
          </p:cNvPr>
          <p:cNvSpPr/>
          <p:nvPr/>
        </p:nvSpPr>
        <p:spPr>
          <a:xfrm>
            <a:off x="3255986" y="4682946"/>
            <a:ext cx="2659954" cy="1409207"/>
          </a:xfrm>
          <a:prstGeom prst="roundRect">
            <a:avLst>
              <a:gd name="adj" fmla="val 2276"/>
            </a:avLst>
          </a:prstGeom>
          <a:noFill/>
          <a:ln>
            <a:solidFill>
              <a:srgbClr val="1F4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DC1988-C2F9-45E0-8698-5E01A13CC59F}"/>
              </a:ext>
            </a:extLst>
          </p:cNvPr>
          <p:cNvSpPr/>
          <p:nvPr/>
        </p:nvSpPr>
        <p:spPr>
          <a:xfrm>
            <a:off x="3255990" y="4771389"/>
            <a:ext cx="2640689" cy="231797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100" b="1" spc="-50" dirty="0">
                <a:latin typeface="+mn-ea"/>
              </a:rPr>
              <a:t>FSM Model </a:t>
            </a:r>
            <a:r>
              <a:rPr lang="ko-KR" altLang="en-US" sz="1100" b="1" spc="-50" dirty="0">
                <a:latin typeface="+mn-ea"/>
              </a:rPr>
              <a:t>시각화</a:t>
            </a:r>
            <a:endParaRPr lang="en-US" altLang="ko-KR" sz="1100" b="1" spc="-50" dirty="0">
              <a:latin typeface="+mn-ea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0DBA0BA-9390-4D2A-9F86-EB1CB3768712}"/>
              </a:ext>
            </a:extLst>
          </p:cNvPr>
          <p:cNvSpPr/>
          <p:nvPr/>
        </p:nvSpPr>
        <p:spPr>
          <a:xfrm>
            <a:off x="6075599" y="4675159"/>
            <a:ext cx="2657054" cy="1409207"/>
          </a:xfrm>
          <a:prstGeom prst="roundRect">
            <a:avLst>
              <a:gd name="adj" fmla="val 2276"/>
            </a:avLst>
          </a:prstGeom>
          <a:noFill/>
          <a:ln>
            <a:solidFill>
              <a:srgbClr val="1F4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5A01E7-6612-4FAB-8071-6B2193335F08}"/>
              </a:ext>
            </a:extLst>
          </p:cNvPr>
          <p:cNvSpPr/>
          <p:nvPr/>
        </p:nvSpPr>
        <p:spPr>
          <a:xfrm>
            <a:off x="6075599" y="4763602"/>
            <a:ext cx="2657054" cy="231797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100" b="1" spc="-50" dirty="0">
                <a:latin typeface="+mn-ea"/>
              </a:rPr>
              <a:t>분석 결과 추출</a:t>
            </a:r>
            <a:endParaRPr lang="en-US" altLang="ko-KR" sz="1100" b="1" spc="-5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4A9097-72C5-4447-90A7-0E5F2BF15B97}"/>
              </a:ext>
            </a:extLst>
          </p:cNvPr>
          <p:cNvSpPr txBox="1"/>
          <p:nvPr/>
        </p:nvSpPr>
        <p:spPr>
          <a:xfrm>
            <a:off x="3353015" y="5091629"/>
            <a:ext cx="25629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STEP/EDGE </a:t>
            </a:r>
            <a:r>
              <a:rPr lang="ko-KR" altLang="en-US" sz="1000" dirty="0">
                <a:latin typeface="+mj-ea"/>
                <a:ea typeface="+mj-ea"/>
              </a:rPr>
              <a:t>기준 복잡도 조절</a:t>
            </a:r>
            <a:endParaRPr lang="en-US" altLang="ko-KR" sz="1000" dirty="0">
              <a:latin typeface="+mj-ea"/>
              <a:ea typeface="+mj-ea"/>
            </a:endParaRP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EDGE </a:t>
            </a:r>
            <a:r>
              <a:rPr lang="ko-KR" altLang="en-US" sz="1000" dirty="0">
                <a:latin typeface="+mj-ea"/>
                <a:ea typeface="+mj-ea"/>
              </a:rPr>
              <a:t>성과 기준 시각화</a:t>
            </a:r>
            <a:endParaRPr lang="en-US" altLang="ko-KR" sz="1000" dirty="0">
              <a:latin typeface="+mj-ea"/>
              <a:ea typeface="+mj-ea"/>
            </a:endParaRP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STEP </a:t>
            </a:r>
            <a:r>
              <a:rPr lang="ko-KR" altLang="en-US" sz="1000" dirty="0">
                <a:latin typeface="+mj-ea"/>
                <a:ea typeface="+mj-ea"/>
              </a:rPr>
              <a:t>선택에 따른 주요 설비 도출</a:t>
            </a:r>
            <a:endParaRPr lang="en-US" altLang="ko-KR" sz="1000" dirty="0">
              <a:latin typeface="+mj-ea"/>
              <a:ea typeface="+mj-ea"/>
            </a:endParaRP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+mj-ea"/>
                <a:ea typeface="+mj-ea"/>
              </a:rPr>
              <a:t>수율</a:t>
            </a:r>
            <a:r>
              <a:rPr lang="ko-KR" altLang="en-US" sz="1000" dirty="0">
                <a:latin typeface="+mj-ea"/>
                <a:ea typeface="+mj-ea"/>
              </a:rPr>
              <a:t> 기준 상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하위 </a:t>
            </a:r>
            <a:r>
              <a:rPr lang="en-US" altLang="ko-KR" sz="1000" dirty="0">
                <a:latin typeface="+mj-ea"/>
                <a:ea typeface="+mj-ea"/>
              </a:rPr>
              <a:t>Wafer </a:t>
            </a:r>
            <a:r>
              <a:rPr lang="ko-KR" altLang="en-US" sz="1000" dirty="0">
                <a:latin typeface="+mj-ea"/>
                <a:ea typeface="+mj-ea"/>
              </a:rPr>
              <a:t>설비 </a:t>
            </a:r>
            <a:r>
              <a:rPr lang="en-US" altLang="ko-KR" sz="1000" dirty="0">
                <a:latin typeface="+mj-ea"/>
                <a:ea typeface="+mj-ea"/>
              </a:rPr>
              <a:t>Path </a:t>
            </a:r>
            <a:br>
              <a:rPr lang="en-US" altLang="ko-KR" sz="1000" dirty="0">
                <a:latin typeface="+mj-ea"/>
                <a:ea typeface="+mj-ea"/>
              </a:rPr>
            </a:br>
            <a:r>
              <a:rPr lang="ko-KR" altLang="en-US" sz="1000" dirty="0">
                <a:latin typeface="+mj-ea"/>
                <a:ea typeface="+mj-ea"/>
              </a:rPr>
              <a:t>시각화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8775D3-BDE5-4834-9A8B-38FB3FD35759}"/>
              </a:ext>
            </a:extLst>
          </p:cNvPr>
          <p:cNvSpPr txBox="1"/>
          <p:nvPr/>
        </p:nvSpPr>
        <p:spPr>
          <a:xfrm>
            <a:off x="6094867" y="5065842"/>
            <a:ext cx="26406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분석 결과 추출 </a:t>
            </a:r>
            <a:r>
              <a:rPr lang="en-US" altLang="ko-KR" sz="1000" dirty="0">
                <a:latin typeface="+mj-ea"/>
                <a:ea typeface="+mj-ea"/>
              </a:rPr>
              <a:t>(Export) </a:t>
            </a:r>
            <a:r>
              <a:rPr lang="ko-KR" altLang="en-US" sz="1000" dirty="0">
                <a:latin typeface="+mj-ea"/>
                <a:ea typeface="+mj-ea"/>
              </a:rPr>
              <a:t>기능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32" name="사각형: 둥근 모서리 177">
            <a:extLst>
              <a:ext uri="{FF2B5EF4-FFF2-40B4-BE49-F238E27FC236}">
                <a16:creationId xmlns:a16="http://schemas.microsoft.com/office/drawing/2014/main" id="{FC18BB65-C6E7-4AA4-A1DC-36A995A70965}"/>
              </a:ext>
            </a:extLst>
          </p:cNvPr>
          <p:cNvSpPr/>
          <p:nvPr/>
        </p:nvSpPr>
        <p:spPr>
          <a:xfrm>
            <a:off x="3260859" y="1675213"/>
            <a:ext cx="2657054" cy="1409207"/>
          </a:xfrm>
          <a:prstGeom prst="roundRect">
            <a:avLst>
              <a:gd name="adj" fmla="val 2276"/>
            </a:avLst>
          </a:prstGeom>
          <a:noFill/>
          <a:ln>
            <a:solidFill>
              <a:srgbClr val="1F4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2D60B1-80F1-4E8E-A423-036169CE40F0}"/>
              </a:ext>
            </a:extLst>
          </p:cNvPr>
          <p:cNvSpPr/>
          <p:nvPr/>
        </p:nvSpPr>
        <p:spPr>
          <a:xfrm>
            <a:off x="3260859" y="1763656"/>
            <a:ext cx="2657054" cy="231797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100" b="1" spc="-50" dirty="0">
                <a:latin typeface="+mn-ea"/>
              </a:rPr>
              <a:t>데이터 </a:t>
            </a:r>
            <a:r>
              <a:rPr lang="ko-KR" altLang="en-US" sz="1100" b="1" spc="-50" dirty="0" err="1">
                <a:latin typeface="+mn-ea"/>
              </a:rPr>
              <a:t>전처리</a:t>
            </a:r>
            <a:endParaRPr lang="en-US" altLang="ko-KR" sz="1100" b="1" spc="-50" dirty="0">
              <a:latin typeface="+mn-ea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E8D81134-5428-432A-BDDC-322A9F22AE95}"/>
              </a:ext>
            </a:extLst>
          </p:cNvPr>
          <p:cNvSpPr txBox="1"/>
          <p:nvPr/>
        </p:nvSpPr>
        <p:spPr>
          <a:xfrm>
            <a:off x="3357888" y="2083892"/>
            <a:ext cx="24576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시작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종료 </a:t>
            </a:r>
            <a:r>
              <a:rPr lang="en-US" altLang="ko-KR" sz="1000" dirty="0">
                <a:latin typeface="+mj-ea"/>
                <a:ea typeface="+mj-ea"/>
              </a:rPr>
              <a:t>STEP </a:t>
            </a:r>
            <a:r>
              <a:rPr lang="ko-KR" altLang="en-US" sz="1000" dirty="0">
                <a:latin typeface="+mj-ea"/>
                <a:ea typeface="+mj-ea"/>
              </a:rPr>
              <a:t>기준 필터링</a:t>
            </a:r>
            <a:endParaRPr lang="en-US" altLang="ko-KR" sz="1000" dirty="0">
              <a:latin typeface="+mj-ea"/>
              <a:ea typeface="+mj-ea"/>
            </a:endParaRP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LOT </a:t>
            </a:r>
            <a:r>
              <a:rPr lang="ko-KR" altLang="en-US" sz="1000" dirty="0">
                <a:latin typeface="+mj-ea"/>
                <a:ea typeface="+mj-ea"/>
              </a:rPr>
              <a:t>기준 최소 </a:t>
            </a:r>
            <a:r>
              <a:rPr lang="en-US" altLang="ko-KR" sz="1000" dirty="0">
                <a:latin typeface="+mj-ea"/>
                <a:ea typeface="+mj-ea"/>
              </a:rPr>
              <a:t>Wafer </a:t>
            </a:r>
            <a:r>
              <a:rPr lang="ko-KR" altLang="en-US" sz="1000" dirty="0">
                <a:latin typeface="+mj-ea"/>
                <a:ea typeface="+mj-ea"/>
              </a:rPr>
              <a:t>수 제한</a:t>
            </a:r>
            <a:endParaRPr lang="en-US" altLang="ko-KR" sz="1000" dirty="0">
              <a:latin typeface="+mj-ea"/>
              <a:ea typeface="+mj-ea"/>
            </a:endParaRP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분석 최적 기간 추천</a:t>
            </a:r>
            <a:endParaRPr lang="en-US" altLang="ko-KR" sz="1000" dirty="0">
              <a:latin typeface="+mj-ea"/>
              <a:ea typeface="+mj-ea"/>
            </a:endParaRP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분석 대상 </a:t>
            </a:r>
            <a:r>
              <a:rPr lang="en-US" altLang="ko-KR" sz="1000" dirty="0">
                <a:latin typeface="+mj-ea"/>
                <a:ea typeface="+mj-ea"/>
              </a:rPr>
              <a:t>STEP </a:t>
            </a:r>
            <a:r>
              <a:rPr lang="ko-KR" altLang="en-US" sz="1000" dirty="0">
                <a:latin typeface="+mj-ea"/>
                <a:ea typeface="+mj-ea"/>
              </a:rPr>
              <a:t>필터링</a:t>
            </a:r>
          </a:p>
        </p:txBody>
      </p:sp>
      <p:sp>
        <p:nvSpPr>
          <p:cNvPr id="44" name="사각형: 둥근 모서리 167">
            <a:extLst>
              <a:ext uri="{FF2B5EF4-FFF2-40B4-BE49-F238E27FC236}">
                <a16:creationId xmlns:a16="http://schemas.microsoft.com/office/drawing/2014/main" id="{556DE223-DEDD-4FE6-8F35-EA441A06E2A7}"/>
              </a:ext>
            </a:extLst>
          </p:cNvPr>
          <p:cNvSpPr/>
          <p:nvPr/>
        </p:nvSpPr>
        <p:spPr>
          <a:xfrm>
            <a:off x="429244" y="3177930"/>
            <a:ext cx="2657054" cy="1409207"/>
          </a:xfrm>
          <a:prstGeom prst="roundRect">
            <a:avLst>
              <a:gd name="adj" fmla="val 2276"/>
            </a:avLst>
          </a:prstGeom>
          <a:noFill/>
          <a:ln>
            <a:solidFill>
              <a:srgbClr val="1F4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11B134-B839-4278-9A20-4FA6A8F0AD57}"/>
              </a:ext>
            </a:extLst>
          </p:cNvPr>
          <p:cNvSpPr/>
          <p:nvPr/>
        </p:nvSpPr>
        <p:spPr>
          <a:xfrm>
            <a:off x="429244" y="3266373"/>
            <a:ext cx="2657054" cy="231797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100" b="1" spc="-50" dirty="0">
                <a:latin typeface="+mn-ea"/>
              </a:rPr>
              <a:t>FSM Model </a:t>
            </a:r>
            <a:r>
              <a:rPr lang="ko-KR" altLang="en-US" sz="1100" b="1" spc="-50" dirty="0">
                <a:latin typeface="+mn-ea"/>
              </a:rPr>
              <a:t>도출</a:t>
            </a:r>
            <a:endParaRPr lang="en-US" altLang="ko-KR" sz="1100" b="1" spc="-50" dirty="0">
              <a:latin typeface="+mn-ea"/>
            </a:endParaRPr>
          </a:p>
        </p:txBody>
      </p:sp>
      <p:sp>
        <p:nvSpPr>
          <p:cNvPr id="46" name="TextBox 20">
            <a:extLst>
              <a:ext uri="{FF2B5EF4-FFF2-40B4-BE49-F238E27FC236}">
                <a16:creationId xmlns:a16="http://schemas.microsoft.com/office/drawing/2014/main" id="{F255F4CA-ACAB-4B87-B9E5-75D4A707CFB6}"/>
              </a:ext>
            </a:extLst>
          </p:cNvPr>
          <p:cNvSpPr txBox="1"/>
          <p:nvPr/>
        </p:nvSpPr>
        <p:spPr>
          <a:xfrm>
            <a:off x="445612" y="3563619"/>
            <a:ext cx="26406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Representation : Sequence/Set/Multi-set</a:t>
            </a: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Type : Prefix/Postfix</a:t>
            </a: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Horizon : All (Complete)/Integer</a:t>
            </a: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Filter : </a:t>
            </a:r>
            <a:r>
              <a:rPr lang="ko-KR" altLang="en-US" sz="1000" dirty="0">
                <a:latin typeface="+mj-ea"/>
                <a:ea typeface="+mj-ea"/>
              </a:rPr>
              <a:t>설비</a:t>
            </a:r>
            <a:r>
              <a:rPr lang="en-US" altLang="ko-KR" sz="1000" dirty="0">
                <a:latin typeface="+mj-ea"/>
                <a:ea typeface="+mj-ea"/>
              </a:rPr>
              <a:t>/STEP/</a:t>
            </a:r>
            <a:r>
              <a:rPr lang="ko-KR" altLang="en-US" sz="1000" dirty="0">
                <a:latin typeface="+mj-ea"/>
                <a:ea typeface="+mj-ea"/>
              </a:rPr>
              <a:t>시간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 err="1">
                <a:latin typeface="+mj-ea"/>
                <a:ea typeface="+mj-ea"/>
              </a:rPr>
              <a:t>수율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7" name="사각형: 둥근 모서리 179">
            <a:extLst>
              <a:ext uri="{FF2B5EF4-FFF2-40B4-BE49-F238E27FC236}">
                <a16:creationId xmlns:a16="http://schemas.microsoft.com/office/drawing/2014/main" id="{55F03F40-DAB3-452D-BF0C-0F54A65256B0}"/>
              </a:ext>
            </a:extLst>
          </p:cNvPr>
          <p:cNvSpPr/>
          <p:nvPr/>
        </p:nvSpPr>
        <p:spPr>
          <a:xfrm>
            <a:off x="6076052" y="3184818"/>
            <a:ext cx="2657054" cy="1409207"/>
          </a:xfrm>
          <a:prstGeom prst="roundRect">
            <a:avLst>
              <a:gd name="adj" fmla="val 2276"/>
            </a:avLst>
          </a:prstGeom>
          <a:noFill/>
          <a:ln>
            <a:solidFill>
              <a:srgbClr val="1F4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68A2933-F86D-46BD-9F68-86BE25F381A4}"/>
              </a:ext>
            </a:extLst>
          </p:cNvPr>
          <p:cNvSpPr/>
          <p:nvPr/>
        </p:nvSpPr>
        <p:spPr>
          <a:xfrm>
            <a:off x="6076052" y="3273261"/>
            <a:ext cx="2657054" cy="231797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100" b="1" spc="-50" dirty="0">
                <a:latin typeface="+mn-ea"/>
              </a:rPr>
              <a:t>BOB/WOW</a:t>
            </a:r>
            <a:r>
              <a:rPr lang="ko-KR" altLang="en-US" sz="1100" b="1" spc="-50" dirty="0">
                <a:latin typeface="+mn-ea"/>
              </a:rPr>
              <a:t> 도출</a:t>
            </a:r>
            <a:endParaRPr lang="en-US" altLang="ko-KR" sz="1100" b="1" spc="-50" dirty="0">
              <a:latin typeface="+mn-ea"/>
            </a:endParaRP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11F4C716-E3FE-4878-9771-F7FBD5FECC86}"/>
              </a:ext>
            </a:extLst>
          </p:cNvPr>
          <p:cNvSpPr txBox="1"/>
          <p:nvPr/>
        </p:nvSpPr>
        <p:spPr>
          <a:xfrm>
            <a:off x="6073157" y="3575505"/>
            <a:ext cx="264068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Relative Ratio</a:t>
            </a: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Absolute Value</a:t>
            </a: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Rank-based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2" name="사각형: 둥근 모서리 169">
            <a:extLst>
              <a:ext uri="{FF2B5EF4-FFF2-40B4-BE49-F238E27FC236}">
                <a16:creationId xmlns:a16="http://schemas.microsoft.com/office/drawing/2014/main" id="{3BA116C0-BF4B-4B8C-9ACD-23755B20C94A}"/>
              </a:ext>
            </a:extLst>
          </p:cNvPr>
          <p:cNvSpPr/>
          <p:nvPr/>
        </p:nvSpPr>
        <p:spPr>
          <a:xfrm>
            <a:off x="3260859" y="3184818"/>
            <a:ext cx="2657054" cy="1409207"/>
          </a:xfrm>
          <a:prstGeom prst="roundRect">
            <a:avLst>
              <a:gd name="adj" fmla="val 2276"/>
            </a:avLst>
          </a:prstGeom>
          <a:noFill/>
          <a:ln>
            <a:solidFill>
              <a:srgbClr val="1F4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5E0420-0296-49DE-B9EB-B0DF3A14D9E3}"/>
              </a:ext>
            </a:extLst>
          </p:cNvPr>
          <p:cNvSpPr/>
          <p:nvPr/>
        </p:nvSpPr>
        <p:spPr>
          <a:xfrm>
            <a:off x="3260859" y="3273261"/>
            <a:ext cx="2657054" cy="231797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100" b="1" spc="-50" dirty="0" err="1">
                <a:latin typeface="+mn-ea"/>
              </a:rPr>
              <a:t>고수율</a:t>
            </a:r>
            <a:r>
              <a:rPr lang="en-US" altLang="ko-KR" sz="1100" b="1" spc="-50" dirty="0">
                <a:latin typeface="+mn-ea"/>
              </a:rPr>
              <a:t>/</a:t>
            </a:r>
            <a:r>
              <a:rPr lang="ko-KR" altLang="en-US" sz="1100" b="1" spc="-50" dirty="0">
                <a:latin typeface="+mn-ea"/>
              </a:rPr>
              <a:t>저수율 설비 도출</a:t>
            </a:r>
            <a:endParaRPr lang="en-US" altLang="ko-KR" sz="1100" b="1" spc="-50" dirty="0">
              <a:latin typeface="+mn-ea"/>
            </a:endParaRPr>
          </a:p>
        </p:txBody>
      </p:sp>
      <p:sp>
        <p:nvSpPr>
          <p:cNvPr id="54" name="TextBox 37">
            <a:extLst>
              <a:ext uri="{FF2B5EF4-FFF2-40B4-BE49-F238E27FC236}">
                <a16:creationId xmlns:a16="http://schemas.microsoft.com/office/drawing/2014/main" id="{C15E6A03-7C19-42E9-AE3D-5E57200D2384}"/>
              </a:ext>
            </a:extLst>
          </p:cNvPr>
          <p:cNvSpPr txBox="1"/>
          <p:nvPr/>
        </p:nvSpPr>
        <p:spPr>
          <a:xfrm>
            <a:off x="3268652" y="3564443"/>
            <a:ext cx="264068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통계 분석 기능</a:t>
            </a:r>
            <a:endParaRPr lang="en-US" altLang="ko-KR" sz="1000" dirty="0">
              <a:latin typeface="+mj-ea"/>
              <a:ea typeface="+mj-ea"/>
            </a:endParaRPr>
          </a:p>
          <a:p>
            <a:pPr marL="69850">
              <a:lnSpc>
                <a:spcPct val="130000"/>
              </a:lnSpc>
            </a:pPr>
            <a:r>
              <a:rPr lang="en-US" altLang="ko-KR" sz="1000" dirty="0">
                <a:latin typeface="+mj-ea"/>
                <a:ea typeface="+mj-ea"/>
              </a:rPr>
              <a:t>- ANOVA, Kruskal, Linear Contrast, etc.</a:t>
            </a: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사용자 지정 </a:t>
            </a:r>
            <a:r>
              <a:rPr lang="ko-KR" altLang="en-US" sz="1000" dirty="0" err="1">
                <a:latin typeface="+mj-ea"/>
                <a:ea typeface="+mj-ea"/>
              </a:rPr>
              <a:t>수율</a:t>
            </a:r>
            <a:r>
              <a:rPr lang="ko-KR" altLang="en-US" sz="1000" dirty="0">
                <a:latin typeface="+mj-ea"/>
                <a:ea typeface="+mj-ea"/>
              </a:rPr>
              <a:t> 분석</a:t>
            </a:r>
            <a:endParaRPr lang="en-US" altLang="ko-KR" sz="1000" dirty="0">
              <a:latin typeface="+mj-ea"/>
              <a:ea typeface="+mj-ea"/>
            </a:endParaRPr>
          </a:p>
          <a:p>
            <a:pPr marL="69850">
              <a:lnSpc>
                <a:spcPct val="130000"/>
              </a:lnSpc>
            </a:pPr>
            <a:r>
              <a:rPr lang="en-US" altLang="ko-KR" sz="1000" dirty="0">
                <a:latin typeface="+mj-ea"/>
              </a:rPr>
              <a:t>- BOB/WOW </a:t>
            </a:r>
            <a:r>
              <a:rPr lang="ko-KR" altLang="en-US" sz="1000" dirty="0">
                <a:latin typeface="+mj-ea"/>
              </a:rPr>
              <a:t>평균</a:t>
            </a:r>
            <a:r>
              <a:rPr lang="en-US" altLang="ko-KR" sz="1000" dirty="0">
                <a:latin typeface="+mj-ea"/>
              </a:rPr>
              <a:t>, BOB/WOW </a:t>
            </a:r>
            <a:r>
              <a:rPr lang="ko-KR" altLang="en-US" sz="1000" dirty="0">
                <a:latin typeface="+mj-ea"/>
              </a:rPr>
              <a:t>비율</a:t>
            </a:r>
            <a:endParaRPr lang="en-US" altLang="ko-KR" sz="1000" dirty="0">
              <a:latin typeface="+mj-ea"/>
            </a:endParaRPr>
          </a:p>
          <a:p>
            <a:pPr marL="69850">
              <a:lnSpc>
                <a:spcPct val="130000"/>
              </a:lnSpc>
            </a:pP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55" name="사각형: 둥근 모서리 181">
            <a:extLst>
              <a:ext uri="{FF2B5EF4-FFF2-40B4-BE49-F238E27FC236}">
                <a16:creationId xmlns:a16="http://schemas.microsoft.com/office/drawing/2014/main" id="{5E67271A-2F44-4096-B5FE-C471BE6143A8}"/>
              </a:ext>
            </a:extLst>
          </p:cNvPr>
          <p:cNvSpPr/>
          <p:nvPr/>
        </p:nvSpPr>
        <p:spPr>
          <a:xfrm>
            <a:off x="429243" y="4680647"/>
            <a:ext cx="2657054" cy="1409207"/>
          </a:xfrm>
          <a:prstGeom prst="roundRect">
            <a:avLst>
              <a:gd name="adj" fmla="val 2276"/>
            </a:avLst>
          </a:prstGeom>
          <a:noFill/>
          <a:ln>
            <a:solidFill>
              <a:srgbClr val="1F4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C60A80F-25A6-46D3-A717-3C8B34E9D66F}"/>
              </a:ext>
            </a:extLst>
          </p:cNvPr>
          <p:cNvSpPr/>
          <p:nvPr/>
        </p:nvSpPr>
        <p:spPr>
          <a:xfrm>
            <a:off x="429243" y="4769090"/>
            <a:ext cx="2657054" cy="231797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100" b="1" spc="-50" dirty="0">
                <a:latin typeface="+mn-ea"/>
              </a:rPr>
              <a:t>설비 </a:t>
            </a:r>
            <a:r>
              <a:rPr lang="en-US" altLang="ko-KR" sz="1100" b="1" spc="-50" dirty="0">
                <a:latin typeface="+mn-ea"/>
              </a:rPr>
              <a:t>Path </a:t>
            </a:r>
            <a:r>
              <a:rPr lang="ko-KR" altLang="en-US" sz="1100" b="1" spc="-50" dirty="0">
                <a:latin typeface="+mn-ea"/>
              </a:rPr>
              <a:t>단순화</a:t>
            </a:r>
            <a:endParaRPr lang="en-US" altLang="ko-KR" sz="1100" b="1" spc="-50" dirty="0">
              <a:latin typeface="+mn-ea"/>
            </a:endParaRPr>
          </a:p>
        </p:txBody>
      </p:sp>
      <p:sp>
        <p:nvSpPr>
          <p:cNvPr id="57" name="TextBox 38">
            <a:extLst>
              <a:ext uri="{FF2B5EF4-FFF2-40B4-BE49-F238E27FC236}">
                <a16:creationId xmlns:a16="http://schemas.microsoft.com/office/drawing/2014/main" id="{A61587C7-A0B2-42F8-B434-FA817527277F}"/>
              </a:ext>
            </a:extLst>
          </p:cNvPr>
          <p:cNvSpPr txBox="1"/>
          <p:nvPr/>
        </p:nvSpPr>
        <p:spPr>
          <a:xfrm>
            <a:off x="437036" y="5063213"/>
            <a:ext cx="26406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STEP </a:t>
            </a:r>
            <a:r>
              <a:rPr lang="ko-KR" altLang="en-US" sz="1000" dirty="0">
                <a:latin typeface="+mj-ea"/>
                <a:ea typeface="+mj-ea"/>
              </a:rPr>
              <a:t>내 모든 설비 더미화</a:t>
            </a:r>
            <a:endParaRPr lang="en-US" altLang="ko-KR" sz="1000" dirty="0">
              <a:latin typeface="+mj-ea"/>
              <a:ea typeface="+mj-ea"/>
            </a:endParaRP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</a:rPr>
              <a:t>이전 </a:t>
            </a:r>
            <a:r>
              <a:rPr lang="en-US" altLang="ko-KR" sz="1000" dirty="0">
                <a:latin typeface="+mj-ea"/>
              </a:rPr>
              <a:t>STEP</a:t>
            </a:r>
            <a:r>
              <a:rPr lang="ko-KR" altLang="en-US" sz="1000" dirty="0">
                <a:latin typeface="+mj-ea"/>
              </a:rPr>
              <a:t>의 성과 속성 고려 설비 더미화</a:t>
            </a:r>
            <a:endParaRPr lang="en-US" altLang="ko-KR" sz="1000" dirty="0">
              <a:latin typeface="+mj-ea"/>
            </a:endParaRP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</a:rPr>
              <a:t>이후 </a:t>
            </a:r>
            <a:r>
              <a:rPr lang="en-US" altLang="ko-KR" sz="1000" dirty="0">
                <a:latin typeface="+mj-ea"/>
              </a:rPr>
              <a:t>STEP</a:t>
            </a:r>
            <a:r>
              <a:rPr lang="ko-KR" altLang="en-US" sz="1000" dirty="0">
                <a:latin typeface="+mj-ea"/>
              </a:rPr>
              <a:t>의 성과 속성 고려 설비 더미화</a:t>
            </a:r>
            <a:endParaRPr lang="en-US" altLang="ko-KR" sz="1000" dirty="0">
              <a:latin typeface="+mj-ea"/>
            </a:endParaRPr>
          </a:p>
          <a:p>
            <a:pPr marL="69850">
              <a:lnSpc>
                <a:spcPct val="130000"/>
              </a:lnSpc>
            </a:pP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38" name="사각형: 둥근 모서리 33">
            <a:extLst>
              <a:ext uri="{FF2B5EF4-FFF2-40B4-BE49-F238E27FC236}">
                <a16:creationId xmlns:a16="http://schemas.microsoft.com/office/drawing/2014/main" id="{10DBA0BA-9390-4D2A-9F86-EB1CB3768712}"/>
              </a:ext>
            </a:extLst>
          </p:cNvPr>
          <p:cNvSpPr/>
          <p:nvPr/>
        </p:nvSpPr>
        <p:spPr>
          <a:xfrm>
            <a:off x="6075599" y="1674062"/>
            <a:ext cx="2657054" cy="1409207"/>
          </a:xfrm>
          <a:prstGeom prst="roundRect">
            <a:avLst>
              <a:gd name="adj" fmla="val 2276"/>
            </a:avLst>
          </a:prstGeom>
          <a:noFill/>
          <a:ln>
            <a:solidFill>
              <a:srgbClr val="1F4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5A01E7-6612-4FAB-8071-6B2193335F08}"/>
              </a:ext>
            </a:extLst>
          </p:cNvPr>
          <p:cNvSpPr/>
          <p:nvPr/>
        </p:nvSpPr>
        <p:spPr>
          <a:xfrm>
            <a:off x="6075599" y="1762505"/>
            <a:ext cx="2657054" cy="231797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100" b="1" spc="-50" dirty="0">
                <a:latin typeface="+mn-ea"/>
              </a:rPr>
              <a:t>전처리 데이터 조회</a:t>
            </a:r>
            <a:endParaRPr lang="en-US" altLang="ko-KR" sz="1100" b="1" spc="-50" dirty="0">
              <a:latin typeface="+mn-ea"/>
            </a:endParaRPr>
          </a:p>
        </p:txBody>
      </p:sp>
      <p:sp>
        <p:nvSpPr>
          <p:cNvPr id="41" name="TextBox 39">
            <a:extLst>
              <a:ext uri="{FF2B5EF4-FFF2-40B4-BE49-F238E27FC236}">
                <a16:creationId xmlns:a16="http://schemas.microsoft.com/office/drawing/2014/main" id="{EB8775D3-BDE5-4834-9A8B-38FB3FD35759}"/>
              </a:ext>
            </a:extLst>
          </p:cNvPr>
          <p:cNvSpPr txBox="1"/>
          <p:nvPr/>
        </p:nvSpPr>
        <p:spPr>
          <a:xfrm>
            <a:off x="6094867" y="2064745"/>
            <a:ext cx="26406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전처리 후 데이터 저장 및 조회</a:t>
            </a:r>
            <a:endParaRPr lang="en-US" altLang="ko-KR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7359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3.1. BOB/WOW </a:t>
            </a:r>
            <a:r>
              <a:rPr kumimoji="1" lang="ko-KR" altLang="en-US" dirty="0"/>
              <a:t>분류</a:t>
            </a:r>
            <a:endParaRPr kumimoji="1" lang="en-US" altLang="ko-KR" dirty="0"/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4086368" y="34611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3.1.2.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BOB/WOW </a:t>
            </a:r>
            <a:r>
              <a:rPr lang="ko-KR" altLang="en-US" sz="1000" dirty="0">
                <a:latin typeface="+mn-ea"/>
              </a:rPr>
              <a:t>분류 기준 생성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14090" y="2057121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평가자</a:t>
            </a:r>
          </a:p>
        </p:txBody>
      </p:sp>
      <p:cxnSp>
        <p:nvCxnSpPr>
          <p:cNvPr id="81" name="꺾인 연결선 36"/>
          <p:cNvCxnSpPr>
            <a:endCxn id="74" idx="0"/>
          </p:cNvCxnSpPr>
          <p:nvPr/>
        </p:nvCxnSpPr>
        <p:spPr>
          <a:xfrm>
            <a:off x="1913290" y="2273121"/>
            <a:ext cx="2779494" cy="11880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65"/>
          <p:cNvSpPr txBox="1"/>
          <p:nvPr/>
        </p:nvSpPr>
        <p:spPr>
          <a:xfrm>
            <a:off x="3657744" y="2273120"/>
            <a:ext cx="1114408" cy="21544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/>
              <a:t>Classifying criteria</a:t>
            </a:r>
            <a:endParaRPr lang="en-US" altLang="ko-KR" sz="800" dirty="0"/>
          </a:p>
        </p:txBody>
      </p:sp>
      <p:cxnSp>
        <p:nvCxnSpPr>
          <p:cNvPr id="84" name="꺾인 연결선 68"/>
          <p:cNvCxnSpPr>
            <a:stCxn id="74" idx="4"/>
            <a:endCxn id="98" idx="1"/>
          </p:cNvCxnSpPr>
          <p:nvPr/>
        </p:nvCxnSpPr>
        <p:spPr>
          <a:xfrm rot="16200000" flipH="1">
            <a:off x="4821142" y="4412767"/>
            <a:ext cx="470079" cy="72678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5419570" y="4716000"/>
          <a:ext cx="866030" cy="59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030">
                  <a:extLst>
                    <a:ext uri="{9D8B030D-6E8A-4147-A177-3AD203B41FA5}">
                      <a16:colId xmlns:a16="http://schemas.microsoft.com/office/drawing/2014/main" val="3758365807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BOB/WOW</a:t>
                      </a:r>
                    </a:p>
                    <a:p>
                      <a:pPr marL="0" algn="ctr" defTabSz="914400" rtl="0" eaLnBrk="1" latinLnBrk="0" hangingPunct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분류 기준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</a:schemeClr>
                        </a:gs>
                        <a:gs pos="100000">
                          <a:schemeClr val="accent3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155148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6377168" y="34611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3.1.3. BOB/WOW </a:t>
            </a:r>
            <a:r>
              <a:rPr lang="ko-KR" altLang="en-US" sz="1000" dirty="0">
                <a:latin typeface="+mn-ea"/>
              </a:rPr>
              <a:t>분류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7940770" y="4716000"/>
          <a:ext cx="866030" cy="59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030">
                  <a:extLst>
                    <a:ext uri="{9D8B030D-6E8A-4147-A177-3AD203B41FA5}">
                      <a16:colId xmlns:a16="http://schemas.microsoft.com/office/drawing/2014/main" val="3758365807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BOB/WOW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</a:schemeClr>
                        </a:gs>
                        <a:gs pos="100000">
                          <a:schemeClr val="accent3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155148"/>
                  </a:ext>
                </a:extLst>
              </a:tr>
            </a:tbl>
          </a:graphicData>
        </a:graphic>
      </p:graphicFrame>
      <p:cxnSp>
        <p:nvCxnSpPr>
          <p:cNvPr id="28" name="꺾인 연결선 36"/>
          <p:cNvCxnSpPr>
            <a:stCxn id="75" idx="3"/>
            <a:endCxn id="26" idx="0"/>
          </p:cNvCxnSpPr>
          <p:nvPr/>
        </p:nvCxnSpPr>
        <p:spPr>
          <a:xfrm>
            <a:off x="1294090" y="2273121"/>
            <a:ext cx="5689494" cy="11880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5"/>
          <p:cNvSpPr txBox="1"/>
          <p:nvPr/>
        </p:nvSpPr>
        <p:spPr>
          <a:xfrm>
            <a:off x="5711761" y="2273120"/>
            <a:ext cx="1330814" cy="21544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 dirty="0"/>
              <a:t>BOB/WOW Parameters</a:t>
            </a:r>
          </a:p>
        </p:txBody>
      </p:sp>
      <p:sp>
        <p:nvSpPr>
          <p:cNvPr id="20" name="타원 19"/>
          <p:cNvSpPr/>
          <p:nvPr/>
        </p:nvSpPr>
        <p:spPr>
          <a:xfrm>
            <a:off x="1912177" y="3461120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3.1.1.</a:t>
            </a:r>
            <a:r>
              <a:rPr lang="ko-KR" altLang="en-US" sz="1000" dirty="0">
                <a:latin typeface="+mn-ea"/>
              </a:rPr>
              <a:t> </a:t>
            </a:r>
            <a:endParaRPr lang="en-US" altLang="ko-KR" sz="1000" dirty="0">
              <a:latin typeface="+mn-ea"/>
            </a:endParaRPr>
          </a:p>
          <a:p>
            <a:pPr algn="ctr" latinLnBrk="0"/>
            <a:r>
              <a:rPr lang="ko-KR" altLang="en-US" sz="1000" dirty="0">
                <a:latin typeface="+mn-ea"/>
              </a:rPr>
              <a:t>분석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데이터 생성</a:t>
            </a:r>
          </a:p>
        </p:txBody>
      </p:sp>
      <p:sp>
        <p:nvSpPr>
          <p:cNvPr id="25" name="TextBox 65"/>
          <p:cNvSpPr txBox="1"/>
          <p:nvPr/>
        </p:nvSpPr>
        <p:spPr>
          <a:xfrm>
            <a:off x="6899" y="3873116"/>
            <a:ext cx="1654620" cy="21544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/>
              <a:t>Preprocessed  Event </a:t>
            </a:r>
            <a:r>
              <a:rPr lang="en-US" altLang="ko-KR" sz="800" dirty="0"/>
              <a:t>Log object</a:t>
            </a:r>
          </a:p>
        </p:txBody>
      </p:sp>
      <p:cxnSp>
        <p:nvCxnSpPr>
          <p:cNvPr id="29" name="꺾인 연결선 36"/>
          <p:cNvCxnSpPr>
            <a:stCxn id="75" idx="3"/>
          </p:cNvCxnSpPr>
          <p:nvPr/>
        </p:nvCxnSpPr>
        <p:spPr>
          <a:xfrm>
            <a:off x="1294090" y="2273121"/>
            <a:ext cx="3551094" cy="13404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78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1.1 </a:t>
            </a:r>
            <a:r>
              <a:rPr kumimoji="1" lang="ko-KR" altLang="en-US" dirty="0"/>
              <a:t>클래스 다이어그램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908743" y="2909409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Preprocessing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08743" y="2435554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Data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29091" y="2361106"/>
            <a:ext cx="1262845" cy="1029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10543" y="2748076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Event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0838" y="5176459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Model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810543" y="2286100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State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>
            <a:off x="5810543" y="1824124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Transition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68007" y="1739419"/>
            <a:ext cx="2586724" cy="1489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660124" y="1504561"/>
            <a:ext cx="1293776" cy="2378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FSM </a:t>
            </a:r>
            <a:r>
              <a:rPr kumimoji="1" lang="ko-KR" altLang="en-US" sz="1200" dirty="0"/>
              <a:t>모델 도출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839000" y="4211901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SVG</a:t>
            </a:r>
          </a:p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Widget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039998" y="4211901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Visualization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75894" y="4095805"/>
            <a:ext cx="2609193" cy="151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668011" y="3860626"/>
            <a:ext cx="1316849" cy="242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시각화</a:t>
            </a:r>
          </a:p>
        </p:txBody>
      </p:sp>
      <p:cxnSp>
        <p:nvCxnSpPr>
          <p:cNvPr id="22" name="꺾인 연결선[E] 21"/>
          <p:cNvCxnSpPr>
            <a:stCxn id="149" idx="1"/>
            <a:endCxn id="56" idx="3"/>
          </p:cNvCxnSpPr>
          <p:nvPr/>
        </p:nvCxnSpPr>
        <p:spPr>
          <a:xfrm rot="10800000" flipV="1">
            <a:off x="3083199" y="3785025"/>
            <a:ext cx="646238" cy="1051426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/>
          <p:cNvCxnSpPr>
            <a:stCxn id="149" idx="3"/>
            <a:endCxn id="34" idx="1"/>
          </p:cNvCxnSpPr>
          <p:nvPr/>
        </p:nvCxnSpPr>
        <p:spPr>
          <a:xfrm>
            <a:off x="5050016" y="3785029"/>
            <a:ext cx="625874" cy="1067749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009646" y="2009652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Graph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009646" y="2471628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050" b="1" spc="-50" dirty="0" err="1">
                <a:solidFill>
                  <a:srgbClr val="1F4E78"/>
                </a:solidFill>
                <a:latin typeface="+mn-ea"/>
              </a:rPr>
              <a:t>Single_Path</a:t>
            </a:r>
            <a:endParaRPr lang="en-US" altLang="ko-KR" sz="1050" b="1" spc="-50" dirty="0">
              <a:solidFill>
                <a:srgbClr val="1F4E78"/>
              </a:solidFill>
              <a:latin typeface="+mn-ea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050" b="1" spc="-50" dirty="0">
                <a:solidFill>
                  <a:srgbClr val="1F4E78"/>
                </a:solidFill>
                <a:latin typeface="+mn-ea"/>
              </a:rPr>
              <a:t>Graph</a:t>
            </a:r>
            <a:endParaRPr lang="ko-KR" altLang="en-US" sz="105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852034" y="4699004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>
                <a:solidFill>
                  <a:srgbClr val="1F4E78"/>
                </a:solidFill>
                <a:latin typeface="+mn-ea"/>
              </a:rPr>
              <a:t>Edge_slider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039998" y="4700788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>
                <a:solidFill>
                  <a:srgbClr val="1F4E78"/>
                </a:solidFill>
                <a:latin typeface="+mn-ea"/>
              </a:rPr>
              <a:t>Dummy_slider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52034" y="5182551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>
                <a:solidFill>
                  <a:srgbClr val="1F4E78"/>
                </a:solidFill>
                <a:latin typeface="+mn-ea"/>
              </a:rPr>
              <a:t>Step_slider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039998" y="5180519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>
                <a:solidFill>
                  <a:srgbClr val="1F4E78"/>
                </a:solidFill>
                <a:latin typeface="+mn-ea"/>
              </a:rPr>
              <a:t>qrangeslider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13137" y="4066992"/>
            <a:ext cx="2370062" cy="1538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81453" y="4221200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>
                <a:solidFill>
                  <a:srgbClr val="1F4E78"/>
                </a:solidFill>
                <a:latin typeface="+mn-ea"/>
              </a:rPr>
              <a:t>Classifer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91764" y="4698391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Analysis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1083" y="3835543"/>
            <a:ext cx="1085186" cy="234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데이터 분석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858203" y="3857051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After</a:t>
            </a:r>
          </a:p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preprocess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843312" y="2928076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Main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724226" y="2580975"/>
            <a:ext cx="1085186" cy="234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컨트롤러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858203" y="4327518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>
                <a:solidFill>
                  <a:srgbClr val="1F4E78"/>
                </a:solidFill>
                <a:latin typeface="+mn-ea"/>
              </a:rPr>
              <a:t>With_Result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821203" y="2126410"/>
            <a:ext cx="1085186" cy="234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데이터 처리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3729441" y="2815671"/>
            <a:ext cx="1320579" cy="1938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926078" y="4394383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>
                <a:solidFill>
                  <a:srgbClr val="1F4E78"/>
                </a:solidFill>
                <a:latin typeface="+mn-ea"/>
              </a:rPr>
              <a:t>LOT_Classifer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926078" y="4895164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>
                <a:solidFill>
                  <a:srgbClr val="1F4E78"/>
                </a:solidFill>
                <a:latin typeface="+mn-ea"/>
              </a:rPr>
              <a:t>LOT_Analysis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cxnSp>
        <p:nvCxnSpPr>
          <p:cNvPr id="59" name="꺾인 연결선[E] 58"/>
          <p:cNvCxnSpPr>
            <a:stCxn id="149" idx="1"/>
            <a:endCxn id="4" idx="3"/>
          </p:cNvCxnSpPr>
          <p:nvPr/>
        </p:nvCxnSpPr>
        <p:spPr>
          <a:xfrm rot="10800000">
            <a:off x="3091937" y="2875963"/>
            <a:ext cx="637505" cy="909067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[E] 60"/>
          <p:cNvCxnSpPr>
            <a:stCxn id="149" idx="3"/>
            <a:endCxn id="33" idx="1"/>
          </p:cNvCxnSpPr>
          <p:nvPr/>
        </p:nvCxnSpPr>
        <p:spPr>
          <a:xfrm flipV="1">
            <a:off x="5050020" y="2484325"/>
            <a:ext cx="617991" cy="1300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858203" y="3380119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>
                <a:solidFill>
                  <a:srgbClr val="1F4E78"/>
                </a:solidFill>
                <a:latin typeface="+mn-ea"/>
              </a:rPr>
              <a:t>Data_Input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8682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1325" y="1559291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S_Import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5048" y="1928781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Export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TextBox 103"/>
          <p:cNvSpPr txBox="1"/>
          <p:nvPr/>
        </p:nvSpPr>
        <p:spPr>
          <a:xfrm>
            <a:off x="727222" y="125870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Data </a:t>
            </a:r>
            <a:r>
              <a:rPr lang="ko-KR" altLang="en-US" sz="1000" i="1" dirty="0"/>
              <a:t>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42979" y="4532108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Classifier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2979" y="4834303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Stat_Analysis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2979" y="5136498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Simplification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2979" y="5438693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RunBasicInfoSQL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2979" y="5737768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MeasureVariableSQL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TextBox 111"/>
          <p:cNvSpPr txBox="1"/>
          <p:nvPr/>
        </p:nvSpPr>
        <p:spPr>
          <a:xfrm>
            <a:off x="742979" y="4231524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Analysis</a:t>
            </a:r>
            <a:endParaRPr lang="ko-KR" altLang="en-US" sz="1000" i="1" dirty="0"/>
          </a:p>
        </p:txBody>
      </p:sp>
      <p:sp>
        <p:nvSpPr>
          <p:cNvPr id="38" name="직사각형 37"/>
          <p:cNvSpPr/>
          <p:nvPr/>
        </p:nvSpPr>
        <p:spPr>
          <a:xfrm>
            <a:off x="3928130" y="5162401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SVG_widget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28129" y="5463293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Arc_Slider_widget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28128" y="5764185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Step_Slider_widget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928127" y="6065077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Node_Slider_widget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08151" y="1805580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MainController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08150" y="2106472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DataUploadController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08149" y="2407364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VariableMatchingController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TextBox 168"/>
          <p:cNvSpPr txBox="1"/>
          <p:nvPr/>
        </p:nvSpPr>
        <p:spPr>
          <a:xfrm>
            <a:off x="4108145" y="15049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Controller</a:t>
            </a:r>
            <a:endParaRPr lang="ko-KR" altLang="en-US" sz="1000" i="1" dirty="0"/>
          </a:p>
        </p:txBody>
      </p:sp>
      <p:sp>
        <p:nvSpPr>
          <p:cNvPr id="53" name="TextBox 169"/>
          <p:cNvSpPr txBox="1"/>
          <p:nvPr/>
        </p:nvSpPr>
        <p:spPr>
          <a:xfrm>
            <a:off x="6618499" y="629081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Mining</a:t>
            </a:r>
            <a:endParaRPr lang="ko-KR" altLang="en-US" sz="1000" i="1" dirty="0"/>
          </a:p>
        </p:txBody>
      </p:sp>
      <p:sp>
        <p:nvSpPr>
          <p:cNvPr id="55" name="직사각형 54"/>
          <p:cNvSpPr/>
          <p:nvPr/>
        </p:nvSpPr>
        <p:spPr>
          <a:xfrm>
            <a:off x="6618504" y="893312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TS_miner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618504" y="1190332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Alpha_miner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7" name="TextBox 176"/>
          <p:cNvSpPr txBox="1"/>
          <p:nvPr/>
        </p:nvSpPr>
        <p:spPr>
          <a:xfrm>
            <a:off x="6744499" y="4027972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Visualization</a:t>
            </a:r>
            <a:endParaRPr lang="ko-KR" altLang="en-US" sz="1000" i="1" dirty="0"/>
          </a:p>
        </p:txBody>
      </p:sp>
      <p:sp>
        <p:nvSpPr>
          <p:cNvPr id="58" name="직사각형 57"/>
          <p:cNvSpPr/>
          <p:nvPr/>
        </p:nvSpPr>
        <p:spPr>
          <a:xfrm>
            <a:off x="6744500" y="4314716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Graph_Visualization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44500" y="4615936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Chart_Visualization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585643" y="5313656"/>
            <a:ext cx="1623866" cy="2186892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-1504952" y="4369395"/>
            <a:ext cx="1605381" cy="1568801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184"/>
          <p:cNvSpPr txBox="1"/>
          <p:nvPr/>
        </p:nvSpPr>
        <p:spPr>
          <a:xfrm>
            <a:off x="3818170" y="4510145"/>
            <a:ext cx="1287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err="1"/>
              <a:t>Visualization_Widget</a:t>
            </a:r>
            <a:endParaRPr lang="ko-KR" altLang="en-US" sz="1000" i="1" dirty="0"/>
          </a:p>
        </p:txBody>
      </p:sp>
      <p:sp>
        <p:nvSpPr>
          <p:cNvPr id="66" name="직사각형 65"/>
          <p:cNvSpPr/>
          <p:nvPr/>
        </p:nvSpPr>
        <p:spPr>
          <a:xfrm>
            <a:off x="6660915" y="5955673"/>
            <a:ext cx="1605381" cy="100923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176"/>
          <p:cNvSpPr txBox="1"/>
          <p:nvPr/>
        </p:nvSpPr>
        <p:spPr>
          <a:xfrm>
            <a:off x="-1785752" y="2126605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Data </a:t>
            </a:r>
            <a:r>
              <a:rPr lang="ko-KR" altLang="en-US" sz="1000" i="1" dirty="0"/>
              <a:t>처리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-375334" y="2523349"/>
            <a:ext cx="1605381" cy="100923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822236" y="5817612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S_Eventlog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822236" y="6117797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P_Eventlog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TextBox 103"/>
          <p:cNvSpPr txBox="1"/>
          <p:nvPr/>
        </p:nvSpPr>
        <p:spPr>
          <a:xfrm>
            <a:off x="6878129" y="5517028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Data</a:t>
            </a:r>
            <a:endParaRPr lang="ko-KR" altLang="en-US" sz="1000" i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467070" y="1559291"/>
          <a:ext cx="874588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/>
                        <a:t>P_Import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/>
                        <a:t>+ </a:t>
                      </a:r>
                      <a:r>
                        <a:rPr lang="en-US" altLang="ko-KR" sz="800" kern="1200" dirty="0" err="1"/>
                        <a:t>read_csv</a:t>
                      </a:r>
                      <a:r>
                        <a:rPr lang="en-US" altLang="ko-KR" sz="800" kern="1200" dirty="0"/>
                        <a:t>()</a:t>
                      </a:r>
                    </a:p>
                    <a:p>
                      <a:pPr latinLnBrk="1"/>
                      <a:r>
                        <a:rPr lang="en-US" altLang="ko-KR" sz="800" kern="1200" dirty="0"/>
                        <a:t>+</a:t>
                      </a:r>
                      <a:r>
                        <a:rPr lang="en-US" altLang="ko-KR" sz="800" kern="1200" baseline="0" dirty="0"/>
                        <a:t> </a:t>
                      </a:r>
                      <a:r>
                        <a:rPr lang="en-US" altLang="ko-KR" sz="800" kern="1200" baseline="0" dirty="0" err="1"/>
                        <a:t>read_xes</a:t>
                      </a:r>
                      <a:r>
                        <a:rPr lang="en-US" altLang="ko-KR" sz="800" kern="1200" baseline="0" dirty="0"/>
                        <a:t>()</a:t>
                      </a:r>
                    </a:p>
                    <a:p>
                      <a:pPr latinLnBrk="1"/>
                      <a:r>
                        <a:rPr lang="en-US" altLang="ko-KR" sz="800" kern="1200" baseline="0" dirty="0"/>
                        <a:t>+ </a:t>
                      </a:r>
                      <a:r>
                        <a:rPr lang="en-US" altLang="ko-KR" sz="800" kern="1200" baseline="0" dirty="0" err="1"/>
                        <a:t>read_txt</a:t>
                      </a:r>
                      <a:r>
                        <a:rPr lang="en-US" altLang="ko-KR" sz="800" kern="1200" baseline="0" dirty="0"/>
                        <a:t>()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-1483838" y="6809849"/>
          <a:ext cx="1669516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/>
                        <a:t>Classifier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/>
                        <a:t>+ </a:t>
                      </a:r>
                      <a:r>
                        <a:rPr lang="en-US" altLang="ko-KR" sz="800" u="none" dirty="0" err="1"/>
                        <a:t>relative_ratio_std_criterion</a:t>
                      </a:r>
                      <a:r>
                        <a:rPr lang="en-US" altLang="ko-KR" sz="800" u="none" dirty="0"/>
                        <a:t>()</a:t>
                      </a:r>
                      <a:endParaRPr lang="en-US" altLang="ko-KR" sz="800" u="none" baseline="0" dirty="0"/>
                    </a:p>
                    <a:p>
                      <a:pPr algn="l" latinLnBrk="1"/>
                      <a:r>
                        <a:rPr lang="en-US" altLang="ko-KR" sz="800" dirty="0"/>
                        <a:t>+ </a:t>
                      </a:r>
                      <a:r>
                        <a:rPr lang="en-US" altLang="ko-KR" sz="800" u="none" dirty="0" err="1"/>
                        <a:t>absolute_value_std_criterion</a:t>
                      </a:r>
                      <a:r>
                        <a:rPr lang="en-US" altLang="ko-KR" sz="800" u="none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800" u="none" dirty="0"/>
                        <a:t>+ </a:t>
                      </a:r>
                      <a:r>
                        <a:rPr lang="en-US" altLang="ko-KR" sz="800" u="none" dirty="0" err="1"/>
                        <a:t>rank_based_std_criterion</a:t>
                      </a:r>
                      <a:r>
                        <a:rPr lang="en-US" altLang="ko-KR" sz="800" u="none" dirty="0"/>
                        <a:t>()</a:t>
                      </a:r>
                      <a:r>
                        <a:rPr lang="en-US" altLang="ko-KR" sz="800" u="none" baseline="0" dirty="0"/>
                        <a:t> </a:t>
                      </a:r>
                    </a:p>
                    <a:p>
                      <a:pPr algn="l" latinLnBrk="1"/>
                      <a:r>
                        <a:rPr lang="mr-IN" altLang="ko-KR" sz="800" u="none" baseline="0" dirty="0"/>
                        <a:t>…</a:t>
                      </a:r>
                      <a:endParaRPr lang="en-US" altLang="ko-KR" sz="800" u="none" baseline="0" dirty="0"/>
                    </a:p>
                    <a:p>
                      <a:pPr algn="l" latinLnBrk="1"/>
                      <a:r>
                        <a:rPr lang="en-US" altLang="ko-KR" sz="800" dirty="0"/>
                        <a:t>+ </a:t>
                      </a:r>
                      <a:r>
                        <a:rPr lang="en-US" altLang="ko-KR" sz="800" u="none" dirty="0" err="1"/>
                        <a:t>create_wafer_BOB_WOW_group</a:t>
                      </a:r>
                      <a:r>
                        <a:rPr lang="en-US" altLang="ko-KR" sz="800" u="none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-1806109" y="2459611"/>
          <a:ext cx="1338591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8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/>
                        <a:t>Transform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+ </a:t>
                      </a:r>
                      <a:r>
                        <a:rPr lang="en-US" altLang="ko-KR" sz="800" u="none" dirty="0" err="1"/>
                        <a:t>create_lot_data</a:t>
                      </a:r>
                      <a:r>
                        <a:rPr lang="en-US" altLang="ko-KR" sz="800" u="none" dirty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/>
                        <a:t>+ </a:t>
                      </a:r>
                      <a:r>
                        <a:rPr lang="en-US" altLang="ko-KR" sz="800" u="none" dirty="0" err="1"/>
                        <a:t>create_wafer_data</a:t>
                      </a:r>
                      <a:r>
                        <a:rPr lang="en-US" altLang="ko-KR" sz="800" u="none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4045641" y="6809849"/>
          <a:ext cx="166951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/>
                        <a:t>Stat_Analysis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/>
                        <a:t>+ </a:t>
                      </a:r>
                      <a:r>
                        <a:rPr lang="en-US" altLang="ko-KR" sz="800" u="none" dirty="0" err="1"/>
                        <a:t>create_KS_test</a:t>
                      </a:r>
                      <a:r>
                        <a:rPr lang="en-US" altLang="ko-KR" sz="800" u="none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/>
                        <a:t>+ </a:t>
                      </a:r>
                      <a:r>
                        <a:rPr lang="en-US" altLang="ko-KR" sz="800" u="none" dirty="0" err="1"/>
                        <a:t>create_ANOVA</a:t>
                      </a:r>
                      <a:r>
                        <a:rPr lang="en-US" altLang="ko-KR" sz="800" u="none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/>
                        <a:t>+ </a:t>
                      </a:r>
                      <a:r>
                        <a:rPr lang="en-US" altLang="ko-KR" sz="800" u="none" dirty="0" err="1"/>
                        <a:t>create_stat_analysis</a:t>
                      </a:r>
                      <a:r>
                        <a:rPr lang="en-US" altLang="ko-KR" sz="800" u="none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/>
                        <a:t>+ </a:t>
                      </a:r>
                      <a:r>
                        <a:rPr lang="en-US" altLang="ko-KR" sz="800" u="none" dirty="0" err="1"/>
                        <a:t>create_user_defined_analysis</a:t>
                      </a:r>
                      <a:r>
                        <a:rPr lang="en-US" altLang="ko-KR" sz="800" u="none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/>
                        <a:t>+ </a:t>
                      </a:r>
                      <a:r>
                        <a:rPr lang="en-US" altLang="ko-KR" sz="800" u="none" dirty="0" err="1"/>
                        <a:t>create_chamber_info</a:t>
                      </a:r>
                      <a:r>
                        <a:rPr lang="en-US" altLang="ko-KR" sz="800" u="none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/>
                        <a:t>+ </a:t>
                      </a:r>
                      <a:r>
                        <a:rPr lang="en-US" altLang="ko-KR" sz="800" u="none" dirty="0" err="1"/>
                        <a:t>create_wafer_data</a:t>
                      </a:r>
                      <a:r>
                        <a:rPr lang="en-US" altLang="ko-KR" sz="800" u="none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2284545" y="6809849"/>
          <a:ext cx="1669516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/>
                        <a:t>Simplification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/>
                        <a:t>+ </a:t>
                      </a:r>
                      <a:r>
                        <a:rPr lang="en-US" altLang="ko-KR" sz="800" u="none" dirty="0" err="1"/>
                        <a:t>from_simplification</a:t>
                      </a:r>
                      <a:r>
                        <a:rPr lang="en-US" altLang="ko-KR" sz="800" u="none" dirty="0"/>
                        <a:t>  ()</a:t>
                      </a:r>
                    </a:p>
                    <a:p>
                      <a:pPr algn="l" latinLnBrk="1"/>
                      <a:r>
                        <a:rPr lang="en-US" altLang="ko-KR" sz="800" u="none" dirty="0"/>
                        <a:t>+ </a:t>
                      </a:r>
                      <a:r>
                        <a:rPr lang="en-US" altLang="ko-KR" sz="800" u="none" dirty="0" err="1"/>
                        <a:t>to_simplification</a:t>
                      </a:r>
                      <a:r>
                        <a:rPr lang="en-US" altLang="ko-KR" sz="800" u="none" dirty="0"/>
                        <a:t>  ()</a:t>
                      </a:r>
                    </a:p>
                    <a:p>
                      <a:pPr algn="l" latinLnBrk="1"/>
                      <a:r>
                        <a:rPr lang="en-US" altLang="ko-KR" sz="800" u="none" dirty="0"/>
                        <a:t>+ </a:t>
                      </a:r>
                      <a:r>
                        <a:rPr lang="en-US" altLang="ko-KR" sz="800" u="none" dirty="0" err="1"/>
                        <a:t>bi_simplification</a:t>
                      </a:r>
                      <a:r>
                        <a:rPr lang="en-US" altLang="ko-KR" sz="800" u="none" dirty="0"/>
                        <a:t> 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-308350" y="2438090"/>
          <a:ext cx="1338591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8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/>
                        <a:t>Normalizer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+ </a:t>
                      </a:r>
                      <a:r>
                        <a:rPr lang="en-US" altLang="ko-KR" sz="800" u="none" dirty="0"/>
                        <a:t>no</a:t>
                      </a:r>
                      <a:r>
                        <a:rPr lang="en-US" altLang="ko-KR" sz="800" u="none" baseline="0" dirty="0"/>
                        <a:t>r</a:t>
                      </a:r>
                      <a:r>
                        <a:rPr lang="en-US" altLang="ko-KR" sz="800" u="none" dirty="0"/>
                        <a:t>malize ()</a:t>
                      </a:r>
                    </a:p>
                    <a:p>
                      <a:pPr algn="l" latinLnBrk="1"/>
                      <a:r>
                        <a:rPr lang="en-US" altLang="ko-KR" sz="800" u="none" dirty="0"/>
                        <a:t>+ </a:t>
                      </a:r>
                      <a:r>
                        <a:rPr lang="en-US" altLang="ko-KR" sz="800" u="none" dirty="0" err="1"/>
                        <a:t>normalize_by_sd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normalize_by_span</a:t>
                      </a:r>
                      <a:r>
                        <a:rPr lang="en-US" altLang="ko-KR" sz="800" u="none" baseline="0" dirty="0"/>
                        <a:t> ()</a:t>
                      </a:r>
                      <a:endParaRPr lang="en-US" altLang="ko-KR" sz="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/>
          </p:nvPr>
        </p:nvGraphicFramePr>
        <p:xfrm>
          <a:off x="-231127" y="3181872"/>
          <a:ext cx="1338591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8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/>
                        <a:t>Preprocess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/>
                        <a:t>+</a:t>
                      </a:r>
                      <a:r>
                        <a:rPr lang="en-US" altLang="ko-KR" sz="800" u="none" baseline="0" dirty="0"/>
                        <a:t> </a:t>
                      </a:r>
                      <a:r>
                        <a:rPr lang="en-US" altLang="ko-KR" sz="800" u="none" baseline="0" dirty="0" err="1"/>
                        <a:t>control_missing_data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/>
                        <a:t>+ </a:t>
                      </a:r>
                      <a:r>
                        <a:rPr lang="en-US" altLang="ko-KR" sz="800" u="none" dirty="0" err="1"/>
                        <a:t>normalize_by_sd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normalize_by_span</a:t>
                      </a:r>
                      <a:r>
                        <a:rPr lang="en-US" altLang="ko-KR" sz="800" u="none" baseline="0" dirty="0"/>
                        <a:t> ()</a:t>
                      </a:r>
                      <a:endParaRPr lang="en-US" altLang="ko-KR" sz="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-1767476" y="3081048"/>
          <a:ext cx="1458815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58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/>
                        <a:t>Remove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+ </a:t>
                      </a:r>
                      <a:r>
                        <a:rPr lang="en-US" altLang="ko-KR" sz="800" dirty="0" err="1"/>
                        <a:t>remove_incomplete_case</a:t>
                      </a:r>
                      <a:r>
                        <a:rPr lang="en-US" altLang="ko-KR" sz="800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remove_outliers</a:t>
                      </a:r>
                      <a:endParaRPr lang="en-US" altLang="ko-KR" sz="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/>
          </p:nvPr>
        </p:nvGraphicFramePr>
        <p:xfrm>
          <a:off x="505670" y="6809849"/>
          <a:ext cx="1669516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/>
                        <a:t>Performance_Analysis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/>
                        <a:t>+ </a:t>
                      </a:r>
                      <a:r>
                        <a:rPr lang="en-US" altLang="ko-KR" sz="800" u="none" dirty="0" err="1"/>
                        <a:t>basic_performance_analysis</a:t>
                      </a:r>
                      <a:r>
                        <a:rPr lang="en-US" altLang="ko-KR" sz="800" u="none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/>
                        <a:t>+ </a:t>
                      </a:r>
                      <a:r>
                        <a:rPr lang="en-US" altLang="ko-KR" sz="800" u="none" dirty="0" err="1"/>
                        <a:t>multi_dimensional_analysis</a:t>
                      </a:r>
                      <a:r>
                        <a:rPr lang="en-US" altLang="ko-KR" sz="800" u="none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/>
                        <a:t>+</a:t>
                      </a:r>
                      <a:r>
                        <a:rPr lang="en-US" altLang="ko-KR" sz="800" u="none" baseline="0" dirty="0"/>
                        <a:t> </a:t>
                      </a:r>
                      <a:r>
                        <a:rPr lang="en-US" altLang="ko-KR" sz="800" u="none" baseline="0" dirty="0" err="1"/>
                        <a:t>workload_analysis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mr-IN" altLang="ko-KR" sz="800" u="none" baseline="0" dirty="0"/>
                        <a:t>…</a:t>
                      </a:r>
                      <a:endParaRPr lang="en-US" altLang="ko-KR" sz="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8584022" y="5236340"/>
          <a:ext cx="1669516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/>
                        <a:t>P_Eventlog</a:t>
                      </a:r>
                      <a:r>
                        <a:rPr lang="en-US" altLang="ko-KR" sz="800" kern="1200" dirty="0"/>
                        <a:t> (Pandas)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/>
                        <a:t>+ head()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get_activities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get_resources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mr-IN" altLang="ko-KR" sz="800" u="none" baseline="0" dirty="0"/>
                        <a:t>…</a:t>
                      </a:r>
                      <a:endParaRPr lang="en-US" altLang="ko-KR" sz="800" u="none" baseline="0" dirty="0"/>
                    </a:p>
                    <a:p>
                      <a:pPr algn="l" latinLnBrk="1"/>
                      <a:r>
                        <a:rPr lang="en-US" altLang="ko-KR" sz="800" u="none" dirty="0"/>
                        <a:t>+</a:t>
                      </a:r>
                      <a:r>
                        <a:rPr lang="en-US" altLang="ko-KR" sz="800" u="none" baseline="0" dirty="0"/>
                        <a:t> describe() </a:t>
                      </a:r>
                      <a:endParaRPr lang="en-US" altLang="ko-KR" sz="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/>
          </p:nvPr>
        </p:nvGraphicFramePr>
        <p:xfrm>
          <a:off x="8584022" y="536300"/>
          <a:ext cx="166951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/>
                        <a:t>Alpha_miner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/>
                        <a:t>+</a:t>
                      </a:r>
                      <a:r>
                        <a:rPr lang="en-US" altLang="ko-KR" sz="800" u="none" baseline="0" dirty="0"/>
                        <a:t> </a:t>
                      </a:r>
                      <a:r>
                        <a:rPr lang="en-US" altLang="ko-KR" sz="800" u="none" baseline="0" dirty="0" err="1"/>
                        <a:t>find_activities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find_start_activities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find_end_activities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produce_places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produce_arcs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produce_petrinet</a:t>
                      </a:r>
                      <a:r>
                        <a:rPr lang="en-US" altLang="ko-KR" sz="800" u="none" baseline="0" dirty="0"/>
                        <a:t> ()</a:t>
                      </a:r>
                      <a:endParaRPr lang="en-US" altLang="ko-KR" sz="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/>
          </p:nvPr>
        </p:nvGraphicFramePr>
        <p:xfrm>
          <a:off x="9715109" y="1460595"/>
          <a:ext cx="166951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/>
                        <a:t>TS_miner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/>
                        <a:t>+</a:t>
                      </a:r>
                      <a:r>
                        <a:rPr lang="en-US" altLang="ko-KR" sz="800" u="none" baseline="0" dirty="0"/>
                        <a:t> </a:t>
                      </a:r>
                      <a:r>
                        <a:rPr lang="en-US" altLang="ko-KR" sz="800" u="none" baseline="0" dirty="0" err="1"/>
                        <a:t>produce_transition_matrix</a:t>
                      </a:r>
                      <a:r>
                        <a:rPr lang="en-US" altLang="ko-KR" sz="800" u="none" baseline="0" dirty="0"/>
                        <a:t> (horizon)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transform_to_set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transform_to_multiset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transform_to_prefix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produce_TS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/>
          </p:nvPr>
        </p:nvGraphicFramePr>
        <p:xfrm>
          <a:off x="7562818" y="3108650"/>
          <a:ext cx="1669516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Transition_System</a:t>
                      </a:r>
                      <a:r>
                        <a:rPr lang="en-US" altLang="ko-KR" sz="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8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PyGraphviz</a:t>
                      </a:r>
                      <a:r>
                        <a:rPr lang="en-US" altLang="ko-KR" sz="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/>
                        <a:t>+</a:t>
                      </a:r>
                      <a:r>
                        <a:rPr lang="en-US" altLang="ko-KR" sz="800" u="none" baseline="0" dirty="0"/>
                        <a:t> _</a:t>
                      </a:r>
                      <a:r>
                        <a:rPr lang="en-US" altLang="ko-KR" sz="800" u="none" baseline="0" dirty="0" err="1"/>
                        <a:t>create_graph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_</a:t>
                      </a:r>
                      <a:r>
                        <a:rPr lang="en-US" altLang="ko-KR" sz="800" u="none" baseline="0" dirty="0" err="1"/>
                        <a:t>add_edges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get_TS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_</a:t>
                      </a:r>
                      <a:r>
                        <a:rPr lang="en-US" altLang="ko-KR" sz="800" u="none" baseline="0" dirty="0" err="1"/>
                        <a:t>create_dot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get_dot</a:t>
                      </a:r>
                      <a:r>
                        <a:rPr lang="en-US" altLang="ko-KR" sz="800" u="none" baseline="0" dirty="0"/>
                        <a:t> ()</a:t>
                      </a:r>
                      <a:endParaRPr lang="en-US" altLang="ko-KR" sz="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" name="TextBox 176"/>
          <p:cNvSpPr txBox="1"/>
          <p:nvPr/>
        </p:nvSpPr>
        <p:spPr>
          <a:xfrm>
            <a:off x="6614558" y="1876492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Model</a:t>
            </a:r>
            <a:endParaRPr lang="ko-KR" altLang="en-US" sz="1000" i="1" dirty="0"/>
          </a:p>
        </p:txBody>
      </p:sp>
      <p:sp>
        <p:nvSpPr>
          <p:cNvPr id="91" name="직사각형 90"/>
          <p:cNvSpPr/>
          <p:nvPr/>
        </p:nvSpPr>
        <p:spPr>
          <a:xfrm>
            <a:off x="6614559" y="2163236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Transition_System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614559" y="2464456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Petri_Net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9404380" y="2871488"/>
          <a:ext cx="1669516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Petri_Net</a:t>
                      </a:r>
                      <a:r>
                        <a:rPr lang="en-US" altLang="ko-KR" sz="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(SNAKES)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/>
                        <a:t>+ </a:t>
                      </a:r>
                      <a:r>
                        <a:rPr lang="en-US" altLang="ko-KR" sz="800" u="none" dirty="0" err="1"/>
                        <a:t>create_graph</a:t>
                      </a:r>
                      <a:r>
                        <a:rPr lang="en-US" altLang="ko-KR" sz="800" u="none" baseline="0" dirty="0"/>
                        <a:t> ()</a:t>
                      </a:r>
                      <a:endParaRPr lang="en-US" altLang="ko-KR" sz="800" u="none" dirty="0"/>
                    </a:p>
                    <a:p>
                      <a:pPr algn="l" latinLnBrk="1"/>
                      <a:r>
                        <a:rPr lang="en-US" altLang="ko-KR" sz="800" u="none" dirty="0"/>
                        <a:t>+</a:t>
                      </a:r>
                      <a:r>
                        <a:rPr lang="en-US" altLang="ko-KR" sz="800" u="none" baseline="0" dirty="0"/>
                        <a:t> </a:t>
                      </a:r>
                      <a:r>
                        <a:rPr lang="en-US" altLang="ko-KR" sz="800" u="none" baseline="0" dirty="0" err="1"/>
                        <a:t>add_place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add_transition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add_arc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fire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get_marking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remove_place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/>
                        <a:t>+</a:t>
                      </a:r>
                      <a:r>
                        <a:rPr lang="en-US" altLang="ko-KR" sz="800" u="none" baseline="0" dirty="0"/>
                        <a:t> </a:t>
                      </a:r>
                      <a:r>
                        <a:rPr lang="en-US" altLang="ko-KR" sz="800" u="none" baseline="0" dirty="0" err="1"/>
                        <a:t>has_place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mr-IN" altLang="ko-KR" sz="800" u="none" baseline="0" dirty="0"/>
                        <a:t>…</a:t>
                      </a:r>
                      <a:endParaRPr lang="en-US" altLang="ko-KR" sz="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/>
          </p:nvPr>
        </p:nvGraphicFramePr>
        <p:xfrm>
          <a:off x="9232334" y="6290415"/>
          <a:ext cx="1669516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/>
                        <a:t>S_Eventlog</a:t>
                      </a:r>
                      <a:r>
                        <a:rPr lang="en-US" altLang="ko-KR" sz="800" kern="1200" dirty="0"/>
                        <a:t> (</a:t>
                      </a:r>
                      <a:r>
                        <a:rPr lang="en-US" altLang="ko-KR" sz="800" kern="1200" dirty="0" err="1"/>
                        <a:t>PySpark</a:t>
                      </a:r>
                      <a:r>
                        <a:rPr lang="en-US" altLang="ko-KR" sz="800" kern="1200" dirty="0"/>
                        <a:t>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/>
                        <a:t>+ head()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get_activities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get_resources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mr-IN" altLang="ko-KR" sz="800" u="none" baseline="0" dirty="0"/>
                        <a:t>…</a:t>
                      </a:r>
                      <a:endParaRPr lang="en-US" altLang="ko-KR" sz="800" u="none" baseline="0" dirty="0"/>
                    </a:p>
                    <a:p>
                      <a:pPr algn="l" latinLnBrk="1"/>
                      <a:r>
                        <a:rPr lang="en-US" altLang="ko-KR" sz="800" u="none" dirty="0"/>
                        <a:t>+</a:t>
                      </a:r>
                      <a:r>
                        <a:rPr lang="en-US" altLang="ko-KR" sz="800" u="none" baseline="0" dirty="0"/>
                        <a:t> describe() </a:t>
                      </a:r>
                      <a:endParaRPr lang="en-US" altLang="ko-KR" sz="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8374751" y="4314716"/>
          <a:ext cx="1669516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Transition_System</a:t>
                      </a:r>
                      <a:r>
                        <a:rPr lang="en-US" altLang="ko-KR" sz="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8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PyGraphviz</a:t>
                      </a:r>
                      <a:r>
                        <a:rPr lang="en-US" altLang="ko-KR" sz="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/>
                        <a:t>+</a:t>
                      </a:r>
                      <a:r>
                        <a:rPr lang="en-US" altLang="ko-KR" sz="800" u="none" baseline="0" dirty="0"/>
                        <a:t> _</a:t>
                      </a:r>
                      <a:r>
                        <a:rPr lang="en-US" altLang="ko-KR" sz="800" u="none" baseline="0" dirty="0" err="1"/>
                        <a:t>create_graph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_</a:t>
                      </a:r>
                      <a:r>
                        <a:rPr lang="en-US" altLang="ko-KR" sz="800" u="none" baseline="0" dirty="0" err="1"/>
                        <a:t>add_edges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get_TS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_</a:t>
                      </a:r>
                      <a:r>
                        <a:rPr lang="en-US" altLang="ko-KR" sz="800" u="none" baseline="0" dirty="0" err="1"/>
                        <a:t>create_dot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get_dot</a:t>
                      </a:r>
                      <a:r>
                        <a:rPr lang="en-US" altLang="ko-KR" sz="800" u="none" baseline="0" dirty="0"/>
                        <a:t> ()</a:t>
                      </a:r>
                      <a:endParaRPr lang="en-US" altLang="ko-KR" sz="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/>
          </p:nvPr>
        </p:nvGraphicFramePr>
        <p:xfrm>
          <a:off x="4797111" y="2770102"/>
          <a:ext cx="1669516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Graph_Visualization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/>
                        <a:t>+</a:t>
                      </a:r>
                      <a:r>
                        <a:rPr lang="en-US" altLang="ko-KR" sz="800" u="none" baseline="0" dirty="0"/>
                        <a:t> </a:t>
                      </a:r>
                      <a:r>
                        <a:rPr lang="en-US" altLang="ko-KR" sz="800" u="none" baseline="0" dirty="0" err="1"/>
                        <a:t>update_model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highlight_node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highlight_arc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clear_model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mr-IN" altLang="ko-KR" sz="800" u="none" baseline="0" dirty="0"/>
                        <a:t>…</a:t>
                      </a:r>
                      <a:endParaRPr lang="en-US" altLang="ko-KR" sz="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6744499" y="4948304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Viewer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/>
          </p:nvPr>
        </p:nvGraphicFramePr>
        <p:xfrm>
          <a:off x="4799014" y="3837294"/>
          <a:ext cx="1669516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/>
                        <a:t>+</a:t>
                      </a:r>
                      <a:r>
                        <a:rPr lang="en-US" altLang="ko-KR" sz="800" u="none" baseline="0" dirty="0"/>
                        <a:t> </a:t>
                      </a:r>
                      <a:r>
                        <a:rPr lang="en-US" altLang="ko-KR" sz="800" u="none" baseline="0" dirty="0" err="1"/>
                        <a:t>produce_main_frame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</a:t>
                      </a:r>
                      <a:r>
                        <a:rPr lang="en-US" altLang="ko-KR" sz="800" u="none" baseline="0" dirty="0" err="1"/>
                        <a:t>add_widget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show ()</a:t>
                      </a:r>
                    </a:p>
                    <a:p>
                      <a:pPr algn="l" latinLnBrk="1"/>
                      <a:r>
                        <a:rPr lang="en-US" altLang="ko-KR" sz="800" u="none" baseline="0" dirty="0"/>
                        <a:t>+ load ()</a:t>
                      </a:r>
                    </a:p>
                    <a:p>
                      <a:pPr algn="l" latinLnBrk="1"/>
                      <a:r>
                        <a:rPr lang="mr-IN" altLang="ko-KR" sz="800" u="none" baseline="0" dirty="0"/>
                        <a:t>…</a:t>
                      </a:r>
                      <a:endParaRPr lang="en-US" altLang="ko-KR" sz="800" u="non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3928126" y="4824390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Main_Frame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/>
          </p:nvPr>
        </p:nvGraphicFramePr>
        <p:xfrm>
          <a:off x="2866162" y="2765007"/>
          <a:ext cx="1669516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Chart_Visualization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/>
                        <a:t>+</a:t>
                      </a:r>
                      <a:r>
                        <a:rPr lang="en-US" altLang="ko-KR" sz="800" u="none" baseline="0" dirty="0"/>
                        <a:t> </a:t>
                      </a:r>
                      <a:r>
                        <a:rPr lang="en-US" altLang="ko-KR" sz="800" u="none" baseline="0" dirty="0" err="1"/>
                        <a:t>update_chart</a:t>
                      </a:r>
                      <a:r>
                        <a:rPr lang="en-US" altLang="ko-KR" sz="800" u="none" baseline="0" dirty="0"/>
                        <a:t> ()</a:t>
                      </a:r>
                    </a:p>
                    <a:p>
                      <a:pPr algn="l" latinLnBrk="1"/>
                      <a:r>
                        <a:rPr lang="mr-IN" altLang="ko-KR" sz="800" u="none" baseline="0" dirty="0"/>
                        <a:t>…</a:t>
                      </a:r>
                      <a:endParaRPr lang="en-US" altLang="ko-KR" sz="800" u="non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35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 </a:t>
            </a:r>
            <a:r>
              <a:rPr kumimoji="1" lang="ko-KR" altLang="en-US" dirty="0"/>
              <a:t>개발 관련 사항 </a:t>
            </a:r>
            <a:endParaRPr lang="ko-KR" alt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2052"/>
              </p:ext>
            </p:extLst>
          </p:nvPr>
        </p:nvGraphicFramePr>
        <p:xfrm>
          <a:off x="511159" y="1356327"/>
          <a:ext cx="8235279" cy="4241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2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600" b="1" spc="-50" dirty="0">
                          <a:latin typeface="+mn-ea"/>
                        </a:rPr>
                        <a:t>파이썬 기반 프로세스 마이닝 </a:t>
                      </a:r>
                      <a:r>
                        <a:rPr lang="en-US" altLang="ko-KR" sz="1600" b="1" spc="-50" dirty="0">
                          <a:latin typeface="+mn-ea"/>
                        </a:rPr>
                        <a:t>Framework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3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개발 언어</a:t>
                      </a:r>
                      <a:endParaRPr kumimoji="0" lang="en-US" altLang="ko-KR" sz="16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3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Python</a:t>
                      </a:r>
                      <a:endParaRPr kumimoji="0" lang="en-US" altLang="ko-KR" sz="140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라이브러리 관리</a:t>
                      </a:r>
                      <a:endParaRPr kumimoji="0" lang="en-US" altLang="ko-KR" sz="16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3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-5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Pyenv</a:t>
                      </a:r>
                      <a:endParaRPr kumimoji="0" lang="en-US" altLang="ko-KR" sz="160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2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입력 데이터 형식</a:t>
                      </a:r>
                      <a:endParaRPr kumimoji="0" lang="en-US" altLang="ko-KR" sz="16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3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XES, TXT, CSV</a:t>
                      </a:r>
                      <a:r>
                        <a:rPr kumimoji="0" lang="ko-KR" altLang="en-US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 파일 및 </a:t>
                      </a:r>
                      <a:r>
                        <a:rPr kumimoji="0" lang="en-US" altLang="ko-KR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DB</a:t>
                      </a:r>
                      <a:r>
                        <a:rPr kumimoji="0" lang="ko-KR" altLang="en-US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 연결</a:t>
                      </a:r>
                      <a:endParaRPr kumimoji="0" lang="en-US" altLang="ko-KR" sz="180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프로그램 </a:t>
                      </a:r>
                      <a:r>
                        <a:rPr kumimoji="0" lang="en-US" altLang="ko-KR" sz="16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UI </a:t>
                      </a:r>
                      <a:r>
                        <a:rPr kumimoji="0" lang="ko-KR" altLang="en-US" sz="16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및 그래프 시각화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3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pl-PL" altLang="ko-KR" sz="1600" b="0" i="0" u="none" strike="noStrike" kern="1200" cap="none" spc="-5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PyQt5 </a:t>
                      </a:r>
                      <a:r>
                        <a:rPr kumimoji="0" lang="ko-KR" altLang="pl-PL" sz="1600" b="0" i="0" u="none" strike="noStrike" kern="1200" cap="none" spc="-5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및 </a:t>
                      </a:r>
                      <a:r>
                        <a:rPr kumimoji="0" lang="pl-PL" altLang="ko-KR" sz="1600" b="0" i="0" u="none" strike="noStrike" kern="1200" cap="none" spc="-5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Pygraphviz</a:t>
                      </a:r>
                      <a:r>
                        <a:rPr kumimoji="0" lang="en-US" altLang="ko-KR" sz="1600" b="0" i="0" u="none" strike="noStrike" kern="1200" cap="none" spc="-5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,</a:t>
                      </a:r>
                      <a:r>
                        <a:rPr kumimoji="0" lang="ko-KR" altLang="en-US" sz="1600" b="0" i="0" u="none" strike="noStrike" kern="1200" cap="none" spc="-5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-5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Bokeh</a:t>
                      </a:r>
                      <a:endParaRPr kumimoji="0" lang="en-US" sz="1600" b="0" i="0" u="none" strike="noStrike" kern="1200" cap="none" spc="-5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버전 관리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3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-5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Github</a:t>
                      </a:r>
                      <a:r>
                        <a:rPr kumimoji="0" lang="en-US" altLang="ko-KR" sz="1600" b="0" i="0" u="none" strike="noStrike" kern="1200" cap="none" spc="-5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 Private</a:t>
                      </a:r>
                      <a:endParaRPr kumimoji="0" lang="en-US" sz="1600" b="0" i="0" u="none" strike="noStrike" kern="1200" cap="none" spc="-5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기타 사항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3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Python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2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주요 고려점</a:t>
                      </a:r>
                      <a:endParaRPr kumimoji="0" lang="en-US" sz="16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3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일반성</a:t>
                      </a:r>
                      <a:r>
                        <a:rPr kumimoji="0" lang="en-US" altLang="ko-KR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,</a:t>
                      </a:r>
                      <a:r>
                        <a:rPr kumimoji="0" lang="ko-KR" altLang="en-US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 확장성</a:t>
                      </a:r>
                      <a:r>
                        <a:rPr kumimoji="0" lang="en-US" altLang="ko-KR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,</a:t>
                      </a:r>
                      <a:r>
                        <a:rPr kumimoji="0" lang="ko-KR" altLang="en-US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 사용</a:t>
                      </a:r>
                      <a:r>
                        <a:rPr kumimoji="0" lang="en-US" altLang="ko-KR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편의성</a:t>
                      </a:r>
                      <a:endParaRPr kumimoji="0" lang="en-US" altLang="ko-KR" sz="160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666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1.2. </a:t>
            </a:r>
            <a:r>
              <a:rPr kumimoji="1" lang="ko-KR" altLang="en-US" dirty="0"/>
              <a:t>모듈별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graphicFrame>
        <p:nvGraphicFramePr>
          <p:cNvPr id="43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154082" y="1725379"/>
          <a:ext cx="8722940" cy="3922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287">
                  <a:extLst>
                    <a:ext uri="{9D8B030D-6E8A-4147-A177-3AD203B41FA5}">
                      <a16:colId xmlns:a16="http://schemas.microsoft.com/office/drawing/2014/main" val="454921386"/>
                    </a:ext>
                  </a:extLst>
                </a:gridCol>
                <a:gridCol w="1907287">
                  <a:extLst>
                    <a:ext uri="{9D8B030D-6E8A-4147-A177-3AD203B41FA5}">
                      <a16:colId xmlns:a16="http://schemas.microsoft.com/office/drawing/2014/main" val="1239991659"/>
                    </a:ext>
                  </a:extLst>
                </a:gridCol>
                <a:gridCol w="4908366">
                  <a:extLst>
                    <a:ext uri="{9D8B030D-6E8A-4147-A177-3AD203B41FA5}">
                      <a16:colId xmlns:a16="http://schemas.microsoft.com/office/drawing/2014/main" val="959059949"/>
                    </a:ext>
                  </a:extLst>
                </a:gridCol>
              </a:tblGrid>
              <a:tr h="226352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/>
                        <a:t>모듈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/>
                        <a:t>클래스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/>
                        <a:t>클래스 설명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382772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Preprocessing.py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/>
                        <a:t>데이터를 임포트하고 중복 제거 등 기초 전처리를 수행함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807328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Preprocessing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/>
                        <a:t>사용자 지정에 따른 각종 전처리를 수행하고 분석 최적 기간을 추천함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391396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Classifier.py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Classifier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/>
                        <a:t>각 기준에 따라 </a:t>
                      </a:r>
                      <a:r>
                        <a:rPr lang="en-US" altLang="ko-KR" sz="1000" dirty="0"/>
                        <a:t>BOB/WOW</a:t>
                      </a:r>
                      <a:r>
                        <a:rPr lang="ko-KR" altLang="en-US" sz="1000" baseline="0" dirty="0"/>
                        <a:t>를 도출함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938124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Dummy.py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Analysis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/>
                        <a:t>각종 통계 분석 및 사용자 지정 분석을 수행함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584477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Model.py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Model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Analysis</a:t>
                      </a:r>
                      <a:r>
                        <a:rPr lang="ko-KR" altLang="en-US" sz="1000" dirty="0"/>
                        <a:t>의 분석 결과를 바탕으로 설비에 대한 더미화를 수행함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665214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Core.py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State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FSM </a:t>
                      </a:r>
                      <a:r>
                        <a:rPr lang="ko-KR" altLang="en-US" sz="1000" dirty="0"/>
                        <a:t>모델의 노드를 정의함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Transition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FSM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모델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내 각 노드간의 트랜지션을 정의함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Event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FSM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모델 내 각 </a:t>
                      </a:r>
                      <a:r>
                        <a:rPr lang="en-US" altLang="ko-KR" sz="1000" baseline="0" dirty="0"/>
                        <a:t>event</a:t>
                      </a:r>
                      <a:r>
                        <a:rPr lang="ko-KR" altLang="en-US" sz="1000" baseline="0" dirty="0"/>
                        <a:t>를 정의함</a:t>
                      </a:r>
                      <a:r>
                        <a:rPr lang="en-US" altLang="ko-KR" sz="1000" baseline="0" dirty="0"/>
                        <a:t>(event</a:t>
                      </a:r>
                      <a:r>
                        <a:rPr lang="ko-KR" altLang="en-US" sz="1000" baseline="0" dirty="0"/>
                        <a:t>는 노드와 노드 사이의 트랜지션을 의미함</a:t>
                      </a:r>
                      <a:r>
                        <a:rPr lang="en-US" altLang="ko-KR" sz="1000" baseline="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485916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Diagrams.py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Graph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State, Transition, Event</a:t>
                      </a:r>
                      <a:r>
                        <a:rPr lang="ko-KR" altLang="en-US" sz="1000" dirty="0"/>
                        <a:t>를 활용하여 </a:t>
                      </a:r>
                      <a:r>
                        <a:rPr lang="en-US" altLang="ko-KR" sz="1000" dirty="0"/>
                        <a:t>FSM </a:t>
                      </a:r>
                      <a:r>
                        <a:rPr lang="ko-KR" altLang="en-US" sz="1000" dirty="0"/>
                        <a:t>모델을 생성함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Single_Path_Graph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Wafer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Selection</a:t>
                      </a:r>
                      <a:r>
                        <a:rPr lang="ko-KR" altLang="en-US" sz="1000" dirty="0"/>
                        <a:t> 기능 수행 시 </a:t>
                      </a:r>
                      <a:r>
                        <a:rPr lang="en-US" altLang="ko-KR" sz="1000" dirty="0"/>
                        <a:t>single path</a:t>
                      </a:r>
                      <a:r>
                        <a:rPr lang="ko-KR" altLang="en-US" sz="1000" dirty="0"/>
                        <a:t>를 시각화함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521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1.2. </a:t>
            </a:r>
            <a:r>
              <a:rPr kumimoji="1" lang="ko-KR" altLang="en-US" dirty="0"/>
              <a:t>모듈별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graphicFrame>
        <p:nvGraphicFramePr>
          <p:cNvPr id="7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154082" y="1713824"/>
          <a:ext cx="8722940" cy="3922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287">
                  <a:extLst>
                    <a:ext uri="{9D8B030D-6E8A-4147-A177-3AD203B41FA5}">
                      <a16:colId xmlns:a16="http://schemas.microsoft.com/office/drawing/2014/main" val="454921386"/>
                    </a:ext>
                  </a:extLst>
                </a:gridCol>
                <a:gridCol w="1907287">
                  <a:extLst>
                    <a:ext uri="{9D8B030D-6E8A-4147-A177-3AD203B41FA5}">
                      <a16:colId xmlns:a16="http://schemas.microsoft.com/office/drawing/2014/main" val="1239991659"/>
                    </a:ext>
                  </a:extLst>
                </a:gridCol>
                <a:gridCol w="4908366">
                  <a:extLst>
                    <a:ext uri="{9D8B030D-6E8A-4147-A177-3AD203B41FA5}">
                      <a16:colId xmlns:a16="http://schemas.microsoft.com/office/drawing/2014/main" val="959059949"/>
                    </a:ext>
                  </a:extLst>
                </a:gridCol>
              </a:tblGrid>
              <a:tr h="226352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/>
                        <a:t>모듈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/>
                        <a:t>클래스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/>
                        <a:t>클래스 설명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382772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Visualization.py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SvgWidget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Svg</a:t>
                      </a:r>
                      <a:r>
                        <a:rPr lang="ko-KR" altLang="en-US" sz="1000" dirty="0"/>
                        <a:t>로 </a:t>
                      </a:r>
                      <a:r>
                        <a:rPr lang="en-US" altLang="ko-KR" sz="1000" dirty="0"/>
                        <a:t>export</a:t>
                      </a:r>
                      <a:r>
                        <a:rPr lang="ko-KR" altLang="en-US" sz="1000" dirty="0"/>
                        <a:t>된 </a:t>
                      </a:r>
                      <a:r>
                        <a:rPr lang="en-US" altLang="ko-KR" sz="1000" dirty="0"/>
                        <a:t>FSM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모델을 시각화 하는 </a:t>
                      </a:r>
                      <a:r>
                        <a:rPr lang="en-US" altLang="ko-KR" sz="1000" baseline="0" dirty="0" err="1"/>
                        <a:t>svg</a:t>
                      </a:r>
                      <a:r>
                        <a:rPr lang="en-US" altLang="ko-KR" sz="1000" baseline="0" dirty="0"/>
                        <a:t> viewer</a:t>
                      </a:r>
                      <a:r>
                        <a:rPr lang="ko-KR" altLang="en-US" sz="1000" baseline="0" dirty="0"/>
                        <a:t>를 구현함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807328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Visualization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Svg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viewer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내 각 기능을 수행함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391396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Edge_Slider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Slider </a:t>
                      </a:r>
                      <a:r>
                        <a:rPr lang="ko-KR" altLang="en-US" sz="1000" dirty="0"/>
                        <a:t>조절을 통해 </a:t>
                      </a:r>
                      <a:r>
                        <a:rPr lang="en-US" altLang="ko-KR" sz="1000" dirty="0"/>
                        <a:t>Arc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Threshold</a:t>
                      </a:r>
                      <a:r>
                        <a:rPr lang="ko-KR" altLang="en-US" sz="1000" dirty="0"/>
                        <a:t>를 설정하고 해당 </a:t>
                      </a:r>
                      <a:r>
                        <a:rPr lang="en-US" altLang="ko-KR" sz="1000" dirty="0"/>
                        <a:t>FSM </a:t>
                      </a:r>
                      <a:r>
                        <a:rPr lang="ko-KR" altLang="en-US" sz="1000" dirty="0"/>
                        <a:t>모델을 도출함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938124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Dummy_Slider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Silder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조절을 통해 </a:t>
                      </a:r>
                      <a:r>
                        <a:rPr lang="en-US" altLang="ko-KR" sz="1000" baseline="0" dirty="0"/>
                        <a:t>Dummy Threshold</a:t>
                      </a:r>
                      <a:r>
                        <a:rPr lang="ko-KR" altLang="en-US" sz="1000" baseline="0" dirty="0"/>
                        <a:t>를 설정하고 해당 </a:t>
                      </a:r>
                      <a:r>
                        <a:rPr lang="en-US" altLang="ko-KR" sz="1000" baseline="0" dirty="0"/>
                        <a:t>FSM </a:t>
                      </a:r>
                      <a:r>
                        <a:rPr lang="ko-KR" altLang="en-US" sz="1000" baseline="0" dirty="0"/>
                        <a:t>모델을 도출함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584477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Step_Slider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Slider </a:t>
                      </a:r>
                      <a:r>
                        <a:rPr lang="ko-KR" altLang="en-US" sz="1000" dirty="0"/>
                        <a:t>조절을 통해 </a:t>
                      </a:r>
                      <a:r>
                        <a:rPr lang="en-US" altLang="ko-KR" sz="1000" dirty="0"/>
                        <a:t>Step</a:t>
                      </a:r>
                      <a:r>
                        <a:rPr lang="ko-KR" altLang="en-US" sz="1000" dirty="0"/>
                        <a:t>을 단순화하고 해당 </a:t>
                      </a:r>
                      <a:r>
                        <a:rPr lang="en-US" altLang="ko-KR" sz="1000" dirty="0"/>
                        <a:t>FSM </a:t>
                      </a:r>
                      <a:r>
                        <a:rPr lang="ko-KR" altLang="en-US" sz="1000" dirty="0"/>
                        <a:t>모델을 도출함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665214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Qrangeslider.py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Qrangeslider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BOB/Dummy/WOW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시각화 비율을 설정하고 해당 </a:t>
                      </a:r>
                      <a:r>
                        <a:rPr lang="en-US" altLang="ko-KR" sz="1000" baseline="0" dirty="0"/>
                        <a:t>FSM </a:t>
                      </a:r>
                      <a:r>
                        <a:rPr lang="ko-KR" altLang="en-US" sz="1000" baseline="0" dirty="0"/>
                        <a:t>모델을 도출함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Main.py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Main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/>
                        <a:t>프로그램을 실행하고 분석 데이터베이스를 생성함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Data_Input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/>
                        <a:t>전처리 전 데이터를 대상으로 분석을 수행함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485916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After_preprocessing.py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After_Preprocessing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/>
                        <a:t>전처리 후 데이터를 대상으로 분석을 수행함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With_result.py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With_Result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/>
                        <a:t>분석 결과를 </a:t>
                      </a:r>
                      <a:r>
                        <a:rPr lang="en-US" altLang="ko-KR" sz="1000" dirty="0"/>
                        <a:t>Import</a:t>
                      </a:r>
                      <a:r>
                        <a:rPr lang="ko-KR" altLang="en-US" sz="1000" dirty="0"/>
                        <a:t>하여 시각화함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092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1.3. </a:t>
            </a:r>
            <a:r>
              <a:rPr kumimoji="1" lang="ko-KR" altLang="en-US" dirty="0"/>
              <a:t>클래스별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05950" y="978657"/>
            <a:ext cx="4082153" cy="51983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dirty="0" err="1"/>
              <a:t>Data_Import</a:t>
            </a:r>
            <a:r>
              <a:rPr lang="en-US" altLang="ko-KR" sz="1000" dirty="0"/>
              <a:t> plug-in</a:t>
            </a:r>
          </a:p>
          <a:p>
            <a:pPr lvl="1">
              <a:lnSpc>
                <a:spcPct val="100000"/>
              </a:lnSpc>
            </a:pPr>
            <a:r>
              <a:rPr lang="en-US" altLang="ko-KR" sz="900" dirty="0"/>
              <a:t>XES reader</a:t>
            </a:r>
          </a:p>
          <a:p>
            <a:pPr lvl="1">
              <a:lnSpc>
                <a:spcPct val="100000"/>
              </a:lnSpc>
            </a:pPr>
            <a:r>
              <a:rPr lang="en-US" altLang="ko-KR" sz="900" dirty="0" err="1"/>
              <a:t>Event_Log</a:t>
            </a:r>
            <a:r>
              <a:rPr lang="en-US" altLang="ko-KR" sz="9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Preprocessing plug-in</a:t>
            </a:r>
          </a:p>
          <a:p>
            <a:pPr lvl="1">
              <a:lnSpc>
                <a:spcPct val="100000"/>
              </a:lnSpc>
            </a:pPr>
            <a:r>
              <a:rPr lang="ko-KR" altLang="en-US" sz="900" dirty="0"/>
              <a:t>각 기능별 클래스 구현</a:t>
            </a:r>
            <a:endParaRPr lang="en-US" altLang="ko-KR" sz="900" dirty="0"/>
          </a:p>
          <a:p>
            <a:pPr lvl="1">
              <a:lnSpc>
                <a:spcPct val="100000"/>
              </a:lnSpc>
            </a:pPr>
            <a:r>
              <a:rPr lang="en-US" altLang="ko-KR" sz="900" dirty="0"/>
              <a:t>General module, SM module, HHI module</a:t>
            </a:r>
          </a:p>
          <a:p>
            <a:pPr lvl="1">
              <a:lnSpc>
                <a:spcPct val="100000"/>
              </a:lnSpc>
            </a:pPr>
            <a:r>
              <a:rPr lang="ko-KR" altLang="en-US" sz="900" dirty="0"/>
              <a:t>데이터 정제 및 변환 클래스도 포함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Analysis</a:t>
            </a:r>
          </a:p>
          <a:p>
            <a:pPr lvl="1">
              <a:lnSpc>
                <a:spcPct val="100000"/>
              </a:lnSpc>
            </a:pPr>
            <a:r>
              <a:rPr lang="en-US" altLang="ko-KR" sz="900" dirty="0"/>
              <a:t>Classifier </a:t>
            </a:r>
            <a:r>
              <a:rPr lang="mr-IN" altLang="ko-KR" sz="900" dirty="0"/>
              <a:t>–</a:t>
            </a:r>
            <a:r>
              <a:rPr lang="en-US" altLang="ko-KR" sz="900" dirty="0"/>
              <a:t> </a:t>
            </a:r>
            <a:r>
              <a:rPr lang="ko-KR" altLang="en-US" sz="900" dirty="0"/>
              <a:t>기준 생성 클래스</a:t>
            </a:r>
            <a:r>
              <a:rPr lang="en-US" altLang="ko-KR" sz="900" dirty="0"/>
              <a:t>,</a:t>
            </a:r>
            <a:r>
              <a:rPr lang="ko-KR" altLang="en-US" sz="900" dirty="0"/>
              <a:t> 기준에 따른 분류</a:t>
            </a:r>
            <a:endParaRPr lang="en-US" altLang="ko-KR" sz="900" dirty="0"/>
          </a:p>
          <a:p>
            <a:pPr lvl="1">
              <a:lnSpc>
                <a:spcPct val="100000"/>
              </a:lnSpc>
            </a:pPr>
            <a:r>
              <a:rPr lang="en-US" altLang="ko-KR" sz="900" dirty="0"/>
              <a:t>Dummy </a:t>
            </a:r>
            <a:r>
              <a:rPr lang="mr-IN" altLang="ko-KR" sz="900" dirty="0"/>
              <a:t>–</a:t>
            </a:r>
            <a:r>
              <a:rPr lang="en-US" altLang="ko-KR" sz="900" dirty="0"/>
              <a:t> </a:t>
            </a:r>
            <a:r>
              <a:rPr lang="ko-KR" altLang="en-US" sz="900" dirty="0"/>
              <a:t>통계 분석</a:t>
            </a:r>
            <a:r>
              <a:rPr lang="en-US" altLang="ko-KR" sz="900" dirty="0"/>
              <a:t>,</a:t>
            </a:r>
            <a:r>
              <a:rPr lang="ko-KR" altLang="en-US" sz="900" dirty="0"/>
              <a:t> 사용자 정의 분석</a:t>
            </a:r>
            <a:r>
              <a:rPr lang="en-US" altLang="ko-KR" sz="900" dirty="0"/>
              <a:t>,</a:t>
            </a:r>
            <a:r>
              <a:rPr lang="ko-KR" altLang="en-US" sz="900" dirty="0"/>
              <a:t> 분석 결과 통합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Mining</a:t>
            </a:r>
          </a:p>
          <a:p>
            <a:pPr lvl="1">
              <a:lnSpc>
                <a:spcPct val="100000"/>
              </a:lnSpc>
            </a:pPr>
            <a:r>
              <a:rPr lang="en-US" altLang="ko-KR" sz="800" dirty="0"/>
              <a:t>Matrix</a:t>
            </a:r>
            <a:r>
              <a:rPr lang="ko-KR" altLang="en-US" sz="800" dirty="0"/>
              <a:t>를 통한 </a:t>
            </a:r>
            <a:r>
              <a:rPr lang="en-US" altLang="ko-KR" sz="800" dirty="0"/>
              <a:t>FSM, input</a:t>
            </a:r>
            <a:r>
              <a:rPr lang="ko-KR" altLang="en-US" sz="800" dirty="0"/>
              <a:t> 통일</a:t>
            </a:r>
            <a:r>
              <a:rPr lang="en-US" altLang="ko-KR" sz="800" dirty="0"/>
              <a:t>(event log</a:t>
            </a:r>
            <a:r>
              <a:rPr lang="ko-KR" altLang="en-US" sz="800" dirty="0"/>
              <a:t>만 넣으면 </a:t>
            </a:r>
            <a:r>
              <a:rPr lang="en-US" altLang="ko-KR" sz="800" dirty="0"/>
              <a:t>FSM </a:t>
            </a:r>
            <a:r>
              <a:rPr lang="ko-KR" altLang="en-US" sz="800" dirty="0"/>
              <a:t>생성</a:t>
            </a:r>
            <a:r>
              <a:rPr lang="en-US" altLang="ko-KR" sz="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800" dirty="0"/>
              <a:t>Table</a:t>
            </a:r>
            <a:r>
              <a:rPr lang="ko-KR" altLang="en-US" sz="800" dirty="0"/>
              <a:t> 만들어서 </a:t>
            </a:r>
            <a:r>
              <a:rPr lang="en-US" altLang="ko-KR" sz="800" dirty="0"/>
              <a:t>alpha-algorithm </a:t>
            </a:r>
            <a:r>
              <a:rPr lang="ko-KR" altLang="en-US" sz="800" dirty="0"/>
              <a:t>적용 </a:t>
            </a:r>
            <a:r>
              <a:rPr lang="en-US" altLang="ko-KR" sz="800" dirty="0"/>
              <a:t>-&gt;</a:t>
            </a:r>
            <a:r>
              <a:rPr lang="ko-KR" altLang="en-US" sz="800" dirty="0"/>
              <a:t> </a:t>
            </a:r>
            <a:r>
              <a:rPr lang="en-US" altLang="ko-KR" sz="800" dirty="0"/>
              <a:t>input </a:t>
            </a:r>
            <a:r>
              <a:rPr lang="ko-KR" altLang="en-US" sz="800" dirty="0"/>
              <a:t>만들기</a:t>
            </a:r>
            <a:endParaRPr lang="en-US" altLang="ko-KR" sz="800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Model</a:t>
            </a:r>
          </a:p>
          <a:p>
            <a:pPr lvl="1">
              <a:lnSpc>
                <a:spcPct val="100000"/>
              </a:lnSpc>
            </a:pPr>
            <a:r>
              <a:rPr lang="en-US" altLang="ko-KR" sz="800" dirty="0"/>
              <a:t>PN, FSM </a:t>
            </a:r>
            <a:r>
              <a:rPr lang="ko-KR" altLang="en-US" sz="800" dirty="0"/>
              <a:t>등</a:t>
            </a:r>
            <a:endParaRPr lang="en-US" altLang="ko-KR" sz="800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Visualization</a:t>
            </a:r>
          </a:p>
          <a:p>
            <a:pPr lvl="1">
              <a:lnSpc>
                <a:spcPct val="100000"/>
              </a:lnSpc>
            </a:pPr>
            <a:r>
              <a:rPr lang="en-US" altLang="ko-KR" sz="800" dirty="0"/>
              <a:t>Mining </a:t>
            </a:r>
            <a:r>
              <a:rPr lang="ko-KR" altLang="en-US" sz="800" dirty="0"/>
              <a:t>결과와 </a:t>
            </a:r>
            <a:r>
              <a:rPr lang="en-US" altLang="ko-KR" sz="800" dirty="0"/>
              <a:t>Model</a:t>
            </a:r>
            <a:r>
              <a:rPr lang="ko-KR" altLang="en-US" sz="800" dirty="0"/>
              <a:t>을 활용하여 시각화</a:t>
            </a:r>
            <a:endParaRPr lang="en-US" altLang="ko-KR" sz="800" dirty="0"/>
          </a:p>
          <a:p>
            <a:pPr lvl="1">
              <a:lnSpc>
                <a:spcPct val="100000"/>
              </a:lnSpc>
            </a:pPr>
            <a:r>
              <a:rPr lang="en-US" altLang="ko-KR" sz="800" dirty="0"/>
              <a:t>node, edge</a:t>
            </a:r>
            <a:r>
              <a:rPr lang="ko-KR" altLang="en-US" sz="800" dirty="0"/>
              <a:t>의 </a:t>
            </a:r>
            <a:r>
              <a:rPr lang="en-US" altLang="ko-KR" sz="800" dirty="0"/>
              <a:t>color, thickness </a:t>
            </a:r>
            <a:r>
              <a:rPr lang="ko-KR" altLang="en-US" sz="800" dirty="0"/>
              <a:t>등 조절</a:t>
            </a:r>
            <a:endParaRPr lang="en-US" altLang="ko-KR" sz="800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Visualizer</a:t>
            </a:r>
          </a:p>
          <a:p>
            <a:pPr lvl="1">
              <a:lnSpc>
                <a:spcPct val="100000"/>
              </a:lnSpc>
            </a:pPr>
            <a:r>
              <a:rPr lang="ko-KR" altLang="en-US" sz="800" dirty="0"/>
              <a:t>시각화용 패널 구성</a:t>
            </a:r>
            <a:endParaRPr lang="en-US" altLang="ko-KR" sz="800" dirty="0"/>
          </a:p>
          <a:p>
            <a:pPr lvl="1">
              <a:lnSpc>
                <a:spcPct val="100000"/>
              </a:lnSpc>
            </a:pPr>
            <a:r>
              <a:rPr lang="en-US" altLang="ko-KR" sz="800" dirty="0"/>
              <a:t>Node threshold, edge threshold, step threshold</a:t>
            </a:r>
            <a:r>
              <a:rPr lang="ko-KR" altLang="en-US" sz="800" dirty="0"/>
              <a:t> 등 기능 클래스</a:t>
            </a:r>
            <a:endParaRPr lang="en-US" altLang="ko-KR" sz="800" dirty="0"/>
          </a:p>
          <a:p>
            <a:pPr lvl="1">
              <a:lnSpc>
                <a:spcPct val="100000"/>
              </a:lnSpc>
            </a:pPr>
            <a:r>
              <a:rPr lang="en-US" altLang="ko-KR" sz="800" dirty="0"/>
              <a:t>General</a:t>
            </a:r>
            <a:r>
              <a:rPr lang="ko-KR" altLang="en-US" sz="800" dirty="0"/>
              <a:t> </a:t>
            </a:r>
            <a:r>
              <a:rPr lang="en-US" altLang="ko-KR" sz="800" dirty="0"/>
              <a:t>visualizer</a:t>
            </a:r>
            <a:r>
              <a:rPr lang="ko-KR" altLang="en-US" sz="800" dirty="0"/>
              <a:t>를 상속하여 각 마이닝 기법별 추가 기능을 더함</a:t>
            </a:r>
            <a:endParaRPr lang="en-US" altLang="ko-KR" sz="800" dirty="0"/>
          </a:p>
          <a:p>
            <a:pPr lvl="1"/>
            <a:endParaRPr lang="en-US" altLang="ko-KR" sz="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445320" y="1020928"/>
            <a:ext cx="4082153" cy="5198306"/>
          </a:xfrm>
          <a:prstGeom prst="rect">
            <a:avLst/>
          </a:prstGeom>
        </p:spPr>
        <p:txBody>
          <a:bodyPr vert="horz" lIns="130039" tIns="65020" rIns="130039" bIns="650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§"/>
              <a:defRPr sz="1687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703"/>
              </a:spcBef>
              <a:buFont typeface="Arial" pitchFamily="34" charset="0"/>
              <a:buChar char="•"/>
              <a:defRPr sz="1477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1406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itchFamily="34" charset="0"/>
              <a:buChar char="•"/>
              <a:defRPr sz="1406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itchFamily="34" charset="0"/>
              <a:buChar char="•"/>
              <a:defRPr sz="1406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000" dirty="0"/>
              <a:t>Mining</a:t>
            </a:r>
          </a:p>
          <a:p>
            <a:pPr lvl="1">
              <a:lnSpc>
                <a:spcPct val="100000"/>
              </a:lnSpc>
            </a:pPr>
            <a:r>
              <a:rPr lang="en-US" altLang="ko-KR" sz="790" dirty="0" err="1"/>
              <a:t>transition_matrix</a:t>
            </a:r>
            <a:endParaRPr lang="en-US" altLang="ko-KR" sz="790" dirty="0"/>
          </a:p>
          <a:p>
            <a:pPr>
              <a:lnSpc>
                <a:spcPct val="100000"/>
              </a:lnSpc>
            </a:pP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Import</a:t>
            </a:r>
          </a:p>
          <a:p>
            <a:pPr lvl="1">
              <a:lnSpc>
                <a:spcPct val="100000"/>
              </a:lnSpc>
            </a:pPr>
            <a:r>
              <a:rPr lang="ko-KR" altLang="en-US" sz="900" dirty="0"/>
              <a:t>마이닝 결과를 </a:t>
            </a:r>
            <a:r>
              <a:rPr lang="en-US" altLang="ko-KR" sz="900" dirty="0"/>
              <a:t>import</a:t>
            </a:r>
            <a:r>
              <a:rPr lang="ko-KR" altLang="en-US" sz="900" dirty="0"/>
              <a:t>하여 시각화</a:t>
            </a:r>
            <a:endParaRPr lang="en-US" altLang="ko-KR" sz="900" dirty="0"/>
          </a:p>
          <a:p>
            <a:pPr lvl="1">
              <a:lnSpc>
                <a:spcPct val="100000"/>
              </a:lnSpc>
            </a:pPr>
            <a:r>
              <a:rPr lang="ko-KR" altLang="en-US" sz="900" dirty="0"/>
              <a:t>데이터는 어디 저장</a:t>
            </a:r>
            <a:r>
              <a:rPr lang="en-US" altLang="ko-KR" sz="900" dirty="0"/>
              <a:t>?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Export</a:t>
            </a:r>
          </a:p>
          <a:p>
            <a:pPr lvl="1">
              <a:lnSpc>
                <a:spcPct val="100000"/>
              </a:lnSpc>
            </a:pPr>
            <a:r>
              <a:rPr lang="ko-KR" altLang="en-US" sz="900" dirty="0"/>
              <a:t>마이닝 결과를 </a:t>
            </a:r>
            <a:r>
              <a:rPr lang="en-US" altLang="ko-KR" sz="900" dirty="0"/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170968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37FE35-E41F-5443-A06C-6F7DF8BF0E47}"/>
              </a:ext>
            </a:extLst>
          </p:cNvPr>
          <p:cNvSpPr/>
          <p:nvPr/>
        </p:nvSpPr>
        <p:spPr>
          <a:xfrm>
            <a:off x="3949649" y="2857941"/>
            <a:ext cx="2220386" cy="70609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endParaRPr lang="en-US" altLang="ko-KR" sz="900" b="1" kern="0" dirty="0"/>
          </a:p>
        </p:txBody>
      </p:sp>
      <p:sp>
        <p:nvSpPr>
          <p:cNvPr id="139" name="직사각형 138"/>
          <p:cNvSpPr/>
          <p:nvPr/>
        </p:nvSpPr>
        <p:spPr>
          <a:xfrm>
            <a:off x="6463202" y="5375901"/>
            <a:ext cx="2220386" cy="70609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ko-KR" altLang="en-US" sz="900" b="1" kern="0" dirty="0"/>
              <a:t>시각화</a:t>
            </a:r>
            <a:endParaRPr lang="en-US" altLang="ko-KR" sz="900" b="1" kern="0" dirty="0"/>
          </a:p>
        </p:txBody>
      </p:sp>
      <p:sp>
        <p:nvSpPr>
          <p:cNvPr id="112" name="직사각형 111"/>
          <p:cNvSpPr/>
          <p:nvPr/>
        </p:nvSpPr>
        <p:spPr>
          <a:xfrm>
            <a:off x="6463202" y="4478809"/>
            <a:ext cx="2220386" cy="70609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ko-KR" altLang="en-US" sz="900" b="1" kern="0" dirty="0"/>
              <a:t>데이터 분석</a:t>
            </a:r>
            <a:endParaRPr lang="en-US" altLang="ko-KR" sz="900" b="1" kern="0" dirty="0"/>
          </a:p>
        </p:txBody>
      </p:sp>
      <p:sp>
        <p:nvSpPr>
          <p:cNvPr id="106" name="직사각형 105"/>
          <p:cNvSpPr/>
          <p:nvPr/>
        </p:nvSpPr>
        <p:spPr>
          <a:xfrm>
            <a:off x="6463202" y="3568495"/>
            <a:ext cx="2220386" cy="70609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ko-KR" altLang="en-US" sz="900" b="1" kern="0" dirty="0"/>
              <a:t>데이터 처리</a:t>
            </a:r>
            <a:endParaRPr lang="en-US" altLang="ko-KR" sz="900" b="1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시스템 아키텍쳐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grpSp>
        <p:nvGrpSpPr>
          <p:cNvPr id="260" name="그룹 259"/>
          <p:cNvGrpSpPr/>
          <p:nvPr/>
        </p:nvGrpSpPr>
        <p:grpSpPr>
          <a:xfrm>
            <a:off x="4101341" y="2891534"/>
            <a:ext cx="749618" cy="553262"/>
            <a:chOff x="3831787" y="3678254"/>
            <a:chExt cx="749618" cy="553262"/>
          </a:xfrm>
        </p:grpSpPr>
        <p:pic>
          <p:nvPicPr>
            <p:cNvPr id="360" name="그림 35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8113" b="-617"/>
            <a:stretch/>
          </p:blipFill>
          <p:spPr>
            <a:xfrm>
              <a:off x="3831787" y="3698456"/>
              <a:ext cx="695635" cy="533060"/>
            </a:xfrm>
            <a:prstGeom prst="rect">
              <a:avLst/>
            </a:prstGeom>
          </p:spPr>
        </p:pic>
        <p:sp>
          <p:nvSpPr>
            <p:cNvPr id="361" name="직사각형 360"/>
            <p:cNvSpPr/>
            <p:nvPr/>
          </p:nvSpPr>
          <p:spPr>
            <a:xfrm>
              <a:off x="3859089" y="3678254"/>
              <a:ext cx="7223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74476" fontAlgn="base" latinLnBrk="0">
                <a:spcBef>
                  <a:spcPct val="0"/>
                </a:spcBef>
                <a:buClr>
                  <a:srgbClr val="153473"/>
                </a:buClr>
                <a:buSzPct val="90000"/>
                <a:defRPr/>
              </a:pPr>
              <a:r>
                <a:rPr lang="en-US" altLang="ko-KR" sz="900" b="1" kern="0" dirty="0" err="1">
                  <a:solidFill>
                    <a:prstClr val="black"/>
                  </a:solidFill>
                </a:rPr>
                <a:t>Dataframe</a:t>
              </a:r>
              <a:endParaRPr lang="en-US" altLang="ko-KR" sz="900" b="1" kern="0" dirty="0">
                <a:solidFill>
                  <a:prstClr val="black"/>
                </a:solidFill>
              </a:endParaRPr>
            </a:p>
            <a:p>
              <a:pPr algn="ctr" defTabSz="974476" fontAlgn="base" latinLnBrk="0">
                <a:spcBef>
                  <a:spcPct val="0"/>
                </a:spcBef>
                <a:buClr>
                  <a:srgbClr val="153473"/>
                </a:buClr>
                <a:buSzPct val="90000"/>
                <a:defRPr/>
              </a:pPr>
              <a:endParaRPr lang="en-US" altLang="ko-KR" sz="900" b="1" kern="0" dirty="0">
                <a:solidFill>
                  <a:prstClr val="black"/>
                </a:solidFill>
              </a:endParaRPr>
            </a:p>
            <a:p>
              <a:pPr algn="ctr" defTabSz="974476" fontAlgn="base" latinLnBrk="0">
                <a:spcBef>
                  <a:spcPct val="0"/>
                </a:spcBef>
                <a:buClr>
                  <a:srgbClr val="153473"/>
                </a:buClr>
                <a:buSzPct val="90000"/>
                <a:defRPr/>
              </a:pPr>
              <a:r>
                <a:rPr lang="en-US" altLang="ko-KR" sz="900" b="1" kern="0" dirty="0">
                  <a:solidFill>
                    <a:prstClr val="black"/>
                  </a:solidFill>
                </a:rPr>
                <a:t>(</a:t>
              </a:r>
              <a:r>
                <a:rPr lang="en-US" altLang="ko-KR" sz="900" b="1" kern="0" dirty="0" err="1">
                  <a:solidFill>
                    <a:prstClr val="black"/>
                  </a:solidFill>
                </a:rPr>
                <a:t>PySpark</a:t>
              </a:r>
              <a:r>
                <a:rPr lang="en-US" altLang="ko-KR" sz="900" b="1" kern="0" dirty="0">
                  <a:solidFill>
                    <a:prstClr val="black"/>
                  </a:solidFill>
                </a:rPr>
                <a:t>)</a:t>
              </a:r>
            </a:p>
          </p:txBody>
        </p:sp>
      </p:grpSp>
      <p:sp>
        <p:nvSpPr>
          <p:cNvPr id="345" name="직사각형 344"/>
          <p:cNvSpPr/>
          <p:nvPr/>
        </p:nvSpPr>
        <p:spPr>
          <a:xfrm>
            <a:off x="3715773" y="2397893"/>
            <a:ext cx="5214249" cy="3857763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200" ker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7" name="대각선 방향의 모서리가 둥근 사각형 346"/>
          <p:cNvSpPr/>
          <p:nvPr/>
        </p:nvSpPr>
        <p:spPr>
          <a:xfrm>
            <a:off x="3706612" y="2243273"/>
            <a:ext cx="2328938" cy="287054"/>
          </a:xfrm>
          <a:prstGeom prst="round2Diag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1000" b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맑은 고딕" panose="020F0502020204030204"/>
                <a:ea typeface="Rix고딕 B" panose="02020603020101020101" pitchFamily="18" charset="-127"/>
              </a:rPr>
              <a:t>Data Analysis System</a:t>
            </a:r>
          </a:p>
        </p:txBody>
      </p:sp>
      <p:sp>
        <p:nvSpPr>
          <p:cNvPr id="267" name="직사각형 266"/>
          <p:cNvSpPr/>
          <p:nvPr/>
        </p:nvSpPr>
        <p:spPr>
          <a:xfrm>
            <a:off x="380033" y="2456541"/>
            <a:ext cx="2591078" cy="1796303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200" ker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8" name="대각선 방향의 모서리가 둥근 사각형 267"/>
          <p:cNvSpPr/>
          <p:nvPr/>
        </p:nvSpPr>
        <p:spPr>
          <a:xfrm>
            <a:off x="380032" y="2260768"/>
            <a:ext cx="2507242" cy="302400"/>
          </a:xfrm>
          <a:prstGeom prst="round2Diag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1000" b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맑은 고딕" panose="020F0502020204030204"/>
                <a:ea typeface="Rix고딕 B" panose="02020603020101020101" pitchFamily="18" charset="-127"/>
              </a:rPr>
              <a:t>Data Repository System</a:t>
            </a:r>
          </a:p>
        </p:txBody>
      </p:sp>
      <p:grpSp>
        <p:nvGrpSpPr>
          <p:cNvPr id="273" name="그룹 272"/>
          <p:cNvGrpSpPr/>
          <p:nvPr/>
        </p:nvGrpSpPr>
        <p:grpSpPr>
          <a:xfrm>
            <a:off x="625381" y="3236935"/>
            <a:ext cx="2240042" cy="518409"/>
            <a:chOff x="4727713" y="5219261"/>
            <a:chExt cx="3356314" cy="630447"/>
          </a:xfrm>
        </p:grpSpPr>
        <p:pic>
          <p:nvPicPr>
            <p:cNvPr id="335" name="그림 3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5" r="8239"/>
            <a:stretch/>
          </p:blipFill>
          <p:spPr>
            <a:xfrm>
              <a:off x="4727713" y="5219261"/>
              <a:ext cx="3356314" cy="630447"/>
            </a:xfrm>
            <a:prstGeom prst="rect">
              <a:avLst/>
            </a:prstGeom>
          </p:spPr>
        </p:pic>
        <p:sp>
          <p:nvSpPr>
            <p:cNvPr id="336" name="TextBox 81"/>
            <p:cNvSpPr txBox="1"/>
            <p:nvPr/>
          </p:nvSpPr>
          <p:spPr>
            <a:xfrm>
              <a:off x="6027102" y="5525064"/>
              <a:ext cx="697009" cy="299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000" b="1" kern="0" dirty="0">
                  <a:solidFill>
                    <a:prstClr val="black"/>
                  </a:solidFill>
                </a:rPr>
                <a:t>HDFS</a:t>
              </a:r>
              <a:endParaRPr lang="ko-KR" altLang="en-US" sz="1000" b="1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727233" y="3117517"/>
            <a:ext cx="673797" cy="265147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Rix고딕 B" panose="02020603020101020101" pitchFamily="18" charset="-127"/>
              </a:rPr>
              <a:t>YARN</a:t>
            </a:r>
          </a:p>
        </p:txBody>
      </p:sp>
      <p:sp>
        <p:nvSpPr>
          <p:cNvPr id="275" name="TextBox 90"/>
          <p:cNvSpPr txBox="1"/>
          <p:nvPr/>
        </p:nvSpPr>
        <p:spPr>
          <a:xfrm>
            <a:off x="1462730" y="2658182"/>
            <a:ext cx="5653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ko-KR" altLang="en-US" sz="700" b="1" kern="0" dirty="0" err="1">
                <a:solidFill>
                  <a:prstClr val="black"/>
                </a:solidFill>
              </a:rPr>
              <a:t>인메모리</a:t>
            </a:r>
            <a:endParaRPr lang="ko-KR" altLang="en-US" sz="700" b="1" kern="0" dirty="0">
              <a:solidFill>
                <a:prstClr val="black"/>
              </a:solidFill>
            </a:endParaRPr>
          </a:p>
        </p:txBody>
      </p:sp>
      <p:sp>
        <p:nvSpPr>
          <p:cNvPr id="276" name="TextBox 96"/>
          <p:cNvSpPr txBox="1"/>
          <p:nvPr/>
        </p:nvSpPr>
        <p:spPr>
          <a:xfrm>
            <a:off x="309749" y="308105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defRPr/>
            </a:pPr>
            <a:r>
              <a:rPr lang="ko-KR" altLang="en-US" sz="700" b="1" kern="0" dirty="0">
                <a:solidFill>
                  <a:prstClr val="black"/>
                </a:solidFill>
              </a:rPr>
              <a:t>리소스</a:t>
            </a:r>
            <a:endParaRPr lang="en-US" altLang="ko-KR" sz="700" b="1" kern="0" dirty="0">
              <a:solidFill>
                <a:prstClr val="black"/>
              </a:solidFill>
            </a:endParaRPr>
          </a:p>
          <a:p>
            <a:pPr algn="ctr" latinLnBrk="0">
              <a:defRPr/>
            </a:pPr>
            <a:r>
              <a:rPr lang="ko-KR" altLang="en-US" sz="700" b="1" kern="0" dirty="0">
                <a:solidFill>
                  <a:prstClr val="black"/>
                </a:solidFill>
              </a:rPr>
              <a:t>관리</a:t>
            </a:r>
          </a:p>
        </p:txBody>
      </p:sp>
      <p:sp>
        <p:nvSpPr>
          <p:cNvPr id="279" name="직사각형 278"/>
          <p:cNvSpPr/>
          <p:nvPr/>
        </p:nvSpPr>
        <p:spPr>
          <a:xfrm>
            <a:off x="2013776" y="3117516"/>
            <a:ext cx="779035" cy="265147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800" b="1" kern="0" dirty="0">
                <a:solidFill>
                  <a:prstClr val="black"/>
                </a:solidFill>
                <a:latin typeface="맑은 고딕" panose="020F0502020204030204"/>
                <a:ea typeface="Rix고딕 B" panose="02020603020101020101" pitchFamily="18" charset="-127"/>
              </a:rPr>
              <a:t>Standalone</a:t>
            </a:r>
          </a:p>
        </p:txBody>
      </p:sp>
      <p:sp>
        <p:nvSpPr>
          <p:cNvPr id="330" name="직사각형 329"/>
          <p:cNvSpPr/>
          <p:nvPr/>
        </p:nvSpPr>
        <p:spPr>
          <a:xfrm>
            <a:off x="6465312" y="2658181"/>
            <a:ext cx="2218276" cy="70609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ko-KR" altLang="en-US" sz="900" b="1" kern="0" dirty="0"/>
              <a:t>데이터 관리</a:t>
            </a:r>
            <a:endParaRPr lang="en-US" altLang="ko-KR" sz="900" b="1" kern="0" dirty="0"/>
          </a:p>
        </p:txBody>
      </p:sp>
      <p:sp>
        <p:nvSpPr>
          <p:cNvPr id="331" name="직사각형 330"/>
          <p:cNvSpPr/>
          <p:nvPr/>
        </p:nvSpPr>
        <p:spPr>
          <a:xfrm>
            <a:off x="6566321" y="2938593"/>
            <a:ext cx="961869" cy="26101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Import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401754" y="3117516"/>
            <a:ext cx="614826" cy="265147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 err="1">
                <a:solidFill>
                  <a:prstClr val="black"/>
                </a:solidFill>
                <a:latin typeface="맑은 고딕" panose="020F0502020204030204"/>
                <a:ea typeface="Rix고딕 B" panose="02020603020101020101" pitchFamily="18" charset="-127"/>
              </a:rPr>
              <a:t>Mesos</a:t>
            </a:r>
            <a:endParaRPr lang="en-US" altLang="ko-KR" sz="900" b="1" kern="0" dirty="0">
              <a:solidFill>
                <a:prstClr val="black"/>
              </a:solidFill>
              <a:latin typeface="맑은 고딕" panose="020F0502020204030204"/>
              <a:ea typeface="Rix고딕 B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27229" y="2845118"/>
            <a:ext cx="2065578" cy="270398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800" b="1" kern="0" dirty="0">
                <a:solidFill>
                  <a:prstClr val="black"/>
                </a:solidFill>
                <a:latin typeface="맑은 고딕" panose="020F0502020204030204"/>
                <a:ea typeface="Rix고딕 B" panose="02020603020101020101" pitchFamily="18" charset="-127"/>
              </a:rPr>
              <a:t>Spark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6577179" y="3840068"/>
            <a:ext cx="951011" cy="22591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Transform</a:t>
            </a:r>
            <a:endParaRPr lang="en-US" altLang="ko-KR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621480" y="3841899"/>
            <a:ext cx="968814" cy="22591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Preprocess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568273" y="4749284"/>
            <a:ext cx="968814" cy="22591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Analysis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7615085" y="4749284"/>
            <a:ext cx="968814" cy="22591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Mining</a:t>
            </a:r>
            <a:endParaRPr lang="en-US" altLang="ko-KR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568273" y="5633266"/>
            <a:ext cx="968814" cy="22591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Visualize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7615085" y="5633265"/>
            <a:ext cx="968814" cy="22591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Load</a:t>
            </a:r>
          </a:p>
        </p:txBody>
      </p:sp>
      <p:sp>
        <p:nvSpPr>
          <p:cNvPr id="105" name="대각선 방향의 모서리가 둥근 사각형 104"/>
          <p:cNvSpPr/>
          <p:nvPr/>
        </p:nvSpPr>
        <p:spPr>
          <a:xfrm>
            <a:off x="1926727" y="1319507"/>
            <a:ext cx="1223819" cy="391547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</a:pPr>
            <a:r>
              <a:rPr lang="ko-KR" altLang="en-US" sz="1000" b="1" kern="0" dirty="0">
                <a:solidFill>
                  <a:schemeClr val="bg1"/>
                </a:solidFill>
              </a:rPr>
              <a:t>데이터 소스</a:t>
            </a:r>
            <a:endParaRPr lang="en-US" altLang="ko-KR" sz="1000" b="1" kern="0" dirty="0">
              <a:solidFill>
                <a:schemeClr val="bg1"/>
              </a:solidFill>
            </a:endParaRPr>
          </a:p>
        </p:txBody>
      </p:sp>
      <p:cxnSp>
        <p:nvCxnSpPr>
          <p:cNvPr id="117" name="꺾인 연결선 471"/>
          <p:cNvCxnSpPr>
            <a:cxnSpLocks/>
            <a:stCxn id="105" idx="0"/>
            <a:endCxn id="52" idx="1"/>
          </p:cNvCxnSpPr>
          <p:nvPr/>
        </p:nvCxnSpPr>
        <p:spPr>
          <a:xfrm>
            <a:off x="3150546" y="1515281"/>
            <a:ext cx="799103" cy="1695706"/>
          </a:xfrm>
          <a:prstGeom prst="bentConnector3">
            <a:avLst>
              <a:gd name="adj1" fmla="val 263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5286921" y="2893574"/>
            <a:ext cx="749618" cy="553262"/>
            <a:chOff x="3831787" y="3678254"/>
            <a:chExt cx="749618" cy="553262"/>
          </a:xfrm>
        </p:grpSpPr>
        <p:pic>
          <p:nvPicPr>
            <p:cNvPr id="126" name="그림 1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8113" b="-617"/>
            <a:stretch/>
          </p:blipFill>
          <p:spPr>
            <a:xfrm>
              <a:off x="3831787" y="3698456"/>
              <a:ext cx="695635" cy="533060"/>
            </a:xfrm>
            <a:prstGeom prst="rect">
              <a:avLst/>
            </a:prstGeom>
          </p:spPr>
        </p:pic>
        <p:sp>
          <p:nvSpPr>
            <p:cNvPr id="127" name="직사각형 126"/>
            <p:cNvSpPr/>
            <p:nvPr/>
          </p:nvSpPr>
          <p:spPr>
            <a:xfrm>
              <a:off x="3859089" y="3678254"/>
              <a:ext cx="7223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74476" fontAlgn="base" latinLnBrk="0">
                <a:spcBef>
                  <a:spcPct val="0"/>
                </a:spcBef>
                <a:buClr>
                  <a:srgbClr val="153473"/>
                </a:buClr>
                <a:buSzPct val="90000"/>
                <a:defRPr/>
              </a:pPr>
              <a:r>
                <a:rPr lang="en-US" altLang="ko-KR" sz="900" b="1" kern="0" dirty="0" err="1">
                  <a:solidFill>
                    <a:prstClr val="black"/>
                  </a:solidFill>
                </a:rPr>
                <a:t>Dataframe</a:t>
              </a:r>
              <a:endParaRPr lang="en-US" altLang="ko-KR" sz="900" b="1" kern="0" dirty="0">
                <a:solidFill>
                  <a:prstClr val="black"/>
                </a:solidFill>
              </a:endParaRPr>
            </a:p>
            <a:p>
              <a:pPr algn="ctr" defTabSz="974476" fontAlgn="base" latinLnBrk="0">
                <a:spcBef>
                  <a:spcPct val="0"/>
                </a:spcBef>
                <a:buClr>
                  <a:srgbClr val="153473"/>
                </a:buClr>
                <a:buSzPct val="90000"/>
                <a:defRPr/>
              </a:pPr>
              <a:endParaRPr lang="en-US" altLang="ko-KR" sz="900" b="1" kern="0" dirty="0">
                <a:solidFill>
                  <a:prstClr val="black"/>
                </a:solidFill>
              </a:endParaRPr>
            </a:p>
            <a:p>
              <a:pPr algn="ctr" defTabSz="974476" fontAlgn="base" latinLnBrk="0">
                <a:spcBef>
                  <a:spcPct val="0"/>
                </a:spcBef>
                <a:buClr>
                  <a:srgbClr val="153473"/>
                </a:buClr>
                <a:buSzPct val="90000"/>
                <a:defRPr/>
              </a:pPr>
              <a:r>
                <a:rPr lang="en-US" altLang="ko-KR" sz="900" b="1" kern="0" dirty="0">
                  <a:solidFill>
                    <a:prstClr val="black"/>
                  </a:solidFill>
                </a:rPr>
                <a:t>(Pandas)</a:t>
              </a:r>
            </a:p>
          </p:txBody>
        </p:sp>
      </p:grpSp>
      <p:sp>
        <p:nvSpPr>
          <p:cNvPr id="142" name="대각선 방향의 모서리가 둥근 사각형 141"/>
          <p:cNvSpPr/>
          <p:nvPr/>
        </p:nvSpPr>
        <p:spPr>
          <a:xfrm>
            <a:off x="3810831" y="1319825"/>
            <a:ext cx="1223819" cy="391547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</a:pPr>
            <a:r>
              <a:rPr lang="ko-KR" altLang="en-US" sz="1000" b="1" kern="0" dirty="0">
                <a:solidFill>
                  <a:schemeClr val="bg1"/>
                </a:solidFill>
              </a:rPr>
              <a:t>분석 결과</a:t>
            </a:r>
            <a:endParaRPr lang="en-US" altLang="ko-KR" sz="1000" b="1" kern="0" dirty="0">
              <a:solidFill>
                <a:schemeClr val="bg1"/>
              </a:solidFill>
            </a:endParaRPr>
          </a:p>
        </p:txBody>
      </p:sp>
      <p:cxnSp>
        <p:nvCxnSpPr>
          <p:cNvPr id="143" name="꺾인 연결선 471"/>
          <p:cNvCxnSpPr>
            <a:cxnSpLocks/>
            <a:stCxn id="142" idx="2"/>
            <a:endCxn id="345" idx="0"/>
          </p:cNvCxnSpPr>
          <p:nvPr/>
        </p:nvCxnSpPr>
        <p:spPr>
          <a:xfrm rot="10800000" flipH="1" flipV="1">
            <a:off x="3810830" y="1515599"/>
            <a:ext cx="2512067" cy="882294"/>
          </a:xfrm>
          <a:prstGeom prst="bentConnector4">
            <a:avLst>
              <a:gd name="adj1" fmla="val -9100"/>
              <a:gd name="adj2" fmla="val 610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1257761" y="3641797"/>
            <a:ext cx="902811" cy="590428"/>
            <a:chOff x="-66328" y="2762913"/>
            <a:chExt cx="902811" cy="590428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71"/>
            <a:stretch/>
          </p:blipFill>
          <p:spPr>
            <a:xfrm>
              <a:off x="157026" y="2762913"/>
              <a:ext cx="471187" cy="370491"/>
            </a:xfrm>
            <a:prstGeom prst="rect">
              <a:avLst/>
            </a:prstGeom>
          </p:spPr>
        </p:pic>
        <p:sp>
          <p:nvSpPr>
            <p:cNvPr id="71" name="TextBox 76"/>
            <p:cNvSpPr txBox="1"/>
            <p:nvPr/>
          </p:nvSpPr>
          <p:spPr>
            <a:xfrm>
              <a:off x="-66328" y="3122509"/>
              <a:ext cx="9028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sz="900" b="1" kern="0" dirty="0">
                  <a:solidFill>
                    <a:prstClr val="black"/>
                  </a:solidFill>
                </a:rPr>
                <a:t>데이터 관리자</a:t>
              </a: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615085" y="2934846"/>
            <a:ext cx="961869" cy="26101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Export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4796976" y="4661227"/>
            <a:ext cx="530916" cy="590428"/>
            <a:chOff x="119620" y="2762913"/>
            <a:chExt cx="530916" cy="590428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71"/>
            <a:stretch/>
          </p:blipFill>
          <p:spPr>
            <a:xfrm>
              <a:off x="157026" y="2762913"/>
              <a:ext cx="471187" cy="370491"/>
            </a:xfrm>
            <a:prstGeom prst="rect">
              <a:avLst/>
            </a:prstGeom>
          </p:spPr>
        </p:pic>
        <p:sp>
          <p:nvSpPr>
            <p:cNvPr id="66" name="TextBox 76"/>
            <p:cNvSpPr txBox="1"/>
            <p:nvPr/>
          </p:nvSpPr>
          <p:spPr>
            <a:xfrm>
              <a:off x="119620" y="3122509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sz="900" b="1" kern="0" dirty="0">
                  <a:solidFill>
                    <a:prstClr val="black"/>
                  </a:solidFill>
                </a:rPr>
                <a:t>개발자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404759" y="1711054"/>
            <a:ext cx="530916" cy="590428"/>
            <a:chOff x="119620" y="2762913"/>
            <a:chExt cx="530916" cy="590428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71"/>
            <a:stretch/>
          </p:blipFill>
          <p:spPr>
            <a:xfrm>
              <a:off x="157026" y="2762913"/>
              <a:ext cx="471187" cy="370491"/>
            </a:xfrm>
            <a:prstGeom prst="rect">
              <a:avLst/>
            </a:prstGeom>
          </p:spPr>
        </p:pic>
        <p:sp>
          <p:nvSpPr>
            <p:cNvPr id="81" name="TextBox 76"/>
            <p:cNvSpPr txBox="1"/>
            <p:nvPr/>
          </p:nvSpPr>
          <p:spPr>
            <a:xfrm>
              <a:off x="119620" y="3122509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sz="900" b="1" kern="0" dirty="0">
                  <a:solidFill>
                    <a:prstClr val="black"/>
                  </a:solidFill>
                </a:rPr>
                <a:t>연구자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859DB7-73A5-054B-AD8C-F1BC86CD10A5}"/>
              </a:ext>
            </a:extLst>
          </p:cNvPr>
          <p:cNvSpPr/>
          <p:nvPr/>
        </p:nvSpPr>
        <p:spPr>
          <a:xfrm>
            <a:off x="4289395" y="3812928"/>
            <a:ext cx="1538691" cy="70609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/>
              <a:t>API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2ED4DF-3CBA-FC42-87AA-3239DC5DABA5}"/>
              </a:ext>
            </a:extLst>
          </p:cNvPr>
          <p:cNvSpPr/>
          <p:nvPr/>
        </p:nvSpPr>
        <p:spPr>
          <a:xfrm>
            <a:off x="4570235" y="4084607"/>
            <a:ext cx="968814" cy="22591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Eventlog</a:t>
            </a:r>
            <a:endParaRPr lang="en-US" altLang="ko-KR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3E16318-DEB8-7F40-9EB2-5E22A7CC2E98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flipH="1">
            <a:off x="5058741" y="3564032"/>
            <a:ext cx="1101" cy="24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꺾인 연결선 471">
            <a:extLst>
              <a:ext uri="{FF2B5EF4-FFF2-40B4-BE49-F238E27FC236}">
                <a16:creationId xmlns:a16="http://schemas.microsoft.com/office/drawing/2014/main" id="{2EDCEC3B-DAFB-D64D-86D4-006EE0EFFE46}"/>
              </a:ext>
            </a:extLst>
          </p:cNvPr>
          <p:cNvCxnSpPr>
            <a:cxnSpLocks/>
            <a:stCxn id="267" idx="3"/>
            <a:endCxn id="52" idx="1"/>
          </p:cNvCxnSpPr>
          <p:nvPr/>
        </p:nvCxnSpPr>
        <p:spPr>
          <a:xfrm flipV="1">
            <a:off x="2971111" y="3210987"/>
            <a:ext cx="978538" cy="143706"/>
          </a:xfrm>
          <a:prstGeom prst="bentConnector3">
            <a:avLst>
              <a:gd name="adj1" fmla="val 403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0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671156" y="3754839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Remover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77793" y="4057011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Normalizer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770271" y="3127191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Profile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768792" y="3441914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Multi-processing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1324" y="2159536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Export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3. Class Diagram: Overview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1325" y="1559291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S_Import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1325" y="1859476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P_Import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TextBox 103"/>
          <p:cNvSpPr txBox="1"/>
          <p:nvPr/>
        </p:nvSpPr>
        <p:spPr>
          <a:xfrm>
            <a:off x="727222" y="125870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Data </a:t>
            </a:r>
            <a:r>
              <a:rPr lang="ko-KR" altLang="en-US" sz="1000" i="1" dirty="0"/>
              <a:t>관리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7791" y="4884382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Classifier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7791" y="5186577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Stat_Analysis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7791" y="5488772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Simplification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TextBox 111"/>
          <p:cNvSpPr txBox="1"/>
          <p:nvPr/>
        </p:nvSpPr>
        <p:spPr>
          <a:xfrm>
            <a:off x="677791" y="4621797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Analysis</a:t>
            </a:r>
            <a:endParaRPr lang="ko-KR" altLang="en-US" sz="1000" i="1" dirty="0"/>
          </a:p>
        </p:txBody>
      </p:sp>
      <p:sp>
        <p:nvSpPr>
          <p:cNvPr id="38" name="직사각형 37"/>
          <p:cNvSpPr/>
          <p:nvPr/>
        </p:nvSpPr>
        <p:spPr>
          <a:xfrm>
            <a:off x="3768789" y="4756559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SVG_widget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768788" y="5057451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Arc_Slider_widget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768787" y="5358343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Step_Slider_widget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768786" y="5659235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Node_Slider_widget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68783" y="4449749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Main_Frame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68792" y="1760206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MainController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TextBox 168"/>
          <p:cNvSpPr txBox="1"/>
          <p:nvPr/>
        </p:nvSpPr>
        <p:spPr>
          <a:xfrm>
            <a:off x="3768786" y="14595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Controller</a:t>
            </a:r>
            <a:endParaRPr lang="ko-KR" altLang="en-US" sz="1000" i="1" dirty="0"/>
          </a:p>
        </p:txBody>
      </p:sp>
      <p:sp>
        <p:nvSpPr>
          <p:cNvPr id="53" name="TextBox 169"/>
          <p:cNvSpPr txBox="1"/>
          <p:nvPr/>
        </p:nvSpPr>
        <p:spPr>
          <a:xfrm>
            <a:off x="6617971" y="1259121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Mining</a:t>
            </a:r>
            <a:endParaRPr lang="ko-KR" altLang="en-US" sz="1000" i="1" dirty="0"/>
          </a:p>
        </p:txBody>
      </p:sp>
      <p:sp>
        <p:nvSpPr>
          <p:cNvPr id="55" name="직사각형 54"/>
          <p:cNvSpPr/>
          <p:nvPr/>
        </p:nvSpPr>
        <p:spPr>
          <a:xfrm>
            <a:off x="6617976" y="1523352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Dependency_Graph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617976" y="1820372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Transition_Matrix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7" name="TextBox 176"/>
          <p:cNvSpPr txBox="1"/>
          <p:nvPr/>
        </p:nvSpPr>
        <p:spPr>
          <a:xfrm>
            <a:off x="6654572" y="3012665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Visualization</a:t>
            </a:r>
            <a:endParaRPr lang="ko-KR" altLang="en-US" sz="1000" i="1" dirty="0"/>
          </a:p>
        </p:txBody>
      </p:sp>
      <p:sp>
        <p:nvSpPr>
          <p:cNvPr id="58" name="직사각형 57"/>
          <p:cNvSpPr/>
          <p:nvPr/>
        </p:nvSpPr>
        <p:spPr>
          <a:xfrm>
            <a:off x="6654573" y="3299409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Viewer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654573" y="3600629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Graph_Visualization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54573" y="3897649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Chart_Visualization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03535" y="1469284"/>
            <a:ext cx="1560952" cy="604921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699482" y="4170890"/>
            <a:ext cx="1605381" cy="1808930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184"/>
          <p:cNvSpPr txBox="1"/>
          <p:nvPr/>
        </p:nvSpPr>
        <p:spPr>
          <a:xfrm>
            <a:off x="3675049" y="4137919"/>
            <a:ext cx="1265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err="1"/>
              <a:t>Visualization_widget</a:t>
            </a:r>
            <a:endParaRPr lang="ko-KR" altLang="en-US" sz="1000" i="1" dirty="0"/>
          </a:p>
        </p:txBody>
      </p:sp>
      <p:sp>
        <p:nvSpPr>
          <p:cNvPr id="66" name="직사각형 65"/>
          <p:cNvSpPr/>
          <p:nvPr/>
        </p:nvSpPr>
        <p:spPr>
          <a:xfrm>
            <a:off x="586665" y="1261575"/>
            <a:ext cx="1605381" cy="124469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꺾인 연결선 188"/>
          <p:cNvCxnSpPr>
            <a:stCxn id="66" idx="3"/>
            <a:endCxn id="61" idx="1"/>
          </p:cNvCxnSpPr>
          <p:nvPr/>
        </p:nvCxnSpPr>
        <p:spPr>
          <a:xfrm flipV="1">
            <a:off x="2192046" y="1771745"/>
            <a:ext cx="1511489" cy="112178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190"/>
          <p:cNvCxnSpPr/>
          <p:nvPr/>
        </p:nvCxnSpPr>
        <p:spPr>
          <a:xfrm flipV="1">
            <a:off x="2192046" y="3385296"/>
            <a:ext cx="1507437" cy="1987493"/>
          </a:xfrm>
          <a:prstGeom prst="bentConnector3">
            <a:avLst>
              <a:gd name="adj1" fmla="val 728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176"/>
          <p:cNvSpPr txBox="1"/>
          <p:nvPr/>
        </p:nvSpPr>
        <p:spPr>
          <a:xfrm>
            <a:off x="671325" y="2863745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Data </a:t>
            </a:r>
            <a:r>
              <a:rPr lang="ko-KR" altLang="en-US" sz="1000" i="1" dirty="0"/>
              <a:t>처리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671326" y="3150489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Transform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71326" y="3451709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Preprocess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86664" y="2880025"/>
            <a:ext cx="1605382" cy="1489369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676516" y="2820690"/>
            <a:ext cx="1605381" cy="944967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654574" y="4836657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P_Eventlog</a:t>
            </a:r>
            <a:r>
              <a:rPr lang="en-US" altLang="ko-KR" sz="800" dirty="0">
                <a:solidFill>
                  <a:schemeClr val="tx1"/>
                </a:solidFill>
              </a:rPr>
              <a:t>(Pandas)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654574" y="5136842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S_Eventlog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PySpark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TextBox 103"/>
          <p:cNvSpPr txBox="1"/>
          <p:nvPr/>
        </p:nvSpPr>
        <p:spPr>
          <a:xfrm>
            <a:off x="6788203" y="455169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Data</a:t>
            </a:r>
            <a:endParaRPr lang="ko-KR" altLang="en-US" sz="1000" i="1" dirty="0"/>
          </a:p>
        </p:txBody>
      </p:sp>
      <p:sp>
        <p:nvSpPr>
          <p:cNvPr id="72" name="직사각형 71"/>
          <p:cNvSpPr/>
          <p:nvPr/>
        </p:nvSpPr>
        <p:spPr>
          <a:xfrm>
            <a:off x="6617976" y="2118615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Heuristic_Miner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17976" y="2415655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Transition_System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5" name="TextBox 168"/>
          <p:cNvSpPr txBox="1"/>
          <p:nvPr/>
        </p:nvSpPr>
        <p:spPr>
          <a:xfrm>
            <a:off x="3770265" y="2826539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Utility</a:t>
            </a:r>
            <a:endParaRPr lang="ko-KR" altLang="en-US" sz="1000" i="1" dirty="0"/>
          </a:p>
        </p:txBody>
      </p:sp>
      <p:sp>
        <p:nvSpPr>
          <p:cNvPr id="78" name="직사각형 77"/>
          <p:cNvSpPr/>
          <p:nvPr/>
        </p:nvSpPr>
        <p:spPr>
          <a:xfrm>
            <a:off x="586662" y="4647541"/>
            <a:ext cx="1605382" cy="116580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533484" y="3048218"/>
            <a:ext cx="1635225" cy="116451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533484" y="4557769"/>
            <a:ext cx="1635226" cy="1468139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꺾인 연결선 188"/>
          <p:cNvCxnSpPr>
            <a:stCxn id="85" idx="3"/>
            <a:endCxn id="61" idx="1"/>
          </p:cNvCxnSpPr>
          <p:nvPr/>
        </p:nvCxnSpPr>
        <p:spPr>
          <a:xfrm flipV="1">
            <a:off x="2192046" y="1771745"/>
            <a:ext cx="1511489" cy="1852965"/>
          </a:xfrm>
          <a:prstGeom prst="bentConnector3">
            <a:avLst>
              <a:gd name="adj1" fmla="val 59435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꺾인 연결선 188"/>
          <p:cNvCxnSpPr>
            <a:cxnSpLocks/>
            <a:stCxn id="78" idx="3"/>
            <a:endCxn id="61" idx="1"/>
          </p:cNvCxnSpPr>
          <p:nvPr/>
        </p:nvCxnSpPr>
        <p:spPr>
          <a:xfrm flipV="1">
            <a:off x="2192044" y="1771745"/>
            <a:ext cx="1511491" cy="3458698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꺾인 연결선 188"/>
          <p:cNvCxnSpPr>
            <a:cxnSpLocks/>
            <a:stCxn id="84" idx="1"/>
            <a:endCxn id="61" idx="3"/>
          </p:cNvCxnSpPr>
          <p:nvPr/>
        </p:nvCxnSpPr>
        <p:spPr>
          <a:xfrm rot="10800000">
            <a:off x="5264487" y="1771746"/>
            <a:ext cx="1268998" cy="220013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꺾인 연결선 188"/>
          <p:cNvCxnSpPr>
            <a:stCxn id="79" idx="1"/>
            <a:endCxn id="61" idx="3"/>
          </p:cNvCxnSpPr>
          <p:nvPr/>
        </p:nvCxnSpPr>
        <p:spPr>
          <a:xfrm rot="10800000">
            <a:off x="5264488" y="1771746"/>
            <a:ext cx="1268997" cy="185873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꺾인 연결선 188"/>
          <p:cNvCxnSpPr>
            <a:cxnSpLocks/>
            <a:stCxn id="87" idx="1"/>
            <a:endCxn id="61" idx="3"/>
          </p:cNvCxnSpPr>
          <p:nvPr/>
        </p:nvCxnSpPr>
        <p:spPr>
          <a:xfrm rot="10800000">
            <a:off x="5264488" y="1771745"/>
            <a:ext cx="1268997" cy="3520094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꺾인 연결선 188"/>
          <p:cNvCxnSpPr>
            <a:stCxn id="90" idx="0"/>
            <a:endCxn id="61" idx="2"/>
          </p:cNvCxnSpPr>
          <p:nvPr/>
        </p:nvCxnSpPr>
        <p:spPr>
          <a:xfrm rot="5400000" flipH="1" flipV="1">
            <a:off x="4108367" y="2445046"/>
            <a:ext cx="746485" cy="4804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꺾인 연결선 190"/>
          <p:cNvCxnSpPr/>
          <p:nvPr/>
        </p:nvCxnSpPr>
        <p:spPr>
          <a:xfrm flipV="1">
            <a:off x="5304864" y="1824876"/>
            <a:ext cx="1228621" cy="1585587"/>
          </a:xfrm>
          <a:prstGeom prst="bentConnector3">
            <a:avLst>
              <a:gd name="adj1" fmla="val 575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[R] 104"/>
          <p:cNvCxnSpPr>
            <a:stCxn id="66" idx="2"/>
            <a:endCxn id="85" idx="0"/>
          </p:cNvCxnSpPr>
          <p:nvPr/>
        </p:nvCxnSpPr>
        <p:spPr>
          <a:xfrm flipH="1">
            <a:off x="1389355" y="2506271"/>
            <a:ext cx="1" cy="373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[R] 107"/>
          <p:cNvCxnSpPr>
            <a:cxnSpLocks/>
            <a:stCxn id="85" idx="2"/>
            <a:endCxn id="78" idx="0"/>
          </p:cNvCxnSpPr>
          <p:nvPr/>
        </p:nvCxnSpPr>
        <p:spPr>
          <a:xfrm flipH="1">
            <a:off x="1389353" y="4369394"/>
            <a:ext cx="2" cy="278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꺾인 연결선 190"/>
          <p:cNvCxnSpPr>
            <a:cxnSpLocks/>
            <a:stCxn id="78" idx="2"/>
          </p:cNvCxnSpPr>
          <p:nvPr/>
        </p:nvCxnSpPr>
        <p:spPr>
          <a:xfrm rot="5400000" flipH="1" flipV="1">
            <a:off x="3189533" y="2469395"/>
            <a:ext cx="1543770" cy="5144130"/>
          </a:xfrm>
          <a:prstGeom prst="bentConnector4">
            <a:avLst>
              <a:gd name="adj1" fmla="val -14808"/>
              <a:gd name="adj2" fmla="val 881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꺾인 연결선 190"/>
          <p:cNvCxnSpPr>
            <a:cxnSpLocks/>
            <a:stCxn id="78" idx="2"/>
            <a:endCxn id="84" idx="3"/>
          </p:cNvCxnSpPr>
          <p:nvPr/>
        </p:nvCxnSpPr>
        <p:spPr>
          <a:xfrm rot="5400000" flipH="1" flipV="1">
            <a:off x="2868237" y="512873"/>
            <a:ext cx="3821587" cy="6779357"/>
          </a:xfrm>
          <a:prstGeom prst="bentConnector4">
            <a:avLst>
              <a:gd name="adj1" fmla="val -5982"/>
              <a:gd name="adj2" fmla="val 1033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꺾인 연결선 190"/>
          <p:cNvCxnSpPr/>
          <p:nvPr/>
        </p:nvCxnSpPr>
        <p:spPr>
          <a:xfrm flipV="1">
            <a:off x="5304863" y="4026712"/>
            <a:ext cx="1228622" cy="1090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533485" y="1255323"/>
            <a:ext cx="1635225" cy="147287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B149D77-062D-F345-9A16-A69CBE5B06A7}"/>
              </a:ext>
            </a:extLst>
          </p:cNvPr>
          <p:cNvSpPr/>
          <p:nvPr/>
        </p:nvSpPr>
        <p:spPr>
          <a:xfrm>
            <a:off x="6654573" y="5438255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abs_set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A576EB-5509-3145-B0FC-82E32E8647EF}"/>
              </a:ext>
            </a:extLst>
          </p:cNvPr>
          <p:cNvSpPr/>
          <p:nvPr/>
        </p:nvSpPr>
        <p:spPr>
          <a:xfrm>
            <a:off x="6654573" y="5733680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sequence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Data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530B86-2B4E-2D48-8C7E-2659BE204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1" y="1388746"/>
            <a:ext cx="3725596" cy="44204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50EC64-E724-074E-AB16-F4EFEF57D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49" y="1388746"/>
            <a:ext cx="1363190" cy="9130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EE9963-11A0-FD45-8B13-18FB5B1B2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053" y="1388746"/>
            <a:ext cx="1385492" cy="91302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265E04-DC9E-BA42-B7B5-2D63125455F7}"/>
              </a:ext>
            </a:extLst>
          </p:cNvPr>
          <p:cNvSpPr/>
          <p:nvPr/>
        </p:nvSpPr>
        <p:spPr>
          <a:xfrm>
            <a:off x="630622" y="5809148"/>
            <a:ext cx="3725596" cy="261011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Eventlog</a:t>
            </a:r>
            <a:endParaRPr lang="en-US" altLang="ko-KR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154820-572B-A44F-819A-C4D40E5B1F8B}"/>
              </a:ext>
            </a:extLst>
          </p:cNvPr>
          <p:cNvSpPr/>
          <p:nvPr/>
        </p:nvSpPr>
        <p:spPr>
          <a:xfrm>
            <a:off x="5035549" y="2301766"/>
            <a:ext cx="1363190" cy="261011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Abs_set</a:t>
            </a:r>
            <a:endParaRPr lang="en-US" altLang="ko-KR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2DF5C9-1885-6441-AA7B-3477D5DCE530}"/>
              </a:ext>
            </a:extLst>
          </p:cNvPr>
          <p:cNvSpPr/>
          <p:nvPr/>
        </p:nvSpPr>
        <p:spPr>
          <a:xfrm>
            <a:off x="6817053" y="2301765"/>
            <a:ext cx="1385491" cy="261011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Sequence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8501B7-3DD2-824B-A372-A87A8445E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033" y="3087115"/>
            <a:ext cx="1409548" cy="102366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453C4E-ADC7-C343-B803-0B7CE1EDD111}"/>
              </a:ext>
            </a:extLst>
          </p:cNvPr>
          <p:cNvSpPr/>
          <p:nvPr/>
        </p:nvSpPr>
        <p:spPr>
          <a:xfrm>
            <a:off x="6007033" y="4110779"/>
            <a:ext cx="1409547" cy="261011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XES_Reader</a:t>
            </a:r>
            <a:endParaRPr lang="en-US" altLang="ko-KR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52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Preprocessing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154820-572B-A44F-819A-C4D40E5B1F8B}"/>
              </a:ext>
            </a:extLst>
          </p:cNvPr>
          <p:cNvSpPr/>
          <p:nvPr/>
        </p:nvSpPr>
        <p:spPr>
          <a:xfrm>
            <a:off x="5147179" y="3340758"/>
            <a:ext cx="3228382" cy="261011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Filter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2DF5C9-1885-6441-AA7B-3477D5DCE530}"/>
              </a:ext>
            </a:extLst>
          </p:cNvPr>
          <p:cNvSpPr/>
          <p:nvPr/>
        </p:nvSpPr>
        <p:spPr>
          <a:xfrm>
            <a:off x="5672759" y="4423215"/>
            <a:ext cx="2177220" cy="261011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Transform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640ED2-DB01-844E-9D03-DECF65A06E78}"/>
              </a:ext>
            </a:extLst>
          </p:cNvPr>
          <p:cNvSpPr/>
          <p:nvPr/>
        </p:nvSpPr>
        <p:spPr>
          <a:xfrm>
            <a:off x="695524" y="4335518"/>
            <a:ext cx="3854796" cy="295593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Remove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AF8CFD-8101-0947-BD61-70806751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24" y="2347175"/>
            <a:ext cx="3854796" cy="19883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EF480C-8875-7349-9757-7B57A1026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178" y="2350409"/>
            <a:ext cx="3228383" cy="9903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7FC9E1-4533-A843-9308-AFC66D2DB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758" y="3714186"/>
            <a:ext cx="2177221" cy="7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0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Mining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154820-572B-A44F-819A-C4D40E5B1F8B}"/>
              </a:ext>
            </a:extLst>
          </p:cNvPr>
          <p:cNvSpPr/>
          <p:nvPr/>
        </p:nvSpPr>
        <p:spPr>
          <a:xfrm>
            <a:off x="663992" y="5167915"/>
            <a:ext cx="2825953" cy="261011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Dependency Graph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2DF5C9-1885-6441-AA7B-3477D5DCE530}"/>
              </a:ext>
            </a:extLst>
          </p:cNvPr>
          <p:cNvSpPr/>
          <p:nvPr/>
        </p:nvSpPr>
        <p:spPr>
          <a:xfrm>
            <a:off x="4147888" y="5958823"/>
            <a:ext cx="4996112" cy="261011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FSM Miner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640ED2-DB01-844E-9D03-DECF65A06E78}"/>
              </a:ext>
            </a:extLst>
          </p:cNvPr>
          <p:cNvSpPr/>
          <p:nvPr/>
        </p:nvSpPr>
        <p:spPr>
          <a:xfrm>
            <a:off x="4798190" y="2901844"/>
            <a:ext cx="4345809" cy="295593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Transition </a:t>
            </a:r>
            <a:r>
              <a:rPr lang="en-US" altLang="ko-KR" sz="900" b="1" kern="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Matix</a:t>
            </a:r>
            <a:endParaRPr lang="en-US" altLang="ko-KR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2DD1EA-1E49-A14C-97C1-D1D0AFA42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2" y="4195046"/>
            <a:ext cx="2825953" cy="9728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08CD9C-2EB9-4548-B260-A4751072C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191" y="1302294"/>
            <a:ext cx="4345809" cy="159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4FA301-69F0-0D45-B0A0-B3FDB2D40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02294"/>
            <a:ext cx="4724619" cy="183541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67062-099C-6F49-821A-B14A7DC7A0E6}"/>
              </a:ext>
            </a:extLst>
          </p:cNvPr>
          <p:cNvSpPr/>
          <p:nvPr/>
        </p:nvSpPr>
        <p:spPr>
          <a:xfrm>
            <a:off x="0" y="3137707"/>
            <a:ext cx="4724619" cy="295593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Heuristic Miner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8224EA-09A1-4041-B55E-47BE39538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888" y="3685350"/>
            <a:ext cx="4996112" cy="22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5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Analysis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154820-572B-A44F-819A-C4D40E5B1F8B}"/>
              </a:ext>
            </a:extLst>
          </p:cNvPr>
          <p:cNvSpPr/>
          <p:nvPr/>
        </p:nvSpPr>
        <p:spPr>
          <a:xfrm>
            <a:off x="1841416" y="5946370"/>
            <a:ext cx="5913548" cy="261011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Classifier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640ED2-DB01-844E-9D03-DECF65A06E78}"/>
              </a:ext>
            </a:extLst>
          </p:cNvPr>
          <p:cNvSpPr/>
          <p:nvPr/>
        </p:nvSpPr>
        <p:spPr>
          <a:xfrm>
            <a:off x="5681060" y="3039830"/>
            <a:ext cx="3013840" cy="295593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Simplification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67062-099C-6F49-821A-B14A7DC7A0E6}"/>
              </a:ext>
            </a:extLst>
          </p:cNvPr>
          <p:cNvSpPr/>
          <p:nvPr/>
        </p:nvSpPr>
        <p:spPr>
          <a:xfrm>
            <a:off x="567558" y="3752597"/>
            <a:ext cx="4724619" cy="295593"/>
          </a:xfrm>
          <a:prstGeom prst="rect">
            <a:avLst/>
          </a:prstGeom>
          <a:solidFill>
            <a:srgbClr val="D2D3D5">
              <a:alpha val="5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Stat Analyzer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D650B97-520E-A141-ABFF-5B170C9E0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57" y="1495279"/>
            <a:ext cx="4724619" cy="22573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BDEF9E-209D-5949-A643-95B11A1B2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416" y="4465364"/>
            <a:ext cx="5913548" cy="14740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090D57-D450-754C-A270-710D59899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058" y="2082308"/>
            <a:ext cx="3013841" cy="95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27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32007</TotalTime>
  <Words>2037</Words>
  <Application>Microsoft Macintosh PowerPoint</Application>
  <PresentationFormat>화면 슬라이드 쇼(4:3)</PresentationFormat>
  <Paragraphs>651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맑은 고딕</vt:lpstr>
      <vt:lpstr>Rix고딕 B</vt:lpstr>
      <vt:lpstr>Arial</vt:lpstr>
      <vt:lpstr>Calibri</vt:lpstr>
      <vt:lpstr>Calibri Light</vt:lpstr>
      <vt:lpstr>Verdana</vt:lpstr>
      <vt:lpstr>Wingdings</vt:lpstr>
      <vt:lpstr>1_Office 테마</vt:lpstr>
      <vt:lpstr>파이썬 기반 프로세스 마이닝 Framework 개발  [초기 설계]</vt:lpstr>
      <vt:lpstr>목차</vt:lpstr>
      <vt:lpstr>1. 개발 관련 사항 </vt:lpstr>
      <vt:lpstr>2. 시스템 아키텍쳐</vt:lpstr>
      <vt:lpstr>3. Class Diagram: Overview</vt:lpstr>
      <vt:lpstr>Data</vt:lpstr>
      <vt:lpstr>Preprocessing</vt:lpstr>
      <vt:lpstr>Mining</vt:lpstr>
      <vt:lpstr>Analysis</vt:lpstr>
      <vt:lpstr>Visualization</vt:lpstr>
      <vt:lpstr>Utility</vt:lpstr>
      <vt:lpstr>Context Level DFD</vt:lpstr>
      <vt:lpstr>Level 0 DFD</vt:lpstr>
      <vt:lpstr>1. Import</vt:lpstr>
      <vt:lpstr>2. Preprocessing</vt:lpstr>
      <vt:lpstr>3. Analysis</vt:lpstr>
      <vt:lpstr>3. Mining</vt:lpstr>
      <vt:lpstr>3.1. Mining Algorithm 적용</vt:lpstr>
      <vt:lpstr>3.3. Process Model 도출</vt:lpstr>
      <vt:lpstr>4. Visualization</vt:lpstr>
      <vt:lpstr>4.1. Visualization</vt:lpstr>
      <vt:lpstr>4.2. Visualization</vt:lpstr>
      <vt:lpstr>End of Document.</vt:lpstr>
      <vt:lpstr>2. 시스템 아키텍쳐</vt:lpstr>
      <vt:lpstr>2.3. Best Reference 설비 Path 도출 시스템 개발</vt:lpstr>
      <vt:lpstr>2.3. Best Reference 설비 Path 도출 시스템 개발</vt:lpstr>
      <vt:lpstr>3.1. BOB/WOW 분류</vt:lpstr>
      <vt:lpstr>1.1 클래스 다이어그램</vt:lpstr>
      <vt:lpstr>PowerPoint 프레젠테이션</vt:lpstr>
      <vt:lpstr>1.2. 모듈별 상세 내역</vt:lpstr>
      <vt:lpstr>1.2. 모듈별 상세 내역</vt:lpstr>
      <vt:lpstr>1.3. 클래스별 상세 내역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내 유의 설비 분석 (EQP Level)</dc:title>
  <dc:creator>이호정</dc:creator>
  <cp:lastModifiedBy>박규남</cp:lastModifiedBy>
  <cp:revision>976</cp:revision>
  <dcterms:created xsi:type="dcterms:W3CDTF">2017-06-26T12:13:15Z</dcterms:created>
  <dcterms:modified xsi:type="dcterms:W3CDTF">2018-03-05T06:47:54Z</dcterms:modified>
</cp:coreProperties>
</file>