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3" r:id="rId3"/>
    <p:sldId id="1332" r:id="rId4"/>
    <p:sldId id="1333" r:id="rId5"/>
    <p:sldId id="268" r:id="rId6"/>
    <p:sldId id="1353" r:id="rId7"/>
    <p:sldId id="1354" r:id="rId8"/>
    <p:sldId id="1355" r:id="rId9"/>
    <p:sldId id="1356" r:id="rId10"/>
    <p:sldId id="1357" r:id="rId11"/>
    <p:sldId id="983" r:id="rId12"/>
    <p:sldId id="1358" r:id="rId13"/>
    <p:sldId id="1359" r:id="rId14"/>
    <p:sldId id="1360" r:id="rId15"/>
    <p:sldId id="1361" r:id="rId16"/>
    <p:sldId id="1362" r:id="rId17"/>
    <p:sldId id="1363" r:id="rId18"/>
    <p:sldId id="1364" r:id="rId19"/>
    <p:sldId id="1365" r:id="rId20"/>
    <p:sldId id="1366" r:id="rId21"/>
    <p:sldId id="1367" r:id="rId22"/>
    <p:sldId id="1368" r:id="rId23"/>
    <p:sldId id="1371" r:id="rId24"/>
    <p:sldId id="1369" r:id="rId25"/>
    <p:sldId id="1372" r:id="rId26"/>
    <p:sldId id="1370"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042" autoAdjust="0"/>
  </p:normalViewPr>
  <p:slideViewPr>
    <p:cSldViewPr snapToGrid="0">
      <p:cViewPr varScale="1">
        <p:scale>
          <a:sx n="113" d="100"/>
          <a:sy n="113" d="100"/>
        </p:scale>
        <p:origin x="272" y="176"/>
      </p:cViewPr>
      <p:guideLst/>
    </p:cSldViewPr>
  </p:slideViewPr>
  <p:notesTextViewPr>
    <p:cViewPr>
      <p:scale>
        <a:sx n="1" d="1"/>
        <a:sy n="1" d="1"/>
      </p:scale>
      <p:origin x="0" y="-576"/>
    </p:cViewPr>
  </p:notesTextViewPr>
  <p:sorterViewPr>
    <p:cViewPr>
      <p:scale>
        <a:sx n="100" d="100"/>
        <a:sy n="100" d="100"/>
      </p:scale>
      <p:origin x="0" y="-196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5CB11-3100-4474-B58B-222AAE205D4A}" type="datetimeFigureOut">
              <a:rPr lang="en-IN" smtClean="0"/>
              <a:t>13/06/22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29CC8-3216-44D5-A026-0F547D49FBB6}" type="slidenum">
              <a:rPr lang="en-IN" smtClean="0"/>
              <a:t>‹#›</a:t>
            </a:fld>
            <a:endParaRPr lang="en-IN" dirty="0"/>
          </a:p>
        </p:txBody>
      </p:sp>
    </p:spTree>
    <p:extLst>
      <p:ext uri="{BB962C8B-B14F-4D97-AF65-F5344CB8AC3E}">
        <p14:creationId xmlns:p14="http://schemas.microsoft.com/office/powerpoint/2010/main" val="2454208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8" name="Google Shape;3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78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yanmagale</a:t>
            </a:r>
            <a:r>
              <a:rPr lang="en-US" dirty="0"/>
              <a:t>/Learning-</a:t>
            </a:r>
            <a:r>
              <a:rPr lang="en-US" dirty="0" err="1"/>
              <a:t>devtools</a:t>
            </a:r>
            <a:endParaRPr lang="en-US" dirty="0"/>
          </a:p>
          <a:p>
            <a:endParaRPr lang="en-US" dirty="0"/>
          </a:p>
          <a:p>
            <a:endParaRPr lang="en-US" dirty="0"/>
          </a:p>
          <a:p>
            <a:r>
              <a:rPr lang="en-US" dirty="0"/>
              <a:t>https://</a:t>
            </a:r>
            <a:r>
              <a:rPr lang="en-US" dirty="0" err="1"/>
              <a:t>developer.chrome.com</a:t>
            </a:r>
            <a:r>
              <a:rPr lang="en-US" dirty="0"/>
              <a:t>/docs/</a:t>
            </a:r>
            <a:r>
              <a:rPr lang="en-US" dirty="0" err="1"/>
              <a:t>devtools</a:t>
            </a:r>
            <a:r>
              <a:rPr lang="en-US" dirty="0"/>
              <a:t>/</a:t>
            </a:r>
            <a:r>
              <a:rPr lang="en-US" dirty="0" err="1"/>
              <a:t>javascript</a:t>
            </a:r>
            <a:r>
              <a:rPr lang="en-US" dirty="0"/>
              <a:t>/reference/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A29CC8-3216-44D5-A026-0F547D49FBB6}" type="slidenum">
              <a:rPr lang="en-IN" smtClean="0"/>
              <a:t>9</a:t>
            </a:fld>
            <a:endParaRPr lang="en-IN" dirty="0"/>
          </a:p>
        </p:txBody>
      </p:sp>
    </p:spTree>
    <p:extLst>
      <p:ext uri="{BB962C8B-B14F-4D97-AF65-F5344CB8AC3E}">
        <p14:creationId xmlns:p14="http://schemas.microsoft.com/office/powerpoint/2010/main" val="315658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29CC8-3216-44D5-A026-0F547D49FBB6}" type="slidenum">
              <a:rPr lang="en-IN" smtClean="0"/>
              <a:t>21</a:t>
            </a:fld>
            <a:endParaRPr lang="en-IN" dirty="0"/>
          </a:p>
        </p:txBody>
      </p:sp>
    </p:spTree>
    <p:extLst>
      <p:ext uri="{BB962C8B-B14F-4D97-AF65-F5344CB8AC3E}">
        <p14:creationId xmlns:p14="http://schemas.microsoft.com/office/powerpoint/2010/main" val="2078167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95FB0C6-E739-4CFC-A9BF-BE45401E2ACA}"/>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66968"/>
          </a:xfrm>
          <a:prstGeom prst="rect">
            <a:avLst/>
          </a:prstGeom>
        </p:spPr>
      </p:pic>
      <p:sp>
        <p:nvSpPr>
          <p:cNvPr id="17" name="Isosceles Triangle 28">
            <a:extLst>
              <a:ext uri="{FF2B5EF4-FFF2-40B4-BE49-F238E27FC236}">
                <a16:creationId xmlns:a16="http://schemas.microsoft.com/office/drawing/2014/main" id="{153181FB-03B0-4D1B-934E-5F3FAE48C72E}"/>
              </a:ext>
            </a:extLst>
          </p:cNvPr>
          <p:cNvSpPr/>
          <p:nvPr/>
        </p:nvSpPr>
        <p:spPr>
          <a:xfrm flipH="1" flipV="1">
            <a:off x="0" y="0"/>
            <a:ext cx="6786000" cy="4897077"/>
          </a:xfrm>
          <a:prstGeom prst="triangle">
            <a:avLst>
              <a:gd name="adj" fmla="val 100000"/>
            </a:avLst>
          </a:prstGeom>
          <a:solidFill>
            <a:srgbClr val="FF270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p>
        </p:txBody>
      </p:sp>
      <p:sp>
        <p:nvSpPr>
          <p:cNvPr id="18" name="Arrow: Pentagon 4">
            <a:extLst>
              <a:ext uri="{FF2B5EF4-FFF2-40B4-BE49-F238E27FC236}">
                <a16:creationId xmlns:a16="http://schemas.microsoft.com/office/drawing/2014/main" id="{0E8E6599-812C-4913-9204-0E3437977E04}"/>
              </a:ext>
            </a:extLst>
          </p:cNvPr>
          <p:cNvSpPr/>
          <p:nvPr/>
        </p:nvSpPr>
        <p:spPr>
          <a:xfrm>
            <a:off x="0" y="0"/>
            <a:ext cx="8393723" cy="6870783"/>
          </a:xfrm>
          <a:custGeom>
            <a:avLst/>
            <a:gdLst>
              <a:gd name="connsiteX0" fmla="*/ 0 w 8708574"/>
              <a:gd name="connsiteY0" fmla="*/ 0 h 6870783"/>
              <a:gd name="connsiteX1" fmla="*/ 3236408 w 8708574"/>
              <a:gd name="connsiteY1" fmla="*/ 0 h 6870783"/>
              <a:gd name="connsiteX2" fmla="*/ 8708574 w 8708574"/>
              <a:gd name="connsiteY2" fmla="*/ 3435392 h 6870783"/>
              <a:gd name="connsiteX3" fmla="*/ 3236408 w 8708574"/>
              <a:gd name="connsiteY3" fmla="*/ 6870783 h 6870783"/>
              <a:gd name="connsiteX4" fmla="*/ 0 w 8708574"/>
              <a:gd name="connsiteY4" fmla="*/ 6870783 h 6870783"/>
              <a:gd name="connsiteX5" fmla="*/ 0 w 8708574"/>
              <a:gd name="connsiteY5" fmla="*/ 0 h 6870783"/>
              <a:gd name="connsiteX0" fmla="*/ 0 w 8727624"/>
              <a:gd name="connsiteY0" fmla="*/ 0 h 6870783"/>
              <a:gd name="connsiteX1" fmla="*/ 3236408 w 8727624"/>
              <a:gd name="connsiteY1" fmla="*/ 0 h 6870783"/>
              <a:gd name="connsiteX2" fmla="*/ 8727624 w 8727624"/>
              <a:gd name="connsiteY2" fmla="*/ 3987842 h 6870783"/>
              <a:gd name="connsiteX3" fmla="*/ 3236408 w 8727624"/>
              <a:gd name="connsiteY3" fmla="*/ 6870783 h 6870783"/>
              <a:gd name="connsiteX4" fmla="*/ 0 w 8727624"/>
              <a:gd name="connsiteY4" fmla="*/ 6870783 h 6870783"/>
              <a:gd name="connsiteX5" fmla="*/ 0 w 8727624"/>
              <a:gd name="connsiteY5" fmla="*/ 0 h 6870783"/>
              <a:gd name="connsiteX0" fmla="*/ 0 w 8727624"/>
              <a:gd name="connsiteY0" fmla="*/ 0 h 6870783"/>
              <a:gd name="connsiteX1" fmla="*/ 3236408 w 8727624"/>
              <a:gd name="connsiteY1" fmla="*/ 0 h 6870783"/>
              <a:gd name="connsiteX2" fmla="*/ 8727624 w 8727624"/>
              <a:gd name="connsiteY2" fmla="*/ 3987842 h 6870783"/>
              <a:gd name="connsiteX3" fmla="*/ 4893758 w 8727624"/>
              <a:gd name="connsiteY3" fmla="*/ 6870783 h 6870783"/>
              <a:gd name="connsiteX4" fmla="*/ 0 w 8727624"/>
              <a:gd name="connsiteY4" fmla="*/ 6870783 h 6870783"/>
              <a:gd name="connsiteX5" fmla="*/ 0 w 8727624"/>
              <a:gd name="connsiteY5" fmla="*/ 0 h 6870783"/>
              <a:gd name="connsiteX0" fmla="*/ 0 w 8727624"/>
              <a:gd name="connsiteY0" fmla="*/ 0 h 6870783"/>
              <a:gd name="connsiteX1" fmla="*/ 3236408 w 8727624"/>
              <a:gd name="connsiteY1" fmla="*/ 0 h 6870783"/>
              <a:gd name="connsiteX2" fmla="*/ 8727624 w 8727624"/>
              <a:gd name="connsiteY2" fmla="*/ 3987842 h 6870783"/>
              <a:gd name="connsiteX3" fmla="*/ 4855658 w 8727624"/>
              <a:gd name="connsiteY3" fmla="*/ 6861258 h 6870783"/>
              <a:gd name="connsiteX4" fmla="*/ 0 w 8727624"/>
              <a:gd name="connsiteY4" fmla="*/ 6870783 h 6870783"/>
              <a:gd name="connsiteX5" fmla="*/ 0 w 8727624"/>
              <a:gd name="connsiteY5" fmla="*/ 0 h 6870783"/>
              <a:gd name="connsiteX0" fmla="*/ 0 w 8708574"/>
              <a:gd name="connsiteY0" fmla="*/ 0 h 6870783"/>
              <a:gd name="connsiteX1" fmla="*/ 3236408 w 8708574"/>
              <a:gd name="connsiteY1" fmla="*/ 0 h 6870783"/>
              <a:gd name="connsiteX2" fmla="*/ 8708574 w 8708574"/>
              <a:gd name="connsiteY2" fmla="*/ 3978317 h 6870783"/>
              <a:gd name="connsiteX3" fmla="*/ 4855658 w 8708574"/>
              <a:gd name="connsiteY3" fmla="*/ 6861258 h 6870783"/>
              <a:gd name="connsiteX4" fmla="*/ 0 w 8708574"/>
              <a:gd name="connsiteY4" fmla="*/ 6870783 h 6870783"/>
              <a:gd name="connsiteX5" fmla="*/ 0 w 8708574"/>
              <a:gd name="connsiteY5" fmla="*/ 0 h 6870783"/>
              <a:gd name="connsiteX0" fmla="*/ 0 w 8708574"/>
              <a:gd name="connsiteY0" fmla="*/ 0 h 6870783"/>
              <a:gd name="connsiteX1" fmla="*/ 3093533 w 8708574"/>
              <a:gd name="connsiteY1" fmla="*/ 9525 h 6870783"/>
              <a:gd name="connsiteX2" fmla="*/ 8708574 w 8708574"/>
              <a:gd name="connsiteY2" fmla="*/ 3978317 h 6870783"/>
              <a:gd name="connsiteX3" fmla="*/ 4855658 w 8708574"/>
              <a:gd name="connsiteY3" fmla="*/ 6861258 h 6870783"/>
              <a:gd name="connsiteX4" fmla="*/ 0 w 8708574"/>
              <a:gd name="connsiteY4" fmla="*/ 6870783 h 6870783"/>
              <a:gd name="connsiteX5" fmla="*/ 0 w 8708574"/>
              <a:gd name="connsiteY5" fmla="*/ 0 h 687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08574" h="6870783">
                <a:moveTo>
                  <a:pt x="0" y="0"/>
                </a:moveTo>
                <a:lnTo>
                  <a:pt x="3093533" y="9525"/>
                </a:lnTo>
                <a:lnTo>
                  <a:pt x="8708574" y="3978317"/>
                </a:lnTo>
                <a:lnTo>
                  <a:pt x="4855658" y="6861258"/>
                </a:lnTo>
                <a:lnTo>
                  <a:pt x="0" y="6870783"/>
                </a:lnTo>
                <a:lnTo>
                  <a:pt x="0" y="0"/>
                </a:lnTo>
                <a:close/>
              </a:path>
            </a:pathLst>
          </a:custGeom>
          <a:solidFill>
            <a:srgbClr val="FF66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79946" y="6356350"/>
            <a:ext cx="2743200" cy="365125"/>
          </a:xfrm>
          <a:prstGeom prst="rect">
            <a:avLst/>
          </a:prstGeom>
        </p:spPr>
        <p:txBody>
          <a:bodyPr/>
          <a:lstStyle>
            <a:lvl1pPr>
              <a:defRPr>
                <a:solidFill>
                  <a:schemeClr val="bg1"/>
                </a:solidFill>
              </a:defRPr>
            </a:lvl1pPr>
          </a:lstStyle>
          <a:p>
            <a:fld id="{267E670C-DF04-4AD6-82E9-1EEDD9C21F76}" type="datetimeFigureOut">
              <a:rPr lang="en-IN" smtClean="0"/>
              <a:t>13/06/22</a:t>
            </a:fld>
            <a:endParaRPr lang="en-IN" dirty="0"/>
          </a:p>
        </p:txBody>
      </p:sp>
      <p:sp>
        <p:nvSpPr>
          <p:cNvPr id="5" name="Footer Placeholder 4">
            <a:extLst>
              <a:ext uri="{FF2B5EF4-FFF2-40B4-BE49-F238E27FC236}">
                <a16:creationId xmlns:a16="http://schemas.microsoft.com/office/drawing/2014/main" id="{217A9FC3-E0C2-4949-9D7A-193075E73E1F}"/>
              </a:ext>
            </a:extLst>
          </p:cNvPr>
          <p:cNvSpPr>
            <a:spLocks noGrp="1"/>
          </p:cNvSpPr>
          <p:nvPr>
            <p:ph type="ftr" sz="quarter" idx="11"/>
          </p:nvPr>
        </p:nvSpPr>
        <p:spPr>
          <a:xfrm>
            <a:off x="7458075" y="6356350"/>
            <a:ext cx="4114800" cy="365125"/>
          </a:xfrm>
          <a:prstGeom prst="rect">
            <a:avLst/>
          </a:prstGeom>
        </p:spPr>
        <p:txBody>
          <a:bodyPr/>
          <a:lstStyle>
            <a:lvl1pPr>
              <a:defRPr>
                <a:solidFill>
                  <a:schemeClr val="bg1"/>
                </a:solidFill>
              </a:defRPr>
            </a:lvl1pPr>
          </a:lstStyle>
          <a:p>
            <a:endParaRPr lang="en-IN" dirty="0"/>
          </a:p>
        </p:txBody>
      </p:sp>
      <p:sp>
        <p:nvSpPr>
          <p:cNvPr id="16" name="Isosceles Triangle 27">
            <a:extLst>
              <a:ext uri="{FF2B5EF4-FFF2-40B4-BE49-F238E27FC236}">
                <a16:creationId xmlns:a16="http://schemas.microsoft.com/office/drawing/2014/main" id="{FE31F3DA-1206-486D-8093-654DCC56F3B5}"/>
              </a:ext>
            </a:extLst>
          </p:cNvPr>
          <p:cNvSpPr/>
          <p:nvPr/>
        </p:nvSpPr>
        <p:spPr>
          <a:xfrm flipV="1">
            <a:off x="6838950" y="0"/>
            <a:ext cx="5353050" cy="3777996"/>
          </a:xfrm>
          <a:prstGeom prst="triangle">
            <a:avLst>
              <a:gd name="adj" fmla="val 100000"/>
            </a:avLst>
          </a:prstGeom>
          <a:solidFill>
            <a:srgbClr val="FF66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Subtitle 2">
            <a:extLst>
              <a:ext uri="{FF2B5EF4-FFF2-40B4-BE49-F238E27FC236}">
                <a16:creationId xmlns:a16="http://schemas.microsoft.com/office/drawing/2014/main" id="{816BDD48-5C83-45BE-8F36-98AFDFE52445}"/>
              </a:ext>
            </a:extLst>
          </p:cNvPr>
          <p:cNvSpPr>
            <a:spLocks noGrp="1"/>
          </p:cNvSpPr>
          <p:nvPr>
            <p:ph type="subTitle" idx="1"/>
          </p:nvPr>
        </p:nvSpPr>
        <p:spPr>
          <a:xfrm>
            <a:off x="579946" y="4212181"/>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21" name="Graphic 20">
            <a:extLst>
              <a:ext uri="{FF2B5EF4-FFF2-40B4-BE49-F238E27FC236}">
                <a16:creationId xmlns:a16="http://schemas.microsoft.com/office/drawing/2014/main" id="{15472BC5-B3BA-4788-8C1D-FCB6704597F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67075" y="724301"/>
            <a:ext cx="1516119" cy="687869"/>
          </a:xfrm>
          <a:prstGeom prst="rect">
            <a:avLst/>
          </a:prstGeom>
        </p:spPr>
      </p:pic>
    </p:spTree>
    <p:extLst>
      <p:ext uri="{BB962C8B-B14F-4D97-AF65-F5344CB8AC3E}">
        <p14:creationId xmlns:p14="http://schemas.microsoft.com/office/powerpoint/2010/main" val="93701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Content+Video (2 column)">
    <p:spTree>
      <p:nvGrpSpPr>
        <p:cNvPr id="1" name=""/>
        <p:cNvGrpSpPr/>
        <p:nvPr/>
      </p:nvGrpSpPr>
      <p:grpSpPr>
        <a:xfrm>
          <a:off x="0" y="0"/>
          <a:ext cx="0" cy="0"/>
          <a:chOff x="0" y="0"/>
          <a:chExt cx="0" cy="0"/>
        </a:xfrm>
      </p:grpSpPr>
      <p:sp>
        <p:nvSpPr>
          <p:cNvPr id="14" name="Media Placeholder 18">
            <a:extLst>
              <a:ext uri="{FF2B5EF4-FFF2-40B4-BE49-F238E27FC236}">
                <a16:creationId xmlns:a16="http://schemas.microsoft.com/office/drawing/2014/main" id="{5B57A367-B3D8-4877-BBF6-E916BAD33A7F}"/>
              </a:ext>
            </a:extLst>
          </p:cNvPr>
          <p:cNvSpPr>
            <a:spLocks noGrp="1"/>
          </p:cNvSpPr>
          <p:nvPr>
            <p:ph type="media" sz="quarter" idx="15"/>
          </p:nvPr>
        </p:nvSpPr>
        <p:spPr>
          <a:xfrm>
            <a:off x="463550" y="2161314"/>
            <a:ext cx="4939724" cy="2766001"/>
          </a:xfrm>
          <a:prstGeom prst="rect">
            <a:avLst/>
          </a:prstGeom>
        </p:spPr>
        <p:txBody>
          <a:bodyPr/>
          <a:lstStyle>
            <a:lvl1pPr>
              <a:buClr>
                <a:srgbClr val="FF270D"/>
              </a:buClr>
              <a:defRPr/>
            </a:lvl1pPr>
          </a:lstStyle>
          <a:p>
            <a:r>
              <a:rPr lang="en-US" dirty="0"/>
              <a:t>Click icon to add media</a:t>
            </a:r>
          </a:p>
        </p:txBody>
      </p:sp>
      <p:sp>
        <p:nvSpPr>
          <p:cNvPr id="16" name="Text Placeholder 14">
            <a:extLst>
              <a:ext uri="{FF2B5EF4-FFF2-40B4-BE49-F238E27FC236}">
                <a16:creationId xmlns:a16="http://schemas.microsoft.com/office/drawing/2014/main" id="{FF179FE9-C082-43C0-9026-1899D65D6B2F}"/>
              </a:ext>
            </a:extLst>
          </p:cNvPr>
          <p:cNvSpPr>
            <a:spLocks noGrp="1"/>
          </p:cNvSpPr>
          <p:nvPr>
            <p:ph type="body" sz="quarter" idx="17"/>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7" name="Title 1">
            <a:extLst>
              <a:ext uri="{FF2B5EF4-FFF2-40B4-BE49-F238E27FC236}">
                <a16:creationId xmlns:a16="http://schemas.microsoft.com/office/drawing/2014/main" id="{8A2BE669-180A-46F0-83BE-A78608021CC9}"/>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8" name="Text Placeholder 14">
            <a:extLst>
              <a:ext uri="{FF2B5EF4-FFF2-40B4-BE49-F238E27FC236}">
                <a16:creationId xmlns:a16="http://schemas.microsoft.com/office/drawing/2014/main" id="{AA63E8A8-14F9-42F1-946F-BDC85DAD778A}"/>
              </a:ext>
            </a:extLst>
          </p:cNvPr>
          <p:cNvSpPr>
            <a:spLocks noGrp="1"/>
          </p:cNvSpPr>
          <p:nvPr>
            <p:ph type="body" sz="quarter" idx="18"/>
          </p:nvPr>
        </p:nvSpPr>
        <p:spPr>
          <a:xfrm>
            <a:off x="5975597" y="2161313"/>
            <a:ext cx="5758380" cy="2766002"/>
          </a:xfrm>
          <a:prstGeom prst="rect">
            <a:avLst/>
          </a:prstGeom>
        </p:spPr>
        <p:txBody>
          <a:bodyPr/>
          <a:lstStyle>
            <a:lvl1pPr marL="228600" indent="-228600">
              <a:buFontTx/>
              <a:buBlip>
                <a:blip r:embed="rId3"/>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8087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723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Content_2_bulle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2677517-4A31-4387-BC69-315311F8477D}"/>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4" name="Text Placeholder 14">
            <a:extLst>
              <a:ext uri="{FF2B5EF4-FFF2-40B4-BE49-F238E27FC236}">
                <a16:creationId xmlns:a16="http://schemas.microsoft.com/office/drawing/2014/main" id="{1C22DCDE-2E25-4D3C-A49F-054FF58824A4}"/>
              </a:ext>
            </a:extLst>
          </p:cNvPr>
          <p:cNvSpPr>
            <a:spLocks noGrp="1"/>
          </p:cNvSpPr>
          <p:nvPr>
            <p:ph type="body" sz="quarter" idx="14"/>
          </p:nvPr>
        </p:nvSpPr>
        <p:spPr>
          <a:xfrm>
            <a:off x="463550" y="1330418"/>
            <a:ext cx="11260279" cy="4401191"/>
          </a:xfrm>
          <a:prstGeom prst="rect">
            <a:avLst/>
          </a:prstGeom>
        </p:spPr>
        <p:txBody>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92764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14" name="Picture 13" descr="A red and yellow flag&#10;&#10;Description automatically generated with low confidence">
            <a:extLst>
              <a:ext uri="{FF2B5EF4-FFF2-40B4-BE49-F238E27FC236}">
                <a16:creationId xmlns:a16="http://schemas.microsoft.com/office/drawing/2014/main" id="{46C386B5-FD44-44D3-A16D-7125382A5D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872"/>
            <a:ext cx="12192000" cy="6864872"/>
          </a:xfrm>
          <a:prstGeom prst="rect">
            <a:avLst/>
          </a:prstGeom>
        </p:spPr>
      </p:pic>
      <p:sp>
        <p:nvSpPr>
          <p:cNvPr id="15" name="Title 1">
            <a:extLst>
              <a:ext uri="{FF2B5EF4-FFF2-40B4-BE49-F238E27FC236}">
                <a16:creationId xmlns:a16="http://schemas.microsoft.com/office/drawing/2014/main" id="{CC1C452D-55AC-4812-8248-CB2E8F05A887}"/>
              </a:ext>
            </a:extLst>
          </p:cNvPr>
          <p:cNvSpPr txBox="1">
            <a:spLocks/>
          </p:cNvSpPr>
          <p:nvPr/>
        </p:nvSpPr>
        <p:spPr>
          <a:xfrm>
            <a:off x="838200" y="2894429"/>
            <a:ext cx="5091545" cy="1069142"/>
          </a:xfrm>
          <a:prstGeom prst="rect">
            <a:avLst/>
          </a:prstGeom>
        </p:spPr>
        <p:txBody>
          <a:bodyPr>
            <a:noAutofit/>
          </a:bodyPr>
          <a:lstStyle>
            <a:lvl1pPr algn="l" defTabSz="914400" rtl="0" eaLnBrk="1" latinLnBrk="0" hangingPunct="1">
              <a:lnSpc>
                <a:spcPct val="90000"/>
              </a:lnSpc>
              <a:spcBef>
                <a:spcPct val="0"/>
              </a:spcBef>
              <a:buNone/>
              <a:defRPr sz="4400" b="1" kern="1200" baseline="0">
                <a:solidFill>
                  <a:schemeClr val="bg1"/>
                </a:solidFill>
                <a:latin typeface="Arial Narrow" panose="020B0606020202030204" pitchFamily="34" charset="0"/>
                <a:ea typeface="+mj-ea"/>
                <a:cs typeface="+mj-cs"/>
              </a:defRPr>
            </a:lvl1pPr>
          </a:lstStyle>
          <a:p>
            <a:r>
              <a:rPr lang="en-US" sz="7200" dirty="0">
                <a:latin typeface="Arial" panose="020B0604020202020204" pitchFamily="34" charset="0"/>
                <a:cs typeface="Arial" panose="020B0604020202020204" pitchFamily="34" charset="0"/>
              </a:rPr>
              <a:t>Thank You!</a:t>
            </a:r>
          </a:p>
        </p:txBody>
      </p:sp>
      <p:grpSp>
        <p:nvGrpSpPr>
          <p:cNvPr id="16" name="Group 15">
            <a:extLst>
              <a:ext uri="{FF2B5EF4-FFF2-40B4-BE49-F238E27FC236}">
                <a16:creationId xmlns:a16="http://schemas.microsoft.com/office/drawing/2014/main" id="{BF938DA7-4989-494F-84DB-70546EFFB4B4}"/>
              </a:ext>
            </a:extLst>
          </p:cNvPr>
          <p:cNvGrpSpPr/>
          <p:nvPr/>
        </p:nvGrpSpPr>
        <p:grpSpPr>
          <a:xfrm>
            <a:off x="376731" y="6299850"/>
            <a:ext cx="9369212" cy="434026"/>
            <a:chOff x="376730" y="6299850"/>
            <a:chExt cx="10528875" cy="434026"/>
          </a:xfrm>
        </p:grpSpPr>
        <p:cxnSp>
          <p:nvCxnSpPr>
            <p:cNvPr id="17" name="Straight Connector 16">
              <a:extLst>
                <a:ext uri="{FF2B5EF4-FFF2-40B4-BE49-F238E27FC236}">
                  <a16:creationId xmlns:a16="http://schemas.microsoft.com/office/drawing/2014/main" id="{FF60E95F-485A-42BD-87C7-B7683815B41A}"/>
                </a:ext>
              </a:extLst>
            </p:cNvPr>
            <p:cNvCxnSpPr>
              <a:cxnSpLocks/>
            </p:cNvCxnSpPr>
            <p:nvPr/>
          </p:nvCxnSpPr>
          <p:spPr>
            <a:xfrm>
              <a:off x="3518757" y="6544331"/>
              <a:ext cx="61240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8603E6D-C4B5-4F9A-BA46-35E5A4FC403A}"/>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19" name="Straight Connector 18">
              <a:extLst>
                <a:ext uri="{FF2B5EF4-FFF2-40B4-BE49-F238E27FC236}">
                  <a16:creationId xmlns:a16="http://schemas.microsoft.com/office/drawing/2014/main" id="{10721EC2-FFF8-4AA8-B4D6-E2F562BE8A97}"/>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FA9144E-BB9F-42BA-8358-CEE8B924E69E}"/>
              </a:ext>
            </a:extLst>
          </p:cNvPr>
          <p:cNvGrpSpPr/>
          <p:nvPr/>
        </p:nvGrpSpPr>
        <p:grpSpPr>
          <a:xfrm>
            <a:off x="9388735" y="6232205"/>
            <a:ext cx="2426535" cy="565046"/>
            <a:chOff x="9388735" y="6232205"/>
            <a:chExt cx="2426535" cy="565046"/>
          </a:xfrm>
        </p:grpSpPr>
        <p:pic>
          <p:nvPicPr>
            <p:cNvPr id="21" name="Picture 20" descr="A picture containing text&#10;&#10;Description automatically generated">
              <a:extLst>
                <a:ext uri="{FF2B5EF4-FFF2-40B4-BE49-F238E27FC236}">
                  <a16:creationId xmlns:a16="http://schemas.microsoft.com/office/drawing/2014/main" id="{1824EB36-FE4D-4974-BC15-F97B5D254CC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388735" y="6272956"/>
              <a:ext cx="1135973" cy="524295"/>
            </a:xfrm>
            <a:prstGeom prst="rect">
              <a:avLst/>
            </a:prstGeom>
          </p:spPr>
        </p:pic>
        <p:cxnSp>
          <p:nvCxnSpPr>
            <p:cNvPr id="22" name="Straight Connector 21">
              <a:extLst>
                <a:ext uri="{FF2B5EF4-FFF2-40B4-BE49-F238E27FC236}">
                  <a16:creationId xmlns:a16="http://schemas.microsoft.com/office/drawing/2014/main" id="{062FFAE9-2782-42AD-A109-BCCDC4379110}"/>
                </a:ext>
              </a:extLst>
            </p:cNvPr>
            <p:cNvCxnSpPr/>
            <p:nvPr userDrawn="1"/>
          </p:nvCxnSpPr>
          <p:spPr>
            <a:xfrm>
              <a:off x="10613087" y="6273466"/>
              <a:ext cx="0" cy="46041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3" name="Picture 22" descr="Logo&#10;&#10;Description automatically generated">
              <a:extLst>
                <a:ext uri="{FF2B5EF4-FFF2-40B4-BE49-F238E27FC236}">
                  <a16:creationId xmlns:a16="http://schemas.microsoft.com/office/drawing/2014/main" id="{22082EB0-60A5-4D17-A228-E7A837282DA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67843" y="6232205"/>
              <a:ext cx="1147427" cy="450626"/>
            </a:xfrm>
            <a:prstGeom prst="rect">
              <a:avLst/>
            </a:prstGeom>
          </p:spPr>
        </p:pic>
      </p:grpSp>
    </p:spTree>
    <p:extLst>
      <p:ext uri="{BB962C8B-B14F-4D97-AF65-F5344CB8AC3E}">
        <p14:creationId xmlns:p14="http://schemas.microsoft.com/office/powerpoint/2010/main" val="221902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98766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descr="A red and yellow flag&#10;&#10;Description automatically generated with low confidence">
            <a:extLst>
              <a:ext uri="{FF2B5EF4-FFF2-40B4-BE49-F238E27FC236}">
                <a16:creationId xmlns:a16="http://schemas.microsoft.com/office/drawing/2014/main" id="{DA351295-7300-40A1-ADFC-44DCD26458F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64" y="-14681"/>
            <a:ext cx="12193663" cy="6872681"/>
          </a:xfrm>
          <a:prstGeom prst="rect">
            <a:avLst/>
          </a:prstGeom>
        </p:spPr>
      </p:pic>
      <p:sp>
        <p:nvSpPr>
          <p:cNvPr id="10" name="Title 1">
            <a:extLst>
              <a:ext uri="{FF2B5EF4-FFF2-40B4-BE49-F238E27FC236}">
                <a16:creationId xmlns:a16="http://schemas.microsoft.com/office/drawing/2014/main" id="{0577EC35-2313-4ACD-825F-EB3F83199A42}"/>
              </a:ext>
            </a:extLst>
          </p:cNvPr>
          <p:cNvSpPr>
            <a:spLocks noGrp="1"/>
          </p:cNvSpPr>
          <p:nvPr>
            <p:ph type="title"/>
          </p:nvPr>
        </p:nvSpPr>
        <p:spPr>
          <a:xfrm>
            <a:off x="510810" y="2684611"/>
            <a:ext cx="10515600" cy="1325563"/>
          </a:xfrm>
          <a:prstGeom prst="rect">
            <a:avLst/>
          </a:prstGeom>
        </p:spPr>
        <p:txBody>
          <a:bodyPr>
            <a:normAutofit/>
          </a:bodyPr>
          <a:lstStyle>
            <a:lvl1pPr>
              <a:defRPr sz="4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1814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Content">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EC6FCF1F-62D1-4560-A317-82E2FE9BD1AA}"/>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4" name="Title 1">
            <a:extLst>
              <a:ext uri="{FF2B5EF4-FFF2-40B4-BE49-F238E27FC236}">
                <a16:creationId xmlns:a16="http://schemas.microsoft.com/office/drawing/2014/main" id="{C9F1A941-CAFE-4160-A12C-1874259A5FF7}"/>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5981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Content_2">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02E9984E-0FE4-498E-AD7B-1EF231D90CAF}"/>
              </a:ext>
            </a:extLst>
          </p:cNvPr>
          <p:cNvSpPr>
            <a:spLocks noGrp="1"/>
          </p:cNvSpPr>
          <p:nvPr>
            <p:ph type="body" sz="quarter" idx="13"/>
          </p:nvPr>
        </p:nvSpPr>
        <p:spPr>
          <a:xfrm>
            <a:off x="463550" y="2155178"/>
            <a:ext cx="11260279" cy="3576431"/>
          </a:xfrm>
          <a:prstGeom prst="rect">
            <a:avLst/>
          </a:prstGeom>
        </p:spPr>
        <p:txBody>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0" name="Text Placeholder 14">
            <a:extLst>
              <a:ext uri="{FF2B5EF4-FFF2-40B4-BE49-F238E27FC236}">
                <a16:creationId xmlns:a16="http://schemas.microsoft.com/office/drawing/2014/main" id="{2857F7A5-3077-4825-A1B2-49A2C9C05F3C}"/>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1" name="Title 1">
            <a:extLst>
              <a:ext uri="{FF2B5EF4-FFF2-40B4-BE49-F238E27FC236}">
                <a16:creationId xmlns:a16="http://schemas.microsoft.com/office/drawing/2014/main" id="{72714493-E84D-4C91-A4B1-C11DC87651B7}"/>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3571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7198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Content+Picture (2 column)">
    <p:spTree>
      <p:nvGrpSpPr>
        <p:cNvPr id="1" name=""/>
        <p:cNvGrpSpPr/>
        <p:nvPr/>
      </p:nvGrpSpPr>
      <p:grpSpPr>
        <a:xfrm>
          <a:off x="0" y="0"/>
          <a:ext cx="0" cy="0"/>
          <a:chOff x="0" y="0"/>
          <a:chExt cx="0" cy="0"/>
        </a:xfrm>
      </p:grpSpPr>
      <p:sp>
        <p:nvSpPr>
          <p:cNvPr id="14" name="Picture Placeholder 16">
            <a:extLst>
              <a:ext uri="{FF2B5EF4-FFF2-40B4-BE49-F238E27FC236}">
                <a16:creationId xmlns:a16="http://schemas.microsoft.com/office/drawing/2014/main" id="{11950C2B-B1B3-45A2-B0F6-50EE91169417}"/>
              </a:ext>
            </a:extLst>
          </p:cNvPr>
          <p:cNvSpPr>
            <a:spLocks noGrp="1"/>
          </p:cNvSpPr>
          <p:nvPr>
            <p:ph type="pic" sz="quarter" idx="14"/>
          </p:nvPr>
        </p:nvSpPr>
        <p:spPr>
          <a:xfrm>
            <a:off x="8451914" y="2158426"/>
            <a:ext cx="3295650" cy="3138732"/>
          </a:xfrm>
          <a:prstGeom prst="rect">
            <a:avLst/>
          </a:prstGeom>
        </p:spPr>
        <p:txBody>
          <a:bodyPr/>
          <a:lstStyle/>
          <a:p>
            <a:r>
              <a:rPr lang="en-US" dirty="0"/>
              <a:t>Click icon to add picture</a:t>
            </a:r>
          </a:p>
        </p:txBody>
      </p:sp>
      <p:sp>
        <p:nvSpPr>
          <p:cNvPr id="15" name="Text Placeholder 14">
            <a:extLst>
              <a:ext uri="{FF2B5EF4-FFF2-40B4-BE49-F238E27FC236}">
                <a16:creationId xmlns:a16="http://schemas.microsoft.com/office/drawing/2014/main" id="{8090CA8B-51DD-4D11-91EC-253BE9E0A333}"/>
              </a:ext>
            </a:extLst>
          </p:cNvPr>
          <p:cNvSpPr>
            <a:spLocks noGrp="1"/>
          </p:cNvSpPr>
          <p:nvPr>
            <p:ph type="body" sz="quarter" idx="16"/>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6" name="Title 1">
            <a:extLst>
              <a:ext uri="{FF2B5EF4-FFF2-40B4-BE49-F238E27FC236}">
                <a16:creationId xmlns:a16="http://schemas.microsoft.com/office/drawing/2014/main" id="{42394191-E193-462C-8A1B-9B63AD99EBD3}"/>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9" name="Text Placeholder 14">
            <a:extLst>
              <a:ext uri="{FF2B5EF4-FFF2-40B4-BE49-F238E27FC236}">
                <a16:creationId xmlns:a16="http://schemas.microsoft.com/office/drawing/2014/main" id="{D040EC8D-3C19-40C4-881D-775066BEE302}"/>
              </a:ext>
            </a:extLst>
          </p:cNvPr>
          <p:cNvSpPr>
            <a:spLocks noGrp="1"/>
          </p:cNvSpPr>
          <p:nvPr>
            <p:ph type="body" sz="quarter" idx="17"/>
          </p:nvPr>
        </p:nvSpPr>
        <p:spPr>
          <a:xfrm>
            <a:off x="463549" y="2155179"/>
            <a:ext cx="7439372" cy="3156000"/>
          </a:xfrm>
          <a:prstGeom prst="rect">
            <a:avLst/>
          </a:prstGeom>
        </p:spPr>
        <p:txBody>
          <a:bodyPr/>
          <a:lstStyle>
            <a:lvl1pPr marL="228600" indent="-228600">
              <a:buFontTx/>
              <a:buBlip>
                <a:blip r:embed="rId3"/>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0259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Content+Picture (2 column)-op2">
    <p:spTree>
      <p:nvGrpSpPr>
        <p:cNvPr id="1" name=""/>
        <p:cNvGrpSpPr/>
        <p:nvPr/>
      </p:nvGrpSpPr>
      <p:grpSpPr>
        <a:xfrm>
          <a:off x="0" y="0"/>
          <a:ext cx="0" cy="0"/>
          <a:chOff x="0" y="0"/>
          <a:chExt cx="0" cy="0"/>
        </a:xfrm>
      </p:grpSpPr>
      <p:sp>
        <p:nvSpPr>
          <p:cNvPr id="14" name="Text Placeholder 14">
            <a:extLst>
              <a:ext uri="{FF2B5EF4-FFF2-40B4-BE49-F238E27FC236}">
                <a16:creationId xmlns:a16="http://schemas.microsoft.com/office/drawing/2014/main" id="{4248FC16-6665-4556-B942-B25624D4F6BB}"/>
              </a:ext>
            </a:extLst>
          </p:cNvPr>
          <p:cNvSpPr>
            <a:spLocks noGrp="1"/>
          </p:cNvSpPr>
          <p:nvPr>
            <p:ph type="body" sz="quarter" idx="16"/>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5" name="Title 1">
            <a:extLst>
              <a:ext uri="{FF2B5EF4-FFF2-40B4-BE49-F238E27FC236}">
                <a16:creationId xmlns:a16="http://schemas.microsoft.com/office/drawing/2014/main" id="{FB1F9FA1-2FFA-4B55-BE88-526A662F6985}"/>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6" name="Text Placeholder 14">
            <a:extLst>
              <a:ext uri="{FF2B5EF4-FFF2-40B4-BE49-F238E27FC236}">
                <a16:creationId xmlns:a16="http://schemas.microsoft.com/office/drawing/2014/main" id="{245A8BB1-10E9-4AFB-9F9A-2DA5F342C28A}"/>
              </a:ext>
            </a:extLst>
          </p:cNvPr>
          <p:cNvSpPr>
            <a:spLocks noGrp="1"/>
          </p:cNvSpPr>
          <p:nvPr>
            <p:ph type="body" sz="quarter" idx="17"/>
          </p:nvPr>
        </p:nvSpPr>
        <p:spPr>
          <a:xfrm>
            <a:off x="4319839" y="2145522"/>
            <a:ext cx="7439372" cy="3165655"/>
          </a:xfrm>
          <a:prstGeom prst="rect">
            <a:avLst/>
          </a:prstGeom>
        </p:spPr>
        <p:txBody>
          <a:bodyPr/>
          <a:lstStyle>
            <a:lvl1pPr marL="228600" indent="-228600">
              <a:buFontTx/>
              <a:buBlip>
                <a:blip r:embed="rId3"/>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D224259D-3AAA-4014-9365-17621D1F4595}"/>
              </a:ext>
            </a:extLst>
          </p:cNvPr>
          <p:cNvSpPr>
            <a:spLocks noGrp="1"/>
          </p:cNvSpPr>
          <p:nvPr>
            <p:ph type="pic" sz="quarter" idx="14"/>
          </p:nvPr>
        </p:nvSpPr>
        <p:spPr>
          <a:xfrm>
            <a:off x="463550" y="2155178"/>
            <a:ext cx="3295650" cy="3156004"/>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55807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icons+Content">
    <p:spTree>
      <p:nvGrpSpPr>
        <p:cNvPr id="1" name=""/>
        <p:cNvGrpSpPr/>
        <p:nvPr/>
      </p:nvGrpSpPr>
      <p:grpSpPr>
        <a:xfrm>
          <a:off x="0" y="0"/>
          <a:ext cx="0" cy="0"/>
          <a:chOff x="0" y="0"/>
          <a:chExt cx="0" cy="0"/>
        </a:xfrm>
      </p:grpSpPr>
      <p:sp>
        <p:nvSpPr>
          <p:cNvPr id="22" name="Picture Placeholder 16">
            <a:extLst>
              <a:ext uri="{FF2B5EF4-FFF2-40B4-BE49-F238E27FC236}">
                <a16:creationId xmlns:a16="http://schemas.microsoft.com/office/drawing/2014/main" id="{5DA305C5-EF80-437C-87BA-4BDFFCA36E14}"/>
              </a:ext>
            </a:extLst>
          </p:cNvPr>
          <p:cNvSpPr>
            <a:spLocks noGrp="1"/>
          </p:cNvSpPr>
          <p:nvPr>
            <p:ph type="pic" sz="quarter" idx="14"/>
          </p:nvPr>
        </p:nvSpPr>
        <p:spPr>
          <a:xfrm>
            <a:off x="657513" y="2737918"/>
            <a:ext cx="1212850" cy="977390"/>
          </a:xfrm>
          <a:prstGeom prst="rect">
            <a:avLst/>
          </a:prstGeom>
        </p:spPr>
        <p:txBody>
          <a:bodyPr>
            <a:normAutofit/>
          </a:bodyPr>
          <a:lstStyle>
            <a:lvl1pPr>
              <a:defRPr sz="1800"/>
            </a:lvl1pPr>
          </a:lstStyle>
          <a:p>
            <a:r>
              <a:rPr lang="en-US" dirty="0"/>
              <a:t>Click icon to add picture</a:t>
            </a:r>
          </a:p>
        </p:txBody>
      </p:sp>
      <p:sp>
        <p:nvSpPr>
          <p:cNvPr id="28" name="Text Placeholder 22">
            <a:extLst>
              <a:ext uri="{FF2B5EF4-FFF2-40B4-BE49-F238E27FC236}">
                <a16:creationId xmlns:a16="http://schemas.microsoft.com/office/drawing/2014/main" id="{A4F14A63-6E99-4A7C-844E-F559ED73E3E3}"/>
              </a:ext>
            </a:extLst>
          </p:cNvPr>
          <p:cNvSpPr>
            <a:spLocks noGrp="1"/>
          </p:cNvSpPr>
          <p:nvPr>
            <p:ph type="body" sz="quarter" idx="19"/>
          </p:nvPr>
        </p:nvSpPr>
        <p:spPr>
          <a:xfrm>
            <a:off x="463549" y="4080356"/>
            <a:ext cx="1711044" cy="914400"/>
          </a:xfrm>
          <a:prstGeom prst="rect">
            <a:avLst/>
          </a:prstGeom>
        </p:spPr>
        <p:txBody>
          <a:bodyPr>
            <a:normAutofit/>
          </a:bodyPr>
          <a:lstStyle>
            <a:lvl1pPr marL="0" indent="0" algn="ctr">
              <a:buNone/>
              <a:defRPr sz="1400">
                <a:solidFill>
                  <a:schemeClr val="tx1">
                    <a:lumMod val="85000"/>
                    <a:lumOff val="1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1056A9F9-C73F-4037-9FB2-BF3B7FA754B0}"/>
              </a:ext>
            </a:extLst>
          </p:cNvPr>
          <p:cNvSpPr>
            <a:spLocks noGrp="1"/>
          </p:cNvSpPr>
          <p:nvPr>
            <p:ph type="body" sz="quarter" idx="20"/>
          </p:nvPr>
        </p:nvSpPr>
        <p:spPr>
          <a:xfrm>
            <a:off x="2747754" y="4077042"/>
            <a:ext cx="1711044" cy="914400"/>
          </a:xfrm>
          <a:prstGeom prst="rect">
            <a:avLst/>
          </a:prstGeom>
        </p:spPr>
        <p:txBody>
          <a:bodyPr>
            <a:normAutofit/>
          </a:bodyPr>
          <a:lstStyle>
            <a:lvl1pPr marL="0" indent="0" algn="ctr">
              <a:buNone/>
              <a:defRPr sz="1400">
                <a:solidFill>
                  <a:schemeClr val="tx1">
                    <a:lumMod val="85000"/>
                    <a:lumOff val="1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4" name="Text Placeholder 22">
            <a:extLst>
              <a:ext uri="{FF2B5EF4-FFF2-40B4-BE49-F238E27FC236}">
                <a16:creationId xmlns:a16="http://schemas.microsoft.com/office/drawing/2014/main" id="{1EA87B68-2EF8-473B-BC78-D34D4A0A4EBA}"/>
              </a:ext>
            </a:extLst>
          </p:cNvPr>
          <p:cNvSpPr>
            <a:spLocks noGrp="1"/>
          </p:cNvSpPr>
          <p:nvPr>
            <p:ph type="body" sz="quarter" idx="21"/>
          </p:nvPr>
        </p:nvSpPr>
        <p:spPr>
          <a:xfrm>
            <a:off x="5031959" y="4073728"/>
            <a:ext cx="1711044" cy="914400"/>
          </a:xfrm>
          <a:prstGeom prst="rect">
            <a:avLst/>
          </a:prstGeom>
        </p:spPr>
        <p:txBody>
          <a:bodyPr>
            <a:normAutofit/>
          </a:bodyPr>
          <a:lstStyle>
            <a:lvl1pPr marL="0" indent="0" algn="ctr">
              <a:buNone/>
              <a:defRPr sz="1400">
                <a:solidFill>
                  <a:schemeClr val="tx1">
                    <a:lumMod val="85000"/>
                    <a:lumOff val="1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5" name="Text Placeholder 22">
            <a:extLst>
              <a:ext uri="{FF2B5EF4-FFF2-40B4-BE49-F238E27FC236}">
                <a16:creationId xmlns:a16="http://schemas.microsoft.com/office/drawing/2014/main" id="{AE68ECB3-4B80-487F-A592-74B8AB1F3053}"/>
              </a:ext>
            </a:extLst>
          </p:cNvPr>
          <p:cNvSpPr>
            <a:spLocks noGrp="1"/>
          </p:cNvSpPr>
          <p:nvPr>
            <p:ph type="body" sz="quarter" idx="22"/>
          </p:nvPr>
        </p:nvSpPr>
        <p:spPr>
          <a:xfrm>
            <a:off x="7316164" y="4065775"/>
            <a:ext cx="1711044" cy="914400"/>
          </a:xfrm>
          <a:prstGeom prst="rect">
            <a:avLst/>
          </a:prstGeom>
        </p:spPr>
        <p:txBody>
          <a:bodyPr>
            <a:normAutofit/>
          </a:bodyPr>
          <a:lstStyle>
            <a:lvl1pPr marL="0" indent="0" algn="ctr">
              <a:buNone/>
              <a:defRPr sz="1400">
                <a:solidFill>
                  <a:schemeClr val="tx1">
                    <a:lumMod val="85000"/>
                    <a:lumOff val="1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6" name="Text Placeholder 22">
            <a:extLst>
              <a:ext uri="{FF2B5EF4-FFF2-40B4-BE49-F238E27FC236}">
                <a16:creationId xmlns:a16="http://schemas.microsoft.com/office/drawing/2014/main" id="{FA15F3CA-F313-47A3-8DA1-91FC743718A5}"/>
              </a:ext>
            </a:extLst>
          </p:cNvPr>
          <p:cNvSpPr>
            <a:spLocks noGrp="1"/>
          </p:cNvSpPr>
          <p:nvPr>
            <p:ph type="body" sz="quarter" idx="23"/>
          </p:nvPr>
        </p:nvSpPr>
        <p:spPr>
          <a:xfrm>
            <a:off x="9600369" y="4067100"/>
            <a:ext cx="1711044" cy="914400"/>
          </a:xfrm>
          <a:prstGeom prst="rect">
            <a:avLst/>
          </a:prstGeom>
        </p:spPr>
        <p:txBody>
          <a:bodyPr>
            <a:normAutofit/>
          </a:bodyPr>
          <a:lstStyle>
            <a:lvl1pPr marL="0" indent="0" algn="ctr">
              <a:buNone/>
              <a:defRPr sz="1400">
                <a:solidFill>
                  <a:schemeClr val="tx1">
                    <a:lumMod val="85000"/>
                    <a:lumOff val="15000"/>
                  </a:schemeClr>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7" name="Picture Placeholder 16">
            <a:extLst>
              <a:ext uri="{FF2B5EF4-FFF2-40B4-BE49-F238E27FC236}">
                <a16:creationId xmlns:a16="http://schemas.microsoft.com/office/drawing/2014/main" id="{141691FB-CE8D-43BB-B122-AD0CF846ACA9}"/>
              </a:ext>
            </a:extLst>
          </p:cNvPr>
          <p:cNvSpPr>
            <a:spLocks noGrp="1"/>
          </p:cNvSpPr>
          <p:nvPr>
            <p:ph type="pic" sz="quarter" idx="24"/>
          </p:nvPr>
        </p:nvSpPr>
        <p:spPr>
          <a:xfrm>
            <a:off x="2996851" y="2737918"/>
            <a:ext cx="1212850" cy="977390"/>
          </a:xfrm>
          <a:prstGeom prst="rect">
            <a:avLst/>
          </a:prstGeom>
        </p:spPr>
        <p:txBody>
          <a:bodyPr>
            <a:normAutofit/>
          </a:bodyPr>
          <a:lstStyle>
            <a:lvl1pPr>
              <a:defRPr sz="1800"/>
            </a:lvl1pPr>
          </a:lstStyle>
          <a:p>
            <a:r>
              <a:rPr lang="en-US" dirty="0"/>
              <a:t>Click icon to add picture</a:t>
            </a:r>
          </a:p>
        </p:txBody>
      </p:sp>
      <p:sp>
        <p:nvSpPr>
          <p:cNvPr id="38" name="Picture Placeholder 16">
            <a:extLst>
              <a:ext uri="{FF2B5EF4-FFF2-40B4-BE49-F238E27FC236}">
                <a16:creationId xmlns:a16="http://schemas.microsoft.com/office/drawing/2014/main" id="{A6B465FB-0A68-4074-A0C6-0BF073EC01AA}"/>
              </a:ext>
            </a:extLst>
          </p:cNvPr>
          <p:cNvSpPr>
            <a:spLocks noGrp="1"/>
          </p:cNvSpPr>
          <p:nvPr>
            <p:ph type="pic" sz="quarter" idx="25"/>
          </p:nvPr>
        </p:nvSpPr>
        <p:spPr>
          <a:xfrm>
            <a:off x="5336189" y="2737918"/>
            <a:ext cx="1212850" cy="977390"/>
          </a:xfrm>
          <a:prstGeom prst="rect">
            <a:avLst/>
          </a:prstGeom>
        </p:spPr>
        <p:txBody>
          <a:bodyPr>
            <a:normAutofit/>
          </a:bodyPr>
          <a:lstStyle>
            <a:lvl1pPr>
              <a:defRPr sz="1800"/>
            </a:lvl1pPr>
          </a:lstStyle>
          <a:p>
            <a:r>
              <a:rPr lang="en-US" dirty="0"/>
              <a:t>Click icon to add picture</a:t>
            </a:r>
          </a:p>
        </p:txBody>
      </p:sp>
      <p:sp>
        <p:nvSpPr>
          <p:cNvPr id="39" name="Picture Placeholder 16">
            <a:extLst>
              <a:ext uri="{FF2B5EF4-FFF2-40B4-BE49-F238E27FC236}">
                <a16:creationId xmlns:a16="http://schemas.microsoft.com/office/drawing/2014/main" id="{B9BB0AFF-C36E-4FC6-9F0E-8B9681EB7510}"/>
              </a:ext>
            </a:extLst>
          </p:cNvPr>
          <p:cNvSpPr>
            <a:spLocks noGrp="1"/>
          </p:cNvSpPr>
          <p:nvPr>
            <p:ph type="pic" sz="quarter" idx="26"/>
          </p:nvPr>
        </p:nvSpPr>
        <p:spPr>
          <a:xfrm>
            <a:off x="7565261" y="2737918"/>
            <a:ext cx="1212850" cy="977390"/>
          </a:xfrm>
          <a:prstGeom prst="rect">
            <a:avLst/>
          </a:prstGeom>
        </p:spPr>
        <p:txBody>
          <a:bodyPr>
            <a:normAutofit/>
          </a:bodyPr>
          <a:lstStyle>
            <a:lvl1pPr>
              <a:defRPr sz="1800"/>
            </a:lvl1pPr>
          </a:lstStyle>
          <a:p>
            <a:r>
              <a:rPr lang="en-US" dirty="0"/>
              <a:t>Click icon to add picture</a:t>
            </a:r>
          </a:p>
        </p:txBody>
      </p:sp>
      <p:sp>
        <p:nvSpPr>
          <p:cNvPr id="46" name="Picture Placeholder 16">
            <a:extLst>
              <a:ext uri="{FF2B5EF4-FFF2-40B4-BE49-F238E27FC236}">
                <a16:creationId xmlns:a16="http://schemas.microsoft.com/office/drawing/2014/main" id="{A80D7489-9261-40CB-B7D8-3975C12ED1A6}"/>
              </a:ext>
            </a:extLst>
          </p:cNvPr>
          <p:cNvSpPr>
            <a:spLocks noGrp="1"/>
          </p:cNvSpPr>
          <p:nvPr>
            <p:ph type="pic" sz="quarter" idx="27"/>
          </p:nvPr>
        </p:nvSpPr>
        <p:spPr>
          <a:xfrm>
            <a:off x="9849466" y="2737918"/>
            <a:ext cx="1212850" cy="977390"/>
          </a:xfrm>
          <a:prstGeom prst="rect">
            <a:avLst/>
          </a:prstGeom>
        </p:spPr>
        <p:txBody>
          <a:bodyPr>
            <a:normAutofit/>
          </a:bodyPr>
          <a:lstStyle>
            <a:lvl1pPr>
              <a:defRPr sz="1800"/>
            </a:lvl1pPr>
          </a:lstStyle>
          <a:p>
            <a:r>
              <a:rPr lang="en-US" dirty="0"/>
              <a:t>Click icon to add picture</a:t>
            </a:r>
          </a:p>
        </p:txBody>
      </p:sp>
      <p:sp>
        <p:nvSpPr>
          <p:cNvPr id="47" name="Text Placeholder 14">
            <a:extLst>
              <a:ext uri="{FF2B5EF4-FFF2-40B4-BE49-F238E27FC236}">
                <a16:creationId xmlns:a16="http://schemas.microsoft.com/office/drawing/2014/main" id="{4512DE06-E76D-480F-9655-2092AD567A9C}"/>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48" name="Title 1">
            <a:extLst>
              <a:ext uri="{FF2B5EF4-FFF2-40B4-BE49-F238E27FC236}">
                <a16:creationId xmlns:a16="http://schemas.microsoft.com/office/drawing/2014/main" id="{77FEDD5A-55FD-4FE9-8EF6-A82CA0C73992}"/>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1019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E75330-2BB9-4417-98A4-80DE6209D357}"/>
              </a:ext>
            </a:extLst>
          </p:cNvPr>
          <p:cNvGrpSpPr/>
          <p:nvPr userDrawn="1"/>
        </p:nvGrpSpPr>
        <p:grpSpPr>
          <a:xfrm>
            <a:off x="376730" y="6405832"/>
            <a:ext cx="10217263" cy="261610"/>
            <a:chOff x="376730" y="6405832"/>
            <a:chExt cx="10217263" cy="261610"/>
          </a:xfrm>
        </p:grpSpPr>
        <p:cxnSp>
          <p:nvCxnSpPr>
            <p:cNvPr id="3" name="Straight Connector 2">
              <a:extLst>
                <a:ext uri="{FF2B5EF4-FFF2-40B4-BE49-F238E27FC236}">
                  <a16:creationId xmlns:a16="http://schemas.microsoft.com/office/drawing/2014/main" id="{8E154CCA-F276-4EF2-AA8A-BF7E49073C77}"/>
                </a:ext>
              </a:extLst>
            </p:cNvPr>
            <p:cNvCxnSpPr>
              <a:cxnSpLocks/>
            </p:cNvCxnSpPr>
            <p:nvPr/>
          </p:nvCxnSpPr>
          <p:spPr>
            <a:xfrm flipV="1">
              <a:off x="3256157" y="6516863"/>
              <a:ext cx="7337836" cy="19774"/>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56406D-7C10-45AE-BC40-15BA707DAAE3}"/>
                </a:ext>
              </a:extLst>
            </p:cNvPr>
            <p:cNvSpPr txBox="1"/>
            <p:nvPr/>
          </p:nvSpPr>
          <p:spPr>
            <a:xfrm>
              <a:off x="376730" y="6405832"/>
              <a:ext cx="2920992" cy="261610"/>
            </a:xfrm>
            <a:prstGeom prst="rect">
              <a:avLst/>
            </a:prstGeom>
            <a:noFill/>
          </p:spPr>
          <p:txBody>
            <a:bodyPr wrap="none" rtlCol="0">
              <a:spAutoFit/>
            </a:bodyPr>
            <a:lstStyle/>
            <a:p>
              <a:r>
                <a:rPr lang="en-IN" sz="1100" b="0" i="0" kern="1200" dirty="0">
                  <a:solidFill>
                    <a:schemeClr val="tx1"/>
                  </a:solidFill>
                  <a:effectLst/>
                  <a:latin typeface="Arial" panose="020B0604020202020204" pitchFamily="34" charset="0"/>
                  <a:ea typeface="+mn-ea"/>
                  <a:cs typeface="Arial" panose="020B0604020202020204" pitchFamily="34" charset="0"/>
                </a:rPr>
                <a:t>© 2021 Jigsaw Academy Education Pvt Ltd.</a:t>
              </a:r>
            </a:p>
          </p:txBody>
        </p:sp>
      </p:grpSp>
      <p:pic>
        <p:nvPicPr>
          <p:cNvPr id="5" name="Picture 4" descr="A picture containing graphical user interface&#10;&#10;Description automatically generated">
            <a:extLst>
              <a:ext uri="{FF2B5EF4-FFF2-40B4-BE49-F238E27FC236}">
                <a16:creationId xmlns:a16="http://schemas.microsoft.com/office/drawing/2014/main" id="{4464E75B-8D7B-49BB-939F-00EE61652D1B}"/>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607848" y="6225416"/>
            <a:ext cx="1207422" cy="582893"/>
          </a:xfrm>
          <a:prstGeom prst="rect">
            <a:avLst/>
          </a:prstGeom>
        </p:spPr>
      </p:pic>
    </p:spTree>
    <p:extLst>
      <p:ext uri="{BB962C8B-B14F-4D97-AF65-F5344CB8AC3E}">
        <p14:creationId xmlns:p14="http://schemas.microsoft.com/office/powerpoint/2010/main" val="2213642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mongodb.com/download-center/compass" TargetMode="External"/><Relationship Id="rId3" Type="http://schemas.openxmlformats.org/officeDocument/2006/relationships/hyperlink" Target="https://github.com/join?source=header-home" TargetMode="External"/><Relationship Id="rId7" Type="http://schemas.openxmlformats.org/officeDocument/2006/relationships/hyperlink" Target="https://robomongo.org/download"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5.xml"/><Relationship Id="rId6" Type="http://schemas.openxmlformats.org/officeDocument/2006/relationships/hyperlink" Target="https://docs.mongodb.com/manual/administration/install-community/" TargetMode="External"/><Relationship Id="rId5" Type="http://schemas.openxmlformats.org/officeDocument/2006/relationships/hyperlink" Target="https://www.mongodb.com/download-center?jmp=nav#community" TargetMode="External"/><Relationship Id="rId4" Type="http://schemas.openxmlformats.org/officeDocument/2006/relationships/hyperlink" Target="https://nodejs.org/en/download/" TargetMode="External"/><Relationship Id="rId9"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63C7B1-8185-473A-A17D-F038CF5C770F}"/>
              </a:ext>
            </a:extLst>
          </p:cNvPr>
          <p:cNvSpPr>
            <a:spLocks noGrp="1"/>
          </p:cNvSpPr>
          <p:nvPr>
            <p:ph type="subTitle" idx="1"/>
          </p:nvPr>
        </p:nvSpPr>
        <p:spPr>
          <a:xfrm>
            <a:off x="579946" y="4212181"/>
            <a:ext cx="6259003" cy="1655762"/>
          </a:xfrm>
        </p:spPr>
        <p:txBody>
          <a:bodyPr/>
          <a:lstStyle/>
          <a:p>
            <a:r>
              <a:rPr lang="en-US" dirty="0"/>
              <a:t>For 	: Sapient</a:t>
            </a:r>
          </a:p>
          <a:p>
            <a:r>
              <a:rPr lang="en-US" dirty="0"/>
              <a:t>Date	: 9</a:t>
            </a:r>
            <a:r>
              <a:rPr lang="en-US" baseline="30000" dirty="0"/>
              <a:t>th</a:t>
            </a:r>
            <a:r>
              <a:rPr lang="en-US" dirty="0"/>
              <a:t> May, 2022</a:t>
            </a:r>
          </a:p>
          <a:p>
            <a:endParaRPr lang="en-IN" dirty="0"/>
          </a:p>
        </p:txBody>
      </p:sp>
      <p:sp>
        <p:nvSpPr>
          <p:cNvPr id="2" name="Title 1">
            <a:extLst>
              <a:ext uri="{FF2B5EF4-FFF2-40B4-BE49-F238E27FC236}">
                <a16:creationId xmlns:a16="http://schemas.microsoft.com/office/drawing/2014/main" id="{69D94F6E-BD58-40BA-99A1-675BC9EDC0EF}"/>
              </a:ext>
            </a:extLst>
          </p:cNvPr>
          <p:cNvSpPr>
            <a:spLocks noGrp="1"/>
          </p:cNvSpPr>
          <p:nvPr>
            <p:ph type="ctrTitle" idx="4294967295"/>
          </p:nvPr>
        </p:nvSpPr>
        <p:spPr>
          <a:xfrm>
            <a:off x="579438" y="3447120"/>
            <a:ext cx="11087045" cy="764518"/>
          </a:xfrm>
        </p:spPr>
        <p:txBody>
          <a:bodyPr>
            <a:normAutofit/>
          </a:bodyPr>
          <a:lstStyle/>
          <a:p>
            <a:r>
              <a:rPr lang="en-US" dirty="0">
                <a:solidFill>
                  <a:schemeClr val="bg1"/>
                </a:solidFill>
              </a:rPr>
              <a:t>React, </a:t>
            </a:r>
            <a:r>
              <a:rPr lang="en-US" dirty="0" err="1">
                <a:solidFill>
                  <a:schemeClr val="bg1"/>
                </a:solidFill>
              </a:rPr>
              <a:t>GraphQL</a:t>
            </a:r>
            <a:r>
              <a:rPr lang="en-US" dirty="0">
                <a:solidFill>
                  <a:schemeClr val="bg1"/>
                </a:solidFill>
              </a:rPr>
              <a:t> </a:t>
            </a:r>
            <a:r>
              <a:rPr lang="en-US">
                <a:solidFill>
                  <a:schemeClr val="bg1"/>
                </a:solidFill>
              </a:rPr>
              <a:t>and Node</a:t>
            </a:r>
            <a:endParaRPr lang="en-IN" dirty="0">
              <a:solidFill>
                <a:schemeClr val="bg1"/>
              </a:solidFill>
            </a:endParaRPr>
          </a:p>
        </p:txBody>
      </p:sp>
    </p:spTree>
    <p:extLst>
      <p:ext uri="{BB962C8B-B14F-4D97-AF65-F5344CB8AC3E}">
        <p14:creationId xmlns:p14="http://schemas.microsoft.com/office/powerpoint/2010/main" val="236636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10</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4039335026"/>
              </p:ext>
            </p:extLst>
          </p:nvPr>
        </p:nvGraphicFramePr>
        <p:xfrm>
          <a:off x="391886" y="957141"/>
          <a:ext cx="11393714" cy="5394960"/>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315873">
                <a:tc gridSpan="2">
                  <a:txBody>
                    <a:bodyPr/>
                    <a:lstStyle/>
                    <a:p>
                      <a:pPr algn="ctr"/>
                      <a:r>
                        <a:rPr lang="en-US" sz="1500" b="0" dirty="0"/>
                        <a:t>Day 2</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315873">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315873">
                <a:tc>
                  <a:txBody>
                    <a:bodyPr/>
                    <a:lstStyle/>
                    <a:p>
                      <a:pPr algn="ctr"/>
                      <a:r>
                        <a:rPr lang="en-US" sz="1500" b="0" kern="1200" dirty="0">
                          <a:solidFill>
                            <a:schemeClr val="dk1"/>
                          </a:solidFill>
                          <a:effectLst/>
                          <a:latin typeface="+mn-lt"/>
                          <a:ea typeface="+mn-ea"/>
                          <a:cs typeface="+mn-cs"/>
                        </a:rPr>
                        <a:t>MongoDB basics</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RDBMS vs </a:t>
                      </a:r>
                      <a:r>
                        <a:rPr lang="en-US" sz="1500" b="0" kern="1200" dirty="0" err="1">
                          <a:solidFill>
                            <a:schemeClr val="dk1"/>
                          </a:solidFill>
                          <a:effectLst/>
                          <a:latin typeface="+mn-lt"/>
                          <a:ea typeface="+mn-ea"/>
                          <a:cs typeface="+mn-cs"/>
                        </a:rPr>
                        <a:t>NoSql</a:t>
                      </a:r>
                      <a:r>
                        <a:rPr lang="en-US" sz="1500" b="0" kern="1200" dirty="0">
                          <a:solidFill>
                            <a:schemeClr val="dk1"/>
                          </a:solidFill>
                          <a:effectLst/>
                          <a:latin typeface="+mn-lt"/>
                          <a:ea typeface="+mn-ea"/>
                          <a:cs typeface="+mn-cs"/>
                        </a:rPr>
                        <a:t> DBs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Types of NoSQL DBs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Pros and Cons of RDBMS and NoSQL DBs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Document data model</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When to use a document database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Introduction to MongoDB</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Features of MongoDB</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Installation and getting started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Compass and Robo 3T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Databases, collections, and documents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Schema design in MongoDB</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Modelling relationships among collections</a:t>
                      </a:r>
                      <a:endParaRPr lang="en-IN" sz="1500" b="0" dirty="0"/>
                    </a:p>
                  </a:txBody>
                  <a:tcPr/>
                </a:tc>
                <a:extLst>
                  <a:ext uri="{0D108BD9-81ED-4DB2-BD59-A6C34878D82A}">
                    <a16:rowId xmlns:a16="http://schemas.microsoft.com/office/drawing/2014/main" val="3840431599"/>
                  </a:ext>
                </a:extLst>
              </a:tr>
              <a:tr h="3158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Basic queries</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Introduction to the Mongo Shell</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MongoDB’s query language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CRUD operations – Inserts, queries, updates, deletes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Query Criteria and Selectors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Query options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Introduction to document updates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Modify by replacement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Modify by operator</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279250319"/>
                  </a:ext>
                </a:extLst>
              </a:tr>
            </a:tbl>
          </a:graphicData>
        </a:graphic>
      </p:graphicFrame>
    </p:spTree>
    <p:extLst>
      <p:ext uri="{BB962C8B-B14F-4D97-AF65-F5344CB8AC3E}">
        <p14:creationId xmlns:p14="http://schemas.microsoft.com/office/powerpoint/2010/main" val="260764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11</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2619141886"/>
              </p:ext>
            </p:extLst>
          </p:nvPr>
        </p:nvGraphicFramePr>
        <p:xfrm>
          <a:off x="391886" y="957141"/>
          <a:ext cx="11393714" cy="5263307"/>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315873">
                <a:tc gridSpan="2">
                  <a:txBody>
                    <a:bodyPr/>
                    <a:lstStyle/>
                    <a:p>
                      <a:pPr algn="ctr"/>
                      <a:r>
                        <a:rPr lang="en-US" sz="1500" b="0" dirty="0"/>
                        <a:t>Day 3</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315873">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2347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Advanced document updates, Atomic operations, and Deletes</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Atomic document processing</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Update operators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a:t>
                      </a:r>
                      <a:r>
                        <a:rPr lang="en-US" sz="1500" b="0" kern="1200" dirty="0" err="1">
                          <a:solidFill>
                            <a:schemeClr val="dk1"/>
                          </a:solidFill>
                          <a:effectLst/>
                          <a:latin typeface="+mn-lt"/>
                          <a:ea typeface="+mn-ea"/>
                          <a:cs typeface="+mn-cs"/>
                        </a:rPr>
                        <a:t>findAndModify</a:t>
                      </a:r>
                      <a:r>
                        <a:rPr lang="en-US" sz="1500" b="0" kern="1200" dirty="0">
                          <a:solidFill>
                            <a:schemeClr val="dk1"/>
                          </a:solidFill>
                          <a:effectLst/>
                          <a:latin typeface="+mn-lt"/>
                          <a:ea typeface="+mn-ea"/>
                          <a:cs typeface="+mn-cs"/>
                        </a:rPr>
                        <a:t> command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Deletes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Concurrency, atomicity, and isolation</a:t>
                      </a:r>
                      <a:endParaRPr lang="en-IN" sz="1500" b="0" dirty="0"/>
                    </a:p>
                  </a:txBody>
                  <a:tcPr/>
                </a:tc>
                <a:extLst>
                  <a:ext uri="{0D108BD9-81ED-4DB2-BD59-A6C34878D82A}">
                    <a16:rowId xmlns:a16="http://schemas.microsoft.com/office/drawing/2014/main" val="3638941736"/>
                  </a:ext>
                </a:extLst>
              </a:tr>
              <a:tr h="1694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Aggregation pipeline</a:t>
                      </a:r>
                      <a:endParaRPr lang="en-IN" sz="1500" b="0" dirty="0"/>
                    </a:p>
                  </a:txBody>
                  <a:tcPr/>
                </a:tc>
                <a:tc>
                  <a:txBody>
                    <a:bodyPr/>
                    <a:lstStyle/>
                    <a:p>
                      <a:r>
                        <a:rPr lang="en-US" sz="1500" b="0" kern="1200" dirty="0">
                          <a:solidFill>
                            <a:schemeClr val="dk1"/>
                          </a:solidFill>
                          <a:effectLst/>
                          <a:latin typeface="+mn-lt"/>
                          <a:ea typeface="+mn-ea"/>
                          <a:cs typeface="+mn-cs"/>
                        </a:rPr>
                        <a:t>Overview of the aggregation framework</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Aggregation pipeline operators - $project, $group, $match, $sort, $skip, $limit, $unwind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 $out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Reshaping documents – string, arithmetic, date, logical, set and miscellaneous functions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count( ) and .distinct( )</a:t>
                      </a:r>
                      <a:endParaRPr lang="en-IN" sz="1500" b="0" dirty="0"/>
                    </a:p>
                  </a:txBody>
                  <a:tcPr/>
                </a:tc>
                <a:extLst>
                  <a:ext uri="{0D108BD9-81ED-4DB2-BD59-A6C34878D82A}">
                    <a16:rowId xmlns:a16="http://schemas.microsoft.com/office/drawing/2014/main" val="3518955945"/>
                  </a:ext>
                </a:extLst>
              </a:tr>
              <a:tr h="1694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Indexing and Query Optimization</a:t>
                      </a:r>
                      <a:endParaRPr lang="en-IN" sz="1500" b="0" kern="1200" dirty="0">
                        <a:solidFill>
                          <a:schemeClr val="dk1"/>
                        </a:solidFill>
                        <a:effectLst/>
                        <a:latin typeface="+mn-lt"/>
                        <a:ea typeface="+mn-ea"/>
                        <a:cs typeface="+mn-cs"/>
                      </a:endParaRPr>
                    </a:p>
                    <a:p>
                      <a:pPr algn="ctr"/>
                      <a:endParaRPr lang="en-IN" sz="1500" b="0" dirty="0"/>
                    </a:p>
                  </a:txBody>
                  <a:tcPr/>
                </a:tc>
                <a:tc>
                  <a:txBody>
                    <a:bodyPr/>
                    <a:lstStyle/>
                    <a:p>
                      <a:r>
                        <a:rPr lang="en-US" sz="1500" b="0" kern="1200" dirty="0">
                          <a:solidFill>
                            <a:schemeClr val="dk1"/>
                          </a:solidFill>
                          <a:effectLst/>
                          <a:latin typeface="+mn-lt"/>
                          <a:ea typeface="+mn-ea"/>
                          <a:cs typeface="+mn-cs"/>
                        </a:rPr>
                        <a:t>Core concepts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Indexing in practice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explain( ) command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Creating and querying with indexes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Index types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Index administration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Query optimization</a:t>
                      </a:r>
                      <a:endParaRPr lang="en-IN" sz="1500" b="0" dirty="0"/>
                    </a:p>
                  </a:txBody>
                  <a:tcPr/>
                </a:tc>
                <a:extLst>
                  <a:ext uri="{0D108BD9-81ED-4DB2-BD59-A6C34878D82A}">
                    <a16:rowId xmlns:a16="http://schemas.microsoft.com/office/drawing/2014/main" val="2434356626"/>
                  </a:ext>
                </a:extLst>
              </a:tr>
            </a:tbl>
          </a:graphicData>
        </a:graphic>
      </p:graphicFrame>
    </p:spTree>
    <p:extLst>
      <p:ext uri="{BB962C8B-B14F-4D97-AF65-F5344CB8AC3E}">
        <p14:creationId xmlns:p14="http://schemas.microsoft.com/office/powerpoint/2010/main" val="298837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12</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3631507595"/>
              </p:ext>
            </p:extLst>
          </p:nvPr>
        </p:nvGraphicFramePr>
        <p:xfrm>
          <a:off x="391886" y="957143"/>
          <a:ext cx="11393714" cy="4663440"/>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58142">
                <a:tc gridSpan="2">
                  <a:txBody>
                    <a:bodyPr/>
                    <a:lstStyle/>
                    <a:p>
                      <a:pPr algn="ctr"/>
                      <a:r>
                        <a:rPr lang="en-US" sz="1500" b="0" dirty="0"/>
                        <a:t>Day 4</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258142">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626916">
                <a:tc>
                  <a:txBody>
                    <a:bodyPr/>
                    <a:lstStyle/>
                    <a:p>
                      <a:pPr algn="ctr"/>
                      <a:r>
                        <a:rPr lang="en-US" sz="1500" b="0" kern="1200" dirty="0">
                          <a:solidFill>
                            <a:schemeClr val="dk1"/>
                          </a:solidFill>
                          <a:effectLst/>
                          <a:latin typeface="+mn-lt"/>
                          <a:ea typeface="+mn-ea"/>
                          <a:cs typeface="+mn-cs"/>
                        </a:rPr>
                        <a:t>Getting Started</a:t>
                      </a:r>
                      <a:endParaRPr lang="en-IN" sz="1500" b="0" kern="1200" dirty="0">
                        <a:solidFill>
                          <a:schemeClr val="dk1"/>
                        </a:solidFill>
                        <a:effectLst/>
                        <a:latin typeface="+mn-lt"/>
                        <a:ea typeface="+mn-ea"/>
                        <a:cs typeface="+mn-cs"/>
                      </a:endParaRPr>
                    </a:p>
                  </a:txBody>
                  <a:tcPr/>
                </a:tc>
                <a:tc>
                  <a:txBody>
                    <a:bodyPr/>
                    <a:lstStyle/>
                    <a:p>
                      <a:r>
                        <a:rPr lang="en-US" sz="1500" b="0" kern="1200">
                          <a:solidFill>
                            <a:schemeClr val="dk1"/>
                          </a:solidFill>
                          <a:effectLst/>
                          <a:latin typeface="+mn-lt"/>
                          <a:ea typeface="+mn-ea"/>
                          <a:cs typeface="+mn-cs"/>
                        </a:rPr>
                        <a:t>About Node.js (Node)</a:t>
                      </a:r>
                      <a:endParaRPr lang="en-IN" sz="1500" b="0" kern="1200">
                        <a:solidFill>
                          <a:schemeClr val="dk1"/>
                        </a:solidFill>
                        <a:effectLst/>
                        <a:latin typeface="+mn-lt"/>
                        <a:ea typeface="+mn-ea"/>
                        <a:cs typeface="+mn-cs"/>
                      </a:endParaRPr>
                    </a:p>
                    <a:p>
                      <a:r>
                        <a:rPr lang="en-US" sz="1500" b="0" kern="1200">
                          <a:solidFill>
                            <a:schemeClr val="dk1"/>
                          </a:solidFill>
                          <a:effectLst/>
                          <a:latin typeface="+mn-lt"/>
                          <a:ea typeface="+mn-ea"/>
                          <a:cs typeface="+mn-cs"/>
                        </a:rPr>
                        <a:t>Downloading and installing Node</a:t>
                      </a:r>
                      <a:endParaRPr lang="en-IN" sz="1500" b="0" kern="1200">
                        <a:solidFill>
                          <a:schemeClr val="dk1"/>
                        </a:solidFill>
                        <a:effectLst/>
                        <a:latin typeface="+mn-lt"/>
                        <a:ea typeface="+mn-ea"/>
                        <a:cs typeface="+mn-cs"/>
                      </a:endParaRPr>
                    </a:p>
                    <a:p>
                      <a:r>
                        <a:rPr lang="en-US" sz="1500" b="0" kern="1200">
                          <a:solidFill>
                            <a:schemeClr val="dk1"/>
                          </a:solidFill>
                          <a:effectLst/>
                          <a:latin typeface="+mn-lt"/>
                          <a:ea typeface="+mn-ea"/>
                          <a:cs typeface="+mn-cs"/>
                        </a:rPr>
                        <a:t>Creating a simple web server - Introduction Node and the node CLI tool</a:t>
                      </a:r>
                      <a:endParaRPr lang="en-IN" sz="1500" b="0" dirty="0"/>
                    </a:p>
                  </a:txBody>
                  <a:tcPr/>
                </a:tc>
                <a:extLst>
                  <a:ext uri="{0D108BD9-81ED-4DB2-BD59-A6C34878D82A}">
                    <a16:rowId xmlns:a16="http://schemas.microsoft.com/office/drawing/2014/main" val="3638941736"/>
                  </a:ext>
                </a:extLst>
              </a:tr>
              <a:tr h="13644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Packages and </a:t>
                      </a:r>
                      <a:r>
                        <a:rPr lang="en-US" sz="1500" b="0" kern="1200" dirty="0" err="1">
                          <a:solidFill>
                            <a:schemeClr val="dk1"/>
                          </a:solidFill>
                          <a:effectLst/>
                          <a:latin typeface="+mn-lt"/>
                          <a:ea typeface="+mn-ea"/>
                          <a:cs typeface="+mn-cs"/>
                        </a:rPr>
                        <a:t>npm</a:t>
                      </a:r>
                      <a:endParaRPr lang="en-IN" sz="15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500" b="0" dirty="0"/>
                    </a:p>
                  </a:txBody>
                  <a:tcPr/>
                </a:tc>
                <a:tc>
                  <a:txBody>
                    <a:bodyPr/>
                    <a:lstStyle/>
                    <a:p>
                      <a:r>
                        <a:rPr lang="en-US" sz="1500" b="0" kern="1200" dirty="0">
                          <a:solidFill>
                            <a:schemeClr val="dk1"/>
                          </a:solidFill>
                          <a:effectLst/>
                          <a:latin typeface="+mn-lt"/>
                          <a:ea typeface="+mn-ea"/>
                          <a:cs typeface="+mn-cs"/>
                        </a:rPr>
                        <a:t>Node packages, </a:t>
                      </a:r>
                      <a:r>
                        <a:rPr lang="en-US" sz="1500" b="0" kern="1200" dirty="0" err="1">
                          <a:solidFill>
                            <a:schemeClr val="dk1"/>
                          </a:solidFill>
                          <a:effectLst/>
                          <a:latin typeface="+mn-lt"/>
                          <a:ea typeface="+mn-ea"/>
                          <a:cs typeface="+mn-cs"/>
                        </a:rPr>
                        <a:t>Semver</a:t>
                      </a:r>
                      <a:r>
                        <a:rPr lang="en-US" sz="1500" b="0" kern="1200" dirty="0">
                          <a:solidFill>
                            <a:schemeClr val="dk1"/>
                          </a:solidFill>
                          <a:effectLst/>
                          <a:latin typeface="+mn-lt"/>
                          <a:ea typeface="+mn-ea"/>
                          <a:cs typeface="+mn-cs"/>
                        </a:rPr>
                        <a:t>, and </a:t>
                      </a:r>
                      <a:r>
                        <a:rPr lang="en-US" sz="1500" b="0" kern="1200" dirty="0" err="1">
                          <a:solidFill>
                            <a:schemeClr val="dk1"/>
                          </a:solidFill>
                          <a:effectLst/>
                          <a:latin typeface="+mn-lt"/>
                          <a:ea typeface="+mn-ea"/>
                          <a:cs typeface="+mn-cs"/>
                        </a:rPr>
                        <a:t>npm</a:t>
                      </a:r>
                      <a:r>
                        <a:rPr lang="en-US" sz="1500" b="0" kern="1200" dirty="0">
                          <a:solidFill>
                            <a:schemeClr val="dk1"/>
                          </a:solidFill>
                          <a:effectLst/>
                          <a:latin typeface="+mn-lt"/>
                          <a:ea typeface="+mn-ea"/>
                          <a:cs typeface="+mn-cs"/>
                        </a:rPr>
                        <a:t> registry</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Introduction to </a:t>
                      </a:r>
                      <a:r>
                        <a:rPr lang="en-US" sz="1500" b="0" kern="1200" dirty="0" err="1">
                          <a:solidFill>
                            <a:schemeClr val="dk1"/>
                          </a:solidFill>
                          <a:effectLst/>
                          <a:latin typeface="+mn-lt"/>
                          <a:ea typeface="+mn-ea"/>
                          <a:cs typeface="+mn-cs"/>
                        </a:rPr>
                        <a:t>package.json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a:t>
                      </a:r>
                      <a:r>
                        <a:rPr lang="en-US" sz="1500" b="0" kern="1200" dirty="0" err="1">
                          <a:solidFill>
                            <a:schemeClr val="dk1"/>
                          </a:solidFill>
                          <a:effectLst/>
                          <a:latin typeface="+mn-lt"/>
                          <a:ea typeface="+mn-ea"/>
                          <a:cs typeface="+mn-cs"/>
                        </a:rPr>
                        <a:t>npm</a:t>
                      </a:r>
                      <a:r>
                        <a:rPr lang="en-US" sz="1500" b="0" kern="1200" dirty="0">
                          <a:solidFill>
                            <a:schemeClr val="dk1"/>
                          </a:solidFill>
                          <a:effectLst/>
                          <a:latin typeface="+mn-lt"/>
                          <a:ea typeface="+mn-ea"/>
                          <a:cs typeface="+mn-cs"/>
                        </a:rPr>
                        <a:t> to create a Node project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a:t>
                      </a:r>
                      <a:r>
                        <a:rPr lang="en-US" sz="1500" b="0" kern="1200" dirty="0" err="1">
                          <a:solidFill>
                            <a:schemeClr val="dk1"/>
                          </a:solidFill>
                          <a:effectLst/>
                          <a:latin typeface="+mn-lt"/>
                          <a:ea typeface="+mn-ea"/>
                          <a:cs typeface="+mn-cs"/>
                        </a:rPr>
                        <a:t>npmjs.com</a:t>
                      </a:r>
                      <a:r>
                        <a:rPr lang="en-US" sz="1500" b="0" kern="1200" dirty="0">
                          <a:solidFill>
                            <a:schemeClr val="dk1"/>
                          </a:solidFill>
                          <a:effectLst/>
                          <a:latin typeface="+mn-lt"/>
                          <a:ea typeface="+mn-ea"/>
                          <a:cs typeface="+mn-cs"/>
                        </a:rPr>
                        <a:t> registry</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a:t>
                      </a:r>
                      <a:r>
                        <a:rPr lang="en-US" sz="1500" b="0" kern="1200" dirty="0" err="1">
                          <a:solidFill>
                            <a:schemeClr val="dk1"/>
                          </a:solidFill>
                          <a:effectLst/>
                          <a:latin typeface="+mn-lt"/>
                          <a:ea typeface="+mn-ea"/>
                          <a:cs typeface="+mn-cs"/>
                        </a:rPr>
                        <a:t>npm</a:t>
                      </a:r>
                      <a:r>
                        <a:rPr lang="en-US" sz="1500" b="0" kern="1200" dirty="0">
                          <a:solidFill>
                            <a:schemeClr val="dk1"/>
                          </a:solidFill>
                          <a:effectLst/>
                          <a:latin typeface="+mn-lt"/>
                          <a:ea typeface="+mn-ea"/>
                          <a:cs typeface="+mn-cs"/>
                        </a:rPr>
                        <a:t> to search, install, update and uninstall packages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third-party modules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Global installations</a:t>
                      </a:r>
                      <a:endParaRPr lang="en-IN" sz="1500" b="0" dirty="0"/>
                    </a:p>
                  </a:txBody>
                  <a:tcPr/>
                </a:tc>
                <a:extLst>
                  <a:ext uri="{0D108BD9-81ED-4DB2-BD59-A6C34878D82A}">
                    <a16:rowId xmlns:a16="http://schemas.microsoft.com/office/drawing/2014/main" val="3518955945"/>
                  </a:ext>
                </a:extLst>
              </a:tr>
              <a:tr h="4425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a:solidFill>
                            <a:schemeClr val="dk1"/>
                          </a:solidFill>
                          <a:effectLst/>
                          <a:latin typeface="+mn-lt"/>
                          <a:ea typeface="+mn-ea"/>
                          <a:cs typeface="+mn-cs"/>
                        </a:rPr>
                        <a:t>Setting up Development Workflows</a:t>
                      </a:r>
                      <a:endParaRPr lang="en-IN" sz="1500" b="0" kern="1200">
                        <a:solidFill>
                          <a:schemeClr val="dk1"/>
                        </a:solidFill>
                        <a:effectLst/>
                        <a:latin typeface="+mn-lt"/>
                        <a:ea typeface="+mn-ea"/>
                        <a:cs typeface="+mn-cs"/>
                      </a:endParaRPr>
                    </a:p>
                    <a:p>
                      <a:pPr algn="ctr"/>
                      <a:endParaRPr lang="en-IN" sz="1500" b="0" dirty="0"/>
                    </a:p>
                  </a:txBody>
                  <a:tcPr/>
                </a:tc>
                <a:tc>
                  <a:txBody>
                    <a:bodyPr/>
                    <a:lstStyle/>
                    <a:p>
                      <a:r>
                        <a:rPr lang="en-US" sz="1500" b="0" kern="1200" dirty="0">
                          <a:solidFill>
                            <a:schemeClr val="dk1"/>
                          </a:solidFill>
                          <a:effectLst/>
                          <a:latin typeface="+mn-lt"/>
                          <a:ea typeface="+mn-ea"/>
                          <a:cs typeface="+mn-cs"/>
                        </a:rPr>
                        <a:t>Setting up and using </a:t>
                      </a:r>
                      <a:r>
                        <a:rPr lang="en-US" sz="1500" b="0" kern="1200" dirty="0" err="1">
                          <a:solidFill>
                            <a:schemeClr val="dk1"/>
                          </a:solidFill>
                          <a:effectLst/>
                          <a:latin typeface="+mn-lt"/>
                          <a:ea typeface="+mn-ea"/>
                          <a:cs typeface="+mn-cs"/>
                        </a:rPr>
                        <a:t>npm</a:t>
                      </a:r>
                      <a:r>
                        <a:rPr lang="en-US" sz="1500" b="0" kern="1200" dirty="0">
                          <a:solidFill>
                            <a:schemeClr val="dk1"/>
                          </a:solidFill>
                          <a:effectLst/>
                          <a:latin typeface="+mn-lt"/>
                          <a:ea typeface="+mn-ea"/>
                          <a:cs typeface="+mn-cs"/>
                        </a:rPr>
                        <a:t> scripts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a:t>
                      </a:r>
                      <a:r>
                        <a:rPr lang="en-US" sz="1500" b="0" kern="1200" dirty="0" err="1">
                          <a:solidFill>
                            <a:schemeClr val="dk1"/>
                          </a:solidFill>
                          <a:effectLst/>
                          <a:latin typeface="+mn-lt"/>
                          <a:ea typeface="+mn-ea"/>
                          <a:cs typeface="+mn-cs"/>
                        </a:rPr>
                        <a:t>nodemon</a:t>
                      </a:r>
                      <a:endParaRPr lang="en-IN" sz="1500" b="0" dirty="0"/>
                    </a:p>
                  </a:txBody>
                  <a:tcPr/>
                </a:tc>
                <a:extLst>
                  <a:ext uri="{0D108BD9-81ED-4DB2-BD59-A6C34878D82A}">
                    <a16:rowId xmlns:a16="http://schemas.microsoft.com/office/drawing/2014/main" val="2434356626"/>
                  </a:ext>
                </a:extLst>
              </a:tr>
              <a:tr h="811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a:solidFill>
                            <a:schemeClr val="dk1"/>
                          </a:solidFill>
                          <a:effectLst/>
                          <a:latin typeface="+mn-lt"/>
                          <a:ea typeface="+mn-ea"/>
                          <a:cs typeface="+mn-cs"/>
                        </a:rPr>
                        <a:t>Modules and Using the Module System</a:t>
                      </a:r>
                      <a:endParaRPr lang="en-IN" sz="1500" b="0" kern="1200">
                        <a:solidFill>
                          <a:schemeClr val="dk1"/>
                        </a:solidFill>
                        <a:effectLst/>
                        <a:latin typeface="+mn-lt"/>
                        <a:ea typeface="+mn-ea"/>
                        <a:cs typeface="+mn-cs"/>
                      </a:endParaRPr>
                    </a:p>
                    <a:p>
                      <a:pPr algn="ctr"/>
                      <a:endParaRPr lang="en-IN" sz="1500" b="0" dirty="0"/>
                    </a:p>
                  </a:txBody>
                  <a:tcPr/>
                </a:tc>
                <a:tc>
                  <a:txBody>
                    <a:bodyPr/>
                    <a:lstStyle/>
                    <a:p>
                      <a:r>
                        <a:rPr lang="en-US" sz="1500" b="0" kern="1200" dirty="0">
                          <a:solidFill>
                            <a:schemeClr val="dk1"/>
                          </a:solidFill>
                          <a:effectLst/>
                          <a:latin typeface="+mn-lt"/>
                          <a:ea typeface="+mn-ea"/>
                          <a:cs typeface="+mn-cs"/>
                        </a:rPr>
                        <a:t>Overview of Built-in modules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built-in modules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Creating your own modules and using them – exports, </a:t>
                      </a:r>
                      <a:r>
                        <a:rPr lang="en-US" sz="1500" b="0" kern="1200" dirty="0" err="1">
                          <a:solidFill>
                            <a:schemeClr val="dk1"/>
                          </a:solidFill>
                          <a:effectLst/>
                          <a:latin typeface="+mn-lt"/>
                          <a:ea typeface="+mn-ea"/>
                          <a:cs typeface="+mn-cs"/>
                        </a:rPr>
                        <a:t>module.exports</a:t>
                      </a:r>
                      <a:r>
                        <a:rPr lang="en-US" sz="1500" b="0" kern="1200" dirty="0">
                          <a:solidFill>
                            <a:schemeClr val="dk1"/>
                          </a:solidFill>
                          <a:effectLst/>
                          <a:latin typeface="+mn-lt"/>
                          <a:ea typeface="+mn-ea"/>
                          <a:cs typeface="+mn-cs"/>
                        </a:rPr>
                        <a:t>, and require the global object</a:t>
                      </a:r>
                      <a:endParaRPr lang="en-IN" sz="1500" b="0" dirty="0"/>
                    </a:p>
                  </a:txBody>
                  <a:tcPr/>
                </a:tc>
                <a:extLst>
                  <a:ext uri="{0D108BD9-81ED-4DB2-BD59-A6C34878D82A}">
                    <a16:rowId xmlns:a16="http://schemas.microsoft.com/office/drawing/2014/main" val="3882364267"/>
                  </a:ext>
                </a:extLst>
              </a:tr>
            </a:tbl>
          </a:graphicData>
        </a:graphic>
      </p:graphicFrame>
    </p:spTree>
    <p:extLst>
      <p:ext uri="{BB962C8B-B14F-4D97-AF65-F5344CB8AC3E}">
        <p14:creationId xmlns:p14="http://schemas.microsoft.com/office/powerpoint/2010/main" val="206393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13</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4052229846"/>
              </p:ext>
            </p:extLst>
          </p:nvPr>
        </p:nvGraphicFramePr>
        <p:xfrm>
          <a:off x="391886" y="957141"/>
          <a:ext cx="11393714" cy="5240459"/>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363766">
                <a:tc gridSpan="2">
                  <a:txBody>
                    <a:bodyPr/>
                    <a:lstStyle/>
                    <a:p>
                      <a:pPr algn="ctr"/>
                      <a:r>
                        <a:rPr lang="en-US" sz="1500" b="0" dirty="0"/>
                        <a:t>Day 4(Contd..)</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363766">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1870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How Node Works</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Node modules, Native C++ modules, </a:t>
                      </a:r>
                      <a:r>
                        <a:rPr lang="en-US" sz="1500" b="0" kern="1200" dirty="0" err="1">
                          <a:solidFill>
                            <a:schemeClr val="dk1"/>
                          </a:solidFill>
                          <a:effectLst/>
                          <a:latin typeface="+mn-lt"/>
                          <a:ea typeface="+mn-ea"/>
                          <a:cs typeface="+mn-cs"/>
                        </a:rPr>
                        <a:t>libuv</a:t>
                      </a:r>
                      <a:r>
                        <a:rPr lang="en-US" sz="1500" b="0" kern="1200" dirty="0">
                          <a:solidFill>
                            <a:schemeClr val="dk1"/>
                          </a:solidFill>
                          <a:effectLst/>
                          <a:latin typeface="+mn-lt"/>
                          <a:ea typeface="+mn-ea"/>
                          <a:cs typeface="+mn-cs"/>
                        </a:rPr>
                        <a:t>, Async I/O system calls and thread pools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Blocking vs Non-blocking I/O – Pros and cons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event loop, </a:t>
                      </a:r>
                      <a:r>
                        <a:rPr lang="en-US" sz="1500" b="0" kern="1200" dirty="0" err="1">
                          <a:solidFill>
                            <a:schemeClr val="dk1"/>
                          </a:solidFill>
                          <a:effectLst/>
                          <a:latin typeface="+mn-lt"/>
                          <a:ea typeface="+mn-ea"/>
                          <a:cs typeface="+mn-cs"/>
                        </a:rPr>
                        <a:t>setTimeout</a:t>
                      </a:r>
                      <a:r>
                        <a:rPr lang="en-US" sz="1500" b="0" kern="1200" dirty="0">
                          <a:solidFill>
                            <a:schemeClr val="dk1"/>
                          </a:solidFill>
                          <a:effectLst/>
                          <a:latin typeface="+mn-lt"/>
                          <a:ea typeface="+mn-ea"/>
                          <a:cs typeface="+mn-cs"/>
                        </a:rPr>
                        <a:t>, </a:t>
                      </a:r>
                      <a:r>
                        <a:rPr lang="en-US" sz="1500" b="0" kern="1200" dirty="0" err="1">
                          <a:solidFill>
                            <a:schemeClr val="dk1"/>
                          </a:solidFill>
                          <a:effectLst/>
                          <a:latin typeface="+mn-lt"/>
                          <a:ea typeface="+mn-ea"/>
                          <a:cs typeface="+mn-cs"/>
                        </a:rPr>
                        <a:t>setImmediate</a:t>
                      </a:r>
                      <a:r>
                        <a:rPr lang="en-US" sz="1500" b="0" kern="1200" dirty="0">
                          <a:solidFill>
                            <a:schemeClr val="dk1"/>
                          </a:solidFill>
                          <a:effectLst/>
                          <a:latin typeface="+mn-lt"/>
                          <a:ea typeface="+mn-ea"/>
                          <a:cs typeface="+mn-cs"/>
                        </a:rPr>
                        <a:t> and </a:t>
                      </a:r>
                      <a:r>
                        <a:rPr lang="en-US" sz="1500" b="0" kern="1200" dirty="0" err="1">
                          <a:solidFill>
                            <a:schemeClr val="dk1"/>
                          </a:solidFill>
                          <a:effectLst/>
                          <a:latin typeface="+mn-lt"/>
                          <a:ea typeface="+mn-ea"/>
                          <a:cs typeface="+mn-cs"/>
                        </a:rPr>
                        <a:t>process.nextTick</a:t>
                      </a:r>
                      <a:r>
                        <a:rPr lang="en-US" sz="1500" b="0" kern="1200" dirty="0">
                          <a:solidFill>
                            <a:schemeClr val="dk1"/>
                          </a:solidFill>
                          <a:effectLst/>
                          <a:latin typeface="+mn-lt"/>
                          <a:ea typeface="+mn-ea"/>
                          <a:cs typeface="+mn-cs"/>
                        </a:rPr>
                        <a:t>()</a:t>
                      </a:r>
                      <a:endParaRPr lang="en-IN" sz="1500" b="0" dirty="0"/>
                    </a:p>
                  </a:txBody>
                  <a:tcPr/>
                </a:tc>
                <a:extLst>
                  <a:ext uri="{0D108BD9-81ED-4DB2-BD59-A6C34878D82A}">
                    <a16:rowId xmlns:a16="http://schemas.microsoft.com/office/drawing/2014/main" val="3638941736"/>
                  </a:ext>
                </a:extLst>
              </a:tr>
              <a:tr h="1143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Handling Asynchronous Code</a:t>
                      </a:r>
                      <a:endParaRPr lang="en-IN" sz="15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500" b="0" dirty="0"/>
                    </a:p>
                  </a:txBody>
                  <a:tcPr/>
                </a:tc>
                <a:tc>
                  <a:txBody>
                    <a:bodyPr/>
                    <a:lstStyle/>
                    <a:p>
                      <a:r>
                        <a:rPr lang="en-US" sz="1500" b="0" kern="1200" dirty="0">
                          <a:solidFill>
                            <a:schemeClr val="dk1"/>
                          </a:solidFill>
                          <a:effectLst/>
                          <a:latin typeface="+mn-lt"/>
                          <a:ea typeface="+mn-ea"/>
                          <a:cs typeface="+mn-cs"/>
                        </a:rPr>
                        <a:t>Error-first callbacks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Drawbacks of the callback pattern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Brief introduction to promise-based API in Node</a:t>
                      </a:r>
                      <a:endParaRPr lang="en-IN" sz="1500" b="0" kern="1200" dirty="0">
                        <a:solidFill>
                          <a:schemeClr val="dk1"/>
                        </a:solidFill>
                        <a:effectLst/>
                        <a:latin typeface="+mn-lt"/>
                        <a:ea typeface="+mn-ea"/>
                        <a:cs typeface="+mn-cs"/>
                      </a:endParaRPr>
                    </a:p>
                    <a:p>
                      <a:endParaRPr lang="en-IN" sz="1500" b="0" dirty="0"/>
                    </a:p>
                  </a:txBody>
                  <a:tcPr/>
                </a:tc>
                <a:extLst>
                  <a:ext uri="{0D108BD9-81ED-4DB2-BD59-A6C34878D82A}">
                    <a16:rowId xmlns:a16="http://schemas.microsoft.com/office/drawing/2014/main" val="3518955945"/>
                  </a:ext>
                </a:extLst>
              </a:tr>
              <a:tr h="2182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Working with the Local System</a:t>
                      </a:r>
                      <a:endParaRPr lang="en-IN" sz="1500" b="0" kern="1200" dirty="0">
                        <a:solidFill>
                          <a:schemeClr val="dk1"/>
                        </a:solidFill>
                        <a:effectLst/>
                        <a:latin typeface="+mn-lt"/>
                        <a:ea typeface="+mn-ea"/>
                        <a:cs typeface="+mn-cs"/>
                      </a:endParaRPr>
                    </a:p>
                    <a:p>
                      <a:pPr algn="ctr"/>
                      <a:endParaRPr lang="en-IN" sz="1500" b="0" dirty="0"/>
                    </a:p>
                  </a:txBody>
                  <a:tcPr/>
                </a:tc>
                <a:tc>
                  <a:txBody>
                    <a:bodyPr/>
                    <a:lstStyle/>
                    <a:p>
                      <a:r>
                        <a:rPr lang="en-US" sz="1500" b="0" kern="1200" dirty="0">
                          <a:solidFill>
                            <a:schemeClr val="dk1"/>
                          </a:solidFill>
                          <a:effectLst/>
                          <a:latin typeface="+mn-lt"/>
                          <a:ea typeface="+mn-ea"/>
                          <a:cs typeface="+mn-cs"/>
                        </a:rPr>
                        <a:t>Variables available to a script - __filename and __</a:t>
                      </a:r>
                      <a:r>
                        <a:rPr lang="en-US" sz="1500" b="0" kern="1200" dirty="0" err="1">
                          <a:solidFill>
                            <a:schemeClr val="dk1"/>
                          </a:solidFill>
                          <a:effectLst/>
                          <a:latin typeface="+mn-lt"/>
                          <a:ea typeface="+mn-ea"/>
                          <a:cs typeface="+mn-cs"/>
                        </a:rPr>
                        <a:t>dirname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Working with the Node process - the process object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Working with environment variables – </a:t>
                      </a:r>
                      <a:r>
                        <a:rPr lang="en-US" sz="1500" b="0" kern="1200" dirty="0" err="1">
                          <a:solidFill>
                            <a:schemeClr val="dk1"/>
                          </a:solidFill>
                          <a:effectLst/>
                          <a:latin typeface="+mn-lt"/>
                          <a:ea typeface="+mn-ea"/>
                          <a:cs typeface="+mn-cs"/>
                        </a:rPr>
                        <a:t>process.env</a:t>
                      </a:r>
                      <a:r>
                        <a:rPr lang="en-US" sz="1500" b="0" kern="1200" dirty="0">
                          <a:solidFill>
                            <a:schemeClr val="dk1"/>
                          </a:solidFill>
                          <a:effectLst/>
                          <a:latin typeface="+mn-lt"/>
                          <a:ea typeface="+mn-ea"/>
                          <a:cs typeface="+mn-cs"/>
                        </a:rPr>
                        <a:t>, NODE_ENV and other variables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Working with file and folder paths – the path module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Working with files - the fs module – reading, writing files / folders synchronously and asynchronously, and which one to use</a:t>
                      </a:r>
                      <a:endParaRPr lang="en-IN" sz="1500" b="0" kern="1200" dirty="0">
                        <a:solidFill>
                          <a:schemeClr val="dk1"/>
                        </a:solidFill>
                        <a:effectLst/>
                        <a:latin typeface="+mn-lt"/>
                        <a:ea typeface="+mn-ea"/>
                        <a:cs typeface="+mn-cs"/>
                      </a:endParaRPr>
                    </a:p>
                    <a:p>
                      <a:endParaRPr lang="en-IN" sz="1500" b="0" dirty="0"/>
                    </a:p>
                  </a:txBody>
                  <a:tcPr/>
                </a:tc>
                <a:extLst>
                  <a:ext uri="{0D108BD9-81ED-4DB2-BD59-A6C34878D82A}">
                    <a16:rowId xmlns:a16="http://schemas.microsoft.com/office/drawing/2014/main" val="2434356626"/>
                  </a:ext>
                </a:extLst>
              </a:tr>
            </a:tbl>
          </a:graphicData>
        </a:graphic>
      </p:graphicFrame>
    </p:spTree>
    <p:extLst>
      <p:ext uri="{BB962C8B-B14F-4D97-AF65-F5344CB8AC3E}">
        <p14:creationId xmlns:p14="http://schemas.microsoft.com/office/powerpoint/2010/main" val="220877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14</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31557896"/>
              </p:ext>
            </p:extLst>
          </p:nvPr>
        </p:nvGraphicFramePr>
        <p:xfrm>
          <a:off x="391886" y="957143"/>
          <a:ext cx="11393714" cy="5074920"/>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58142">
                <a:tc gridSpan="2">
                  <a:txBody>
                    <a:bodyPr/>
                    <a:lstStyle/>
                    <a:p>
                      <a:pPr algn="ctr"/>
                      <a:r>
                        <a:rPr lang="en-US" sz="1500" b="0" dirty="0"/>
                        <a:t>Day 5</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258142">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6269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Using Express to Build Web Applications</a:t>
                      </a:r>
                      <a:endParaRPr lang="en-IN" sz="1500" b="0" kern="1200" dirty="0">
                        <a:solidFill>
                          <a:schemeClr val="dk1"/>
                        </a:solidFill>
                        <a:effectLst/>
                        <a:latin typeface="+mn-lt"/>
                        <a:ea typeface="+mn-ea"/>
                        <a:cs typeface="+mn-cs"/>
                      </a:endParaRPr>
                    </a:p>
                    <a:p>
                      <a:endParaRPr lang="en-IN" sz="1500" kern="1200" dirty="0">
                        <a:solidFill>
                          <a:schemeClr val="dk1"/>
                        </a:solidFill>
                        <a:effectLst/>
                        <a:latin typeface="+mn-lt"/>
                        <a:ea typeface="+mn-ea"/>
                        <a:cs typeface="+mn-cs"/>
                      </a:endParaRPr>
                    </a:p>
                  </a:txBody>
                  <a:tcPr/>
                </a:tc>
                <a:tc>
                  <a:txBody>
                    <a:bodyPr/>
                    <a:lstStyle/>
                    <a:p>
                      <a:r>
                        <a:rPr lang="en-US" sz="1500" kern="1200" dirty="0">
                          <a:solidFill>
                            <a:schemeClr val="dk1"/>
                          </a:solidFill>
                          <a:effectLst/>
                          <a:latin typeface="+mn-lt"/>
                          <a:ea typeface="+mn-ea"/>
                          <a:cs typeface="+mn-cs"/>
                        </a:rPr>
                        <a:t>What is Express.js (Express) and why use it?</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Building web application using Express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Setting up project structure using Express Generator</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The Application object</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Routing using Application and Router objects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Responding with text, files and JSON</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Redirects in Express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Defining controllers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Organizing files in an application</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What is middleware in Express, and how does it work?</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Setting up and using middleware</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Setting up error-handling middleware</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Handling cross-cutting concerns using Express middleware</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Setting up a static file server for serving web assets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Setting up body parser middleware for parsing incoming JSON and form data</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Using query params and path params in Express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Templating using EJS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Including partials in EJS</a:t>
                      </a:r>
                      <a:endParaRPr lang="en-IN" sz="150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bl>
          </a:graphicData>
        </a:graphic>
      </p:graphicFrame>
    </p:spTree>
    <p:extLst>
      <p:ext uri="{BB962C8B-B14F-4D97-AF65-F5344CB8AC3E}">
        <p14:creationId xmlns:p14="http://schemas.microsoft.com/office/powerpoint/2010/main" val="85803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15</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1993334775"/>
              </p:ext>
            </p:extLst>
          </p:nvPr>
        </p:nvGraphicFramePr>
        <p:xfrm>
          <a:off x="391886" y="957143"/>
          <a:ext cx="11393714" cy="3794760"/>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58142">
                <a:tc gridSpan="2">
                  <a:txBody>
                    <a:bodyPr/>
                    <a:lstStyle/>
                    <a:p>
                      <a:pPr algn="ctr"/>
                      <a:r>
                        <a:rPr lang="en-US" sz="1500" b="0" dirty="0"/>
                        <a:t>Day 5(contd..)</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258142">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626916">
                <a:tc>
                  <a:txBody>
                    <a:bodyPr/>
                    <a:lstStyle/>
                    <a:p>
                      <a:r>
                        <a:rPr lang="en-US" sz="1500" b="0" kern="1200" dirty="0">
                          <a:solidFill>
                            <a:schemeClr val="dk1"/>
                          </a:solidFill>
                          <a:effectLst/>
                          <a:latin typeface="+mn-lt"/>
                          <a:ea typeface="+mn-ea"/>
                          <a:cs typeface="+mn-cs"/>
                        </a:rPr>
                        <a:t>Events and Streams</a:t>
                      </a:r>
                      <a:endParaRPr lang="en-IN" sz="1500" b="0" kern="1200" dirty="0">
                        <a:solidFill>
                          <a:schemeClr val="dk1"/>
                        </a:solidFill>
                        <a:effectLst/>
                        <a:latin typeface="+mn-lt"/>
                        <a:ea typeface="+mn-ea"/>
                        <a:cs typeface="+mn-cs"/>
                      </a:endParaRPr>
                    </a:p>
                    <a:p>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Events and </a:t>
                      </a:r>
                      <a:r>
                        <a:rPr lang="en-US" sz="1500" b="0" kern="1200" dirty="0" err="1">
                          <a:solidFill>
                            <a:schemeClr val="dk1"/>
                          </a:solidFill>
                          <a:effectLst/>
                          <a:latin typeface="+mn-lt"/>
                          <a:ea typeface="+mn-ea"/>
                          <a:cs typeface="+mn-cs"/>
                        </a:rPr>
                        <a:t>EventEmitter</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Creating and using your own </a:t>
                      </a:r>
                      <a:r>
                        <a:rPr lang="en-US" sz="1500" b="0" kern="1200" dirty="0" err="1">
                          <a:solidFill>
                            <a:schemeClr val="dk1"/>
                          </a:solidFill>
                          <a:effectLst/>
                          <a:latin typeface="+mn-lt"/>
                          <a:ea typeface="+mn-ea"/>
                          <a:cs typeface="+mn-cs"/>
                        </a:rPr>
                        <a:t>EventEmitter</a:t>
                      </a:r>
                      <a:r>
                        <a:rPr lang="en-US" sz="1500" b="0" kern="1200" dirty="0">
                          <a:solidFill>
                            <a:schemeClr val="dk1"/>
                          </a:solidFill>
                          <a:effectLst/>
                          <a:latin typeface="+mn-lt"/>
                          <a:ea typeface="+mn-ea"/>
                          <a:cs typeface="+mn-cs"/>
                        </a:rPr>
                        <a:t> objects and classes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Readable and Writable Streams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Orchestrating data flow using streams and their events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Handling backpressure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pipes to join streams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Transform streams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r h="626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Using Node to Build Web Applications</a:t>
                      </a:r>
                      <a:endParaRPr lang="en-IN" sz="1500" b="0" kern="1200" dirty="0">
                        <a:solidFill>
                          <a:schemeClr val="dk1"/>
                        </a:solidFill>
                        <a:effectLst/>
                        <a:latin typeface="+mn-lt"/>
                        <a:ea typeface="+mn-ea"/>
                        <a:cs typeface="+mn-cs"/>
                      </a:endParaRPr>
                    </a:p>
                    <a:p>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Making HTTP requests (</a:t>
                      </a:r>
                      <a:r>
                        <a:rPr lang="en-US" sz="1500" b="0" kern="1200" dirty="0" err="1">
                          <a:solidFill>
                            <a:schemeClr val="dk1"/>
                          </a:solidFill>
                          <a:effectLst/>
                          <a:latin typeface="+mn-lt"/>
                          <a:ea typeface="+mn-ea"/>
                          <a:cs typeface="+mn-cs"/>
                        </a:rPr>
                        <a:t>ClientRequest</a:t>
                      </a:r>
                      <a:r>
                        <a:rPr lang="en-US" sz="1500" b="0" kern="1200" dirty="0">
                          <a:solidFill>
                            <a:schemeClr val="dk1"/>
                          </a:solidFill>
                          <a:effectLst/>
                          <a:latin typeface="+mn-lt"/>
                          <a:ea typeface="+mn-ea"/>
                          <a:cs typeface="+mn-cs"/>
                        </a:rPr>
                        <a: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Building a web server</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Creating a server that serves over https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server (Server), request (</a:t>
                      </a:r>
                      <a:r>
                        <a:rPr lang="en-US" sz="1500" b="0" kern="1200" dirty="0" err="1">
                          <a:solidFill>
                            <a:schemeClr val="dk1"/>
                          </a:solidFill>
                          <a:effectLst/>
                          <a:latin typeface="+mn-lt"/>
                          <a:ea typeface="+mn-ea"/>
                          <a:cs typeface="+mn-cs"/>
                        </a:rPr>
                        <a:t>IncomingMessage</a:t>
                      </a:r>
                      <a:r>
                        <a:rPr lang="en-US" sz="1500" b="0" kern="1200" dirty="0">
                          <a:solidFill>
                            <a:schemeClr val="dk1"/>
                          </a:solidFill>
                          <a:effectLst/>
                          <a:latin typeface="+mn-lt"/>
                          <a:ea typeface="+mn-ea"/>
                          <a:cs typeface="+mn-cs"/>
                        </a:rPr>
                        <a:t>) and response (</a:t>
                      </a:r>
                      <a:r>
                        <a:rPr lang="en-US" sz="1500" b="0" kern="1200" dirty="0" err="1">
                          <a:solidFill>
                            <a:schemeClr val="dk1"/>
                          </a:solidFill>
                          <a:effectLst/>
                          <a:latin typeface="+mn-lt"/>
                          <a:ea typeface="+mn-ea"/>
                          <a:cs typeface="+mn-cs"/>
                        </a:rPr>
                        <a:t>ServerResponse</a:t>
                      </a:r>
                      <a:r>
                        <a:rPr lang="en-US" sz="1500" b="0" kern="1200" dirty="0">
                          <a:solidFill>
                            <a:schemeClr val="dk1"/>
                          </a:solidFill>
                          <a:effectLst/>
                          <a:latin typeface="+mn-lt"/>
                          <a:ea typeface="+mn-ea"/>
                          <a:cs typeface="+mn-cs"/>
                        </a:rPr>
                        <a:t>) objects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a:t>
                      </a:r>
                      <a:r>
                        <a:rPr lang="en-US" sz="1500" b="0" kern="1200" dirty="0" err="1">
                          <a:solidFill>
                            <a:schemeClr val="dk1"/>
                          </a:solidFill>
                          <a:effectLst/>
                          <a:latin typeface="+mn-lt"/>
                          <a:ea typeface="+mn-ea"/>
                          <a:cs typeface="+mn-cs"/>
                        </a:rPr>
                        <a:t>url</a:t>
                      </a:r>
                      <a:r>
                        <a:rPr lang="en-US" sz="1500" b="0" kern="1200" dirty="0">
                          <a:solidFill>
                            <a:schemeClr val="dk1"/>
                          </a:solidFill>
                          <a:effectLst/>
                          <a:latin typeface="+mn-lt"/>
                          <a:ea typeface="+mn-ea"/>
                          <a:cs typeface="+mn-cs"/>
                        </a:rPr>
                        <a:t> and </a:t>
                      </a:r>
                      <a:r>
                        <a:rPr lang="en-US" sz="1500" b="0" kern="1200" dirty="0" err="1">
                          <a:solidFill>
                            <a:schemeClr val="dk1"/>
                          </a:solidFill>
                          <a:effectLst/>
                          <a:latin typeface="+mn-lt"/>
                          <a:ea typeface="+mn-ea"/>
                          <a:cs typeface="+mn-cs"/>
                        </a:rPr>
                        <a:t>querystring</a:t>
                      </a:r>
                      <a:r>
                        <a:rPr lang="en-US" sz="1500" b="0" kern="1200" dirty="0">
                          <a:solidFill>
                            <a:schemeClr val="dk1"/>
                          </a:solidFill>
                          <a:effectLst/>
                          <a:latin typeface="+mn-lt"/>
                          <a:ea typeface="+mn-ea"/>
                          <a:cs typeface="+mn-cs"/>
                        </a:rPr>
                        <a:t> modules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892904447"/>
                  </a:ext>
                </a:extLst>
              </a:tr>
            </a:tbl>
          </a:graphicData>
        </a:graphic>
      </p:graphicFrame>
    </p:spTree>
    <p:extLst>
      <p:ext uri="{BB962C8B-B14F-4D97-AF65-F5344CB8AC3E}">
        <p14:creationId xmlns:p14="http://schemas.microsoft.com/office/powerpoint/2010/main" val="254405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16</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1333813346"/>
              </p:ext>
            </p:extLst>
          </p:nvPr>
        </p:nvGraphicFramePr>
        <p:xfrm>
          <a:off x="391886" y="957143"/>
          <a:ext cx="11393714" cy="5269487"/>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455388">
                <a:tc gridSpan="2">
                  <a:txBody>
                    <a:bodyPr/>
                    <a:lstStyle/>
                    <a:p>
                      <a:pPr algn="ctr"/>
                      <a:r>
                        <a:rPr lang="en-US" sz="1500" b="0" dirty="0"/>
                        <a:t>Day 6</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455388">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4358711">
                <a:tc>
                  <a:txBody>
                    <a:bodyPr/>
                    <a:lstStyle/>
                    <a:p>
                      <a:pPr algn="ctr"/>
                      <a:r>
                        <a:rPr lang="en-US" sz="1500" b="0" kern="1200" dirty="0">
                          <a:solidFill>
                            <a:schemeClr val="dk1"/>
                          </a:solidFill>
                          <a:effectLst/>
                          <a:latin typeface="+mn-lt"/>
                          <a:ea typeface="+mn-ea"/>
                          <a:cs typeface="+mn-cs"/>
                        </a:rPr>
                        <a:t>Integration with a Database (MongoDB using Mongoose)</a:t>
                      </a:r>
                      <a:endParaRPr lang="en-IN" sz="1500" b="0" kern="1200" dirty="0">
                        <a:solidFill>
                          <a:schemeClr val="dk1"/>
                        </a:solidFill>
                        <a:effectLst/>
                        <a:latin typeface="+mn-lt"/>
                        <a:ea typeface="+mn-ea"/>
                        <a:cs typeface="+mn-cs"/>
                      </a:endParaRPr>
                    </a:p>
                    <a:p>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Brief introduction to Mongo DB</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MongoDB using </a:t>
                      </a:r>
                      <a:r>
                        <a:rPr lang="en-US" sz="1500" b="0" kern="1200" dirty="0" err="1">
                          <a:solidFill>
                            <a:schemeClr val="dk1"/>
                          </a:solidFill>
                          <a:effectLst/>
                          <a:latin typeface="+mn-lt"/>
                          <a:ea typeface="+mn-ea"/>
                          <a:cs typeface="+mn-cs"/>
                        </a:rPr>
                        <a:t>mongodb</a:t>
                      </a:r>
                      <a:r>
                        <a:rPr lang="en-US" sz="1500" b="0" kern="1200" dirty="0">
                          <a:solidFill>
                            <a:schemeClr val="dk1"/>
                          </a:solidFill>
                          <a:effectLst/>
                          <a:latin typeface="+mn-lt"/>
                          <a:ea typeface="+mn-ea"/>
                          <a:cs typeface="+mn-cs"/>
                        </a:rPr>
                        <a:t> driver</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Mongoose for communicating with a MongoDB database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Mongoose Schemas and validations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Operation hooks in Mongoose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Various model and model instance methods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Loading seed data for the database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Setting up an API that serves and stores data (handing HTTP verbs – GET, PUT, POST, DELETE)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Handling pagination (offset, limit, ordering)</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Filtering based on multiple fields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Setting up model relationships using ref</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populate() method</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bl>
          </a:graphicData>
        </a:graphic>
      </p:graphicFrame>
    </p:spTree>
    <p:extLst>
      <p:ext uri="{BB962C8B-B14F-4D97-AF65-F5344CB8AC3E}">
        <p14:creationId xmlns:p14="http://schemas.microsoft.com/office/powerpoint/2010/main" val="154472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17</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3465078083"/>
              </p:ext>
            </p:extLst>
          </p:nvPr>
        </p:nvGraphicFramePr>
        <p:xfrm>
          <a:off x="391886" y="957145"/>
          <a:ext cx="11393714" cy="5211426"/>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434509">
                <a:tc gridSpan="2">
                  <a:txBody>
                    <a:bodyPr/>
                    <a:lstStyle/>
                    <a:p>
                      <a:pPr algn="ctr"/>
                      <a:r>
                        <a:rPr lang="en-US" sz="1500" b="0" dirty="0"/>
                        <a:t>Day 7</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434509">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424988">
                <a:tc>
                  <a:txBody>
                    <a:bodyPr/>
                    <a:lstStyle/>
                    <a:p>
                      <a:pPr algn="ctr"/>
                      <a:r>
                        <a:rPr lang="en-US" sz="1500" b="0" kern="1200" dirty="0">
                          <a:solidFill>
                            <a:schemeClr val="dk1"/>
                          </a:solidFill>
                          <a:effectLst/>
                          <a:latin typeface="+mn-lt"/>
                          <a:ea typeface="+mn-ea"/>
                          <a:cs typeface="+mn-cs"/>
                        </a:rPr>
                        <a:t>Adding Authentication</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Using </a:t>
                      </a:r>
                      <a:r>
                        <a:rPr lang="en-US" sz="1500" b="0" kern="1200" dirty="0" err="1">
                          <a:solidFill>
                            <a:schemeClr val="dk1"/>
                          </a:solidFill>
                          <a:effectLst/>
                          <a:latin typeface="+mn-lt"/>
                          <a:ea typeface="+mn-ea"/>
                          <a:cs typeface="+mn-cs"/>
                        </a:rPr>
                        <a:t>bcrypt</a:t>
                      </a:r>
                      <a:r>
                        <a:rPr lang="en-US" sz="1500" b="0" kern="1200" dirty="0">
                          <a:solidFill>
                            <a:schemeClr val="dk1"/>
                          </a:solidFill>
                          <a:effectLst/>
                          <a:latin typeface="+mn-lt"/>
                          <a:ea typeface="+mn-ea"/>
                          <a:cs typeface="+mn-cs"/>
                        </a:rPr>
                        <a:t> for password hashing</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JWT-based authentication and authorization using </a:t>
                      </a:r>
                      <a:r>
                        <a:rPr lang="en-US" sz="1500" b="0" kern="1200" dirty="0" err="1">
                          <a:solidFill>
                            <a:schemeClr val="dk1"/>
                          </a:solidFill>
                          <a:effectLst/>
                          <a:latin typeface="+mn-lt"/>
                          <a:ea typeface="+mn-ea"/>
                          <a:cs typeface="+mn-cs"/>
                        </a:rPr>
                        <a:t>jsonwebtoken</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r h="2917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err="1">
                          <a:solidFill>
                            <a:schemeClr val="dk1"/>
                          </a:solidFill>
                          <a:effectLst/>
                          <a:latin typeface="+mn-lt"/>
                          <a:ea typeface="+mn-ea"/>
                          <a:cs typeface="+mn-cs"/>
                        </a:rPr>
                        <a:t>GraphQL</a:t>
                      </a:r>
                      <a:endParaRPr lang="en-IN" sz="1500" b="0" kern="1200" dirty="0">
                        <a:solidFill>
                          <a:schemeClr val="dk1"/>
                        </a:solidFill>
                        <a:effectLst/>
                        <a:latin typeface="+mn-lt"/>
                        <a:ea typeface="+mn-ea"/>
                        <a:cs typeface="+mn-cs"/>
                      </a:endParaRPr>
                    </a:p>
                    <a:p>
                      <a:pPr algn="ct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Introduction to </a:t>
                      </a:r>
                      <a:r>
                        <a:rPr lang="en-US" sz="1500" b="0" kern="1200" dirty="0" err="1">
                          <a:solidFill>
                            <a:schemeClr val="dk1"/>
                          </a:solidFill>
                          <a:effectLst/>
                          <a:latin typeface="+mn-lt"/>
                          <a:ea typeface="+mn-ea"/>
                          <a:cs typeface="+mn-cs"/>
                        </a:rPr>
                        <a:t>GraphQL</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Advantages of </a:t>
                      </a:r>
                      <a:r>
                        <a:rPr lang="en-US" sz="1500" b="0" kern="1200" dirty="0" err="1">
                          <a:solidFill>
                            <a:schemeClr val="dk1"/>
                          </a:solidFill>
                          <a:effectLst/>
                          <a:latin typeface="+mn-lt"/>
                          <a:ea typeface="+mn-ea"/>
                          <a:cs typeface="+mn-cs"/>
                        </a:rPr>
                        <a:t>GraphQL</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Introduction to Apollo Server</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Including Apollo Server</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Using the Apollo Explorer</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Queries and Mutations</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Using Types and defining a Schema</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Defining and setting up resolvers, handling arguments</a:t>
                      </a:r>
                      <a:endParaRPr lang="en-IN" sz="1500" b="0" kern="1200" dirty="0">
                        <a:solidFill>
                          <a:schemeClr val="dk1"/>
                        </a:solidFill>
                        <a:effectLst/>
                        <a:latin typeface="+mn-lt"/>
                        <a:ea typeface="+mn-ea"/>
                        <a:cs typeface="+mn-cs"/>
                      </a:endParaRPr>
                    </a:p>
                    <a:p>
                      <a:pPr algn="l"/>
                      <a:r>
                        <a:rPr lang="en-US" sz="1500" b="0" kern="1200" dirty="0">
                          <a:solidFill>
                            <a:schemeClr val="dk1"/>
                          </a:solidFill>
                          <a:effectLst/>
                          <a:latin typeface="+mn-lt"/>
                          <a:ea typeface="+mn-ea"/>
                          <a:cs typeface="+mn-cs"/>
                        </a:rPr>
                        <a:t>Adding Data sources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1411925611"/>
                  </a:ext>
                </a:extLst>
              </a:tr>
            </a:tbl>
          </a:graphicData>
        </a:graphic>
      </p:graphicFrame>
    </p:spTree>
    <p:extLst>
      <p:ext uri="{BB962C8B-B14F-4D97-AF65-F5344CB8AC3E}">
        <p14:creationId xmlns:p14="http://schemas.microsoft.com/office/powerpoint/2010/main" val="31102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18</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2189648057"/>
              </p:ext>
            </p:extLst>
          </p:nvPr>
        </p:nvGraphicFramePr>
        <p:xfrm>
          <a:off x="391886" y="957145"/>
          <a:ext cx="11393714" cy="5211426"/>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434509">
                <a:tc gridSpan="2">
                  <a:txBody>
                    <a:bodyPr/>
                    <a:lstStyle/>
                    <a:p>
                      <a:pPr algn="ctr"/>
                      <a:r>
                        <a:rPr lang="en-US" sz="1500" b="0" dirty="0"/>
                        <a:t>Day 8</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434509">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424988">
                <a:tc>
                  <a:txBody>
                    <a:bodyPr/>
                    <a:lstStyle/>
                    <a:p>
                      <a:pPr algn="ctr"/>
                      <a:r>
                        <a:rPr lang="en-US" sz="1500" b="0" kern="1200" dirty="0">
                          <a:solidFill>
                            <a:schemeClr val="dk1"/>
                          </a:solidFill>
                          <a:effectLst/>
                          <a:latin typeface="+mn-lt"/>
                          <a:ea typeface="+mn-ea"/>
                          <a:cs typeface="+mn-cs"/>
                        </a:rPr>
                        <a:t>Using Popular Third-party Modules</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Logging using Chalk, Morgan and Winston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Handling file uploads using </a:t>
                      </a:r>
                      <a:r>
                        <a:rPr lang="en-US" sz="1500" b="0" kern="1200" dirty="0" err="1">
                          <a:solidFill>
                            <a:schemeClr val="dk1"/>
                          </a:solidFill>
                          <a:effectLst/>
                          <a:latin typeface="+mn-lt"/>
                          <a:ea typeface="+mn-ea"/>
                          <a:cs typeface="+mn-cs"/>
                        </a:rPr>
                        <a:t>multer</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Configuration management for different environments with </a:t>
                      </a:r>
                      <a:r>
                        <a:rPr lang="en-US" sz="1500" b="0" kern="1200" dirty="0" err="1">
                          <a:solidFill>
                            <a:schemeClr val="dk1"/>
                          </a:solidFill>
                          <a:effectLst/>
                          <a:latin typeface="+mn-lt"/>
                          <a:ea typeface="+mn-ea"/>
                          <a:cs typeface="+mn-cs"/>
                        </a:rPr>
                        <a:t>dotenv</a:t>
                      </a:r>
                      <a:r>
                        <a:rPr lang="en-US" sz="1500" b="0" kern="1200" dirty="0">
                          <a:solidFill>
                            <a:schemeClr val="dk1"/>
                          </a:solidFill>
                          <a:effectLst/>
                          <a:latin typeface="+mn-lt"/>
                          <a:ea typeface="+mn-ea"/>
                          <a:cs typeface="+mn-cs"/>
                        </a:rPr>
                        <a:t> module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Request throttling</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r h="2917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Debugging and Testing</a:t>
                      </a:r>
                      <a:endParaRPr lang="en-IN" sz="15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500" b="0" kern="1200" dirty="0">
                        <a:solidFill>
                          <a:schemeClr val="dk1"/>
                        </a:solidFill>
                        <a:effectLst/>
                        <a:latin typeface="+mn-lt"/>
                        <a:ea typeface="+mn-ea"/>
                        <a:cs typeface="+mn-cs"/>
                      </a:endParaRPr>
                    </a:p>
                    <a:p>
                      <a:pPr algn="ct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Debugging in </a:t>
                      </a:r>
                      <a:r>
                        <a:rPr lang="en-US" sz="1500" b="0" kern="1200" dirty="0" err="1">
                          <a:solidFill>
                            <a:schemeClr val="dk1"/>
                          </a:solidFill>
                          <a:effectLst/>
                          <a:latin typeface="+mn-lt"/>
                          <a:ea typeface="+mn-ea"/>
                          <a:cs typeface="+mn-cs"/>
                        </a:rPr>
                        <a:t>VSCode</a:t>
                      </a:r>
                      <a:r>
                        <a:rPr lang="en-US" sz="1500" b="0" kern="1200" dirty="0">
                          <a:solidFill>
                            <a:schemeClr val="dk1"/>
                          </a:solidFill>
                          <a:effectLst/>
                          <a:latin typeface="+mn-lt"/>
                          <a:ea typeface="+mn-ea"/>
                          <a:cs typeface="+mn-cs"/>
                        </a:rPr>
                        <a:t> and Chrome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Unit Testing</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Frameworks used for various types of testing - Test Runners, Assertion Libraries etc.</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Assertion testing using the assert module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Jest </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Generating and using mock functions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Mocking modules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Handling HTTP calls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How to mock HTTP</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1411925611"/>
                  </a:ext>
                </a:extLst>
              </a:tr>
            </a:tbl>
          </a:graphicData>
        </a:graphic>
      </p:graphicFrame>
    </p:spTree>
    <p:extLst>
      <p:ext uri="{BB962C8B-B14F-4D97-AF65-F5344CB8AC3E}">
        <p14:creationId xmlns:p14="http://schemas.microsoft.com/office/powerpoint/2010/main" val="388336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19</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866133523"/>
              </p:ext>
            </p:extLst>
          </p:nvPr>
        </p:nvGraphicFramePr>
        <p:xfrm>
          <a:off x="391886" y="957145"/>
          <a:ext cx="11393714" cy="5211426"/>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439518">
                <a:tc gridSpan="2">
                  <a:txBody>
                    <a:bodyPr/>
                    <a:lstStyle/>
                    <a:p>
                      <a:pPr algn="ctr"/>
                      <a:r>
                        <a:rPr lang="en-US" sz="1500" b="0" dirty="0"/>
                        <a:t>Day 9</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439518">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695283">
                <a:tc>
                  <a:txBody>
                    <a:bodyPr/>
                    <a:lstStyle/>
                    <a:p>
                      <a:pPr algn="ctr"/>
                      <a:r>
                        <a:rPr lang="en-US" sz="1500" b="0" kern="1200" dirty="0">
                          <a:solidFill>
                            <a:schemeClr val="dk1"/>
                          </a:solidFill>
                          <a:effectLst/>
                          <a:latin typeface="+mn-lt"/>
                          <a:ea typeface="+mn-ea"/>
                          <a:cs typeface="+mn-cs"/>
                        </a:rPr>
                        <a:t>Before beginning React</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The </a:t>
                      </a:r>
                      <a:r>
                        <a:rPr lang="en-US" sz="1500" b="0" kern="1200" dirty="0" err="1">
                          <a:solidFill>
                            <a:schemeClr val="dk1"/>
                          </a:solidFill>
                          <a:effectLst/>
                          <a:latin typeface="+mn-lt"/>
                          <a:ea typeface="+mn-ea"/>
                          <a:cs typeface="+mn-cs"/>
                        </a:rPr>
                        <a:t>Axios</a:t>
                      </a:r>
                      <a:r>
                        <a:rPr lang="en-US" sz="1500" b="0" kern="1200" dirty="0">
                          <a:solidFill>
                            <a:schemeClr val="dk1"/>
                          </a:solidFill>
                          <a:effectLst/>
                          <a:latin typeface="+mn-lt"/>
                          <a:ea typeface="+mn-ea"/>
                          <a:cs typeface="+mn-cs"/>
                        </a:rPr>
                        <a:t> library for making Ajax calls (The fetch API can be covered instead)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Single Page Application (SPA) architecture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Webpack Fundamentals - Bundling, hot reloading and Babel </a:t>
                      </a:r>
                      <a:r>
                        <a:rPr lang="en-US" sz="1500" b="0" kern="1200" dirty="0" err="1">
                          <a:solidFill>
                            <a:schemeClr val="dk1"/>
                          </a:solidFill>
                          <a:effectLst/>
                          <a:latin typeface="+mn-lt"/>
                          <a:ea typeface="+mn-ea"/>
                          <a:cs typeface="+mn-cs"/>
                        </a:rPr>
                        <a:t>transpilation</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r h="2637107">
                <a:tc>
                  <a:txBody>
                    <a:bodyPr/>
                    <a:lstStyle/>
                    <a:p>
                      <a:pPr algn="ctr"/>
                      <a:r>
                        <a:rPr lang="en-US" sz="1500" b="0" kern="1200" dirty="0">
                          <a:solidFill>
                            <a:schemeClr val="dk1"/>
                          </a:solidFill>
                          <a:effectLst/>
                          <a:latin typeface="+mn-lt"/>
                          <a:ea typeface="+mn-ea"/>
                          <a:cs typeface="+mn-cs"/>
                        </a:rPr>
                        <a:t>Introduction to React</a:t>
                      </a:r>
                      <a:endParaRPr lang="en-IN" sz="15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500" b="0" kern="1200" dirty="0">
                        <a:solidFill>
                          <a:schemeClr val="dk1"/>
                        </a:solidFill>
                        <a:effectLst/>
                        <a:latin typeface="+mn-lt"/>
                        <a:ea typeface="+mn-ea"/>
                        <a:cs typeface="+mn-cs"/>
                      </a:endParaRPr>
                    </a:p>
                    <a:p>
                      <a:pPr algn="ct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Overview of React, Redux and React Router</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Component-based architecture for front-end apps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Getting started with React – including it in your application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Scaffolding a React application using boilerplate code (create-react-app)</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Understanding the Project Structure and build process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React elements, props and state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Immutability of React elements including props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1411925611"/>
                  </a:ext>
                </a:extLst>
              </a:tr>
            </a:tbl>
          </a:graphicData>
        </a:graphic>
      </p:graphicFrame>
    </p:spTree>
    <p:extLst>
      <p:ext uri="{BB962C8B-B14F-4D97-AF65-F5344CB8AC3E}">
        <p14:creationId xmlns:p14="http://schemas.microsoft.com/office/powerpoint/2010/main" val="183539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AF3-5BA1-5148-8342-B2396100AF88}"/>
              </a:ext>
            </a:extLst>
          </p:cNvPr>
          <p:cNvSpPr>
            <a:spLocks noGrp="1"/>
          </p:cNvSpPr>
          <p:nvPr>
            <p:ph type="title"/>
          </p:nvPr>
        </p:nvSpPr>
        <p:spPr>
          <a:xfrm>
            <a:off x="510810" y="3056806"/>
            <a:ext cx="10515600" cy="744389"/>
          </a:xfrm>
          <a:prstGeom prst="rect">
            <a:avLst/>
          </a:prstGeom>
        </p:spPr>
        <p:txBody>
          <a:bodyPr/>
          <a:lstStyle/>
          <a:p>
            <a:r>
              <a:rPr lang="en-US" dirty="0"/>
              <a:t>About Us</a:t>
            </a:r>
            <a:endParaRPr dirty="0"/>
          </a:p>
        </p:txBody>
      </p:sp>
    </p:spTree>
    <p:extLst>
      <p:ext uri="{BB962C8B-B14F-4D97-AF65-F5344CB8AC3E}">
        <p14:creationId xmlns:p14="http://schemas.microsoft.com/office/powerpoint/2010/main" val="357510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20</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227899100"/>
              </p:ext>
            </p:extLst>
          </p:nvPr>
        </p:nvGraphicFramePr>
        <p:xfrm>
          <a:off x="391886" y="957146"/>
          <a:ext cx="11393714" cy="5166360"/>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47136">
                <a:tc gridSpan="2">
                  <a:txBody>
                    <a:bodyPr/>
                    <a:lstStyle/>
                    <a:p>
                      <a:pPr algn="ctr"/>
                      <a:r>
                        <a:rPr lang="en-US" sz="1500" b="0" dirty="0"/>
                        <a:t>Day 9(Contd..)</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247136">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4828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Component Basics</a:t>
                      </a:r>
                      <a:endParaRPr lang="en-IN" sz="1500" b="0" kern="1200" dirty="0">
                        <a:solidFill>
                          <a:schemeClr val="dk1"/>
                        </a:solidFill>
                        <a:effectLst/>
                        <a:latin typeface="+mn-lt"/>
                        <a:ea typeface="+mn-ea"/>
                        <a:cs typeface="+mn-cs"/>
                      </a:endParaRPr>
                    </a:p>
                  </a:txBody>
                  <a:tcPr/>
                </a:tc>
                <a:tc>
                  <a:txBody>
                    <a:bodyPr/>
                    <a:lstStyle/>
                    <a:p>
                      <a:r>
                        <a:rPr lang="en-US" sz="1500" kern="1200" dirty="0">
                          <a:solidFill>
                            <a:schemeClr val="dk1"/>
                          </a:solidFill>
                          <a:effectLst/>
                          <a:latin typeface="+mn-lt"/>
                          <a:ea typeface="+mn-ea"/>
                          <a:cs typeface="+mn-cs"/>
                        </a:rPr>
                        <a:t>Introduction to Components in React</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Function and class-based components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Example: Clock component</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Updating content by replacing elements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Creating a Clock component</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Taking inputs using props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Children of React elements</a:t>
                      </a:r>
                      <a:endParaRPr lang="en-IN" sz="1500" kern="1200" dirty="0">
                        <a:solidFill>
                          <a:schemeClr val="dk1"/>
                        </a:solidFill>
                        <a:effectLst/>
                        <a:latin typeface="+mn-lt"/>
                        <a:ea typeface="+mn-ea"/>
                        <a:cs typeface="+mn-cs"/>
                      </a:endParaRPr>
                    </a:p>
                    <a:p>
                      <a:r>
                        <a:rPr lang="en-US" sz="1500" kern="1200" dirty="0">
                          <a:solidFill>
                            <a:schemeClr val="dk1"/>
                          </a:solidFill>
                          <a:effectLst/>
                          <a:latin typeface="+mn-lt"/>
                          <a:ea typeface="+mn-ea"/>
                          <a:cs typeface="+mn-cs"/>
                        </a:rPr>
                        <a:t>Composing components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955109678"/>
                  </a:ext>
                </a:extLst>
              </a:tr>
              <a:tr h="14828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Using JSX</a:t>
                      </a:r>
                      <a:endParaRPr lang="en-IN" sz="15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500" b="0" kern="1200" dirty="0">
                        <a:solidFill>
                          <a:schemeClr val="dk1"/>
                        </a:solidFill>
                        <a:effectLst/>
                        <a:latin typeface="+mn-lt"/>
                        <a:ea typeface="+mn-ea"/>
                        <a:cs typeface="+mn-cs"/>
                      </a:endParaRPr>
                    </a:p>
                  </a:txBody>
                  <a:tcPr/>
                </a:tc>
                <a:tc>
                  <a:txBody>
                    <a:bodyPr/>
                    <a:lstStyle/>
                    <a:p>
                      <a:r>
                        <a:rPr lang="en-US" sz="1500" b="0" kern="1200" dirty="0" err="1">
                          <a:solidFill>
                            <a:schemeClr val="dk1"/>
                          </a:solidFill>
                          <a:effectLst/>
                          <a:latin typeface="+mn-lt"/>
                          <a:ea typeface="+mn-ea"/>
                          <a:cs typeface="+mn-cs"/>
                        </a:rPr>
                        <a:t>React.createElement</a:t>
                      </a:r>
                      <a:r>
                        <a:rPr lang="en-US" sz="1500" b="0" kern="1200" dirty="0">
                          <a:solidFill>
                            <a:schemeClr val="dk1"/>
                          </a:solidFill>
                          <a:effectLst/>
                          <a:latin typeface="+mn-lt"/>
                          <a:ea typeface="+mn-ea"/>
                          <a:cs typeface="+mn-cs"/>
                        </a:rPr>
                        <a:t>() vs </a:t>
                      </a:r>
                      <a:r>
                        <a:rPr lang="en-US" sz="1500" b="0" kern="1200" dirty="0" err="1">
                          <a:solidFill>
                            <a:schemeClr val="dk1"/>
                          </a:solidFill>
                          <a:effectLst/>
                          <a:latin typeface="+mn-lt"/>
                          <a:ea typeface="+mn-ea"/>
                          <a:cs typeface="+mn-cs"/>
                        </a:rPr>
                        <a:t>document.createElement</a:t>
                      </a:r>
                      <a:r>
                        <a:rPr lang="en-US" sz="1500" b="0" kern="1200" dirty="0">
                          <a:solidFill>
                            <a:schemeClr val="dk1"/>
                          </a:solidFill>
                          <a:effectLst/>
                          <a:latin typeface="+mn-lt"/>
                          <a:ea typeface="+mn-ea"/>
                          <a:cs typeface="+mn-cs"/>
                        </a:rPr>
                        <a: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What is JSX?</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Need for JSX</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Passing various types of props </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Variables and Expressions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Example: Invoice Component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Comments in JSX</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Conditional expressions and hiding and showing elements conditionally</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Rendering an array of React elements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Iterating through arrays to render array of React elements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Styling React elements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1492492092"/>
                  </a:ext>
                </a:extLst>
              </a:tr>
            </a:tbl>
          </a:graphicData>
        </a:graphic>
      </p:graphicFrame>
    </p:spTree>
    <p:extLst>
      <p:ext uri="{BB962C8B-B14F-4D97-AF65-F5344CB8AC3E}">
        <p14:creationId xmlns:p14="http://schemas.microsoft.com/office/powerpoint/2010/main" val="309826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21</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2160806869"/>
              </p:ext>
            </p:extLst>
          </p:nvPr>
        </p:nvGraphicFramePr>
        <p:xfrm>
          <a:off x="391886" y="957145"/>
          <a:ext cx="11393714" cy="4968240"/>
        </p:xfrm>
        <a:graphic>
          <a:graphicData uri="http://schemas.openxmlformats.org/drawingml/2006/table">
            <a:tbl>
              <a:tblPr firstRow="1" bandRow="1">
                <a:tableStyleId>{93296810-A885-4BE3-A3E7-6D5BEEA58F35}</a:tableStyleId>
              </a:tblPr>
              <a:tblGrid>
                <a:gridCol w="4151085">
                  <a:extLst>
                    <a:ext uri="{9D8B030D-6E8A-4147-A177-3AD203B41FA5}">
                      <a16:colId xmlns:a16="http://schemas.microsoft.com/office/drawing/2014/main" val="333693985"/>
                    </a:ext>
                  </a:extLst>
                </a:gridCol>
                <a:gridCol w="7242629">
                  <a:extLst>
                    <a:ext uri="{9D8B030D-6E8A-4147-A177-3AD203B41FA5}">
                      <a16:colId xmlns:a16="http://schemas.microsoft.com/office/drawing/2014/main" val="1858198176"/>
                    </a:ext>
                  </a:extLst>
                </a:gridCol>
              </a:tblGrid>
              <a:tr h="263702">
                <a:tc gridSpan="2">
                  <a:txBody>
                    <a:bodyPr/>
                    <a:lstStyle/>
                    <a:p>
                      <a:pPr algn="ctr"/>
                      <a:r>
                        <a:rPr lang="en-US" sz="1400" b="0" dirty="0"/>
                        <a:t>Day 10</a:t>
                      </a:r>
                      <a:endParaRPr lang="en-IN" sz="1400" b="0" dirty="0"/>
                    </a:p>
                  </a:txBody>
                  <a:tcPr/>
                </a:tc>
                <a:tc hMerge="1">
                  <a:txBody>
                    <a:bodyPr/>
                    <a:lstStyle/>
                    <a:p>
                      <a:endParaRPr lang="en-IN" dirty="0"/>
                    </a:p>
                  </a:txBody>
                  <a:tcPr/>
                </a:tc>
                <a:extLst>
                  <a:ext uri="{0D108BD9-81ED-4DB2-BD59-A6C34878D82A}">
                    <a16:rowId xmlns:a16="http://schemas.microsoft.com/office/drawing/2014/main" val="1499230513"/>
                  </a:ext>
                </a:extLst>
              </a:tr>
              <a:tr h="263702">
                <a:tc>
                  <a:txBody>
                    <a:bodyPr/>
                    <a:lstStyle/>
                    <a:p>
                      <a:pPr algn="ctr"/>
                      <a:r>
                        <a:rPr lang="en-US" sz="1400" b="0" dirty="0"/>
                        <a:t>Module</a:t>
                      </a:r>
                      <a:endParaRPr lang="en-IN" sz="1400" b="0" dirty="0"/>
                    </a:p>
                  </a:txBody>
                  <a:tcPr/>
                </a:tc>
                <a:tc>
                  <a:txBody>
                    <a:bodyPr/>
                    <a:lstStyle/>
                    <a:p>
                      <a:pPr algn="ctr"/>
                      <a:r>
                        <a:rPr lang="en-US" sz="1400" b="0" dirty="0"/>
                        <a:t>Topics Covered</a:t>
                      </a:r>
                      <a:endParaRPr lang="en-IN" sz="1400" b="0" dirty="0"/>
                    </a:p>
                  </a:txBody>
                  <a:tcPr/>
                </a:tc>
                <a:extLst>
                  <a:ext uri="{0D108BD9-81ED-4DB2-BD59-A6C34878D82A}">
                    <a16:rowId xmlns:a16="http://schemas.microsoft.com/office/drawing/2014/main" val="2250360858"/>
                  </a:ext>
                </a:extLst>
              </a:tr>
              <a:tr h="4030879">
                <a:tc>
                  <a:txBody>
                    <a:bodyPr/>
                    <a:lstStyle/>
                    <a:p>
                      <a:pPr algn="ctr"/>
                      <a:r>
                        <a:rPr lang="en-US" sz="1400" b="0" kern="1200" dirty="0">
                          <a:solidFill>
                            <a:schemeClr val="dk1"/>
                          </a:solidFill>
                          <a:effectLst/>
                          <a:latin typeface="+mn-lt"/>
                          <a:ea typeface="+mn-ea"/>
                          <a:cs typeface="+mn-cs"/>
                        </a:rPr>
                        <a:t>Stateful Components in Depth</a:t>
                      </a:r>
                      <a:endParaRPr lang="en-IN" sz="1400" b="0" kern="1200" dirty="0">
                        <a:solidFill>
                          <a:schemeClr val="dk1"/>
                        </a:solidFill>
                        <a:effectLst/>
                        <a:latin typeface="+mn-lt"/>
                        <a:ea typeface="+mn-ea"/>
                        <a:cs typeface="+mn-cs"/>
                      </a:endParaRPr>
                    </a:p>
                  </a:txBody>
                  <a:tcPr/>
                </a:tc>
                <a:tc>
                  <a:txBody>
                    <a:bodyPr/>
                    <a:lstStyle/>
                    <a:p>
                      <a:r>
                        <a:rPr lang="en-US" sz="1400" kern="1200" dirty="0">
                          <a:solidFill>
                            <a:schemeClr val="dk1"/>
                          </a:solidFill>
                          <a:effectLst/>
                          <a:latin typeface="+mn-lt"/>
                          <a:ea typeface="+mn-ea"/>
                          <a:cs typeface="+mn-cs"/>
                        </a:rPr>
                        <a:t>What is state and when is it required for a component?</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Updating component state using </a:t>
                      </a:r>
                      <a:r>
                        <a:rPr lang="en-US" sz="1400" kern="1200" dirty="0" err="1">
                          <a:solidFill>
                            <a:schemeClr val="dk1"/>
                          </a:solidFill>
                          <a:effectLst/>
                          <a:latin typeface="+mn-lt"/>
                          <a:ea typeface="+mn-ea"/>
                          <a:cs typeface="+mn-cs"/>
                        </a:rPr>
                        <a:t>setState</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Forcing updates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Lifecycle methods – Mounting, Update and Unmounting phases and their methods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Handling asynchronous operations during the lifetime of a component</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Example: Countdown timer component</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Parent-child upstream/downstream communication</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Sending props, state, children etc. downstream</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Communication from child to parent component using parent function passed as prop</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Basics of event handling</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Binding the context and arguments of event handlers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Event object properties and methods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Validating prop data type using </a:t>
                      </a:r>
                      <a:r>
                        <a:rPr lang="en-US" sz="1400" kern="1200" dirty="0" err="1">
                          <a:solidFill>
                            <a:schemeClr val="dk1"/>
                          </a:solidFill>
                          <a:effectLst/>
                          <a:latin typeface="+mn-lt"/>
                          <a:ea typeface="+mn-ea"/>
                          <a:cs typeface="+mn-cs"/>
                        </a:rPr>
                        <a:t>PropTypes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Setting default values for props using </a:t>
                      </a:r>
                      <a:r>
                        <a:rPr lang="en-US" sz="1400" kern="1200" dirty="0" err="1">
                          <a:solidFill>
                            <a:schemeClr val="dk1"/>
                          </a:solidFill>
                          <a:effectLst/>
                          <a:latin typeface="+mn-lt"/>
                          <a:ea typeface="+mn-ea"/>
                          <a:cs typeface="+mn-cs"/>
                        </a:rPr>
                        <a:t>defaultProps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Virtual DOM – DOM diffing and reconciliation</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Setting a key for efficient DOM rendering</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Using refs for fetching DOM node references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Working with forms and validating inputs - default value for input elements, controlled and uncontrolled components</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Example: Workshops application with React</a:t>
                      </a:r>
                      <a:endParaRPr lang="en-IN" sz="1400" b="0" kern="1200" dirty="0">
                        <a:solidFill>
                          <a:schemeClr val="dk1"/>
                        </a:solidFill>
                        <a:effectLst/>
                        <a:latin typeface="+mn-lt"/>
                        <a:ea typeface="+mn-ea"/>
                        <a:cs typeface="+mn-cs"/>
                      </a:endParaRPr>
                    </a:p>
                  </a:txBody>
                  <a:tcPr/>
                </a:tc>
                <a:extLst>
                  <a:ext uri="{0D108BD9-81ED-4DB2-BD59-A6C34878D82A}">
                    <a16:rowId xmlns:a16="http://schemas.microsoft.com/office/drawing/2014/main" val="3638941736"/>
                  </a:ext>
                </a:extLst>
              </a:tr>
            </a:tbl>
          </a:graphicData>
        </a:graphic>
      </p:graphicFrame>
    </p:spTree>
    <p:extLst>
      <p:ext uri="{BB962C8B-B14F-4D97-AF65-F5344CB8AC3E}">
        <p14:creationId xmlns:p14="http://schemas.microsoft.com/office/powerpoint/2010/main" val="324316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22</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1960267340"/>
              </p:ext>
            </p:extLst>
          </p:nvPr>
        </p:nvGraphicFramePr>
        <p:xfrm>
          <a:off x="391886" y="957146"/>
          <a:ext cx="11393714" cy="5214063"/>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77209">
                <a:tc gridSpan="2">
                  <a:txBody>
                    <a:bodyPr/>
                    <a:lstStyle/>
                    <a:p>
                      <a:pPr algn="ctr"/>
                      <a:r>
                        <a:rPr lang="en-US" sz="1400" b="0" dirty="0"/>
                        <a:t>Day 11</a:t>
                      </a:r>
                      <a:endParaRPr lang="en-IN" sz="1400" b="0" dirty="0"/>
                    </a:p>
                  </a:txBody>
                  <a:tcPr/>
                </a:tc>
                <a:tc hMerge="1">
                  <a:txBody>
                    <a:bodyPr/>
                    <a:lstStyle/>
                    <a:p>
                      <a:endParaRPr lang="en-IN" dirty="0"/>
                    </a:p>
                  </a:txBody>
                  <a:tcPr/>
                </a:tc>
                <a:extLst>
                  <a:ext uri="{0D108BD9-81ED-4DB2-BD59-A6C34878D82A}">
                    <a16:rowId xmlns:a16="http://schemas.microsoft.com/office/drawing/2014/main" val="1499230513"/>
                  </a:ext>
                </a:extLst>
              </a:tr>
              <a:tr h="277209">
                <a:tc>
                  <a:txBody>
                    <a:bodyPr/>
                    <a:lstStyle/>
                    <a:p>
                      <a:pPr algn="ctr"/>
                      <a:r>
                        <a:rPr lang="en-US" sz="1400" b="0" dirty="0"/>
                        <a:t>Module</a:t>
                      </a:r>
                      <a:endParaRPr lang="en-IN" sz="1400" b="0" dirty="0"/>
                    </a:p>
                  </a:txBody>
                  <a:tcPr/>
                </a:tc>
                <a:tc>
                  <a:txBody>
                    <a:bodyPr/>
                    <a:lstStyle/>
                    <a:p>
                      <a:pPr algn="ctr"/>
                      <a:r>
                        <a:rPr lang="en-US" sz="1400" b="0" dirty="0"/>
                        <a:t>Topics Covered</a:t>
                      </a:r>
                      <a:endParaRPr lang="en-IN" sz="1400" b="0" dirty="0"/>
                    </a:p>
                  </a:txBody>
                  <a:tcPr/>
                </a:tc>
                <a:extLst>
                  <a:ext uri="{0D108BD9-81ED-4DB2-BD59-A6C34878D82A}">
                    <a16:rowId xmlns:a16="http://schemas.microsoft.com/office/drawing/2014/main" val="2250360858"/>
                  </a:ext>
                </a:extLst>
              </a:tr>
              <a:tr h="1663256">
                <a:tc>
                  <a:txBody>
                    <a:bodyPr/>
                    <a:lstStyle/>
                    <a:p>
                      <a:pPr algn="ctr"/>
                      <a:r>
                        <a:rPr lang="en-US" sz="1400" b="0" kern="1200" dirty="0">
                          <a:solidFill>
                            <a:schemeClr val="dk1"/>
                          </a:solidFill>
                          <a:effectLst/>
                          <a:latin typeface="+mn-lt"/>
                          <a:ea typeface="+mn-ea"/>
                          <a:cs typeface="+mn-cs"/>
                        </a:rPr>
                        <a:t>Advanced techniques and features </a:t>
                      </a:r>
                      <a:endParaRPr lang="en-IN" sz="1400" b="0" kern="1200" dirty="0">
                        <a:solidFill>
                          <a:schemeClr val="dk1"/>
                        </a:solidFill>
                        <a:effectLst/>
                        <a:latin typeface="+mn-lt"/>
                        <a:ea typeface="+mn-ea"/>
                        <a:cs typeface="+mn-cs"/>
                      </a:endParaRPr>
                    </a:p>
                  </a:txBody>
                  <a:tcPr/>
                </a:tc>
                <a:tc>
                  <a:txBody>
                    <a:bodyPr/>
                    <a:lstStyle/>
                    <a:p>
                      <a:r>
                        <a:rPr lang="en-US" sz="1400" b="0" kern="1200" dirty="0">
                          <a:solidFill>
                            <a:schemeClr val="dk1"/>
                          </a:solidFill>
                          <a:effectLst/>
                          <a:latin typeface="+mn-lt"/>
                          <a:ea typeface="+mn-ea"/>
                          <a:cs typeface="+mn-cs"/>
                        </a:rPr>
                        <a:t>Higher-order components (HOC)</a:t>
                      </a:r>
                      <a:br>
                        <a:rPr lang="en-US" sz="1400" b="0" kern="1200" dirty="0">
                          <a:solidFill>
                            <a:schemeClr val="dk1"/>
                          </a:solidFill>
                          <a:effectLst/>
                          <a:latin typeface="+mn-lt"/>
                          <a:ea typeface="+mn-ea"/>
                          <a:cs typeface="+mn-cs"/>
                        </a:rPr>
                      </a:br>
                      <a:r>
                        <a:rPr lang="en-US" sz="1400" b="0" kern="1200" dirty="0">
                          <a:solidFill>
                            <a:schemeClr val="dk1"/>
                          </a:solidFill>
                          <a:effectLst/>
                          <a:latin typeface="+mn-lt"/>
                          <a:ea typeface="+mn-ea"/>
                          <a:cs typeface="+mn-cs"/>
                        </a:rPr>
                        <a:t>Render props</a:t>
                      </a:r>
                      <a:br>
                        <a:rPr lang="en-US" sz="1400" b="0" kern="1200" dirty="0">
                          <a:solidFill>
                            <a:schemeClr val="dk1"/>
                          </a:solidFill>
                          <a:effectLst/>
                          <a:latin typeface="+mn-lt"/>
                          <a:ea typeface="+mn-ea"/>
                          <a:cs typeface="+mn-cs"/>
                        </a:rPr>
                      </a:br>
                      <a:r>
                        <a:rPr lang="en-US" sz="1400" b="0" kern="1200" dirty="0" err="1">
                          <a:solidFill>
                            <a:schemeClr val="dk1"/>
                          </a:solidFill>
                          <a:effectLst/>
                          <a:latin typeface="+mn-lt"/>
                          <a:ea typeface="+mn-ea"/>
                          <a:cs typeface="+mn-cs"/>
                        </a:rPr>
                        <a:t>Props</a:t>
                      </a:r>
                      <a:r>
                        <a:rPr lang="en-US" sz="1400" b="0" kern="1200" dirty="0">
                          <a:solidFill>
                            <a:schemeClr val="dk1"/>
                          </a:solidFill>
                          <a:effectLst/>
                          <a:latin typeface="+mn-lt"/>
                          <a:ea typeface="+mn-ea"/>
                          <a:cs typeface="+mn-cs"/>
                        </a:rPr>
                        <a:t> drilling and avoiding it using the context API</a:t>
                      </a:r>
                      <a:br>
                        <a:rPr lang="en-US" sz="1400" b="0" kern="1200" dirty="0">
                          <a:solidFill>
                            <a:schemeClr val="dk1"/>
                          </a:solidFill>
                          <a:effectLst/>
                          <a:latin typeface="+mn-lt"/>
                          <a:ea typeface="+mn-ea"/>
                          <a:cs typeface="+mn-cs"/>
                        </a:rPr>
                      </a:br>
                      <a:r>
                        <a:rPr lang="en-US" sz="1400" b="0" kern="1200" dirty="0">
                          <a:solidFill>
                            <a:schemeClr val="dk1"/>
                          </a:solidFill>
                          <a:effectLst/>
                          <a:latin typeface="+mn-lt"/>
                          <a:ea typeface="+mn-ea"/>
                          <a:cs typeface="+mn-cs"/>
                        </a:rPr>
                        <a:t>Basic Hooks – </a:t>
                      </a:r>
                      <a:r>
                        <a:rPr lang="en-US" sz="1400" b="0" kern="1200" dirty="0" err="1">
                          <a:solidFill>
                            <a:schemeClr val="dk1"/>
                          </a:solidFill>
                          <a:effectLst/>
                          <a:latin typeface="+mn-lt"/>
                          <a:ea typeface="+mn-ea"/>
                          <a:cs typeface="+mn-cs"/>
                        </a:rPr>
                        <a:t>useState</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useEffect</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useRef</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useContext</a:t>
                      </a:r>
                      <a:br>
                        <a:rPr lang="en-US" sz="1400" b="0" kern="1200" dirty="0">
                          <a:solidFill>
                            <a:schemeClr val="dk1"/>
                          </a:solidFill>
                          <a:effectLst/>
                          <a:latin typeface="+mn-lt"/>
                          <a:ea typeface="+mn-ea"/>
                          <a:cs typeface="+mn-cs"/>
                        </a:rPr>
                      </a:br>
                      <a:r>
                        <a:rPr lang="en-US" sz="1400" b="0" kern="1200" dirty="0">
                          <a:solidFill>
                            <a:schemeClr val="dk1"/>
                          </a:solidFill>
                          <a:effectLst/>
                          <a:latin typeface="+mn-lt"/>
                          <a:ea typeface="+mn-ea"/>
                          <a:cs typeface="+mn-cs"/>
                        </a:rPr>
                        <a:t>An introduction to advanced hooks – </a:t>
                      </a:r>
                      <a:r>
                        <a:rPr lang="en-US" sz="1400" b="0" kern="1200" dirty="0" err="1">
                          <a:solidFill>
                            <a:schemeClr val="dk1"/>
                          </a:solidFill>
                          <a:effectLst/>
                          <a:latin typeface="+mn-lt"/>
                          <a:ea typeface="+mn-ea"/>
                          <a:cs typeface="+mn-cs"/>
                        </a:rPr>
                        <a:t>useReducer</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Optimizing rendering using </a:t>
                      </a:r>
                      <a:r>
                        <a:rPr lang="en-US" sz="1400" b="0" kern="1200" dirty="0" err="1">
                          <a:solidFill>
                            <a:schemeClr val="dk1"/>
                          </a:solidFill>
                          <a:effectLst/>
                          <a:latin typeface="+mn-lt"/>
                          <a:ea typeface="+mn-ea"/>
                          <a:cs typeface="+mn-cs"/>
                        </a:rPr>
                        <a:t>useCallback</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useMemo</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React.memo</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Creating custom hooks</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React hook form for validation</a:t>
                      </a:r>
                      <a:endParaRPr lang="en-IN" sz="1400" b="0" kern="1200" dirty="0">
                        <a:solidFill>
                          <a:schemeClr val="dk1"/>
                        </a:solidFill>
                        <a:effectLst/>
                        <a:latin typeface="+mn-lt"/>
                        <a:ea typeface="+mn-ea"/>
                        <a:cs typeface="+mn-cs"/>
                      </a:endParaRPr>
                    </a:p>
                  </a:txBody>
                  <a:tcPr/>
                </a:tc>
                <a:extLst>
                  <a:ext uri="{0D108BD9-81ED-4DB2-BD59-A6C34878D82A}">
                    <a16:rowId xmlns:a16="http://schemas.microsoft.com/office/drawing/2014/main" val="955109678"/>
                  </a:ext>
                </a:extLst>
              </a:tr>
              <a:tr h="871230">
                <a:tc>
                  <a:txBody>
                    <a:bodyPr/>
                    <a:lstStyle/>
                    <a:p>
                      <a:pPr algn="ctr"/>
                      <a:r>
                        <a:rPr lang="en-US" sz="1400" b="0" kern="1200" dirty="0">
                          <a:solidFill>
                            <a:schemeClr val="dk1"/>
                          </a:solidFill>
                          <a:effectLst/>
                          <a:latin typeface="+mn-lt"/>
                          <a:ea typeface="+mn-ea"/>
                          <a:cs typeface="+mn-cs"/>
                        </a:rPr>
                        <a:t>Debugging</a:t>
                      </a:r>
                      <a:endParaRPr lang="en-IN" sz="14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kern="1200" dirty="0">
                        <a:solidFill>
                          <a:schemeClr val="dk1"/>
                        </a:solidFill>
                        <a:effectLst/>
                        <a:latin typeface="+mn-lt"/>
                        <a:ea typeface="+mn-ea"/>
                        <a:cs typeface="+mn-cs"/>
                      </a:endParaRPr>
                    </a:p>
                  </a:txBody>
                  <a:tcPr/>
                </a:tc>
                <a:tc>
                  <a:txBody>
                    <a:bodyPr/>
                    <a:lstStyle/>
                    <a:p>
                      <a:r>
                        <a:rPr lang="en-US" sz="1400" b="0" kern="1200" dirty="0">
                          <a:solidFill>
                            <a:schemeClr val="dk1"/>
                          </a:solidFill>
                          <a:effectLst/>
                          <a:latin typeface="+mn-lt"/>
                          <a:ea typeface="+mn-ea"/>
                          <a:cs typeface="+mn-cs"/>
                        </a:rPr>
                        <a:t>Using browser debugger</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Debugger statement</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React </a:t>
                      </a:r>
                      <a:r>
                        <a:rPr lang="en-US" sz="1400" b="0" kern="1200" dirty="0" err="1">
                          <a:solidFill>
                            <a:schemeClr val="dk1"/>
                          </a:solidFill>
                          <a:effectLst/>
                          <a:latin typeface="+mn-lt"/>
                          <a:ea typeface="+mn-ea"/>
                          <a:cs typeface="+mn-cs"/>
                        </a:rPr>
                        <a:t>devtools</a:t>
                      </a:r>
                      <a:r>
                        <a:rPr lang="en-US" sz="1400" b="0" kern="1200" dirty="0">
                          <a:solidFill>
                            <a:schemeClr val="dk1"/>
                          </a:solidFill>
                          <a:effectLst/>
                          <a:latin typeface="+mn-lt"/>
                          <a:ea typeface="+mn-ea"/>
                          <a:cs typeface="+mn-cs"/>
                        </a:rPr>
                        <a:t> for state snapshots</a:t>
                      </a:r>
                      <a:endParaRPr lang="en-IN" sz="1400" b="0" kern="1200" dirty="0">
                        <a:solidFill>
                          <a:schemeClr val="dk1"/>
                        </a:solidFill>
                        <a:effectLst/>
                        <a:latin typeface="+mn-lt"/>
                        <a:ea typeface="+mn-ea"/>
                        <a:cs typeface="+mn-cs"/>
                      </a:endParaRPr>
                    </a:p>
                    <a:p>
                      <a:endParaRPr lang="en-IN" sz="1400" b="0" kern="1200" dirty="0">
                        <a:solidFill>
                          <a:schemeClr val="dk1"/>
                        </a:solidFill>
                        <a:effectLst/>
                        <a:latin typeface="+mn-lt"/>
                        <a:ea typeface="+mn-ea"/>
                        <a:cs typeface="+mn-cs"/>
                      </a:endParaRPr>
                    </a:p>
                  </a:txBody>
                  <a:tcPr/>
                </a:tc>
                <a:extLst>
                  <a:ext uri="{0D108BD9-81ED-4DB2-BD59-A6C34878D82A}">
                    <a16:rowId xmlns:a16="http://schemas.microsoft.com/office/drawing/2014/main" val="1492492092"/>
                  </a:ext>
                </a:extLst>
              </a:tr>
              <a:tr h="1861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Routing</a:t>
                      </a:r>
                      <a:endParaRPr lang="en-IN" sz="14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kern="1200" dirty="0">
                        <a:solidFill>
                          <a:schemeClr val="dk1"/>
                        </a:solidFill>
                        <a:effectLst/>
                        <a:latin typeface="+mn-lt"/>
                        <a:ea typeface="+mn-ea"/>
                        <a:cs typeface="+mn-cs"/>
                      </a:endParaRPr>
                    </a:p>
                  </a:txBody>
                  <a:tcPr/>
                </a:tc>
                <a:tc>
                  <a:txBody>
                    <a:bodyPr/>
                    <a:lstStyle/>
                    <a:p>
                      <a:r>
                        <a:rPr lang="en-US" sz="1400" b="0" kern="1200" dirty="0">
                          <a:solidFill>
                            <a:schemeClr val="dk1"/>
                          </a:solidFill>
                          <a:effectLst/>
                          <a:latin typeface="+mn-lt"/>
                          <a:ea typeface="+mn-ea"/>
                          <a:cs typeface="+mn-cs"/>
                        </a:rPr>
                        <a:t>Introduction to React Router</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Example: Workshops application with React and React Router</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Route configuration – Link, </a:t>
                      </a:r>
                      <a:r>
                        <a:rPr lang="en-US" sz="1400" b="0" kern="1200" dirty="0" err="1">
                          <a:solidFill>
                            <a:schemeClr val="dk1"/>
                          </a:solidFill>
                          <a:effectLst/>
                          <a:latin typeface="+mn-lt"/>
                          <a:ea typeface="+mn-ea"/>
                          <a:cs typeface="+mn-cs"/>
                        </a:rPr>
                        <a:t>NavLink</a:t>
                      </a:r>
                      <a:r>
                        <a:rPr lang="en-US" sz="1400" b="0" kern="1200" dirty="0">
                          <a:solidFill>
                            <a:schemeClr val="dk1"/>
                          </a:solidFill>
                          <a:effectLst/>
                          <a:latin typeface="+mn-lt"/>
                          <a:ea typeface="+mn-ea"/>
                          <a:cs typeface="+mn-cs"/>
                        </a:rPr>
                        <a:t>, Route, Switch, Redirect components</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The hooks of React router</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The history, location and match props</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Handling params and </a:t>
                      </a:r>
                      <a:r>
                        <a:rPr lang="en-US" sz="1400" b="0" kern="1200" dirty="0" err="1">
                          <a:solidFill>
                            <a:schemeClr val="dk1"/>
                          </a:solidFill>
                          <a:effectLst/>
                          <a:latin typeface="+mn-lt"/>
                          <a:ea typeface="+mn-ea"/>
                          <a:cs typeface="+mn-cs"/>
                        </a:rPr>
                        <a:t>querystring</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Programmatic route changes</a:t>
                      </a:r>
                      <a:endParaRPr lang="en-IN"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Using </a:t>
                      </a:r>
                      <a:r>
                        <a:rPr lang="en-US" sz="1400" b="0" kern="1200" dirty="0" err="1">
                          <a:solidFill>
                            <a:schemeClr val="dk1"/>
                          </a:solidFill>
                          <a:effectLst/>
                          <a:latin typeface="+mn-lt"/>
                          <a:ea typeface="+mn-ea"/>
                          <a:cs typeface="+mn-cs"/>
                        </a:rPr>
                        <a:t>withRouter</a:t>
                      </a:r>
                      <a:endParaRPr lang="en-IN" sz="1400" b="0" kern="1200" dirty="0">
                        <a:solidFill>
                          <a:schemeClr val="dk1"/>
                        </a:solidFill>
                        <a:effectLst/>
                        <a:latin typeface="+mn-lt"/>
                        <a:ea typeface="+mn-ea"/>
                        <a:cs typeface="+mn-cs"/>
                      </a:endParaRPr>
                    </a:p>
                  </a:txBody>
                  <a:tcPr/>
                </a:tc>
                <a:extLst>
                  <a:ext uri="{0D108BD9-81ED-4DB2-BD59-A6C34878D82A}">
                    <a16:rowId xmlns:a16="http://schemas.microsoft.com/office/drawing/2014/main" val="2197552218"/>
                  </a:ext>
                </a:extLst>
              </a:tr>
            </a:tbl>
          </a:graphicData>
        </a:graphic>
      </p:graphicFrame>
    </p:spTree>
    <p:extLst>
      <p:ext uri="{BB962C8B-B14F-4D97-AF65-F5344CB8AC3E}">
        <p14:creationId xmlns:p14="http://schemas.microsoft.com/office/powerpoint/2010/main" val="297582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23</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2995676571"/>
              </p:ext>
            </p:extLst>
          </p:nvPr>
        </p:nvGraphicFramePr>
        <p:xfrm>
          <a:off x="391886" y="957146"/>
          <a:ext cx="11393714" cy="3936112"/>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77209">
                <a:tc gridSpan="2">
                  <a:txBody>
                    <a:bodyPr/>
                    <a:lstStyle/>
                    <a:p>
                      <a:pPr algn="ctr"/>
                      <a:r>
                        <a:rPr lang="en-US" sz="1400" b="0" dirty="0"/>
                        <a:t>Day 12</a:t>
                      </a:r>
                      <a:endParaRPr lang="en-IN" sz="1400" b="0" dirty="0"/>
                    </a:p>
                  </a:txBody>
                  <a:tcPr/>
                </a:tc>
                <a:tc hMerge="1">
                  <a:txBody>
                    <a:bodyPr/>
                    <a:lstStyle/>
                    <a:p>
                      <a:endParaRPr lang="en-IN" dirty="0"/>
                    </a:p>
                  </a:txBody>
                  <a:tcPr/>
                </a:tc>
                <a:extLst>
                  <a:ext uri="{0D108BD9-81ED-4DB2-BD59-A6C34878D82A}">
                    <a16:rowId xmlns:a16="http://schemas.microsoft.com/office/drawing/2014/main" val="1499230513"/>
                  </a:ext>
                </a:extLst>
              </a:tr>
              <a:tr h="277209">
                <a:tc>
                  <a:txBody>
                    <a:bodyPr/>
                    <a:lstStyle/>
                    <a:p>
                      <a:pPr algn="ctr"/>
                      <a:r>
                        <a:rPr lang="en-US" sz="1400" b="0" dirty="0"/>
                        <a:t>Module</a:t>
                      </a:r>
                      <a:endParaRPr lang="en-IN" sz="1400" b="0" dirty="0"/>
                    </a:p>
                  </a:txBody>
                  <a:tcPr/>
                </a:tc>
                <a:tc>
                  <a:txBody>
                    <a:bodyPr/>
                    <a:lstStyle/>
                    <a:p>
                      <a:pPr algn="ctr"/>
                      <a:r>
                        <a:rPr lang="en-US" sz="1400" b="0" dirty="0"/>
                        <a:t>Topics Covered</a:t>
                      </a:r>
                      <a:endParaRPr lang="en-IN" sz="1400" b="0" dirty="0"/>
                    </a:p>
                  </a:txBody>
                  <a:tcPr/>
                </a:tc>
                <a:extLst>
                  <a:ext uri="{0D108BD9-81ED-4DB2-BD59-A6C34878D82A}">
                    <a16:rowId xmlns:a16="http://schemas.microsoft.com/office/drawing/2014/main" val="2250360858"/>
                  </a:ext>
                </a:extLst>
              </a:tr>
              <a:tr h="1663256">
                <a:tc>
                  <a:txBody>
                    <a:bodyPr/>
                    <a:lstStyle/>
                    <a:p>
                      <a:pPr algn="ctr"/>
                      <a:r>
                        <a:rPr lang="en-US" sz="1400" b="0" kern="1200" dirty="0">
                          <a:solidFill>
                            <a:schemeClr val="dk1"/>
                          </a:solidFill>
                          <a:effectLst/>
                          <a:latin typeface="+mn-lt"/>
                          <a:ea typeface="+mn-ea"/>
                          <a:cs typeface="+mn-cs"/>
                        </a:rPr>
                        <a:t>React Hooks</a:t>
                      </a:r>
                      <a:endParaRPr lang="en-IN" sz="1400" b="0" kern="1200" dirty="0">
                        <a:solidFill>
                          <a:schemeClr val="dk1"/>
                        </a:solidFill>
                        <a:effectLst/>
                        <a:latin typeface="+mn-lt"/>
                        <a:ea typeface="+mn-ea"/>
                        <a:cs typeface="+mn-cs"/>
                      </a:endParaRPr>
                    </a:p>
                  </a:txBody>
                  <a:tcPr/>
                </a:tc>
                <a:tc>
                  <a:txBody>
                    <a:bodyPr/>
                    <a:lstStyle/>
                    <a:p>
                      <a:r>
                        <a:rPr lang="en-US" sz="1400" b="0" kern="1200" dirty="0" err="1">
                          <a:solidFill>
                            <a:schemeClr val="dk1"/>
                          </a:solidFill>
                          <a:effectLst/>
                          <a:latin typeface="+mn-lt"/>
                          <a:ea typeface="+mn-ea"/>
                          <a:cs typeface="+mn-cs"/>
                        </a:rPr>
                        <a:t>useState</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useEffect</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useRef</a:t>
                      </a:r>
                      <a:r>
                        <a:rPr lang="en-US" sz="1400" b="0" kern="1200" dirty="0">
                          <a:solidFill>
                            <a:schemeClr val="dk1"/>
                          </a:solidFill>
                          <a:effectLst/>
                          <a:latin typeface="+mn-lt"/>
                          <a:ea typeface="+mn-ea"/>
                          <a:cs typeface="+mn-cs"/>
                        </a:rPr>
                        <a:t>, </a:t>
                      </a:r>
                    </a:p>
                    <a:p>
                      <a:r>
                        <a:rPr lang="en-US" sz="1400" b="0" kern="1200" dirty="0">
                          <a:solidFill>
                            <a:schemeClr val="dk1"/>
                          </a:solidFill>
                          <a:effectLst/>
                          <a:latin typeface="+mn-lt"/>
                          <a:ea typeface="+mn-ea"/>
                          <a:cs typeface="+mn-cs"/>
                        </a:rPr>
                        <a:t>Working with hooks example </a:t>
                      </a:r>
                    </a:p>
                    <a:p>
                      <a:r>
                        <a:rPr lang="en-US" sz="1400" b="0" kern="1200" dirty="0">
                          <a:solidFill>
                            <a:schemeClr val="dk1"/>
                          </a:solidFill>
                          <a:effectLst/>
                          <a:latin typeface="+mn-lt"/>
                          <a:ea typeface="+mn-ea"/>
                          <a:cs typeface="+mn-cs"/>
                        </a:rPr>
                        <a:t>Fetching end point with hook </a:t>
                      </a:r>
                    </a:p>
                    <a:p>
                      <a:r>
                        <a:rPr lang="en-US" sz="1400" b="0" kern="1200" dirty="0">
                          <a:solidFill>
                            <a:schemeClr val="dk1"/>
                          </a:solidFill>
                          <a:effectLst/>
                          <a:latin typeface="+mn-lt"/>
                          <a:ea typeface="+mn-ea"/>
                          <a:cs typeface="+mn-cs"/>
                        </a:rPr>
                        <a:t>Working with lazy initialization with hooks </a:t>
                      </a:r>
                    </a:p>
                    <a:p>
                      <a:r>
                        <a:rPr lang="en-IN" sz="1400" b="0" kern="1200" dirty="0">
                          <a:solidFill>
                            <a:schemeClr val="dk1"/>
                          </a:solidFill>
                          <a:effectLst/>
                          <a:latin typeface="+mn-lt"/>
                          <a:ea typeface="+mn-ea"/>
                          <a:cs typeface="+mn-cs"/>
                        </a:rPr>
                        <a:t>Introduction to </a:t>
                      </a:r>
                      <a:r>
                        <a:rPr lang="en-IN" sz="1400" b="0" kern="1200" dirty="0" err="1">
                          <a:solidFill>
                            <a:schemeClr val="dk1"/>
                          </a:solidFill>
                          <a:effectLst/>
                          <a:latin typeface="+mn-lt"/>
                          <a:ea typeface="+mn-ea"/>
                          <a:cs typeface="+mn-cs"/>
                        </a:rPr>
                        <a:t>useContext</a:t>
                      </a:r>
                      <a:r>
                        <a:rPr lang="en-IN" sz="1400" b="0" kern="1200" dirty="0">
                          <a:solidFill>
                            <a:schemeClr val="dk1"/>
                          </a:solidFill>
                          <a:effectLst/>
                          <a:latin typeface="+mn-lt"/>
                          <a:ea typeface="+mn-ea"/>
                          <a:cs typeface="+mn-cs"/>
                        </a:rPr>
                        <a:t>, </a:t>
                      </a:r>
                      <a:r>
                        <a:rPr lang="en-IN" sz="1400" b="0" kern="1200" dirty="0" err="1">
                          <a:solidFill>
                            <a:schemeClr val="dk1"/>
                          </a:solidFill>
                          <a:effectLst/>
                          <a:latin typeface="+mn-lt"/>
                          <a:ea typeface="+mn-ea"/>
                          <a:cs typeface="+mn-cs"/>
                        </a:rPr>
                        <a:t>useReducer</a:t>
                      </a:r>
                      <a:r>
                        <a:rPr lang="en-IN" sz="1400" b="0" kern="1200" dirty="0">
                          <a:solidFill>
                            <a:schemeClr val="dk1"/>
                          </a:solidFill>
                          <a:effectLst/>
                          <a:latin typeface="+mn-lt"/>
                          <a:ea typeface="+mn-ea"/>
                          <a:cs typeface="+mn-cs"/>
                        </a:rPr>
                        <a:t>, </a:t>
                      </a:r>
                    </a:p>
                  </a:txBody>
                  <a:tcPr/>
                </a:tc>
                <a:extLst>
                  <a:ext uri="{0D108BD9-81ED-4DB2-BD59-A6C34878D82A}">
                    <a16:rowId xmlns:a16="http://schemas.microsoft.com/office/drawing/2014/main" val="955109678"/>
                  </a:ext>
                </a:extLst>
              </a:tr>
              <a:tr h="1663256">
                <a:tc>
                  <a:txBody>
                    <a:bodyPr/>
                    <a:lstStyle/>
                    <a:p>
                      <a:pPr marL="0" algn="ctr" defTabSz="914400" rtl="0" eaLnBrk="1" latinLnBrk="0" hangingPunct="1"/>
                      <a:r>
                        <a:rPr lang="en-IN" sz="1400" b="0" kern="1200" dirty="0">
                          <a:solidFill>
                            <a:schemeClr val="dk1"/>
                          </a:solidFill>
                          <a:effectLst/>
                          <a:latin typeface="+mn-lt"/>
                          <a:ea typeface="+mn-ea"/>
                          <a:cs typeface="+mn-cs"/>
                        </a:rPr>
                        <a:t>Styling react component </a:t>
                      </a:r>
                    </a:p>
                  </a:txBody>
                  <a:tcPr/>
                </a:tc>
                <a:tc>
                  <a:txBody>
                    <a:bodyPr/>
                    <a:lstStyle/>
                    <a:p>
                      <a:pPr marL="0" algn="l" defTabSz="914400" rtl="0" eaLnBrk="1" latinLnBrk="0" hangingPunct="1"/>
                      <a:r>
                        <a:rPr lang="en-IN" sz="1400" b="0" kern="1200" dirty="0">
                          <a:solidFill>
                            <a:schemeClr val="dk1"/>
                          </a:solidFill>
                          <a:effectLst/>
                          <a:latin typeface="+mn-lt"/>
                          <a:ea typeface="+mn-ea"/>
                          <a:cs typeface="+mn-cs"/>
                        </a:rPr>
                        <a:t>Inline CSS.</a:t>
                      </a:r>
                    </a:p>
                    <a:p>
                      <a:pPr marL="0" algn="l" defTabSz="914400" rtl="0" eaLnBrk="1" latinLnBrk="0" hangingPunct="1"/>
                      <a:r>
                        <a:rPr lang="en-IN" sz="1400" b="0" kern="1200" dirty="0">
                          <a:solidFill>
                            <a:schemeClr val="dk1"/>
                          </a:solidFill>
                          <a:effectLst/>
                          <a:latin typeface="+mn-lt"/>
                          <a:ea typeface="+mn-ea"/>
                          <a:cs typeface="+mn-cs"/>
                        </a:rPr>
                        <a:t>Normal CSS</a:t>
                      </a:r>
                    </a:p>
                    <a:p>
                      <a:pPr marL="0" algn="l" defTabSz="914400" rtl="0" eaLnBrk="1" latinLnBrk="0" hangingPunct="1"/>
                      <a:r>
                        <a:rPr lang="en-IN" sz="1400" b="0" kern="1200" dirty="0">
                          <a:solidFill>
                            <a:schemeClr val="dk1"/>
                          </a:solidFill>
                          <a:effectLst/>
                          <a:latin typeface="+mn-lt"/>
                          <a:ea typeface="+mn-ea"/>
                          <a:cs typeface="+mn-cs"/>
                        </a:rPr>
                        <a:t>CSS in JS</a:t>
                      </a:r>
                    </a:p>
                    <a:p>
                      <a:pPr marL="0" algn="l" defTabSz="914400" rtl="0" eaLnBrk="1" latinLnBrk="0" hangingPunct="1"/>
                      <a:r>
                        <a:rPr lang="en-IN" sz="1400" b="0" kern="1200" dirty="0">
                          <a:solidFill>
                            <a:schemeClr val="dk1"/>
                          </a:solidFill>
                          <a:effectLst/>
                          <a:latin typeface="+mn-lt"/>
                          <a:ea typeface="+mn-ea"/>
                          <a:cs typeface="+mn-cs"/>
                        </a:rPr>
                        <a:t>Styled Components</a:t>
                      </a:r>
                    </a:p>
                    <a:p>
                      <a:pPr marL="0" algn="l" defTabSz="914400" rtl="0" eaLnBrk="1" latinLnBrk="0" hangingPunct="1"/>
                      <a:r>
                        <a:rPr lang="en-IN" sz="1400" b="0" kern="1200" dirty="0">
                          <a:solidFill>
                            <a:schemeClr val="dk1"/>
                          </a:solidFill>
                          <a:effectLst/>
                          <a:latin typeface="+mn-lt"/>
                          <a:ea typeface="+mn-ea"/>
                          <a:cs typeface="+mn-cs"/>
                        </a:rPr>
                        <a:t>CSS module</a:t>
                      </a:r>
                    </a:p>
                    <a:p>
                      <a:pPr marL="0" algn="l" defTabSz="914400" rtl="0" eaLnBrk="1" latinLnBrk="0" hangingPunct="1"/>
                      <a:r>
                        <a:rPr lang="en-IN" sz="1400" b="0" kern="1200" dirty="0" err="1">
                          <a:solidFill>
                            <a:schemeClr val="dk1"/>
                          </a:solidFill>
                          <a:effectLst/>
                          <a:latin typeface="+mn-lt"/>
                          <a:ea typeface="+mn-ea"/>
                          <a:cs typeface="+mn-cs"/>
                        </a:rPr>
                        <a:t>Stylable</a:t>
                      </a:r>
                      <a:endParaRPr lang="en-IN" sz="1400" b="0" kern="1200" dirty="0">
                        <a:solidFill>
                          <a:schemeClr val="dk1"/>
                        </a:solidFill>
                        <a:effectLst/>
                        <a:latin typeface="+mn-lt"/>
                        <a:ea typeface="+mn-ea"/>
                        <a:cs typeface="+mn-cs"/>
                      </a:endParaRPr>
                    </a:p>
                  </a:txBody>
                  <a:tcPr/>
                </a:tc>
                <a:extLst>
                  <a:ext uri="{0D108BD9-81ED-4DB2-BD59-A6C34878D82A}">
                    <a16:rowId xmlns:a16="http://schemas.microsoft.com/office/drawing/2014/main" val="2296439323"/>
                  </a:ext>
                </a:extLst>
              </a:tr>
            </a:tbl>
          </a:graphicData>
        </a:graphic>
      </p:graphicFrame>
    </p:spTree>
    <p:extLst>
      <p:ext uri="{BB962C8B-B14F-4D97-AF65-F5344CB8AC3E}">
        <p14:creationId xmlns:p14="http://schemas.microsoft.com/office/powerpoint/2010/main" val="12916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24</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3725318451"/>
              </p:ext>
            </p:extLst>
          </p:nvPr>
        </p:nvGraphicFramePr>
        <p:xfrm>
          <a:off x="391886" y="957146"/>
          <a:ext cx="11393714" cy="3260692"/>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77209">
                <a:tc gridSpan="2">
                  <a:txBody>
                    <a:bodyPr/>
                    <a:lstStyle/>
                    <a:p>
                      <a:pPr algn="ctr"/>
                      <a:r>
                        <a:rPr lang="en-US" sz="1500" b="0" dirty="0"/>
                        <a:t>Day 13</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334612">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663256">
                <a:tc>
                  <a:txBody>
                    <a:bodyPr/>
                    <a:lstStyle/>
                    <a:p>
                      <a:pPr algn="ctr"/>
                      <a:r>
                        <a:rPr lang="en-US" sz="1500" b="0" kern="1200" dirty="0">
                          <a:solidFill>
                            <a:schemeClr val="dk1"/>
                          </a:solidFill>
                          <a:effectLst/>
                          <a:latin typeface="+mn-lt"/>
                          <a:ea typeface="+mn-ea"/>
                          <a:cs typeface="+mn-cs"/>
                        </a:rPr>
                        <a:t>Redux</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Redux flow overview</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Actions and Stores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Immutability</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Reducers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Middleware in Redux and popular Redux middleware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Implementing custom middleware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Redux </a:t>
                      </a:r>
                      <a:r>
                        <a:rPr lang="en-US" sz="1500" b="0" kern="1200" dirty="0" err="1">
                          <a:solidFill>
                            <a:schemeClr val="dk1"/>
                          </a:solidFill>
                          <a:effectLst/>
                          <a:latin typeface="+mn-lt"/>
                          <a:ea typeface="+mn-ea"/>
                          <a:cs typeface="+mn-cs"/>
                        </a:rPr>
                        <a:t>Thunk</a:t>
                      </a:r>
                      <a:r>
                        <a:rPr lang="en-US" sz="1500" b="0" kern="1200" dirty="0">
                          <a:solidFill>
                            <a:schemeClr val="dk1"/>
                          </a:solidFill>
                          <a:effectLst/>
                          <a:latin typeface="+mn-lt"/>
                          <a:ea typeface="+mn-ea"/>
                          <a:cs typeface="+mn-cs"/>
                        </a:rPr>
                        <a:t> (redux-</a:t>
                      </a:r>
                      <a:r>
                        <a:rPr lang="en-US" sz="1500" b="0" kern="1200" dirty="0" err="1">
                          <a:solidFill>
                            <a:schemeClr val="dk1"/>
                          </a:solidFill>
                          <a:effectLst/>
                          <a:latin typeface="+mn-lt"/>
                          <a:ea typeface="+mn-ea"/>
                          <a:cs typeface="+mn-cs"/>
                        </a:rPr>
                        <a:t>thunk</a:t>
                      </a:r>
                      <a:r>
                        <a:rPr lang="en-US" sz="1500" b="0" kern="1200" dirty="0">
                          <a:solidFill>
                            <a:schemeClr val="dk1"/>
                          </a:solidFill>
                          <a:effectLst/>
                          <a:latin typeface="+mn-lt"/>
                          <a:ea typeface="+mn-ea"/>
                          <a:cs typeface="+mn-cs"/>
                        </a:rPr>
                        <a: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Example: Workshops application with React, React Router and Redux</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Connecting React to Redux (react-redux) – Provider, </a:t>
                      </a:r>
                      <a:r>
                        <a:rPr lang="en-US" sz="1500" b="0" kern="1200" dirty="0" err="1">
                          <a:solidFill>
                            <a:schemeClr val="dk1"/>
                          </a:solidFill>
                          <a:effectLst/>
                          <a:latin typeface="+mn-lt"/>
                          <a:ea typeface="+mn-ea"/>
                          <a:cs typeface="+mn-cs"/>
                        </a:rPr>
                        <a:t>useDispatch</a:t>
                      </a:r>
                      <a:r>
                        <a:rPr lang="en-US" sz="1500" b="0" kern="1200" dirty="0">
                          <a:solidFill>
                            <a:schemeClr val="dk1"/>
                          </a:solidFill>
                          <a:effectLst/>
                          <a:latin typeface="+mn-lt"/>
                          <a:ea typeface="+mn-ea"/>
                          <a:cs typeface="+mn-cs"/>
                        </a:rPr>
                        <a:t>, </a:t>
                      </a:r>
                      <a:r>
                        <a:rPr lang="en-US" sz="1500" b="0" kern="1200" dirty="0" err="1">
                          <a:solidFill>
                            <a:schemeClr val="dk1"/>
                          </a:solidFill>
                          <a:effectLst/>
                          <a:latin typeface="+mn-lt"/>
                          <a:ea typeface="+mn-ea"/>
                          <a:cs typeface="+mn-cs"/>
                        </a:rPr>
                        <a:t>useSelector</a:t>
                      </a:r>
                      <a:r>
                        <a:rPr lang="en-US" sz="1500" b="0" kern="1200" dirty="0">
                          <a:solidFill>
                            <a:schemeClr val="dk1"/>
                          </a:solidFill>
                          <a:effectLst/>
                          <a:latin typeface="+mn-lt"/>
                          <a:ea typeface="+mn-ea"/>
                          <a:cs typeface="+mn-cs"/>
                        </a:rPr>
                        <a:t>, </a:t>
                      </a:r>
                      <a:r>
                        <a:rPr lang="en-US" sz="1500" b="0" kern="1200" dirty="0" err="1">
                          <a:solidFill>
                            <a:schemeClr val="dk1"/>
                          </a:solidFill>
                          <a:effectLst/>
                          <a:latin typeface="+mn-lt"/>
                          <a:ea typeface="+mn-ea"/>
                          <a:cs typeface="+mn-cs"/>
                        </a:rPr>
                        <a:t>mapStateToProps</a:t>
                      </a:r>
                      <a:r>
                        <a:rPr lang="en-US" sz="1500" b="0" kern="1200" dirty="0">
                          <a:solidFill>
                            <a:schemeClr val="dk1"/>
                          </a:solidFill>
                          <a:effectLst/>
                          <a:latin typeface="+mn-lt"/>
                          <a:ea typeface="+mn-ea"/>
                          <a:cs typeface="+mn-cs"/>
                        </a:rPr>
                        <a:t> &amp; </a:t>
                      </a:r>
                      <a:r>
                        <a:rPr lang="en-US" sz="1500" b="0" kern="1200" dirty="0" err="1">
                          <a:solidFill>
                            <a:schemeClr val="dk1"/>
                          </a:solidFill>
                          <a:effectLst/>
                          <a:latin typeface="+mn-lt"/>
                          <a:ea typeface="+mn-ea"/>
                          <a:cs typeface="+mn-cs"/>
                        </a:rPr>
                        <a:t>mapDispatchToProps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Redux dev tools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955109678"/>
                  </a:ext>
                </a:extLst>
              </a:tr>
            </a:tbl>
          </a:graphicData>
        </a:graphic>
      </p:graphicFrame>
    </p:spTree>
    <p:extLst>
      <p:ext uri="{BB962C8B-B14F-4D97-AF65-F5344CB8AC3E}">
        <p14:creationId xmlns:p14="http://schemas.microsoft.com/office/powerpoint/2010/main" val="37545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25</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4166268474"/>
              </p:ext>
            </p:extLst>
          </p:nvPr>
        </p:nvGraphicFramePr>
        <p:xfrm>
          <a:off x="391886" y="957146"/>
          <a:ext cx="11393714" cy="2803492"/>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77209">
                <a:tc gridSpan="2">
                  <a:txBody>
                    <a:bodyPr/>
                    <a:lstStyle/>
                    <a:p>
                      <a:pPr algn="ctr"/>
                      <a:r>
                        <a:rPr lang="en-US" sz="1500" b="0" dirty="0"/>
                        <a:t>Day 13</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334612">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1663256">
                <a:tc>
                  <a:txBody>
                    <a:bodyPr/>
                    <a:lstStyle/>
                    <a:p>
                      <a:pPr algn="ctr"/>
                      <a:r>
                        <a:rPr lang="en-US" sz="1500" b="0" kern="1200" dirty="0">
                          <a:solidFill>
                            <a:schemeClr val="dk1"/>
                          </a:solidFill>
                          <a:effectLst/>
                          <a:latin typeface="+mn-lt"/>
                          <a:ea typeface="+mn-ea"/>
                          <a:cs typeface="+mn-cs"/>
                        </a:rPr>
                        <a:t>Saga</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Building an application with Redux Saga </a:t>
                      </a:r>
                    </a:p>
                    <a:p>
                      <a:r>
                        <a:rPr lang="en-IN" sz="1500" b="0" kern="1200" dirty="0">
                          <a:solidFill>
                            <a:schemeClr val="dk1"/>
                          </a:solidFill>
                          <a:effectLst/>
                          <a:latin typeface="+mn-lt"/>
                          <a:ea typeface="+mn-ea"/>
                          <a:cs typeface="+mn-cs"/>
                        </a:rPr>
                        <a:t>Creating redux middleware with Redux saga</a:t>
                      </a:r>
                    </a:p>
                    <a:p>
                      <a:r>
                        <a:rPr lang="en-IN" sz="1500" b="0" kern="1200" dirty="0">
                          <a:solidFill>
                            <a:schemeClr val="dk1"/>
                          </a:solidFill>
                          <a:effectLst/>
                          <a:latin typeface="+mn-lt"/>
                          <a:ea typeface="+mn-ea"/>
                          <a:cs typeface="+mn-cs"/>
                        </a:rPr>
                        <a:t>Install and setup redux saga</a:t>
                      </a:r>
                    </a:p>
                    <a:p>
                      <a:r>
                        <a:rPr lang="en-IN" sz="1500" b="0" kern="1200" dirty="0">
                          <a:solidFill>
                            <a:schemeClr val="dk1"/>
                          </a:solidFill>
                          <a:effectLst/>
                          <a:latin typeface="+mn-lt"/>
                          <a:ea typeface="+mn-ea"/>
                          <a:cs typeface="+mn-cs"/>
                        </a:rPr>
                        <a:t>Sagas vs promises</a:t>
                      </a:r>
                    </a:p>
                    <a:p>
                      <a:r>
                        <a:rPr lang="en-IN" sz="1500" b="0" kern="1200" dirty="0">
                          <a:solidFill>
                            <a:schemeClr val="dk1"/>
                          </a:solidFill>
                          <a:effectLst/>
                          <a:latin typeface="+mn-lt"/>
                          <a:ea typeface="+mn-ea"/>
                          <a:cs typeface="+mn-cs"/>
                        </a:rPr>
                        <a:t>Error handling with Saga </a:t>
                      </a:r>
                    </a:p>
                    <a:p>
                      <a:pPr marL="0" algn="l" defTabSz="914400" rtl="0" eaLnBrk="1" latinLnBrk="0" hangingPunct="1"/>
                      <a:r>
                        <a:rPr lang="en-IN" sz="1500" b="0" kern="1200" dirty="0">
                          <a:solidFill>
                            <a:schemeClr val="dk1"/>
                          </a:solidFill>
                          <a:effectLst/>
                          <a:latin typeface="+mn-lt"/>
                          <a:ea typeface="+mn-ea"/>
                          <a:cs typeface="+mn-cs"/>
                        </a:rPr>
                        <a:t>Create user form UI &amp; functionality</a:t>
                      </a:r>
                    </a:p>
                    <a:p>
                      <a:pPr marL="0" algn="l" defTabSz="914400" rtl="0" eaLnBrk="1" latinLnBrk="0" hangingPunct="1"/>
                      <a:r>
                        <a:rPr lang="en-IN" sz="1500" b="0" kern="1200" dirty="0">
                          <a:solidFill>
                            <a:schemeClr val="dk1"/>
                          </a:solidFill>
                          <a:effectLst/>
                          <a:latin typeface="+mn-lt"/>
                          <a:ea typeface="+mn-ea"/>
                          <a:cs typeface="+mn-cs"/>
                        </a:rPr>
                        <a:t>Displaying errors in the UI</a:t>
                      </a:r>
                    </a:p>
                    <a:p>
                      <a:pPr marL="0" algn="l" defTabSz="914400" rtl="0" eaLnBrk="1" latinLnBrk="0" hangingPunct="1"/>
                      <a:br>
                        <a:rPr lang="en-IN" sz="1500" b="0" kern="1200" dirty="0">
                          <a:solidFill>
                            <a:schemeClr val="dk1"/>
                          </a:solidFill>
                          <a:effectLst/>
                          <a:latin typeface="+mn-lt"/>
                          <a:ea typeface="+mn-ea"/>
                          <a:cs typeface="+mn-cs"/>
                        </a:rPr>
                      </a:b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955109678"/>
                  </a:ext>
                </a:extLst>
              </a:tr>
            </a:tbl>
          </a:graphicData>
        </a:graphic>
      </p:graphicFrame>
    </p:spTree>
    <p:extLst>
      <p:ext uri="{BB962C8B-B14F-4D97-AF65-F5344CB8AC3E}">
        <p14:creationId xmlns:p14="http://schemas.microsoft.com/office/powerpoint/2010/main" val="311730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26</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1889684356"/>
              </p:ext>
            </p:extLst>
          </p:nvPr>
        </p:nvGraphicFramePr>
        <p:xfrm>
          <a:off x="391886" y="957146"/>
          <a:ext cx="11393714" cy="5107751"/>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270237">
                <a:tc gridSpan="2">
                  <a:txBody>
                    <a:bodyPr/>
                    <a:lstStyle/>
                    <a:p>
                      <a:pPr algn="ctr"/>
                      <a:r>
                        <a:rPr lang="en-US" sz="1500" b="0" dirty="0"/>
                        <a:t>Day 15</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282542">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25865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err="1">
                          <a:solidFill>
                            <a:schemeClr val="dk1"/>
                          </a:solidFill>
                          <a:effectLst/>
                          <a:latin typeface="+mn-lt"/>
                          <a:ea typeface="+mn-ea"/>
                          <a:cs typeface="+mn-cs"/>
                        </a:rPr>
                        <a:t>GraphQL</a:t>
                      </a:r>
                      <a:endParaRPr lang="en-IN" sz="1500" b="0" kern="1200" dirty="0">
                        <a:solidFill>
                          <a:schemeClr val="dk1"/>
                        </a:solidFill>
                        <a:effectLst/>
                        <a:latin typeface="+mn-lt"/>
                        <a:ea typeface="+mn-ea"/>
                        <a:cs typeface="+mn-cs"/>
                      </a:endParaRPr>
                    </a:p>
                    <a:p>
                      <a:pPr algn="ct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Queries and Mutations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Structure of Queries and Mutations</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Defining the Schema for the client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Fragments</a:t>
                      </a:r>
                      <a:endParaRPr lang="en-IN" sz="1500" b="0" kern="1200" dirty="0">
                        <a:solidFill>
                          <a:schemeClr val="dk1"/>
                        </a:solidFill>
                        <a:effectLst/>
                        <a:latin typeface="+mn-lt"/>
                        <a:ea typeface="+mn-ea"/>
                        <a:cs typeface="+mn-cs"/>
                      </a:endParaRPr>
                    </a:p>
                    <a:p>
                      <a:r>
                        <a:rPr lang="en-US" sz="1500" b="0" kern="1200" dirty="0" err="1">
                          <a:solidFill>
                            <a:schemeClr val="dk1"/>
                          </a:solidFill>
                          <a:effectLst/>
                          <a:latin typeface="+mn-lt"/>
                          <a:ea typeface="+mn-ea"/>
                          <a:cs typeface="+mn-cs"/>
                        </a:rPr>
                        <a:t>GraphQL</a:t>
                      </a:r>
                      <a:r>
                        <a:rPr lang="en-US" sz="1500" b="0" kern="1200" dirty="0">
                          <a:solidFill>
                            <a:schemeClr val="dk1"/>
                          </a:solidFill>
                          <a:effectLst/>
                          <a:latin typeface="+mn-lt"/>
                          <a:ea typeface="+mn-ea"/>
                          <a:cs typeface="+mn-cs"/>
                        </a:rPr>
                        <a:t> clients </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The Apollo Client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Using Apollo in a React application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Example: Store application with React, React Router, and </a:t>
                      </a:r>
                      <a:r>
                        <a:rPr lang="en-US" sz="1500" b="0" kern="1200" dirty="0" err="1">
                          <a:solidFill>
                            <a:schemeClr val="dk1"/>
                          </a:solidFill>
                          <a:effectLst/>
                          <a:latin typeface="+mn-lt"/>
                          <a:ea typeface="+mn-ea"/>
                          <a:cs typeface="+mn-cs"/>
                        </a:rPr>
                        <a:t>GraphQL</a:t>
                      </a:r>
                      <a:r>
                        <a:rPr lang="en-US" sz="1500" b="0" kern="1200" dirty="0">
                          <a:solidFill>
                            <a:schemeClr val="dk1"/>
                          </a:solidFill>
                          <a:effectLst/>
                          <a:latin typeface="+mn-lt"/>
                          <a:ea typeface="+mn-ea"/>
                          <a:cs typeface="+mn-cs"/>
                        </a:rPr>
                        <a:t> (Apollo Client)</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Caching in </a:t>
                      </a:r>
                      <a:r>
                        <a:rPr lang="en-US" sz="1500" b="0" kern="1200" dirty="0" err="1">
                          <a:solidFill>
                            <a:schemeClr val="dk1"/>
                          </a:solidFill>
                          <a:effectLst/>
                          <a:latin typeface="+mn-lt"/>
                          <a:ea typeface="+mn-ea"/>
                          <a:cs typeface="+mn-cs"/>
                        </a:rPr>
                        <a:t>GraphQL</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Reading and Writing to the cache</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Some points to ponder - Is Redux necessary when </a:t>
                      </a:r>
                      <a:r>
                        <a:rPr lang="en-US" sz="1500" b="0" kern="1200" dirty="0" err="1">
                          <a:solidFill>
                            <a:schemeClr val="dk1"/>
                          </a:solidFill>
                          <a:effectLst/>
                          <a:latin typeface="+mn-lt"/>
                          <a:ea typeface="+mn-ea"/>
                          <a:cs typeface="+mn-cs"/>
                        </a:rPr>
                        <a:t>GraphQL</a:t>
                      </a:r>
                      <a:r>
                        <a:rPr lang="en-US" sz="1500" b="0" kern="1200" dirty="0">
                          <a:solidFill>
                            <a:schemeClr val="dk1"/>
                          </a:solidFill>
                          <a:effectLst/>
                          <a:latin typeface="+mn-lt"/>
                          <a:ea typeface="+mn-ea"/>
                          <a:cs typeface="+mn-cs"/>
                        </a:rPr>
                        <a:t> is used?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Example: Workshops application with </a:t>
                      </a:r>
                      <a:r>
                        <a:rPr lang="en-US" sz="1500" b="0" kern="1200" dirty="0" err="1">
                          <a:solidFill>
                            <a:schemeClr val="dk1"/>
                          </a:solidFill>
                          <a:effectLst/>
                          <a:latin typeface="+mn-lt"/>
                          <a:ea typeface="+mn-ea"/>
                          <a:cs typeface="+mn-cs"/>
                        </a:rPr>
                        <a:t>GraphQL</a:t>
                      </a:r>
                      <a:r>
                        <a:rPr lang="en-US" sz="1500" b="0" kern="1200" dirty="0">
                          <a:solidFill>
                            <a:schemeClr val="dk1"/>
                          </a:solidFill>
                          <a:effectLst/>
                          <a:latin typeface="+mn-lt"/>
                          <a:ea typeface="+mn-ea"/>
                          <a:cs typeface="+mn-cs"/>
                        </a:rPr>
                        <a:t> included</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955109678"/>
                  </a:ext>
                </a:extLst>
              </a:tr>
              <a:tr h="14044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Deployment</a:t>
                      </a:r>
                      <a:endParaRPr lang="en-IN" sz="1500" b="0" kern="1200" dirty="0">
                        <a:solidFill>
                          <a:schemeClr val="dk1"/>
                        </a:solidFill>
                        <a:effectLst/>
                        <a:latin typeface="+mn-lt"/>
                        <a:ea typeface="+mn-ea"/>
                        <a:cs typeface="+mn-cs"/>
                      </a:endParaRPr>
                    </a:p>
                    <a:p>
                      <a:pPr algn="ct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Configuration management in a create-react-app application</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Creating a production build</a:t>
                      </a:r>
                      <a:endParaRPr lang="en-IN" sz="1500" b="0" kern="1200" dirty="0">
                        <a:solidFill>
                          <a:schemeClr val="dk1"/>
                        </a:solidFill>
                        <a:effectLst/>
                        <a:latin typeface="+mn-lt"/>
                        <a:ea typeface="+mn-ea"/>
                        <a:cs typeface="+mn-cs"/>
                      </a:endParaRPr>
                    </a:p>
                    <a:p>
                      <a:r>
                        <a:rPr lang="en-US" sz="1500" b="0" kern="1200" dirty="0">
                          <a:solidFill>
                            <a:schemeClr val="dk1"/>
                          </a:solidFill>
                          <a:effectLst/>
                          <a:latin typeface="+mn-lt"/>
                          <a:ea typeface="+mn-ea"/>
                          <a:cs typeface="+mn-cs"/>
                        </a:rPr>
                        <a:t>Deployment</a:t>
                      </a:r>
                      <a:endParaRPr lang="en-IN" sz="1500" b="0" kern="1200" dirty="0">
                        <a:solidFill>
                          <a:schemeClr val="dk1"/>
                        </a:solidFill>
                        <a:effectLst/>
                        <a:latin typeface="+mn-lt"/>
                        <a:ea typeface="+mn-ea"/>
                        <a:cs typeface="+mn-cs"/>
                      </a:endParaRPr>
                    </a:p>
                    <a:p>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653442065"/>
                  </a:ext>
                </a:extLst>
              </a:tr>
            </a:tbl>
          </a:graphicData>
        </a:graphic>
      </p:graphicFrame>
    </p:spTree>
    <p:extLst>
      <p:ext uri="{BB962C8B-B14F-4D97-AF65-F5344CB8AC3E}">
        <p14:creationId xmlns:p14="http://schemas.microsoft.com/office/powerpoint/2010/main" val="148522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2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BFD1-8919-B94C-A5F5-4463AF1710F7}"/>
              </a:ext>
            </a:extLst>
          </p:cNvPr>
          <p:cNvSpPr>
            <a:spLocks noGrp="1"/>
          </p:cNvSpPr>
          <p:nvPr>
            <p:ph type="title"/>
          </p:nvPr>
        </p:nvSpPr>
        <p:spPr>
          <a:xfrm>
            <a:off x="463550" y="478702"/>
            <a:ext cx="11334197" cy="604663"/>
          </a:xfrm>
          <a:prstGeom prst="rect">
            <a:avLst/>
          </a:prstGeom>
        </p:spPr>
        <p:txBody>
          <a:bodyPr/>
          <a:lstStyle/>
          <a:p>
            <a:r>
              <a:rPr lang="en-US" dirty="0">
                <a:solidFill>
                  <a:srgbClr val="FF0000"/>
                </a:solidFill>
              </a:rPr>
              <a:t>The Manipal Group</a:t>
            </a:r>
          </a:p>
        </p:txBody>
      </p:sp>
      <p:grpSp>
        <p:nvGrpSpPr>
          <p:cNvPr id="3" name="Group 2">
            <a:extLst>
              <a:ext uri="{FF2B5EF4-FFF2-40B4-BE49-F238E27FC236}">
                <a16:creationId xmlns:a16="http://schemas.microsoft.com/office/drawing/2014/main" id="{699D6865-A06E-9E4B-A1CD-C2C41F53CA37}"/>
              </a:ext>
            </a:extLst>
          </p:cNvPr>
          <p:cNvGrpSpPr/>
          <p:nvPr/>
        </p:nvGrpSpPr>
        <p:grpSpPr>
          <a:xfrm>
            <a:off x="506905" y="1496067"/>
            <a:ext cx="7684348" cy="4422974"/>
            <a:chOff x="3299557" y="1256786"/>
            <a:chExt cx="7684348" cy="4422974"/>
          </a:xfrm>
        </p:grpSpPr>
        <p:pic>
          <p:nvPicPr>
            <p:cNvPr id="18" name="Picture 17">
              <a:extLst>
                <a:ext uri="{FF2B5EF4-FFF2-40B4-BE49-F238E27FC236}">
                  <a16:creationId xmlns:a16="http://schemas.microsoft.com/office/drawing/2014/main" id="{EAACFADC-0927-5744-B307-990C24E56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557" y="1256787"/>
              <a:ext cx="3562188" cy="1993309"/>
            </a:xfrm>
            <a:prstGeom prst="rect">
              <a:avLst/>
            </a:prstGeom>
            <a:ln>
              <a:noFill/>
            </a:ln>
            <a:effectLst/>
          </p:spPr>
        </p:pic>
        <p:sp>
          <p:nvSpPr>
            <p:cNvPr id="19" name="Rectangle 18">
              <a:extLst>
                <a:ext uri="{FF2B5EF4-FFF2-40B4-BE49-F238E27FC236}">
                  <a16:creationId xmlns:a16="http://schemas.microsoft.com/office/drawing/2014/main" id="{C2815AEB-3C44-DE4D-880C-62F011EE03C5}"/>
                </a:ext>
              </a:extLst>
            </p:cNvPr>
            <p:cNvSpPr/>
            <p:nvPr/>
          </p:nvSpPr>
          <p:spPr>
            <a:xfrm>
              <a:off x="3299557" y="1256788"/>
              <a:ext cx="3562188" cy="332492"/>
            </a:xfrm>
            <a:prstGeom prst="rect">
              <a:avLst/>
            </a:prstGeom>
            <a:solidFill>
              <a:srgbClr val="FF54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ACF041E6-C0BD-014C-8007-03E8324590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
            <a:stretch/>
          </p:blipFill>
          <p:spPr>
            <a:xfrm>
              <a:off x="7413419" y="1256786"/>
              <a:ext cx="3570260" cy="1993309"/>
            </a:xfrm>
            <a:prstGeom prst="rect">
              <a:avLst/>
            </a:prstGeom>
            <a:ln>
              <a:noFill/>
            </a:ln>
            <a:effectLst/>
          </p:spPr>
        </p:pic>
        <p:pic>
          <p:nvPicPr>
            <p:cNvPr id="22" name="Picture 21">
              <a:extLst>
                <a:ext uri="{FF2B5EF4-FFF2-40B4-BE49-F238E27FC236}">
                  <a16:creationId xmlns:a16="http://schemas.microsoft.com/office/drawing/2014/main" id="{F2F780D0-5452-4643-BE57-0CC472911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558" y="3681934"/>
              <a:ext cx="3562188" cy="1993309"/>
            </a:xfrm>
            <a:prstGeom prst="rect">
              <a:avLst/>
            </a:prstGeom>
            <a:ln>
              <a:noFill/>
            </a:ln>
            <a:effectLst/>
          </p:spPr>
        </p:pic>
        <p:pic>
          <p:nvPicPr>
            <p:cNvPr id="23" name="Picture 22">
              <a:extLst>
                <a:ext uri="{FF2B5EF4-FFF2-40B4-BE49-F238E27FC236}">
                  <a16:creationId xmlns:a16="http://schemas.microsoft.com/office/drawing/2014/main" id="{E1BB9820-AFDF-4F47-A7C2-92437A142B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383" y="3681934"/>
              <a:ext cx="3570260" cy="1997826"/>
            </a:xfrm>
            <a:prstGeom prst="rect">
              <a:avLst/>
            </a:prstGeom>
            <a:ln>
              <a:noFill/>
            </a:ln>
            <a:effectLst/>
          </p:spPr>
        </p:pic>
        <p:sp>
          <p:nvSpPr>
            <p:cNvPr id="24" name="Rectangle 23">
              <a:extLst>
                <a:ext uri="{FF2B5EF4-FFF2-40B4-BE49-F238E27FC236}">
                  <a16:creationId xmlns:a16="http://schemas.microsoft.com/office/drawing/2014/main" id="{4E604DCF-1FE6-E14C-8747-A4B84E30BC4A}"/>
                </a:ext>
              </a:extLst>
            </p:cNvPr>
            <p:cNvSpPr/>
            <p:nvPr/>
          </p:nvSpPr>
          <p:spPr>
            <a:xfrm>
              <a:off x="7413645" y="1256788"/>
              <a:ext cx="3570260" cy="332492"/>
            </a:xfrm>
            <a:prstGeom prst="rect">
              <a:avLst/>
            </a:prstGeom>
            <a:solidFill>
              <a:srgbClr val="FF54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B571080-E784-0B47-BCCF-CE3CFF8D9F98}"/>
                </a:ext>
              </a:extLst>
            </p:cNvPr>
            <p:cNvSpPr/>
            <p:nvPr/>
          </p:nvSpPr>
          <p:spPr>
            <a:xfrm>
              <a:off x="3299557" y="3671997"/>
              <a:ext cx="3562188" cy="332492"/>
            </a:xfrm>
            <a:prstGeom prst="rect">
              <a:avLst/>
            </a:prstGeom>
            <a:solidFill>
              <a:srgbClr val="FF54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6F72790A-D241-9B46-8611-BC4FA44B2F73}"/>
                </a:ext>
              </a:extLst>
            </p:cNvPr>
            <p:cNvSpPr/>
            <p:nvPr/>
          </p:nvSpPr>
          <p:spPr>
            <a:xfrm>
              <a:off x="7409383" y="3671997"/>
              <a:ext cx="3570260" cy="332492"/>
            </a:xfrm>
            <a:prstGeom prst="rect">
              <a:avLst/>
            </a:prstGeom>
            <a:solidFill>
              <a:srgbClr val="FF54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CAF42591-CAF3-B241-B8A9-92C4A02A1075}"/>
                </a:ext>
              </a:extLst>
            </p:cNvPr>
            <p:cNvSpPr txBox="1"/>
            <p:nvPr/>
          </p:nvSpPr>
          <p:spPr>
            <a:xfrm>
              <a:off x="3876225" y="1260663"/>
              <a:ext cx="2408852" cy="307777"/>
            </a:xfrm>
            <a:prstGeom prst="rect">
              <a:avLst/>
            </a:prstGeom>
            <a:noFill/>
          </p:spPr>
          <p:txBody>
            <a:bodyPr wrap="square" rtlCol="0">
              <a:spAutoFit/>
            </a:bodyPr>
            <a:lstStyle/>
            <a:p>
              <a:pPr algn="ctr"/>
              <a:r>
                <a:rPr lang="en-IN" sz="1400" dirty="0">
                  <a:solidFill>
                    <a:schemeClr val="bg1"/>
                  </a:solidFill>
                  <a:latin typeface="Arial" panose="020B0604020202020204" pitchFamily="34" charset="0"/>
                  <a:cs typeface="Arial" panose="020B0604020202020204" pitchFamily="34" charset="0"/>
                </a:rPr>
                <a:t>Education</a:t>
              </a:r>
            </a:p>
          </p:txBody>
        </p:sp>
        <p:sp>
          <p:nvSpPr>
            <p:cNvPr id="30" name="TextBox 29">
              <a:extLst>
                <a:ext uri="{FF2B5EF4-FFF2-40B4-BE49-F238E27FC236}">
                  <a16:creationId xmlns:a16="http://schemas.microsoft.com/office/drawing/2014/main" id="{068AA5AD-99EE-8848-B80B-3D325198F5F5}"/>
                </a:ext>
              </a:extLst>
            </p:cNvPr>
            <p:cNvSpPr txBox="1"/>
            <p:nvPr/>
          </p:nvSpPr>
          <p:spPr>
            <a:xfrm>
              <a:off x="7971146" y="1260663"/>
              <a:ext cx="2408852" cy="307777"/>
            </a:xfrm>
            <a:prstGeom prst="rect">
              <a:avLst/>
            </a:prstGeom>
            <a:noFill/>
          </p:spPr>
          <p:txBody>
            <a:bodyPr wrap="square" rtlCol="0">
              <a:spAutoFit/>
            </a:bodyPr>
            <a:lstStyle/>
            <a:p>
              <a:pPr algn="ctr"/>
              <a:r>
                <a:rPr lang="en-IN" sz="1400" dirty="0">
                  <a:solidFill>
                    <a:schemeClr val="bg1"/>
                  </a:solidFill>
                  <a:latin typeface="Arial" panose="020B0604020202020204" pitchFamily="34" charset="0"/>
                  <a:cs typeface="Arial" panose="020B0604020202020204" pitchFamily="34" charset="0"/>
                </a:rPr>
                <a:t>Assessments</a:t>
              </a:r>
            </a:p>
          </p:txBody>
        </p:sp>
        <p:sp>
          <p:nvSpPr>
            <p:cNvPr id="31" name="TextBox 30">
              <a:extLst>
                <a:ext uri="{FF2B5EF4-FFF2-40B4-BE49-F238E27FC236}">
                  <a16:creationId xmlns:a16="http://schemas.microsoft.com/office/drawing/2014/main" id="{182ADD3D-6107-C04C-9A52-4D7F4B785C1E}"/>
                </a:ext>
              </a:extLst>
            </p:cNvPr>
            <p:cNvSpPr txBox="1"/>
            <p:nvPr/>
          </p:nvSpPr>
          <p:spPr>
            <a:xfrm>
              <a:off x="3876225" y="3684129"/>
              <a:ext cx="2408852" cy="307777"/>
            </a:xfrm>
            <a:prstGeom prst="rect">
              <a:avLst/>
            </a:prstGeom>
            <a:noFill/>
          </p:spPr>
          <p:txBody>
            <a:bodyPr wrap="square" rtlCol="0">
              <a:spAutoFit/>
            </a:bodyPr>
            <a:lstStyle/>
            <a:p>
              <a:pPr algn="ctr"/>
              <a:r>
                <a:rPr lang="en-IN" sz="1400" dirty="0">
                  <a:solidFill>
                    <a:schemeClr val="bg1"/>
                  </a:solidFill>
                  <a:latin typeface="Arial" panose="020B0604020202020204" pitchFamily="34" charset="0"/>
                  <a:cs typeface="Arial" panose="020B0604020202020204" pitchFamily="34" charset="0"/>
                </a:rPr>
                <a:t>Health Care</a:t>
              </a:r>
            </a:p>
          </p:txBody>
        </p:sp>
        <p:sp>
          <p:nvSpPr>
            <p:cNvPr id="32" name="TextBox 31">
              <a:extLst>
                <a:ext uri="{FF2B5EF4-FFF2-40B4-BE49-F238E27FC236}">
                  <a16:creationId xmlns:a16="http://schemas.microsoft.com/office/drawing/2014/main" id="{7B2E51BC-D8EB-7B41-B18F-D00D8039F729}"/>
                </a:ext>
              </a:extLst>
            </p:cNvPr>
            <p:cNvSpPr txBox="1"/>
            <p:nvPr/>
          </p:nvSpPr>
          <p:spPr>
            <a:xfrm>
              <a:off x="7971146" y="3684129"/>
              <a:ext cx="2408852" cy="307777"/>
            </a:xfrm>
            <a:prstGeom prst="rect">
              <a:avLst/>
            </a:prstGeom>
            <a:noFill/>
          </p:spPr>
          <p:txBody>
            <a:bodyPr wrap="square" rtlCol="0">
              <a:spAutoFit/>
            </a:bodyPr>
            <a:lstStyle/>
            <a:p>
              <a:pPr algn="ctr"/>
              <a:r>
                <a:rPr lang="en-IN" sz="1400" dirty="0">
                  <a:solidFill>
                    <a:schemeClr val="bg1"/>
                  </a:solidFill>
                  <a:latin typeface="Arial" panose="020B0604020202020204" pitchFamily="34" charset="0"/>
                  <a:cs typeface="Arial" panose="020B0604020202020204" pitchFamily="34" charset="0"/>
                </a:rPr>
                <a:t>Health Insurance</a:t>
              </a:r>
            </a:p>
          </p:txBody>
        </p:sp>
      </p:grpSp>
      <p:sp>
        <p:nvSpPr>
          <p:cNvPr id="36" name="TextBox 35">
            <a:extLst>
              <a:ext uri="{FF2B5EF4-FFF2-40B4-BE49-F238E27FC236}">
                <a16:creationId xmlns:a16="http://schemas.microsoft.com/office/drawing/2014/main" id="{0EE887BA-796C-E044-BC9C-4222A845D3B0}"/>
              </a:ext>
            </a:extLst>
          </p:cNvPr>
          <p:cNvSpPr txBox="1"/>
          <p:nvPr/>
        </p:nvSpPr>
        <p:spPr>
          <a:xfrm>
            <a:off x="8583256" y="2889211"/>
            <a:ext cx="2938184"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Charting New Frontiers In The Knowledge &amp; Health Industry</a:t>
            </a:r>
          </a:p>
        </p:txBody>
      </p:sp>
    </p:spTree>
    <p:extLst>
      <p:ext uri="{BB962C8B-B14F-4D97-AF65-F5344CB8AC3E}">
        <p14:creationId xmlns:p14="http://schemas.microsoft.com/office/powerpoint/2010/main" val="90868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21"/>
          <p:cNvSpPr/>
          <p:nvPr/>
        </p:nvSpPr>
        <p:spPr>
          <a:xfrm>
            <a:off x="9555070" y="0"/>
            <a:ext cx="2517628" cy="1366134"/>
          </a:xfrm>
          <a:custGeom>
            <a:avLst/>
            <a:gdLst/>
            <a:ahLst/>
            <a:cxnLst/>
            <a:rect l="l" t="t" r="r" b="b"/>
            <a:pathLst>
              <a:path w="2517628" h="1366134" extrusionOk="0">
                <a:moveTo>
                  <a:pt x="164812" y="0"/>
                </a:moveTo>
                <a:lnTo>
                  <a:pt x="2352816" y="0"/>
                </a:lnTo>
                <a:lnTo>
                  <a:pt x="2517628" y="280951"/>
                </a:lnTo>
                <a:lnTo>
                  <a:pt x="1881037" y="1366134"/>
                </a:lnTo>
                <a:lnTo>
                  <a:pt x="636591" y="1366134"/>
                </a:lnTo>
                <a:lnTo>
                  <a:pt x="0" y="280951"/>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87" name="Google Shape;387;p21"/>
          <p:cNvSpPr/>
          <p:nvPr/>
        </p:nvSpPr>
        <p:spPr>
          <a:xfrm>
            <a:off x="611349" y="907610"/>
            <a:ext cx="5274358" cy="5109795"/>
          </a:xfrm>
          <a:custGeom>
            <a:avLst/>
            <a:gdLst>
              <a:gd name="connsiteX0" fmla="*/ 860234 w 6805061"/>
              <a:gd name="connsiteY0" fmla="*/ 4383271 h 5866432"/>
              <a:gd name="connsiteX1" fmla="*/ 5944828 w 6805061"/>
              <a:gd name="connsiteY1" fmla="*/ 4383271 h 5866432"/>
              <a:gd name="connsiteX2" fmla="*/ 6805061 w 6805061"/>
              <a:gd name="connsiteY2" fmla="*/ 5866432 h 5866432"/>
              <a:gd name="connsiteX3" fmla="*/ 0 w 6805061"/>
              <a:gd name="connsiteY3" fmla="*/ 5866432 h 5866432"/>
              <a:gd name="connsiteX4" fmla="*/ 860234 w 6805061"/>
              <a:gd name="connsiteY4" fmla="*/ 4383271 h 5866432"/>
              <a:gd name="connsiteX5" fmla="*/ 2021930 w 6805061"/>
              <a:gd name="connsiteY5" fmla="*/ 2380346 h 5866432"/>
              <a:gd name="connsiteX6" fmla="*/ 4783131 w 6805061"/>
              <a:gd name="connsiteY6" fmla="*/ 2380346 h 5866432"/>
              <a:gd name="connsiteX7" fmla="*/ 5643364 w 6805061"/>
              <a:gd name="connsiteY7" fmla="*/ 3863507 h 5866432"/>
              <a:gd name="connsiteX8" fmla="*/ 1161697 w 6805061"/>
              <a:gd name="connsiteY8" fmla="*/ 3863507 h 5866432"/>
              <a:gd name="connsiteX9" fmla="*/ 2021930 w 6805061"/>
              <a:gd name="connsiteY9" fmla="*/ 2380346 h 5866432"/>
              <a:gd name="connsiteX10" fmla="*/ 3442188 w 6805061"/>
              <a:gd name="connsiteY10" fmla="*/ 0 h 5866432"/>
              <a:gd name="connsiteX11" fmla="*/ 4481668 w 6805061"/>
              <a:gd name="connsiteY11" fmla="*/ 1860582 h 5866432"/>
              <a:gd name="connsiteX12" fmla="*/ 2323394 w 6805061"/>
              <a:gd name="connsiteY12" fmla="*/ 1860582 h 5866432"/>
              <a:gd name="connsiteX13" fmla="*/ 3442188 w 6805061"/>
              <a:gd name="connsiteY13" fmla="*/ 0 h 586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05061" h="5866432" extrusionOk="0">
                <a:moveTo>
                  <a:pt x="860234" y="4383271"/>
                </a:moveTo>
                <a:lnTo>
                  <a:pt x="5944828" y="4383271"/>
                </a:lnTo>
                <a:lnTo>
                  <a:pt x="6805061" y="5866432"/>
                </a:lnTo>
                <a:lnTo>
                  <a:pt x="0" y="5866432"/>
                </a:lnTo>
                <a:lnTo>
                  <a:pt x="860234" y="4383271"/>
                </a:lnTo>
                <a:close/>
                <a:moveTo>
                  <a:pt x="2021930" y="2380346"/>
                </a:moveTo>
                <a:lnTo>
                  <a:pt x="4783131" y="2380346"/>
                </a:lnTo>
                <a:lnTo>
                  <a:pt x="5643364" y="3863507"/>
                </a:lnTo>
                <a:lnTo>
                  <a:pt x="1161697" y="3863507"/>
                </a:lnTo>
                <a:lnTo>
                  <a:pt x="2021930" y="2380346"/>
                </a:lnTo>
                <a:close/>
                <a:moveTo>
                  <a:pt x="3442188" y="0"/>
                </a:moveTo>
                <a:lnTo>
                  <a:pt x="4481668" y="1860582"/>
                </a:lnTo>
                <a:lnTo>
                  <a:pt x="2323394" y="1860582"/>
                </a:lnTo>
                <a:cubicBezTo>
                  <a:pt x="2683106" y="1240388"/>
                  <a:pt x="3082476" y="620194"/>
                  <a:pt x="3442188" y="0"/>
                </a:cubicBezTo>
                <a:close/>
              </a:path>
            </a:pathLst>
          </a:custGeom>
          <a:solidFill>
            <a:srgbClr val="FF27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highlight>
                <a:srgbClr val="FF420C"/>
              </a:highlight>
              <a:latin typeface="Calibri"/>
              <a:ea typeface="Calibri"/>
              <a:cs typeface="Calibri"/>
              <a:sym typeface="Calibri"/>
            </a:endParaRPr>
          </a:p>
        </p:txBody>
      </p:sp>
      <p:sp>
        <p:nvSpPr>
          <p:cNvPr id="388" name="Google Shape;388;p21"/>
          <p:cNvSpPr/>
          <p:nvPr/>
        </p:nvSpPr>
        <p:spPr>
          <a:xfrm>
            <a:off x="2133881" y="2526082"/>
            <a:ext cx="1938986" cy="460072"/>
          </a:xfrm>
          <a:prstGeom prst="parallelogram">
            <a:avLst>
              <a:gd name="adj" fmla="val 61200"/>
            </a:avLst>
          </a:prstGeom>
          <a:solidFill>
            <a:srgbClr val="FFB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89" name="Google Shape;389;p21"/>
          <p:cNvSpPr/>
          <p:nvPr/>
        </p:nvSpPr>
        <p:spPr>
          <a:xfrm>
            <a:off x="1302815" y="4271743"/>
            <a:ext cx="3670770" cy="460072"/>
          </a:xfrm>
          <a:prstGeom prst="parallelogram">
            <a:avLst>
              <a:gd name="adj" fmla="val 57303"/>
            </a:avLst>
          </a:prstGeom>
          <a:solidFill>
            <a:srgbClr val="FFB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90" name="Google Shape;390;p21"/>
          <p:cNvSpPr/>
          <p:nvPr/>
        </p:nvSpPr>
        <p:spPr>
          <a:xfrm>
            <a:off x="1544780" y="5186692"/>
            <a:ext cx="34522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200"/>
              <a:buFont typeface="Roboto"/>
              <a:buNone/>
            </a:pPr>
            <a:r>
              <a:rPr lang="en-US" sz="2000" b="0" i="0" u="none" strike="noStrike" cap="none" dirty="0">
                <a:solidFill>
                  <a:srgbClr val="FFFFFF"/>
                </a:solidFill>
                <a:latin typeface="Arial" panose="020B0604020202020204" pitchFamily="34" charset="0"/>
                <a:ea typeface="Roboto"/>
                <a:cs typeface="Arial" panose="020B0604020202020204" pitchFamily="34" charset="0"/>
                <a:sym typeface="Roboto"/>
              </a:rPr>
              <a:t>Entry-Level</a:t>
            </a:r>
          </a:p>
        </p:txBody>
      </p:sp>
      <p:sp>
        <p:nvSpPr>
          <p:cNvPr id="391" name="Google Shape;391;p21"/>
          <p:cNvSpPr/>
          <p:nvPr/>
        </p:nvSpPr>
        <p:spPr>
          <a:xfrm>
            <a:off x="1674173" y="3353228"/>
            <a:ext cx="3193465"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800"/>
              <a:buFont typeface="Roboto"/>
              <a:buNone/>
            </a:pPr>
            <a:r>
              <a:rPr lang="en-US" sz="2000" b="0" i="0" u="none" strike="noStrike" cap="none" dirty="0">
                <a:solidFill>
                  <a:srgbClr val="FFFFFF"/>
                </a:solidFill>
                <a:latin typeface="Arial" panose="020B0604020202020204" pitchFamily="34" charset="0"/>
                <a:ea typeface="Roboto"/>
                <a:cs typeface="Arial" panose="020B0604020202020204" pitchFamily="34" charset="0"/>
                <a:sym typeface="Roboto"/>
              </a:rPr>
              <a:t>Mid-Level</a:t>
            </a:r>
          </a:p>
        </p:txBody>
      </p:sp>
      <p:sp>
        <p:nvSpPr>
          <p:cNvPr id="392" name="Google Shape;392;p21"/>
          <p:cNvSpPr/>
          <p:nvPr/>
        </p:nvSpPr>
        <p:spPr>
          <a:xfrm>
            <a:off x="2269907" y="1823762"/>
            <a:ext cx="2030133"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600"/>
              <a:buFont typeface="Roboto"/>
              <a:buNone/>
            </a:pPr>
            <a:r>
              <a:rPr lang="en-US" sz="1600" b="0" i="0" u="none" strike="noStrike" cap="none" dirty="0">
                <a:solidFill>
                  <a:srgbClr val="FFFFFF"/>
                </a:solidFill>
                <a:latin typeface="Arial" panose="020B0604020202020204" pitchFamily="34" charset="0"/>
                <a:ea typeface="Roboto"/>
                <a:cs typeface="Arial" panose="020B0604020202020204" pitchFamily="34" charset="0"/>
                <a:sym typeface="Roboto"/>
              </a:rPr>
              <a:t>Leadership</a:t>
            </a:r>
            <a:endParaRPr sz="1600" dirty="0">
              <a:latin typeface="Arial" panose="020B0604020202020204" pitchFamily="34" charset="0"/>
              <a:cs typeface="Arial" panose="020B0604020202020204" pitchFamily="34" charset="0"/>
            </a:endParaRPr>
          </a:p>
        </p:txBody>
      </p:sp>
      <p:sp>
        <p:nvSpPr>
          <p:cNvPr id="394" name="Google Shape;394;p21"/>
          <p:cNvSpPr/>
          <p:nvPr/>
        </p:nvSpPr>
        <p:spPr>
          <a:xfrm>
            <a:off x="6291574" y="3241666"/>
            <a:ext cx="123607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endParaRPr sz="1200" b="1" i="0" u="none" strike="noStrike" cap="none" dirty="0">
              <a:solidFill>
                <a:srgbClr val="000000"/>
              </a:solidFill>
              <a:latin typeface="Arial"/>
              <a:ea typeface="Arial"/>
              <a:cs typeface="Arial"/>
              <a:sym typeface="Arial"/>
            </a:endParaRPr>
          </a:p>
        </p:txBody>
      </p:sp>
      <p:sp>
        <p:nvSpPr>
          <p:cNvPr id="395" name="Google Shape;395;p21"/>
          <p:cNvSpPr txBox="1"/>
          <p:nvPr/>
        </p:nvSpPr>
        <p:spPr>
          <a:xfrm>
            <a:off x="7825533" y="1970543"/>
            <a:ext cx="16785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chemeClr val="tx1">
                    <a:lumMod val="75000"/>
                    <a:lumOff val="25000"/>
                  </a:schemeClr>
                </a:solidFill>
                <a:latin typeface="Arial" panose="020B0604020202020204" pitchFamily="34" charset="0"/>
                <a:ea typeface="Roboto"/>
                <a:cs typeface="Arial" panose="020B0604020202020204" pitchFamily="34" charset="0"/>
                <a:sym typeface="Roboto"/>
              </a:rPr>
              <a:t>Other bespoke Analytics programs</a:t>
            </a:r>
            <a:endParaRPr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97" name="Google Shape;397;p21"/>
          <p:cNvSpPr txBox="1"/>
          <p:nvPr/>
        </p:nvSpPr>
        <p:spPr>
          <a:xfrm>
            <a:off x="7838054" y="1227695"/>
            <a:ext cx="1142181" cy="2653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chemeClr val="tx1">
                    <a:lumMod val="75000"/>
                    <a:lumOff val="25000"/>
                  </a:schemeClr>
                </a:solidFill>
                <a:latin typeface="Arial" panose="020B0604020202020204" pitchFamily="34" charset="0"/>
                <a:ea typeface="Roboto"/>
                <a:cs typeface="Arial" panose="020B0604020202020204" pitchFamily="34" charset="0"/>
                <a:sym typeface="Roboto"/>
              </a:rPr>
              <a:t>Deep Learning</a:t>
            </a:r>
            <a:endParaRPr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99" name="Google Shape;399;p21"/>
          <p:cNvSpPr txBox="1"/>
          <p:nvPr/>
        </p:nvSpPr>
        <p:spPr>
          <a:xfrm>
            <a:off x="7838054" y="1495574"/>
            <a:ext cx="159249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chemeClr val="tx1">
                    <a:lumMod val="75000"/>
                    <a:lumOff val="25000"/>
                  </a:schemeClr>
                </a:solidFill>
                <a:latin typeface="Arial" panose="020B0604020202020204" pitchFamily="34" charset="0"/>
                <a:ea typeface="Roboto"/>
                <a:cs typeface="Arial" panose="020B0604020202020204" pitchFamily="34" charset="0"/>
                <a:sym typeface="Roboto"/>
              </a:rPr>
              <a:t>Natural Language Processing</a:t>
            </a:r>
            <a:endParaRPr sz="11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00" name="Google Shape;400;p21"/>
          <p:cNvCxnSpPr>
            <a:cxnSpLocks/>
          </p:cNvCxnSpPr>
          <p:nvPr/>
        </p:nvCxnSpPr>
        <p:spPr>
          <a:xfrm>
            <a:off x="4650539" y="2757554"/>
            <a:ext cx="7392568" cy="0"/>
          </a:xfrm>
          <a:prstGeom prst="straightConnector1">
            <a:avLst/>
          </a:prstGeom>
          <a:noFill/>
          <a:ln w="9525" cap="flat" cmpd="sng">
            <a:solidFill>
              <a:srgbClr val="A5A5A5"/>
            </a:solidFill>
            <a:prstDash val="solid"/>
            <a:miter lim="800000"/>
            <a:headEnd type="none" w="sm" len="sm"/>
            <a:tailEnd type="none" w="sm" len="sm"/>
          </a:ln>
        </p:spPr>
      </p:cxnSp>
      <p:cxnSp>
        <p:nvCxnSpPr>
          <p:cNvPr id="401" name="Google Shape;401;p21"/>
          <p:cNvCxnSpPr>
            <a:cxnSpLocks/>
          </p:cNvCxnSpPr>
          <p:nvPr/>
        </p:nvCxnSpPr>
        <p:spPr>
          <a:xfrm>
            <a:off x="5522588" y="4668315"/>
            <a:ext cx="6520519" cy="0"/>
          </a:xfrm>
          <a:prstGeom prst="straightConnector1">
            <a:avLst/>
          </a:prstGeom>
          <a:noFill/>
          <a:ln w="9525" cap="flat" cmpd="sng">
            <a:solidFill>
              <a:srgbClr val="A5A5A5"/>
            </a:solidFill>
            <a:prstDash val="solid"/>
            <a:miter lim="800000"/>
            <a:headEnd type="none" w="sm" len="sm"/>
            <a:tailEnd type="none" w="sm" len="sm"/>
          </a:ln>
        </p:spPr>
      </p:cxnSp>
      <p:sp>
        <p:nvSpPr>
          <p:cNvPr id="402" name="Google Shape;402;p21"/>
          <p:cNvSpPr/>
          <p:nvPr/>
        </p:nvSpPr>
        <p:spPr>
          <a:xfrm>
            <a:off x="354323" y="1268479"/>
            <a:ext cx="1445533"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We offer programs across Employee Lifecycle</a:t>
            </a:r>
            <a:endParaRPr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07" name="Google Shape;407;p21"/>
          <p:cNvSpPr/>
          <p:nvPr/>
        </p:nvSpPr>
        <p:spPr>
          <a:xfrm rot="1821765">
            <a:off x="1379765" y="470895"/>
            <a:ext cx="630557" cy="6299290"/>
          </a:xfrm>
          <a:custGeom>
            <a:avLst/>
            <a:gdLst>
              <a:gd name="connsiteX0" fmla="*/ 25192 w 655749"/>
              <a:gd name="connsiteY0" fmla="*/ 621380 h 6428614"/>
              <a:gd name="connsiteX1" fmla="*/ 348737 w 655749"/>
              <a:gd name="connsiteY1" fmla="*/ 0 h 6428614"/>
              <a:gd name="connsiteX2" fmla="*/ 655749 w 655749"/>
              <a:gd name="connsiteY2" fmla="*/ 6069505 h 6428614"/>
              <a:gd name="connsiteX3" fmla="*/ 52 w 655749"/>
              <a:gd name="connsiteY3" fmla="*/ 6428614 h 6428614"/>
              <a:gd name="connsiteX4" fmla="*/ 25192 w 655749"/>
              <a:gd name="connsiteY4" fmla="*/ 621380 h 6428614"/>
              <a:gd name="connsiteX0" fmla="*/ 0 w 630557"/>
              <a:gd name="connsiteY0" fmla="*/ 621380 h 6346309"/>
              <a:gd name="connsiteX1" fmla="*/ 323545 w 630557"/>
              <a:gd name="connsiteY1" fmla="*/ 0 h 6346309"/>
              <a:gd name="connsiteX2" fmla="*/ 630557 w 630557"/>
              <a:gd name="connsiteY2" fmla="*/ 6069505 h 6346309"/>
              <a:gd name="connsiteX3" fmla="*/ 244570 w 630557"/>
              <a:gd name="connsiteY3" fmla="*/ 6346309 h 6346309"/>
              <a:gd name="connsiteX4" fmla="*/ 0 w 630557"/>
              <a:gd name="connsiteY4" fmla="*/ 621380 h 6346309"/>
              <a:gd name="connsiteX0" fmla="*/ 0 w 630557"/>
              <a:gd name="connsiteY0" fmla="*/ 621380 h 6299290"/>
              <a:gd name="connsiteX1" fmla="*/ 323545 w 630557"/>
              <a:gd name="connsiteY1" fmla="*/ 0 h 6299290"/>
              <a:gd name="connsiteX2" fmla="*/ 630557 w 630557"/>
              <a:gd name="connsiteY2" fmla="*/ 6069505 h 6299290"/>
              <a:gd name="connsiteX3" fmla="*/ 247304 w 630557"/>
              <a:gd name="connsiteY3" fmla="*/ 6299290 h 6299290"/>
              <a:gd name="connsiteX4" fmla="*/ 0 w 630557"/>
              <a:gd name="connsiteY4" fmla="*/ 621380 h 6299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557" h="6299290" extrusionOk="0">
                <a:moveTo>
                  <a:pt x="0" y="621380"/>
                </a:moveTo>
                <a:lnTo>
                  <a:pt x="323545" y="0"/>
                </a:lnTo>
                <a:cubicBezTo>
                  <a:pt x="326124" y="2088338"/>
                  <a:pt x="627978" y="3981167"/>
                  <a:pt x="630557" y="6069505"/>
                </a:cubicBezTo>
                <a:lnTo>
                  <a:pt x="247304" y="6299290"/>
                </a:lnTo>
                <a:cubicBezTo>
                  <a:pt x="245899" y="4147926"/>
                  <a:pt x="1405" y="2772744"/>
                  <a:pt x="0" y="62138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1"/>
          <p:cNvSpPr/>
          <p:nvPr/>
        </p:nvSpPr>
        <p:spPr>
          <a:xfrm>
            <a:off x="76083" y="5975789"/>
            <a:ext cx="5809624" cy="327402"/>
          </a:xfrm>
          <a:custGeom>
            <a:avLst/>
            <a:gdLst>
              <a:gd name="connsiteX0" fmla="*/ 0 w 6507601"/>
              <a:gd name="connsiteY0" fmla="*/ 314340 h 314340"/>
              <a:gd name="connsiteX1" fmla="*/ 159919 w 6507601"/>
              <a:gd name="connsiteY1" fmla="*/ 0 h 314340"/>
              <a:gd name="connsiteX2" fmla="*/ 6507601 w 6507601"/>
              <a:gd name="connsiteY2" fmla="*/ 14775 h 314340"/>
              <a:gd name="connsiteX3" fmla="*/ 6507601 w 6507601"/>
              <a:gd name="connsiteY3" fmla="*/ 314340 h 314340"/>
              <a:gd name="connsiteX4" fmla="*/ 0 w 6507601"/>
              <a:gd name="connsiteY4" fmla="*/ 314340 h 314340"/>
              <a:gd name="connsiteX0" fmla="*/ 0 w 6507601"/>
              <a:gd name="connsiteY0" fmla="*/ 327402 h 327402"/>
              <a:gd name="connsiteX1" fmla="*/ 189278 w 6507601"/>
              <a:gd name="connsiteY1" fmla="*/ 0 h 327402"/>
              <a:gd name="connsiteX2" fmla="*/ 6507601 w 6507601"/>
              <a:gd name="connsiteY2" fmla="*/ 27837 h 327402"/>
              <a:gd name="connsiteX3" fmla="*/ 6507601 w 6507601"/>
              <a:gd name="connsiteY3" fmla="*/ 327402 h 327402"/>
              <a:gd name="connsiteX4" fmla="*/ 0 w 6507601"/>
              <a:gd name="connsiteY4" fmla="*/ 327402 h 32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601" h="327402" extrusionOk="0">
                <a:moveTo>
                  <a:pt x="0" y="327402"/>
                </a:moveTo>
                <a:lnTo>
                  <a:pt x="189278" y="0"/>
                </a:lnTo>
                <a:lnTo>
                  <a:pt x="6507601" y="27837"/>
                </a:lnTo>
                <a:lnTo>
                  <a:pt x="6507601" y="327402"/>
                </a:lnTo>
                <a:lnTo>
                  <a:pt x="0" y="327402"/>
                </a:lnTo>
                <a:close/>
              </a:path>
            </a:pathLst>
          </a:custGeom>
          <a:solidFill>
            <a:srgbClr val="3D3D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59" name="Google Shape;144;p16">
            <a:extLst>
              <a:ext uri="{FF2B5EF4-FFF2-40B4-BE49-F238E27FC236}">
                <a16:creationId xmlns:a16="http://schemas.microsoft.com/office/drawing/2014/main" id="{68CDAC22-7DAF-D04F-8638-45B9E3C1E3A8}"/>
              </a:ext>
            </a:extLst>
          </p:cNvPr>
          <p:cNvCxnSpPr>
            <a:cxnSpLocks/>
          </p:cNvCxnSpPr>
          <p:nvPr/>
        </p:nvCxnSpPr>
        <p:spPr>
          <a:xfrm>
            <a:off x="2309499" y="298689"/>
            <a:ext cx="6943706" cy="0"/>
          </a:xfrm>
          <a:prstGeom prst="straightConnector1">
            <a:avLst/>
          </a:prstGeom>
          <a:noFill/>
          <a:ln w="19050" cap="flat" cmpd="sng">
            <a:solidFill>
              <a:schemeClr val="lt2"/>
            </a:solidFill>
            <a:prstDash val="solid"/>
            <a:miter lim="800000"/>
            <a:headEnd type="none" w="sm" len="sm"/>
            <a:tailEnd type="none" w="sm" len="sm"/>
          </a:ln>
        </p:spPr>
      </p:cxnSp>
      <p:sp>
        <p:nvSpPr>
          <p:cNvPr id="60" name="Google Shape;145;p16">
            <a:extLst>
              <a:ext uri="{FF2B5EF4-FFF2-40B4-BE49-F238E27FC236}">
                <a16:creationId xmlns:a16="http://schemas.microsoft.com/office/drawing/2014/main" id="{7F69BF49-AE36-4D4A-9FE4-301C08669CB1}"/>
              </a:ext>
            </a:extLst>
          </p:cNvPr>
          <p:cNvSpPr txBox="1"/>
          <p:nvPr/>
        </p:nvSpPr>
        <p:spPr>
          <a:xfrm>
            <a:off x="354323" y="0"/>
            <a:ext cx="5159661" cy="396276"/>
          </a:xfrm>
          <a:prstGeom prst="rect">
            <a:avLst/>
          </a:prstGeom>
          <a:noFill/>
          <a:ln>
            <a:noFill/>
          </a:ln>
        </p:spPr>
        <p:txBody>
          <a:bodyPr spcFirstLastPara="1" wrap="square" lIns="50800" tIns="50800" rIns="50800" bIns="50800" anchor="t" anchorCtr="0">
            <a:noAutofit/>
          </a:bodyPr>
          <a:lstStyle/>
          <a:p>
            <a:pPr lvl="0">
              <a:buClr>
                <a:schemeClr val="dk1"/>
              </a:buClr>
              <a:buSzPts val="1400"/>
            </a:pPr>
            <a:r>
              <a:rPr lang="en-US" sz="2000" b="1" cap="none" dirty="0">
                <a:solidFill>
                  <a:srgbClr val="FF270D"/>
                </a:solidFill>
                <a:latin typeface="Arial" panose="020B0604020202020204" pitchFamily="34" charset="0"/>
                <a:ea typeface="Montserrat SemiBold"/>
                <a:cs typeface="Arial" panose="020B0604020202020204" pitchFamily="34" charset="0"/>
                <a:sym typeface="Montserrat SemiBold"/>
              </a:rPr>
              <a:t>Our Programs</a:t>
            </a:r>
          </a:p>
        </p:txBody>
      </p:sp>
      <p:sp>
        <p:nvSpPr>
          <p:cNvPr id="142" name="TextBox 141">
            <a:extLst>
              <a:ext uri="{FF2B5EF4-FFF2-40B4-BE49-F238E27FC236}">
                <a16:creationId xmlns:a16="http://schemas.microsoft.com/office/drawing/2014/main" id="{30F6B663-08E8-452A-AD2C-4A5E4A95957D}"/>
              </a:ext>
            </a:extLst>
          </p:cNvPr>
          <p:cNvSpPr txBox="1"/>
          <p:nvPr/>
        </p:nvSpPr>
        <p:spPr>
          <a:xfrm>
            <a:off x="5122546" y="2138077"/>
            <a:ext cx="1717118"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Cyber Security Practitioner Program</a:t>
            </a:r>
          </a:p>
        </p:txBody>
      </p:sp>
      <p:sp>
        <p:nvSpPr>
          <p:cNvPr id="143" name="TextBox 142">
            <a:extLst>
              <a:ext uri="{FF2B5EF4-FFF2-40B4-BE49-F238E27FC236}">
                <a16:creationId xmlns:a16="http://schemas.microsoft.com/office/drawing/2014/main" id="{269B789E-CC16-4233-B53A-1564690D0BAC}"/>
              </a:ext>
            </a:extLst>
          </p:cNvPr>
          <p:cNvSpPr txBox="1"/>
          <p:nvPr/>
        </p:nvSpPr>
        <p:spPr>
          <a:xfrm>
            <a:off x="5122546" y="1227695"/>
            <a:ext cx="1863420" cy="430887"/>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Architect Leadership Program</a:t>
            </a:r>
          </a:p>
        </p:txBody>
      </p:sp>
      <p:sp>
        <p:nvSpPr>
          <p:cNvPr id="144" name="TextBox 143">
            <a:extLst>
              <a:ext uri="{FF2B5EF4-FFF2-40B4-BE49-F238E27FC236}">
                <a16:creationId xmlns:a16="http://schemas.microsoft.com/office/drawing/2014/main" id="{BE24CCC1-EA5F-447D-ACD3-7719707DC4CE}"/>
              </a:ext>
            </a:extLst>
          </p:cNvPr>
          <p:cNvSpPr txBox="1"/>
          <p:nvPr/>
        </p:nvSpPr>
        <p:spPr>
          <a:xfrm>
            <a:off x="5122545" y="1655305"/>
            <a:ext cx="1967345"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Product Management Practitioner Program</a:t>
            </a:r>
          </a:p>
        </p:txBody>
      </p:sp>
      <p:grpSp>
        <p:nvGrpSpPr>
          <p:cNvPr id="7" name="Group 6">
            <a:extLst>
              <a:ext uri="{FF2B5EF4-FFF2-40B4-BE49-F238E27FC236}">
                <a16:creationId xmlns:a16="http://schemas.microsoft.com/office/drawing/2014/main" id="{E2A636DF-43E1-4815-BCF9-A645353C7150}"/>
              </a:ext>
            </a:extLst>
          </p:cNvPr>
          <p:cNvGrpSpPr/>
          <p:nvPr/>
        </p:nvGrpSpPr>
        <p:grpSpPr>
          <a:xfrm>
            <a:off x="4416079" y="1239285"/>
            <a:ext cx="644835" cy="779038"/>
            <a:chOff x="4445669" y="1542377"/>
            <a:chExt cx="644835" cy="779038"/>
          </a:xfrm>
        </p:grpSpPr>
        <p:pic>
          <p:nvPicPr>
            <p:cNvPr id="3" name="Graphic 2">
              <a:extLst>
                <a:ext uri="{FF2B5EF4-FFF2-40B4-BE49-F238E27FC236}">
                  <a16:creationId xmlns:a16="http://schemas.microsoft.com/office/drawing/2014/main" id="{58C73924-1941-4388-B548-E2A5A6494D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1116" y="1557179"/>
              <a:ext cx="559388" cy="764236"/>
            </a:xfrm>
            <a:prstGeom prst="rect">
              <a:avLst/>
            </a:prstGeom>
          </p:spPr>
        </p:pic>
        <p:sp>
          <p:nvSpPr>
            <p:cNvPr id="145" name="Google Shape;402;p21">
              <a:extLst>
                <a:ext uri="{FF2B5EF4-FFF2-40B4-BE49-F238E27FC236}">
                  <a16:creationId xmlns:a16="http://schemas.microsoft.com/office/drawing/2014/main" id="{25D0E800-4DE6-41A1-8C48-0E8298B9205D}"/>
                </a:ext>
              </a:extLst>
            </p:cNvPr>
            <p:cNvSpPr/>
            <p:nvPr/>
          </p:nvSpPr>
          <p:spPr>
            <a:xfrm>
              <a:off x="4445669" y="1542377"/>
              <a:ext cx="430778" cy="3038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IT</a:t>
              </a:r>
              <a:endParaRPr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10FB96DA-C16D-455A-8088-F804A3E7C3B5}"/>
              </a:ext>
            </a:extLst>
          </p:cNvPr>
          <p:cNvGrpSpPr/>
          <p:nvPr/>
        </p:nvGrpSpPr>
        <p:grpSpPr>
          <a:xfrm>
            <a:off x="7174315" y="1238054"/>
            <a:ext cx="625330" cy="780267"/>
            <a:chOff x="7203905" y="1541146"/>
            <a:chExt cx="625330" cy="780267"/>
          </a:xfrm>
        </p:grpSpPr>
        <p:pic>
          <p:nvPicPr>
            <p:cNvPr id="10" name="Graphic 9">
              <a:extLst>
                <a:ext uri="{FF2B5EF4-FFF2-40B4-BE49-F238E27FC236}">
                  <a16:creationId xmlns:a16="http://schemas.microsoft.com/office/drawing/2014/main" id="{E4BA0629-A53D-456A-8D5C-158B0853E0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1765" y="1546137"/>
              <a:ext cx="567470" cy="775276"/>
            </a:xfrm>
            <a:prstGeom prst="rect">
              <a:avLst/>
            </a:prstGeom>
          </p:spPr>
        </p:pic>
        <p:sp>
          <p:nvSpPr>
            <p:cNvPr id="147" name="Google Shape;402;p21">
              <a:extLst>
                <a:ext uri="{FF2B5EF4-FFF2-40B4-BE49-F238E27FC236}">
                  <a16:creationId xmlns:a16="http://schemas.microsoft.com/office/drawing/2014/main" id="{6AE4EAA8-6F1A-4A81-99F3-E1E713E98E3B}"/>
                </a:ext>
              </a:extLst>
            </p:cNvPr>
            <p:cNvSpPr/>
            <p:nvPr/>
          </p:nvSpPr>
          <p:spPr>
            <a:xfrm>
              <a:off x="7203905" y="1541146"/>
              <a:ext cx="502375" cy="305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DS</a:t>
              </a:r>
              <a:endParaRPr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148" name="TextBox 147">
            <a:extLst>
              <a:ext uri="{FF2B5EF4-FFF2-40B4-BE49-F238E27FC236}">
                <a16:creationId xmlns:a16="http://schemas.microsoft.com/office/drawing/2014/main" id="{2326C7B8-15E8-4BF5-BC40-C2368C62EA59}"/>
              </a:ext>
            </a:extLst>
          </p:cNvPr>
          <p:cNvSpPr txBox="1"/>
          <p:nvPr/>
        </p:nvSpPr>
        <p:spPr>
          <a:xfrm>
            <a:off x="10022936" y="1227695"/>
            <a:ext cx="1526010"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Strategic Leadership</a:t>
            </a:r>
          </a:p>
        </p:txBody>
      </p:sp>
      <p:sp>
        <p:nvSpPr>
          <p:cNvPr id="149" name="TextBox 148">
            <a:extLst>
              <a:ext uri="{FF2B5EF4-FFF2-40B4-BE49-F238E27FC236}">
                <a16:creationId xmlns:a16="http://schemas.microsoft.com/office/drawing/2014/main" id="{148FA005-BE1C-49DE-B2A4-7CE966CAD687}"/>
              </a:ext>
            </a:extLst>
          </p:cNvPr>
          <p:cNvSpPr txBox="1"/>
          <p:nvPr/>
        </p:nvSpPr>
        <p:spPr>
          <a:xfrm>
            <a:off x="10030416" y="1526352"/>
            <a:ext cx="1815245"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Transformational Leadership</a:t>
            </a:r>
          </a:p>
        </p:txBody>
      </p:sp>
      <p:sp>
        <p:nvSpPr>
          <p:cNvPr id="153" name="TextBox 152">
            <a:extLst>
              <a:ext uri="{FF2B5EF4-FFF2-40B4-BE49-F238E27FC236}">
                <a16:creationId xmlns:a16="http://schemas.microsoft.com/office/drawing/2014/main" id="{3A357707-26FA-42BE-8709-1F45A18FE8FE}"/>
              </a:ext>
            </a:extLst>
          </p:cNvPr>
          <p:cNvSpPr txBox="1"/>
          <p:nvPr/>
        </p:nvSpPr>
        <p:spPr>
          <a:xfrm>
            <a:off x="5795316" y="3252373"/>
            <a:ext cx="1489088" cy="430887"/>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Cyber Defense &amp; Risk Management</a:t>
            </a:r>
          </a:p>
        </p:txBody>
      </p:sp>
      <p:sp>
        <p:nvSpPr>
          <p:cNvPr id="154" name="TextBox 153">
            <a:extLst>
              <a:ext uri="{FF2B5EF4-FFF2-40B4-BE49-F238E27FC236}">
                <a16:creationId xmlns:a16="http://schemas.microsoft.com/office/drawing/2014/main" id="{0D0ABE1E-0DB1-4D8A-8FBC-1DE1316D749C}"/>
              </a:ext>
            </a:extLst>
          </p:cNvPr>
          <p:cNvSpPr txBox="1"/>
          <p:nvPr/>
        </p:nvSpPr>
        <p:spPr>
          <a:xfrm>
            <a:off x="5795316" y="2971521"/>
            <a:ext cx="945126" cy="261610"/>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Full Stack</a:t>
            </a:r>
          </a:p>
        </p:txBody>
      </p:sp>
      <p:sp>
        <p:nvSpPr>
          <p:cNvPr id="155" name="TextBox 154">
            <a:extLst>
              <a:ext uri="{FF2B5EF4-FFF2-40B4-BE49-F238E27FC236}">
                <a16:creationId xmlns:a16="http://schemas.microsoft.com/office/drawing/2014/main" id="{3241B3A5-AF78-4738-ABD7-4F5A5756AD7C}"/>
              </a:ext>
            </a:extLst>
          </p:cNvPr>
          <p:cNvSpPr txBox="1"/>
          <p:nvPr/>
        </p:nvSpPr>
        <p:spPr>
          <a:xfrm>
            <a:off x="5795316" y="3717891"/>
            <a:ext cx="1430976" cy="261610"/>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Business Analyst</a:t>
            </a:r>
          </a:p>
        </p:txBody>
      </p:sp>
      <p:sp>
        <p:nvSpPr>
          <p:cNvPr id="156" name="TextBox 155">
            <a:extLst>
              <a:ext uri="{FF2B5EF4-FFF2-40B4-BE49-F238E27FC236}">
                <a16:creationId xmlns:a16="http://schemas.microsoft.com/office/drawing/2014/main" id="{21D9C55B-7FEA-4311-93A5-471CC9C53218}"/>
              </a:ext>
            </a:extLst>
          </p:cNvPr>
          <p:cNvSpPr txBox="1"/>
          <p:nvPr/>
        </p:nvSpPr>
        <p:spPr>
          <a:xfrm>
            <a:off x="5795316" y="3998743"/>
            <a:ext cx="1890365" cy="276999"/>
          </a:xfrm>
          <a:prstGeom prst="rect">
            <a:avLst/>
          </a:prstGeom>
          <a:noFill/>
          <a:ln>
            <a:noFill/>
          </a:ln>
        </p:spPr>
        <p:txBody>
          <a:bodyPr wrap="square" rtlCol="0">
            <a:spAutoFit/>
          </a:bodyPr>
          <a:lstStyle/>
          <a:p>
            <a:r>
              <a:rPr lang="en-US" sz="1200" dirty="0">
                <a:solidFill>
                  <a:srgbClr val="3D3D3D"/>
                </a:solidFill>
                <a:ea typeface="Roboto" panose="02000000000000000000" pitchFamily="2" charset="0"/>
                <a:cs typeface="Arial" panose="020B0604020202020204" pitchFamily="34" charset="0"/>
              </a:rPr>
              <a:t>Product Success Manager</a:t>
            </a:r>
          </a:p>
        </p:txBody>
      </p:sp>
      <p:sp>
        <p:nvSpPr>
          <p:cNvPr id="157" name="TextBox 156">
            <a:extLst>
              <a:ext uri="{FF2B5EF4-FFF2-40B4-BE49-F238E27FC236}">
                <a16:creationId xmlns:a16="http://schemas.microsoft.com/office/drawing/2014/main" id="{43256C10-3815-42EA-88D3-153AD0CEB0A3}"/>
              </a:ext>
            </a:extLst>
          </p:cNvPr>
          <p:cNvSpPr txBox="1"/>
          <p:nvPr/>
        </p:nvSpPr>
        <p:spPr>
          <a:xfrm>
            <a:off x="5795316" y="4279595"/>
            <a:ext cx="1493370" cy="261610"/>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Automation Testing</a:t>
            </a:r>
          </a:p>
        </p:txBody>
      </p:sp>
      <p:sp>
        <p:nvSpPr>
          <p:cNvPr id="161" name="TextBox 160">
            <a:extLst>
              <a:ext uri="{FF2B5EF4-FFF2-40B4-BE49-F238E27FC236}">
                <a16:creationId xmlns:a16="http://schemas.microsoft.com/office/drawing/2014/main" id="{8FE8889F-609E-496E-848D-DCD57C40D426}"/>
              </a:ext>
            </a:extLst>
          </p:cNvPr>
          <p:cNvSpPr txBox="1"/>
          <p:nvPr/>
        </p:nvSpPr>
        <p:spPr>
          <a:xfrm>
            <a:off x="8105069" y="2972680"/>
            <a:ext cx="1679248" cy="600164"/>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Work Integrated Learning Program (M.Tech. in DS and AI)</a:t>
            </a:r>
          </a:p>
        </p:txBody>
      </p:sp>
      <p:sp>
        <p:nvSpPr>
          <p:cNvPr id="162" name="TextBox 161">
            <a:extLst>
              <a:ext uri="{FF2B5EF4-FFF2-40B4-BE49-F238E27FC236}">
                <a16:creationId xmlns:a16="http://schemas.microsoft.com/office/drawing/2014/main" id="{C04A2E49-AFB5-40CA-9A8C-00ADDA662FCE}"/>
              </a:ext>
            </a:extLst>
          </p:cNvPr>
          <p:cNvSpPr txBox="1"/>
          <p:nvPr/>
        </p:nvSpPr>
        <p:spPr>
          <a:xfrm>
            <a:off x="8105068" y="3587296"/>
            <a:ext cx="1371197"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Data Engineering (Big Data)</a:t>
            </a:r>
          </a:p>
        </p:txBody>
      </p:sp>
      <p:sp>
        <p:nvSpPr>
          <p:cNvPr id="163" name="TextBox 162">
            <a:extLst>
              <a:ext uri="{FF2B5EF4-FFF2-40B4-BE49-F238E27FC236}">
                <a16:creationId xmlns:a16="http://schemas.microsoft.com/office/drawing/2014/main" id="{691767C5-1CAB-4853-8936-957DC613B1B8}"/>
              </a:ext>
            </a:extLst>
          </p:cNvPr>
          <p:cNvSpPr txBox="1"/>
          <p:nvPr/>
        </p:nvSpPr>
        <p:spPr>
          <a:xfrm>
            <a:off x="8105068" y="4113013"/>
            <a:ext cx="1585429"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Data Science (Python, Machine Learning)</a:t>
            </a:r>
          </a:p>
        </p:txBody>
      </p:sp>
      <p:sp>
        <p:nvSpPr>
          <p:cNvPr id="167" name="TextBox 166">
            <a:extLst>
              <a:ext uri="{FF2B5EF4-FFF2-40B4-BE49-F238E27FC236}">
                <a16:creationId xmlns:a16="http://schemas.microsoft.com/office/drawing/2014/main" id="{AB7D9B62-2AC7-4CFA-BE14-99FDE1F6F3B6}"/>
              </a:ext>
            </a:extLst>
          </p:cNvPr>
          <p:cNvSpPr txBox="1"/>
          <p:nvPr/>
        </p:nvSpPr>
        <p:spPr>
          <a:xfrm>
            <a:off x="10298044" y="2945173"/>
            <a:ext cx="1701222"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Women Leadership Program</a:t>
            </a:r>
          </a:p>
        </p:txBody>
      </p:sp>
      <p:sp>
        <p:nvSpPr>
          <p:cNvPr id="168" name="TextBox 167">
            <a:extLst>
              <a:ext uri="{FF2B5EF4-FFF2-40B4-BE49-F238E27FC236}">
                <a16:creationId xmlns:a16="http://schemas.microsoft.com/office/drawing/2014/main" id="{C53BEC8B-4123-4B43-842F-792384B7B5D7}"/>
              </a:ext>
            </a:extLst>
          </p:cNvPr>
          <p:cNvSpPr txBox="1"/>
          <p:nvPr/>
        </p:nvSpPr>
        <p:spPr>
          <a:xfrm>
            <a:off x="10298044" y="3418711"/>
            <a:ext cx="1578578"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Certificate of Global Business Leadership</a:t>
            </a:r>
          </a:p>
        </p:txBody>
      </p:sp>
      <p:sp>
        <p:nvSpPr>
          <p:cNvPr id="169" name="TextBox 168">
            <a:extLst>
              <a:ext uri="{FF2B5EF4-FFF2-40B4-BE49-F238E27FC236}">
                <a16:creationId xmlns:a16="http://schemas.microsoft.com/office/drawing/2014/main" id="{3ABFA517-2F3A-4597-AF59-0BC9BC2328A5}"/>
              </a:ext>
            </a:extLst>
          </p:cNvPr>
          <p:cNvSpPr txBox="1"/>
          <p:nvPr/>
        </p:nvSpPr>
        <p:spPr>
          <a:xfrm>
            <a:off x="10298044" y="3869387"/>
            <a:ext cx="756865" cy="261610"/>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MBA</a:t>
            </a:r>
          </a:p>
        </p:txBody>
      </p:sp>
      <p:sp>
        <p:nvSpPr>
          <p:cNvPr id="170" name="TextBox 169">
            <a:extLst>
              <a:ext uri="{FF2B5EF4-FFF2-40B4-BE49-F238E27FC236}">
                <a16:creationId xmlns:a16="http://schemas.microsoft.com/office/drawing/2014/main" id="{A4CCA8FB-21E5-4252-AC9A-D662D776960C}"/>
              </a:ext>
            </a:extLst>
          </p:cNvPr>
          <p:cNvSpPr txBox="1"/>
          <p:nvPr/>
        </p:nvSpPr>
        <p:spPr>
          <a:xfrm>
            <a:off x="10298044" y="4144743"/>
            <a:ext cx="1426427" cy="276999"/>
          </a:xfrm>
          <a:prstGeom prst="rect">
            <a:avLst/>
          </a:prstGeom>
          <a:noFill/>
          <a:ln>
            <a:noFill/>
          </a:ln>
        </p:spPr>
        <p:txBody>
          <a:bodyPr wrap="square" rtlCol="0">
            <a:spAutoFit/>
          </a:bodyPr>
          <a:lstStyle/>
          <a:p>
            <a:r>
              <a:rPr lang="en-US" sz="1200" dirty="0">
                <a:solidFill>
                  <a:srgbClr val="3D3D3D"/>
                </a:solidFill>
                <a:ea typeface="Roboto" panose="02000000000000000000" pitchFamily="2" charset="0"/>
                <a:cs typeface="Arial" panose="020B0604020202020204" pitchFamily="34" charset="0"/>
              </a:rPr>
              <a:t>Design Thinking</a:t>
            </a:r>
          </a:p>
        </p:txBody>
      </p:sp>
      <p:sp>
        <p:nvSpPr>
          <p:cNvPr id="192" name="TextBox 191">
            <a:extLst>
              <a:ext uri="{FF2B5EF4-FFF2-40B4-BE49-F238E27FC236}">
                <a16:creationId xmlns:a16="http://schemas.microsoft.com/office/drawing/2014/main" id="{9C8C76F7-ADA0-40A3-B56B-A9CFE34BE649}"/>
              </a:ext>
            </a:extLst>
          </p:cNvPr>
          <p:cNvSpPr txBox="1"/>
          <p:nvPr/>
        </p:nvSpPr>
        <p:spPr>
          <a:xfrm>
            <a:off x="6439799" y="5503489"/>
            <a:ext cx="1292946"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Finishing School</a:t>
            </a:r>
          </a:p>
        </p:txBody>
      </p:sp>
      <p:sp>
        <p:nvSpPr>
          <p:cNvPr id="193" name="TextBox 192">
            <a:extLst>
              <a:ext uri="{FF2B5EF4-FFF2-40B4-BE49-F238E27FC236}">
                <a16:creationId xmlns:a16="http://schemas.microsoft.com/office/drawing/2014/main" id="{4A4408C6-FD13-4A52-B79D-51AB7159A0F3}"/>
              </a:ext>
            </a:extLst>
          </p:cNvPr>
          <p:cNvSpPr txBox="1"/>
          <p:nvPr/>
        </p:nvSpPr>
        <p:spPr>
          <a:xfrm>
            <a:off x="6439799" y="5197477"/>
            <a:ext cx="1567905"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Automation Testing</a:t>
            </a:r>
          </a:p>
        </p:txBody>
      </p:sp>
      <p:sp>
        <p:nvSpPr>
          <p:cNvPr id="194" name="TextBox 193">
            <a:extLst>
              <a:ext uri="{FF2B5EF4-FFF2-40B4-BE49-F238E27FC236}">
                <a16:creationId xmlns:a16="http://schemas.microsoft.com/office/drawing/2014/main" id="{F68EDC01-1996-4EF9-9B38-F617EAF2C463}"/>
              </a:ext>
            </a:extLst>
          </p:cNvPr>
          <p:cNvSpPr txBox="1"/>
          <p:nvPr/>
        </p:nvSpPr>
        <p:spPr>
          <a:xfrm>
            <a:off x="6439799" y="6115512"/>
            <a:ext cx="1466644"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Pre-Joining Program</a:t>
            </a:r>
          </a:p>
        </p:txBody>
      </p:sp>
      <p:sp>
        <p:nvSpPr>
          <p:cNvPr id="195" name="TextBox 194">
            <a:extLst>
              <a:ext uri="{FF2B5EF4-FFF2-40B4-BE49-F238E27FC236}">
                <a16:creationId xmlns:a16="http://schemas.microsoft.com/office/drawing/2014/main" id="{AED7CD11-F908-4E13-B70B-9FEE534AE60D}"/>
              </a:ext>
            </a:extLst>
          </p:cNvPr>
          <p:cNvSpPr txBox="1"/>
          <p:nvPr/>
        </p:nvSpPr>
        <p:spPr>
          <a:xfrm>
            <a:off x="6439799" y="4891465"/>
            <a:ext cx="994559"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Full Stack</a:t>
            </a:r>
          </a:p>
        </p:txBody>
      </p:sp>
      <p:sp>
        <p:nvSpPr>
          <p:cNvPr id="196" name="TextBox 195">
            <a:extLst>
              <a:ext uri="{FF2B5EF4-FFF2-40B4-BE49-F238E27FC236}">
                <a16:creationId xmlns:a16="http://schemas.microsoft.com/office/drawing/2014/main" id="{6207751B-2D69-44E0-B143-6473FCAD7F67}"/>
              </a:ext>
            </a:extLst>
          </p:cNvPr>
          <p:cNvSpPr txBox="1"/>
          <p:nvPr/>
        </p:nvSpPr>
        <p:spPr>
          <a:xfrm>
            <a:off x="6439799" y="5809501"/>
            <a:ext cx="1431352"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Bootcamp Program</a:t>
            </a:r>
          </a:p>
        </p:txBody>
      </p:sp>
      <p:sp>
        <p:nvSpPr>
          <p:cNvPr id="197" name="TextBox 196">
            <a:extLst>
              <a:ext uri="{FF2B5EF4-FFF2-40B4-BE49-F238E27FC236}">
                <a16:creationId xmlns:a16="http://schemas.microsoft.com/office/drawing/2014/main" id="{4D46A71D-6E96-49F8-BAAA-616650119136}"/>
              </a:ext>
            </a:extLst>
          </p:cNvPr>
          <p:cNvSpPr txBox="1"/>
          <p:nvPr/>
        </p:nvSpPr>
        <p:spPr>
          <a:xfrm>
            <a:off x="8553984" y="4891628"/>
            <a:ext cx="1220560" cy="261610"/>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Advanced Excel</a:t>
            </a:r>
          </a:p>
        </p:txBody>
      </p:sp>
      <p:sp>
        <p:nvSpPr>
          <p:cNvPr id="198" name="TextBox 197">
            <a:extLst>
              <a:ext uri="{FF2B5EF4-FFF2-40B4-BE49-F238E27FC236}">
                <a16:creationId xmlns:a16="http://schemas.microsoft.com/office/drawing/2014/main" id="{E313909B-20B5-48A3-86E2-135A779A1D54}"/>
              </a:ext>
            </a:extLst>
          </p:cNvPr>
          <p:cNvSpPr txBox="1"/>
          <p:nvPr/>
        </p:nvSpPr>
        <p:spPr>
          <a:xfrm>
            <a:off x="8553984" y="5136652"/>
            <a:ext cx="1775131"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Visualization Tools </a:t>
            </a:r>
          </a:p>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(Tableau, Power BI)</a:t>
            </a:r>
          </a:p>
        </p:txBody>
      </p:sp>
      <p:sp>
        <p:nvSpPr>
          <p:cNvPr id="199" name="TextBox 198">
            <a:extLst>
              <a:ext uri="{FF2B5EF4-FFF2-40B4-BE49-F238E27FC236}">
                <a16:creationId xmlns:a16="http://schemas.microsoft.com/office/drawing/2014/main" id="{A0D17944-7CA1-4C7F-84A4-79D834B5C186}"/>
              </a:ext>
            </a:extLst>
          </p:cNvPr>
          <p:cNvSpPr txBox="1"/>
          <p:nvPr/>
        </p:nvSpPr>
        <p:spPr>
          <a:xfrm>
            <a:off x="8553984" y="5610704"/>
            <a:ext cx="1422673" cy="430887"/>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Business Analytics with R/Python</a:t>
            </a:r>
          </a:p>
        </p:txBody>
      </p:sp>
      <p:sp>
        <p:nvSpPr>
          <p:cNvPr id="200" name="TextBox 199">
            <a:extLst>
              <a:ext uri="{FF2B5EF4-FFF2-40B4-BE49-F238E27FC236}">
                <a16:creationId xmlns:a16="http://schemas.microsoft.com/office/drawing/2014/main" id="{68D86824-D681-403F-9CA0-CF5B73D3EF40}"/>
              </a:ext>
            </a:extLst>
          </p:cNvPr>
          <p:cNvSpPr txBox="1"/>
          <p:nvPr/>
        </p:nvSpPr>
        <p:spPr>
          <a:xfrm>
            <a:off x="10630472" y="4855933"/>
            <a:ext cx="1368794" cy="600164"/>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First Time Managers Program</a:t>
            </a:r>
          </a:p>
        </p:txBody>
      </p:sp>
      <p:sp>
        <p:nvSpPr>
          <p:cNvPr id="201" name="TextBox 200">
            <a:extLst>
              <a:ext uri="{FF2B5EF4-FFF2-40B4-BE49-F238E27FC236}">
                <a16:creationId xmlns:a16="http://schemas.microsoft.com/office/drawing/2014/main" id="{9FCBB40A-17F6-46CA-AA08-43F6A6EC5157}"/>
              </a:ext>
            </a:extLst>
          </p:cNvPr>
          <p:cNvSpPr txBox="1"/>
          <p:nvPr/>
        </p:nvSpPr>
        <p:spPr>
          <a:xfrm>
            <a:off x="10652631" y="5330754"/>
            <a:ext cx="1539369" cy="430887"/>
          </a:xfrm>
          <a:prstGeom prst="rect">
            <a:avLst/>
          </a:prstGeom>
          <a:noFill/>
          <a:ln>
            <a:noFill/>
          </a:ln>
        </p:spPr>
        <p:txBody>
          <a:bodyPr wrap="square" rtlCol="0">
            <a:spAutoFit/>
          </a:bodyPr>
          <a:lstStyle/>
          <a:p>
            <a:r>
              <a:rPr lang="en-US" sz="1100" dirty="0">
                <a:solidFill>
                  <a:srgbClr val="3D3D3D"/>
                </a:solidFill>
                <a:latin typeface="Arial" panose="020B0604020202020204" pitchFamily="34" charset="0"/>
                <a:ea typeface="Roboto" panose="02000000000000000000" pitchFamily="2" charset="0"/>
                <a:cs typeface="Arial" panose="020B0604020202020204" pitchFamily="34" charset="0"/>
              </a:rPr>
              <a:t>Human Error Avoidance Program</a:t>
            </a:r>
          </a:p>
        </p:txBody>
      </p:sp>
      <p:sp>
        <p:nvSpPr>
          <p:cNvPr id="202" name="TextBox 201">
            <a:extLst>
              <a:ext uri="{FF2B5EF4-FFF2-40B4-BE49-F238E27FC236}">
                <a16:creationId xmlns:a16="http://schemas.microsoft.com/office/drawing/2014/main" id="{ADAA8E98-067A-4D56-BE73-8719A171DF09}"/>
              </a:ext>
            </a:extLst>
          </p:cNvPr>
          <p:cNvSpPr txBox="1"/>
          <p:nvPr/>
        </p:nvSpPr>
        <p:spPr>
          <a:xfrm>
            <a:off x="10652631" y="5805574"/>
            <a:ext cx="1422673" cy="430887"/>
          </a:xfrm>
          <a:prstGeom prst="rect">
            <a:avLst/>
          </a:prstGeom>
          <a:noFill/>
          <a:ln>
            <a:noFill/>
          </a:ln>
        </p:spPr>
        <p:txBody>
          <a:bodyPr wrap="square" rtlCol="0">
            <a:spAutoFit/>
          </a:bodyPr>
          <a:lstStyle/>
          <a:p>
            <a:r>
              <a:rPr lang="en-IN" sz="1100" dirty="0">
                <a:solidFill>
                  <a:srgbClr val="3D3D3D"/>
                </a:solidFill>
                <a:latin typeface="Arial" panose="020B0604020202020204" pitchFamily="34" charset="0"/>
                <a:ea typeface="Roboto" panose="02000000000000000000" pitchFamily="2" charset="0"/>
                <a:cs typeface="Arial" panose="020B0604020202020204" pitchFamily="34" charset="0"/>
              </a:rPr>
              <a:t>Emerging Women Leaders Program</a:t>
            </a:r>
          </a:p>
        </p:txBody>
      </p:sp>
      <p:sp>
        <p:nvSpPr>
          <p:cNvPr id="393" name="Google Shape;393;p21"/>
          <p:cNvSpPr/>
          <p:nvPr/>
        </p:nvSpPr>
        <p:spPr>
          <a:xfrm>
            <a:off x="3197858" y="915640"/>
            <a:ext cx="172877" cy="167483"/>
          </a:xfrm>
          <a:prstGeom prst="triangle">
            <a:avLst>
              <a:gd name="adj" fmla="val 50000"/>
            </a:avLst>
          </a:prstGeom>
          <a:solidFill>
            <a:srgbClr val="FFB7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203" name="Rectangle 202">
            <a:extLst>
              <a:ext uri="{FF2B5EF4-FFF2-40B4-BE49-F238E27FC236}">
                <a16:creationId xmlns:a16="http://schemas.microsoft.com/office/drawing/2014/main" id="{999269BE-2E42-4730-B7ED-A192F0621007}"/>
              </a:ext>
            </a:extLst>
          </p:cNvPr>
          <p:cNvSpPr/>
          <p:nvPr/>
        </p:nvSpPr>
        <p:spPr>
          <a:xfrm>
            <a:off x="354323" y="437648"/>
            <a:ext cx="5062319" cy="276999"/>
          </a:xfrm>
          <a:prstGeom prst="rect">
            <a:avLst/>
          </a:prstGeom>
        </p:spPr>
        <p:txBody>
          <a:bodyPr wrap="square">
            <a:spAutoFit/>
          </a:bodyPr>
          <a:lstStyle/>
          <a:p>
            <a:r>
              <a:rPr lang="en-US" sz="1200" dirty="0">
                <a:solidFill>
                  <a:srgbClr val="3D3D3D"/>
                </a:solidFill>
                <a:latin typeface="Arial" panose="020B0604020202020204" pitchFamily="34" charset="0"/>
                <a:ea typeface="Roboto" panose="02000000000000000000" pitchFamily="2" charset="0"/>
                <a:cs typeface="Arial" panose="020B0604020202020204" pitchFamily="34" charset="0"/>
              </a:rPr>
              <a:t>INFORMATION TECHNOLOGY, DATA SCIENCE AND MANAGEMENT</a:t>
            </a:r>
          </a:p>
        </p:txBody>
      </p:sp>
      <p:grpSp>
        <p:nvGrpSpPr>
          <p:cNvPr id="89" name="Group 88">
            <a:extLst>
              <a:ext uri="{FF2B5EF4-FFF2-40B4-BE49-F238E27FC236}">
                <a16:creationId xmlns:a16="http://schemas.microsoft.com/office/drawing/2014/main" id="{C469B786-7108-4443-BE4C-135FD42C15E3}"/>
              </a:ext>
            </a:extLst>
          </p:cNvPr>
          <p:cNvGrpSpPr/>
          <p:nvPr/>
        </p:nvGrpSpPr>
        <p:grpSpPr>
          <a:xfrm>
            <a:off x="5089127" y="2973925"/>
            <a:ext cx="644835" cy="779038"/>
            <a:chOff x="4445669" y="1542377"/>
            <a:chExt cx="644835" cy="779038"/>
          </a:xfrm>
        </p:grpSpPr>
        <p:pic>
          <p:nvPicPr>
            <p:cNvPr id="90" name="Graphic 89">
              <a:extLst>
                <a:ext uri="{FF2B5EF4-FFF2-40B4-BE49-F238E27FC236}">
                  <a16:creationId xmlns:a16="http://schemas.microsoft.com/office/drawing/2014/main" id="{9F43887F-08D6-4A87-BCA0-57C8CD63B0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1116" y="1557179"/>
              <a:ext cx="559388" cy="764236"/>
            </a:xfrm>
            <a:prstGeom prst="rect">
              <a:avLst/>
            </a:prstGeom>
          </p:spPr>
        </p:pic>
        <p:sp>
          <p:nvSpPr>
            <p:cNvPr id="91" name="Google Shape;402;p21">
              <a:extLst>
                <a:ext uri="{FF2B5EF4-FFF2-40B4-BE49-F238E27FC236}">
                  <a16:creationId xmlns:a16="http://schemas.microsoft.com/office/drawing/2014/main" id="{C68171CC-7EB5-4157-9EE0-3C78926F2FF2}"/>
                </a:ext>
              </a:extLst>
            </p:cNvPr>
            <p:cNvSpPr/>
            <p:nvPr/>
          </p:nvSpPr>
          <p:spPr>
            <a:xfrm>
              <a:off x="4445669" y="1542377"/>
              <a:ext cx="430778" cy="3038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IT</a:t>
              </a:r>
              <a:endParaRPr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95" name="Group 94">
            <a:extLst>
              <a:ext uri="{FF2B5EF4-FFF2-40B4-BE49-F238E27FC236}">
                <a16:creationId xmlns:a16="http://schemas.microsoft.com/office/drawing/2014/main" id="{DF46587B-8663-447D-9548-FA165C14EA4E}"/>
              </a:ext>
            </a:extLst>
          </p:cNvPr>
          <p:cNvGrpSpPr/>
          <p:nvPr/>
        </p:nvGrpSpPr>
        <p:grpSpPr>
          <a:xfrm>
            <a:off x="5778192" y="4898151"/>
            <a:ext cx="644835" cy="779038"/>
            <a:chOff x="4445669" y="1542377"/>
            <a:chExt cx="644835" cy="779038"/>
          </a:xfrm>
        </p:grpSpPr>
        <p:pic>
          <p:nvPicPr>
            <p:cNvPr id="96" name="Graphic 95">
              <a:extLst>
                <a:ext uri="{FF2B5EF4-FFF2-40B4-BE49-F238E27FC236}">
                  <a16:creationId xmlns:a16="http://schemas.microsoft.com/office/drawing/2014/main" id="{D5FD22F5-D338-473D-B8E0-9D0E0FC50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1116" y="1557179"/>
              <a:ext cx="559388" cy="764236"/>
            </a:xfrm>
            <a:prstGeom prst="rect">
              <a:avLst/>
            </a:prstGeom>
          </p:spPr>
        </p:pic>
        <p:sp>
          <p:nvSpPr>
            <p:cNvPr id="97" name="Google Shape;402;p21">
              <a:extLst>
                <a:ext uri="{FF2B5EF4-FFF2-40B4-BE49-F238E27FC236}">
                  <a16:creationId xmlns:a16="http://schemas.microsoft.com/office/drawing/2014/main" id="{D75E255E-D99E-48DA-A1EE-5D1DB441FB96}"/>
                </a:ext>
              </a:extLst>
            </p:cNvPr>
            <p:cNvSpPr/>
            <p:nvPr/>
          </p:nvSpPr>
          <p:spPr>
            <a:xfrm>
              <a:off x="4445669" y="1542377"/>
              <a:ext cx="430778" cy="3038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IT</a:t>
              </a:r>
              <a:endParaRPr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10" name="Group 109">
            <a:extLst>
              <a:ext uri="{FF2B5EF4-FFF2-40B4-BE49-F238E27FC236}">
                <a16:creationId xmlns:a16="http://schemas.microsoft.com/office/drawing/2014/main" id="{C763618A-44B0-4FEF-89B2-736646E433E8}"/>
              </a:ext>
            </a:extLst>
          </p:cNvPr>
          <p:cNvGrpSpPr/>
          <p:nvPr/>
        </p:nvGrpSpPr>
        <p:grpSpPr>
          <a:xfrm>
            <a:off x="7411901" y="2977972"/>
            <a:ext cx="625330" cy="780267"/>
            <a:chOff x="7203905" y="1541146"/>
            <a:chExt cx="625330" cy="780267"/>
          </a:xfrm>
        </p:grpSpPr>
        <p:pic>
          <p:nvPicPr>
            <p:cNvPr id="111" name="Graphic 110">
              <a:extLst>
                <a:ext uri="{FF2B5EF4-FFF2-40B4-BE49-F238E27FC236}">
                  <a16:creationId xmlns:a16="http://schemas.microsoft.com/office/drawing/2014/main" id="{6257A991-D56E-471C-887A-B73C7198B7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1765" y="1546137"/>
              <a:ext cx="567470" cy="775276"/>
            </a:xfrm>
            <a:prstGeom prst="rect">
              <a:avLst/>
            </a:prstGeom>
          </p:spPr>
        </p:pic>
        <p:sp>
          <p:nvSpPr>
            <p:cNvPr id="112" name="Google Shape;402;p21">
              <a:extLst>
                <a:ext uri="{FF2B5EF4-FFF2-40B4-BE49-F238E27FC236}">
                  <a16:creationId xmlns:a16="http://schemas.microsoft.com/office/drawing/2014/main" id="{5151A479-C05C-4D02-9271-8AC6D5ED3457}"/>
                </a:ext>
              </a:extLst>
            </p:cNvPr>
            <p:cNvSpPr/>
            <p:nvPr/>
          </p:nvSpPr>
          <p:spPr>
            <a:xfrm>
              <a:off x="7203905" y="1541146"/>
              <a:ext cx="502375" cy="305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DS</a:t>
              </a:r>
              <a:endParaRPr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16" name="Group 115">
            <a:extLst>
              <a:ext uri="{FF2B5EF4-FFF2-40B4-BE49-F238E27FC236}">
                <a16:creationId xmlns:a16="http://schemas.microsoft.com/office/drawing/2014/main" id="{3FAEE42C-D1AE-4330-95DD-8050BD4B54B7}"/>
              </a:ext>
            </a:extLst>
          </p:cNvPr>
          <p:cNvGrpSpPr/>
          <p:nvPr/>
        </p:nvGrpSpPr>
        <p:grpSpPr>
          <a:xfrm>
            <a:off x="7861867" y="4911619"/>
            <a:ext cx="625330" cy="780267"/>
            <a:chOff x="7203905" y="1541146"/>
            <a:chExt cx="625330" cy="780267"/>
          </a:xfrm>
        </p:grpSpPr>
        <p:pic>
          <p:nvPicPr>
            <p:cNvPr id="117" name="Graphic 116">
              <a:extLst>
                <a:ext uri="{FF2B5EF4-FFF2-40B4-BE49-F238E27FC236}">
                  <a16:creationId xmlns:a16="http://schemas.microsoft.com/office/drawing/2014/main" id="{22FD1FCE-313E-49FC-AC96-6A0F37E3F4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1765" y="1546137"/>
              <a:ext cx="567470" cy="775276"/>
            </a:xfrm>
            <a:prstGeom prst="rect">
              <a:avLst/>
            </a:prstGeom>
          </p:spPr>
        </p:pic>
        <p:sp>
          <p:nvSpPr>
            <p:cNvPr id="118" name="Google Shape;402;p21">
              <a:extLst>
                <a:ext uri="{FF2B5EF4-FFF2-40B4-BE49-F238E27FC236}">
                  <a16:creationId xmlns:a16="http://schemas.microsoft.com/office/drawing/2014/main" id="{6F60F46D-3CA6-4687-BC2B-6A7A4DC5CE4B}"/>
                </a:ext>
              </a:extLst>
            </p:cNvPr>
            <p:cNvSpPr/>
            <p:nvPr/>
          </p:nvSpPr>
          <p:spPr>
            <a:xfrm>
              <a:off x="7203905" y="1541146"/>
              <a:ext cx="502375" cy="305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DS</a:t>
              </a:r>
              <a:endParaRPr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07BEE02F-59D2-43F6-9932-6F0C519F7555}"/>
              </a:ext>
            </a:extLst>
          </p:cNvPr>
          <p:cNvGrpSpPr/>
          <p:nvPr/>
        </p:nvGrpSpPr>
        <p:grpSpPr>
          <a:xfrm>
            <a:off x="9314260" y="1238429"/>
            <a:ext cx="668029" cy="784537"/>
            <a:chOff x="9343850" y="1541521"/>
            <a:chExt cx="668029" cy="784537"/>
          </a:xfrm>
        </p:grpSpPr>
        <p:pic>
          <p:nvPicPr>
            <p:cNvPr id="139" name="Graphic 138">
              <a:extLst>
                <a:ext uri="{FF2B5EF4-FFF2-40B4-BE49-F238E27FC236}">
                  <a16:creationId xmlns:a16="http://schemas.microsoft.com/office/drawing/2014/main" id="{434D2496-78E6-454F-BFFC-861CC8979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45274" y="1551964"/>
              <a:ext cx="566605" cy="774094"/>
            </a:xfrm>
            <a:prstGeom prst="rect">
              <a:avLst/>
            </a:prstGeom>
          </p:spPr>
        </p:pic>
        <p:sp>
          <p:nvSpPr>
            <p:cNvPr id="136" name="Google Shape;402;p21">
              <a:extLst>
                <a:ext uri="{FF2B5EF4-FFF2-40B4-BE49-F238E27FC236}">
                  <a16:creationId xmlns:a16="http://schemas.microsoft.com/office/drawing/2014/main" id="{D3369507-AE9B-48FC-8458-FD57820CC42E}"/>
                </a:ext>
              </a:extLst>
            </p:cNvPr>
            <p:cNvSpPr/>
            <p:nvPr/>
          </p:nvSpPr>
          <p:spPr>
            <a:xfrm>
              <a:off x="9343850" y="1541521"/>
              <a:ext cx="626326" cy="305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MG</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76" name="Group 175">
            <a:extLst>
              <a:ext uri="{FF2B5EF4-FFF2-40B4-BE49-F238E27FC236}">
                <a16:creationId xmlns:a16="http://schemas.microsoft.com/office/drawing/2014/main" id="{33407E80-B956-4509-8FAA-5ADB2667683C}"/>
              </a:ext>
            </a:extLst>
          </p:cNvPr>
          <p:cNvGrpSpPr/>
          <p:nvPr/>
        </p:nvGrpSpPr>
        <p:grpSpPr>
          <a:xfrm>
            <a:off x="9553140" y="2973702"/>
            <a:ext cx="668029" cy="784537"/>
            <a:chOff x="9343850" y="1541521"/>
            <a:chExt cx="668029" cy="784537"/>
          </a:xfrm>
        </p:grpSpPr>
        <p:pic>
          <p:nvPicPr>
            <p:cNvPr id="177" name="Graphic 176">
              <a:extLst>
                <a:ext uri="{FF2B5EF4-FFF2-40B4-BE49-F238E27FC236}">
                  <a16:creationId xmlns:a16="http://schemas.microsoft.com/office/drawing/2014/main" id="{BBA5C4F7-E602-4286-8DB9-AF92BCE155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45274" y="1551964"/>
              <a:ext cx="566605" cy="774094"/>
            </a:xfrm>
            <a:prstGeom prst="rect">
              <a:avLst/>
            </a:prstGeom>
          </p:spPr>
        </p:pic>
        <p:sp>
          <p:nvSpPr>
            <p:cNvPr id="178" name="Google Shape;402;p21">
              <a:extLst>
                <a:ext uri="{FF2B5EF4-FFF2-40B4-BE49-F238E27FC236}">
                  <a16:creationId xmlns:a16="http://schemas.microsoft.com/office/drawing/2014/main" id="{A8EC7E27-6AC4-4E43-832F-AFDDE4666D92}"/>
                </a:ext>
              </a:extLst>
            </p:cNvPr>
            <p:cNvSpPr/>
            <p:nvPr/>
          </p:nvSpPr>
          <p:spPr>
            <a:xfrm>
              <a:off x="9343850" y="1541521"/>
              <a:ext cx="626326" cy="305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MG</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82" name="Group 181">
            <a:extLst>
              <a:ext uri="{FF2B5EF4-FFF2-40B4-BE49-F238E27FC236}">
                <a16:creationId xmlns:a16="http://schemas.microsoft.com/office/drawing/2014/main" id="{2990F3CE-00FE-477D-BA88-848C69295A9F}"/>
              </a:ext>
            </a:extLst>
          </p:cNvPr>
          <p:cNvGrpSpPr/>
          <p:nvPr/>
        </p:nvGrpSpPr>
        <p:grpSpPr>
          <a:xfrm>
            <a:off x="9992317" y="4899100"/>
            <a:ext cx="668029" cy="784537"/>
            <a:chOff x="9343850" y="1541521"/>
            <a:chExt cx="668029" cy="784537"/>
          </a:xfrm>
        </p:grpSpPr>
        <p:pic>
          <p:nvPicPr>
            <p:cNvPr id="204" name="Graphic 203">
              <a:extLst>
                <a:ext uri="{FF2B5EF4-FFF2-40B4-BE49-F238E27FC236}">
                  <a16:creationId xmlns:a16="http://schemas.microsoft.com/office/drawing/2014/main" id="{BD2C1A32-6F62-43C7-9663-E1D23AB8D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45274" y="1551964"/>
              <a:ext cx="566605" cy="774094"/>
            </a:xfrm>
            <a:prstGeom prst="rect">
              <a:avLst/>
            </a:prstGeom>
          </p:spPr>
        </p:pic>
        <p:sp>
          <p:nvSpPr>
            <p:cNvPr id="205" name="Google Shape;402;p21">
              <a:extLst>
                <a:ext uri="{FF2B5EF4-FFF2-40B4-BE49-F238E27FC236}">
                  <a16:creationId xmlns:a16="http://schemas.microsoft.com/office/drawing/2014/main" id="{2119BB52-4FD6-4BDF-B063-4B0E9970BAD3}"/>
                </a:ext>
              </a:extLst>
            </p:cNvPr>
            <p:cNvSpPr/>
            <p:nvPr/>
          </p:nvSpPr>
          <p:spPr>
            <a:xfrm>
              <a:off x="9343850" y="1541521"/>
              <a:ext cx="626326" cy="305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dirty="0">
                  <a:solidFill>
                    <a:schemeClr val="tx1">
                      <a:lumMod val="75000"/>
                      <a:lumOff val="25000"/>
                    </a:schemeClr>
                  </a:solidFill>
                  <a:latin typeface="Arial" panose="020B0604020202020204" pitchFamily="34" charset="0"/>
                  <a:ea typeface="Roboto Light"/>
                  <a:cs typeface="Arial" panose="020B0604020202020204" pitchFamily="34" charset="0"/>
                  <a:sym typeface="Roboto Light"/>
                </a:rPr>
                <a:t>MG</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C38EC010-76BC-4D69-A6A9-1AFF09DE839B}"/>
              </a:ext>
            </a:extLst>
          </p:cNvPr>
          <p:cNvSpPr txBox="1"/>
          <p:nvPr/>
        </p:nvSpPr>
        <p:spPr>
          <a:xfrm rot="17816363">
            <a:off x="471434" y="3466651"/>
            <a:ext cx="2380780" cy="307777"/>
          </a:xfrm>
          <a:prstGeom prst="rect">
            <a:avLst/>
          </a:prstGeom>
          <a:noFill/>
        </p:spPr>
        <p:txBody>
          <a:bodyPr wrap="none" rtlCol="0">
            <a:spAutoFit/>
          </a:bodyPr>
          <a:lstStyle/>
          <a:p>
            <a:r>
              <a:rPr lang="en-US" sz="1400" spc="600" dirty="0">
                <a:solidFill>
                  <a:schemeClr val="bg1"/>
                </a:solidFill>
                <a:latin typeface="Arial" panose="020B0604020202020204" pitchFamily="34" charset="0"/>
                <a:ea typeface="Roboto" panose="02000000000000000000" pitchFamily="2" charset="0"/>
                <a:cs typeface="Arial" panose="020B0604020202020204" pitchFamily="34" charset="0"/>
              </a:rPr>
              <a:t>ASSESSMENTS</a:t>
            </a:r>
            <a:endParaRPr lang="en-US" sz="14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1349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000"/>
                                        <p:tgtEl>
                                          <p:spTgt spid="40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94"/>
                                        </p:tgtEl>
                                        <p:attrNameLst>
                                          <p:attrName>style.visibility</p:attrName>
                                        </p:attrNameLst>
                                      </p:cBhvr>
                                      <p:to>
                                        <p:strVal val="visible"/>
                                      </p:to>
                                    </p:set>
                                    <p:animEffect transition="in" filter="fade">
                                      <p:cBhvr>
                                        <p:cTn id="11" dur="500"/>
                                        <p:tgtEl>
                                          <p:spTgt spid="394"/>
                                        </p:tgtEl>
                                      </p:cBhvr>
                                    </p:animEffect>
                                  </p:childTnLst>
                                </p:cTn>
                              </p:par>
                              <p:par>
                                <p:cTn id="12" presetID="10" presetClass="entr" presetSubtype="0" fill="hold" nodeType="withEffect">
                                  <p:stCondLst>
                                    <p:cond delay="0"/>
                                  </p:stCondLst>
                                  <p:childTnLst>
                                    <p:set>
                                      <p:cBhvr>
                                        <p:cTn id="13" dur="1" fill="hold">
                                          <p:stCondLst>
                                            <p:cond delay="0"/>
                                          </p:stCondLst>
                                        </p:cTn>
                                        <p:tgtEl>
                                          <p:spTgt spid="395"/>
                                        </p:tgtEl>
                                        <p:attrNameLst>
                                          <p:attrName>style.visibility</p:attrName>
                                        </p:attrNameLst>
                                      </p:cBhvr>
                                      <p:to>
                                        <p:strVal val="visible"/>
                                      </p:to>
                                    </p:set>
                                    <p:animEffect transition="in" filter="fade">
                                      <p:cBhvr>
                                        <p:cTn id="14" dur="500"/>
                                        <p:tgtEl>
                                          <p:spTgt spid="395"/>
                                        </p:tgtEl>
                                      </p:cBhvr>
                                    </p:animEffect>
                                  </p:childTnLst>
                                </p:cTn>
                              </p:par>
                              <p:par>
                                <p:cTn id="15" presetID="10" presetClass="entr" presetSubtype="0" fill="hold" nodeType="withEffect">
                                  <p:stCondLst>
                                    <p:cond delay="0"/>
                                  </p:stCondLst>
                                  <p:childTnLst>
                                    <p:set>
                                      <p:cBhvr>
                                        <p:cTn id="16" dur="1" fill="hold">
                                          <p:stCondLst>
                                            <p:cond delay="0"/>
                                          </p:stCondLst>
                                        </p:cTn>
                                        <p:tgtEl>
                                          <p:spTgt spid="397"/>
                                        </p:tgtEl>
                                        <p:attrNameLst>
                                          <p:attrName>style.visibility</p:attrName>
                                        </p:attrNameLst>
                                      </p:cBhvr>
                                      <p:to>
                                        <p:strVal val="visible"/>
                                      </p:to>
                                    </p:set>
                                    <p:animEffect transition="in" filter="fade">
                                      <p:cBhvr>
                                        <p:cTn id="17" dur="500"/>
                                        <p:tgtEl>
                                          <p:spTgt spid="397"/>
                                        </p:tgtEl>
                                      </p:cBhvr>
                                    </p:animEffect>
                                  </p:childTnLst>
                                </p:cTn>
                              </p:par>
                              <p:par>
                                <p:cTn id="18" presetID="10" presetClass="entr" presetSubtype="0" fill="hold" nodeType="withEffect">
                                  <p:stCondLst>
                                    <p:cond delay="0"/>
                                  </p:stCondLst>
                                  <p:childTnLst>
                                    <p:set>
                                      <p:cBhvr>
                                        <p:cTn id="19" dur="1" fill="hold">
                                          <p:stCondLst>
                                            <p:cond delay="0"/>
                                          </p:stCondLst>
                                        </p:cTn>
                                        <p:tgtEl>
                                          <p:spTgt spid="399"/>
                                        </p:tgtEl>
                                        <p:attrNameLst>
                                          <p:attrName>style.visibility</p:attrName>
                                        </p:attrNameLst>
                                      </p:cBhvr>
                                      <p:to>
                                        <p:strVal val="visible"/>
                                      </p:to>
                                    </p:set>
                                    <p:animEffect transition="in" filter="fade">
                                      <p:cBhvr>
                                        <p:cTn id="20"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3">
            <a:extLst>
              <a:ext uri="{FF2B5EF4-FFF2-40B4-BE49-F238E27FC236}">
                <a16:creationId xmlns:a16="http://schemas.microsoft.com/office/drawing/2014/main" id="{DBF6CDC9-C33D-41D5-A5C7-86CDF3D8265A}"/>
              </a:ext>
            </a:extLst>
          </p:cNvPr>
          <p:cNvSpPr/>
          <p:nvPr/>
        </p:nvSpPr>
        <p:spPr>
          <a:xfrm>
            <a:off x="0" y="2556767"/>
            <a:ext cx="12209435" cy="1448973"/>
          </a:xfrm>
          <a:prstGeom prst="rect">
            <a:avLst/>
          </a:prstGeom>
          <a:solidFill>
            <a:srgbClr val="FF27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 name="Google Shape;884;p34">
            <a:extLst>
              <a:ext uri="{FF2B5EF4-FFF2-40B4-BE49-F238E27FC236}">
                <a16:creationId xmlns:a16="http://schemas.microsoft.com/office/drawing/2014/main" id="{6A4118C3-7385-4415-906E-C689F1BACC1A}"/>
              </a:ext>
            </a:extLst>
          </p:cNvPr>
          <p:cNvSpPr/>
          <p:nvPr/>
        </p:nvSpPr>
        <p:spPr>
          <a:xfrm>
            <a:off x="2434543" y="2974596"/>
            <a:ext cx="6872341" cy="613314"/>
          </a:xfrm>
          <a:prstGeom prst="rect">
            <a:avLst/>
          </a:prstGeom>
          <a:noFill/>
          <a:ln>
            <a:noFill/>
          </a:ln>
        </p:spPr>
        <p:txBody>
          <a:bodyPr spcFirstLastPara="1" wrap="square" lIns="91425" tIns="45700" rIns="91425" bIns="45700" anchor="t" anchorCtr="0">
            <a:noAutofit/>
          </a:bodyPr>
          <a:lstStyle/>
          <a:p>
            <a:pPr lvl="0" algn="ctr"/>
            <a:r>
              <a:rPr lang="en-US" sz="4000" b="1" dirty="0">
                <a:solidFill>
                  <a:schemeClr val="bg1"/>
                </a:solidFill>
                <a:latin typeface="Arial" panose="020B0604020202020204" pitchFamily="34" charset="0"/>
                <a:ea typeface="Montserrat Light"/>
                <a:cs typeface="Arial" panose="020B0604020202020204" pitchFamily="34" charset="0"/>
                <a:sym typeface="Montserrat Light"/>
              </a:rPr>
              <a:t>Program Design Approach</a:t>
            </a:r>
            <a:endParaRPr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991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6889D2-1B3F-2227-22A8-CAB982959E33}"/>
              </a:ext>
            </a:extLst>
          </p:cNvPr>
          <p:cNvSpPr>
            <a:spLocks noGrp="1"/>
          </p:cNvSpPr>
          <p:nvPr>
            <p:ph type="body" sz="quarter" idx="13"/>
          </p:nvPr>
        </p:nvSpPr>
        <p:spPr>
          <a:xfrm>
            <a:off x="463550" y="1191918"/>
            <a:ext cx="11260279" cy="4539691"/>
          </a:xfrm>
        </p:spPr>
        <p:txBody>
          <a:bodyPr/>
          <a:lstStyle/>
          <a:p>
            <a:pPr marL="0" indent="0">
              <a:buNone/>
            </a:pPr>
            <a:endParaRPr lang="en-IN" sz="1600" dirty="0">
              <a:solidFill>
                <a:srgbClr val="000000"/>
              </a:solidFill>
              <a:effectLst/>
              <a:latin typeface="+mn-lt"/>
              <a:ea typeface="Arial Unicode MS"/>
              <a:cs typeface="Arial Unicode MS"/>
            </a:endParaRPr>
          </a:p>
          <a:p>
            <a:r>
              <a:rPr lang="en-US" sz="1600" dirty="0">
                <a:solidFill>
                  <a:srgbClr val="000000"/>
                </a:solidFill>
                <a:effectLst/>
                <a:latin typeface="+mn-lt"/>
                <a:ea typeface="Arial Unicode MS"/>
                <a:cs typeface="Arial Unicode MS"/>
              </a:rPr>
              <a:t>15 days for seasoned programmers, Full day training</a:t>
            </a:r>
          </a:p>
          <a:p>
            <a:r>
              <a:rPr lang="en-US" sz="1600" dirty="0">
                <a:solidFill>
                  <a:srgbClr val="000000"/>
                </a:solidFill>
                <a:effectLst/>
                <a:latin typeface="+mn-lt"/>
                <a:ea typeface="Garamond" panose="02020404030301010803" pitchFamily="18" charset="0"/>
                <a:cs typeface="Garamond" panose="02020404030301010803" pitchFamily="18" charset="0"/>
              </a:rPr>
              <a:t>The MERN stack (MongoDB, Express, React, Node.js) is a popular choice for full-stack web development that uses JavaScript as the language through-and-through.</a:t>
            </a:r>
            <a:endParaRPr lang="en-IN" sz="1600" dirty="0">
              <a:solidFill>
                <a:srgbClr val="000000"/>
              </a:solidFill>
              <a:effectLst/>
              <a:latin typeface="+mn-lt"/>
              <a:ea typeface="Arial Unicode MS"/>
              <a:cs typeface="Arial Unicode MS"/>
            </a:endParaRPr>
          </a:p>
          <a:p>
            <a:r>
              <a:rPr lang="en-US" sz="1600" dirty="0">
                <a:solidFill>
                  <a:srgbClr val="000000"/>
                </a:solidFill>
                <a:effectLst/>
                <a:latin typeface="+mn-lt"/>
                <a:ea typeface="Arial Unicode MS"/>
                <a:cs typeface="Arial Unicode MS"/>
              </a:rPr>
              <a:t>Node.js is a JavaScript runtime built on </a:t>
            </a:r>
            <a:r>
              <a:rPr lang="en-US" sz="1600" u="none" strike="noStrike" dirty="0">
                <a:solidFill>
                  <a:srgbClr val="000000"/>
                </a:solidFill>
                <a:effectLst/>
                <a:latin typeface="+mn-lt"/>
                <a:ea typeface="Arial Unicode MS"/>
                <a:cs typeface="Arial Unicode MS"/>
              </a:rPr>
              <a:t>Chrome's V8 JavaScript engine</a:t>
            </a:r>
            <a:r>
              <a:rPr lang="en-US" sz="1600" dirty="0">
                <a:solidFill>
                  <a:srgbClr val="000000"/>
                </a:solidFill>
                <a:effectLst/>
                <a:latin typeface="+mn-lt"/>
                <a:ea typeface="Arial Unicode MS"/>
                <a:cs typeface="Arial Unicode MS"/>
              </a:rPr>
              <a:t>. Node.js uses an event-driven, non-blocking I/O model that makes it lightweight and efficient. </a:t>
            </a:r>
            <a:r>
              <a:rPr lang="en-US" sz="1600" dirty="0" err="1">
                <a:solidFill>
                  <a:srgbClr val="000000"/>
                </a:solidFill>
                <a:effectLst/>
                <a:latin typeface="+mn-lt"/>
                <a:ea typeface="Arial Unicode MS"/>
                <a:cs typeface="Arial Unicode MS"/>
              </a:rPr>
              <a:t>Node,js</a:t>
            </a:r>
            <a:r>
              <a:rPr lang="en-US" sz="1600" dirty="0">
                <a:solidFill>
                  <a:srgbClr val="000000"/>
                </a:solidFill>
                <a:effectLst/>
                <a:latin typeface="+mn-lt"/>
                <a:ea typeface="Arial Unicode MS"/>
                <a:cs typeface="Arial Unicode MS"/>
              </a:rPr>
              <a:t> is popularly used </a:t>
            </a:r>
            <a:r>
              <a:rPr lang="en-US" sz="1600" dirty="0">
                <a:effectLst/>
                <a:latin typeface="+mn-lt"/>
                <a:ea typeface="Garamond" panose="02020404030301010803" pitchFamily="18" charset="0"/>
                <a:cs typeface="Garamond" panose="02020404030301010803" pitchFamily="18" charset="0"/>
              </a:rPr>
              <a:t>along with the Express framework which helps quickly create web apps.</a:t>
            </a:r>
            <a:endParaRPr lang="en-IN" sz="1600" dirty="0">
              <a:effectLst/>
              <a:latin typeface="+mn-lt"/>
              <a:ea typeface="Arial Unicode MS"/>
            </a:endParaRPr>
          </a:p>
          <a:p>
            <a:r>
              <a:rPr lang="en-IN" sz="1600" dirty="0">
                <a:solidFill>
                  <a:srgbClr val="000000"/>
                </a:solidFill>
                <a:effectLst/>
                <a:latin typeface="+mn-lt"/>
                <a:ea typeface="Arial Unicode MS"/>
                <a:cs typeface="Arial Unicode MS"/>
              </a:rPr>
              <a:t>MongoDB is a distributed document database with scalability baked-in into its architecture. MongoDB stores data in JSON-like documents and the document model maps to the objects in your application code. It is schema-less and helps bring applications to life very quickly.</a:t>
            </a:r>
            <a:endParaRPr lang="en-IN" sz="1600" dirty="0">
              <a:effectLst/>
              <a:latin typeface="+mn-lt"/>
              <a:ea typeface="Arial Unicode MS"/>
            </a:endParaRPr>
          </a:p>
          <a:p>
            <a:pPr algn="just"/>
            <a:r>
              <a:rPr lang="en-US" sz="1600" dirty="0">
                <a:solidFill>
                  <a:srgbClr val="000000"/>
                </a:solidFill>
                <a:effectLst/>
                <a:latin typeface="+mn-lt"/>
                <a:ea typeface="Garamond" panose="02020404030301010803" pitchFamily="18" charset="0"/>
                <a:cs typeface="Garamond" panose="02020404030301010803" pitchFamily="18" charset="0"/>
              </a:rPr>
              <a:t>React is one of most popular front-end frameworks used to build Single Page Applications (SPA). </a:t>
            </a:r>
            <a:r>
              <a:rPr lang="en-US" sz="1600" dirty="0">
                <a:solidFill>
                  <a:srgbClr val="000000"/>
                </a:solidFill>
                <a:effectLst/>
                <a:latin typeface="+mn-lt"/>
                <a:ea typeface="Arial Unicode MS"/>
                <a:cs typeface="Times New Roman" panose="02020603050405020304" pitchFamily="18" charset="0"/>
              </a:rPr>
              <a:t>It is not a full-fledged Single Page Application (SPA) framework, and hence other libraries like React Router and Redux are required to build an SPA. React Router is a popular library for setting up routing (navigation between pages) in a React application. Redux is a JavaScript state management library popularly used along with React.</a:t>
            </a:r>
            <a:endParaRPr lang="en-IN" sz="1600" dirty="0">
              <a:solidFill>
                <a:srgbClr val="000000"/>
              </a:solidFill>
              <a:effectLst/>
              <a:latin typeface="+mn-lt"/>
              <a:ea typeface="Arial Unicode MS"/>
              <a:cs typeface="Arial Unicode MS"/>
            </a:endParaRPr>
          </a:p>
          <a:p>
            <a:pPr algn="just"/>
            <a:r>
              <a:rPr lang="en-US" sz="1600" dirty="0" err="1">
                <a:solidFill>
                  <a:srgbClr val="000000"/>
                </a:solidFill>
                <a:effectLst/>
                <a:latin typeface="+mn-lt"/>
                <a:ea typeface="Arial Unicode MS"/>
                <a:cs typeface="Arial Unicode MS"/>
              </a:rPr>
              <a:t>GraphQL</a:t>
            </a:r>
            <a:r>
              <a:rPr lang="en-US" sz="1600" dirty="0">
                <a:solidFill>
                  <a:srgbClr val="000000"/>
                </a:solidFill>
                <a:effectLst/>
                <a:latin typeface="+mn-lt"/>
                <a:ea typeface="Arial Unicode MS"/>
                <a:cs typeface="Arial Unicode MS"/>
              </a:rPr>
              <a:t> is a data query and manipulation language for APIs, and a runtime for fulfilling queries with existing data. It was developed internally by Facebook. It allows clients to decide the structure of data being returned from the server, thereby reducing the amount of data sent over-the-wire.</a:t>
            </a:r>
            <a:endParaRPr lang="en-IN" sz="1600" dirty="0">
              <a:effectLst/>
              <a:latin typeface="+mn-lt"/>
              <a:ea typeface="Arial Unicode MS"/>
            </a:endParaRPr>
          </a:p>
          <a:p>
            <a:pPr marL="0" indent="0">
              <a:buNone/>
            </a:pPr>
            <a:endParaRPr lang="en-IN" sz="1600" dirty="0">
              <a:latin typeface="+mn-lt"/>
            </a:endParaRPr>
          </a:p>
        </p:txBody>
      </p:sp>
      <p:sp>
        <p:nvSpPr>
          <p:cNvPr id="4" name="Title 3">
            <a:extLst>
              <a:ext uri="{FF2B5EF4-FFF2-40B4-BE49-F238E27FC236}">
                <a16:creationId xmlns:a16="http://schemas.microsoft.com/office/drawing/2014/main" id="{7BDD6C87-1147-1FA5-51F9-47023DC8F3C7}"/>
              </a:ext>
            </a:extLst>
          </p:cNvPr>
          <p:cNvSpPr>
            <a:spLocks noGrp="1"/>
          </p:cNvSpPr>
          <p:nvPr>
            <p:ph type="title"/>
          </p:nvPr>
        </p:nvSpPr>
        <p:spPr/>
        <p:txBody>
          <a:bodyPr/>
          <a:lstStyle/>
          <a:p>
            <a:r>
              <a:rPr lang="en-US" dirty="0"/>
              <a:t>Program Overview</a:t>
            </a:r>
            <a:endParaRPr lang="en-IN" dirty="0"/>
          </a:p>
        </p:txBody>
      </p:sp>
    </p:spTree>
    <p:extLst>
      <p:ext uri="{BB962C8B-B14F-4D97-AF65-F5344CB8AC3E}">
        <p14:creationId xmlns:p14="http://schemas.microsoft.com/office/powerpoint/2010/main" val="221926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6889D2-1B3F-2227-22A8-CAB982959E33}"/>
              </a:ext>
            </a:extLst>
          </p:cNvPr>
          <p:cNvSpPr>
            <a:spLocks noGrp="1"/>
          </p:cNvSpPr>
          <p:nvPr>
            <p:ph type="body" sz="quarter" idx="13"/>
          </p:nvPr>
        </p:nvSpPr>
        <p:spPr>
          <a:xfrm>
            <a:off x="463550" y="1191918"/>
            <a:ext cx="11260279" cy="4539691"/>
          </a:xfrm>
        </p:spPr>
        <p:txBody>
          <a:bodyPr/>
          <a:lstStyle/>
          <a:p>
            <a:pPr marL="342900" lvl="0" indent="-342900" fontAlgn="base">
              <a:buSzPts val="1550"/>
              <a:buFont typeface="Symbol" panose="05050102010706020507" pitchFamily="18" charset="2"/>
              <a:buChar char="-"/>
            </a:pPr>
            <a:r>
              <a:rPr lang="en-US" sz="1600" u="none" strike="noStrike" kern="0" spc="0" dirty="0">
                <a:solidFill>
                  <a:srgbClr val="000000"/>
                </a:solidFill>
                <a:effectLst/>
                <a:latin typeface="+mn-lt"/>
                <a:ea typeface="Arial Unicode MS"/>
                <a:cs typeface="Arial Unicode MS"/>
              </a:rPr>
              <a:t>Working knowledge of HTML</a:t>
            </a:r>
            <a:endParaRPr lang="en-IN" sz="1600" u="none" strike="noStrike" kern="0" spc="0" dirty="0">
              <a:solidFill>
                <a:srgbClr val="000000"/>
              </a:solidFill>
              <a:effectLst/>
              <a:latin typeface="+mn-lt"/>
              <a:ea typeface="Arial Unicode MS"/>
              <a:cs typeface="Arial Unicode MS"/>
            </a:endParaRPr>
          </a:p>
          <a:p>
            <a:pPr marL="342900" lvl="0" indent="-342900" fontAlgn="base">
              <a:buSzPts val="1550"/>
              <a:buFont typeface="Symbol" panose="05050102010706020507" pitchFamily="18" charset="2"/>
              <a:buChar char="-"/>
            </a:pPr>
            <a:r>
              <a:rPr lang="en-US" sz="1600" u="none" strike="noStrike" kern="0" spc="0" dirty="0">
                <a:solidFill>
                  <a:srgbClr val="000000"/>
                </a:solidFill>
                <a:effectLst/>
                <a:latin typeface="+mn-lt"/>
                <a:ea typeface="Arial Unicode MS"/>
                <a:cs typeface="Arial Unicode MS"/>
              </a:rPr>
              <a:t>CSS/Bootstrap knowledge is a plus, but not necessary</a:t>
            </a:r>
            <a:endParaRPr lang="en-IN" sz="1600" u="none" strike="noStrike" kern="0" spc="0" dirty="0">
              <a:solidFill>
                <a:srgbClr val="000000"/>
              </a:solidFill>
              <a:effectLst/>
              <a:latin typeface="+mn-lt"/>
              <a:ea typeface="Arial Unicode MS"/>
              <a:cs typeface="Arial Unicode MS"/>
            </a:endParaRPr>
          </a:p>
          <a:p>
            <a:pPr marL="342900" lvl="0" indent="-342900" fontAlgn="base">
              <a:buSzPts val="1550"/>
              <a:buFont typeface="Symbol" panose="05050102010706020507" pitchFamily="18" charset="2"/>
              <a:buChar char="-"/>
            </a:pPr>
            <a:r>
              <a:rPr lang="en-US" sz="1600" u="none" strike="noStrike" kern="0" spc="0" dirty="0">
                <a:solidFill>
                  <a:srgbClr val="000000"/>
                </a:solidFill>
                <a:effectLst/>
                <a:latin typeface="+mn-lt"/>
                <a:ea typeface="Arial Unicode MS"/>
                <a:cs typeface="Arial Unicode MS"/>
              </a:rPr>
              <a:t>Good knowledge of JavaScript basics that includes objects, functions, and higher-order functions. If needed, a 2 hour brush-up of JavaScript topics can be accommodated. </a:t>
            </a:r>
            <a:r>
              <a:rPr lang="en-US" sz="1600" b="1" u="none" strike="noStrike" kern="0" spc="0" dirty="0">
                <a:solidFill>
                  <a:srgbClr val="000000"/>
                </a:solidFill>
                <a:effectLst/>
                <a:latin typeface="+mn-lt"/>
                <a:ea typeface="Arial Unicode MS"/>
                <a:cs typeface="Arial Unicode MS"/>
              </a:rPr>
              <a:t>ES2015+ features are part of the training.</a:t>
            </a:r>
            <a:endParaRPr lang="en-IN" sz="1600" u="none" strike="noStrike" kern="0" spc="0" dirty="0">
              <a:solidFill>
                <a:srgbClr val="000000"/>
              </a:solidFill>
              <a:effectLst/>
              <a:latin typeface="+mn-lt"/>
              <a:ea typeface="Arial Unicode MS"/>
              <a:cs typeface="Arial Unicode MS"/>
            </a:endParaRPr>
          </a:p>
          <a:p>
            <a:pPr marL="342900" lvl="0" indent="-342900" fontAlgn="base">
              <a:buSzPts val="1550"/>
              <a:buFont typeface="Symbol" panose="05050102010706020507" pitchFamily="18" charset="2"/>
              <a:buChar char="-"/>
            </a:pPr>
            <a:r>
              <a:rPr lang="en-IN" sz="1600" u="none" strike="noStrike" kern="0" spc="0" dirty="0">
                <a:solidFill>
                  <a:srgbClr val="000000"/>
                </a:solidFill>
                <a:effectLst/>
                <a:latin typeface="+mn-lt"/>
                <a:ea typeface="Arial Unicode MS"/>
                <a:cs typeface="Arial Unicode MS"/>
              </a:rPr>
              <a:t>Knowledge of some kind of database - RDBMS or NoSQL</a:t>
            </a:r>
          </a:p>
          <a:p>
            <a:pPr marL="342900" lvl="0" indent="-342900" fontAlgn="base">
              <a:buSzPts val="1550"/>
              <a:buFont typeface="Symbol" panose="05050102010706020507" pitchFamily="18" charset="2"/>
              <a:buChar char="-"/>
            </a:pPr>
            <a:r>
              <a:rPr lang="en-US" sz="1600" u="none" strike="noStrike" kern="0" spc="0" dirty="0">
                <a:solidFill>
                  <a:srgbClr val="000000"/>
                </a:solidFill>
                <a:effectLst/>
                <a:latin typeface="+mn-lt"/>
                <a:ea typeface="Arial Unicode MS"/>
                <a:cs typeface="Arial Unicode MS"/>
              </a:rPr>
              <a:t>Very basic algorithms and data structures knowledge </a:t>
            </a:r>
            <a:endParaRPr lang="en-IN" sz="1600" u="none" strike="noStrike" kern="0" spc="0" dirty="0">
              <a:solidFill>
                <a:srgbClr val="000000"/>
              </a:solidFill>
              <a:effectLst/>
              <a:latin typeface="+mn-lt"/>
              <a:ea typeface="Arial Unicode MS"/>
              <a:cs typeface="Arial Unicode MS"/>
            </a:endParaRPr>
          </a:p>
          <a:p>
            <a:pPr marL="342900" lvl="0" indent="-342900" fontAlgn="base">
              <a:buSzPts val="1550"/>
              <a:buFont typeface="Symbol" panose="05050102010706020507" pitchFamily="18" charset="2"/>
              <a:buChar char="-"/>
            </a:pPr>
            <a:r>
              <a:rPr lang="en-US" sz="1600" u="none" strike="noStrike" kern="0" spc="0" dirty="0">
                <a:solidFill>
                  <a:srgbClr val="000000"/>
                </a:solidFill>
                <a:effectLst/>
                <a:latin typeface="+mn-lt"/>
                <a:ea typeface="Arial Unicode MS"/>
                <a:cs typeface="Arial Unicode MS"/>
              </a:rPr>
              <a:t>Good knowledge of web application concepts</a:t>
            </a:r>
            <a:endParaRPr lang="en-IN" sz="1600" u="none" strike="noStrike" kern="0" spc="0" dirty="0">
              <a:solidFill>
                <a:srgbClr val="000000"/>
              </a:solidFill>
              <a:effectLst/>
              <a:latin typeface="+mn-lt"/>
              <a:ea typeface="Arial Unicode MS"/>
              <a:cs typeface="Arial Unicode MS"/>
            </a:endParaRPr>
          </a:p>
          <a:p>
            <a:pPr marL="0" indent="0">
              <a:buNone/>
            </a:pPr>
            <a:r>
              <a:rPr lang="en-US" sz="1600" dirty="0">
                <a:effectLst/>
                <a:latin typeface="+mn-lt"/>
                <a:ea typeface="Arial Unicode MS"/>
              </a:rPr>
              <a:t> </a:t>
            </a:r>
            <a:endParaRPr lang="en-IN" sz="1600" dirty="0">
              <a:effectLst/>
              <a:latin typeface="+mn-lt"/>
              <a:ea typeface="Arial Unicode MS"/>
            </a:endParaRPr>
          </a:p>
          <a:p>
            <a:pPr marL="0" indent="0">
              <a:lnSpc>
                <a:spcPct val="140000"/>
              </a:lnSpc>
              <a:spcBef>
                <a:spcPts val="200"/>
              </a:spcBef>
              <a:buNone/>
            </a:pPr>
            <a:r>
              <a:rPr lang="en-US" sz="1600" b="1" dirty="0">
                <a:solidFill>
                  <a:srgbClr val="000000"/>
                </a:solidFill>
                <a:effectLst/>
                <a:latin typeface="+mn-lt"/>
                <a:ea typeface="Arial Unicode MS"/>
                <a:cs typeface="Times New Roman" panose="02020603050405020304" pitchFamily="18" charset="0"/>
              </a:rPr>
              <a:t>APPLICATION BUILT DURING TRAINING</a:t>
            </a:r>
            <a:endParaRPr lang="en-IN" sz="1600" dirty="0">
              <a:solidFill>
                <a:srgbClr val="000000"/>
              </a:solidFill>
              <a:effectLst/>
              <a:latin typeface="+mn-lt"/>
              <a:ea typeface="Arial Unicode MS"/>
              <a:cs typeface="Arial Unicode MS"/>
            </a:endParaRPr>
          </a:p>
          <a:p>
            <a:pPr marL="0" indent="0" algn="just">
              <a:buNone/>
            </a:pPr>
            <a:r>
              <a:rPr lang="en-US" sz="1600" dirty="0">
                <a:solidFill>
                  <a:srgbClr val="000000"/>
                </a:solidFill>
                <a:effectLst/>
                <a:latin typeface="+mn-lt"/>
                <a:ea typeface="Arial Unicode MS"/>
                <a:cs typeface="Times New Roman" panose="02020603050405020304" pitchFamily="18" charset="0"/>
              </a:rPr>
              <a:t>Add the end of this bootcamp, participants would have built a workshops application. They shall start by creating the database in MongoDB. Later, the backend followed by the frontend would be built. The application will involve listing workshops, adding, editing and removing workshops &amp; sessions of workshops. The app will use JWT token-based authentication. Both RESTful and a </a:t>
            </a:r>
            <a:r>
              <a:rPr lang="en-US" sz="1600" dirty="0" err="1">
                <a:solidFill>
                  <a:srgbClr val="000000"/>
                </a:solidFill>
                <a:effectLst/>
                <a:latin typeface="+mn-lt"/>
                <a:ea typeface="Arial Unicode MS"/>
                <a:cs typeface="Times New Roman" panose="02020603050405020304" pitchFamily="18" charset="0"/>
              </a:rPr>
              <a:t>GraphQL</a:t>
            </a:r>
            <a:r>
              <a:rPr lang="en-US" sz="1600" dirty="0">
                <a:solidFill>
                  <a:srgbClr val="000000"/>
                </a:solidFill>
                <a:effectLst/>
                <a:latin typeface="+mn-lt"/>
                <a:ea typeface="Arial Unicode MS"/>
                <a:cs typeface="Times New Roman" panose="02020603050405020304" pitchFamily="18" charset="0"/>
              </a:rPr>
              <a:t> -based API would be built and used in the app.</a:t>
            </a:r>
            <a:endParaRPr lang="en-IN" sz="1600" dirty="0">
              <a:latin typeface="+mn-lt"/>
            </a:endParaRPr>
          </a:p>
        </p:txBody>
      </p:sp>
      <p:sp>
        <p:nvSpPr>
          <p:cNvPr id="4" name="Title 3">
            <a:extLst>
              <a:ext uri="{FF2B5EF4-FFF2-40B4-BE49-F238E27FC236}">
                <a16:creationId xmlns:a16="http://schemas.microsoft.com/office/drawing/2014/main" id="{7BDD6C87-1147-1FA5-51F9-47023DC8F3C7}"/>
              </a:ext>
            </a:extLst>
          </p:cNvPr>
          <p:cNvSpPr>
            <a:spLocks noGrp="1"/>
          </p:cNvSpPr>
          <p:nvPr>
            <p:ph type="title"/>
          </p:nvPr>
        </p:nvSpPr>
        <p:spPr/>
        <p:txBody>
          <a:bodyPr/>
          <a:lstStyle/>
          <a:p>
            <a:r>
              <a:rPr lang="en-US" dirty="0"/>
              <a:t>Prerequisites and Application</a:t>
            </a:r>
            <a:endParaRPr lang="en-IN" dirty="0"/>
          </a:p>
        </p:txBody>
      </p:sp>
    </p:spTree>
    <p:extLst>
      <p:ext uri="{BB962C8B-B14F-4D97-AF65-F5344CB8AC3E}">
        <p14:creationId xmlns:p14="http://schemas.microsoft.com/office/powerpoint/2010/main" val="29933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6889D2-1B3F-2227-22A8-CAB982959E33}"/>
              </a:ext>
            </a:extLst>
          </p:cNvPr>
          <p:cNvSpPr>
            <a:spLocks noGrp="1"/>
          </p:cNvSpPr>
          <p:nvPr>
            <p:ph type="body" sz="quarter" idx="13"/>
          </p:nvPr>
        </p:nvSpPr>
        <p:spPr>
          <a:xfrm>
            <a:off x="130630" y="791030"/>
            <a:ext cx="11945256" cy="5275942"/>
          </a:xfrm>
        </p:spPr>
        <p:txBody>
          <a:bodyPr/>
          <a:lstStyle/>
          <a:p>
            <a:pPr marL="0" lvl="0" indent="0" algn="just">
              <a:spcAft>
                <a:spcPts val="1200"/>
              </a:spcAft>
              <a:buNone/>
            </a:pPr>
            <a:r>
              <a:rPr lang="en-GB" sz="1200" dirty="0">
                <a:solidFill>
                  <a:schemeClr val="tx1"/>
                </a:solidFill>
                <a:effectLst/>
                <a:latin typeface="+mn-lt"/>
                <a:ea typeface="Helvetica" panose="020B0604020202020204" pitchFamily="34" charset="0"/>
              </a:rPr>
              <a:t>Git CLI on participant systems and GitHub account for every participant (to be created individually by participant).</a:t>
            </a:r>
            <a:endParaRPr lang="en-IN" sz="1200" dirty="0">
              <a:solidFill>
                <a:schemeClr val="tx1"/>
              </a:solidFill>
              <a:effectLst/>
              <a:latin typeface="+mn-lt"/>
              <a:ea typeface="Helvetica" panose="020B0604020202020204" pitchFamily="34" charset="0"/>
            </a:endParaRPr>
          </a:p>
          <a:p>
            <a:pPr indent="228600" algn="just">
              <a:spcAft>
                <a:spcPts val="1200"/>
              </a:spcAft>
            </a:pPr>
            <a:r>
              <a:rPr lang="en-GB" sz="1200" dirty="0">
                <a:solidFill>
                  <a:schemeClr val="tx1"/>
                </a:solidFill>
                <a:effectLst/>
                <a:latin typeface="+mn-lt"/>
                <a:ea typeface="Helvetica" panose="020B0604020202020204" pitchFamily="34" charset="0"/>
              </a:rPr>
              <a:t>Git CLI download:</a:t>
            </a:r>
            <a:r>
              <a:rPr lang="en-GB" sz="1200" dirty="0">
                <a:solidFill>
                  <a:schemeClr val="tx1"/>
                </a:solidFill>
                <a:effectLst/>
                <a:latin typeface="+mn-lt"/>
                <a:ea typeface="Arial Unicode MS"/>
                <a:cs typeface="Arial Unicode MS"/>
              </a:rPr>
              <a:t> </a:t>
            </a:r>
            <a:r>
              <a:rPr lang="en-GB" sz="1200" u="none" strike="noStrike" dirty="0">
                <a:solidFill>
                  <a:schemeClr val="tx1"/>
                </a:solidFill>
                <a:effectLst/>
                <a:latin typeface="+mn-lt"/>
                <a:ea typeface="Arial Unicode MS"/>
                <a:cs typeface="Arial Unicode MS"/>
                <a:hlinkClick r:id="rId2">
                  <a:extLst>
                    <a:ext uri="{A12FA001-AC4F-418D-AE19-62706E023703}">
                      <ahyp:hlinkClr xmlns:ahyp="http://schemas.microsoft.com/office/drawing/2018/hyperlinkcolor" val="tx"/>
                    </a:ext>
                  </a:extLst>
                </a:hlinkClick>
              </a:rPr>
              <a:t>https://git-scm.com/downloads</a:t>
            </a:r>
            <a:endParaRPr lang="en-GB" sz="1200" u="none" strike="noStrike" dirty="0">
              <a:solidFill>
                <a:schemeClr val="tx1"/>
              </a:solidFill>
              <a:effectLst/>
              <a:latin typeface="+mn-lt"/>
              <a:ea typeface="Arial Unicode MS"/>
              <a:cs typeface="Arial Unicode MS"/>
            </a:endParaRPr>
          </a:p>
          <a:p>
            <a:pPr indent="228600" algn="just">
              <a:spcAft>
                <a:spcPts val="1200"/>
              </a:spcAft>
            </a:pPr>
            <a:r>
              <a:rPr lang="en-GB" sz="1200" dirty="0">
                <a:solidFill>
                  <a:schemeClr val="tx1"/>
                </a:solidFill>
                <a:effectLst/>
                <a:latin typeface="+mn-lt"/>
                <a:ea typeface="Helvetica" panose="020B0604020202020204" pitchFamily="34" charset="0"/>
              </a:rPr>
              <a:t>GitHub link for account creation: </a:t>
            </a:r>
            <a:r>
              <a:rPr lang="en-GB" sz="1200" u="none" strike="noStrike" dirty="0">
                <a:solidFill>
                  <a:schemeClr val="tx1"/>
                </a:solidFill>
                <a:effectLst/>
                <a:latin typeface="+mn-lt"/>
                <a:ea typeface="Arial Unicode MS"/>
                <a:cs typeface="Arial Unicode MS"/>
                <a:hlinkClick r:id="rId3">
                  <a:extLst>
                    <a:ext uri="{A12FA001-AC4F-418D-AE19-62706E023703}">
                      <ahyp:hlinkClr xmlns:ahyp="http://schemas.microsoft.com/office/drawing/2018/hyperlinkcolor" val="tx"/>
                    </a:ext>
                  </a:extLst>
                </a:hlinkClick>
              </a:rPr>
              <a:t>https://github.com/join?source=header-home</a:t>
            </a:r>
            <a:endParaRPr lang="en-IN" sz="1200" u="none" strike="noStrike" dirty="0">
              <a:solidFill>
                <a:schemeClr val="tx1"/>
              </a:solidFill>
              <a:latin typeface="+mn-lt"/>
              <a:ea typeface="Arial Unicode MS"/>
              <a:cs typeface="Arial Unicode MS"/>
            </a:endParaRPr>
          </a:p>
          <a:p>
            <a:pPr indent="228600" algn="just">
              <a:spcAft>
                <a:spcPts val="1200"/>
              </a:spcAft>
            </a:pPr>
            <a:r>
              <a:rPr lang="en-GB" sz="1200" dirty="0">
                <a:solidFill>
                  <a:schemeClr val="tx1"/>
                </a:solidFill>
                <a:effectLst/>
                <a:latin typeface="+mn-lt"/>
                <a:ea typeface="Helvetica" panose="020B0604020202020204" pitchFamily="34" charset="0"/>
              </a:rPr>
              <a:t>Once an account is created by everyone, the list of GitHub user names needs to be shared with </a:t>
            </a:r>
            <a:r>
              <a:rPr lang="en-GB" sz="1200" dirty="0" err="1">
                <a:solidFill>
                  <a:schemeClr val="tx1"/>
                </a:solidFill>
                <a:latin typeface="+mn-lt"/>
                <a:ea typeface="Helvetica" panose="020B0604020202020204" pitchFamily="34" charset="0"/>
              </a:rPr>
              <a:t>Prashanth,he</a:t>
            </a:r>
            <a:r>
              <a:rPr lang="en-GB" sz="1200" dirty="0">
                <a:solidFill>
                  <a:schemeClr val="tx1"/>
                </a:solidFill>
                <a:effectLst/>
                <a:latin typeface="+mn-lt"/>
                <a:ea typeface="Helvetica" panose="020B0604020202020204" pitchFamily="34" charset="0"/>
              </a:rPr>
              <a:t> will add them to the GitHub repository before start of training.</a:t>
            </a:r>
            <a:endParaRPr lang="en-IN" sz="1200" dirty="0">
              <a:solidFill>
                <a:schemeClr val="tx1"/>
              </a:solidFill>
              <a:latin typeface="+mn-lt"/>
              <a:ea typeface="Helvetica" panose="020B0604020202020204" pitchFamily="34" charset="0"/>
            </a:endParaRPr>
          </a:p>
          <a:p>
            <a:pPr indent="0" algn="just">
              <a:spcAft>
                <a:spcPts val="1200"/>
              </a:spcAft>
              <a:buNone/>
            </a:pPr>
            <a:r>
              <a:rPr lang="en-GB" sz="1200" dirty="0">
                <a:solidFill>
                  <a:schemeClr val="tx1"/>
                </a:solidFill>
                <a:effectLst/>
                <a:latin typeface="+mn-lt"/>
                <a:ea typeface="Helvetica" panose="020B0604020202020204" pitchFamily="34" charset="0"/>
              </a:rPr>
              <a:t>Node.js needs to be installed on all systems – Mac OSX, Linux and Windows is supported. The 16.x.x (LTS version) may be installed. This will also install </a:t>
            </a:r>
            <a:r>
              <a:rPr lang="en-GB" sz="1200" dirty="0" err="1">
                <a:solidFill>
                  <a:schemeClr val="tx1"/>
                </a:solidFill>
                <a:effectLst/>
                <a:latin typeface="+mn-lt"/>
                <a:ea typeface="Helvetica" panose="020B0604020202020204" pitchFamily="34" charset="0"/>
              </a:rPr>
              <a:t>npm</a:t>
            </a:r>
            <a:r>
              <a:rPr lang="en-GB" sz="1200" dirty="0">
                <a:solidFill>
                  <a:schemeClr val="tx1"/>
                </a:solidFill>
                <a:effectLst/>
                <a:latin typeface="+mn-lt"/>
                <a:ea typeface="Helvetica" panose="020B0604020202020204" pitchFamily="34" charset="0"/>
              </a:rPr>
              <a:t>. </a:t>
            </a:r>
            <a:endParaRPr lang="en-IN" sz="1200" dirty="0">
              <a:solidFill>
                <a:schemeClr val="tx1"/>
              </a:solidFill>
              <a:effectLst/>
              <a:latin typeface="+mn-lt"/>
              <a:ea typeface="Helvetica" panose="020B0604020202020204" pitchFamily="34" charset="0"/>
            </a:endParaRPr>
          </a:p>
          <a:p>
            <a:pPr indent="228600" algn="just">
              <a:spcAft>
                <a:spcPts val="1200"/>
              </a:spcAft>
            </a:pPr>
            <a:r>
              <a:rPr lang="en-GB" sz="1200" dirty="0">
                <a:solidFill>
                  <a:schemeClr val="tx1"/>
                </a:solidFill>
                <a:effectLst/>
                <a:latin typeface="+mn-lt"/>
                <a:ea typeface="Helvetica" panose="020B0604020202020204" pitchFamily="34" charset="0"/>
              </a:rPr>
              <a:t>Node.js </a:t>
            </a:r>
            <a:r>
              <a:rPr lang="en-GB" sz="1200" u="none" strike="noStrike" dirty="0">
                <a:solidFill>
                  <a:schemeClr val="tx1"/>
                </a:solidFill>
                <a:effectLst/>
                <a:latin typeface="+mn-lt"/>
                <a:ea typeface="Arial Unicode MS"/>
                <a:cs typeface="Arial Unicode MS"/>
                <a:hlinkClick r:id="rId4">
                  <a:extLst>
                    <a:ext uri="{A12FA001-AC4F-418D-AE19-62706E023703}">
                      <ahyp:hlinkClr xmlns:ahyp="http://schemas.microsoft.com/office/drawing/2018/hyperlinkcolor" val="tx"/>
                    </a:ext>
                  </a:extLst>
                </a:hlinkClick>
              </a:rPr>
              <a:t>https://nodejs.org/en/download/</a:t>
            </a:r>
            <a:endParaRPr lang="en-GB" sz="1200" u="none" strike="noStrike" dirty="0">
              <a:solidFill>
                <a:schemeClr val="tx1"/>
              </a:solidFill>
              <a:effectLst/>
              <a:latin typeface="+mn-lt"/>
              <a:ea typeface="Arial Unicode MS"/>
              <a:cs typeface="Arial Unicode MS"/>
            </a:endParaRPr>
          </a:p>
          <a:p>
            <a:pPr marL="0" lvl="0" indent="0" algn="just">
              <a:spcAft>
                <a:spcPts val="750"/>
              </a:spcAft>
              <a:buNone/>
            </a:pPr>
            <a:r>
              <a:rPr lang="en-GB" sz="1200" dirty="0">
                <a:solidFill>
                  <a:schemeClr val="tx1"/>
                </a:solidFill>
                <a:effectLst/>
                <a:latin typeface="+mn-lt"/>
                <a:ea typeface="Helvetica" panose="020B0604020202020204" pitchFamily="34" charset="0"/>
              </a:rPr>
              <a:t>MongoDB needs to be installed on all systems. Instructions to download and install on various platforms can be found in the links below.</a:t>
            </a:r>
            <a:endParaRPr lang="en-IN" sz="1200" dirty="0">
              <a:solidFill>
                <a:schemeClr val="tx1"/>
              </a:solidFill>
              <a:effectLst/>
              <a:latin typeface="+mn-lt"/>
              <a:ea typeface="Helvetica" panose="020B0604020202020204" pitchFamily="34" charset="0"/>
            </a:endParaRPr>
          </a:p>
          <a:p>
            <a:pPr indent="228600" algn="just">
              <a:spcAft>
                <a:spcPts val="750"/>
              </a:spcAft>
            </a:pPr>
            <a:r>
              <a:rPr lang="en-GB" sz="1200" u="none" strike="noStrike" dirty="0">
                <a:solidFill>
                  <a:schemeClr val="tx1"/>
                </a:solidFill>
                <a:effectLst/>
                <a:latin typeface="+mn-lt"/>
                <a:ea typeface="Arial Unicode MS"/>
                <a:cs typeface="Arial Unicode MS"/>
                <a:hlinkClick r:id="rId5">
                  <a:extLst>
                    <a:ext uri="{A12FA001-AC4F-418D-AE19-62706E023703}">
                      <ahyp:hlinkClr xmlns:ahyp="http://schemas.microsoft.com/office/drawing/2018/hyperlinkcolor" val="tx"/>
                    </a:ext>
                  </a:extLst>
                </a:hlinkClick>
              </a:rPr>
              <a:t>https://www.mongodb.com/download-center?jmp=nav#community</a:t>
            </a:r>
            <a:endParaRPr lang="en-IN" sz="1200" dirty="0">
              <a:solidFill>
                <a:schemeClr val="tx1"/>
              </a:solidFill>
              <a:effectLst/>
              <a:latin typeface="+mn-lt"/>
              <a:ea typeface="Helvetica" panose="020B0604020202020204" pitchFamily="34" charset="0"/>
            </a:endParaRPr>
          </a:p>
          <a:p>
            <a:pPr indent="457200" algn="just">
              <a:spcAft>
                <a:spcPts val="750"/>
              </a:spcAft>
            </a:pPr>
            <a:r>
              <a:rPr lang="en-GB" sz="1200" u="none" strike="noStrike" dirty="0">
                <a:solidFill>
                  <a:schemeClr val="tx1"/>
                </a:solidFill>
                <a:effectLst/>
                <a:latin typeface="+mn-lt"/>
                <a:ea typeface="Arial Unicode MS"/>
                <a:cs typeface="Arial Unicode MS"/>
                <a:hlinkClick r:id="rId6">
                  <a:extLst>
                    <a:ext uri="{A12FA001-AC4F-418D-AE19-62706E023703}">
                      <ahyp:hlinkClr xmlns:ahyp="http://schemas.microsoft.com/office/drawing/2018/hyperlinkcolor" val="tx"/>
                    </a:ext>
                  </a:extLst>
                </a:hlinkClick>
              </a:rPr>
              <a:t>https://docs.mongodb.com/manual/administration/install-community/</a:t>
            </a:r>
            <a:endParaRPr lang="en-IN" sz="1200" dirty="0">
              <a:solidFill>
                <a:schemeClr val="tx1"/>
              </a:solidFill>
              <a:effectLst/>
              <a:latin typeface="+mn-lt"/>
              <a:ea typeface="Helvetica" panose="020B0604020202020204" pitchFamily="34" charset="0"/>
            </a:endParaRPr>
          </a:p>
          <a:p>
            <a:pPr marL="228600" algn="just">
              <a:spcAft>
                <a:spcPts val="750"/>
              </a:spcAft>
            </a:pPr>
            <a:r>
              <a:rPr lang="en-GB" sz="1200" dirty="0">
                <a:solidFill>
                  <a:schemeClr val="tx1"/>
                </a:solidFill>
                <a:effectLst/>
                <a:latin typeface="+mn-lt"/>
                <a:ea typeface="Helvetica" panose="020B0604020202020204" pitchFamily="34" charset="0"/>
              </a:rPr>
              <a:t>Additionally, a \data\</a:t>
            </a:r>
            <a:r>
              <a:rPr lang="en-GB" sz="1200" dirty="0" err="1">
                <a:solidFill>
                  <a:schemeClr val="tx1"/>
                </a:solidFill>
                <a:effectLst/>
                <a:latin typeface="+mn-lt"/>
                <a:ea typeface="Helvetica" panose="020B0604020202020204" pitchFamily="34" charset="0"/>
              </a:rPr>
              <a:t>db</a:t>
            </a:r>
            <a:r>
              <a:rPr lang="en-GB" sz="1200" dirty="0">
                <a:solidFill>
                  <a:schemeClr val="tx1"/>
                </a:solidFill>
                <a:effectLst/>
                <a:latin typeface="+mn-lt"/>
                <a:ea typeface="Helvetica" panose="020B0604020202020204" pitchFamily="34" charset="0"/>
              </a:rPr>
              <a:t> (on root drive where MongoDB is installed on Windows, say C:\ or D:\) or /data/</a:t>
            </a:r>
            <a:r>
              <a:rPr lang="en-GB" sz="1200" dirty="0" err="1">
                <a:solidFill>
                  <a:schemeClr val="tx1"/>
                </a:solidFill>
                <a:effectLst/>
                <a:latin typeface="+mn-lt"/>
                <a:ea typeface="Helvetica" panose="020B0604020202020204" pitchFamily="34" charset="0"/>
              </a:rPr>
              <a:t>db</a:t>
            </a:r>
            <a:r>
              <a:rPr lang="en-GB" sz="1200" dirty="0">
                <a:solidFill>
                  <a:schemeClr val="tx1"/>
                </a:solidFill>
                <a:effectLst/>
                <a:latin typeface="+mn-lt"/>
                <a:ea typeface="Helvetica" panose="020B0604020202020204" pitchFamily="34" charset="0"/>
              </a:rPr>
              <a:t> folder (on Linux / Mac OSX) is required to be created. Participants should have write permissions on this folder.</a:t>
            </a:r>
            <a:endParaRPr lang="en-IN" sz="1200" dirty="0">
              <a:solidFill>
                <a:schemeClr val="tx1"/>
              </a:solidFill>
              <a:effectLst/>
              <a:latin typeface="+mn-lt"/>
              <a:ea typeface="Helvetica" panose="020B0604020202020204" pitchFamily="34" charset="0"/>
            </a:endParaRPr>
          </a:p>
          <a:p>
            <a:pPr marL="342900" lvl="0" indent="-342900">
              <a:spcBef>
                <a:spcPts val="600"/>
              </a:spcBef>
              <a:spcAft>
                <a:spcPts val="600"/>
              </a:spcAft>
              <a:buFont typeface="+mj-lt"/>
              <a:buAutoNum type="arabicPeriod"/>
            </a:pPr>
            <a:r>
              <a:rPr lang="en-US" sz="1200" dirty="0">
                <a:solidFill>
                  <a:schemeClr val="tx1"/>
                </a:solidFill>
                <a:effectLst/>
                <a:latin typeface="+mn-lt"/>
                <a:ea typeface="Arial Unicode MS"/>
              </a:rPr>
              <a:t>Download and install Robo 3T - </a:t>
            </a:r>
            <a:r>
              <a:rPr lang="en-GB" sz="1200" u="none" strike="noStrike" dirty="0">
                <a:solidFill>
                  <a:schemeClr val="tx1"/>
                </a:solidFill>
                <a:effectLst/>
                <a:latin typeface="+mn-lt"/>
                <a:ea typeface="Arial Unicode MS"/>
                <a:cs typeface="Arial Unicode MS"/>
                <a:hlinkClick r:id="rId7">
                  <a:extLst>
                    <a:ext uri="{A12FA001-AC4F-418D-AE19-62706E023703}">
                      <ahyp:hlinkClr xmlns:ahyp="http://schemas.microsoft.com/office/drawing/2018/hyperlinkcolor" val="tx"/>
                    </a:ext>
                  </a:extLst>
                </a:hlinkClick>
              </a:rPr>
              <a:t>https://robomongo.org/download</a:t>
            </a:r>
            <a:endParaRPr lang="en-IN" sz="1200" dirty="0">
              <a:solidFill>
                <a:schemeClr val="tx1"/>
              </a:solidFill>
              <a:effectLst/>
              <a:latin typeface="+mn-lt"/>
              <a:ea typeface="Arial Unicode MS"/>
            </a:endParaRPr>
          </a:p>
          <a:p>
            <a:pPr marL="342900" lvl="0" indent="-342900">
              <a:buFont typeface="+mj-lt"/>
              <a:buAutoNum type="arabicPeriod"/>
            </a:pPr>
            <a:r>
              <a:rPr lang="en-US" sz="1200" dirty="0">
                <a:solidFill>
                  <a:schemeClr val="tx1"/>
                </a:solidFill>
                <a:effectLst/>
                <a:latin typeface="+mn-lt"/>
                <a:ea typeface="Arial Unicode MS"/>
              </a:rPr>
              <a:t>Download and install MongoDB Compass - </a:t>
            </a:r>
            <a:r>
              <a:rPr lang="en-GB" sz="1200" u="none" strike="noStrike" dirty="0">
                <a:solidFill>
                  <a:schemeClr val="tx1"/>
                </a:solidFill>
                <a:effectLst/>
                <a:latin typeface="+mn-lt"/>
                <a:ea typeface="Arial Unicode MS"/>
                <a:cs typeface="Arial Unicode MS"/>
                <a:hlinkClick r:id="rId8">
                  <a:extLst>
                    <a:ext uri="{A12FA001-AC4F-418D-AE19-62706E023703}">
                      <ahyp:hlinkClr xmlns:ahyp="http://schemas.microsoft.com/office/drawing/2018/hyperlinkcolor" val="tx"/>
                    </a:ext>
                  </a:extLst>
                </a:hlinkClick>
              </a:rPr>
              <a:t>https://www.mongodb.com/download-center/compass</a:t>
            </a:r>
            <a:endParaRPr lang="en-IN" sz="1200" dirty="0">
              <a:solidFill>
                <a:schemeClr val="tx1"/>
              </a:solidFill>
              <a:effectLst/>
              <a:latin typeface="+mn-lt"/>
              <a:ea typeface="Arial Unicode MS"/>
            </a:endParaRPr>
          </a:p>
          <a:p>
            <a:pPr marL="342900" lvl="0" indent="-342900">
              <a:spcBef>
                <a:spcPts val="600"/>
              </a:spcBef>
              <a:spcAft>
                <a:spcPts val="600"/>
              </a:spcAft>
              <a:buFont typeface="+mj-lt"/>
              <a:buAutoNum type="arabicPeriod"/>
            </a:pPr>
            <a:r>
              <a:rPr lang="en-US" sz="1200" dirty="0">
                <a:solidFill>
                  <a:schemeClr val="tx1"/>
                </a:solidFill>
                <a:effectLst/>
                <a:latin typeface="+mn-lt"/>
                <a:ea typeface="Arial Unicode MS"/>
              </a:rPr>
              <a:t>Download and install </a:t>
            </a:r>
            <a:r>
              <a:rPr lang="en-US" sz="1200" dirty="0" err="1">
                <a:solidFill>
                  <a:schemeClr val="tx1"/>
                </a:solidFill>
                <a:effectLst/>
                <a:latin typeface="+mn-lt"/>
                <a:ea typeface="Arial Unicode MS"/>
              </a:rPr>
              <a:t>VSCode</a:t>
            </a:r>
            <a:r>
              <a:rPr lang="en-US" sz="1200" dirty="0">
                <a:solidFill>
                  <a:schemeClr val="tx1"/>
                </a:solidFill>
                <a:effectLst/>
                <a:latin typeface="+mn-lt"/>
                <a:ea typeface="Arial Unicode MS"/>
              </a:rPr>
              <a:t> - </a:t>
            </a:r>
            <a:r>
              <a:rPr lang="en-US" sz="1200" u="none" strike="noStrike" dirty="0">
                <a:solidFill>
                  <a:schemeClr val="tx1"/>
                </a:solidFill>
                <a:effectLst/>
                <a:latin typeface="+mn-lt"/>
                <a:ea typeface="Arial Unicode MS"/>
                <a:hlinkClick r:id="rId9">
                  <a:extLst>
                    <a:ext uri="{A12FA001-AC4F-418D-AE19-62706E023703}">
                      <ahyp:hlinkClr xmlns:ahyp="http://schemas.microsoft.com/office/drawing/2018/hyperlinkcolor" val="tx"/>
                    </a:ext>
                  </a:extLst>
                </a:hlinkClick>
              </a:rPr>
              <a:t>https://code.visualstudio.com/download</a:t>
            </a:r>
            <a:endParaRPr lang="en-IN" sz="1200" dirty="0">
              <a:solidFill>
                <a:schemeClr val="tx1"/>
              </a:solidFill>
              <a:effectLst/>
              <a:latin typeface="+mn-lt"/>
              <a:ea typeface="Arial Unicode MS"/>
            </a:endParaRPr>
          </a:p>
          <a:p>
            <a:pPr marL="342900" lvl="0" indent="-342900" algn="just">
              <a:spcAft>
                <a:spcPts val="1200"/>
              </a:spcAft>
              <a:buFont typeface="+mj-lt"/>
              <a:buAutoNum type="arabicPeriod"/>
            </a:pPr>
            <a:r>
              <a:rPr lang="en-GB" sz="1200" dirty="0">
                <a:solidFill>
                  <a:schemeClr val="tx1"/>
                </a:solidFill>
                <a:effectLst/>
                <a:latin typeface="+mn-lt"/>
                <a:ea typeface="Helvetica" panose="020B0604020202020204" pitchFamily="34" charset="0"/>
              </a:rPr>
              <a:t>Additionally, it would be great if participants have as little restrictions (as permissible) on internet access during the session</a:t>
            </a:r>
            <a:endParaRPr lang="en-IN" sz="1200" dirty="0">
              <a:solidFill>
                <a:schemeClr val="tx1"/>
              </a:solidFill>
              <a:effectLst/>
              <a:latin typeface="+mn-lt"/>
              <a:ea typeface="Helvetica" panose="020B0604020202020204" pitchFamily="34" charset="0"/>
            </a:endParaRPr>
          </a:p>
        </p:txBody>
      </p:sp>
      <p:sp>
        <p:nvSpPr>
          <p:cNvPr id="4" name="Title 3">
            <a:extLst>
              <a:ext uri="{FF2B5EF4-FFF2-40B4-BE49-F238E27FC236}">
                <a16:creationId xmlns:a16="http://schemas.microsoft.com/office/drawing/2014/main" id="{7BDD6C87-1147-1FA5-51F9-47023DC8F3C7}"/>
              </a:ext>
            </a:extLst>
          </p:cNvPr>
          <p:cNvSpPr>
            <a:spLocks noGrp="1"/>
          </p:cNvSpPr>
          <p:nvPr>
            <p:ph type="title"/>
          </p:nvPr>
        </p:nvSpPr>
        <p:spPr>
          <a:xfrm>
            <a:off x="0" y="77813"/>
            <a:ext cx="11260278" cy="713216"/>
          </a:xfrm>
        </p:spPr>
        <p:txBody>
          <a:bodyPr/>
          <a:lstStyle/>
          <a:p>
            <a:r>
              <a:rPr lang="en-US" dirty="0"/>
              <a:t>Software Installation</a:t>
            </a:r>
            <a:endParaRPr lang="en-IN" dirty="0"/>
          </a:p>
        </p:txBody>
      </p:sp>
    </p:spTree>
    <p:extLst>
      <p:ext uri="{BB962C8B-B14F-4D97-AF65-F5344CB8AC3E}">
        <p14:creationId xmlns:p14="http://schemas.microsoft.com/office/powerpoint/2010/main" val="126187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AAC-3563-44C7-BEDF-D1D1F81DA638}"/>
              </a:ext>
            </a:extLst>
          </p:cNvPr>
          <p:cNvSpPr>
            <a:spLocks noGrp="1"/>
          </p:cNvSpPr>
          <p:nvPr>
            <p:ph type="title"/>
          </p:nvPr>
        </p:nvSpPr>
        <p:spPr>
          <a:xfrm>
            <a:off x="542779" y="294360"/>
            <a:ext cx="10515600" cy="1325563"/>
          </a:xfrm>
        </p:spPr>
        <p:txBody>
          <a:bodyPr/>
          <a:lstStyle/>
          <a:p>
            <a:r>
              <a:rPr lang="en-US" sz="3600" dirty="0"/>
              <a:t>T</a:t>
            </a:r>
            <a:r>
              <a:rPr lang="en-IN" sz="3600" dirty="0"/>
              <a:t>able of Content</a:t>
            </a:r>
          </a:p>
        </p:txBody>
      </p:sp>
      <p:sp>
        <p:nvSpPr>
          <p:cNvPr id="3" name="Slide Number Placeholder 2">
            <a:extLst>
              <a:ext uri="{FF2B5EF4-FFF2-40B4-BE49-F238E27FC236}">
                <a16:creationId xmlns:a16="http://schemas.microsoft.com/office/drawing/2014/main" id="{8E3FDDAE-1D51-4629-9966-097FD0A0596C}"/>
              </a:ext>
            </a:extLst>
          </p:cNvPr>
          <p:cNvSpPr>
            <a:spLocks noGrp="1"/>
          </p:cNvSpPr>
          <p:nvPr>
            <p:ph type="sldNum" sz="quarter" idx="12"/>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BB0C51-5258-4AC0-8EE7-D6288C1C1196}" type="slidenum">
              <a:rPr lang="en-US" smtClean="0"/>
              <a:pPr/>
              <a:t>9</a:t>
            </a:fld>
            <a:endParaRPr lang="en-IN" dirty="0"/>
          </a:p>
        </p:txBody>
      </p:sp>
      <p:graphicFrame>
        <p:nvGraphicFramePr>
          <p:cNvPr id="4" name="Table 5">
            <a:extLst>
              <a:ext uri="{FF2B5EF4-FFF2-40B4-BE49-F238E27FC236}">
                <a16:creationId xmlns:a16="http://schemas.microsoft.com/office/drawing/2014/main" id="{36ED268C-3A66-1444-47DF-3874839AAD72}"/>
              </a:ext>
            </a:extLst>
          </p:cNvPr>
          <p:cNvGraphicFramePr>
            <a:graphicFrameLocks noGrp="1"/>
          </p:cNvGraphicFramePr>
          <p:nvPr>
            <p:extLst>
              <p:ext uri="{D42A27DB-BD31-4B8C-83A1-F6EECF244321}">
                <p14:modId xmlns:p14="http://schemas.microsoft.com/office/powerpoint/2010/main" val="1203904351"/>
              </p:ext>
            </p:extLst>
          </p:nvPr>
        </p:nvGraphicFramePr>
        <p:xfrm>
          <a:off x="391886" y="957141"/>
          <a:ext cx="11393714" cy="5029200"/>
        </p:xfrm>
        <a:graphic>
          <a:graphicData uri="http://schemas.openxmlformats.org/drawingml/2006/table">
            <a:tbl>
              <a:tblPr firstRow="1" bandRow="1">
                <a:tableStyleId>{93296810-A885-4BE3-A3E7-6D5BEEA58F35}</a:tableStyleId>
              </a:tblPr>
              <a:tblGrid>
                <a:gridCol w="5696857">
                  <a:extLst>
                    <a:ext uri="{9D8B030D-6E8A-4147-A177-3AD203B41FA5}">
                      <a16:colId xmlns:a16="http://schemas.microsoft.com/office/drawing/2014/main" val="333693985"/>
                    </a:ext>
                  </a:extLst>
                </a:gridCol>
                <a:gridCol w="5696857">
                  <a:extLst>
                    <a:ext uri="{9D8B030D-6E8A-4147-A177-3AD203B41FA5}">
                      <a16:colId xmlns:a16="http://schemas.microsoft.com/office/drawing/2014/main" val="1858198176"/>
                    </a:ext>
                  </a:extLst>
                </a:gridCol>
              </a:tblGrid>
              <a:tr h="315873">
                <a:tc gridSpan="2">
                  <a:txBody>
                    <a:bodyPr/>
                    <a:lstStyle/>
                    <a:p>
                      <a:pPr algn="ctr"/>
                      <a:r>
                        <a:rPr lang="en-US" sz="1500" b="0" dirty="0"/>
                        <a:t>Day 1</a:t>
                      </a:r>
                      <a:endParaRPr lang="en-IN" sz="1500" b="0" dirty="0"/>
                    </a:p>
                  </a:txBody>
                  <a:tcPr/>
                </a:tc>
                <a:tc hMerge="1">
                  <a:txBody>
                    <a:bodyPr/>
                    <a:lstStyle/>
                    <a:p>
                      <a:endParaRPr lang="en-IN" dirty="0"/>
                    </a:p>
                  </a:txBody>
                  <a:tcPr/>
                </a:tc>
                <a:extLst>
                  <a:ext uri="{0D108BD9-81ED-4DB2-BD59-A6C34878D82A}">
                    <a16:rowId xmlns:a16="http://schemas.microsoft.com/office/drawing/2014/main" val="1499230513"/>
                  </a:ext>
                </a:extLst>
              </a:tr>
              <a:tr h="315873">
                <a:tc>
                  <a:txBody>
                    <a:bodyPr/>
                    <a:lstStyle/>
                    <a:p>
                      <a:pPr algn="ctr"/>
                      <a:r>
                        <a:rPr lang="en-US" sz="1500" b="0" dirty="0"/>
                        <a:t>Module</a:t>
                      </a:r>
                      <a:endParaRPr lang="en-IN" sz="1500" b="0" dirty="0"/>
                    </a:p>
                  </a:txBody>
                  <a:tcPr/>
                </a:tc>
                <a:tc>
                  <a:txBody>
                    <a:bodyPr/>
                    <a:lstStyle/>
                    <a:p>
                      <a:pPr algn="ctr"/>
                      <a:r>
                        <a:rPr lang="en-US" sz="1500" b="0" dirty="0"/>
                        <a:t>Topics Covered</a:t>
                      </a:r>
                      <a:endParaRPr lang="en-IN" sz="1500" b="0" dirty="0"/>
                    </a:p>
                  </a:txBody>
                  <a:tcPr/>
                </a:tc>
                <a:extLst>
                  <a:ext uri="{0D108BD9-81ED-4DB2-BD59-A6C34878D82A}">
                    <a16:rowId xmlns:a16="http://schemas.microsoft.com/office/drawing/2014/main" val="2250360858"/>
                  </a:ext>
                </a:extLst>
              </a:tr>
              <a:tr h="3158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0" kern="1200" dirty="0">
                          <a:solidFill>
                            <a:schemeClr val="dk1"/>
                          </a:solidFill>
                          <a:effectLst/>
                          <a:latin typeface="+mn-lt"/>
                          <a:ea typeface="+mn-ea"/>
                          <a:cs typeface="+mn-cs"/>
                        </a:rPr>
                        <a:t>Debugging</a:t>
                      </a:r>
                      <a:endParaRPr lang="en-IN" sz="1500" b="0" kern="1200" dirty="0">
                        <a:solidFill>
                          <a:schemeClr val="dk1"/>
                        </a:solidFill>
                        <a:effectLst/>
                        <a:latin typeface="+mn-lt"/>
                        <a:ea typeface="+mn-ea"/>
                        <a:cs typeface="+mn-cs"/>
                      </a:endParaRPr>
                    </a:p>
                  </a:txBody>
                  <a:tcPr/>
                </a:tc>
                <a:tc>
                  <a:txBody>
                    <a:bodyPr/>
                    <a:lstStyle/>
                    <a:p>
                      <a:r>
                        <a:rPr lang="en-GB" sz="1500" b="0" kern="1200" dirty="0">
                          <a:solidFill>
                            <a:schemeClr val="dk1"/>
                          </a:solidFill>
                          <a:effectLst/>
                          <a:latin typeface="+mn-lt"/>
                          <a:ea typeface="+mn-ea"/>
                          <a:cs typeface="+mn-cs"/>
                        </a:rPr>
                        <a:t>Disadvantages of using console API</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Overview of the Chrome Developer Tools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Debugging JS using the Chrome Developer Tools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Developer Tools in other browsers</a:t>
                      </a:r>
                      <a:endParaRPr lang="en-IN" sz="1500" b="0" dirty="0"/>
                    </a:p>
                  </a:txBody>
                  <a:tcPr/>
                </a:tc>
                <a:extLst>
                  <a:ext uri="{0D108BD9-81ED-4DB2-BD59-A6C34878D82A}">
                    <a16:rowId xmlns:a16="http://schemas.microsoft.com/office/drawing/2014/main" val="3840431599"/>
                  </a:ext>
                </a:extLst>
              </a:tr>
              <a:tr h="2996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0" kern="1200" dirty="0">
                          <a:solidFill>
                            <a:schemeClr val="dk1"/>
                          </a:solidFill>
                          <a:effectLst/>
                          <a:latin typeface="+mn-lt"/>
                          <a:ea typeface="+mn-ea"/>
                          <a:cs typeface="+mn-cs"/>
                        </a:rPr>
                        <a:t>Asynchronous Nature of JavaScript</a:t>
                      </a:r>
                      <a:endParaRPr lang="en-IN" sz="1500" b="0" kern="1200" dirty="0">
                        <a:solidFill>
                          <a:schemeClr val="dk1"/>
                        </a:solidFill>
                        <a:effectLst/>
                        <a:latin typeface="+mn-lt"/>
                        <a:ea typeface="+mn-ea"/>
                        <a:cs typeface="+mn-cs"/>
                      </a:endParaRPr>
                    </a:p>
                  </a:txBody>
                  <a:tcPr/>
                </a:tc>
                <a:tc>
                  <a:txBody>
                    <a:bodyPr/>
                    <a:lstStyle/>
                    <a:p>
                      <a:r>
                        <a:rPr lang="en-US" sz="1500" b="0" kern="1200" dirty="0">
                          <a:solidFill>
                            <a:schemeClr val="dk1"/>
                          </a:solidFill>
                          <a:effectLst/>
                          <a:latin typeface="+mn-lt"/>
                          <a:ea typeface="+mn-ea"/>
                          <a:cs typeface="+mn-cs"/>
                        </a:rPr>
                        <a:t>Single-threaded nature of JavaScript</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The Event Loop and event handling</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Synchronous (blocking) and Asynchronous (non-blocking) methods</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3279250319"/>
                  </a:ext>
                </a:extLst>
              </a:tr>
              <a:tr h="3158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b="0" kern="1200" dirty="0">
                          <a:solidFill>
                            <a:schemeClr val="dk1"/>
                          </a:solidFill>
                          <a:effectLst/>
                          <a:latin typeface="+mn-lt"/>
                          <a:ea typeface="+mn-ea"/>
                          <a:cs typeface="+mn-cs"/>
                        </a:rPr>
                        <a:t>Features of ES2015+</a:t>
                      </a:r>
                      <a:endParaRPr lang="en-IN" sz="1500" b="0" kern="1200" dirty="0">
                        <a:solidFill>
                          <a:schemeClr val="dk1"/>
                        </a:solidFill>
                        <a:effectLst/>
                        <a:latin typeface="+mn-lt"/>
                        <a:ea typeface="+mn-ea"/>
                        <a:cs typeface="+mn-cs"/>
                      </a:endParaRPr>
                    </a:p>
                  </a:txBody>
                  <a:tcPr/>
                </a:tc>
                <a:tc>
                  <a:txBody>
                    <a:bodyPr/>
                    <a:lstStyle/>
                    <a:p>
                      <a:r>
                        <a:rPr lang="en-GB" sz="1500" b="0" kern="1200" dirty="0">
                          <a:solidFill>
                            <a:schemeClr val="dk1"/>
                          </a:solidFill>
                          <a:effectLst/>
                          <a:latin typeface="+mn-lt"/>
                          <a:ea typeface="+mn-ea"/>
                          <a:cs typeface="+mn-cs"/>
                        </a:rPr>
                        <a:t>Block-level scoping and the use of let, </a:t>
                      </a:r>
                      <a:r>
                        <a:rPr lang="en-GB" sz="1500" b="0" kern="1200" dirty="0" err="1">
                          <a:solidFill>
                            <a:schemeClr val="dk1"/>
                          </a:solidFill>
                          <a:effectLst/>
                          <a:latin typeface="+mn-lt"/>
                          <a:ea typeface="+mn-ea"/>
                          <a:cs typeface="+mn-cs"/>
                        </a:rPr>
                        <a:t>const</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Template strings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Default Parameters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Object and Array </a:t>
                      </a:r>
                      <a:r>
                        <a:rPr lang="en-GB" sz="1500" b="0" kern="1200" dirty="0" err="1">
                          <a:solidFill>
                            <a:schemeClr val="dk1"/>
                          </a:solidFill>
                          <a:effectLst/>
                          <a:latin typeface="+mn-lt"/>
                          <a:ea typeface="+mn-ea"/>
                          <a:cs typeface="+mn-cs"/>
                        </a:rPr>
                        <a:t>Destructuring</a:t>
                      </a:r>
                      <a:r>
                        <a:rPr lang="en-GB" sz="1500" b="0" kern="1200" dirty="0">
                          <a:solidFill>
                            <a:schemeClr val="dk1"/>
                          </a:solidFill>
                          <a:effectLst/>
                          <a:latin typeface="+mn-lt"/>
                          <a:ea typeface="+mn-ea"/>
                          <a:cs typeface="+mn-cs"/>
                        </a:rPr>
                        <a:t>	</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Rest and spread operators (includes object spread), making immutable changes, deep and shallow copies of objects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Arrow Functions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Classes, Class Inheritance</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Modules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Promises</a:t>
                      </a:r>
                      <a:endParaRPr lang="en-IN" sz="1500" b="0" kern="1200" dirty="0">
                        <a:solidFill>
                          <a:schemeClr val="dk1"/>
                        </a:solidFill>
                        <a:effectLst/>
                        <a:latin typeface="+mn-lt"/>
                        <a:ea typeface="+mn-ea"/>
                        <a:cs typeface="+mn-cs"/>
                      </a:endParaRPr>
                    </a:p>
                    <a:p>
                      <a:r>
                        <a:rPr lang="en-GB" sz="1500" b="0" kern="1200" dirty="0">
                          <a:solidFill>
                            <a:schemeClr val="dk1"/>
                          </a:solidFill>
                          <a:effectLst/>
                          <a:latin typeface="+mn-lt"/>
                          <a:ea typeface="+mn-ea"/>
                          <a:cs typeface="+mn-cs"/>
                        </a:rPr>
                        <a:t>async…await</a:t>
                      </a:r>
                      <a:endParaRPr lang="en-IN" sz="1500" b="0" kern="1200" dirty="0">
                        <a:solidFill>
                          <a:schemeClr val="dk1"/>
                        </a:solidFill>
                        <a:effectLst/>
                        <a:latin typeface="+mn-lt"/>
                        <a:ea typeface="+mn-ea"/>
                        <a:cs typeface="+mn-cs"/>
                      </a:endParaRPr>
                    </a:p>
                  </a:txBody>
                  <a:tcPr/>
                </a:tc>
                <a:extLst>
                  <a:ext uri="{0D108BD9-81ED-4DB2-BD59-A6C34878D82A}">
                    <a16:rowId xmlns:a16="http://schemas.microsoft.com/office/drawing/2014/main" val="2473623044"/>
                  </a:ext>
                </a:extLst>
              </a:tr>
            </a:tbl>
          </a:graphicData>
        </a:graphic>
      </p:graphicFrame>
    </p:spTree>
    <p:extLst>
      <p:ext uri="{BB962C8B-B14F-4D97-AF65-F5344CB8AC3E}">
        <p14:creationId xmlns:p14="http://schemas.microsoft.com/office/powerpoint/2010/main" val="295036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igsaw_Unext_Himalaya_MDP program_V1.0_2021130">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7797F896-170A-8E47-9C4A-F7A92FF54C38}" vid="{E6436D01-6455-8947-8C1F-5BC29B1EDA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Jigsaw_Unext_Himalaya_MDP program_V1.0_2021130</Template>
  <TotalTime>6050</TotalTime>
  <Words>2774</Words>
  <Application>Microsoft Macintosh PowerPoint</Application>
  <PresentationFormat>Widescreen</PresentationFormat>
  <Paragraphs>481</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Roboto</vt:lpstr>
      <vt:lpstr>Symbol</vt:lpstr>
      <vt:lpstr>Jigsaw_Unext_Himalaya_MDP program_V1.0_2021130</vt:lpstr>
      <vt:lpstr>React, GraphQL and Node</vt:lpstr>
      <vt:lpstr>About Us</vt:lpstr>
      <vt:lpstr>The Manipal Group</vt:lpstr>
      <vt:lpstr>PowerPoint Presentation</vt:lpstr>
      <vt:lpstr>PowerPoint Presentation</vt:lpstr>
      <vt:lpstr>Program Overview</vt:lpstr>
      <vt:lpstr>Prerequisites and Application</vt:lpstr>
      <vt:lpstr>Software Installation</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Table of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to Aid Personal &amp; Professional Growth</dc:title>
  <dc:creator>Sreekanth Moni [UNext]</dc:creator>
  <cp:lastModifiedBy>Naveen Srinivas [MaGE]</cp:lastModifiedBy>
  <cp:revision>159</cp:revision>
  <dcterms:created xsi:type="dcterms:W3CDTF">2021-12-05T10:42:50Z</dcterms:created>
  <dcterms:modified xsi:type="dcterms:W3CDTF">2022-06-14T16:42:29Z</dcterms:modified>
</cp:coreProperties>
</file>