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7" r:id="rId6"/>
    <p:sldId id="259" r:id="rId7"/>
    <p:sldId id="275" r:id="rId8"/>
    <p:sldId id="260" r:id="rId9"/>
    <p:sldId id="261" r:id="rId10"/>
    <p:sldId id="262" r:id="rId11"/>
    <p:sldId id="266" r:id="rId12"/>
    <p:sldId id="265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3F83-D776-858C-CEA7-9DEED73F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573C6-9C0D-08C3-2240-3C560521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105B-2F43-F705-122B-73A5ED3B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33BE-6B3E-BB52-34AF-82113D56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63C9-0774-DF7E-E838-53912B04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D4E-F620-7D18-BEDF-8C61A341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30D6-EBE6-0C15-1BFD-B02694DF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7575-4EF0-66A2-4D15-252B147E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B59-81D3-99AF-48BC-6B4D3AD0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6888-87FB-5019-2DA4-E075960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8EFA3-5E15-4558-5F9E-498223849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1704-C349-A693-9967-F7715A00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6F5C-4E8B-675E-C1D8-6C97D9F8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E587-F8F5-64D6-2FEE-A48E884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BD36-44C1-F78C-8877-D8DB3776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2AE0-D60C-2323-E522-9F22A349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1B50-5C24-AAF1-E080-D34D0714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A5DE-15F0-E974-0FCA-A49FF666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D431-AF14-FE02-0F95-C617C26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F250-4CED-3DA2-E36E-A3E7AA3E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6C71-0C75-5165-BF7F-289EE4A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E182-BBF3-767F-BC1D-B2E60856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0938-1364-1379-47D3-571C5E5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1E41-C32C-A74A-9E96-2C9CED9A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7A3C-BEDC-5FBC-FB58-EA8FC8D9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7022-343B-4BD4-1999-F7CF60F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5EF2-7D12-B56D-09D6-2329E565B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596F-67F0-1047-6BB2-B311EC21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C326-0B84-EB0A-DDCB-A353368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4F2D-F328-679F-DB1E-A458403E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9F5B-97C8-D869-F150-3AC72A8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EEE-B642-1487-DD89-77A91E65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C29F-FDC6-7861-BE23-33E5B456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B43E-8E15-6547-3917-B62EC64C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92AB7-2B26-68EE-422F-667F4F72A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36219-DB1A-9219-5468-B6B69504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69051-2C84-3EF7-E8F0-1414492B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4AEA-7BB6-7C0A-F5FA-A6746959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61E8A-FF54-A44D-A2CA-C2F3741F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6B1C-5457-7B30-D8FA-FAA5EFBD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16B6C-F2CF-D1A9-F70C-5AA71310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5B37C-1A07-1F80-771D-88ED5C4D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0BE1-1283-C352-E738-117DB827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7C03C-AEC7-69FF-12A7-F2C630CE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85424-D105-DB39-B12F-61CD496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DEB3-61AD-3D47-E4F3-F92C8467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9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08B8-13B6-A6AB-A2F4-69271BCA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7178-5E5A-5F2E-1F14-38F7356F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15E8-B69D-1104-6CA7-A29725D6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A88C-65C2-9387-E4CB-AE690EEF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EDD6-2C37-4F33-4532-07208BE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637E-A7B4-9375-6797-B06BF7B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DADA-8E86-5E63-AB8E-EF371C71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296E-EEEF-99EE-A025-8C20C37B7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7693-E02D-2A98-C0B9-68EB4C13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06590-D6FA-1148-9A23-E7413C2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FE9C-FA38-0CEF-D4AF-61867497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F81ED-4CCF-9CE1-6A95-1771387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A769-89DF-A7C4-50B3-B709C01C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6601-94B6-9272-268C-77FE2BD1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F179-B68B-7A04-8045-5741F2F35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4011-5B7B-44D3-AE58-E6DA068746C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BB5-F131-200F-0950-69D1B625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0964-3C95-AAAD-99F5-566152C0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1245-CA55-45B4-85E1-6F3943A84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K-MAC/CloverLeaf/blob/master/documentatio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6E7-2CDF-4A57-9E05-3302DC687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CloverLeaf</a:t>
            </a:r>
            <a:r>
              <a:rPr lang="en-US" dirty="0"/>
              <a:t> application with SYCL and Celerity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51881-A95A-CE4F-A7A6-DC6EE6FFD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 Sourabh Kulkarni</a:t>
            </a:r>
          </a:p>
          <a:p>
            <a:r>
              <a:rPr lang="en-US" dirty="0"/>
              <a:t>Guided by Prof. Dr. Sohan Lal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7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CA4F-B530-24C3-3976-646D695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CE7-4D40-D3B4-0E08-FF97F198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Accelerate</a:t>
            </a:r>
          </a:p>
          <a:p>
            <a:r>
              <a:rPr lang="en-IN" dirty="0" err="1"/>
              <a:t>Advec_cell</a:t>
            </a:r>
            <a:endParaRPr lang="en-IN" dirty="0"/>
          </a:p>
          <a:p>
            <a:r>
              <a:rPr lang="en-IN" dirty="0" err="1"/>
              <a:t>Advec_mom</a:t>
            </a:r>
            <a:endParaRPr lang="en-IN" dirty="0"/>
          </a:p>
          <a:p>
            <a:r>
              <a:rPr lang="en-IN" dirty="0" err="1"/>
              <a:t>Build_field</a:t>
            </a:r>
            <a:endParaRPr lang="en-IN" dirty="0"/>
          </a:p>
          <a:p>
            <a:r>
              <a:rPr lang="en-IN" dirty="0" err="1"/>
              <a:t>Calc_dt</a:t>
            </a:r>
            <a:endParaRPr lang="en-IN" dirty="0"/>
          </a:p>
          <a:p>
            <a:r>
              <a:rPr lang="en-IN" dirty="0" err="1"/>
              <a:t>Field_summary</a:t>
            </a:r>
            <a:endParaRPr lang="en-IN" dirty="0"/>
          </a:p>
          <a:p>
            <a:r>
              <a:rPr lang="en-IN" dirty="0" err="1"/>
              <a:t>Flux_calc</a:t>
            </a:r>
            <a:endParaRPr lang="en-IN" dirty="0"/>
          </a:p>
          <a:p>
            <a:r>
              <a:rPr lang="en-IN" dirty="0" err="1"/>
              <a:t>Ideal_gas</a:t>
            </a:r>
            <a:endParaRPr lang="en-IN" dirty="0"/>
          </a:p>
          <a:p>
            <a:r>
              <a:rPr lang="en-IN" dirty="0" err="1"/>
              <a:t>Pack_kernel</a:t>
            </a:r>
            <a:endParaRPr lang="en-IN" dirty="0"/>
          </a:p>
          <a:p>
            <a:r>
              <a:rPr lang="en-US" dirty="0" err="1"/>
              <a:t>Initialise_chunk</a:t>
            </a:r>
            <a:r>
              <a:rPr lang="en-US" dirty="0"/>
              <a:t> -&gt; dispatches jobs on the queue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6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CA4F-B530-24C3-3976-646D695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CE7-4D40-D3B4-0E08-FF97F198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PdV</a:t>
            </a:r>
            <a:endParaRPr lang="en-US" dirty="0"/>
          </a:p>
          <a:p>
            <a:r>
              <a:rPr lang="en-US" dirty="0" err="1"/>
              <a:t>Reset_field</a:t>
            </a:r>
            <a:r>
              <a:rPr lang="en-US" dirty="0"/>
              <a:t> -&gt; resets the field of interest</a:t>
            </a:r>
          </a:p>
          <a:p>
            <a:r>
              <a:rPr lang="en-US" dirty="0"/>
              <a:t>Revert </a:t>
            </a:r>
          </a:p>
          <a:p>
            <a:r>
              <a:rPr lang="en-IN" dirty="0"/>
              <a:t>Timestep</a:t>
            </a:r>
          </a:p>
          <a:p>
            <a:r>
              <a:rPr lang="en-US" dirty="0" err="1"/>
              <a:t>Update_halo</a:t>
            </a:r>
            <a:r>
              <a:rPr lang="en-US" dirty="0"/>
              <a:t> -&gt; manages chunk and field boundary data</a:t>
            </a:r>
          </a:p>
          <a:p>
            <a:r>
              <a:rPr lang="en-IN" dirty="0" err="1"/>
              <a:t>Update_tile_halo_kernel</a:t>
            </a:r>
            <a:r>
              <a:rPr lang="en-IN" dirty="0"/>
              <a:t> -&gt; manages tile boundary data</a:t>
            </a:r>
          </a:p>
          <a:p>
            <a:r>
              <a:rPr lang="en-IN" dirty="0" err="1"/>
              <a:t>Update_tile_halo</a:t>
            </a:r>
            <a:r>
              <a:rPr lang="en-IN" dirty="0"/>
              <a:t> -&gt; invokes the appropriate tile boundary managing kernel</a:t>
            </a:r>
          </a:p>
          <a:p>
            <a:r>
              <a:rPr lang="en-IN" dirty="0"/>
              <a:t>Viscosity -&gt; calculate artificial viscosity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1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CA4F-B530-24C3-3976-646D695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CE7-4D40-D3B4-0E08-FF97F198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Clover_leaf</a:t>
            </a:r>
            <a:r>
              <a:rPr lang="en-US" dirty="0"/>
              <a:t> -&gt; runs the application (main)</a:t>
            </a:r>
          </a:p>
          <a:p>
            <a:r>
              <a:rPr lang="en-US" dirty="0"/>
              <a:t>Advection</a:t>
            </a:r>
          </a:p>
          <a:p>
            <a:r>
              <a:rPr lang="en-US" dirty="0"/>
              <a:t>Comms -&gt; Mesh chunking and handling</a:t>
            </a:r>
          </a:p>
          <a:p>
            <a:r>
              <a:rPr lang="en-US" dirty="0" err="1"/>
              <a:t>Generate_chunk</a:t>
            </a:r>
            <a:r>
              <a:rPr lang="en-US" dirty="0"/>
              <a:t> -&gt; creates chunks of data for processing</a:t>
            </a:r>
          </a:p>
          <a:p>
            <a:r>
              <a:rPr lang="en-US" dirty="0"/>
              <a:t>Hydro -&gt; cloverleaf complete logic (function/kernel calls) and profiling</a:t>
            </a:r>
          </a:p>
          <a:p>
            <a:r>
              <a:rPr lang="en-US" dirty="0" err="1"/>
              <a:t>Initialise</a:t>
            </a:r>
            <a:r>
              <a:rPr lang="en-US" dirty="0"/>
              <a:t> -&gt; initializes the application</a:t>
            </a:r>
          </a:p>
          <a:p>
            <a:r>
              <a:rPr lang="en-US" dirty="0" err="1"/>
              <a:t>Read_input</a:t>
            </a:r>
            <a:r>
              <a:rPr lang="en-US" dirty="0"/>
              <a:t> -&gt; read command line arguments as input for the application</a:t>
            </a:r>
          </a:p>
          <a:p>
            <a:r>
              <a:rPr lang="en-US" dirty="0"/>
              <a:t>Start -&gt; invokes the application to build the field and to create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4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E16-B747-EFAE-70ED-A9FD2AF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FC5A-4BD0-F8B1-2298-6B1EE61C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Comms -&gt; tile handling and basic functions</a:t>
            </a:r>
          </a:p>
          <a:p>
            <a:r>
              <a:rPr lang="en-US" dirty="0"/>
              <a:t>Definitions -&gt; all definitions of data types, functions and templates</a:t>
            </a:r>
          </a:p>
          <a:p>
            <a:r>
              <a:rPr lang="en-US" dirty="0"/>
              <a:t>Report -&gt; error reporting</a:t>
            </a:r>
          </a:p>
          <a:p>
            <a:r>
              <a:rPr lang="en-US" dirty="0" err="1"/>
              <a:t>Sycl_reduction</a:t>
            </a:r>
            <a:r>
              <a:rPr lang="en-US" dirty="0"/>
              <a:t> -&gt; wrapper class to support reductions in SYCL</a:t>
            </a:r>
          </a:p>
          <a:p>
            <a:r>
              <a:rPr lang="en-US" dirty="0" err="1"/>
              <a:t>Sycl_utils</a:t>
            </a:r>
            <a:r>
              <a:rPr lang="en-US" dirty="0"/>
              <a:t> -&gt; wrapper class delegating SYCL code underneath</a:t>
            </a:r>
          </a:p>
          <a:p>
            <a:r>
              <a:rPr lang="en-US" dirty="0"/>
              <a:t>Timer -&gt; real time measurement</a:t>
            </a:r>
          </a:p>
          <a:p>
            <a:r>
              <a:rPr lang="en-US" dirty="0"/>
              <a:t>Visit -&gt; generates </a:t>
            </a:r>
            <a:r>
              <a:rPr lang="en-US" dirty="0" err="1"/>
              <a:t>vtk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E16-B747-EFAE-70ED-A9FD2AF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wrapper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FC5A-4BD0-F8B1-2298-6B1EE61C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Accessor -&gt; creates accessors for global buffer and host</a:t>
            </a:r>
          </a:p>
          <a:p>
            <a:r>
              <a:rPr lang="en-US" dirty="0"/>
              <a:t>Buffer -&gt; creates buffers for global access and host access</a:t>
            </a:r>
          </a:p>
          <a:p>
            <a:r>
              <a:rPr lang="en-US" dirty="0"/>
              <a:t>Range1d -&gt; creates 1d range object</a:t>
            </a:r>
          </a:p>
          <a:p>
            <a:r>
              <a:rPr lang="en-US" dirty="0"/>
              <a:t>Range2d -&gt; creates 2d range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E16-B747-EFAE-70ED-A9FD2AF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wrapper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FC5A-4BD0-F8B1-2298-6B1EE61C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-&gt; accepts IDs and offsets them as per the required arguments</a:t>
            </a:r>
          </a:p>
          <a:p>
            <a:r>
              <a:rPr lang="en-US" dirty="0" err="1"/>
              <a:t>Par_ranged</a:t>
            </a:r>
            <a:r>
              <a:rPr lang="en-US" dirty="0"/>
              <a:t> -&gt; abstracts ‘</a:t>
            </a:r>
            <a:r>
              <a:rPr lang="en-US" dirty="0" err="1"/>
              <a:t>sycl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’ for 1d and 2d ranges and invokes a functor</a:t>
            </a:r>
          </a:p>
          <a:p>
            <a:r>
              <a:rPr lang="en-US" dirty="0"/>
              <a:t>Execute -&gt; abstracts ‘</a:t>
            </a:r>
            <a:r>
              <a:rPr lang="en-US" dirty="0" err="1"/>
              <a:t>sycl</a:t>
            </a:r>
            <a:r>
              <a:rPr lang="en-US" dirty="0"/>
              <a:t>::queue::submit’ operation and handles exceptions</a:t>
            </a:r>
          </a:p>
        </p:txBody>
      </p:sp>
    </p:spTree>
    <p:extLst>
      <p:ext uri="{BB962C8B-B14F-4D97-AF65-F5344CB8AC3E}">
        <p14:creationId xmlns:p14="http://schemas.microsoft.com/office/powerpoint/2010/main" val="76290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E16-B747-EFAE-70ED-A9FD2AF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reduction wrappers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FC5A-4BD0-F8B1-2298-6B1EE61C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Local_reducer</a:t>
            </a:r>
            <a:r>
              <a:rPr lang="en-US" dirty="0"/>
              <a:t> -&gt; creates a reducer object to drain the result into a single local node</a:t>
            </a:r>
          </a:p>
          <a:p>
            <a:r>
              <a:rPr lang="en-US" dirty="0" err="1"/>
              <a:t>Par_reduce_nd_impl</a:t>
            </a:r>
            <a:r>
              <a:rPr lang="en-US" dirty="0"/>
              <a:t> -&gt; abstracts </a:t>
            </a:r>
            <a:r>
              <a:rPr lang="en-US" dirty="0" err="1"/>
              <a:t>parallel_for</a:t>
            </a:r>
            <a:r>
              <a:rPr lang="en-US" dirty="0"/>
              <a:t> reduction by accepting several functions for operation, combining and finalizing the result</a:t>
            </a:r>
          </a:p>
          <a:p>
            <a:r>
              <a:rPr lang="en-US" dirty="0"/>
              <a:t>Par_reduce_1d -&gt; wraps </a:t>
            </a:r>
            <a:r>
              <a:rPr lang="en-US" dirty="0" err="1"/>
              <a:t>par_reduce_nd_impl</a:t>
            </a:r>
            <a:endParaRPr lang="en-US" dirty="0"/>
          </a:p>
          <a:p>
            <a:r>
              <a:rPr lang="en-US" dirty="0"/>
              <a:t>Par_reduce_2d -&gt; wraps </a:t>
            </a:r>
            <a:r>
              <a:rPr lang="en-US" dirty="0" err="1"/>
              <a:t>par_reduce_nd_impl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7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B29-C137-564F-E898-4E2B484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 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194-5356-AC45-C4F5-CE3C3489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Clover_leaf</a:t>
            </a:r>
            <a:endParaRPr lang="en-US" dirty="0"/>
          </a:p>
          <a:p>
            <a:r>
              <a:rPr lang="en-IN" dirty="0"/>
              <a:t>Initialise</a:t>
            </a:r>
          </a:p>
          <a:p>
            <a:pPr lvl="1"/>
            <a:r>
              <a:rPr lang="en-IN" dirty="0" err="1"/>
              <a:t>Read_input</a:t>
            </a:r>
            <a:endParaRPr lang="en-IN" dirty="0"/>
          </a:p>
          <a:p>
            <a:pPr lvl="1"/>
            <a:r>
              <a:rPr lang="en-IN" dirty="0"/>
              <a:t>Start </a:t>
            </a:r>
          </a:p>
          <a:p>
            <a:pPr lvl="2"/>
            <a:r>
              <a:rPr lang="en-IN" dirty="0" err="1"/>
              <a:t>Build_field</a:t>
            </a:r>
            <a:endParaRPr lang="en-IN" dirty="0"/>
          </a:p>
          <a:p>
            <a:pPr lvl="2"/>
            <a:r>
              <a:rPr lang="en-IN" dirty="0" err="1"/>
              <a:t>Initialize_chunk</a:t>
            </a:r>
            <a:endParaRPr lang="en-IN" dirty="0"/>
          </a:p>
          <a:p>
            <a:pPr lvl="2"/>
            <a:r>
              <a:rPr lang="en-IN" dirty="0" err="1"/>
              <a:t>Generate_chunk</a:t>
            </a:r>
            <a:endParaRPr lang="en-IN" dirty="0"/>
          </a:p>
          <a:p>
            <a:pPr lvl="2"/>
            <a:r>
              <a:rPr lang="en-IN" dirty="0" err="1"/>
              <a:t>Ideal_gas</a:t>
            </a:r>
            <a:endParaRPr lang="en-IN" dirty="0"/>
          </a:p>
          <a:p>
            <a:pPr lvl="2"/>
            <a:r>
              <a:rPr lang="en-IN" dirty="0" err="1"/>
              <a:t>Update_halo</a:t>
            </a:r>
            <a:endParaRPr lang="en-IN" dirty="0"/>
          </a:p>
          <a:p>
            <a:pPr lvl="3"/>
            <a:r>
              <a:rPr lang="en-IN" dirty="0" err="1"/>
              <a:t>Update_tile_halo</a:t>
            </a:r>
            <a:endParaRPr lang="en-IN" dirty="0"/>
          </a:p>
          <a:p>
            <a:pPr lvl="4"/>
            <a:r>
              <a:rPr lang="en-IN" dirty="0" err="1"/>
              <a:t>Update_tile_halo_kernel</a:t>
            </a:r>
            <a:endParaRPr lang="en-IN" dirty="0"/>
          </a:p>
          <a:p>
            <a:pPr lvl="2"/>
            <a:r>
              <a:rPr lang="en-IN" dirty="0" err="1"/>
              <a:t>Field_summary</a:t>
            </a:r>
            <a:endParaRPr lang="en-IN" dirty="0"/>
          </a:p>
          <a:p>
            <a:r>
              <a:rPr lang="en-IN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36534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B29-C137-564F-E898-4E2B484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194-5356-AC45-C4F5-CE3C3489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Hydro</a:t>
            </a:r>
          </a:p>
          <a:p>
            <a:pPr lvl="1"/>
            <a:r>
              <a:rPr lang="en-IN" dirty="0"/>
              <a:t>Timestep</a:t>
            </a:r>
          </a:p>
          <a:p>
            <a:pPr lvl="2"/>
            <a:r>
              <a:rPr lang="en-IN" dirty="0" err="1"/>
              <a:t>Ideal_gas</a:t>
            </a:r>
            <a:endParaRPr lang="en-IN" dirty="0"/>
          </a:p>
          <a:p>
            <a:pPr lvl="2"/>
            <a:r>
              <a:rPr lang="en-IN" dirty="0" err="1"/>
              <a:t>Update_halo</a:t>
            </a:r>
            <a:r>
              <a:rPr lang="en-IN" dirty="0"/>
              <a:t> (…..)</a:t>
            </a:r>
          </a:p>
          <a:p>
            <a:pPr lvl="2"/>
            <a:r>
              <a:rPr lang="en-IN" dirty="0"/>
              <a:t>Viscosity</a:t>
            </a:r>
          </a:p>
          <a:p>
            <a:pPr lvl="2"/>
            <a:r>
              <a:rPr lang="en-IN" dirty="0" err="1"/>
              <a:t>Update_halo</a:t>
            </a:r>
            <a:r>
              <a:rPr lang="en-IN" dirty="0"/>
              <a:t>(…..)</a:t>
            </a:r>
          </a:p>
          <a:p>
            <a:pPr lvl="2"/>
            <a:r>
              <a:rPr lang="en-IN" dirty="0" err="1"/>
              <a:t>Calc_dt</a:t>
            </a:r>
            <a:endParaRPr lang="en-IN" dirty="0"/>
          </a:p>
          <a:p>
            <a:pPr lvl="1"/>
            <a:r>
              <a:rPr lang="en-IN" dirty="0" err="1"/>
              <a:t>PdV</a:t>
            </a:r>
            <a:endParaRPr lang="en-IN" dirty="0"/>
          </a:p>
          <a:p>
            <a:pPr lvl="2"/>
            <a:r>
              <a:rPr lang="en-IN" dirty="0" err="1"/>
              <a:t>Ideal_gas</a:t>
            </a:r>
            <a:endParaRPr lang="en-IN" dirty="0"/>
          </a:p>
          <a:p>
            <a:pPr lvl="2"/>
            <a:r>
              <a:rPr lang="en-IN" dirty="0" err="1"/>
              <a:t>Update_halo</a:t>
            </a:r>
            <a:r>
              <a:rPr lang="en-IN" dirty="0"/>
              <a:t>(…..)</a:t>
            </a:r>
          </a:p>
          <a:p>
            <a:pPr lvl="2"/>
            <a:r>
              <a:rPr lang="en-IN" dirty="0"/>
              <a:t>Revert</a:t>
            </a:r>
          </a:p>
          <a:p>
            <a:pPr lvl="1"/>
            <a:r>
              <a:rPr lang="en-IN" dirty="0"/>
              <a:t>….</a:t>
            </a:r>
          </a:p>
          <a:p>
            <a:pPr lvl="3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3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B29-C137-564F-E898-4E2B484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 (3)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194-5356-AC45-C4F5-CE3C3489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Hydro</a:t>
            </a:r>
            <a:endParaRPr lang="en-IN" dirty="0"/>
          </a:p>
          <a:p>
            <a:pPr lvl="1"/>
            <a:r>
              <a:rPr lang="en-IN" dirty="0"/>
              <a:t>Accelerate</a:t>
            </a:r>
          </a:p>
          <a:p>
            <a:pPr lvl="1"/>
            <a:r>
              <a:rPr lang="en-IN" dirty="0" err="1"/>
              <a:t>PdV</a:t>
            </a:r>
            <a:r>
              <a:rPr lang="en-IN" dirty="0"/>
              <a:t>(…..)</a:t>
            </a:r>
          </a:p>
          <a:p>
            <a:pPr lvl="1"/>
            <a:r>
              <a:rPr lang="en-IN" dirty="0" err="1"/>
              <a:t>Flux_calc</a:t>
            </a:r>
            <a:endParaRPr lang="en-IN" dirty="0"/>
          </a:p>
          <a:p>
            <a:pPr lvl="1"/>
            <a:r>
              <a:rPr lang="en-IN" dirty="0"/>
              <a:t>Advection</a:t>
            </a:r>
          </a:p>
          <a:p>
            <a:pPr lvl="2"/>
            <a:r>
              <a:rPr lang="en-IN" dirty="0" err="1"/>
              <a:t>Update_halo</a:t>
            </a:r>
            <a:r>
              <a:rPr lang="en-IN" dirty="0"/>
              <a:t>(…..)</a:t>
            </a:r>
          </a:p>
          <a:p>
            <a:pPr lvl="2"/>
            <a:r>
              <a:rPr lang="en-IN" dirty="0" err="1"/>
              <a:t>Advec_cell</a:t>
            </a:r>
            <a:endParaRPr lang="en-IN" dirty="0"/>
          </a:p>
          <a:p>
            <a:pPr lvl="2"/>
            <a:r>
              <a:rPr lang="en-IN" dirty="0" err="1"/>
              <a:t>Update_halo</a:t>
            </a:r>
            <a:r>
              <a:rPr lang="en-IN" dirty="0"/>
              <a:t>(…..)</a:t>
            </a:r>
          </a:p>
          <a:p>
            <a:pPr lvl="2"/>
            <a:r>
              <a:rPr lang="en-IN" dirty="0" err="1"/>
              <a:t>Advec_mom</a:t>
            </a:r>
            <a:endParaRPr lang="en-IN" dirty="0"/>
          </a:p>
          <a:p>
            <a:pPr lvl="2"/>
            <a:r>
              <a:rPr lang="en-IN" dirty="0" err="1"/>
              <a:t>Advec_cell</a:t>
            </a:r>
            <a:endParaRPr lang="en-IN" dirty="0"/>
          </a:p>
          <a:p>
            <a:pPr lvl="2"/>
            <a:r>
              <a:rPr lang="en-IN" dirty="0" err="1"/>
              <a:t>Udpate_halo</a:t>
            </a:r>
            <a:r>
              <a:rPr lang="en-IN" dirty="0"/>
              <a:t>(.....)</a:t>
            </a:r>
          </a:p>
          <a:p>
            <a:pPr lvl="2"/>
            <a:r>
              <a:rPr lang="en-IN" dirty="0" err="1"/>
              <a:t>Advec_mom</a:t>
            </a:r>
            <a:endParaRPr lang="en-IN" dirty="0"/>
          </a:p>
          <a:p>
            <a:pPr lvl="1"/>
            <a:r>
              <a:rPr lang="en-IN" dirty="0" err="1"/>
              <a:t>Reset_field</a:t>
            </a:r>
            <a:endParaRPr lang="en-IN" dirty="0"/>
          </a:p>
          <a:p>
            <a:pPr lvl="1"/>
            <a:r>
              <a:rPr lang="en-I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921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23E-6580-6019-E734-2B0A7A1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0572-EF8C-AC00-D925-8F9151E6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level programming model for heterogenous computing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OpenCL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target any device and any number of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B29-C137-564F-E898-4E2B484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 (4)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194-5356-AC45-C4F5-CE3C3489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Hydro</a:t>
            </a:r>
            <a:endParaRPr lang="en-IN" dirty="0"/>
          </a:p>
          <a:p>
            <a:pPr lvl="1"/>
            <a:r>
              <a:rPr lang="en-IN" dirty="0" err="1"/>
              <a:t>Field_summary</a:t>
            </a:r>
            <a:endParaRPr lang="en-IN" dirty="0"/>
          </a:p>
          <a:p>
            <a:pPr lvl="1"/>
            <a:r>
              <a:rPr lang="en-IN" dirty="0"/>
              <a:t>Visit</a:t>
            </a:r>
          </a:p>
          <a:p>
            <a:pPr lvl="2"/>
            <a:r>
              <a:rPr lang="en-IN" dirty="0" err="1"/>
              <a:t>Ideal_gas</a:t>
            </a:r>
            <a:endParaRPr lang="en-IN" dirty="0"/>
          </a:p>
          <a:p>
            <a:pPr lvl="2"/>
            <a:r>
              <a:rPr lang="en-IN" dirty="0" err="1"/>
              <a:t>Udpate_halo</a:t>
            </a:r>
            <a:r>
              <a:rPr lang="en-IN" dirty="0"/>
              <a:t>(…..)</a:t>
            </a:r>
          </a:p>
          <a:p>
            <a:pPr lvl="2"/>
            <a:r>
              <a:rPr lang="en-IN" dirty="0"/>
              <a:t>Viscosity</a:t>
            </a:r>
          </a:p>
          <a:p>
            <a:r>
              <a:rPr lang="en-I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72575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B29-C137-564F-E898-4E2B4849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file updates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194-5356-AC45-C4F5-CE3C3489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Sycl_reduction</a:t>
            </a:r>
            <a:endParaRPr lang="en-US" dirty="0"/>
          </a:p>
          <a:p>
            <a:r>
              <a:rPr lang="en-US" dirty="0" err="1"/>
              <a:t>Sycl_utils</a:t>
            </a:r>
            <a:endParaRPr lang="en-US" dirty="0"/>
          </a:p>
          <a:p>
            <a:r>
              <a:rPr lang="en-IN" dirty="0"/>
              <a:t>All buffer </a:t>
            </a:r>
            <a:r>
              <a:rPr lang="en-IN"/>
              <a:t>and accessor creation </a:t>
            </a:r>
            <a:r>
              <a:rPr lang="en-IN" dirty="0"/>
              <a:t>calls</a:t>
            </a:r>
          </a:p>
          <a:p>
            <a:r>
              <a:rPr lang="en-IN" dirty="0"/>
              <a:t>All kernel files</a:t>
            </a:r>
          </a:p>
        </p:txBody>
      </p:sp>
    </p:spTree>
    <p:extLst>
      <p:ext uri="{BB962C8B-B14F-4D97-AF65-F5344CB8AC3E}">
        <p14:creationId xmlns:p14="http://schemas.microsoft.com/office/powerpoint/2010/main" val="115979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E4D-2974-D6B2-75D9-6EF6600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code example – Jacobi stencil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BF53-D754-AEFC-DB7B-C45BE0E7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9" y="1528543"/>
            <a:ext cx="11015021" cy="49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3852-A683-DEED-92CC-C4A9F081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8868-9C1D-A78F-B0FC-29E43C42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Celerity is a high-level C++17 API and runtime environment that aims to bring the power and ease of use of SYCL to distributed-memory accelerator clusters.</a:t>
            </a:r>
          </a:p>
          <a:p>
            <a:r>
              <a:rPr lang="en-US" dirty="0"/>
              <a:t>Targets super computers and accelerator clusters.</a:t>
            </a:r>
          </a:p>
          <a:p>
            <a:r>
              <a:rPr lang="en-US" dirty="0"/>
              <a:t>Single distributed queue</a:t>
            </a:r>
          </a:p>
          <a:p>
            <a:r>
              <a:rPr lang="en-US" dirty="0"/>
              <a:t>Range mappers to specify the locality of the data access from the buffers</a:t>
            </a:r>
          </a:p>
          <a:p>
            <a:r>
              <a:rPr lang="en-US" dirty="0"/>
              <a:t>Host task support for asynchronous program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4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E4D-2974-D6B2-75D9-6EF6600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+ Celerity code example – Jacobi stencil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7A0D4-B4C3-4956-C345-CB07DB8C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6" y="1471498"/>
            <a:ext cx="10904707" cy="49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C1F4-3B9A-CA45-392E-BFE03A45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CloverLeaf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DB82-8D04-D033-05A5-16F95979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behavior of a simple fluid dynamics system</a:t>
            </a:r>
          </a:p>
          <a:p>
            <a:r>
              <a:rPr lang="en-US" dirty="0"/>
              <a:t>Solves the compressible Euler equations on a Cartesian grid</a:t>
            </a:r>
          </a:p>
          <a:p>
            <a:r>
              <a:rPr lang="en-US" dirty="0"/>
              <a:t>Each cell stores three values: energy, density, and pressure</a:t>
            </a:r>
          </a:p>
          <a:p>
            <a:r>
              <a:rPr lang="en-US" dirty="0"/>
              <a:t>Each kernels looks over the entire grid and updates one (or some) mesh variables, based on a kernel-dependent computational stencil</a:t>
            </a:r>
          </a:p>
          <a:p>
            <a:r>
              <a:rPr lang="en-US" dirty="0"/>
              <a:t>It produces a second-order accurate solution using explicit finite volume methods.</a:t>
            </a:r>
          </a:p>
          <a:p>
            <a:r>
              <a:rPr lang="en-US" dirty="0"/>
              <a:t>Documentation - </a:t>
            </a:r>
            <a:r>
              <a:rPr lang="en-US" dirty="0">
                <a:hlinkClick r:id="rId2"/>
              </a:rPr>
              <a:t>https://github.com/UK-MAC/CloverLeaf/blob/master/documentation.txt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08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451B-3761-904A-90B2-37EEC228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jargon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4BF2-85A0-6DC4-3849-7DCBC874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step -&gt; advance the fluid by a delta time step</a:t>
            </a:r>
          </a:p>
          <a:p>
            <a:r>
              <a:rPr lang="en-US" dirty="0"/>
              <a:t>Second order Van Leer scheme -&gt; for advection</a:t>
            </a:r>
          </a:p>
          <a:p>
            <a:r>
              <a:rPr lang="en-US" dirty="0"/>
              <a:t>Ideal gas equation -&gt; to calculate the pressure and sound speed in a cell when energy and density are given</a:t>
            </a:r>
          </a:p>
          <a:p>
            <a:r>
              <a:rPr lang="en-US" dirty="0"/>
              <a:t>Navier-Stokes equations -&gt; to simulate the fluid dynamics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3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3107-07BE-F9EF-015F-A134DA5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CloverLeaf</a:t>
            </a:r>
            <a:r>
              <a:rPr lang="en-US" dirty="0"/>
              <a:t> implementations available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56C0-28A7-49B6-8537-6B1B8153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</a:t>
            </a:r>
          </a:p>
          <a:p>
            <a:pPr lvl="1"/>
            <a:r>
              <a:rPr lang="en-US" dirty="0"/>
              <a:t>Performance - https://github.com/UK-MAC/CloverLeaf_Serial</a:t>
            </a:r>
          </a:p>
          <a:p>
            <a:r>
              <a:rPr lang="en-US" dirty="0"/>
              <a:t>OpenMP</a:t>
            </a:r>
          </a:p>
          <a:p>
            <a:pPr lvl="1"/>
            <a:r>
              <a:rPr lang="en-US" dirty="0"/>
              <a:t>Performance - https://github.com/UK-MAC/CloverLeaf_OpenMP</a:t>
            </a:r>
          </a:p>
          <a:p>
            <a:r>
              <a:rPr lang="en-US" dirty="0" err="1"/>
              <a:t>OpenACC</a:t>
            </a:r>
            <a:endParaRPr lang="en-US" dirty="0"/>
          </a:p>
          <a:p>
            <a:pPr lvl="1"/>
            <a:r>
              <a:rPr lang="en-US" dirty="0"/>
              <a:t>Performance - https://github.com/UK-MAC/CloverLeaf_OpenACC</a:t>
            </a:r>
          </a:p>
          <a:p>
            <a:r>
              <a:rPr lang="en-US" dirty="0"/>
              <a:t>CUDA</a:t>
            </a:r>
          </a:p>
          <a:p>
            <a:r>
              <a:rPr lang="en-US" dirty="0"/>
              <a:t>OpenCL</a:t>
            </a:r>
          </a:p>
          <a:p>
            <a:r>
              <a:rPr lang="en-US" dirty="0"/>
              <a:t>SYCL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2168-78F7-F8C7-C92B-37E6B962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FF80-498E-F4C4-C74B-E6D9EC6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and Algorithm</a:t>
            </a:r>
          </a:p>
          <a:p>
            <a:r>
              <a:rPr lang="en-US" dirty="0"/>
              <a:t>Control Logic</a:t>
            </a:r>
          </a:p>
          <a:p>
            <a:r>
              <a:rPr lang="en-US" dirty="0"/>
              <a:t>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76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833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CloverLeaf application with SYCL and Celerity</vt:lpstr>
      <vt:lpstr>SYCL</vt:lpstr>
      <vt:lpstr>SYCL code example – Jacobi stencil</vt:lpstr>
      <vt:lpstr>Celerity</vt:lpstr>
      <vt:lpstr>SYCL + Celerity code example – Jacobi stencil</vt:lpstr>
      <vt:lpstr>CloverLeaf application</vt:lpstr>
      <vt:lpstr>Physics jargon</vt:lpstr>
      <vt:lpstr>CloverLeaf implementations available</vt:lpstr>
      <vt:lpstr>SW Architecture</vt:lpstr>
      <vt:lpstr>Kernel and Algorithm</vt:lpstr>
      <vt:lpstr>Kernel and Algorithm</vt:lpstr>
      <vt:lpstr>Control Logic</vt:lpstr>
      <vt:lpstr>Library</vt:lpstr>
      <vt:lpstr>SYCL wrapper structures</vt:lpstr>
      <vt:lpstr>SYCL wrapper functions</vt:lpstr>
      <vt:lpstr>SYCL reduction wrappers</vt:lpstr>
      <vt:lpstr>Application Flow (1)</vt:lpstr>
      <vt:lpstr>Application Flow (2)</vt:lpstr>
      <vt:lpstr>Application Flow (3)</vt:lpstr>
      <vt:lpstr>Application Flow (4)</vt:lpstr>
      <vt:lpstr>Potential file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CloverLeaf application with SYCL and Celerity</dc:title>
  <dc:creator>Nidhi Kulkarni</dc:creator>
  <cp:lastModifiedBy>Nidhi Kulkarni</cp:lastModifiedBy>
  <cp:revision>21</cp:revision>
  <dcterms:created xsi:type="dcterms:W3CDTF">2023-01-02T10:47:29Z</dcterms:created>
  <dcterms:modified xsi:type="dcterms:W3CDTF">2023-02-02T22:24:04Z</dcterms:modified>
</cp:coreProperties>
</file>