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5"/>
  </p:notesMasterIdLst>
  <p:sldIdLst>
    <p:sldId id="256" r:id="rId3"/>
    <p:sldId id="258" r:id="rId4"/>
    <p:sldId id="267" r:id="rId5"/>
    <p:sldId id="259" r:id="rId6"/>
    <p:sldId id="270" r:id="rId7"/>
    <p:sldId id="279" r:id="rId8"/>
    <p:sldId id="271" r:id="rId9"/>
    <p:sldId id="272" r:id="rId10"/>
    <p:sldId id="273" r:id="rId11"/>
    <p:sldId id="274" r:id="rId12"/>
    <p:sldId id="275" r:id="rId13"/>
    <p:sldId id="276" r:id="rId14"/>
    <p:sldId id="277" r:id="rId15"/>
    <p:sldId id="278" r:id="rId16"/>
    <p:sldId id="260" r:id="rId17"/>
    <p:sldId id="262" r:id="rId18"/>
    <p:sldId id="280" r:id="rId19"/>
    <p:sldId id="281" r:id="rId20"/>
    <p:sldId id="261" r:id="rId21"/>
    <p:sldId id="263" r:id="rId22"/>
    <p:sldId id="265"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A7E50-5FC7-61F2-A433-8A2355BB0BC4}" v="2" dt="2019-06-06T00:20:35.990"/>
    <p1510:client id="{04D1661D-0452-80FB-11E1-996D1E7030FC}" v="16" dt="2019-06-05T23:08:52.687"/>
    <p1510:client id="{2D740A37-7501-4F71-9A3E-FF72DC392FBB}" v="939" dt="2019-06-06T00:33:08.181"/>
    <p1510:client id="{7168246F-BF45-C842-A494-7156765349B0}" v="1023" dt="2019-06-06T00:34:25.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29" autoAdjust="0"/>
    <p:restoredTop sz="73688"/>
  </p:normalViewPr>
  <p:slideViewPr>
    <p:cSldViewPr snapToGrid="0">
      <p:cViewPr varScale="1">
        <p:scale>
          <a:sx n="69" d="100"/>
          <a:sy n="69" d="100"/>
        </p:scale>
        <p:origin x="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6DC60C-E7C5-E04B-A395-363523B67DAD}" type="datetimeFigureOut">
              <a:rPr lang="en-US" smtClean="0"/>
              <a:t>6/5/19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751F2-7177-CF48-8CA5-B8C1EA090B95}" type="slidenum">
              <a:rPr lang="en-US" smtClean="0"/>
              <a:t>‹#›</a:t>
            </a:fld>
            <a:endParaRPr lang="en-US"/>
          </a:p>
        </p:txBody>
      </p:sp>
    </p:spTree>
    <p:extLst>
      <p:ext uri="{BB962C8B-B14F-4D97-AF65-F5344CB8AC3E}">
        <p14:creationId xmlns:p14="http://schemas.microsoft.com/office/powerpoint/2010/main" val="482182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Alumni are a truly asset</a:t>
            </a:r>
          </a:p>
          <a:p>
            <a:r>
              <a:rPr lang="en-US" dirty="0"/>
              <a:t>Potential recruiters for your new graduates</a:t>
            </a:r>
          </a:p>
          <a:p>
            <a:pPr lvl="0"/>
            <a:r>
              <a:rPr lang="en-US" dirty="0"/>
              <a:t>Brand ambassadors for your school</a:t>
            </a:r>
          </a:p>
          <a:p>
            <a:pPr lvl="0"/>
            <a:r>
              <a:rPr lang="en-US" dirty="0"/>
              <a:t>A significant source of revenue through donations and memberships</a:t>
            </a:r>
          </a:p>
          <a:p>
            <a:pPr lvl="0"/>
            <a:r>
              <a:rPr lang="en-US" dirty="0"/>
              <a:t>A large pool of expertise across different industries and roles</a:t>
            </a:r>
          </a:p>
          <a:p>
            <a:pPr lvl="0"/>
            <a:r>
              <a:rPr lang="en-US" dirty="0"/>
              <a:t>A precious help for the organization of your alumni events</a:t>
            </a:r>
          </a:p>
          <a:p>
            <a:endParaRPr lang="en-US" dirty="0"/>
          </a:p>
        </p:txBody>
      </p:sp>
      <p:sp>
        <p:nvSpPr>
          <p:cNvPr id="4" name="Slide Number Placeholder 3"/>
          <p:cNvSpPr>
            <a:spLocks noGrp="1"/>
          </p:cNvSpPr>
          <p:nvPr>
            <p:ph type="sldNum" sz="quarter" idx="5"/>
          </p:nvPr>
        </p:nvSpPr>
        <p:spPr/>
        <p:txBody>
          <a:bodyPr/>
          <a:lstStyle/>
          <a:p>
            <a:fld id="{6B5751F2-7177-CF48-8CA5-B8C1EA090B95}" type="slidenum">
              <a:rPr lang="en-US" smtClean="0"/>
              <a:t>2</a:t>
            </a:fld>
            <a:endParaRPr lang="en-US"/>
          </a:p>
        </p:txBody>
      </p:sp>
    </p:spTree>
    <p:extLst>
      <p:ext uri="{BB962C8B-B14F-4D97-AF65-F5344CB8AC3E}">
        <p14:creationId xmlns:p14="http://schemas.microsoft.com/office/powerpoint/2010/main" val="731350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Stored Procedures – Parameterized queries</a:t>
            </a:r>
          </a:p>
          <a:p>
            <a:pPr lvl="1"/>
            <a:r>
              <a:rPr lang="en-US" dirty="0"/>
              <a:t>Insert – One query to create an event and invite alumni from a department</a:t>
            </a:r>
          </a:p>
          <a:p>
            <a:pPr lvl="2"/>
            <a:r>
              <a:rPr lang="en-US" dirty="0"/>
              <a:t>SELECT LAST_INSERT_ID()</a:t>
            </a:r>
          </a:p>
          <a:p>
            <a:pPr lvl="1"/>
            <a:r>
              <a:rPr lang="en-US" dirty="0"/>
              <a:t>Select – Find the latest information on alumni by department, company, contact</a:t>
            </a:r>
          </a:p>
          <a:p>
            <a:pPr lvl="2"/>
            <a:r>
              <a:rPr lang="en-US" dirty="0"/>
              <a:t>Multiple table join</a:t>
            </a:r>
          </a:p>
          <a:p>
            <a:pPr lvl="2"/>
            <a:r>
              <a:rPr lang="en-US" dirty="0"/>
              <a:t>Using subquery in the where clause</a:t>
            </a:r>
          </a:p>
          <a:p>
            <a:r>
              <a:rPr lang="en-US" dirty="0"/>
              <a:t>Views</a:t>
            </a:r>
          </a:p>
          <a:p>
            <a:pPr lvl="1"/>
            <a:r>
              <a:rPr lang="en-US" dirty="0"/>
              <a:t>Aggregates - donations by Campaigns (this would help to understand different campaigns to market and strategize better),</a:t>
            </a:r>
          </a:p>
          <a:p>
            <a:pPr lvl="1"/>
            <a:r>
              <a:rPr lang="en-US" dirty="0"/>
              <a:t>Joins - the catalogue of all events organized</a:t>
            </a:r>
          </a:p>
          <a:p>
            <a:pPr lvl="1"/>
            <a:r>
              <a:rPr lang="en-US" dirty="0"/>
              <a:t>Subquery - top 5 donations from the alumni to send them appreciation letters. </a:t>
            </a:r>
          </a:p>
        </p:txBody>
      </p:sp>
      <p:sp>
        <p:nvSpPr>
          <p:cNvPr id="4" name="Slide Number Placeholder 3"/>
          <p:cNvSpPr>
            <a:spLocks noGrp="1"/>
          </p:cNvSpPr>
          <p:nvPr>
            <p:ph type="sldNum" sz="quarter" idx="5"/>
          </p:nvPr>
        </p:nvSpPr>
        <p:spPr/>
        <p:txBody>
          <a:bodyPr/>
          <a:lstStyle/>
          <a:p>
            <a:fld id="{6B5751F2-7177-CF48-8CA5-B8C1EA090B95}" type="slidenum">
              <a:rPr lang="en-US" smtClean="0"/>
              <a:t>11</a:t>
            </a:fld>
            <a:endParaRPr lang="en-US"/>
          </a:p>
        </p:txBody>
      </p:sp>
    </p:spTree>
    <p:extLst>
      <p:ext uri="{BB962C8B-B14F-4D97-AF65-F5344CB8AC3E}">
        <p14:creationId xmlns:p14="http://schemas.microsoft.com/office/powerpoint/2010/main" val="2352393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Stored Procedures – Parameterized queries</a:t>
            </a:r>
          </a:p>
          <a:p>
            <a:pPr lvl="1"/>
            <a:r>
              <a:rPr lang="en-US" dirty="0"/>
              <a:t>Insert – One query to create an event and invite alumni from a department</a:t>
            </a:r>
          </a:p>
          <a:p>
            <a:pPr lvl="2"/>
            <a:r>
              <a:rPr lang="en-US" dirty="0"/>
              <a:t>SELECT LAST_INSERT_ID()</a:t>
            </a:r>
          </a:p>
          <a:p>
            <a:pPr lvl="1"/>
            <a:r>
              <a:rPr lang="en-US" dirty="0"/>
              <a:t>Select – Find the latest information on alumni by department, company, contact</a:t>
            </a:r>
          </a:p>
          <a:p>
            <a:pPr lvl="2"/>
            <a:r>
              <a:rPr lang="en-US" dirty="0"/>
              <a:t>Multiple table join</a:t>
            </a:r>
          </a:p>
          <a:p>
            <a:pPr lvl="2"/>
            <a:r>
              <a:rPr lang="en-US" dirty="0"/>
              <a:t>Using subquery in the where clause</a:t>
            </a:r>
          </a:p>
          <a:p>
            <a:r>
              <a:rPr lang="en-US" dirty="0"/>
              <a:t>Views</a:t>
            </a:r>
          </a:p>
          <a:p>
            <a:pPr lvl="1"/>
            <a:r>
              <a:rPr lang="en-US" dirty="0"/>
              <a:t>Aggregates - donations by Campaigns (this would help to understand different campaigns to market and strategize better),</a:t>
            </a:r>
          </a:p>
          <a:p>
            <a:pPr lvl="1"/>
            <a:r>
              <a:rPr lang="en-US" dirty="0"/>
              <a:t>Joins - the catalogue of all events organized</a:t>
            </a:r>
          </a:p>
          <a:p>
            <a:pPr lvl="1"/>
            <a:r>
              <a:rPr lang="en-US" dirty="0"/>
              <a:t>Subquery - top 5 donations from the alumni to send them appreciation letters. </a:t>
            </a:r>
          </a:p>
        </p:txBody>
      </p:sp>
      <p:sp>
        <p:nvSpPr>
          <p:cNvPr id="4" name="Slide Number Placeholder 3"/>
          <p:cNvSpPr>
            <a:spLocks noGrp="1"/>
          </p:cNvSpPr>
          <p:nvPr>
            <p:ph type="sldNum" sz="quarter" idx="5"/>
          </p:nvPr>
        </p:nvSpPr>
        <p:spPr/>
        <p:txBody>
          <a:bodyPr/>
          <a:lstStyle/>
          <a:p>
            <a:fld id="{6B5751F2-7177-CF48-8CA5-B8C1EA090B95}" type="slidenum">
              <a:rPr lang="en-US" smtClean="0"/>
              <a:t>12</a:t>
            </a:fld>
            <a:endParaRPr lang="en-US"/>
          </a:p>
        </p:txBody>
      </p:sp>
    </p:spTree>
    <p:extLst>
      <p:ext uri="{BB962C8B-B14F-4D97-AF65-F5344CB8AC3E}">
        <p14:creationId xmlns:p14="http://schemas.microsoft.com/office/powerpoint/2010/main" val="3491778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Stored Procedures – Parameterized queries</a:t>
            </a:r>
          </a:p>
          <a:p>
            <a:pPr lvl="1"/>
            <a:r>
              <a:rPr lang="en-US" dirty="0"/>
              <a:t>Insert – One query to create an event and invite alumni from a department</a:t>
            </a:r>
          </a:p>
          <a:p>
            <a:pPr lvl="2"/>
            <a:r>
              <a:rPr lang="en-US" dirty="0"/>
              <a:t>SELECT LAST_INSERT_ID()</a:t>
            </a:r>
          </a:p>
          <a:p>
            <a:pPr lvl="1"/>
            <a:r>
              <a:rPr lang="en-US" dirty="0"/>
              <a:t>Select – Find the latest information on alumni by department, company, contact</a:t>
            </a:r>
          </a:p>
          <a:p>
            <a:pPr lvl="2"/>
            <a:r>
              <a:rPr lang="en-US" dirty="0"/>
              <a:t>Multiple table join</a:t>
            </a:r>
          </a:p>
          <a:p>
            <a:pPr lvl="2"/>
            <a:r>
              <a:rPr lang="en-US" dirty="0"/>
              <a:t>Using subquery in the where clause</a:t>
            </a:r>
          </a:p>
          <a:p>
            <a:r>
              <a:rPr lang="en-US" dirty="0"/>
              <a:t>Views</a:t>
            </a:r>
          </a:p>
          <a:p>
            <a:pPr lvl="1"/>
            <a:r>
              <a:rPr lang="en-US" dirty="0"/>
              <a:t>Aggregates - donations by Campaigns (this would help to understand different campaigns to market and strategize better),</a:t>
            </a:r>
          </a:p>
          <a:p>
            <a:pPr lvl="1"/>
            <a:r>
              <a:rPr lang="en-US" dirty="0"/>
              <a:t>Joins - the catalogue of all events organized</a:t>
            </a:r>
          </a:p>
          <a:p>
            <a:pPr lvl="1"/>
            <a:r>
              <a:rPr lang="en-US" dirty="0"/>
              <a:t>Subquery - top 5 donations from the alumni to send them appreciation letters. </a:t>
            </a:r>
          </a:p>
        </p:txBody>
      </p:sp>
      <p:sp>
        <p:nvSpPr>
          <p:cNvPr id="4" name="Slide Number Placeholder 3"/>
          <p:cNvSpPr>
            <a:spLocks noGrp="1"/>
          </p:cNvSpPr>
          <p:nvPr>
            <p:ph type="sldNum" sz="quarter" idx="5"/>
          </p:nvPr>
        </p:nvSpPr>
        <p:spPr/>
        <p:txBody>
          <a:bodyPr/>
          <a:lstStyle/>
          <a:p>
            <a:fld id="{6B5751F2-7177-CF48-8CA5-B8C1EA090B95}" type="slidenum">
              <a:rPr lang="en-US" smtClean="0"/>
              <a:t>13</a:t>
            </a:fld>
            <a:endParaRPr lang="en-US"/>
          </a:p>
        </p:txBody>
      </p:sp>
    </p:spTree>
    <p:extLst>
      <p:ext uri="{BB962C8B-B14F-4D97-AF65-F5344CB8AC3E}">
        <p14:creationId xmlns:p14="http://schemas.microsoft.com/office/powerpoint/2010/main" val="2562137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Stored Procedures – Parameterized queries</a:t>
            </a:r>
          </a:p>
          <a:p>
            <a:pPr lvl="1"/>
            <a:r>
              <a:rPr lang="en-US" dirty="0"/>
              <a:t>Insert – One query to create an event and invite alumni from a department</a:t>
            </a:r>
          </a:p>
          <a:p>
            <a:pPr lvl="2"/>
            <a:r>
              <a:rPr lang="en-US" dirty="0"/>
              <a:t>SELECT LAST_INSERT_ID()</a:t>
            </a:r>
          </a:p>
          <a:p>
            <a:pPr lvl="1"/>
            <a:r>
              <a:rPr lang="en-US" dirty="0"/>
              <a:t>Select – Find the latest information on alumni by department, company, contact</a:t>
            </a:r>
          </a:p>
          <a:p>
            <a:pPr lvl="2"/>
            <a:r>
              <a:rPr lang="en-US" dirty="0"/>
              <a:t>Multiple table join</a:t>
            </a:r>
          </a:p>
          <a:p>
            <a:pPr lvl="2"/>
            <a:r>
              <a:rPr lang="en-US" dirty="0"/>
              <a:t>Using subquery in the where clause</a:t>
            </a:r>
          </a:p>
          <a:p>
            <a:r>
              <a:rPr lang="en-US" dirty="0"/>
              <a:t>Views</a:t>
            </a:r>
          </a:p>
          <a:p>
            <a:pPr lvl="1"/>
            <a:r>
              <a:rPr lang="en-US" dirty="0"/>
              <a:t>Aggregates - donations by Campaigns (this would help to understand different campaigns to market and strategize better),</a:t>
            </a:r>
          </a:p>
          <a:p>
            <a:pPr lvl="1"/>
            <a:r>
              <a:rPr lang="en-US" dirty="0"/>
              <a:t>Joins - the catalogue of all events organized</a:t>
            </a:r>
          </a:p>
          <a:p>
            <a:pPr lvl="1"/>
            <a:r>
              <a:rPr lang="en-US" dirty="0"/>
              <a:t>Subquery - top 5 donations from the alumni to send them appreciation letters. </a:t>
            </a:r>
          </a:p>
        </p:txBody>
      </p:sp>
      <p:sp>
        <p:nvSpPr>
          <p:cNvPr id="4" name="Slide Number Placeholder 3"/>
          <p:cNvSpPr>
            <a:spLocks noGrp="1"/>
          </p:cNvSpPr>
          <p:nvPr>
            <p:ph type="sldNum" sz="quarter" idx="5"/>
          </p:nvPr>
        </p:nvSpPr>
        <p:spPr/>
        <p:txBody>
          <a:bodyPr/>
          <a:lstStyle/>
          <a:p>
            <a:fld id="{6B5751F2-7177-CF48-8CA5-B8C1EA090B95}" type="slidenum">
              <a:rPr lang="en-US" smtClean="0"/>
              <a:t>14</a:t>
            </a:fld>
            <a:endParaRPr lang="en-US"/>
          </a:p>
        </p:txBody>
      </p:sp>
    </p:spTree>
    <p:extLst>
      <p:ext uri="{BB962C8B-B14F-4D97-AF65-F5344CB8AC3E}">
        <p14:creationId xmlns:p14="http://schemas.microsoft.com/office/powerpoint/2010/main" val="2005113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translate business requirements to our database.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Add value through data</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generate backup using MySQL workbench Data Export feature to generate a script that could restore the complete existing database locally or on the cloud.</a:t>
            </a:r>
            <a:r>
              <a:rPr lang="en-US" dirty="0">
                <a:effectLst/>
              </a:rPr>
              <a:t> </a:t>
            </a:r>
            <a:endParaRPr lang="en-US" dirty="0"/>
          </a:p>
        </p:txBody>
      </p:sp>
      <p:sp>
        <p:nvSpPr>
          <p:cNvPr id="4" name="Slide Number Placeholder 3"/>
          <p:cNvSpPr>
            <a:spLocks noGrp="1"/>
          </p:cNvSpPr>
          <p:nvPr>
            <p:ph type="sldNum" sz="quarter" idx="5"/>
          </p:nvPr>
        </p:nvSpPr>
        <p:spPr/>
        <p:txBody>
          <a:bodyPr/>
          <a:lstStyle/>
          <a:p>
            <a:fld id="{6B5751F2-7177-CF48-8CA5-B8C1EA090B95}" type="slidenum">
              <a:rPr lang="en-US" smtClean="0"/>
              <a:t>22</a:t>
            </a:fld>
            <a:endParaRPr lang="en-US"/>
          </a:p>
        </p:txBody>
      </p:sp>
    </p:spTree>
    <p:extLst>
      <p:ext uri="{BB962C8B-B14F-4D97-AF65-F5344CB8AC3E}">
        <p14:creationId xmlns:p14="http://schemas.microsoft.com/office/powerpoint/2010/main" val="2289448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a:solidFill>
                  <a:schemeClr val="tx1"/>
                </a:solidFill>
                <a:effectLst/>
                <a:latin typeface="+mn-lt"/>
                <a:ea typeface="+mn-ea"/>
                <a:cs typeface="+mn-cs"/>
              </a:rPr>
              <a:t>We learnt to create a cloud MySQL database and migrate the local database to AWS RDS instance using a script generated on local database. Some of the issues we faced were:</a:t>
            </a:r>
          </a:p>
          <a:p>
            <a:pPr lvl="1"/>
            <a:r>
              <a:rPr lang="en-US" sz="1200" kern="1200">
                <a:solidFill>
                  <a:schemeClr val="tx1"/>
                </a:solidFill>
                <a:effectLst/>
                <a:latin typeface="+mn-lt"/>
                <a:ea typeface="+mn-ea"/>
                <a:cs typeface="+mn-cs"/>
              </a:rPr>
              <a:t>Collation issues – We required to change the MySQL version of our cloud database to 8.0.15 to resolve this error.</a:t>
            </a:r>
          </a:p>
          <a:p>
            <a:pPr lvl="1"/>
            <a:r>
              <a:rPr lang="en-US" sz="1200" kern="1200">
                <a:solidFill>
                  <a:schemeClr val="tx1"/>
                </a:solidFill>
                <a:effectLst/>
                <a:latin typeface="+mn-lt"/>
                <a:ea typeface="+mn-ea"/>
                <a:cs typeface="+mn-cs"/>
              </a:rPr>
              <a:t>The Super admin rights were required to execute the script generated for the stored procedures. On browsing through the AWS documentation, we learnt about creating and assigning a new parameter group with the value for </a:t>
            </a:r>
            <a:r>
              <a:rPr lang="en-US" sz="1200" kern="1200" err="1">
                <a:solidFill>
                  <a:schemeClr val="tx1"/>
                </a:solidFill>
                <a:effectLst/>
                <a:latin typeface="+mn-lt"/>
                <a:ea typeface="+mn-ea"/>
                <a:cs typeface="+mn-cs"/>
              </a:rPr>
              <a:t>log_bin_trust_function_creators</a:t>
            </a:r>
            <a:r>
              <a:rPr lang="en-US" sz="1200" kern="1200">
                <a:solidFill>
                  <a:schemeClr val="tx1"/>
                </a:solidFill>
                <a:effectLst/>
                <a:latin typeface="+mn-lt"/>
                <a:ea typeface="+mn-ea"/>
                <a:cs typeface="+mn-cs"/>
              </a:rPr>
              <a:t>=1 and then rebooting the database instance. This also did not resolve the error in our case. Finally, we resolved it by replacing `</a:t>
            </a:r>
            <a:r>
              <a:rPr lang="en-US" sz="1200" kern="1200" err="1">
                <a:solidFill>
                  <a:schemeClr val="tx1"/>
                </a:solidFill>
                <a:effectLst/>
                <a:latin typeface="+mn-lt"/>
                <a:ea typeface="+mn-ea"/>
                <a:cs typeface="+mn-cs"/>
              </a:rPr>
              <a:t>root`@`localhost</a:t>
            </a:r>
            <a:r>
              <a:rPr lang="en-US" sz="1200" kern="1200">
                <a:solidFill>
                  <a:schemeClr val="tx1"/>
                </a:solidFill>
                <a:effectLst/>
                <a:latin typeface="+mn-lt"/>
                <a:ea typeface="+mn-ea"/>
                <a:cs typeface="+mn-cs"/>
              </a:rPr>
              <a:t>` with CURRENT_USER to grant the creation rights to the default user.</a:t>
            </a:r>
          </a:p>
          <a:p>
            <a:pPr lvl="1"/>
            <a:r>
              <a:rPr lang="en-US" sz="1200" kern="1200">
                <a:solidFill>
                  <a:schemeClr val="tx1"/>
                </a:solidFill>
                <a:effectLst/>
                <a:latin typeface="+mn-lt"/>
                <a:ea typeface="+mn-ea"/>
                <a:cs typeface="+mn-cs"/>
              </a:rPr>
              <a:t>For being able to access the cloud database from anywhere, we learnt about the security groups. The inbound rule had to be modified to accept connections from all IP addresses.</a:t>
            </a:r>
          </a:p>
          <a:p>
            <a:endParaRPr lang="en-US"/>
          </a:p>
        </p:txBody>
      </p:sp>
      <p:sp>
        <p:nvSpPr>
          <p:cNvPr id="4" name="Slide Number Placeholder 3"/>
          <p:cNvSpPr>
            <a:spLocks noGrp="1"/>
          </p:cNvSpPr>
          <p:nvPr>
            <p:ph type="sldNum" sz="quarter" idx="5"/>
          </p:nvPr>
        </p:nvSpPr>
        <p:spPr/>
        <p:txBody>
          <a:bodyPr/>
          <a:lstStyle/>
          <a:p>
            <a:fld id="{6B5751F2-7177-CF48-8CA5-B8C1EA090B95}" type="slidenum">
              <a:rPr lang="en-US" smtClean="0"/>
              <a:t>3</a:t>
            </a:fld>
            <a:endParaRPr lang="en-US"/>
          </a:p>
        </p:txBody>
      </p:sp>
    </p:spTree>
    <p:extLst>
      <p:ext uri="{BB962C8B-B14F-4D97-AF65-F5344CB8AC3E}">
        <p14:creationId xmlns:p14="http://schemas.microsoft.com/office/powerpoint/2010/main" val="398685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Stored Procedures – Parameterized queries</a:t>
            </a:r>
          </a:p>
          <a:p>
            <a:pPr lvl="1"/>
            <a:r>
              <a:rPr lang="en-US" dirty="0"/>
              <a:t>Insert – One query to create an event and invite alumni from a department</a:t>
            </a:r>
          </a:p>
          <a:p>
            <a:pPr lvl="2"/>
            <a:r>
              <a:rPr lang="en-US" dirty="0"/>
              <a:t>SELECT LAST_INSERT_ID()</a:t>
            </a:r>
          </a:p>
          <a:p>
            <a:pPr lvl="1"/>
            <a:r>
              <a:rPr lang="en-US" dirty="0"/>
              <a:t>Select – Find the latest information on alumni by department, company, contact</a:t>
            </a:r>
          </a:p>
          <a:p>
            <a:pPr lvl="2"/>
            <a:r>
              <a:rPr lang="en-US" dirty="0"/>
              <a:t>Multiple table join</a:t>
            </a:r>
          </a:p>
          <a:p>
            <a:pPr lvl="2"/>
            <a:r>
              <a:rPr lang="en-US" dirty="0"/>
              <a:t>Using subquery in the where clause</a:t>
            </a:r>
          </a:p>
          <a:p>
            <a:r>
              <a:rPr lang="en-US" dirty="0"/>
              <a:t>Views</a:t>
            </a:r>
          </a:p>
          <a:p>
            <a:pPr lvl="1"/>
            <a:r>
              <a:rPr lang="en-US" dirty="0"/>
              <a:t>Aggregates - donations by Campaigns (this would help to understand different campaigns to market and strategize better),</a:t>
            </a:r>
          </a:p>
          <a:p>
            <a:pPr lvl="1"/>
            <a:r>
              <a:rPr lang="en-US" dirty="0"/>
              <a:t>Joins - the catalogue of all events organized</a:t>
            </a:r>
          </a:p>
          <a:p>
            <a:pPr lvl="1"/>
            <a:r>
              <a:rPr lang="en-US" dirty="0"/>
              <a:t>Subquery - top 5 donations from the alumni to send them appreciation letters. </a:t>
            </a:r>
          </a:p>
        </p:txBody>
      </p:sp>
      <p:sp>
        <p:nvSpPr>
          <p:cNvPr id="4" name="Slide Number Placeholder 3"/>
          <p:cNvSpPr>
            <a:spLocks noGrp="1"/>
          </p:cNvSpPr>
          <p:nvPr>
            <p:ph type="sldNum" sz="quarter" idx="5"/>
          </p:nvPr>
        </p:nvSpPr>
        <p:spPr/>
        <p:txBody>
          <a:bodyPr/>
          <a:lstStyle/>
          <a:p>
            <a:fld id="{6B5751F2-7177-CF48-8CA5-B8C1EA090B95}" type="slidenum">
              <a:rPr lang="en-US" smtClean="0"/>
              <a:t>4</a:t>
            </a:fld>
            <a:endParaRPr lang="en-US"/>
          </a:p>
        </p:txBody>
      </p:sp>
    </p:spTree>
    <p:extLst>
      <p:ext uri="{BB962C8B-B14F-4D97-AF65-F5344CB8AC3E}">
        <p14:creationId xmlns:p14="http://schemas.microsoft.com/office/powerpoint/2010/main" val="15400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Stored Procedures – Parameterized queries</a:t>
            </a:r>
          </a:p>
          <a:p>
            <a:pPr lvl="1"/>
            <a:r>
              <a:rPr lang="en-US" dirty="0"/>
              <a:t>Insert – One query to create an event and invite alumni from a department</a:t>
            </a:r>
          </a:p>
          <a:p>
            <a:pPr lvl="2"/>
            <a:r>
              <a:rPr lang="en-US" dirty="0"/>
              <a:t>SELECT LAST_INSERT_ID()</a:t>
            </a:r>
          </a:p>
          <a:p>
            <a:pPr lvl="1"/>
            <a:r>
              <a:rPr lang="en-US" dirty="0"/>
              <a:t>Select – Find the latest information on alumni by department, company, contact</a:t>
            </a:r>
          </a:p>
          <a:p>
            <a:pPr lvl="2"/>
            <a:r>
              <a:rPr lang="en-US" dirty="0"/>
              <a:t>Multiple table join</a:t>
            </a:r>
          </a:p>
          <a:p>
            <a:pPr lvl="2"/>
            <a:r>
              <a:rPr lang="en-US" dirty="0"/>
              <a:t>Using subquery in the where clause</a:t>
            </a:r>
          </a:p>
          <a:p>
            <a:r>
              <a:rPr lang="en-US" dirty="0"/>
              <a:t>Views</a:t>
            </a:r>
          </a:p>
          <a:p>
            <a:pPr lvl="1"/>
            <a:r>
              <a:rPr lang="en-US" dirty="0"/>
              <a:t>Aggregates - donations by Campaigns (this would help to understand different campaigns to market and strategize better),</a:t>
            </a:r>
          </a:p>
          <a:p>
            <a:pPr lvl="1"/>
            <a:r>
              <a:rPr lang="en-US" dirty="0"/>
              <a:t>Joins - the catalogue of all events organized</a:t>
            </a:r>
          </a:p>
          <a:p>
            <a:pPr lvl="1"/>
            <a:r>
              <a:rPr lang="en-US" dirty="0"/>
              <a:t>Subquery - top 5 donations from the alumni to send them appreciation letters. </a:t>
            </a:r>
          </a:p>
        </p:txBody>
      </p:sp>
      <p:sp>
        <p:nvSpPr>
          <p:cNvPr id="4" name="Slide Number Placeholder 3"/>
          <p:cNvSpPr>
            <a:spLocks noGrp="1"/>
          </p:cNvSpPr>
          <p:nvPr>
            <p:ph type="sldNum" sz="quarter" idx="5"/>
          </p:nvPr>
        </p:nvSpPr>
        <p:spPr/>
        <p:txBody>
          <a:bodyPr/>
          <a:lstStyle/>
          <a:p>
            <a:fld id="{6B5751F2-7177-CF48-8CA5-B8C1EA090B95}" type="slidenum">
              <a:rPr lang="en-US" smtClean="0"/>
              <a:t>5</a:t>
            </a:fld>
            <a:endParaRPr lang="en-US"/>
          </a:p>
        </p:txBody>
      </p:sp>
    </p:spTree>
    <p:extLst>
      <p:ext uri="{BB962C8B-B14F-4D97-AF65-F5344CB8AC3E}">
        <p14:creationId xmlns:p14="http://schemas.microsoft.com/office/powerpoint/2010/main" val="4272862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Stored Procedures – Parameterized queries</a:t>
            </a:r>
          </a:p>
          <a:p>
            <a:pPr lvl="1"/>
            <a:r>
              <a:rPr lang="en-US" dirty="0"/>
              <a:t>Insert – One query to create an event and invite alumni from a department</a:t>
            </a:r>
          </a:p>
          <a:p>
            <a:pPr lvl="2"/>
            <a:r>
              <a:rPr lang="en-US" dirty="0"/>
              <a:t>SELECT LAST_INSERT_ID()</a:t>
            </a:r>
          </a:p>
          <a:p>
            <a:pPr lvl="1"/>
            <a:r>
              <a:rPr lang="en-US" dirty="0"/>
              <a:t>Select – Find the latest information on alumni by department, company, contact</a:t>
            </a:r>
          </a:p>
          <a:p>
            <a:pPr lvl="2"/>
            <a:r>
              <a:rPr lang="en-US" dirty="0"/>
              <a:t>Multiple table join</a:t>
            </a:r>
          </a:p>
          <a:p>
            <a:pPr lvl="2"/>
            <a:r>
              <a:rPr lang="en-US" dirty="0"/>
              <a:t>Using subquery in the where clause</a:t>
            </a:r>
          </a:p>
          <a:p>
            <a:r>
              <a:rPr lang="en-US" dirty="0"/>
              <a:t>Views</a:t>
            </a:r>
          </a:p>
          <a:p>
            <a:pPr lvl="1"/>
            <a:r>
              <a:rPr lang="en-US" dirty="0"/>
              <a:t>Aggregates - donations by Campaigns (this would help to understand different campaigns to market and strategize better),</a:t>
            </a:r>
          </a:p>
          <a:p>
            <a:pPr lvl="1"/>
            <a:r>
              <a:rPr lang="en-US" dirty="0"/>
              <a:t>Joins - the catalogue of all events organized</a:t>
            </a:r>
          </a:p>
          <a:p>
            <a:pPr lvl="1"/>
            <a:r>
              <a:rPr lang="en-US" dirty="0"/>
              <a:t>Subquery - top 5 donations from the alumni to send them appreciation letters. </a:t>
            </a:r>
          </a:p>
        </p:txBody>
      </p:sp>
      <p:sp>
        <p:nvSpPr>
          <p:cNvPr id="4" name="Slide Number Placeholder 3"/>
          <p:cNvSpPr>
            <a:spLocks noGrp="1"/>
          </p:cNvSpPr>
          <p:nvPr>
            <p:ph type="sldNum" sz="quarter" idx="5"/>
          </p:nvPr>
        </p:nvSpPr>
        <p:spPr/>
        <p:txBody>
          <a:bodyPr/>
          <a:lstStyle/>
          <a:p>
            <a:fld id="{6B5751F2-7177-CF48-8CA5-B8C1EA090B95}" type="slidenum">
              <a:rPr lang="en-US" smtClean="0"/>
              <a:t>6</a:t>
            </a:fld>
            <a:endParaRPr lang="en-US"/>
          </a:p>
        </p:txBody>
      </p:sp>
    </p:spTree>
    <p:extLst>
      <p:ext uri="{BB962C8B-B14F-4D97-AF65-F5344CB8AC3E}">
        <p14:creationId xmlns:p14="http://schemas.microsoft.com/office/powerpoint/2010/main" val="1109320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Stored Procedures – Parameterized queries</a:t>
            </a:r>
          </a:p>
          <a:p>
            <a:pPr lvl="1"/>
            <a:r>
              <a:rPr lang="en-US" dirty="0"/>
              <a:t>Insert – One query to create an event and invite alumni from a department</a:t>
            </a:r>
          </a:p>
          <a:p>
            <a:pPr lvl="2"/>
            <a:r>
              <a:rPr lang="en-US" dirty="0"/>
              <a:t>SELECT LAST_INSERT_ID()</a:t>
            </a:r>
          </a:p>
          <a:p>
            <a:pPr lvl="1"/>
            <a:r>
              <a:rPr lang="en-US" dirty="0"/>
              <a:t>Select – Find the latest information on alumni by department, company, contact</a:t>
            </a:r>
          </a:p>
          <a:p>
            <a:pPr lvl="2"/>
            <a:r>
              <a:rPr lang="en-US" dirty="0"/>
              <a:t>Multiple table join</a:t>
            </a:r>
          </a:p>
          <a:p>
            <a:pPr lvl="2"/>
            <a:r>
              <a:rPr lang="en-US" dirty="0"/>
              <a:t>Using subquery in the where clause</a:t>
            </a:r>
          </a:p>
          <a:p>
            <a:r>
              <a:rPr lang="en-US" dirty="0"/>
              <a:t>Views</a:t>
            </a:r>
          </a:p>
          <a:p>
            <a:pPr lvl="1"/>
            <a:r>
              <a:rPr lang="en-US" dirty="0"/>
              <a:t>Aggregates - donations by Campaigns (this would help to understand different campaigns to market and strategize better),</a:t>
            </a:r>
          </a:p>
          <a:p>
            <a:pPr lvl="1"/>
            <a:r>
              <a:rPr lang="en-US" dirty="0"/>
              <a:t>Joins - the catalogue of all events organized</a:t>
            </a:r>
          </a:p>
          <a:p>
            <a:pPr lvl="1"/>
            <a:r>
              <a:rPr lang="en-US" dirty="0"/>
              <a:t>Subquery - top 5 donations from the alumni to send them appreciation letters. </a:t>
            </a:r>
          </a:p>
        </p:txBody>
      </p:sp>
      <p:sp>
        <p:nvSpPr>
          <p:cNvPr id="4" name="Slide Number Placeholder 3"/>
          <p:cNvSpPr>
            <a:spLocks noGrp="1"/>
          </p:cNvSpPr>
          <p:nvPr>
            <p:ph type="sldNum" sz="quarter" idx="5"/>
          </p:nvPr>
        </p:nvSpPr>
        <p:spPr/>
        <p:txBody>
          <a:bodyPr/>
          <a:lstStyle/>
          <a:p>
            <a:fld id="{6B5751F2-7177-CF48-8CA5-B8C1EA090B95}" type="slidenum">
              <a:rPr lang="en-US" smtClean="0"/>
              <a:t>7</a:t>
            </a:fld>
            <a:endParaRPr lang="en-US"/>
          </a:p>
        </p:txBody>
      </p:sp>
    </p:spTree>
    <p:extLst>
      <p:ext uri="{BB962C8B-B14F-4D97-AF65-F5344CB8AC3E}">
        <p14:creationId xmlns:p14="http://schemas.microsoft.com/office/powerpoint/2010/main" val="1934949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Stored Procedures – Parameterized queries</a:t>
            </a:r>
          </a:p>
          <a:p>
            <a:pPr lvl="1"/>
            <a:r>
              <a:rPr lang="en-US" dirty="0"/>
              <a:t>Insert – One query to create an event and invite alumni from a department</a:t>
            </a:r>
          </a:p>
          <a:p>
            <a:pPr lvl="2"/>
            <a:r>
              <a:rPr lang="en-US" dirty="0"/>
              <a:t>SELECT LAST_INSERT_ID()</a:t>
            </a:r>
          </a:p>
          <a:p>
            <a:pPr lvl="1"/>
            <a:r>
              <a:rPr lang="en-US" dirty="0"/>
              <a:t>Select – Find the latest information on alumni by department, company, contact</a:t>
            </a:r>
          </a:p>
          <a:p>
            <a:pPr lvl="2"/>
            <a:r>
              <a:rPr lang="en-US" dirty="0"/>
              <a:t>Multiple table join</a:t>
            </a:r>
          </a:p>
          <a:p>
            <a:pPr lvl="2"/>
            <a:r>
              <a:rPr lang="en-US" dirty="0"/>
              <a:t>Using subquery in the where clause</a:t>
            </a:r>
          </a:p>
          <a:p>
            <a:r>
              <a:rPr lang="en-US" dirty="0"/>
              <a:t>Views</a:t>
            </a:r>
          </a:p>
          <a:p>
            <a:pPr lvl="1"/>
            <a:r>
              <a:rPr lang="en-US" dirty="0"/>
              <a:t>Aggregates - donations by Campaigns (this would help to understand different campaigns to market and strategize better),</a:t>
            </a:r>
          </a:p>
          <a:p>
            <a:pPr lvl="1"/>
            <a:r>
              <a:rPr lang="en-US" dirty="0"/>
              <a:t>Joins - the catalogue of all events organized</a:t>
            </a:r>
          </a:p>
          <a:p>
            <a:pPr lvl="1"/>
            <a:r>
              <a:rPr lang="en-US" dirty="0"/>
              <a:t>Subquery - top 5 donations from the alumni to send them appreciation letters. </a:t>
            </a:r>
          </a:p>
        </p:txBody>
      </p:sp>
      <p:sp>
        <p:nvSpPr>
          <p:cNvPr id="4" name="Slide Number Placeholder 3"/>
          <p:cNvSpPr>
            <a:spLocks noGrp="1"/>
          </p:cNvSpPr>
          <p:nvPr>
            <p:ph type="sldNum" sz="quarter" idx="5"/>
          </p:nvPr>
        </p:nvSpPr>
        <p:spPr/>
        <p:txBody>
          <a:bodyPr/>
          <a:lstStyle/>
          <a:p>
            <a:fld id="{6B5751F2-7177-CF48-8CA5-B8C1EA090B95}" type="slidenum">
              <a:rPr lang="en-US" smtClean="0"/>
              <a:t>8</a:t>
            </a:fld>
            <a:endParaRPr lang="en-US"/>
          </a:p>
        </p:txBody>
      </p:sp>
    </p:spTree>
    <p:extLst>
      <p:ext uri="{BB962C8B-B14F-4D97-AF65-F5344CB8AC3E}">
        <p14:creationId xmlns:p14="http://schemas.microsoft.com/office/powerpoint/2010/main" val="410606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Stored Procedures – Parameterized queries</a:t>
            </a:r>
          </a:p>
          <a:p>
            <a:pPr lvl="1"/>
            <a:r>
              <a:rPr lang="en-US" dirty="0"/>
              <a:t>Insert – One query to create an event and invite alumni from a department</a:t>
            </a:r>
          </a:p>
          <a:p>
            <a:pPr lvl="2"/>
            <a:r>
              <a:rPr lang="en-US" dirty="0"/>
              <a:t>SELECT LAST_INSERT_ID()</a:t>
            </a:r>
          </a:p>
          <a:p>
            <a:pPr lvl="1"/>
            <a:r>
              <a:rPr lang="en-US" dirty="0"/>
              <a:t>Select – Find the latest information on alumni by department, company, contact</a:t>
            </a:r>
          </a:p>
          <a:p>
            <a:pPr lvl="2"/>
            <a:r>
              <a:rPr lang="en-US" dirty="0"/>
              <a:t>Multiple table join</a:t>
            </a:r>
          </a:p>
          <a:p>
            <a:pPr lvl="2"/>
            <a:r>
              <a:rPr lang="en-US" dirty="0"/>
              <a:t>Using subquery in the where clause</a:t>
            </a:r>
          </a:p>
          <a:p>
            <a:r>
              <a:rPr lang="en-US" dirty="0"/>
              <a:t>Views</a:t>
            </a:r>
          </a:p>
          <a:p>
            <a:pPr lvl="1"/>
            <a:r>
              <a:rPr lang="en-US" dirty="0"/>
              <a:t>Aggregates - donations by Campaigns (this would help to understand different campaigns to market and strategize better),</a:t>
            </a:r>
          </a:p>
          <a:p>
            <a:pPr lvl="1"/>
            <a:r>
              <a:rPr lang="en-US" dirty="0"/>
              <a:t>Joins - the catalogue of all events organized</a:t>
            </a:r>
          </a:p>
          <a:p>
            <a:pPr lvl="1"/>
            <a:r>
              <a:rPr lang="en-US" dirty="0"/>
              <a:t>Subquery - top 5 donations from the alumni to send them appreciation letters. </a:t>
            </a:r>
          </a:p>
        </p:txBody>
      </p:sp>
      <p:sp>
        <p:nvSpPr>
          <p:cNvPr id="4" name="Slide Number Placeholder 3"/>
          <p:cNvSpPr>
            <a:spLocks noGrp="1"/>
          </p:cNvSpPr>
          <p:nvPr>
            <p:ph type="sldNum" sz="quarter" idx="5"/>
          </p:nvPr>
        </p:nvSpPr>
        <p:spPr/>
        <p:txBody>
          <a:bodyPr/>
          <a:lstStyle/>
          <a:p>
            <a:fld id="{6B5751F2-7177-CF48-8CA5-B8C1EA090B95}" type="slidenum">
              <a:rPr lang="en-US" smtClean="0"/>
              <a:t>9</a:t>
            </a:fld>
            <a:endParaRPr lang="en-US"/>
          </a:p>
        </p:txBody>
      </p:sp>
    </p:spTree>
    <p:extLst>
      <p:ext uri="{BB962C8B-B14F-4D97-AF65-F5344CB8AC3E}">
        <p14:creationId xmlns:p14="http://schemas.microsoft.com/office/powerpoint/2010/main" val="4268981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Stored Procedures – Parameterized queries</a:t>
            </a:r>
          </a:p>
          <a:p>
            <a:pPr lvl="1"/>
            <a:r>
              <a:rPr lang="en-US" dirty="0"/>
              <a:t>Insert – One query to create an event and invite alumni from a department</a:t>
            </a:r>
          </a:p>
          <a:p>
            <a:pPr lvl="2"/>
            <a:r>
              <a:rPr lang="en-US" dirty="0"/>
              <a:t>SELECT LAST_INSERT_ID()</a:t>
            </a:r>
          </a:p>
          <a:p>
            <a:pPr lvl="1"/>
            <a:r>
              <a:rPr lang="en-US" dirty="0"/>
              <a:t>Select – Find the latest information on alumni by department, company, contact</a:t>
            </a:r>
          </a:p>
          <a:p>
            <a:pPr lvl="2"/>
            <a:r>
              <a:rPr lang="en-US" dirty="0"/>
              <a:t>Multiple table join</a:t>
            </a:r>
          </a:p>
          <a:p>
            <a:pPr lvl="2"/>
            <a:r>
              <a:rPr lang="en-US" dirty="0"/>
              <a:t>Using subquery in the where clause</a:t>
            </a:r>
          </a:p>
          <a:p>
            <a:r>
              <a:rPr lang="en-US" dirty="0"/>
              <a:t>Views</a:t>
            </a:r>
          </a:p>
          <a:p>
            <a:pPr lvl="1"/>
            <a:r>
              <a:rPr lang="en-US" dirty="0"/>
              <a:t>Aggregates - donations by Campaigns (this would help to understand different campaigns to market and strategize better),</a:t>
            </a:r>
          </a:p>
          <a:p>
            <a:pPr lvl="1"/>
            <a:r>
              <a:rPr lang="en-US" dirty="0"/>
              <a:t>Joins - the catalogue of all events organized</a:t>
            </a:r>
          </a:p>
          <a:p>
            <a:pPr lvl="1"/>
            <a:r>
              <a:rPr lang="en-US" dirty="0"/>
              <a:t>Subquery - top 5 donations from the alumni to send them appreciation letters. </a:t>
            </a:r>
          </a:p>
        </p:txBody>
      </p:sp>
      <p:sp>
        <p:nvSpPr>
          <p:cNvPr id="4" name="Slide Number Placeholder 3"/>
          <p:cNvSpPr>
            <a:spLocks noGrp="1"/>
          </p:cNvSpPr>
          <p:nvPr>
            <p:ph type="sldNum" sz="quarter" idx="5"/>
          </p:nvPr>
        </p:nvSpPr>
        <p:spPr/>
        <p:txBody>
          <a:bodyPr/>
          <a:lstStyle/>
          <a:p>
            <a:fld id="{6B5751F2-7177-CF48-8CA5-B8C1EA090B95}" type="slidenum">
              <a:rPr lang="en-US" smtClean="0"/>
              <a:t>10</a:t>
            </a:fld>
            <a:endParaRPr lang="en-US"/>
          </a:p>
        </p:txBody>
      </p:sp>
    </p:spTree>
    <p:extLst>
      <p:ext uri="{BB962C8B-B14F-4D97-AF65-F5344CB8AC3E}">
        <p14:creationId xmlns:p14="http://schemas.microsoft.com/office/powerpoint/2010/main" val="3744755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9F98-F690-BB40-8925-9D9A5EBD0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F811F60-9124-5A4C-B877-709E99758BCE}"/>
              </a:ext>
            </a:extLst>
          </p:cNvPr>
          <p:cNvSpPr>
            <a:spLocks noGrp="1"/>
          </p:cNvSpPr>
          <p:nvPr>
            <p:ph type="subTitle" idx="1"/>
          </p:nvPr>
        </p:nvSpPr>
        <p:spPr>
          <a:xfrm>
            <a:off x="1524000" y="3685969"/>
            <a:ext cx="9144000" cy="47963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Content Placeholder 8">
            <a:extLst>
              <a:ext uri="{FF2B5EF4-FFF2-40B4-BE49-F238E27FC236}">
                <a16:creationId xmlns:a16="http://schemas.microsoft.com/office/drawing/2014/main" id="{EFB1965F-9E89-0D42-9BDF-F04098A98E3F}"/>
              </a:ext>
            </a:extLst>
          </p:cNvPr>
          <p:cNvSpPr>
            <a:spLocks noGrp="1"/>
          </p:cNvSpPr>
          <p:nvPr>
            <p:ph sz="quarter" idx="13" hasCustomPrompt="1"/>
          </p:nvPr>
        </p:nvSpPr>
        <p:spPr>
          <a:xfrm>
            <a:off x="1524000" y="4294188"/>
            <a:ext cx="9144000" cy="1933575"/>
          </a:xfrm>
        </p:spPr>
        <p:txBody>
          <a:bodyPr/>
          <a:lstStyle>
            <a:lvl4pPr marL="1371600" indent="0" algn="l">
              <a:buNone/>
              <a:defRPr/>
            </a:lvl4pPr>
          </a:lstStyle>
          <a:p>
            <a:pPr lvl="3"/>
            <a:r>
              <a:rPr lang="en-US" dirty="0"/>
              <a:t>			      Fifth level</a:t>
            </a:r>
          </a:p>
        </p:txBody>
      </p:sp>
    </p:spTree>
    <p:extLst>
      <p:ext uri="{BB962C8B-B14F-4D97-AF65-F5344CB8AC3E}">
        <p14:creationId xmlns:p14="http://schemas.microsoft.com/office/powerpoint/2010/main" val="354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D945-5E3A-7644-9CAD-63DBFC9EE5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8118D0-00DF-D449-A1FC-0E67245EBB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3310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E5B5-A9ED-9446-A790-7B2DEDD2A1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A4E1A8-EEE1-7847-AACD-A4C48E32E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9597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CEBD-7531-C644-9DB4-087767FFD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29BCDE-9B5E-CC4B-A7CD-801DE76DB6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38B40F-333E-134D-95CC-9726E04E22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0757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2E8E-7368-F341-B6D2-A763A59666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30847C-7C36-6D42-81EE-2CC791C9FD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F699A4-0353-304F-8BB0-7333590942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75DFB2-474B-0441-915F-A3BF71E91A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478F3-F5C3-7149-8DD0-FA5F18FCA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6692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7DB8-3A50-5045-B452-475E96B82F8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6280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5DFD-0651-D845-96BB-2E02420D96C2}"/>
              </a:ext>
            </a:extLst>
          </p:cNvPr>
          <p:cNvSpPr>
            <a:spLocks noGrp="1"/>
          </p:cNvSpPr>
          <p:nvPr>
            <p:ph type="dt" sz="half" idx="10"/>
          </p:nvPr>
        </p:nvSpPr>
        <p:spPr>
          <a:xfrm>
            <a:off x="838200" y="5991225"/>
            <a:ext cx="2743200" cy="365125"/>
          </a:xfrm>
          <a:prstGeom prst="rect">
            <a:avLst/>
          </a:prstGeom>
        </p:spPr>
        <p:txBody>
          <a:bodyPr/>
          <a:lstStyle/>
          <a:p>
            <a:fld id="{1C2BBEB7-1135-804F-8C84-78D7B7BEADBF}" type="datetimeFigureOut">
              <a:rPr lang="en-US" smtClean="0"/>
              <a:t>6/5/19</a:t>
            </a:fld>
            <a:endParaRPr lang="en-US"/>
          </a:p>
        </p:txBody>
      </p:sp>
      <p:sp>
        <p:nvSpPr>
          <p:cNvPr id="3" name="Footer Placeholder 2">
            <a:extLst>
              <a:ext uri="{FF2B5EF4-FFF2-40B4-BE49-F238E27FC236}">
                <a16:creationId xmlns:a16="http://schemas.microsoft.com/office/drawing/2014/main" id="{C5A5D68D-0AD5-B44B-9CBA-AF139AB580CF}"/>
              </a:ext>
            </a:extLst>
          </p:cNvPr>
          <p:cNvSpPr>
            <a:spLocks noGrp="1"/>
          </p:cNvSpPr>
          <p:nvPr>
            <p:ph type="ftr" sz="quarter" idx="11"/>
          </p:nvPr>
        </p:nvSpPr>
        <p:spPr>
          <a:xfrm>
            <a:off x="4038600" y="5991225"/>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995F623-0F75-C140-9B71-741C83680234}"/>
              </a:ext>
            </a:extLst>
          </p:cNvPr>
          <p:cNvSpPr>
            <a:spLocks noGrp="1"/>
          </p:cNvSpPr>
          <p:nvPr>
            <p:ph type="sldNum" sz="quarter" idx="12"/>
          </p:nvPr>
        </p:nvSpPr>
        <p:spPr>
          <a:xfrm>
            <a:off x="8610600" y="5991225"/>
            <a:ext cx="2743200" cy="365125"/>
          </a:xfrm>
          <a:prstGeom prst="rect">
            <a:avLst/>
          </a:prstGeom>
        </p:spPr>
        <p:txBody>
          <a:bodyPr/>
          <a:lstStyle/>
          <a:p>
            <a:fld id="{31CA0337-6808-2F45-8475-34B2276C67A6}" type="slidenum">
              <a:rPr lang="en-US" smtClean="0"/>
              <a:t>‹#›</a:t>
            </a:fld>
            <a:endParaRPr lang="en-US"/>
          </a:p>
        </p:txBody>
      </p:sp>
    </p:spTree>
    <p:extLst>
      <p:ext uri="{BB962C8B-B14F-4D97-AF65-F5344CB8AC3E}">
        <p14:creationId xmlns:p14="http://schemas.microsoft.com/office/powerpoint/2010/main" val="3948061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BA858-DBF6-3A48-98CA-E251FACE2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0103CB-6ECC-A444-B7FE-F26E5E983D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8BCA13-FACB-1A44-ADAF-E01556612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7838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6774-B585-8240-983E-293D8D4F6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648FAE-D385-814D-9E0A-9A7F3C747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134468B-4B94-DF42-AF83-7E1399C6C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02789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BAB0-7F4C-2C42-8F11-73D171D4A3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47ED96-5DFB-844A-9B19-00FEFFBE3F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19110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9F3E95-7F05-994E-ADDD-1E976FA46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277392-37E8-3F44-B3F5-40BA8D67D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067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81FCE-186F-264B-B640-D608E30316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DD40F8-576C-DA4D-86F0-3C97BBBB770C}"/>
              </a:ext>
            </a:extLst>
          </p:cNvPr>
          <p:cNvSpPr>
            <a:spLocks noGrp="1"/>
          </p:cNvSpPr>
          <p:nvPr>
            <p:ph type="body" idx="1"/>
          </p:nvPr>
        </p:nvSpPr>
        <p:spPr>
          <a:xfrm>
            <a:off x="838200" y="1825625"/>
            <a:ext cx="10515600" cy="46103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30632D0E-7B7A-4A47-BA92-5A3E1FBC076C}"/>
              </a:ext>
            </a:extLst>
          </p:cNvPr>
          <p:cNvPicPr>
            <a:picLocks noChangeAspect="1"/>
          </p:cNvPicPr>
          <p:nvPr userDrawn="1"/>
        </p:nvPicPr>
        <p:blipFill>
          <a:blip r:embed="rId13"/>
          <a:stretch>
            <a:fillRect/>
          </a:stretch>
        </p:blipFill>
        <p:spPr>
          <a:xfrm>
            <a:off x="3005950" y="6435999"/>
            <a:ext cx="5816600" cy="431800"/>
          </a:xfrm>
          <a:prstGeom prst="rect">
            <a:avLst/>
          </a:prstGeom>
        </p:spPr>
      </p:pic>
      <p:pic>
        <p:nvPicPr>
          <p:cNvPr id="10" name="Picture 9">
            <a:extLst>
              <a:ext uri="{FF2B5EF4-FFF2-40B4-BE49-F238E27FC236}">
                <a16:creationId xmlns:a16="http://schemas.microsoft.com/office/drawing/2014/main" id="{5A2C7BA0-1190-4941-9BCE-D2BC0084D5DE}"/>
              </a:ext>
            </a:extLst>
          </p:cNvPr>
          <p:cNvPicPr>
            <a:picLocks noChangeAspect="1"/>
          </p:cNvPicPr>
          <p:nvPr userDrawn="1"/>
        </p:nvPicPr>
        <p:blipFill>
          <a:blip r:embed="rId14"/>
          <a:stretch>
            <a:fillRect/>
          </a:stretch>
        </p:blipFill>
        <p:spPr>
          <a:xfrm>
            <a:off x="10090706" y="404637"/>
            <a:ext cx="1422400" cy="609600"/>
          </a:xfrm>
          <a:prstGeom prst="rect">
            <a:avLst/>
          </a:prstGeom>
        </p:spPr>
      </p:pic>
    </p:spTree>
    <p:extLst>
      <p:ext uri="{BB962C8B-B14F-4D97-AF65-F5344CB8AC3E}">
        <p14:creationId xmlns:p14="http://schemas.microsoft.com/office/powerpoint/2010/main" val="9590872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7">
            <a:extLst>
              <a:ext uri="{FF2B5EF4-FFF2-40B4-BE49-F238E27FC236}">
                <a16:creationId xmlns:a16="http://schemas.microsoft.com/office/drawing/2014/main" id="{8496D4E3-2042-4A7A-B321-DC5615463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805808-6E73-4A9D-932F-902C229614A9}"/>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l="889" r="-1" b="-1"/>
          <a:stretch/>
        </p:blipFill>
        <p:spPr>
          <a:xfrm>
            <a:off x="0" y="19751"/>
            <a:ext cx="12191980" cy="6857999"/>
          </a:xfrm>
          <a:prstGeom prst="rect">
            <a:avLst/>
          </a:prstGeom>
        </p:spPr>
      </p:pic>
      <p:sp>
        <p:nvSpPr>
          <p:cNvPr id="2" name="Title 1"/>
          <p:cNvSpPr>
            <a:spLocks noGrp="1"/>
          </p:cNvSpPr>
          <p:nvPr>
            <p:ph type="ctrTitle"/>
          </p:nvPr>
        </p:nvSpPr>
        <p:spPr>
          <a:xfrm>
            <a:off x="838200" y="812712"/>
            <a:ext cx="6696456" cy="4224232"/>
          </a:xfrm>
        </p:spPr>
        <p:txBody>
          <a:bodyPr>
            <a:normAutofit/>
          </a:bodyPr>
          <a:lstStyle/>
          <a:p>
            <a:pPr algn="l"/>
            <a:r>
              <a:rPr lang="en-US" dirty="0">
                <a:solidFill>
                  <a:srgbClr val="FFFFFF"/>
                </a:solidFill>
              </a:rPr>
              <a:t>Alumni Management System</a:t>
            </a:r>
          </a:p>
        </p:txBody>
      </p:sp>
      <p:cxnSp>
        <p:nvCxnSpPr>
          <p:cNvPr id="17" name="Straight Connector 19">
            <a:extLst>
              <a:ext uri="{FF2B5EF4-FFF2-40B4-BE49-F238E27FC236}">
                <a16:creationId xmlns:a16="http://schemas.microsoft.com/office/drawing/2014/main" id="{B44245A4-2E90-4CC3-80EB-0F26D03B9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1823" y="5207570"/>
            <a:ext cx="514416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31703"/>
            <a:ext cx="10515600" cy="1325563"/>
          </a:xfrm>
        </p:spPr>
        <p:txBody>
          <a:bodyPr/>
          <a:lstStyle/>
          <a:p>
            <a:r>
              <a:rPr lang="en-US" dirty="0"/>
              <a:t>Advanced SQL View 1 Call</a:t>
            </a:r>
          </a:p>
        </p:txBody>
      </p:sp>
      <p:sp>
        <p:nvSpPr>
          <p:cNvPr id="3" name="Content Placeholder 2">
            <a:extLst>
              <a:ext uri="{FF2B5EF4-FFF2-40B4-BE49-F238E27FC236}">
                <a16:creationId xmlns:a16="http://schemas.microsoft.com/office/drawing/2014/main" id="{AD4285A7-A0DB-0C41-AF4A-D4BEB7B7E8AF}"/>
              </a:ext>
            </a:extLst>
          </p:cNvPr>
          <p:cNvSpPr>
            <a:spLocks noGrp="1"/>
          </p:cNvSpPr>
          <p:nvPr>
            <p:ph idx="1"/>
          </p:nvPr>
        </p:nvSpPr>
        <p:spPr/>
        <p:txBody>
          <a:bodyPr>
            <a:normAutofit/>
          </a:bodyPr>
          <a:lstStyle/>
          <a:p>
            <a:pPr marL="457200" lvl="1" indent="0">
              <a:buNone/>
            </a:pPr>
            <a:endParaRPr lang="en-US" dirty="0"/>
          </a:p>
          <a:p>
            <a:pPr marL="457200" lvl="1" indent="0">
              <a:buNone/>
            </a:pP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72E84995-AB2D-4277-8D0A-12CB6FAE7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pic>
        <p:nvPicPr>
          <p:cNvPr id="5" name="Picture 4">
            <a:extLst>
              <a:ext uri="{FF2B5EF4-FFF2-40B4-BE49-F238E27FC236}">
                <a16:creationId xmlns:a16="http://schemas.microsoft.com/office/drawing/2014/main" id="{E1B7A684-D954-6D4E-8ADA-23AE725ECF4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07705" y="1497818"/>
            <a:ext cx="9759821" cy="4610374"/>
          </a:xfrm>
          <a:prstGeom prst="rect">
            <a:avLst/>
          </a:prstGeom>
        </p:spPr>
      </p:pic>
    </p:spTree>
    <p:extLst>
      <p:ext uri="{BB962C8B-B14F-4D97-AF65-F5344CB8AC3E}">
        <p14:creationId xmlns:p14="http://schemas.microsoft.com/office/powerpoint/2010/main" val="278840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31703"/>
            <a:ext cx="10515600" cy="1325563"/>
          </a:xfrm>
        </p:spPr>
        <p:txBody>
          <a:bodyPr/>
          <a:lstStyle/>
          <a:p>
            <a:r>
              <a:rPr lang="en-US" dirty="0"/>
              <a:t>Advanced SQL View 2 Definition</a:t>
            </a:r>
          </a:p>
        </p:txBody>
      </p:sp>
      <p:sp>
        <p:nvSpPr>
          <p:cNvPr id="3" name="Content Placeholder 2">
            <a:extLst>
              <a:ext uri="{FF2B5EF4-FFF2-40B4-BE49-F238E27FC236}">
                <a16:creationId xmlns:a16="http://schemas.microsoft.com/office/drawing/2014/main" id="{AD4285A7-A0DB-0C41-AF4A-D4BEB7B7E8AF}"/>
              </a:ext>
            </a:extLst>
          </p:cNvPr>
          <p:cNvSpPr>
            <a:spLocks noGrp="1"/>
          </p:cNvSpPr>
          <p:nvPr>
            <p:ph idx="1"/>
          </p:nvPr>
        </p:nvSpPr>
        <p:spPr/>
        <p:txBody>
          <a:bodyPr vert="horz" lIns="91440" tIns="45720" rIns="91440" bIns="45720" rtlCol="0" anchor="t">
            <a:normAutofit fontScale="77500" lnSpcReduction="20000"/>
          </a:bodyPr>
          <a:lstStyle/>
          <a:p>
            <a:pPr marL="457200" lvl="1" indent="0">
              <a:buNone/>
            </a:pPr>
            <a:r>
              <a:rPr lang="en-US" b="1">
                <a:latin typeface="Courier New"/>
                <a:cs typeface="Courier New"/>
              </a:rPr>
              <a:t>DROP VIEW IF EXISTS </a:t>
            </a:r>
            <a:r>
              <a:rPr lang="en-US" b="1" err="1">
                <a:latin typeface="Courier New"/>
                <a:cs typeface="Courier New"/>
              </a:rPr>
              <a:t>viewAllEventsCatalogue</a:t>
            </a:r>
            <a:r>
              <a:rPr lang="en-US" b="1">
                <a:latin typeface="Courier New"/>
                <a:cs typeface="Courier New"/>
              </a:rPr>
              <a:t>;</a:t>
            </a:r>
          </a:p>
          <a:p>
            <a:pPr marL="457200" lvl="1" indent="0">
              <a:buNone/>
            </a:pPr>
            <a:endParaRPr lang="en-US" b="1">
              <a:latin typeface="Courier New" panose="02070309020205020404" pitchFamily="49" charset="0"/>
              <a:cs typeface="Courier New" panose="02070309020205020404" pitchFamily="49" charset="0"/>
            </a:endParaRPr>
          </a:p>
          <a:p>
            <a:pPr marL="457200" lvl="1" indent="0">
              <a:buNone/>
            </a:pPr>
            <a:r>
              <a:rPr lang="en-US" b="1">
                <a:latin typeface="Courier New"/>
                <a:cs typeface="Courier New"/>
              </a:rPr>
              <a:t>CREATE VIEW </a:t>
            </a:r>
            <a:r>
              <a:rPr lang="en-US" b="1" err="1">
                <a:latin typeface="Courier New"/>
                <a:cs typeface="Courier New"/>
              </a:rPr>
              <a:t>viewAllEventsCatalogue</a:t>
            </a:r>
            <a:r>
              <a:rPr lang="en-US" b="1">
                <a:latin typeface="Courier New"/>
                <a:cs typeface="Courier New"/>
              </a:rPr>
              <a:t> AS</a:t>
            </a:r>
          </a:p>
          <a:p>
            <a:pPr marL="457200" lvl="1" indent="0">
              <a:buNone/>
            </a:pPr>
            <a:endParaRPr lang="en-US" b="1">
              <a:latin typeface="Courier New" panose="02070309020205020404" pitchFamily="49" charset="0"/>
              <a:cs typeface="Courier New" panose="02070309020205020404" pitchFamily="49" charset="0"/>
            </a:endParaRPr>
          </a:p>
          <a:p>
            <a:pPr marL="457200" lvl="1" indent="0">
              <a:buNone/>
            </a:pPr>
            <a:r>
              <a:rPr lang="en-US" b="1">
                <a:latin typeface="Courier New"/>
                <a:cs typeface="Courier New"/>
              </a:rPr>
              <a:t>SELECT </a:t>
            </a:r>
            <a:r>
              <a:rPr lang="en-US" b="1" err="1">
                <a:latin typeface="Courier New"/>
                <a:cs typeface="Courier New"/>
              </a:rPr>
              <a:t>e.all_events_name</a:t>
            </a:r>
            <a:r>
              <a:rPr lang="en-US" b="1">
                <a:latin typeface="Courier New"/>
                <a:cs typeface="Courier New"/>
              </a:rPr>
              <a:t>, DATE_FORMAT(</a:t>
            </a:r>
            <a:r>
              <a:rPr lang="en-US" b="1" err="1">
                <a:latin typeface="Courier New"/>
                <a:cs typeface="Courier New"/>
              </a:rPr>
              <a:t>e.all_events_start_time</a:t>
            </a:r>
            <a:r>
              <a:rPr lang="en-US" b="1">
                <a:latin typeface="Courier New"/>
                <a:cs typeface="Courier New"/>
              </a:rPr>
              <a:t>, '%e %b %Y') as </a:t>
            </a:r>
            <a:r>
              <a:rPr lang="en-US" b="1" err="1">
                <a:latin typeface="Courier New"/>
                <a:cs typeface="Courier New"/>
              </a:rPr>
              <a:t>event_date</a:t>
            </a:r>
            <a:r>
              <a:rPr lang="en-US" b="1">
                <a:latin typeface="Courier New"/>
                <a:cs typeface="Courier New"/>
              </a:rPr>
              <a:t>,</a:t>
            </a:r>
          </a:p>
          <a:p>
            <a:pPr marL="457200" lvl="1" indent="0">
              <a:buNone/>
            </a:pPr>
            <a:r>
              <a:rPr lang="en-US" b="1">
                <a:latin typeface="Courier New"/>
                <a:cs typeface="Courier New"/>
              </a:rPr>
              <a:t>	DATE_FORMAT(</a:t>
            </a:r>
            <a:r>
              <a:rPr lang="en-US" b="1" err="1">
                <a:latin typeface="Courier New"/>
                <a:cs typeface="Courier New"/>
              </a:rPr>
              <a:t>e.all_events_start_time</a:t>
            </a:r>
            <a:r>
              <a:rPr lang="en-US" b="1">
                <a:latin typeface="Courier New"/>
                <a:cs typeface="Courier New"/>
              </a:rPr>
              <a:t>, '%r') as </a:t>
            </a:r>
            <a:r>
              <a:rPr lang="en-US" b="1" err="1">
                <a:latin typeface="Courier New"/>
                <a:cs typeface="Courier New"/>
              </a:rPr>
              <a:t>event_start_time</a:t>
            </a:r>
            <a:r>
              <a:rPr lang="en-US" b="1">
                <a:latin typeface="Courier New"/>
                <a:cs typeface="Courier New"/>
              </a:rPr>
              <a:t>,</a:t>
            </a:r>
          </a:p>
          <a:p>
            <a:pPr marL="457200" lvl="1" indent="0">
              <a:buNone/>
            </a:pPr>
            <a:r>
              <a:rPr lang="en-US" b="1">
                <a:latin typeface="Courier New"/>
                <a:cs typeface="Courier New"/>
              </a:rPr>
              <a:t>    DATE_FORMAT(</a:t>
            </a:r>
            <a:r>
              <a:rPr lang="en-US" b="1" err="1">
                <a:latin typeface="Courier New"/>
                <a:cs typeface="Courier New"/>
              </a:rPr>
              <a:t>e.all_events_end_time</a:t>
            </a:r>
            <a:r>
              <a:rPr lang="en-US" b="1">
                <a:latin typeface="Courier New"/>
                <a:cs typeface="Courier New"/>
              </a:rPr>
              <a:t>, '%r') as </a:t>
            </a:r>
            <a:r>
              <a:rPr lang="en-US" b="1" err="1">
                <a:latin typeface="Courier New"/>
                <a:cs typeface="Courier New"/>
              </a:rPr>
              <a:t>event_end_time</a:t>
            </a:r>
            <a:r>
              <a:rPr lang="en-US" b="1">
                <a:latin typeface="Courier New"/>
                <a:cs typeface="Courier New"/>
              </a:rPr>
              <a:t>,</a:t>
            </a:r>
          </a:p>
          <a:p>
            <a:pPr marL="457200" lvl="1" indent="0">
              <a:buNone/>
            </a:pPr>
            <a:r>
              <a:rPr lang="en-US" b="1">
                <a:latin typeface="Courier New"/>
                <a:cs typeface="Courier New"/>
              </a:rPr>
              <a:t>    </a:t>
            </a:r>
            <a:r>
              <a:rPr lang="en-US" b="1" err="1">
                <a:latin typeface="Courier New"/>
                <a:cs typeface="Courier New"/>
              </a:rPr>
              <a:t>department_name</a:t>
            </a:r>
            <a:r>
              <a:rPr lang="en-US" b="1">
                <a:latin typeface="Courier New"/>
                <a:cs typeface="Courier New"/>
              </a:rPr>
              <a:t> as </a:t>
            </a:r>
            <a:r>
              <a:rPr lang="en-US" b="1" err="1">
                <a:latin typeface="Courier New"/>
                <a:cs typeface="Courier New"/>
              </a:rPr>
              <a:t>host_department</a:t>
            </a:r>
            <a:r>
              <a:rPr lang="en-US" b="1">
                <a:latin typeface="Courier New"/>
                <a:cs typeface="Courier New"/>
              </a:rPr>
              <a:t>,</a:t>
            </a:r>
          </a:p>
          <a:p>
            <a:pPr marL="457200" lvl="1" indent="0">
              <a:buNone/>
            </a:pPr>
            <a:r>
              <a:rPr lang="en-US" b="1">
                <a:latin typeface="Courier New"/>
                <a:cs typeface="Courier New"/>
              </a:rPr>
              <a:t>    </a:t>
            </a:r>
            <a:r>
              <a:rPr lang="en-US" b="1" err="1">
                <a:latin typeface="Courier New"/>
                <a:cs typeface="Courier New"/>
              </a:rPr>
              <a:t>all_events_address</a:t>
            </a:r>
            <a:r>
              <a:rPr lang="en-US" b="1">
                <a:latin typeface="Courier New"/>
                <a:cs typeface="Courier New"/>
              </a:rPr>
              <a:t> as location, </a:t>
            </a:r>
            <a:r>
              <a:rPr lang="en-US" b="1" err="1">
                <a:latin typeface="Courier New"/>
                <a:cs typeface="Courier New"/>
              </a:rPr>
              <a:t>city_name</a:t>
            </a:r>
            <a:r>
              <a:rPr lang="en-US" b="1">
                <a:latin typeface="Courier New"/>
                <a:cs typeface="Courier New"/>
              </a:rPr>
              <a:t>, </a:t>
            </a:r>
            <a:r>
              <a:rPr lang="en-US" b="1" err="1">
                <a:latin typeface="Courier New"/>
                <a:cs typeface="Courier New"/>
              </a:rPr>
              <a:t>country_name</a:t>
            </a:r>
            <a:endParaRPr lang="en-US" b="1">
              <a:latin typeface="Courier New"/>
              <a:cs typeface="Courier New"/>
            </a:endParaRPr>
          </a:p>
          <a:p>
            <a:pPr marL="457200" lvl="1" indent="0">
              <a:buNone/>
            </a:pPr>
            <a:r>
              <a:rPr lang="en-US" b="1">
                <a:latin typeface="Courier New"/>
                <a:cs typeface="Courier New"/>
              </a:rPr>
              <a:t>FROM </a:t>
            </a:r>
            <a:r>
              <a:rPr lang="en-US" b="1" err="1">
                <a:latin typeface="Courier New"/>
                <a:cs typeface="Courier New"/>
              </a:rPr>
              <a:t>all_events</a:t>
            </a:r>
            <a:r>
              <a:rPr lang="en-US" b="1">
                <a:latin typeface="Courier New"/>
                <a:cs typeface="Courier New"/>
              </a:rPr>
              <a:t> e</a:t>
            </a:r>
          </a:p>
          <a:p>
            <a:pPr marL="457200" lvl="1" indent="0">
              <a:buNone/>
            </a:pPr>
            <a:r>
              <a:rPr lang="en-US" b="1">
                <a:latin typeface="Courier New"/>
                <a:cs typeface="Courier New"/>
              </a:rPr>
              <a:t>LEFT JOIN department d</a:t>
            </a:r>
          </a:p>
          <a:p>
            <a:pPr marL="457200" lvl="1" indent="0">
              <a:buNone/>
            </a:pPr>
            <a:r>
              <a:rPr lang="en-US" b="1">
                <a:latin typeface="Courier New"/>
                <a:cs typeface="Courier New"/>
              </a:rPr>
              <a:t>ON </a:t>
            </a:r>
            <a:r>
              <a:rPr lang="en-US" b="1" err="1">
                <a:latin typeface="Courier New"/>
                <a:cs typeface="Courier New"/>
              </a:rPr>
              <a:t>e.department_id</a:t>
            </a:r>
            <a:r>
              <a:rPr lang="en-US" b="1">
                <a:latin typeface="Courier New"/>
                <a:cs typeface="Courier New"/>
              </a:rPr>
              <a:t> = </a:t>
            </a:r>
            <a:r>
              <a:rPr lang="en-US" b="1" err="1">
                <a:latin typeface="Courier New"/>
                <a:cs typeface="Courier New"/>
              </a:rPr>
              <a:t>d.department_id</a:t>
            </a:r>
            <a:endParaRPr lang="en-US" b="1">
              <a:latin typeface="Courier New"/>
              <a:cs typeface="Courier New"/>
            </a:endParaRPr>
          </a:p>
          <a:p>
            <a:pPr marL="457200" lvl="1" indent="0">
              <a:buNone/>
            </a:pPr>
            <a:r>
              <a:rPr lang="en-US" b="1">
                <a:latin typeface="Courier New"/>
                <a:cs typeface="Courier New"/>
              </a:rPr>
              <a:t>LEFT JOIN city c</a:t>
            </a:r>
          </a:p>
          <a:p>
            <a:pPr marL="457200" lvl="1" indent="0">
              <a:buNone/>
            </a:pPr>
            <a:r>
              <a:rPr lang="en-US" b="1">
                <a:latin typeface="Courier New"/>
                <a:cs typeface="Courier New"/>
              </a:rPr>
              <a:t>ON </a:t>
            </a:r>
            <a:r>
              <a:rPr lang="en-US" b="1" err="1">
                <a:latin typeface="Courier New"/>
                <a:cs typeface="Courier New"/>
              </a:rPr>
              <a:t>e.city_id</a:t>
            </a:r>
            <a:r>
              <a:rPr lang="en-US" b="1">
                <a:latin typeface="Courier New"/>
                <a:cs typeface="Courier New"/>
              </a:rPr>
              <a:t> = </a:t>
            </a:r>
            <a:r>
              <a:rPr lang="en-US" b="1" err="1">
                <a:latin typeface="Courier New"/>
                <a:cs typeface="Courier New"/>
              </a:rPr>
              <a:t>c.city_id</a:t>
            </a:r>
            <a:endParaRPr lang="en-US" b="1">
              <a:latin typeface="Courier New"/>
              <a:cs typeface="Courier New"/>
            </a:endParaRPr>
          </a:p>
          <a:p>
            <a:pPr marL="457200" lvl="1" indent="0">
              <a:buNone/>
            </a:pPr>
            <a:r>
              <a:rPr lang="en-US" b="1">
                <a:latin typeface="Courier New"/>
                <a:cs typeface="Courier New"/>
              </a:rPr>
              <a:t>LEFT JOIN country </a:t>
            </a:r>
            <a:r>
              <a:rPr lang="en-US" b="1" err="1">
                <a:latin typeface="Courier New"/>
                <a:cs typeface="Courier New"/>
              </a:rPr>
              <a:t>cn</a:t>
            </a:r>
            <a:endParaRPr lang="en-US" b="1">
              <a:latin typeface="Courier New"/>
              <a:cs typeface="Courier New"/>
            </a:endParaRPr>
          </a:p>
          <a:p>
            <a:pPr marL="457200" lvl="1" indent="0">
              <a:buNone/>
            </a:pPr>
            <a:r>
              <a:rPr lang="en-US" b="1">
                <a:latin typeface="Courier New"/>
                <a:cs typeface="Courier New"/>
              </a:rPr>
              <a:t>ON </a:t>
            </a:r>
            <a:r>
              <a:rPr lang="en-US" b="1" err="1">
                <a:latin typeface="Courier New"/>
                <a:cs typeface="Courier New"/>
              </a:rPr>
              <a:t>c.country_id</a:t>
            </a:r>
            <a:r>
              <a:rPr lang="en-US" b="1">
                <a:latin typeface="Courier New"/>
                <a:cs typeface="Courier New"/>
              </a:rPr>
              <a:t> = </a:t>
            </a:r>
            <a:r>
              <a:rPr lang="en-US" b="1" err="1">
                <a:latin typeface="Courier New"/>
                <a:cs typeface="Courier New"/>
              </a:rPr>
              <a:t>cn.country_id</a:t>
            </a:r>
            <a:r>
              <a:rPr lang="en-US" b="1">
                <a:latin typeface="Courier New"/>
                <a:cs typeface="Courier New"/>
              </a:rPr>
              <a:t>;</a:t>
            </a:r>
          </a:p>
          <a:p>
            <a:pPr marL="457200" lvl="1" indent="0">
              <a:buNone/>
            </a:pPr>
            <a:endParaRPr lang="en-US" dirty="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72E84995-AB2D-4277-8D0A-12CB6FAE7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spTree>
    <p:extLst>
      <p:ext uri="{BB962C8B-B14F-4D97-AF65-F5344CB8AC3E}">
        <p14:creationId xmlns:p14="http://schemas.microsoft.com/office/powerpoint/2010/main" val="2501498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31703"/>
            <a:ext cx="10515600" cy="1325563"/>
          </a:xfrm>
        </p:spPr>
        <p:txBody>
          <a:bodyPr/>
          <a:lstStyle/>
          <a:p>
            <a:r>
              <a:rPr lang="en-US" dirty="0"/>
              <a:t>Advanced SQL View 2 Call</a:t>
            </a:r>
          </a:p>
        </p:txBody>
      </p:sp>
      <p:sp>
        <p:nvSpPr>
          <p:cNvPr id="3" name="Content Placeholder 2">
            <a:extLst>
              <a:ext uri="{FF2B5EF4-FFF2-40B4-BE49-F238E27FC236}">
                <a16:creationId xmlns:a16="http://schemas.microsoft.com/office/drawing/2014/main" id="{AD4285A7-A0DB-0C41-AF4A-D4BEB7B7E8AF}"/>
              </a:ext>
            </a:extLst>
          </p:cNvPr>
          <p:cNvSpPr>
            <a:spLocks noGrp="1"/>
          </p:cNvSpPr>
          <p:nvPr>
            <p:ph idx="1"/>
          </p:nvPr>
        </p:nvSpPr>
        <p:spPr/>
        <p:txBody>
          <a:bodyPr>
            <a:normAutofit/>
          </a:bodyPr>
          <a:lstStyle/>
          <a:p>
            <a:pPr marL="457200" lvl="1" indent="0">
              <a:buNone/>
            </a:pPr>
            <a:endParaRPr lang="en-US" dirty="0"/>
          </a:p>
          <a:p>
            <a:pPr marL="457200" lvl="1" indent="0">
              <a:buNone/>
            </a:pP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72E84995-AB2D-4277-8D0A-12CB6FAE7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pic>
        <p:nvPicPr>
          <p:cNvPr id="5" name="Picture 4">
            <a:extLst>
              <a:ext uri="{FF2B5EF4-FFF2-40B4-BE49-F238E27FC236}">
                <a16:creationId xmlns:a16="http://schemas.microsoft.com/office/drawing/2014/main" id="{A5AA4157-A9AF-C848-8AE1-34C6C0D1277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591056" y="1734184"/>
            <a:ext cx="8668512" cy="4758691"/>
          </a:xfrm>
          <a:prstGeom prst="rect">
            <a:avLst/>
          </a:prstGeom>
        </p:spPr>
      </p:pic>
    </p:spTree>
    <p:extLst>
      <p:ext uri="{BB962C8B-B14F-4D97-AF65-F5344CB8AC3E}">
        <p14:creationId xmlns:p14="http://schemas.microsoft.com/office/powerpoint/2010/main" val="791256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28106"/>
            <a:ext cx="10515600" cy="1325563"/>
          </a:xfrm>
        </p:spPr>
        <p:txBody>
          <a:bodyPr/>
          <a:lstStyle/>
          <a:p>
            <a:r>
              <a:rPr lang="en-US" dirty="0"/>
              <a:t>Advanced SQL View 3 Definition</a:t>
            </a:r>
          </a:p>
        </p:txBody>
      </p:sp>
      <p:sp>
        <p:nvSpPr>
          <p:cNvPr id="3" name="Content Placeholder 2">
            <a:extLst>
              <a:ext uri="{FF2B5EF4-FFF2-40B4-BE49-F238E27FC236}">
                <a16:creationId xmlns:a16="http://schemas.microsoft.com/office/drawing/2014/main" id="{AD4285A7-A0DB-0C41-AF4A-D4BEB7B7E8AF}"/>
              </a:ext>
            </a:extLst>
          </p:cNvPr>
          <p:cNvSpPr>
            <a:spLocks noGrp="1"/>
          </p:cNvSpPr>
          <p:nvPr>
            <p:ph idx="1"/>
          </p:nvPr>
        </p:nvSpPr>
        <p:spPr/>
        <p:txBody>
          <a:bodyPr vert="horz" lIns="91440" tIns="45720" rIns="91440" bIns="45720" rtlCol="0" anchor="t">
            <a:normAutofit fontScale="92500" lnSpcReduction="20000"/>
          </a:bodyPr>
          <a:lstStyle/>
          <a:p>
            <a:pPr marL="457200" lvl="1" indent="0">
              <a:buNone/>
            </a:pPr>
            <a:endParaRPr lang="en-US" b="1">
              <a:latin typeface="Courier New" panose="02070309020205020404" pitchFamily="49" charset="0"/>
              <a:cs typeface="Courier New" panose="02070309020205020404" pitchFamily="49" charset="0"/>
            </a:endParaRPr>
          </a:p>
          <a:p>
            <a:pPr marL="457200" lvl="1" indent="0">
              <a:buNone/>
            </a:pPr>
            <a:r>
              <a:rPr lang="en-US" b="1">
                <a:latin typeface="Courier New"/>
                <a:cs typeface="Courier New"/>
              </a:rPr>
              <a:t>DROP VIEW IF EXISTS viewTop5Donation;</a:t>
            </a:r>
          </a:p>
          <a:p>
            <a:pPr marL="457200" lvl="1" indent="0">
              <a:buNone/>
            </a:pPr>
            <a:endParaRPr lang="en-US" b="1">
              <a:latin typeface="Courier New" panose="02070309020205020404" pitchFamily="49" charset="0"/>
              <a:cs typeface="Courier New" panose="02070309020205020404" pitchFamily="49" charset="0"/>
            </a:endParaRPr>
          </a:p>
          <a:p>
            <a:pPr marL="457200" lvl="1" indent="0">
              <a:buNone/>
            </a:pPr>
            <a:r>
              <a:rPr lang="en-US" b="1">
                <a:latin typeface="Courier New"/>
                <a:cs typeface="Courier New"/>
              </a:rPr>
              <a:t>CREATE  VIEW viewTop5Donation AS </a:t>
            </a:r>
            <a:endParaRPr lang="en-US" b="1">
              <a:latin typeface="Courier New" panose="02070309020205020404" pitchFamily="49" charset="0"/>
              <a:cs typeface="Courier New" panose="02070309020205020404" pitchFamily="49" charset="0"/>
            </a:endParaRPr>
          </a:p>
          <a:p>
            <a:pPr marL="457200" lvl="1" indent="0">
              <a:buNone/>
            </a:pPr>
            <a:endParaRPr lang="en-US" b="1">
              <a:latin typeface="Courier New" panose="02070309020205020404" pitchFamily="49" charset="0"/>
              <a:cs typeface="Courier New" panose="02070309020205020404" pitchFamily="49" charset="0"/>
            </a:endParaRPr>
          </a:p>
          <a:p>
            <a:pPr marL="457200" lvl="1" indent="0">
              <a:buNone/>
            </a:pPr>
            <a:r>
              <a:rPr lang="en-US" b="1">
                <a:latin typeface="Courier New"/>
                <a:cs typeface="Courier New"/>
              </a:rPr>
              <a:t>SELECT </a:t>
            </a:r>
            <a:r>
              <a:rPr lang="en-US" b="1" err="1">
                <a:latin typeface="Courier New"/>
                <a:cs typeface="Courier New"/>
              </a:rPr>
              <a:t>a.alumni_name</a:t>
            </a:r>
            <a:r>
              <a:rPr lang="en-US" b="1">
                <a:latin typeface="Courier New"/>
                <a:cs typeface="Courier New"/>
              </a:rPr>
              <a:t>, </a:t>
            </a:r>
            <a:r>
              <a:rPr lang="en-US" b="1" err="1">
                <a:latin typeface="Courier New"/>
                <a:cs typeface="Courier New"/>
              </a:rPr>
              <a:t>Total_Donation</a:t>
            </a:r>
            <a:endParaRPr lang="en-US" b="1">
              <a:latin typeface="Courier New"/>
              <a:cs typeface="Courier New"/>
            </a:endParaRPr>
          </a:p>
          <a:p>
            <a:pPr marL="457200" lvl="1" indent="0">
              <a:buNone/>
            </a:pPr>
            <a:r>
              <a:rPr lang="en-US" b="1">
                <a:latin typeface="Courier New"/>
                <a:cs typeface="Courier New"/>
              </a:rPr>
              <a:t>FROM alumni a</a:t>
            </a:r>
          </a:p>
          <a:p>
            <a:pPr marL="457200" lvl="1" indent="0">
              <a:buNone/>
            </a:pPr>
            <a:r>
              <a:rPr lang="en-US" b="1">
                <a:latin typeface="Courier New"/>
                <a:cs typeface="Courier New"/>
              </a:rPr>
              <a:t>RIGHT JOIN (SELECT </a:t>
            </a:r>
            <a:r>
              <a:rPr lang="en-US" b="1" err="1">
                <a:latin typeface="Courier New"/>
                <a:cs typeface="Courier New"/>
              </a:rPr>
              <a:t>alumni_id</a:t>
            </a:r>
            <a:r>
              <a:rPr lang="en-US" b="1">
                <a:latin typeface="Courier New"/>
                <a:cs typeface="Courier New"/>
              </a:rPr>
              <a:t>, </a:t>
            </a:r>
            <a:endParaRPr lang="en-US" b="1">
              <a:latin typeface="Courier New" panose="02070309020205020404" pitchFamily="49" charset="0"/>
              <a:cs typeface="Courier New" panose="02070309020205020404" pitchFamily="49" charset="0"/>
            </a:endParaRPr>
          </a:p>
          <a:p>
            <a:pPr marL="457200" lvl="1" indent="0">
              <a:buNone/>
            </a:pPr>
            <a:r>
              <a:rPr lang="en-US" b="1">
                <a:latin typeface="Courier New"/>
                <a:cs typeface="Courier New"/>
              </a:rPr>
              <a:t>			SUM(</a:t>
            </a:r>
            <a:r>
              <a:rPr lang="en-US" b="1" err="1">
                <a:latin typeface="Courier New"/>
                <a:cs typeface="Courier New"/>
              </a:rPr>
              <a:t>alumni_donation_amount</a:t>
            </a:r>
            <a:r>
              <a:rPr lang="en-US" b="1">
                <a:latin typeface="Courier New"/>
                <a:cs typeface="Courier New"/>
              </a:rPr>
              <a:t>) AS </a:t>
            </a:r>
            <a:r>
              <a:rPr lang="en-US" b="1" err="1">
                <a:latin typeface="Courier New"/>
                <a:cs typeface="Courier New"/>
              </a:rPr>
              <a:t>Total_Donation</a:t>
            </a:r>
            <a:endParaRPr lang="en-US" b="1">
              <a:latin typeface="Courier New"/>
              <a:cs typeface="Courier New"/>
            </a:endParaRPr>
          </a:p>
          <a:p>
            <a:pPr marL="457200" lvl="1" indent="0">
              <a:buNone/>
            </a:pPr>
            <a:r>
              <a:rPr lang="en-US" b="1">
                <a:latin typeface="Courier New"/>
                <a:cs typeface="Courier New"/>
              </a:rPr>
              <a:t>			FROM </a:t>
            </a:r>
            <a:r>
              <a:rPr lang="en-US" b="1" err="1">
                <a:latin typeface="Courier New"/>
                <a:cs typeface="Courier New"/>
              </a:rPr>
              <a:t>alumni_donation</a:t>
            </a:r>
            <a:r>
              <a:rPr lang="en-US" b="1">
                <a:latin typeface="Courier New"/>
                <a:cs typeface="Courier New"/>
              </a:rPr>
              <a:t> d</a:t>
            </a:r>
          </a:p>
          <a:p>
            <a:pPr marL="457200" lvl="1" indent="0">
              <a:buNone/>
            </a:pPr>
            <a:r>
              <a:rPr lang="en-US" b="1">
                <a:latin typeface="Courier New"/>
                <a:cs typeface="Courier New"/>
              </a:rPr>
              <a:t>			GROUP BY </a:t>
            </a:r>
            <a:r>
              <a:rPr lang="en-US" b="1" err="1">
                <a:latin typeface="Courier New"/>
                <a:cs typeface="Courier New"/>
              </a:rPr>
              <a:t>alumni_id</a:t>
            </a:r>
            <a:endParaRPr lang="en-US" b="1">
              <a:latin typeface="Courier New"/>
              <a:cs typeface="Courier New"/>
            </a:endParaRPr>
          </a:p>
          <a:p>
            <a:pPr marL="457200" lvl="1" indent="0">
              <a:buNone/>
            </a:pPr>
            <a:r>
              <a:rPr lang="en-US" b="1">
                <a:latin typeface="Courier New"/>
                <a:cs typeface="Courier New"/>
              </a:rPr>
              <a:t>			ORDER BY </a:t>
            </a:r>
            <a:r>
              <a:rPr lang="en-US" b="1" err="1">
                <a:latin typeface="Courier New"/>
                <a:cs typeface="Courier New"/>
              </a:rPr>
              <a:t>Total_Donation</a:t>
            </a:r>
            <a:r>
              <a:rPr lang="en-US" b="1">
                <a:latin typeface="Courier New"/>
                <a:cs typeface="Courier New"/>
              </a:rPr>
              <a:t> DESC</a:t>
            </a:r>
          </a:p>
          <a:p>
            <a:pPr marL="457200" lvl="1" indent="0">
              <a:buNone/>
            </a:pPr>
            <a:r>
              <a:rPr lang="en-US" b="1">
                <a:latin typeface="Courier New"/>
                <a:cs typeface="Courier New"/>
              </a:rPr>
              <a:t>			LIMIT 5) AS d</a:t>
            </a:r>
          </a:p>
          <a:p>
            <a:pPr marL="457200" lvl="1" indent="0">
              <a:buNone/>
            </a:pPr>
            <a:r>
              <a:rPr lang="en-US" b="1">
                <a:latin typeface="Courier New"/>
                <a:cs typeface="Courier New"/>
              </a:rPr>
              <a:t>ON </a:t>
            </a:r>
            <a:r>
              <a:rPr lang="en-US" b="1" err="1">
                <a:latin typeface="Courier New"/>
                <a:cs typeface="Courier New"/>
              </a:rPr>
              <a:t>a.alumni_id</a:t>
            </a:r>
            <a:r>
              <a:rPr lang="en-US" b="1">
                <a:latin typeface="Courier New"/>
                <a:cs typeface="Courier New"/>
              </a:rPr>
              <a:t> = </a:t>
            </a:r>
            <a:r>
              <a:rPr lang="en-US" b="1" err="1">
                <a:latin typeface="Courier New"/>
                <a:cs typeface="Courier New"/>
              </a:rPr>
              <a:t>d.alumni_id</a:t>
            </a:r>
            <a:endParaRPr lang="en-US" b="1">
              <a:latin typeface="Courier New"/>
              <a:cs typeface="Courier New"/>
            </a:endParaRPr>
          </a:p>
          <a:p>
            <a:pPr lvl="1"/>
            <a:endParaRPr lang="en-US" dirty="0"/>
          </a:p>
          <a:p>
            <a:pPr lvl="1"/>
            <a:endParaRPr lang="en-US" dirty="0"/>
          </a:p>
        </p:txBody>
      </p:sp>
      <p:pic>
        <p:nvPicPr>
          <p:cNvPr id="4" name="Picture 3">
            <a:extLst>
              <a:ext uri="{FF2B5EF4-FFF2-40B4-BE49-F238E27FC236}">
                <a16:creationId xmlns:a16="http://schemas.microsoft.com/office/drawing/2014/main" id="{72E84995-AB2D-4277-8D0A-12CB6FAE7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spTree>
    <p:extLst>
      <p:ext uri="{BB962C8B-B14F-4D97-AF65-F5344CB8AC3E}">
        <p14:creationId xmlns:p14="http://schemas.microsoft.com/office/powerpoint/2010/main" val="2101521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31703"/>
            <a:ext cx="10515600" cy="1325563"/>
          </a:xfrm>
        </p:spPr>
        <p:txBody>
          <a:bodyPr/>
          <a:lstStyle/>
          <a:p>
            <a:r>
              <a:rPr lang="en-US" dirty="0"/>
              <a:t>Advanced SQL View 3 Call</a:t>
            </a:r>
          </a:p>
        </p:txBody>
      </p:sp>
      <p:sp>
        <p:nvSpPr>
          <p:cNvPr id="3" name="Content Placeholder 2">
            <a:extLst>
              <a:ext uri="{FF2B5EF4-FFF2-40B4-BE49-F238E27FC236}">
                <a16:creationId xmlns:a16="http://schemas.microsoft.com/office/drawing/2014/main" id="{AD4285A7-A0DB-0C41-AF4A-D4BEB7B7E8AF}"/>
              </a:ext>
            </a:extLst>
          </p:cNvPr>
          <p:cNvSpPr>
            <a:spLocks noGrp="1"/>
          </p:cNvSpPr>
          <p:nvPr>
            <p:ph idx="1"/>
          </p:nvPr>
        </p:nvSpPr>
        <p:spPr/>
        <p:txBody>
          <a:bodyPr>
            <a:normAutofit/>
          </a:bodyPr>
          <a:lstStyle/>
          <a:p>
            <a:pPr marL="457200" lvl="1" indent="0">
              <a:buNone/>
            </a:pPr>
            <a:endParaRPr lang="en-US" dirty="0"/>
          </a:p>
          <a:p>
            <a:pPr marL="457200" lvl="1" indent="0">
              <a:buNone/>
            </a:pP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72E84995-AB2D-4277-8D0A-12CB6FAE7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pic>
        <p:nvPicPr>
          <p:cNvPr id="5" name="Picture 4">
            <a:extLst>
              <a:ext uri="{FF2B5EF4-FFF2-40B4-BE49-F238E27FC236}">
                <a16:creationId xmlns:a16="http://schemas.microsoft.com/office/drawing/2014/main" id="{922750F2-EB79-0940-9A23-EC502D2D26B1}"/>
              </a:ext>
            </a:extLst>
          </p:cNvPr>
          <p:cNvPicPr/>
          <p:nvPr/>
        </p:nvPicPr>
        <p:blipFill>
          <a:blip r:embed="rId4">
            <a:extLst>
              <a:ext uri="{28A0092B-C50C-407E-A947-70E740481C1C}">
                <a14:useLocalDpi xmlns:a14="http://schemas.microsoft.com/office/drawing/2010/main" val="0"/>
              </a:ext>
            </a:extLst>
          </a:blip>
          <a:stretch>
            <a:fillRect/>
          </a:stretch>
        </p:blipFill>
        <p:spPr>
          <a:xfrm>
            <a:off x="2406019" y="1690688"/>
            <a:ext cx="7379962" cy="4285216"/>
          </a:xfrm>
          <a:prstGeom prst="rect">
            <a:avLst/>
          </a:prstGeom>
        </p:spPr>
      </p:pic>
    </p:spTree>
    <p:extLst>
      <p:ext uri="{BB962C8B-B14F-4D97-AF65-F5344CB8AC3E}">
        <p14:creationId xmlns:p14="http://schemas.microsoft.com/office/powerpoint/2010/main" val="1900623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31703"/>
            <a:ext cx="10515600" cy="1325563"/>
          </a:xfrm>
        </p:spPr>
        <p:txBody>
          <a:bodyPr>
            <a:normAutofit/>
          </a:bodyPr>
          <a:lstStyle/>
          <a:p>
            <a:r>
              <a:rPr lang="en-US" dirty="0"/>
              <a:t>Analytic Queries – Use Case 1</a:t>
            </a:r>
          </a:p>
        </p:txBody>
      </p:sp>
      <p:sp>
        <p:nvSpPr>
          <p:cNvPr id="3" name="Content Placeholder 2">
            <a:extLst>
              <a:ext uri="{FF2B5EF4-FFF2-40B4-BE49-F238E27FC236}">
                <a16:creationId xmlns:a16="http://schemas.microsoft.com/office/drawing/2014/main" id="{AD4285A7-A0DB-0C41-AF4A-D4BEB7B7E8AF}"/>
              </a:ext>
            </a:extLst>
          </p:cNvPr>
          <p:cNvSpPr>
            <a:spLocks noGrp="1"/>
          </p:cNvSpPr>
          <p:nvPr>
            <p:ph idx="1"/>
          </p:nvPr>
        </p:nvSpPr>
        <p:spPr>
          <a:xfrm>
            <a:off x="170576" y="1357266"/>
            <a:ext cx="4465431" cy="5001331"/>
          </a:xfrm>
        </p:spPr>
        <p:txBody>
          <a:bodyPr>
            <a:normAutofit/>
          </a:bodyPr>
          <a:lstStyle/>
          <a:p>
            <a:r>
              <a:rPr lang="en-US" sz="2000"/>
              <a:t>Our University event management put lots of efforts to organize an event. Not only efforts but money as well. But sometimes it turns out that after putting so much money and efforts, very less people attend it.</a:t>
            </a:r>
          </a:p>
          <a:p>
            <a:r>
              <a:rPr lang="en-US" sz="2000"/>
              <a:t>So, university wants to know what those events are so that they can either take some necessary actions like more publicity, communication, or cancel/merge them with other events. </a:t>
            </a:r>
          </a:p>
        </p:txBody>
      </p:sp>
      <p:pic>
        <p:nvPicPr>
          <p:cNvPr id="10" name="Picture 9" descr="A picture containing text, map&#10;&#10;Description generated with very high confidence">
            <a:extLst>
              <a:ext uri="{FF2B5EF4-FFF2-40B4-BE49-F238E27FC236}">
                <a16:creationId xmlns:a16="http://schemas.microsoft.com/office/drawing/2014/main" id="{8029D26D-D6B0-4188-A88F-BFC4F26A9890}"/>
              </a:ext>
            </a:extLst>
          </p:cNvPr>
          <p:cNvPicPr>
            <a:picLocks noChangeAspect="1"/>
          </p:cNvPicPr>
          <p:nvPr/>
        </p:nvPicPr>
        <p:blipFill rotWithShape="1">
          <a:blip r:embed="rId2">
            <a:extLst>
              <a:ext uri="{28A0092B-C50C-407E-A947-70E740481C1C}">
                <a14:useLocalDpi xmlns:a14="http://schemas.microsoft.com/office/drawing/2010/main" val="0"/>
              </a:ext>
            </a:extLst>
          </a:blip>
          <a:srcRect l="1164" r="-2" b="-2"/>
          <a:stretch/>
        </p:blipFill>
        <p:spPr>
          <a:xfrm>
            <a:off x="4636007" y="981234"/>
            <a:ext cx="6717793" cy="4604885"/>
          </a:xfrm>
          <a:prstGeom prst="rect">
            <a:avLst/>
          </a:prstGeom>
        </p:spPr>
      </p:pic>
      <p:pic>
        <p:nvPicPr>
          <p:cNvPr id="4" name="Picture 3">
            <a:extLst>
              <a:ext uri="{FF2B5EF4-FFF2-40B4-BE49-F238E27FC236}">
                <a16:creationId xmlns:a16="http://schemas.microsoft.com/office/drawing/2014/main" id="{D3664201-B68E-4270-B619-A425E0810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spTree>
    <p:extLst>
      <p:ext uri="{BB962C8B-B14F-4D97-AF65-F5344CB8AC3E}">
        <p14:creationId xmlns:p14="http://schemas.microsoft.com/office/powerpoint/2010/main" val="83286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35271"/>
            <a:ext cx="10515600" cy="1325563"/>
          </a:xfrm>
        </p:spPr>
        <p:txBody>
          <a:bodyPr/>
          <a:lstStyle/>
          <a:p>
            <a:r>
              <a:rPr lang="en-US" dirty="0"/>
              <a:t>Use Case 1 – Graphs</a:t>
            </a:r>
          </a:p>
        </p:txBody>
      </p:sp>
      <p:pic>
        <p:nvPicPr>
          <p:cNvPr id="5" name="Picture 5" descr="A screenshot of a cell phone&#10;&#10;Description generated with high confidence">
            <a:extLst>
              <a:ext uri="{FF2B5EF4-FFF2-40B4-BE49-F238E27FC236}">
                <a16:creationId xmlns:a16="http://schemas.microsoft.com/office/drawing/2014/main" id="{D7381072-DAC5-448D-863E-16823C75D5EB}"/>
              </a:ext>
            </a:extLst>
          </p:cNvPr>
          <p:cNvPicPr>
            <a:picLocks noGrp="1" noChangeAspect="1"/>
          </p:cNvPicPr>
          <p:nvPr>
            <p:ph idx="1"/>
          </p:nvPr>
        </p:nvPicPr>
        <p:blipFill>
          <a:blip r:embed="rId2"/>
          <a:stretch>
            <a:fillRect/>
          </a:stretch>
        </p:blipFill>
        <p:spPr>
          <a:xfrm>
            <a:off x="652433" y="1044569"/>
            <a:ext cx="9316417" cy="5296319"/>
          </a:xfrm>
          <a:prstGeom prst="rect">
            <a:avLst/>
          </a:prstGeom>
        </p:spPr>
      </p:pic>
      <p:pic>
        <p:nvPicPr>
          <p:cNvPr id="4" name="Picture 3">
            <a:extLst>
              <a:ext uri="{FF2B5EF4-FFF2-40B4-BE49-F238E27FC236}">
                <a16:creationId xmlns:a16="http://schemas.microsoft.com/office/drawing/2014/main" id="{FF7A93AE-9B6A-43A9-A1A0-D769846BF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spTree>
    <p:extLst>
      <p:ext uri="{BB962C8B-B14F-4D97-AF65-F5344CB8AC3E}">
        <p14:creationId xmlns:p14="http://schemas.microsoft.com/office/powerpoint/2010/main" val="189305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42173"/>
            <a:ext cx="10515600" cy="1325563"/>
          </a:xfrm>
        </p:spPr>
        <p:txBody>
          <a:bodyPr/>
          <a:lstStyle/>
          <a:p>
            <a:r>
              <a:rPr lang="en-US"/>
              <a:t>Use Case 1 – Graphs</a:t>
            </a:r>
          </a:p>
        </p:txBody>
      </p:sp>
      <p:pic>
        <p:nvPicPr>
          <p:cNvPr id="4" name="Picture 3">
            <a:extLst>
              <a:ext uri="{FF2B5EF4-FFF2-40B4-BE49-F238E27FC236}">
                <a16:creationId xmlns:a16="http://schemas.microsoft.com/office/drawing/2014/main" id="{FF7A93AE-9B6A-43A9-A1A0-D769846BF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7C08EC88-6FB9-4649-A7DB-04C26FAF3ACB}"/>
              </a:ext>
            </a:extLst>
          </p:cNvPr>
          <p:cNvPicPr>
            <a:picLocks noGrp="1" noChangeAspect="1"/>
          </p:cNvPicPr>
          <p:nvPr>
            <p:ph idx="1"/>
          </p:nvPr>
        </p:nvPicPr>
        <p:blipFill>
          <a:blip r:embed="rId3"/>
          <a:stretch>
            <a:fillRect/>
          </a:stretch>
        </p:blipFill>
        <p:spPr>
          <a:xfrm>
            <a:off x="91158" y="1069146"/>
            <a:ext cx="11663492" cy="5366854"/>
          </a:xfrm>
          <a:prstGeom prst="rect">
            <a:avLst/>
          </a:prstGeom>
        </p:spPr>
      </p:pic>
    </p:spTree>
    <p:extLst>
      <p:ext uri="{BB962C8B-B14F-4D97-AF65-F5344CB8AC3E}">
        <p14:creationId xmlns:p14="http://schemas.microsoft.com/office/powerpoint/2010/main" val="363476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40248"/>
            <a:ext cx="10515600" cy="1325563"/>
          </a:xfrm>
        </p:spPr>
        <p:txBody>
          <a:bodyPr>
            <a:normAutofit/>
          </a:bodyPr>
          <a:lstStyle/>
          <a:p>
            <a:r>
              <a:rPr lang="en-US"/>
              <a:t>Analytic Queries – Use Case 2</a:t>
            </a:r>
          </a:p>
        </p:txBody>
      </p:sp>
      <p:sp>
        <p:nvSpPr>
          <p:cNvPr id="6" name="Content Placeholder 5">
            <a:extLst>
              <a:ext uri="{FF2B5EF4-FFF2-40B4-BE49-F238E27FC236}">
                <a16:creationId xmlns:a16="http://schemas.microsoft.com/office/drawing/2014/main" id="{B97A8A00-7FD1-4C21-9873-7D7EE3F189E7}"/>
              </a:ext>
            </a:extLst>
          </p:cNvPr>
          <p:cNvSpPr>
            <a:spLocks noGrp="1"/>
          </p:cNvSpPr>
          <p:nvPr>
            <p:ph idx="1"/>
          </p:nvPr>
        </p:nvSpPr>
        <p:spPr>
          <a:xfrm>
            <a:off x="170576" y="1365812"/>
            <a:ext cx="4950064" cy="5451940"/>
          </a:xfrm>
        </p:spPr>
        <p:txBody>
          <a:bodyPr>
            <a:normAutofit/>
          </a:bodyPr>
          <a:lstStyle/>
          <a:p>
            <a:r>
              <a:rPr lang="en-US" sz="2000"/>
              <a:t>Dean is planning to organize one fund raiser event and he wants us to shortlist 3 cities and also he wants to know which city he should go first. For this project we are deciding the cities based on these parameters:</a:t>
            </a:r>
          </a:p>
          <a:p>
            <a:pPr lvl="1"/>
            <a:r>
              <a:rPr lang="en-US" sz="2000"/>
              <a:t>Number of contacts in that city</a:t>
            </a:r>
          </a:p>
          <a:p>
            <a:pPr lvl="1"/>
            <a:r>
              <a:rPr lang="en-US" sz="2000"/>
              <a:t>Total donations received from that city</a:t>
            </a:r>
          </a:p>
          <a:p>
            <a:pPr lvl="1"/>
            <a:r>
              <a:rPr lang="en-US" sz="2000"/>
              <a:t>Number of  companies our alumni(s) are associated with</a:t>
            </a:r>
          </a:p>
          <a:p>
            <a:r>
              <a:rPr lang="en-US" sz="2000"/>
              <a:t>After deciding the city, he will need detailed list of those alumni(s) :- </a:t>
            </a:r>
          </a:p>
          <a:p>
            <a:pPr lvl="1"/>
            <a:r>
              <a:rPr lang="en-US" sz="2000"/>
              <a:t>Alumni Name - Email id - Alumni Prog - All events attended by each alumnus - Donations given by each alumnus- companies they are associated with</a:t>
            </a:r>
          </a:p>
        </p:txBody>
      </p:sp>
      <p:pic>
        <p:nvPicPr>
          <p:cNvPr id="17" name="Picture 16" descr="A picture containing text, map&#10;&#10;Description generated with very high confidence">
            <a:extLst>
              <a:ext uri="{FF2B5EF4-FFF2-40B4-BE49-F238E27FC236}">
                <a16:creationId xmlns:a16="http://schemas.microsoft.com/office/drawing/2014/main" id="{A17822E3-0A9C-4691-B76B-AD1FC4E4F053}"/>
              </a:ext>
            </a:extLst>
          </p:cNvPr>
          <p:cNvPicPr>
            <a:picLocks noChangeAspect="1"/>
          </p:cNvPicPr>
          <p:nvPr/>
        </p:nvPicPr>
        <p:blipFill rotWithShape="1">
          <a:blip r:embed="rId2">
            <a:extLst>
              <a:ext uri="{28A0092B-C50C-407E-A947-70E740481C1C}">
                <a14:useLocalDpi xmlns:a14="http://schemas.microsoft.com/office/drawing/2010/main" val="0"/>
              </a:ext>
            </a:extLst>
          </a:blip>
          <a:srcRect l="11303" r="5907" b="-2"/>
          <a:stretch/>
        </p:blipFill>
        <p:spPr>
          <a:xfrm>
            <a:off x="5120640" y="1904281"/>
            <a:ext cx="6233160" cy="4272681"/>
          </a:xfrm>
          <a:prstGeom prst="rect">
            <a:avLst/>
          </a:prstGeom>
        </p:spPr>
      </p:pic>
      <p:pic>
        <p:nvPicPr>
          <p:cNvPr id="4" name="Picture 3">
            <a:extLst>
              <a:ext uri="{FF2B5EF4-FFF2-40B4-BE49-F238E27FC236}">
                <a16:creationId xmlns:a16="http://schemas.microsoft.com/office/drawing/2014/main" id="{4AFAD98D-7FCE-44B7-8025-52136F912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sp>
        <p:nvSpPr>
          <p:cNvPr id="20" name="Speech Bubble: Oval 19">
            <a:extLst>
              <a:ext uri="{FF2B5EF4-FFF2-40B4-BE49-F238E27FC236}">
                <a16:creationId xmlns:a16="http://schemas.microsoft.com/office/drawing/2014/main" id="{39EE9B44-74F5-4372-A545-087A43F86100}"/>
              </a:ext>
            </a:extLst>
          </p:cNvPr>
          <p:cNvSpPr/>
          <p:nvPr/>
        </p:nvSpPr>
        <p:spPr>
          <a:xfrm>
            <a:off x="5123479" y="1590896"/>
            <a:ext cx="1997612" cy="1518066"/>
          </a:xfrm>
          <a:prstGeom prst="wedgeEllipseCallout">
            <a:avLst>
              <a:gd name="adj1" fmla="val 61562"/>
              <a:gd name="adj2" fmla="val 726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Fund Raising</a:t>
            </a:r>
          </a:p>
        </p:txBody>
      </p:sp>
      <p:sp>
        <p:nvSpPr>
          <p:cNvPr id="23" name="Speech Bubble: Oval 22">
            <a:extLst>
              <a:ext uri="{FF2B5EF4-FFF2-40B4-BE49-F238E27FC236}">
                <a16:creationId xmlns:a16="http://schemas.microsoft.com/office/drawing/2014/main" id="{52CB6574-9D70-44E8-9E20-E09239B0CC07}"/>
              </a:ext>
            </a:extLst>
          </p:cNvPr>
          <p:cNvSpPr/>
          <p:nvPr/>
        </p:nvSpPr>
        <p:spPr>
          <a:xfrm>
            <a:off x="8827837" y="1507735"/>
            <a:ext cx="2982799" cy="1325563"/>
          </a:xfrm>
          <a:prstGeom prst="wedgeEllipseCallout">
            <a:avLst>
              <a:gd name="adj1" fmla="val -42055"/>
              <a:gd name="adj2" fmla="val 775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Networking</a:t>
            </a:r>
          </a:p>
        </p:txBody>
      </p:sp>
      <p:sp>
        <p:nvSpPr>
          <p:cNvPr id="25" name="Speech Bubble: Oval 24">
            <a:extLst>
              <a:ext uri="{FF2B5EF4-FFF2-40B4-BE49-F238E27FC236}">
                <a16:creationId xmlns:a16="http://schemas.microsoft.com/office/drawing/2014/main" id="{5D8D4946-52BD-496B-B303-B70BA0BE0854}"/>
              </a:ext>
            </a:extLst>
          </p:cNvPr>
          <p:cNvSpPr/>
          <p:nvPr/>
        </p:nvSpPr>
        <p:spPr>
          <a:xfrm>
            <a:off x="6615241" y="722808"/>
            <a:ext cx="2650340" cy="1325563"/>
          </a:xfrm>
          <a:prstGeom prst="wedgeEllipseCallout">
            <a:avLst>
              <a:gd name="adj1" fmla="val 315"/>
              <a:gd name="adj2" fmla="val 1272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Expansion</a:t>
            </a:r>
          </a:p>
        </p:txBody>
      </p:sp>
    </p:spTree>
    <p:extLst>
      <p:ext uri="{BB962C8B-B14F-4D97-AF65-F5344CB8AC3E}">
        <p14:creationId xmlns:p14="http://schemas.microsoft.com/office/powerpoint/2010/main" val="211242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31703"/>
            <a:ext cx="10515600" cy="1325563"/>
          </a:xfrm>
        </p:spPr>
        <p:txBody>
          <a:bodyPr/>
          <a:lstStyle/>
          <a:p>
            <a:r>
              <a:rPr lang="en-US" dirty="0"/>
              <a:t>Use Case 2</a:t>
            </a:r>
            <a:r>
              <a:rPr lang="en-US"/>
              <a:t> – Visuals</a:t>
            </a:r>
            <a:endParaRPr lang="en-US" dirty="0"/>
          </a:p>
        </p:txBody>
      </p:sp>
      <p:pic>
        <p:nvPicPr>
          <p:cNvPr id="4" name="Picture 3">
            <a:extLst>
              <a:ext uri="{FF2B5EF4-FFF2-40B4-BE49-F238E27FC236}">
                <a16:creationId xmlns:a16="http://schemas.microsoft.com/office/drawing/2014/main" id="{4AFAD98D-7FCE-44B7-8025-52136F912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pic>
        <p:nvPicPr>
          <p:cNvPr id="7" name="Picture 6">
            <a:extLst>
              <a:ext uri="{FF2B5EF4-FFF2-40B4-BE49-F238E27FC236}">
                <a16:creationId xmlns:a16="http://schemas.microsoft.com/office/drawing/2014/main" id="{7F359136-D683-4B19-A0BE-6A5783F2477A}"/>
              </a:ext>
            </a:extLst>
          </p:cNvPr>
          <p:cNvPicPr>
            <a:picLocks noChangeAspect="1"/>
          </p:cNvPicPr>
          <p:nvPr/>
        </p:nvPicPr>
        <p:blipFill>
          <a:blip r:embed="rId3"/>
          <a:stretch>
            <a:fillRect/>
          </a:stretch>
        </p:blipFill>
        <p:spPr>
          <a:xfrm>
            <a:off x="76476" y="2023866"/>
            <a:ext cx="12116000" cy="3026435"/>
          </a:xfrm>
          <a:prstGeom prst="rect">
            <a:avLst/>
          </a:prstGeom>
        </p:spPr>
      </p:pic>
    </p:spTree>
    <p:extLst>
      <p:ext uri="{BB962C8B-B14F-4D97-AF65-F5344CB8AC3E}">
        <p14:creationId xmlns:p14="http://schemas.microsoft.com/office/powerpoint/2010/main" val="41485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31703"/>
            <a:ext cx="10515600" cy="1325563"/>
          </a:xfrm>
        </p:spPr>
        <p:txBody>
          <a:bodyPr/>
          <a:lstStyle/>
          <a:p>
            <a:r>
              <a:rPr lang="en-US"/>
              <a:t>Why Alumni Management System?</a:t>
            </a:r>
          </a:p>
        </p:txBody>
      </p:sp>
      <p:pic>
        <p:nvPicPr>
          <p:cNvPr id="7" name="Picture 6">
            <a:extLst>
              <a:ext uri="{FF2B5EF4-FFF2-40B4-BE49-F238E27FC236}">
                <a16:creationId xmlns:a16="http://schemas.microsoft.com/office/drawing/2014/main" id="{5022DE8C-25FD-F84D-ACE5-323F0EE57F8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632051" y="3952875"/>
            <a:ext cx="2352481" cy="2352481"/>
          </a:xfrm>
          <a:prstGeom prst="rect">
            <a:avLst/>
          </a:prstGeom>
        </p:spPr>
      </p:pic>
      <p:pic>
        <p:nvPicPr>
          <p:cNvPr id="9" name="Picture 8">
            <a:extLst>
              <a:ext uri="{FF2B5EF4-FFF2-40B4-BE49-F238E27FC236}">
                <a16:creationId xmlns:a16="http://schemas.microsoft.com/office/drawing/2014/main" id="{F6218CD9-DD30-6740-B401-FAE39D4914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861" y="3952875"/>
            <a:ext cx="2540000" cy="2540000"/>
          </a:xfrm>
          <a:prstGeom prst="rect">
            <a:avLst/>
          </a:prstGeom>
        </p:spPr>
      </p:pic>
      <p:pic>
        <p:nvPicPr>
          <p:cNvPr id="11" name="Picture 10">
            <a:extLst>
              <a:ext uri="{FF2B5EF4-FFF2-40B4-BE49-F238E27FC236}">
                <a16:creationId xmlns:a16="http://schemas.microsoft.com/office/drawing/2014/main" id="{252B9601-A299-BE4C-9451-3E1C7C580D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330" y="1690688"/>
            <a:ext cx="2893063" cy="2893063"/>
          </a:xfrm>
          <a:prstGeom prst="rect">
            <a:avLst/>
          </a:prstGeom>
        </p:spPr>
      </p:pic>
      <p:pic>
        <p:nvPicPr>
          <p:cNvPr id="5" name="Picture 4">
            <a:extLst>
              <a:ext uri="{FF2B5EF4-FFF2-40B4-BE49-F238E27FC236}">
                <a16:creationId xmlns:a16="http://schemas.microsoft.com/office/drawing/2014/main" id="{E6635997-9957-4E5B-91B1-60EA6E3615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pic>
        <p:nvPicPr>
          <p:cNvPr id="4" name="Picture 3">
            <a:extLst>
              <a:ext uri="{FF2B5EF4-FFF2-40B4-BE49-F238E27FC236}">
                <a16:creationId xmlns:a16="http://schemas.microsoft.com/office/drawing/2014/main" id="{8A64E580-6033-1C42-868D-6409595259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25356" y="2176002"/>
            <a:ext cx="3251200" cy="3251200"/>
          </a:xfrm>
          <a:prstGeom prst="rect">
            <a:avLst/>
          </a:prstGeom>
        </p:spPr>
      </p:pic>
      <p:pic>
        <p:nvPicPr>
          <p:cNvPr id="8" name="Picture 7">
            <a:extLst>
              <a:ext uri="{FF2B5EF4-FFF2-40B4-BE49-F238E27FC236}">
                <a16:creationId xmlns:a16="http://schemas.microsoft.com/office/drawing/2014/main" id="{66DA18B9-A352-E241-B43F-2DAC16635D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32051" y="1421067"/>
            <a:ext cx="2540000" cy="2540000"/>
          </a:xfrm>
          <a:prstGeom prst="rect">
            <a:avLst/>
          </a:prstGeom>
        </p:spPr>
      </p:pic>
    </p:spTree>
    <p:extLst>
      <p:ext uri="{BB962C8B-B14F-4D97-AF65-F5344CB8AC3E}">
        <p14:creationId xmlns:p14="http://schemas.microsoft.com/office/powerpoint/2010/main" val="148613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5861" y="13426"/>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Use Case 2 – Visual</a:t>
            </a:r>
          </a:p>
        </p:txBody>
      </p:sp>
      <p:pic>
        <p:nvPicPr>
          <p:cNvPr id="7" name="Picture 6">
            <a:extLst>
              <a:ext uri="{FF2B5EF4-FFF2-40B4-BE49-F238E27FC236}">
                <a16:creationId xmlns:a16="http://schemas.microsoft.com/office/drawing/2014/main" id="{8903ABB7-E5D0-4C60-92C8-CF44E4E8AEC6}"/>
              </a:ext>
            </a:extLst>
          </p:cNvPr>
          <p:cNvPicPr>
            <a:picLocks noChangeAspect="1"/>
          </p:cNvPicPr>
          <p:nvPr/>
        </p:nvPicPr>
        <p:blipFill>
          <a:blip r:embed="rId2"/>
          <a:stretch>
            <a:fillRect/>
          </a:stretch>
        </p:blipFill>
        <p:spPr>
          <a:xfrm>
            <a:off x="170576" y="1240557"/>
            <a:ext cx="11850847" cy="5132108"/>
          </a:xfrm>
          <a:prstGeom prst="rect">
            <a:avLst/>
          </a:prstGeom>
        </p:spPr>
      </p:pic>
      <p:pic>
        <p:nvPicPr>
          <p:cNvPr id="4" name="Picture 3">
            <a:extLst>
              <a:ext uri="{FF2B5EF4-FFF2-40B4-BE49-F238E27FC236}">
                <a16:creationId xmlns:a16="http://schemas.microsoft.com/office/drawing/2014/main" id="{CC93DCE5-7696-4A0F-8DA6-8E7E01CD8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spTree>
    <p:extLst>
      <p:ext uri="{BB962C8B-B14F-4D97-AF65-F5344CB8AC3E}">
        <p14:creationId xmlns:p14="http://schemas.microsoft.com/office/powerpoint/2010/main" val="269241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42173"/>
            <a:ext cx="10515600" cy="1325563"/>
          </a:xfrm>
        </p:spPr>
        <p:txBody>
          <a:bodyPr/>
          <a:lstStyle/>
          <a:p>
            <a:r>
              <a:rPr lang="en-US" dirty="0"/>
              <a:t>Scope for future improvements</a:t>
            </a:r>
          </a:p>
        </p:txBody>
      </p:sp>
      <p:sp>
        <p:nvSpPr>
          <p:cNvPr id="3" name="Content Placeholder 2">
            <a:extLst>
              <a:ext uri="{FF2B5EF4-FFF2-40B4-BE49-F238E27FC236}">
                <a16:creationId xmlns:a16="http://schemas.microsoft.com/office/drawing/2014/main" id="{AD4285A7-A0DB-0C41-AF4A-D4BEB7B7E8AF}"/>
              </a:ext>
            </a:extLst>
          </p:cNvPr>
          <p:cNvSpPr>
            <a:spLocks noGrp="1"/>
          </p:cNvSpPr>
          <p:nvPr>
            <p:ph idx="1"/>
          </p:nvPr>
        </p:nvSpPr>
        <p:spPr/>
        <p:txBody>
          <a:bodyPr/>
          <a:lstStyle/>
          <a:p>
            <a:pPr lvl="0"/>
            <a:r>
              <a:rPr lang="en-US" dirty="0"/>
              <a:t>We would like to resolve the error while restoring database on the AWS RDS instance from a backup programmatically.</a:t>
            </a:r>
          </a:p>
          <a:p>
            <a:pPr lvl="0"/>
            <a:r>
              <a:rPr lang="en-US" dirty="0"/>
              <a:t>For dashboard reporting, we can enhance the report by adding time series data for each event by year.</a:t>
            </a:r>
          </a:p>
          <a:p>
            <a:pPr lvl="0"/>
            <a:r>
              <a:rPr lang="en-US" dirty="0"/>
              <a:t>Add more visuals: Geographical, Text cloud visuals but were constrained by the amount of sample data.</a:t>
            </a:r>
          </a:p>
          <a:p>
            <a:r>
              <a:rPr lang="en-US" dirty="0"/>
              <a:t>Extend this database to create an online social network to increase alumni participation.</a:t>
            </a:r>
          </a:p>
          <a:p>
            <a:r>
              <a:rPr lang="en-US" dirty="0"/>
              <a:t>Add more data or use real data to arrive at actionable insights</a:t>
            </a:r>
          </a:p>
          <a:p>
            <a:pPr lvl="0"/>
            <a:endParaRPr lang="en-US" dirty="0"/>
          </a:p>
        </p:txBody>
      </p:sp>
      <p:pic>
        <p:nvPicPr>
          <p:cNvPr id="4" name="Picture 3">
            <a:extLst>
              <a:ext uri="{FF2B5EF4-FFF2-40B4-BE49-F238E27FC236}">
                <a16:creationId xmlns:a16="http://schemas.microsoft.com/office/drawing/2014/main" id="{C367F31D-376C-4353-8A9F-8AE0D97F8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spTree>
    <p:extLst>
      <p:ext uri="{BB962C8B-B14F-4D97-AF65-F5344CB8AC3E}">
        <p14:creationId xmlns:p14="http://schemas.microsoft.com/office/powerpoint/2010/main" val="400352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36FB78-D3F7-3047-A968-7AE33A316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396" y="634208"/>
            <a:ext cx="10189464" cy="6223792"/>
          </a:xfrm>
          <a:prstGeom prst="snip1Rect">
            <a:avLst/>
          </a:prstGeom>
        </p:spPr>
      </p:pic>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8260" y="-343402"/>
            <a:ext cx="10515600" cy="1325563"/>
          </a:xfrm>
        </p:spPr>
        <p:txBody>
          <a:bodyPr/>
          <a:lstStyle/>
          <a:p>
            <a:r>
              <a:rPr lang="en-US" dirty="0"/>
              <a:t>Data Modelling – ER diagram for reference</a:t>
            </a:r>
          </a:p>
        </p:txBody>
      </p:sp>
      <p:pic>
        <p:nvPicPr>
          <p:cNvPr id="4" name="Picture 3">
            <a:extLst>
              <a:ext uri="{FF2B5EF4-FFF2-40B4-BE49-F238E27FC236}">
                <a16:creationId xmlns:a16="http://schemas.microsoft.com/office/drawing/2014/main" id="{C367F31D-376C-4353-8A9F-8AE0D97F8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spTree>
    <p:extLst>
      <p:ext uri="{BB962C8B-B14F-4D97-AF65-F5344CB8AC3E}">
        <p14:creationId xmlns:p14="http://schemas.microsoft.com/office/powerpoint/2010/main" val="3936669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35264" y="49479"/>
            <a:ext cx="8610601" cy="1325563"/>
          </a:xfrm>
        </p:spPr>
        <p:txBody>
          <a:bodyPr/>
          <a:lstStyle/>
          <a:p>
            <a:r>
              <a:rPr lang="en-US"/>
              <a:t>Migrate into the Cloud</a:t>
            </a:r>
          </a:p>
        </p:txBody>
      </p:sp>
      <p:sp>
        <p:nvSpPr>
          <p:cNvPr id="3" name="Content Placeholder 2">
            <a:extLst>
              <a:ext uri="{FF2B5EF4-FFF2-40B4-BE49-F238E27FC236}">
                <a16:creationId xmlns:a16="http://schemas.microsoft.com/office/drawing/2014/main" id="{AD4285A7-A0DB-0C41-AF4A-D4BEB7B7E8AF}"/>
              </a:ext>
            </a:extLst>
          </p:cNvPr>
          <p:cNvSpPr>
            <a:spLocks noGrp="1"/>
          </p:cNvSpPr>
          <p:nvPr>
            <p:ph idx="1"/>
          </p:nvPr>
        </p:nvSpPr>
        <p:spPr>
          <a:xfrm>
            <a:off x="428005" y="1521762"/>
            <a:ext cx="9818615" cy="4623977"/>
          </a:xfrm>
        </p:spPr>
        <p:txBody>
          <a:bodyPr/>
          <a:lstStyle/>
          <a:p>
            <a:r>
              <a:rPr lang="en-US"/>
              <a:t>Challenges</a:t>
            </a:r>
          </a:p>
          <a:p>
            <a:pPr lvl="1"/>
            <a:r>
              <a:rPr lang="en-US"/>
              <a:t>Collation Issues</a:t>
            </a:r>
          </a:p>
          <a:p>
            <a:pPr lvl="1"/>
            <a:r>
              <a:rPr lang="en-US"/>
              <a:t>Super rights for creating stored procedures </a:t>
            </a:r>
          </a:p>
          <a:p>
            <a:pPr marL="457200" lvl="1" indent="0">
              <a:buNone/>
            </a:pPr>
            <a:r>
              <a:rPr lang="en-US"/>
              <a:t>    and views</a:t>
            </a:r>
          </a:p>
          <a:p>
            <a:pPr lvl="1"/>
            <a:r>
              <a:rPr lang="en-US"/>
              <a:t>Public &amp; Private database – Security Groups</a:t>
            </a:r>
          </a:p>
          <a:p>
            <a:pPr lvl="1"/>
            <a:endParaRPr lang="en-US"/>
          </a:p>
          <a:p>
            <a:pPr lvl="1"/>
            <a:endParaRPr lang="en-US"/>
          </a:p>
        </p:txBody>
      </p:sp>
      <p:pic>
        <p:nvPicPr>
          <p:cNvPr id="4" name="Picture 3">
            <a:extLst>
              <a:ext uri="{FF2B5EF4-FFF2-40B4-BE49-F238E27FC236}">
                <a16:creationId xmlns:a16="http://schemas.microsoft.com/office/drawing/2014/main" id="{3DB04AFB-B4DD-4C15-A205-0CCB2AB7B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pic>
        <p:nvPicPr>
          <p:cNvPr id="6" name="Picture 5" descr="A picture containing electronics&#10;&#10;Description generated with high confidence">
            <a:extLst>
              <a:ext uri="{FF2B5EF4-FFF2-40B4-BE49-F238E27FC236}">
                <a16:creationId xmlns:a16="http://schemas.microsoft.com/office/drawing/2014/main" id="{3354C9A4-73ED-412C-880B-0BA82D9BBE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569" y="3893269"/>
            <a:ext cx="2857143" cy="2447619"/>
          </a:xfrm>
          <a:prstGeom prst="rect">
            <a:avLst/>
          </a:prstGeom>
        </p:spPr>
      </p:pic>
      <p:pic>
        <p:nvPicPr>
          <p:cNvPr id="7" name="Picture 6">
            <a:extLst>
              <a:ext uri="{FF2B5EF4-FFF2-40B4-BE49-F238E27FC236}">
                <a16:creationId xmlns:a16="http://schemas.microsoft.com/office/drawing/2014/main" id="{DBFE905D-6081-D947-80E2-4D6E0A6CD1E8}"/>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64222" y1="34615" x2="49333" y2="58462"/>
                        <a14:foregroundMark x1="49333" y1="58462" x2="68778" y2="62500"/>
                        <a14:foregroundMark x1="68778" y1="62500" x2="63889" y2="29231"/>
                        <a14:foregroundMark x1="63889" y1="29231" x2="56444" y2="31923"/>
                      </a14:backgroundRemoval>
                    </a14:imgEffect>
                  </a14:imgLayer>
                </a14:imgProps>
              </a:ext>
              <a:ext uri="{28A0092B-C50C-407E-A947-70E740481C1C}">
                <a14:useLocalDpi xmlns:a14="http://schemas.microsoft.com/office/drawing/2010/main" val="0"/>
              </a:ext>
            </a:extLst>
          </a:blip>
          <a:stretch>
            <a:fillRect/>
          </a:stretch>
        </p:blipFill>
        <p:spPr>
          <a:xfrm>
            <a:off x="3833541" y="4450302"/>
            <a:ext cx="2432039" cy="1405178"/>
          </a:xfrm>
          <a:prstGeom prst="rect">
            <a:avLst/>
          </a:prstGeom>
        </p:spPr>
      </p:pic>
      <p:pic>
        <p:nvPicPr>
          <p:cNvPr id="9" name="Picture 8">
            <a:extLst>
              <a:ext uri="{FF2B5EF4-FFF2-40B4-BE49-F238E27FC236}">
                <a16:creationId xmlns:a16="http://schemas.microsoft.com/office/drawing/2014/main" id="{2EE035D6-10FF-8D43-A945-5701E934E2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4365" y="1521762"/>
            <a:ext cx="4959065" cy="4100142"/>
          </a:xfrm>
          <a:prstGeom prst="rect">
            <a:avLst/>
          </a:prstGeom>
        </p:spPr>
      </p:pic>
    </p:spTree>
    <p:extLst>
      <p:ext uri="{BB962C8B-B14F-4D97-AF65-F5344CB8AC3E}">
        <p14:creationId xmlns:p14="http://schemas.microsoft.com/office/powerpoint/2010/main" val="69741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31703"/>
            <a:ext cx="10515600" cy="1325563"/>
          </a:xfrm>
        </p:spPr>
        <p:txBody>
          <a:bodyPr/>
          <a:lstStyle/>
          <a:p>
            <a:r>
              <a:rPr lang="en-US" dirty="0"/>
              <a:t>Advanced SQL SP 1 Definition</a:t>
            </a:r>
          </a:p>
        </p:txBody>
      </p:sp>
      <p:sp>
        <p:nvSpPr>
          <p:cNvPr id="3" name="Content Placeholder 2">
            <a:extLst>
              <a:ext uri="{FF2B5EF4-FFF2-40B4-BE49-F238E27FC236}">
                <a16:creationId xmlns:a16="http://schemas.microsoft.com/office/drawing/2014/main" id="{AD4285A7-A0DB-0C41-AF4A-D4BEB7B7E8AF}"/>
              </a:ext>
            </a:extLst>
          </p:cNvPr>
          <p:cNvSpPr>
            <a:spLocks noGrp="1"/>
          </p:cNvSpPr>
          <p:nvPr>
            <p:ph idx="1"/>
          </p:nvPr>
        </p:nvSpPr>
        <p:spPr/>
        <p:txBody>
          <a:bodyPr>
            <a:normAutofit/>
          </a:bodyPr>
          <a:lstStyle/>
          <a:p>
            <a:pPr marL="457200" lvl="1" indent="0">
              <a:buNone/>
            </a:pPr>
            <a:endParaRPr lang="en-US" dirty="0"/>
          </a:p>
          <a:p>
            <a:pPr marL="457200" lvl="1" indent="0">
              <a:buNone/>
            </a:pP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72E84995-AB2D-4277-8D0A-12CB6FAE7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sp>
        <p:nvSpPr>
          <p:cNvPr id="5" name="Rectangle 4">
            <a:extLst>
              <a:ext uri="{FF2B5EF4-FFF2-40B4-BE49-F238E27FC236}">
                <a16:creationId xmlns:a16="http://schemas.microsoft.com/office/drawing/2014/main" id="{72D31459-2406-3B42-93EA-0B6339B79FDD}"/>
              </a:ext>
            </a:extLst>
          </p:cNvPr>
          <p:cNvSpPr/>
          <p:nvPr/>
        </p:nvSpPr>
        <p:spPr>
          <a:xfrm>
            <a:off x="0" y="1451658"/>
            <a:ext cx="12021424" cy="4832092"/>
          </a:xfrm>
          <a:prstGeom prst="rect">
            <a:avLst/>
          </a:prstGeom>
        </p:spPr>
        <p:txBody>
          <a:bodyPr wrap="square" anchor="t">
            <a:spAutoFit/>
          </a:bodyPr>
          <a:lstStyle/>
          <a:p>
            <a:r>
              <a:rPr lang="en-US" sz="1400" dirty="0">
                <a:latin typeface="Courier New"/>
                <a:cs typeface="Courier New"/>
              </a:rPr>
              <a:t>DROP PROCEDURE IF EXISTS </a:t>
            </a:r>
            <a:r>
              <a:rPr lang="en-US" sz="1400" dirty="0" err="1">
                <a:latin typeface="Courier New"/>
                <a:cs typeface="Courier New"/>
              </a:rPr>
              <a:t>spInviteProgramAlumniToEvent</a:t>
            </a:r>
            <a:r>
              <a:rPr lang="en-US" sz="1400" dirty="0">
                <a:latin typeface="Courier New"/>
                <a:cs typeface="Courier New"/>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a:cs typeface="Courier New"/>
              </a:rPr>
              <a:t>DELIMITER $$</a:t>
            </a:r>
          </a:p>
          <a:p>
            <a:r>
              <a:rPr lang="en-US" sz="1400" dirty="0">
                <a:latin typeface="Courier New"/>
                <a:cs typeface="Courier New"/>
              </a:rPr>
              <a:t>CREATE PROCEDURE </a:t>
            </a:r>
            <a:r>
              <a:rPr lang="en-US" sz="1400" dirty="0" err="1">
                <a:latin typeface="Courier New"/>
                <a:cs typeface="Courier New"/>
              </a:rPr>
              <a:t>spInviteProgramAlumniToEvent</a:t>
            </a:r>
            <a:r>
              <a:rPr lang="en-US" sz="1400" dirty="0">
                <a:latin typeface="Courier New"/>
                <a:cs typeface="Courier New"/>
              </a:rPr>
              <a:t>( </a:t>
            </a:r>
            <a:r>
              <a:rPr lang="en-US" sz="1400" dirty="0" err="1">
                <a:latin typeface="Courier New"/>
                <a:cs typeface="Courier New"/>
              </a:rPr>
              <a:t>event_name</a:t>
            </a:r>
            <a:r>
              <a:rPr lang="en-US" sz="1400" dirty="0">
                <a:latin typeface="Courier New"/>
                <a:cs typeface="Courier New"/>
              </a:rPr>
              <a:t> VARCHAR(50), </a:t>
            </a:r>
            <a:r>
              <a:rPr lang="en-US" sz="1400" dirty="0" err="1">
                <a:latin typeface="Courier New"/>
                <a:cs typeface="Courier New"/>
              </a:rPr>
              <a:t>event_start_DT</a:t>
            </a:r>
            <a:r>
              <a:rPr lang="en-US" sz="1400" dirty="0">
                <a:latin typeface="Courier New"/>
                <a:cs typeface="Courier New"/>
              </a:rPr>
              <a:t> DATETIME,  </a:t>
            </a:r>
            <a:r>
              <a:rPr lang="en-US" sz="1400" dirty="0" err="1">
                <a:latin typeface="Courier New"/>
                <a:cs typeface="Courier New"/>
              </a:rPr>
              <a:t>event_end_DT</a:t>
            </a:r>
            <a:r>
              <a:rPr lang="en-US" sz="1400" dirty="0">
                <a:latin typeface="Courier New"/>
                <a:cs typeface="Courier New"/>
              </a:rPr>
              <a:t> DATETIME, </a:t>
            </a:r>
            <a:r>
              <a:rPr lang="en-US" sz="1400" dirty="0" err="1">
                <a:latin typeface="Courier New"/>
                <a:cs typeface="Courier New"/>
              </a:rPr>
              <a:t>event_location</a:t>
            </a:r>
            <a:r>
              <a:rPr lang="en-US" sz="1400" dirty="0">
                <a:latin typeface="Courier New"/>
                <a:cs typeface="Courier New"/>
              </a:rPr>
              <a:t> VARCHAR(50),  </a:t>
            </a:r>
            <a:r>
              <a:rPr lang="en-US" sz="1400" dirty="0" err="1">
                <a:latin typeface="Courier New"/>
                <a:cs typeface="Courier New"/>
              </a:rPr>
              <a:t>event_department_id</a:t>
            </a:r>
            <a:r>
              <a:rPr lang="en-US" sz="1400" dirty="0">
                <a:latin typeface="Courier New"/>
                <a:cs typeface="Courier New"/>
              </a:rPr>
              <a:t> INT,  </a:t>
            </a:r>
            <a:r>
              <a:rPr lang="en-US" sz="1400" dirty="0" err="1">
                <a:latin typeface="Courier New"/>
                <a:cs typeface="Courier New"/>
              </a:rPr>
              <a:t>event_city_id</a:t>
            </a:r>
            <a:r>
              <a:rPr lang="en-US" sz="1400" dirty="0">
                <a:latin typeface="Courier New"/>
                <a:cs typeface="Courier New"/>
              </a:rPr>
              <a:t> INT,  </a:t>
            </a:r>
            <a:r>
              <a:rPr lang="en-US" sz="1400" dirty="0" err="1">
                <a:latin typeface="Courier New"/>
                <a:cs typeface="Courier New"/>
              </a:rPr>
              <a:t>my_program_name</a:t>
            </a:r>
            <a:r>
              <a:rPr lang="en-US" sz="1400" dirty="0">
                <a:latin typeface="Courier New"/>
                <a:cs typeface="Courier New"/>
              </a:rPr>
              <a:t> VARCHAR(50) )</a:t>
            </a:r>
          </a:p>
          <a:p>
            <a:r>
              <a:rPr lang="en-US" sz="1400" b="1" dirty="0">
                <a:solidFill>
                  <a:schemeClr val="accent2">
                    <a:lumMod val="75000"/>
                  </a:schemeClr>
                </a:solidFill>
                <a:latin typeface="Courier New"/>
                <a:cs typeface="Courier New"/>
              </a:rPr>
              <a:t>COMMENT 'This stored procedure allows the user to create an event and invite all alumni from a program.'</a:t>
            </a:r>
          </a:p>
          <a:p>
            <a:r>
              <a:rPr lang="en-US" sz="1400" dirty="0">
                <a:latin typeface="Courier New"/>
                <a:cs typeface="Courier New"/>
              </a:rPr>
              <a:t>BEGIN</a:t>
            </a:r>
          </a:p>
          <a:p>
            <a:endParaRPr lang="en-US" sz="1400" dirty="0">
              <a:latin typeface="Courier New" panose="02070309020205020404" pitchFamily="49" charset="0"/>
              <a:cs typeface="Courier New" panose="02070309020205020404" pitchFamily="49" charset="0"/>
            </a:endParaRPr>
          </a:p>
          <a:p>
            <a:r>
              <a:rPr lang="en-US" sz="1400" dirty="0">
                <a:latin typeface="Courier New"/>
                <a:cs typeface="Courier New"/>
              </a:rPr>
              <a:t>INSERT INTO `segr5300`.`all_events` (`</a:t>
            </a:r>
            <a:r>
              <a:rPr lang="en-US" sz="1400" dirty="0" err="1">
                <a:latin typeface="Courier New"/>
                <a:cs typeface="Courier New"/>
              </a:rPr>
              <a:t>all_events_name</a:t>
            </a:r>
            <a:r>
              <a:rPr lang="en-US" sz="1400" dirty="0">
                <a:latin typeface="Courier New"/>
                <a:cs typeface="Courier New"/>
              </a:rPr>
              <a:t>`, `</a:t>
            </a:r>
            <a:r>
              <a:rPr lang="en-US" sz="1400" dirty="0" err="1">
                <a:latin typeface="Courier New"/>
                <a:cs typeface="Courier New"/>
              </a:rPr>
              <a:t>all_events_start_time</a:t>
            </a:r>
            <a:r>
              <a:rPr lang="en-US" sz="1400" dirty="0">
                <a:latin typeface="Courier New"/>
                <a:cs typeface="Courier New"/>
              </a:rPr>
              <a:t>`, `</a:t>
            </a:r>
            <a:r>
              <a:rPr lang="en-US" sz="1400" dirty="0" err="1">
                <a:latin typeface="Courier New"/>
                <a:cs typeface="Courier New"/>
              </a:rPr>
              <a:t>all_events_end_time</a:t>
            </a:r>
            <a:r>
              <a:rPr lang="en-US" sz="1400" dirty="0">
                <a:latin typeface="Courier New"/>
                <a:cs typeface="Courier New"/>
              </a:rPr>
              <a:t>`, `</a:t>
            </a:r>
            <a:r>
              <a:rPr lang="en-US" sz="1400" dirty="0" err="1">
                <a:latin typeface="Courier New"/>
                <a:cs typeface="Courier New"/>
              </a:rPr>
              <a:t>all_events_address</a:t>
            </a:r>
            <a:r>
              <a:rPr lang="en-US" sz="1400" dirty="0">
                <a:latin typeface="Courier New"/>
                <a:cs typeface="Courier New"/>
              </a:rPr>
              <a:t>`, `</a:t>
            </a:r>
            <a:r>
              <a:rPr lang="en-US" sz="1400" dirty="0" err="1">
                <a:latin typeface="Courier New"/>
                <a:cs typeface="Courier New"/>
              </a:rPr>
              <a:t>department_id</a:t>
            </a:r>
            <a:r>
              <a:rPr lang="en-US" sz="1400" dirty="0">
                <a:latin typeface="Courier New"/>
                <a:cs typeface="Courier New"/>
              </a:rPr>
              <a:t>`, `</a:t>
            </a:r>
            <a:r>
              <a:rPr lang="en-US" sz="1400" dirty="0" err="1">
                <a:latin typeface="Courier New"/>
                <a:cs typeface="Courier New"/>
              </a:rPr>
              <a:t>city_id</a:t>
            </a:r>
            <a:r>
              <a:rPr lang="en-US" sz="1400" dirty="0">
                <a:latin typeface="Courier New"/>
                <a:cs typeface="Courier New"/>
              </a:rPr>
              <a:t>`)</a:t>
            </a:r>
          </a:p>
          <a:p>
            <a:r>
              <a:rPr lang="en-US" sz="1400" dirty="0">
                <a:latin typeface="Courier New"/>
                <a:cs typeface="Courier New"/>
              </a:rPr>
              <a:t>VALUES</a:t>
            </a:r>
          </a:p>
          <a:p>
            <a:r>
              <a:rPr lang="en-US" sz="1400" dirty="0">
                <a:latin typeface="Courier New"/>
                <a:cs typeface="Courier New"/>
              </a:rPr>
              <a:t>(</a:t>
            </a:r>
            <a:r>
              <a:rPr lang="en-US" sz="1400" dirty="0" err="1">
                <a:latin typeface="Courier New"/>
                <a:cs typeface="Courier New"/>
              </a:rPr>
              <a:t>event_name</a:t>
            </a:r>
            <a:r>
              <a:rPr lang="en-US" sz="1400" dirty="0">
                <a:latin typeface="Courier New"/>
                <a:cs typeface="Courier New"/>
              </a:rPr>
              <a:t>, </a:t>
            </a:r>
            <a:r>
              <a:rPr lang="en-US" sz="1400" dirty="0" err="1">
                <a:latin typeface="Courier New"/>
                <a:cs typeface="Courier New"/>
              </a:rPr>
              <a:t>event_start_DT</a:t>
            </a:r>
            <a:r>
              <a:rPr lang="en-US" sz="1400" dirty="0">
                <a:latin typeface="Courier New"/>
                <a:cs typeface="Courier New"/>
              </a:rPr>
              <a:t>, </a:t>
            </a:r>
            <a:r>
              <a:rPr lang="en-US" sz="1400" dirty="0" err="1">
                <a:latin typeface="Courier New"/>
                <a:cs typeface="Courier New"/>
              </a:rPr>
              <a:t>event_end_DT</a:t>
            </a:r>
            <a:r>
              <a:rPr lang="en-US" sz="1400" dirty="0">
                <a:latin typeface="Courier New"/>
                <a:cs typeface="Courier New"/>
              </a:rPr>
              <a:t>, </a:t>
            </a:r>
            <a:r>
              <a:rPr lang="en-US" sz="1400" dirty="0" err="1">
                <a:latin typeface="Courier New"/>
                <a:cs typeface="Courier New"/>
              </a:rPr>
              <a:t>event_location</a:t>
            </a:r>
            <a:r>
              <a:rPr lang="en-US" sz="1400" dirty="0">
                <a:latin typeface="Courier New"/>
                <a:cs typeface="Courier New"/>
              </a:rPr>
              <a:t>, </a:t>
            </a:r>
            <a:r>
              <a:rPr lang="en-US" sz="1400" dirty="0" err="1">
                <a:latin typeface="Courier New"/>
                <a:cs typeface="Courier New"/>
              </a:rPr>
              <a:t>event_department_id</a:t>
            </a:r>
            <a:r>
              <a:rPr lang="en-US" sz="1400" dirty="0">
                <a:latin typeface="Courier New"/>
                <a:cs typeface="Courier New"/>
              </a:rPr>
              <a:t>, </a:t>
            </a:r>
            <a:r>
              <a:rPr lang="en-US" sz="1400" dirty="0" err="1">
                <a:latin typeface="Courier New"/>
                <a:cs typeface="Courier New"/>
              </a:rPr>
              <a:t>event_city_id</a:t>
            </a:r>
            <a:r>
              <a:rPr lang="en-US" sz="1400" dirty="0">
                <a:latin typeface="Courier New"/>
                <a:cs typeface="Courier New"/>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a:cs typeface="Courier New"/>
              </a:rPr>
              <a:t>SET @</a:t>
            </a:r>
            <a:r>
              <a:rPr lang="en-US" sz="1400" dirty="0" err="1">
                <a:latin typeface="Courier New"/>
                <a:cs typeface="Courier New"/>
              </a:rPr>
              <a:t>event_id</a:t>
            </a:r>
            <a:r>
              <a:rPr lang="en-US" sz="1400" dirty="0">
                <a:latin typeface="Courier New"/>
                <a:cs typeface="Courier New"/>
              </a:rPr>
              <a:t> = (</a:t>
            </a:r>
            <a:r>
              <a:rPr lang="en-US" sz="1400" b="1" dirty="0">
                <a:solidFill>
                  <a:schemeClr val="accent2">
                    <a:lumMod val="75000"/>
                  </a:schemeClr>
                </a:solidFill>
                <a:latin typeface="Courier New"/>
                <a:cs typeface="Courier New"/>
              </a:rPr>
              <a:t>SELECT LAST_INSERT_ID()</a:t>
            </a:r>
            <a:r>
              <a:rPr lang="en-US" sz="1400" dirty="0">
                <a:latin typeface="Courier New"/>
                <a:cs typeface="Courier New"/>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a:cs typeface="Courier New"/>
              </a:rPr>
              <a:t>INSERT INTO `segr5300`.`alum_events` (`</a:t>
            </a:r>
            <a:r>
              <a:rPr lang="en-US" sz="1400" dirty="0" err="1">
                <a:latin typeface="Courier New"/>
                <a:cs typeface="Courier New"/>
              </a:rPr>
              <a:t>all_events_id`,`alumni_id`,`attended</a:t>
            </a:r>
            <a:r>
              <a:rPr lang="en-US" sz="1400" dirty="0">
                <a:latin typeface="Courier New"/>
                <a:cs typeface="Courier New"/>
              </a:rPr>
              <a:t>`)</a:t>
            </a:r>
          </a:p>
          <a:p>
            <a:r>
              <a:rPr lang="en-US" sz="1400" dirty="0">
                <a:latin typeface="Courier New"/>
                <a:cs typeface="Courier New"/>
              </a:rPr>
              <a:t>SELECT @</a:t>
            </a:r>
            <a:r>
              <a:rPr lang="en-US" sz="1400" dirty="0" err="1">
                <a:latin typeface="Courier New"/>
                <a:cs typeface="Courier New"/>
              </a:rPr>
              <a:t>event_id</a:t>
            </a:r>
            <a:r>
              <a:rPr lang="en-US" sz="1400" dirty="0">
                <a:latin typeface="Courier New"/>
                <a:cs typeface="Courier New"/>
              </a:rPr>
              <a:t>, </a:t>
            </a:r>
            <a:r>
              <a:rPr lang="en-US" sz="1400" dirty="0" err="1">
                <a:latin typeface="Courier New"/>
                <a:cs typeface="Courier New"/>
              </a:rPr>
              <a:t>a.alumni_id</a:t>
            </a:r>
            <a:r>
              <a:rPr lang="en-US" sz="1400" dirty="0">
                <a:latin typeface="Courier New"/>
                <a:cs typeface="Courier New"/>
              </a:rPr>
              <a:t>, 0 FROM </a:t>
            </a:r>
            <a:r>
              <a:rPr lang="en-US" sz="1400" dirty="0" err="1">
                <a:latin typeface="Courier New"/>
                <a:cs typeface="Courier New"/>
              </a:rPr>
              <a:t>alum_program</a:t>
            </a:r>
            <a:r>
              <a:rPr lang="en-US" sz="1400" dirty="0">
                <a:latin typeface="Courier New"/>
                <a:cs typeface="Courier New"/>
              </a:rPr>
              <a:t> ap LEFT JOIN alumni a</a:t>
            </a:r>
          </a:p>
          <a:p>
            <a:r>
              <a:rPr lang="en-US" sz="1400" dirty="0">
                <a:latin typeface="Courier New"/>
                <a:cs typeface="Courier New"/>
              </a:rPr>
              <a:t>ON </a:t>
            </a:r>
            <a:r>
              <a:rPr lang="en-US" sz="1400" dirty="0" err="1">
                <a:latin typeface="Courier New"/>
                <a:cs typeface="Courier New"/>
              </a:rPr>
              <a:t>ap.alumni_id</a:t>
            </a:r>
            <a:r>
              <a:rPr lang="en-US" sz="1400" dirty="0">
                <a:latin typeface="Courier New"/>
                <a:cs typeface="Courier New"/>
              </a:rPr>
              <a:t> = </a:t>
            </a:r>
            <a:r>
              <a:rPr lang="en-US" sz="1400" dirty="0" err="1">
                <a:latin typeface="Courier New"/>
                <a:cs typeface="Courier New"/>
              </a:rPr>
              <a:t>a.alumni_id</a:t>
            </a:r>
            <a:r>
              <a:rPr lang="en-US" sz="1400" dirty="0">
                <a:latin typeface="Courier New"/>
                <a:cs typeface="Courier New"/>
              </a:rPr>
              <a:t> WHERE </a:t>
            </a:r>
            <a:r>
              <a:rPr lang="en-US" sz="1400" b="1" dirty="0" err="1">
                <a:solidFill>
                  <a:schemeClr val="accent2">
                    <a:lumMod val="75000"/>
                  </a:schemeClr>
                </a:solidFill>
                <a:latin typeface="Courier New"/>
                <a:cs typeface="Courier New"/>
              </a:rPr>
              <a:t>program_id</a:t>
            </a:r>
            <a:r>
              <a:rPr lang="en-US" sz="1400" b="1" dirty="0">
                <a:solidFill>
                  <a:schemeClr val="accent2">
                    <a:lumMod val="75000"/>
                  </a:schemeClr>
                </a:solidFill>
                <a:latin typeface="Courier New"/>
                <a:cs typeface="Courier New"/>
              </a:rPr>
              <a:t> IN (SELECT </a:t>
            </a:r>
            <a:r>
              <a:rPr lang="en-US" sz="1400" b="1" dirty="0" err="1">
                <a:solidFill>
                  <a:schemeClr val="accent2">
                    <a:lumMod val="75000"/>
                  </a:schemeClr>
                </a:solidFill>
                <a:latin typeface="Courier New"/>
                <a:cs typeface="Courier New"/>
              </a:rPr>
              <a:t>program_id</a:t>
            </a:r>
            <a:r>
              <a:rPr lang="en-US" sz="1400" b="1" dirty="0">
                <a:solidFill>
                  <a:schemeClr val="accent2">
                    <a:lumMod val="75000"/>
                  </a:schemeClr>
                </a:solidFill>
                <a:latin typeface="Courier New"/>
                <a:cs typeface="Courier New"/>
              </a:rPr>
              <a:t>  FROM program </a:t>
            </a:r>
            <a:endParaRPr lang="en-US" sz="1400" b="1" dirty="0">
              <a:solidFill>
                <a:schemeClr val="accent2">
                  <a:lumMod val="75000"/>
                </a:schemeClr>
              </a:solidFill>
              <a:latin typeface="Courier New" panose="02070309020205020404" pitchFamily="49" charset="0"/>
              <a:cs typeface="Courier New" panose="02070309020205020404" pitchFamily="49" charset="0"/>
            </a:endParaRPr>
          </a:p>
          <a:p>
            <a:r>
              <a:rPr lang="en-US" sz="1400" b="1" dirty="0">
                <a:solidFill>
                  <a:schemeClr val="accent2">
                    <a:lumMod val="75000"/>
                  </a:schemeClr>
                </a:solidFill>
                <a:latin typeface="Courier New"/>
                <a:cs typeface="Courier New"/>
              </a:rPr>
              <a:t>						WHERE </a:t>
            </a:r>
            <a:r>
              <a:rPr lang="en-US" sz="1400" b="1" dirty="0" err="1">
                <a:solidFill>
                  <a:schemeClr val="accent2">
                    <a:lumMod val="75000"/>
                  </a:schemeClr>
                </a:solidFill>
                <a:latin typeface="Courier New"/>
                <a:cs typeface="Courier New"/>
              </a:rPr>
              <a:t>program_name</a:t>
            </a:r>
            <a:r>
              <a:rPr lang="en-US" sz="1400" b="1" dirty="0">
                <a:solidFill>
                  <a:schemeClr val="accent2">
                    <a:lumMod val="75000"/>
                  </a:schemeClr>
                </a:solidFill>
                <a:latin typeface="Courier New"/>
                <a:cs typeface="Courier New"/>
              </a:rPr>
              <a:t> = </a:t>
            </a:r>
            <a:r>
              <a:rPr lang="en-US" sz="1400" b="1" dirty="0" err="1">
                <a:solidFill>
                  <a:schemeClr val="accent2">
                    <a:lumMod val="75000"/>
                  </a:schemeClr>
                </a:solidFill>
                <a:latin typeface="Courier New"/>
                <a:cs typeface="Courier New"/>
              </a:rPr>
              <a:t>my_program_name</a:t>
            </a:r>
            <a:r>
              <a:rPr lang="en-US" sz="1400" b="1" dirty="0">
                <a:solidFill>
                  <a:schemeClr val="accent2">
                    <a:lumMod val="75000"/>
                  </a:schemeClr>
                </a:solidFill>
                <a:latin typeface="Courier New"/>
                <a:cs typeface="Courier New"/>
              </a:rPr>
              <a:t>);</a:t>
            </a:r>
          </a:p>
          <a:p>
            <a:r>
              <a:rPr lang="en-US" sz="1400" dirty="0">
                <a:latin typeface="Courier New"/>
                <a:cs typeface="Courier New"/>
              </a:rPr>
              <a:t>END$$</a:t>
            </a:r>
          </a:p>
          <a:p>
            <a:r>
              <a:rPr lang="en-US" sz="1400" dirty="0">
                <a:latin typeface="Courier New"/>
                <a:cs typeface="Courier New"/>
              </a:rPr>
              <a:t>DELIMITER ; </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815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31703"/>
            <a:ext cx="10515600" cy="1325563"/>
          </a:xfrm>
        </p:spPr>
        <p:txBody>
          <a:bodyPr/>
          <a:lstStyle/>
          <a:p>
            <a:r>
              <a:rPr lang="en-US" dirty="0"/>
              <a:t>Advanced SQL SP 1 Call</a:t>
            </a:r>
          </a:p>
        </p:txBody>
      </p:sp>
      <p:sp>
        <p:nvSpPr>
          <p:cNvPr id="3" name="Content Placeholder 2">
            <a:extLst>
              <a:ext uri="{FF2B5EF4-FFF2-40B4-BE49-F238E27FC236}">
                <a16:creationId xmlns:a16="http://schemas.microsoft.com/office/drawing/2014/main" id="{AD4285A7-A0DB-0C41-AF4A-D4BEB7B7E8AF}"/>
              </a:ext>
            </a:extLst>
          </p:cNvPr>
          <p:cNvSpPr>
            <a:spLocks noGrp="1"/>
          </p:cNvSpPr>
          <p:nvPr>
            <p:ph idx="1"/>
          </p:nvPr>
        </p:nvSpPr>
        <p:spPr/>
        <p:txBody>
          <a:bodyPr>
            <a:normAutofit/>
          </a:bodyPr>
          <a:lstStyle/>
          <a:p>
            <a:pPr marL="457200" lvl="1" indent="0">
              <a:buNone/>
            </a:pPr>
            <a:endParaRPr lang="en-US" dirty="0"/>
          </a:p>
          <a:p>
            <a:pPr marL="457200" lvl="1" indent="0">
              <a:buNone/>
            </a:pP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72E84995-AB2D-4277-8D0A-12CB6FAE7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pic>
        <p:nvPicPr>
          <p:cNvPr id="5" name="Picture 4">
            <a:extLst>
              <a:ext uri="{FF2B5EF4-FFF2-40B4-BE49-F238E27FC236}">
                <a16:creationId xmlns:a16="http://schemas.microsoft.com/office/drawing/2014/main" id="{09789115-2F65-6D4E-A0BE-6BF740DFC3DE}"/>
              </a:ext>
            </a:extLst>
          </p:cNvPr>
          <p:cNvPicPr/>
          <p:nvPr/>
        </p:nvPicPr>
        <p:blipFill>
          <a:blip r:embed="rId4">
            <a:extLst>
              <a:ext uri="{28A0092B-C50C-407E-A947-70E740481C1C}">
                <a14:useLocalDpi xmlns:a14="http://schemas.microsoft.com/office/drawing/2010/main" val="0"/>
              </a:ext>
            </a:extLst>
          </a:blip>
          <a:stretch>
            <a:fillRect/>
          </a:stretch>
        </p:blipFill>
        <p:spPr>
          <a:xfrm>
            <a:off x="2816290" y="1873158"/>
            <a:ext cx="6858000" cy="3119120"/>
          </a:xfrm>
          <a:prstGeom prst="rect">
            <a:avLst/>
          </a:prstGeom>
        </p:spPr>
      </p:pic>
    </p:spTree>
    <p:extLst>
      <p:ext uri="{BB962C8B-B14F-4D97-AF65-F5344CB8AC3E}">
        <p14:creationId xmlns:p14="http://schemas.microsoft.com/office/powerpoint/2010/main" val="321880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31703"/>
            <a:ext cx="10515600" cy="1325563"/>
          </a:xfrm>
        </p:spPr>
        <p:txBody>
          <a:bodyPr/>
          <a:lstStyle/>
          <a:p>
            <a:r>
              <a:rPr lang="en-US" dirty="0"/>
              <a:t>Advanced SQL SP 1 Call</a:t>
            </a:r>
          </a:p>
        </p:txBody>
      </p:sp>
      <p:sp>
        <p:nvSpPr>
          <p:cNvPr id="3" name="Content Placeholder 2">
            <a:extLst>
              <a:ext uri="{FF2B5EF4-FFF2-40B4-BE49-F238E27FC236}">
                <a16:creationId xmlns:a16="http://schemas.microsoft.com/office/drawing/2014/main" id="{AD4285A7-A0DB-0C41-AF4A-D4BEB7B7E8AF}"/>
              </a:ext>
            </a:extLst>
          </p:cNvPr>
          <p:cNvSpPr>
            <a:spLocks noGrp="1"/>
          </p:cNvSpPr>
          <p:nvPr>
            <p:ph idx="1"/>
          </p:nvPr>
        </p:nvSpPr>
        <p:spPr/>
        <p:txBody>
          <a:bodyPr>
            <a:normAutofit/>
          </a:bodyPr>
          <a:lstStyle/>
          <a:p>
            <a:pPr marL="457200" lvl="1" indent="0">
              <a:buNone/>
            </a:pPr>
            <a:endParaRPr lang="en-US" dirty="0"/>
          </a:p>
          <a:p>
            <a:pPr marL="457200" lvl="1" indent="0">
              <a:buNone/>
            </a:pP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72E84995-AB2D-4277-8D0A-12CB6FAE7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pic>
        <p:nvPicPr>
          <p:cNvPr id="6" name="Picture 5">
            <a:extLst>
              <a:ext uri="{FF2B5EF4-FFF2-40B4-BE49-F238E27FC236}">
                <a16:creationId xmlns:a16="http://schemas.microsoft.com/office/drawing/2014/main" id="{2986036E-C16E-8644-A3D7-CA2D2BE30088}"/>
              </a:ext>
            </a:extLst>
          </p:cNvPr>
          <p:cNvPicPr/>
          <p:nvPr/>
        </p:nvPicPr>
        <p:blipFill>
          <a:blip r:embed="rId4">
            <a:extLst>
              <a:ext uri="{28A0092B-C50C-407E-A947-70E740481C1C}">
                <a14:useLocalDpi xmlns:a14="http://schemas.microsoft.com/office/drawing/2010/main" val="0"/>
              </a:ext>
            </a:extLst>
          </a:blip>
          <a:stretch>
            <a:fillRect/>
          </a:stretch>
        </p:blipFill>
        <p:spPr>
          <a:xfrm>
            <a:off x="2176365" y="1435327"/>
            <a:ext cx="7839270" cy="1774404"/>
          </a:xfrm>
          <a:prstGeom prst="rect">
            <a:avLst/>
          </a:prstGeom>
        </p:spPr>
      </p:pic>
      <p:pic>
        <p:nvPicPr>
          <p:cNvPr id="7" name="Picture 6">
            <a:extLst>
              <a:ext uri="{FF2B5EF4-FFF2-40B4-BE49-F238E27FC236}">
                <a16:creationId xmlns:a16="http://schemas.microsoft.com/office/drawing/2014/main" id="{C7BDADCA-1A5F-5B4F-A362-DA46F0DBF144}"/>
              </a:ext>
            </a:extLst>
          </p:cNvPr>
          <p:cNvPicPr/>
          <p:nvPr/>
        </p:nvPicPr>
        <p:blipFill>
          <a:blip r:embed="rId5">
            <a:extLst>
              <a:ext uri="{28A0092B-C50C-407E-A947-70E740481C1C}">
                <a14:useLocalDpi xmlns:a14="http://schemas.microsoft.com/office/drawing/2010/main" val="0"/>
              </a:ext>
            </a:extLst>
          </a:blip>
          <a:stretch>
            <a:fillRect/>
          </a:stretch>
        </p:blipFill>
        <p:spPr>
          <a:xfrm>
            <a:off x="3928965" y="3430748"/>
            <a:ext cx="3886200" cy="3200400"/>
          </a:xfrm>
          <a:prstGeom prst="rect">
            <a:avLst/>
          </a:prstGeom>
        </p:spPr>
      </p:pic>
    </p:spTree>
    <p:extLst>
      <p:ext uri="{BB962C8B-B14F-4D97-AF65-F5344CB8AC3E}">
        <p14:creationId xmlns:p14="http://schemas.microsoft.com/office/powerpoint/2010/main" val="251270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31703"/>
            <a:ext cx="10515600" cy="1325563"/>
          </a:xfrm>
        </p:spPr>
        <p:txBody>
          <a:bodyPr/>
          <a:lstStyle/>
          <a:p>
            <a:r>
              <a:rPr lang="en-US" dirty="0"/>
              <a:t>Advanced SQL SP 2 Definition</a:t>
            </a:r>
          </a:p>
        </p:txBody>
      </p:sp>
      <p:sp>
        <p:nvSpPr>
          <p:cNvPr id="3" name="Content Placeholder 2">
            <a:extLst>
              <a:ext uri="{FF2B5EF4-FFF2-40B4-BE49-F238E27FC236}">
                <a16:creationId xmlns:a16="http://schemas.microsoft.com/office/drawing/2014/main" id="{AD4285A7-A0DB-0C41-AF4A-D4BEB7B7E8AF}"/>
              </a:ext>
            </a:extLst>
          </p:cNvPr>
          <p:cNvSpPr>
            <a:spLocks noGrp="1"/>
          </p:cNvSpPr>
          <p:nvPr>
            <p:ph idx="1"/>
          </p:nvPr>
        </p:nvSpPr>
        <p:spPr/>
        <p:txBody>
          <a:bodyPr vert="horz" lIns="91440" tIns="45720" rIns="91440" bIns="45720" rtlCol="0" anchor="t">
            <a:noAutofit/>
          </a:bodyPr>
          <a:lstStyle/>
          <a:p>
            <a:pPr marL="457200" lvl="1" indent="0">
              <a:buNone/>
            </a:pPr>
            <a:r>
              <a:rPr lang="en-US" sz="1400" dirty="0">
                <a:latin typeface="Courier New"/>
                <a:cs typeface="Courier New"/>
              </a:rPr>
              <a:t>DROP PROCEDURE IF EXISTS </a:t>
            </a:r>
            <a:r>
              <a:rPr lang="en-US" sz="1400" dirty="0" err="1">
                <a:latin typeface="Courier New"/>
                <a:cs typeface="Courier New"/>
              </a:rPr>
              <a:t>spFindAlumniByDepartment</a:t>
            </a:r>
            <a:r>
              <a:rPr lang="en-US" sz="1400" dirty="0">
                <a:latin typeface="Courier New"/>
                <a:cs typeface="Courier New"/>
              </a:rPr>
              <a:t>;</a:t>
            </a:r>
          </a:p>
          <a:p>
            <a:pPr marL="457200" lvl="1" indent="0">
              <a:buNone/>
            </a:pPr>
            <a:r>
              <a:rPr lang="en-US" sz="1400" dirty="0">
                <a:latin typeface="Courier New"/>
                <a:cs typeface="Courier New"/>
              </a:rPr>
              <a:t>DELIMITER $$</a:t>
            </a:r>
          </a:p>
          <a:p>
            <a:pPr marL="457200" lvl="1" indent="0">
              <a:buNone/>
            </a:pPr>
            <a:r>
              <a:rPr lang="en-US" sz="1400" dirty="0">
                <a:latin typeface="Courier New"/>
                <a:cs typeface="Courier New"/>
              </a:rPr>
              <a:t>CREATE PROCEDURE </a:t>
            </a:r>
            <a:r>
              <a:rPr lang="en-US" sz="1400" dirty="0" err="1">
                <a:latin typeface="Courier New"/>
                <a:cs typeface="Courier New"/>
              </a:rPr>
              <a:t>spFindAlumniByDepartment</a:t>
            </a:r>
            <a:r>
              <a:rPr lang="en-US" sz="1400" dirty="0">
                <a:latin typeface="Courier New"/>
                <a:cs typeface="Courier New"/>
              </a:rPr>
              <a:t>(</a:t>
            </a:r>
            <a:r>
              <a:rPr lang="en-US" sz="1400" dirty="0" err="1">
                <a:latin typeface="Courier New"/>
                <a:cs typeface="Courier New"/>
              </a:rPr>
              <a:t>dept_id</a:t>
            </a:r>
            <a:r>
              <a:rPr lang="en-US" sz="1400" dirty="0">
                <a:latin typeface="Courier New"/>
                <a:cs typeface="Courier New"/>
              </a:rPr>
              <a:t> INT)</a:t>
            </a:r>
          </a:p>
          <a:p>
            <a:pPr marL="457200" lvl="1" indent="0">
              <a:buNone/>
            </a:pPr>
            <a:r>
              <a:rPr lang="en-US" sz="1400" b="1" dirty="0">
                <a:solidFill>
                  <a:schemeClr val="accent2">
                    <a:lumMod val="75000"/>
                  </a:schemeClr>
                </a:solidFill>
                <a:latin typeface="Courier New"/>
                <a:cs typeface="Courier New"/>
              </a:rPr>
              <a:t>COMMENT 'This stored procedure allows the user to retrieve all alumni from a department.'</a:t>
            </a:r>
          </a:p>
          <a:p>
            <a:pPr marL="457200" lvl="1" indent="0">
              <a:buNone/>
            </a:pPr>
            <a:r>
              <a:rPr lang="en-US" sz="1400" b="1" dirty="0">
                <a:solidFill>
                  <a:schemeClr val="accent2">
                    <a:lumMod val="75000"/>
                  </a:schemeClr>
                </a:solidFill>
                <a:latin typeface="Courier New"/>
                <a:cs typeface="Courier New"/>
              </a:rPr>
              <a:t>COMMENT 'EXAMPLE CALL -&gt; CALL </a:t>
            </a:r>
            <a:r>
              <a:rPr lang="en-US" sz="1400" b="1" dirty="0" err="1">
                <a:solidFill>
                  <a:schemeClr val="accent2">
                    <a:lumMod val="75000"/>
                  </a:schemeClr>
                </a:solidFill>
                <a:latin typeface="Courier New"/>
                <a:cs typeface="Courier New"/>
              </a:rPr>
              <a:t>spFindAlumniByDepartment</a:t>
            </a:r>
            <a:r>
              <a:rPr lang="en-US" sz="1400" b="1" dirty="0">
                <a:solidFill>
                  <a:schemeClr val="accent2">
                    <a:lumMod val="75000"/>
                  </a:schemeClr>
                </a:solidFill>
                <a:latin typeface="Courier New"/>
                <a:cs typeface="Courier New"/>
              </a:rPr>
              <a:t>(5)'</a:t>
            </a:r>
          </a:p>
          <a:p>
            <a:pPr marL="457200" lvl="1" indent="0">
              <a:buNone/>
            </a:pPr>
            <a:r>
              <a:rPr lang="en-US" sz="1400" dirty="0">
                <a:latin typeface="Courier New"/>
                <a:cs typeface="Courier New"/>
              </a:rPr>
              <a:t>BEGIN</a:t>
            </a:r>
          </a:p>
          <a:p>
            <a:pPr marL="457200" lvl="1" indent="0">
              <a:buNone/>
            </a:pPr>
            <a:r>
              <a:rPr lang="en-US" sz="1400" dirty="0">
                <a:latin typeface="Courier New"/>
                <a:cs typeface="Courier New"/>
              </a:rPr>
              <a:t>SET @</a:t>
            </a:r>
            <a:r>
              <a:rPr lang="en-US" sz="1400" dirty="0" err="1">
                <a:latin typeface="Courier New"/>
                <a:cs typeface="Courier New"/>
              </a:rPr>
              <a:t>dept_name</a:t>
            </a:r>
            <a:r>
              <a:rPr lang="en-US" sz="1400" dirty="0">
                <a:latin typeface="Courier New"/>
                <a:cs typeface="Courier New"/>
              </a:rPr>
              <a:t> = (SELECT </a:t>
            </a:r>
            <a:r>
              <a:rPr lang="en-US" sz="1400" dirty="0" err="1">
                <a:latin typeface="Courier New"/>
                <a:cs typeface="Courier New"/>
              </a:rPr>
              <a:t>department_name</a:t>
            </a:r>
            <a:r>
              <a:rPr lang="en-US" sz="1400" dirty="0">
                <a:latin typeface="Courier New"/>
                <a:cs typeface="Courier New"/>
              </a:rPr>
              <a:t> from department where </a:t>
            </a:r>
            <a:r>
              <a:rPr lang="en-US" sz="1400" dirty="0" err="1">
                <a:latin typeface="Courier New"/>
                <a:cs typeface="Courier New"/>
              </a:rPr>
              <a:t>department_id</a:t>
            </a:r>
            <a:r>
              <a:rPr lang="en-US" sz="1400" dirty="0">
                <a:latin typeface="Courier New"/>
                <a:cs typeface="Courier New"/>
              </a:rPr>
              <a:t> = </a:t>
            </a:r>
            <a:r>
              <a:rPr lang="en-US" sz="1400" dirty="0" err="1">
                <a:latin typeface="Courier New"/>
                <a:cs typeface="Courier New"/>
              </a:rPr>
              <a:t>dept_id</a:t>
            </a:r>
            <a:r>
              <a:rPr lang="en-US" sz="1400" dirty="0">
                <a:latin typeface="Courier New"/>
                <a:cs typeface="Courier New"/>
              </a:rPr>
              <a:t>);</a:t>
            </a:r>
          </a:p>
          <a:p>
            <a:pPr marL="457200" lvl="1" indent="0">
              <a:buNone/>
            </a:pPr>
            <a:r>
              <a:rPr lang="en-US" sz="1400" b="1" dirty="0">
                <a:solidFill>
                  <a:schemeClr val="accent2">
                    <a:lumMod val="75000"/>
                  </a:schemeClr>
                </a:solidFill>
                <a:latin typeface="Courier New"/>
                <a:cs typeface="Courier New"/>
              </a:rPr>
              <a:t>SELECT</a:t>
            </a:r>
            <a:r>
              <a:rPr lang="en-US" sz="1400" dirty="0">
                <a:latin typeface="Courier New"/>
                <a:cs typeface="Courier New"/>
              </a:rPr>
              <a:t> </a:t>
            </a:r>
            <a:r>
              <a:rPr lang="en-US" sz="1400" dirty="0" err="1">
                <a:latin typeface="Courier New"/>
                <a:cs typeface="Courier New"/>
              </a:rPr>
              <a:t>alumni_name</a:t>
            </a:r>
            <a:r>
              <a:rPr lang="en-US" sz="1400" dirty="0">
                <a:latin typeface="Courier New"/>
                <a:cs typeface="Courier New"/>
              </a:rPr>
              <a:t>, </a:t>
            </a:r>
            <a:r>
              <a:rPr lang="en-US" sz="1400" dirty="0" err="1">
                <a:latin typeface="Courier New"/>
                <a:cs typeface="Courier New"/>
              </a:rPr>
              <a:t>alumni_emailID</a:t>
            </a:r>
            <a:r>
              <a:rPr lang="en-US" sz="1400" dirty="0">
                <a:latin typeface="Courier New"/>
                <a:cs typeface="Courier New"/>
              </a:rPr>
              <a:t>, </a:t>
            </a:r>
            <a:r>
              <a:rPr lang="en-US" sz="1400" dirty="0" err="1">
                <a:latin typeface="Courier New"/>
                <a:cs typeface="Courier New"/>
              </a:rPr>
              <a:t>alumni_designation</a:t>
            </a:r>
            <a:r>
              <a:rPr lang="en-US" sz="1400" dirty="0">
                <a:latin typeface="Courier New"/>
                <a:cs typeface="Courier New"/>
              </a:rPr>
              <a:t>, </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a:cs typeface="Courier New"/>
              </a:rPr>
              <a:t>		</a:t>
            </a:r>
            <a:r>
              <a:rPr lang="en-US" sz="1400" dirty="0" err="1">
                <a:latin typeface="Courier New"/>
                <a:cs typeface="Courier New"/>
              </a:rPr>
              <a:t>c.company_name</a:t>
            </a:r>
            <a:r>
              <a:rPr lang="en-US" sz="1400" dirty="0">
                <a:latin typeface="Courier New"/>
                <a:cs typeface="Courier New"/>
              </a:rPr>
              <a:t>, @</a:t>
            </a:r>
            <a:r>
              <a:rPr lang="en-US" sz="1400" dirty="0" err="1">
                <a:latin typeface="Courier New"/>
                <a:cs typeface="Courier New"/>
              </a:rPr>
              <a:t>dept_name</a:t>
            </a:r>
            <a:r>
              <a:rPr lang="en-US" sz="1400" dirty="0">
                <a:latin typeface="Courier New"/>
                <a:cs typeface="Courier New"/>
              </a:rPr>
              <a:t> as department</a:t>
            </a:r>
          </a:p>
          <a:p>
            <a:pPr marL="457200" lvl="1" indent="0">
              <a:buNone/>
            </a:pPr>
            <a:r>
              <a:rPr lang="en-US" sz="1400" dirty="0">
                <a:latin typeface="Courier New"/>
                <a:cs typeface="Courier New"/>
              </a:rPr>
              <a:t>FROM alumni a</a:t>
            </a:r>
          </a:p>
          <a:p>
            <a:pPr marL="457200" lvl="1" indent="0">
              <a:buNone/>
            </a:pPr>
            <a:r>
              <a:rPr lang="en-US" sz="1400" b="1" dirty="0">
                <a:solidFill>
                  <a:schemeClr val="accent2">
                    <a:lumMod val="75000"/>
                  </a:schemeClr>
                </a:solidFill>
                <a:latin typeface="Courier New"/>
                <a:cs typeface="Courier New"/>
              </a:rPr>
              <a:t>LEFT JOIN </a:t>
            </a:r>
            <a:r>
              <a:rPr lang="en-US" sz="1400" dirty="0" err="1">
                <a:latin typeface="Courier New"/>
                <a:cs typeface="Courier New"/>
              </a:rPr>
              <a:t>alum_program</a:t>
            </a:r>
            <a:r>
              <a:rPr lang="en-US" sz="1400" dirty="0">
                <a:latin typeface="Courier New"/>
                <a:cs typeface="Courier New"/>
              </a:rPr>
              <a:t> ap</a:t>
            </a:r>
          </a:p>
          <a:p>
            <a:pPr marL="457200" lvl="1" indent="0">
              <a:buNone/>
            </a:pPr>
            <a:r>
              <a:rPr lang="en-US" sz="1400" dirty="0">
                <a:latin typeface="Courier New"/>
                <a:cs typeface="Courier New"/>
              </a:rPr>
              <a:t>ON </a:t>
            </a:r>
            <a:r>
              <a:rPr lang="en-US" sz="1400" dirty="0" err="1">
                <a:latin typeface="Courier New"/>
                <a:cs typeface="Courier New"/>
              </a:rPr>
              <a:t>a.alumni_id</a:t>
            </a:r>
            <a:r>
              <a:rPr lang="en-US" sz="1400" dirty="0">
                <a:latin typeface="Courier New"/>
                <a:cs typeface="Courier New"/>
              </a:rPr>
              <a:t> = </a:t>
            </a:r>
            <a:r>
              <a:rPr lang="en-US" sz="1400" dirty="0" err="1">
                <a:latin typeface="Courier New"/>
                <a:cs typeface="Courier New"/>
              </a:rPr>
              <a:t>ap.alumni_id</a:t>
            </a:r>
            <a:endParaRPr lang="en-US" sz="1400" dirty="0">
              <a:latin typeface="Courier New"/>
              <a:cs typeface="Courier New"/>
            </a:endParaRPr>
          </a:p>
          <a:p>
            <a:pPr marL="457200" lvl="1" indent="0">
              <a:buNone/>
            </a:pPr>
            <a:r>
              <a:rPr lang="en-US" sz="1400" b="1" dirty="0">
                <a:solidFill>
                  <a:schemeClr val="accent2">
                    <a:lumMod val="75000"/>
                  </a:schemeClr>
                </a:solidFill>
                <a:latin typeface="Courier New"/>
                <a:cs typeface="Courier New"/>
              </a:rPr>
              <a:t>LEFT JOIN </a:t>
            </a:r>
            <a:r>
              <a:rPr lang="en-US" sz="1400" dirty="0">
                <a:latin typeface="Courier New"/>
                <a:cs typeface="Courier New"/>
              </a:rPr>
              <a:t>company c</a:t>
            </a:r>
          </a:p>
          <a:p>
            <a:pPr marL="457200" lvl="1" indent="0">
              <a:buNone/>
            </a:pPr>
            <a:r>
              <a:rPr lang="en-US" sz="1400" dirty="0">
                <a:latin typeface="Courier New"/>
                <a:cs typeface="Courier New"/>
              </a:rPr>
              <a:t>ON </a:t>
            </a:r>
            <a:r>
              <a:rPr lang="en-US" sz="1400" dirty="0" err="1">
                <a:latin typeface="Courier New"/>
                <a:cs typeface="Courier New"/>
              </a:rPr>
              <a:t>a.company_id</a:t>
            </a:r>
            <a:r>
              <a:rPr lang="en-US" sz="1400" dirty="0">
                <a:latin typeface="Courier New"/>
                <a:cs typeface="Courier New"/>
              </a:rPr>
              <a:t> = </a:t>
            </a:r>
            <a:r>
              <a:rPr lang="en-US" sz="1400" dirty="0" err="1">
                <a:latin typeface="Courier New"/>
                <a:cs typeface="Courier New"/>
              </a:rPr>
              <a:t>c.company_id</a:t>
            </a:r>
            <a:endParaRPr lang="en-US" sz="1400" dirty="0">
              <a:latin typeface="Courier New"/>
              <a:cs typeface="Courier New"/>
            </a:endParaRPr>
          </a:p>
          <a:p>
            <a:pPr marL="457200" lvl="1" indent="0">
              <a:buNone/>
            </a:pPr>
            <a:r>
              <a:rPr lang="en-US" sz="1400" b="1" dirty="0">
                <a:solidFill>
                  <a:schemeClr val="accent2">
                    <a:lumMod val="75000"/>
                  </a:schemeClr>
                </a:solidFill>
                <a:latin typeface="Courier New"/>
                <a:cs typeface="Courier New"/>
              </a:rPr>
              <a:t>WHERE </a:t>
            </a:r>
            <a:r>
              <a:rPr lang="en-US" sz="1400" b="1" dirty="0" err="1">
                <a:solidFill>
                  <a:schemeClr val="accent2">
                    <a:lumMod val="75000"/>
                  </a:schemeClr>
                </a:solidFill>
                <a:latin typeface="Courier New"/>
                <a:cs typeface="Courier New"/>
              </a:rPr>
              <a:t>ap.program_id</a:t>
            </a:r>
            <a:r>
              <a:rPr lang="en-US" sz="1400" b="1" dirty="0">
                <a:solidFill>
                  <a:schemeClr val="accent2">
                    <a:lumMod val="75000"/>
                  </a:schemeClr>
                </a:solidFill>
                <a:latin typeface="Courier New"/>
                <a:cs typeface="Courier New"/>
              </a:rPr>
              <a:t> IN (SELECT </a:t>
            </a:r>
            <a:r>
              <a:rPr lang="en-US" sz="1400" b="1" dirty="0" err="1">
                <a:solidFill>
                  <a:schemeClr val="accent2">
                    <a:lumMod val="75000"/>
                  </a:schemeClr>
                </a:solidFill>
                <a:latin typeface="Courier New"/>
                <a:cs typeface="Courier New"/>
              </a:rPr>
              <a:t>program_id</a:t>
            </a:r>
            <a:r>
              <a:rPr lang="en-US" sz="1400" b="1" dirty="0">
                <a:solidFill>
                  <a:schemeClr val="accent2">
                    <a:lumMod val="75000"/>
                  </a:schemeClr>
                </a:solidFill>
                <a:latin typeface="Courier New"/>
                <a:cs typeface="Courier New"/>
              </a:rPr>
              <a:t> FROM program WHERE </a:t>
            </a:r>
            <a:r>
              <a:rPr lang="en-US" sz="1400" b="1" dirty="0" err="1">
                <a:solidFill>
                  <a:schemeClr val="accent2">
                    <a:lumMod val="75000"/>
                  </a:schemeClr>
                </a:solidFill>
                <a:latin typeface="Courier New"/>
                <a:cs typeface="Courier New"/>
              </a:rPr>
              <a:t>department_id</a:t>
            </a:r>
            <a:r>
              <a:rPr lang="en-US" sz="1400" b="1" dirty="0">
                <a:solidFill>
                  <a:schemeClr val="accent2">
                    <a:lumMod val="75000"/>
                  </a:schemeClr>
                </a:solidFill>
                <a:latin typeface="Courier New"/>
                <a:cs typeface="Courier New"/>
              </a:rPr>
              <a:t> = </a:t>
            </a:r>
            <a:r>
              <a:rPr lang="en-US" sz="1400" b="1" dirty="0" err="1">
                <a:solidFill>
                  <a:schemeClr val="accent2">
                    <a:lumMod val="75000"/>
                  </a:schemeClr>
                </a:solidFill>
                <a:latin typeface="Courier New"/>
                <a:cs typeface="Courier New"/>
              </a:rPr>
              <a:t>dept_id</a:t>
            </a:r>
            <a:r>
              <a:rPr lang="en-US" sz="1400" b="1" dirty="0">
                <a:solidFill>
                  <a:schemeClr val="accent2">
                    <a:lumMod val="75000"/>
                  </a:schemeClr>
                </a:solidFill>
                <a:latin typeface="Courier New"/>
                <a:cs typeface="Courier New"/>
              </a:rPr>
              <a:t>);</a:t>
            </a:r>
          </a:p>
          <a:p>
            <a:pPr marL="457200" lvl="1" indent="0">
              <a:buNone/>
            </a:pP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a:cs typeface="Courier New"/>
              </a:rPr>
              <a:t>END$$</a:t>
            </a:r>
          </a:p>
          <a:p>
            <a:pPr marL="457200" lvl="1" indent="0">
              <a:buNone/>
            </a:pPr>
            <a:r>
              <a:rPr lang="en-US" sz="1400" dirty="0">
                <a:latin typeface="Courier New"/>
                <a:cs typeface="Courier New"/>
              </a:rPr>
              <a:t>DELIMITER ;</a:t>
            </a:r>
          </a:p>
        </p:txBody>
      </p:sp>
      <p:pic>
        <p:nvPicPr>
          <p:cNvPr id="4" name="Picture 3">
            <a:extLst>
              <a:ext uri="{FF2B5EF4-FFF2-40B4-BE49-F238E27FC236}">
                <a16:creationId xmlns:a16="http://schemas.microsoft.com/office/drawing/2014/main" id="{72E84995-AB2D-4277-8D0A-12CB6FAE7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spTree>
    <p:extLst>
      <p:ext uri="{BB962C8B-B14F-4D97-AF65-F5344CB8AC3E}">
        <p14:creationId xmlns:p14="http://schemas.microsoft.com/office/powerpoint/2010/main" val="21782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0"/>
            <a:ext cx="10515600" cy="1325563"/>
          </a:xfrm>
        </p:spPr>
        <p:txBody>
          <a:bodyPr/>
          <a:lstStyle/>
          <a:p>
            <a:r>
              <a:rPr lang="en-US" dirty="0"/>
              <a:t>Advanced SQL SP 2 Call</a:t>
            </a:r>
          </a:p>
        </p:txBody>
      </p:sp>
      <p:sp>
        <p:nvSpPr>
          <p:cNvPr id="3" name="Content Placeholder 2">
            <a:extLst>
              <a:ext uri="{FF2B5EF4-FFF2-40B4-BE49-F238E27FC236}">
                <a16:creationId xmlns:a16="http://schemas.microsoft.com/office/drawing/2014/main" id="{AD4285A7-A0DB-0C41-AF4A-D4BEB7B7E8AF}"/>
              </a:ext>
            </a:extLst>
          </p:cNvPr>
          <p:cNvSpPr>
            <a:spLocks noGrp="1"/>
          </p:cNvSpPr>
          <p:nvPr>
            <p:ph idx="1"/>
          </p:nvPr>
        </p:nvSpPr>
        <p:spPr/>
        <p:txBody>
          <a:bodyPr>
            <a:normAutofit/>
          </a:bodyPr>
          <a:lstStyle/>
          <a:p>
            <a:pPr marL="457200" lvl="1" indent="0">
              <a:buNone/>
            </a:pPr>
            <a:endParaRPr lang="en-US" dirty="0"/>
          </a:p>
          <a:p>
            <a:pPr marL="457200" lvl="1" indent="0">
              <a:buNone/>
            </a:pP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72E84995-AB2D-4277-8D0A-12CB6FAE7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pic>
        <p:nvPicPr>
          <p:cNvPr id="5" name="Picture 4">
            <a:extLst>
              <a:ext uri="{FF2B5EF4-FFF2-40B4-BE49-F238E27FC236}">
                <a16:creationId xmlns:a16="http://schemas.microsoft.com/office/drawing/2014/main" id="{79B21AA9-B87C-F645-87CC-F9EBDEC45B95}"/>
              </a:ext>
            </a:extLst>
          </p:cNvPr>
          <p:cNvPicPr/>
          <p:nvPr/>
        </p:nvPicPr>
        <p:blipFill>
          <a:blip r:embed="rId4">
            <a:extLst>
              <a:ext uri="{28A0092B-C50C-407E-A947-70E740481C1C}">
                <a14:useLocalDpi xmlns:a14="http://schemas.microsoft.com/office/drawing/2010/main" val="0"/>
              </a:ext>
            </a:extLst>
          </a:blip>
          <a:stretch>
            <a:fillRect/>
          </a:stretch>
        </p:blipFill>
        <p:spPr>
          <a:xfrm>
            <a:off x="2319528" y="2064258"/>
            <a:ext cx="7208520" cy="3327772"/>
          </a:xfrm>
          <a:prstGeom prst="rect">
            <a:avLst/>
          </a:prstGeom>
        </p:spPr>
      </p:pic>
    </p:spTree>
    <p:extLst>
      <p:ext uri="{BB962C8B-B14F-4D97-AF65-F5344CB8AC3E}">
        <p14:creationId xmlns:p14="http://schemas.microsoft.com/office/powerpoint/2010/main" val="2073242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AEDE-2202-B04F-B41B-D580B0B722E7}"/>
              </a:ext>
            </a:extLst>
          </p:cNvPr>
          <p:cNvSpPr>
            <a:spLocks noGrp="1"/>
          </p:cNvSpPr>
          <p:nvPr>
            <p:ph type="title"/>
          </p:nvPr>
        </p:nvSpPr>
        <p:spPr>
          <a:xfrm>
            <a:off x="0" y="0"/>
            <a:ext cx="10515600" cy="1325563"/>
          </a:xfrm>
        </p:spPr>
        <p:txBody>
          <a:bodyPr/>
          <a:lstStyle/>
          <a:p>
            <a:r>
              <a:rPr lang="en-US" dirty="0"/>
              <a:t>Advanced SQL View 1 Definition</a:t>
            </a:r>
          </a:p>
        </p:txBody>
      </p:sp>
      <p:sp>
        <p:nvSpPr>
          <p:cNvPr id="3" name="Content Placeholder 2">
            <a:extLst>
              <a:ext uri="{FF2B5EF4-FFF2-40B4-BE49-F238E27FC236}">
                <a16:creationId xmlns:a16="http://schemas.microsoft.com/office/drawing/2014/main" id="{AD4285A7-A0DB-0C41-AF4A-D4BEB7B7E8AF}"/>
              </a:ext>
            </a:extLst>
          </p:cNvPr>
          <p:cNvSpPr>
            <a:spLocks noGrp="1"/>
          </p:cNvSpPr>
          <p:nvPr>
            <p:ph idx="1"/>
          </p:nvPr>
        </p:nvSpPr>
        <p:spPr>
          <a:xfrm>
            <a:off x="-292608" y="1633882"/>
            <a:ext cx="12314032" cy="5192415"/>
          </a:xfrm>
        </p:spPr>
        <p:txBody>
          <a:bodyPr vert="horz" lIns="91440" tIns="45720" rIns="91440" bIns="45720" rtlCol="0" anchor="t">
            <a:noAutofit/>
          </a:bodyPr>
          <a:lstStyle/>
          <a:p>
            <a:pPr marL="457200" lvl="1" indent="0">
              <a:buNone/>
            </a:pPr>
            <a:r>
              <a:rPr lang="en-US" sz="1400" b="1">
                <a:latin typeface="Courier New"/>
                <a:cs typeface="Courier New"/>
              </a:rPr>
              <a:t>DROP VIEW IF EXISTS </a:t>
            </a:r>
            <a:r>
              <a:rPr lang="en-US" sz="1400" b="1" err="1">
                <a:latin typeface="Courier New"/>
                <a:cs typeface="Courier New"/>
              </a:rPr>
              <a:t>viewAlumniProfileSnapshot</a:t>
            </a:r>
            <a:r>
              <a:rPr lang="en-US" sz="1400" b="1">
                <a:latin typeface="Courier New"/>
                <a:cs typeface="Courier New"/>
              </a:rPr>
              <a:t>;</a:t>
            </a:r>
          </a:p>
          <a:p>
            <a:pPr marL="457200" lvl="1" indent="0">
              <a:buNone/>
            </a:pPr>
            <a:r>
              <a:rPr lang="en-US" sz="1400" b="1">
                <a:latin typeface="Courier New"/>
                <a:cs typeface="Courier New"/>
              </a:rPr>
              <a:t>CREATE VIEW </a:t>
            </a:r>
            <a:r>
              <a:rPr lang="en-US" sz="1400" b="1" err="1">
                <a:latin typeface="Courier New"/>
                <a:cs typeface="Courier New"/>
              </a:rPr>
              <a:t>viewAlumniProfileSnapshot</a:t>
            </a:r>
            <a:r>
              <a:rPr lang="en-US" sz="1400" b="1">
                <a:latin typeface="Courier New"/>
                <a:cs typeface="Courier New"/>
              </a:rPr>
              <a:t> AS</a:t>
            </a:r>
          </a:p>
          <a:p>
            <a:pPr marL="457200" lvl="1" indent="0">
              <a:buNone/>
            </a:pPr>
            <a:r>
              <a:rPr lang="en-US" sz="1400" b="1">
                <a:latin typeface="Courier New"/>
                <a:cs typeface="Courier New"/>
              </a:rPr>
              <a:t>SELECT </a:t>
            </a:r>
            <a:r>
              <a:rPr lang="en-US" sz="1400" b="1" err="1">
                <a:latin typeface="Courier New"/>
                <a:cs typeface="Courier New"/>
              </a:rPr>
              <a:t>a.alumni_id</a:t>
            </a:r>
            <a:r>
              <a:rPr lang="en-US" sz="1400" b="1">
                <a:latin typeface="Courier New"/>
                <a:cs typeface="Courier New"/>
              </a:rPr>
              <a:t>, </a:t>
            </a:r>
            <a:r>
              <a:rPr lang="en-US" sz="1400" b="1" err="1">
                <a:latin typeface="Courier New"/>
                <a:cs typeface="Courier New"/>
              </a:rPr>
              <a:t>a.alumni_student_id</a:t>
            </a:r>
            <a:r>
              <a:rPr lang="en-US" sz="1400" b="1">
                <a:latin typeface="Courier New"/>
                <a:cs typeface="Courier New"/>
              </a:rPr>
              <a:t>, </a:t>
            </a:r>
            <a:r>
              <a:rPr lang="en-US" sz="1400" b="1" err="1">
                <a:latin typeface="Courier New"/>
                <a:cs typeface="Courier New"/>
              </a:rPr>
              <a:t>a.alumni_name</a:t>
            </a:r>
            <a:r>
              <a:rPr lang="en-US" sz="1400" b="1">
                <a:latin typeface="Courier New"/>
                <a:cs typeface="Courier New"/>
              </a:rPr>
              <a:t>, </a:t>
            </a:r>
            <a:r>
              <a:rPr lang="en-US" sz="1400" b="1" err="1">
                <a:latin typeface="Courier New"/>
                <a:cs typeface="Courier New"/>
              </a:rPr>
              <a:t>a.alumni_emailID</a:t>
            </a:r>
            <a:r>
              <a:rPr lang="en-US" sz="1400" b="1">
                <a:latin typeface="Courier New"/>
                <a:cs typeface="Courier New"/>
              </a:rPr>
              <a:t>,</a:t>
            </a:r>
          </a:p>
          <a:p>
            <a:pPr marL="457200" lvl="1" indent="0">
              <a:buNone/>
            </a:pPr>
            <a:r>
              <a:rPr lang="en-US" sz="1400" b="1">
                <a:latin typeface="Courier New"/>
                <a:cs typeface="Courier New"/>
              </a:rPr>
              <a:t>	    </a:t>
            </a:r>
            <a:r>
              <a:rPr lang="en-US" sz="1400" b="1" err="1">
                <a:latin typeface="Courier New"/>
                <a:cs typeface="Courier New"/>
              </a:rPr>
              <a:t>alumni_contact_no</a:t>
            </a:r>
            <a:r>
              <a:rPr lang="en-US" sz="1400" b="1">
                <a:latin typeface="Courier New"/>
                <a:cs typeface="Courier New"/>
              </a:rPr>
              <a:t> as </a:t>
            </a:r>
            <a:r>
              <a:rPr lang="en-US" sz="1400" b="1" err="1">
                <a:latin typeface="Courier New"/>
                <a:cs typeface="Courier New"/>
              </a:rPr>
              <a:t>contact_no</a:t>
            </a:r>
            <a:r>
              <a:rPr lang="en-US" sz="1400" b="1">
                <a:latin typeface="Courier New"/>
                <a:cs typeface="Courier New"/>
              </a:rPr>
              <a:t>, </a:t>
            </a:r>
            <a:r>
              <a:rPr lang="en-US" sz="1400" b="1" err="1">
                <a:latin typeface="Courier New"/>
                <a:cs typeface="Courier New"/>
              </a:rPr>
              <a:t>alumni_postal_street_address</a:t>
            </a:r>
            <a:r>
              <a:rPr lang="en-US" sz="1400" b="1">
                <a:latin typeface="Courier New"/>
                <a:cs typeface="Courier New"/>
              </a:rPr>
              <a:t> as address, </a:t>
            </a:r>
            <a:endParaRPr lang="en-US" sz="1400" b="1">
              <a:latin typeface="Courier New" panose="02070309020205020404" pitchFamily="49" charset="0"/>
              <a:cs typeface="Courier New" panose="02070309020205020404" pitchFamily="49" charset="0"/>
            </a:endParaRPr>
          </a:p>
          <a:p>
            <a:pPr marL="457200" lvl="1" indent="0">
              <a:buNone/>
            </a:pPr>
            <a:r>
              <a:rPr lang="en-US" sz="1400" b="1">
                <a:latin typeface="Courier New"/>
                <a:cs typeface="Courier New"/>
              </a:rPr>
              <a:t>        </a:t>
            </a:r>
            <a:r>
              <a:rPr lang="en-US" sz="1400" b="1" err="1">
                <a:latin typeface="Courier New"/>
                <a:cs typeface="Courier New"/>
              </a:rPr>
              <a:t>alumni_postal_zip</a:t>
            </a:r>
            <a:r>
              <a:rPr lang="en-US" sz="1400" b="1">
                <a:latin typeface="Courier New"/>
                <a:cs typeface="Courier New"/>
              </a:rPr>
              <a:t> as </a:t>
            </a:r>
            <a:r>
              <a:rPr lang="en-US" sz="1400" b="1" err="1">
                <a:latin typeface="Courier New"/>
                <a:cs typeface="Courier New"/>
              </a:rPr>
              <a:t>zip_code</a:t>
            </a:r>
            <a:r>
              <a:rPr lang="en-US" sz="1400" b="1">
                <a:latin typeface="Courier New"/>
                <a:cs typeface="Courier New"/>
              </a:rPr>
              <a:t>, </a:t>
            </a:r>
            <a:r>
              <a:rPr lang="en-US" sz="1400" b="1" err="1">
                <a:latin typeface="Courier New"/>
                <a:cs typeface="Courier New"/>
              </a:rPr>
              <a:t>city_name</a:t>
            </a:r>
            <a:r>
              <a:rPr lang="en-US" sz="1400" b="1">
                <a:latin typeface="Courier New"/>
                <a:cs typeface="Courier New"/>
              </a:rPr>
              <a:t> as city, </a:t>
            </a:r>
            <a:r>
              <a:rPr lang="en-US" sz="1400" b="1" err="1">
                <a:latin typeface="Courier New"/>
                <a:cs typeface="Courier New"/>
              </a:rPr>
              <a:t>company_name</a:t>
            </a:r>
            <a:r>
              <a:rPr lang="en-US" sz="1400" b="1">
                <a:latin typeface="Courier New"/>
                <a:cs typeface="Courier New"/>
              </a:rPr>
              <a:t> as company,</a:t>
            </a:r>
          </a:p>
          <a:p>
            <a:pPr marL="457200" lvl="1" indent="0">
              <a:buNone/>
            </a:pPr>
            <a:r>
              <a:rPr lang="en-US" sz="1400" b="1">
                <a:latin typeface="Courier New"/>
                <a:cs typeface="Courier New"/>
              </a:rPr>
              <a:t>	    COALESCE(donations.total_donation,0) as </a:t>
            </a:r>
            <a:r>
              <a:rPr lang="en-US" sz="1400" b="1" err="1">
                <a:latin typeface="Courier New"/>
                <a:cs typeface="Courier New"/>
              </a:rPr>
              <a:t>total_donations</a:t>
            </a:r>
            <a:r>
              <a:rPr lang="en-US" sz="1400" b="1">
                <a:latin typeface="Courier New"/>
                <a:cs typeface="Courier New"/>
              </a:rPr>
              <a:t>, </a:t>
            </a:r>
            <a:endParaRPr lang="en-US" sz="1400" b="1">
              <a:latin typeface="Courier New" panose="02070309020205020404" pitchFamily="49" charset="0"/>
              <a:cs typeface="Courier New" panose="02070309020205020404" pitchFamily="49" charset="0"/>
            </a:endParaRPr>
          </a:p>
          <a:p>
            <a:pPr marL="457200" lvl="1" indent="0">
              <a:buNone/>
            </a:pPr>
            <a:r>
              <a:rPr lang="en-US" sz="1400" b="1">
                <a:latin typeface="Courier New"/>
                <a:cs typeface="Courier New"/>
              </a:rPr>
              <a:t>        COALESCE(evnts.events_attended,0) as </a:t>
            </a:r>
            <a:r>
              <a:rPr lang="en-US" sz="1400" b="1" err="1">
                <a:latin typeface="Courier New"/>
                <a:cs typeface="Courier New"/>
              </a:rPr>
              <a:t>events_attended</a:t>
            </a:r>
            <a:r>
              <a:rPr lang="en-US" sz="1400" b="1">
                <a:latin typeface="Courier New"/>
                <a:cs typeface="Courier New"/>
              </a:rPr>
              <a:t>,</a:t>
            </a:r>
          </a:p>
          <a:p>
            <a:pPr marL="457200" lvl="1" indent="0">
              <a:buNone/>
            </a:pPr>
            <a:r>
              <a:rPr lang="en-US" sz="1400" b="1">
                <a:latin typeface="Courier New"/>
                <a:cs typeface="Courier New"/>
              </a:rPr>
              <a:t>        COALESCE(prgms.programs_attended,0) as </a:t>
            </a:r>
            <a:r>
              <a:rPr lang="en-US" sz="1400" b="1" err="1">
                <a:latin typeface="Courier New"/>
                <a:cs typeface="Courier New"/>
              </a:rPr>
              <a:t>programs_attended</a:t>
            </a:r>
            <a:endParaRPr lang="en-US" sz="1400" b="1">
              <a:latin typeface="Courier New"/>
              <a:cs typeface="Courier New"/>
            </a:endParaRPr>
          </a:p>
          <a:p>
            <a:pPr marL="457200" lvl="1" indent="0">
              <a:buNone/>
            </a:pPr>
            <a:r>
              <a:rPr lang="en-US" sz="1400" b="1">
                <a:latin typeface="Courier New"/>
                <a:cs typeface="Courier New"/>
              </a:rPr>
              <a:t>FROM alumni a</a:t>
            </a:r>
          </a:p>
          <a:p>
            <a:pPr marL="457200" lvl="1" indent="0">
              <a:buNone/>
            </a:pPr>
            <a:r>
              <a:rPr lang="en-US" sz="1400" b="1">
                <a:latin typeface="Courier New"/>
                <a:cs typeface="Courier New"/>
              </a:rPr>
              <a:t>LEFT JOIN (SELECT </a:t>
            </a:r>
            <a:r>
              <a:rPr lang="en-US" sz="1400" b="1" err="1">
                <a:latin typeface="Courier New"/>
                <a:cs typeface="Courier New"/>
              </a:rPr>
              <a:t>alumni_id</a:t>
            </a:r>
            <a:r>
              <a:rPr lang="en-US" sz="1400" b="1">
                <a:latin typeface="Courier New"/>
                <a:cs typeface="Courier New"/>
              </a:rPr>
              <a:t>, SUM(</a:t>
            </a:r>
            <a:r>
              <a:rPr lang="en-US" sz="1400" b="1" err="1">
                <a:latin typeface="Courier New"/>
                <a:cs typeface="Courier New"/>
              </a:rPr>
              <a:t>alumni_donation_amount</a:t>
            </a:r>
            <a:r>
              <a:rPr lang="en-US" sz="1400" b="1">
                <a:latin typeface="Courier New"/>
                <a:cs typeface="Courier New"/>
              </a:rPr>
              <a:t>) as </a:t>
            </a:r>
            <a:r>
              <a:rPr lang="en-US" sz="1400" b="1" err="1">
                <a:latin typeface="Courier New"/>
                <a:cs typeface="Courier New"/>
              </a:rPr>
              <a:t>total_donation</a:t>
            </a:r>
            <a:r>
              <a:rPr lang="en-US" sz="1400" b="1">
                <a:latin typeface="Courier New"/>
                <a:cs typeface="Courier New"/>
              </a:rPr>
              <a:t> </a:t>
            </a:r>
            <a:endParaRPr lang="en-US" sz="1400" b="1">
              <a:latin typeface="Courier New" panose="02070309020205020404" pitchFamily="49" charset="0"/>
              <a:cs typeface="Courier New" panose="02070309020205020404" pitchFamily="49" charset="0"/>
            </a:endParaRPr>
          </a:p>
          <a:p>
            <a:pPr marL="457200" lvl="1" indent="0">
              <a:buNone/>
            </a:pPr>
            <a:r>
              <a:rPr lang="en-US" sz="1400" b="1">
                <a:latin typeface="Courier New"/>
                <a:cs typeface="Courier New"/>
              </a:rPr>
              <a:t>		   FROM </a:t>
            </a:r>
            <a:r>
              <a:rPr lang="en-US" sz="1400" b="1" err="1">
                <a:latin typeface="Courier New"/>
                <a:cs typeface="Courier New"/>
              </a:rPr>
              <a:t>alumni_donation</a:t>
            </a:r>
            <a:r>
              <a:rPr lang="en-US" sz="1400" b="1">
                <a:latin typeface="Courier New"/>
                <a:cs typeface="Courier New"/>
              </a:rPr>
              <a:t> GROUP BY </a:t>
            </a:r>
            <a:r>
              <a:rPr lang="en-US" sz="1400" b="1" err="1">
                <a:latin typeface="Courier New"/>
                <a:cs typeface="Courier New"/>
              </a:rPr>
              <a:t>alumni_id</a:t>
            </a:r>
            <a:r>
              <a:rPr lang="en-US" sz="1400" b="1">
                <a:latin typeface="Courier New"/>
                <a:cs typeface="Courier New"/>
              </a:rPr>
              <a:t>) as donations ON </a:t>
            </a:r>
            <a:r>
              <a:rPr lang="en-US" sz="1400" b="1" err="1">
                <a:latin typeface="Courier New"/>
                <a:cs typeface="Courier New"/>
              </a:rPr>
              <a:t>a.alumni_id</a:t>
            </a:r>
            <a:r>
              <a:rPr lang="en-US" sz="1400" b="1">
                <a:latin typeface="Courier New"/>
                <a:cs typeface="Courier New"/>
              </a:rPr>
              <a:t> = </a:t>
            </a:r>
            <a:r>
              <a:rPr lang="en-US" sz="1400" b="1" err="1">
                <a:latin typeface="Courier New"/>
                <a:cs typeface="Courier New"/>
              </a:rPr>
              <a:t>donations.alumni_id</a:t>
            </a:r>
            <a:endParaRPr lang="en-US" sz="1400" b="1">
              <a:latin typeface="Courier New"/>
              <a:cs typeface="Courier New"/>
            </a:endParaRPr>
          </a:p>
          <a:p>
            <a:pPr marL="457200" lvl="1" indent="0">
              <a:buNone/>
            </a:pPr>
            <a:r>
              <a:rPr lang="en-US" sz="1400" b="1">
                <a:latin typeface="Courier New"/>
                <a:cs typeface="Courier New"/>
              </a:rPr>
              <a:t>LEFT JOIN (SELECT </a:t>
            </a:r>
            <a:r>
              <a:rPr lang="en-US" sz="1400" b="1" err="1">
                <a:latin typeface="Courier New"/>
                <a:cs typeface="Courier New"/>
              </a:rPr>
              <a:t>alumni_id</a:t>
            </a:r>
            <a:r>
              <a:rPr lang="en-US" sz="1400" b="1">
                <a:latin typeface="Courier New"/>
                <a:cs typeface="Courier New"/>
              </a:rPr>
              <a:t>, COUNT(</a:t>
            </a:r>
            <a:r>
              <a:rPr lang="en-US" sz="1400" b="1" err="1">
                <a:latin typeface="Courier New"/>
                <a:cs typeface="Courier New"/>
              </a:rPr>
              <a:t>alum_events_id</a:t>
            </a:r>
            <a:r>
              <a:rPr lang="en-US" sz="1400" b="1">
                <a:latin typeface="Courier New"/>
                <a:cs typeface="Courier New"/>
              </a:rPr>
              <a:t>) as </a:t>
            </a:r>
            <a:r>
              <a:rPr lang="en-US" sz="1400" b="1" err="1">
                <a:latin typeface="Courier New"/>
                <a:cs typeface="Courier New"/>
              </a:rPr>
              <a:t>events_attended</a:t>
            </a:r>
            <a:r>
              <a:rPr lang="en-US" sz="1400" b="1">
                <a:latin typeface="Courier New"/>
                <a:cs typeface="Courier New"/>
              </a:rPr>
              <a:t> </a:t>
            </a:r>
            <a:endParaRPr lang="en-US" sz="1400" b="1">
              <a:latin typeface="Courier New" panose="02070309020205020404" pitchFamily="49" charset="0"/>
              <a:cs typeface="Courier New" panose="02070309020205020404" pitchFamily="49" charset="0"/>
            </a:endParaRPr>
          </a:p>
          <a:p>
            <a:pPr marL="457200" lvl="1" indent="0">
              <a:buNone/>
            </a:pPr>
            <a:r>
              <a:rPr lang="en-US" sz="1400" b="1">
                <a:latin typeface="Courier New"/>
                <a:cs typeface="Courier New"/>
              </a:rPr>
              <a:t>		FROM </a:t>
            </a:r>
            <a:r>
              <a:rPr lang="en-US" sz="1400" b="1" err="1">
                <a:latin typeface="Courier New"/>
                <a:cs typeface="Courier New"/>
              </a:rPr>
              <a:t>alum_events</a:t>
            </a:r>
            <a:r>
              <a:rPr lang="en-US" sz="1400" b="1">
                <a:latin typeface="Courier New"/>
                <a:cs typeface="Courier New"/>
              </a:rPr>
              <a:t> WHERE attended=1 GROUP BY </a:t>
            </a:r>
            <a:r>
              <a:rPr lang="en-US" sz="1400" b="1" err="1">
                <a:latin typeface="Courier New"/>
                <a:cs typeface="Courier New"/>
              </a:rPr>
              <a:t>alumni_id</a:t>
            </a:r>
            <a:r>
              <a:rPr lang="en-US" sz="1400" b="1">
                <a:latin typeface="Courier New"/>
                <a:cs typeface="Courier New"/>
              </a:rPr>
              <a:t>) as </a:t>
            </a:r>
            <a:r>
              <a:rPr lang="en-US" sz="1400" b="1" err="1">
                <a:latin typeface="Courier New"/>
                <a:cs typeface="Courier New"/>
              </a:rPr>
              <a:t>evnts</a:t>
            </a:r>
            <a:r>
              <a:rPr lang="en-US" sz="1400" b="1">
                <a:latin typeface="Courier New"/>
                <a:cs typeface="Courier New"/>
              </a:rPr>
              <a:t> ON </a:t>
            </a:r>
            <a:r>
              <a:rPr lang="en-US" sz="1400" b="1" err="1">
                <a:latin typeface="Courier New"/>
                <a:cs typeface="Courier New"/>
              </a:rPr>
              <a:t>a.alumni_id</a:t>
            </a:r>
            <a:r>
              <a:rPr lang="en-US" sz="1400" b="1">
                <a:latin typeface="Courier New"/>
                <a:cs typeface="Courier New"/>
              </a:rPr>
              <a:t> = </a:t>
            </a:r>
            <a:r>
              <a:rPr lang="en-US" sz="1400" b="1" err="1">
                <a:latin typeface="Courier New"/>
                <a:cs typeface="Courier New"/>
              </a:rPr>
              <a:t>evnts.alumni_id</a:t>
            </a:r>
            <a:endParaRPr lang="en-US" sz="1400" b="1">
              <a:latin typeface="Courier New"/>
              <a:cs typeface="Courier New"/>
            </a:endParaRPr>
          </a:p>
          <a:p>
            <a:pPr marL="457200" lvl="1" indent="0">
              <a:buNone/>
            </a:pPr>
            <a:r>
              <a:rPr lang="en-US" sz="1400" b="1">
                <a:latin typeface="Courier New"/>
                <a:cs typeface="Courier New"/>
              </a:rPr>
              <a:t>LEFT JOIN (SELECT </a:t>
            </a:r>
            <a:r>
              <a:rPr lang="en-US" sz="1400" b="1" err="1">
                <a:latin typeface="Courier New"/>
                <a:cs typeface="Courier New"/>
              </a:rPr>
              <a:t>alumni_id</a:t>
            </a:r>
            <a:r>
              <a:rPr lang="en-US" sz="1400" b="1">
                <a:latin typeface="Courier New"/>
                <a:cs typeface="Courier New"/>
              </a:rPr>
              <a:t>, COUNT(</a:t>
            </a:r>
            <a:r>
              <a:rPr lang="en-US" sz="1400" b="1" err="1">
                <a:latin typeface="Courier New"/>
                <a:cs typeface="Courier New"/>
              </a:rPr>
              <a:t>program_id</a:t>
            </a:r>
            <a:r>
              <a:rPr lang="en-US" sz="1400" b="1">
                <a:latin typeface="Courier New"/>
                <a:cs typeface="Courier New"/>
              </a:rPr>
              <a:t>) as </a:t>
            </a:r>
            <a:r>
              <a:rPr lang="en-US" sz="1400" b="1" err="1">
                <a:latin typeface="Courier New"/>
                <a:cs typeface="Courier New"/>
              </a:rPr>
              <a:t>programs_attended</a:t>
            </a:r>
            <a:r>
              <a:rPr lang="en-US" sz="1400" b="1">
                <a:latin typeface="Courier New"/>
                <a:cs typeface="Courier New"/>
              </a:rPr>
              <a:t> FROM </a:t>
            </a:r>
            <a:r>
              <a:rPr lang="en-US" sz="1400" b="1" err="1">
                <a:latin typeface="Courier New"/>
                <a:cs typeface="Courier New"/>
              </a:rPr>
              <a:t>alum_program</a:t>
            </a:r>
            <a:r>
              <a:rPr lang="en-US" sz="1400" b="1">
                <a:latin typeface="Courier New"/>
                <a:cs typeface="Courier New"/>
              </a:rPr>
              <a:t> </a:t>
            </a:r>
            <a:endParaRPr lang="en-US" sz="1400" b="1">
              <a:latin typeface="Courier New" panose="02070309020205020404" pitchFamily="49" charset="0"/>
              <a:cs typeface="Courier New" panose="02070309020205020404" pitchFamily="49" charset="0"/>
            </a:endParaRPr>
          </a:p>
          <a:p>
            <a:pPr marL="457200" lvl="1" indent="0">
              <a:buNone/>
            </a:pPr>
            <a:r>
              <a:rPr lang="en-US" sz="1400" b="1">
                <a:latin typeface="Courier New"/>
                <a:cs typeface="Courier New"/>
              </a:rPr>
              <a:t>           GROUP BY </a:t>
            </a:r>
            <a:r>
              <a:rPr lang="en-US" sz="1400" b="1" err="1">
                <a:latin typeface="Courier New"/>
                <a:cs typeface="Courier New"/>
              </a:rPr>
              <a:t>alumni_id</a:t>
            </a:r>
            <a:r>
              <a:rPr lang="en-US" sz="1400" b="1">
                <a:latin typeface="Courier New"/>
                <a:cs typeface="Courier New"/>
              </a:rPr>
              <a:t>) as </a:t>
            </a:r>
            <a:r>
              <a:rPr lang="en-US" sz="1400" b="1" err="1">
                <a:latin typeface="Courier New"/>
                <a:cs typeface="Courier New"/>
              </a:rPr>
              <a:t>prgms</a:t>
            </a:r>
            <a:r>
              <a:rPr lang="en-US" sz="1400" b="1">
                <a:latin typeface="Courier New"/>
                <a:cs typeface="Courier New"/>
              </a:rPr>
              <a:t> </a:t>
            </a:r>
            <a:endParaRPr lang="en-US" sz="1400" b="1">
              <a:latin typeface="Courier New" panose="02070309020205020404" pitchFamily="49" charset="0"/>
              <a:cs typeface="Courier New" panose="02070309020205020404" pitchFamily="49" charset="0"/>
            </a:endParaRPr>
          </a:p>
          <a:p>
            <a:pPr marL="457200" lvl="1" indent="0">
              <a:buNone/>
            </a:pPr>
            <a:r>
              <a:rPr lang="en-US" sz="1400" b="1">
                <a:latin typeface="Courier New"/>
                <a:cs typeface="Courier New"/>
              </a:rPr>
              <a:t>ON </a:t>
            </a:r>
            <a:r>
              <a:rPr lang="en-US" sz="1400" b="1" err="1">
                <a:latin typeface="Courier New"/>
                <a:cs typeface="Courier New"/>
              </a:rPr>
              <a:t>a.alumni_id</a:t>
            </a:r>
            <a:r>
              <a:rPr lang="en-US" sz="1400" b="1">
                <a:latin typeface="Courier New"/>
                <a:cs typeface="Courier New"/>
              </a:rPr>
              <a:t> = </a:t>
            </a:r>
            <a:r>
              <a:rPr lang="en-US" sz="1400" b="1" err="1">
                <a:latin typeface="Courier New"/>
                <a:cs typeface="Courier New"/>
              </a:rPr>
              <a:t>prgms.alumni_id</a:t>
            </a:r>
            <a:endParaRPr lang="en-US" sz="1400" b="1">
              <a:latin typeface="Courier New"/>
              <a:cs typeface="Courier New"/>
            </a:endParaRPr>
          </a:p>
          <a:p>
            <a:pPr marL="457200" lvl="1" indent="0">
              <a:buNone/>
            </a:pPr>
            <a:r>
              <a:rPr lang="en-US" sz="1400" b="1">
                <a:latin typeface="Courier New"/>
                <a:cs typeface="Courier New"/>
              </a:rPr>
              <a:t>LEFT JOIN city ON </a:t>
            </a:r>
            <a:r>
              <a:rPr lang="en-US" sz="1400" b="1" err="1">
                <a:latin typeface="Courier New"/>
                <a:cs typeface="Courier New"/>
              </a:rPr>
              <a:t>a.city_id</a:t>
            </a:r>
            <a:r>
              <a:rPr lang="en-US" sz="1400" b="1">
                <a:latin typeface="Courier New"/>
                <a:cs typeface="Courier New"/>
              </a:rPr>
              <a:t> = </a:t>
            </a:r>
            <a:r>
              <a:rPr lang="en-US" sz="1400" b="1" err="1">
                <a:latin typeface="Courier New"/>
                <a:cs typeface="Courier New"/>
              </a:rPr>
              <a:t>city.city_id</a:t>
            </a:r>
            <a:endParaRPr lang="en-US" sz="1400" b="1">
              <a:latin typeface="Courier New"/>
              <a:cs typeface="Courier New"/>
            </a:endParaRPr>
          </a:p>
          <a:p>
            <a:pPr marL="457200" lvl="1" indent="0">
              <a:buNone/>
            </a:pPr>
            <a:r>
              <a:rPr lang="en-US" sz="1400" b="1">
                <a:latin typeface="Courier New"/>
                <a:cs typeface="Courier New"/>
              </a:rPr>
              <a:t>LEFT JOIN company </a:t>
            </a:r>
            <a:r>
              <a:rPr lang="en-US" sz="1400" b="1" err="1">
                <a:latin typeface="Courier New"/>
                <a:cs typeface="Courier New"/>
              </a:rPr>
              <a:t>cmp</a:t>
            </a:r>
            <a:r>
              <a:rPr lang="en-US" sz="1400" b="1">
                <a:latin typeface="Courier New"/>
                <a:cs typeface="Courier New"/>
              </a:rPr>
              <a:t> ON </a:t>
            </a:r>
            <a:r>
              <a:rPr lang="en-US" sz="1400" b="1" err="1">
                <a:latin typeface="Courier New"/>
                <a:cs typeface="Courier New"/>
              </a:rPr>
              <a:t>a.company_id</a:t>
            </a:r>
            <a:r>
              <a:rPr lang="en-US" sz="1400" b="1">
                <a:latin typeface="Courier New"/>
                <a:cs typeface="Courier New"/>
              </a:rPr>
              <a:t> = </a:t>
            </a:r>
            <a:r>
              <a:rPr lang="en-US" sz="1400" b="1" err="1">
                <a:latin typeface="Courier New"/>
                <a:cs typeface="Courier New"/>
              </a:rPr>
              <a:t>cmp.company_id</a:t>
            </a:r>
            <a:r>
              <a:rPr lang="en-US" sz="1400" b="1">
                <a:latin typeface="Courier New"/>
                <a:cs typeface="Courier New"/>
              </a:rPr>
              <a:t>;</a:t>
            </a:r>
          </a:p>
          <a:p>
            <a:pPr lvl="1"/>
            <a:endParaRPr lang="en-US" sz="1400" dirty="0">
              <a:latin typeface="Courier New" panose="02070309020205020404" pitchFamily="49" charset="0"/>
              <a:cs typeface="Courier New" panose="02070309020205020404" pitchFamily="49" charset="0"/>
            </a:endParaRPr>
          </a:p>
          <a:p>
            <a:pPr lvl="1"/>
            <a:endParaRPr lang="en-US" sz="1400"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72E84995-AB2D-4277-8D0A-12CB6FAE7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10" y="5855480"/>
            <a:ext cx="1971414" cy="970817"/>
          </a:xfrm>
          <a:prstGeom prst="rect">
            <a:avLst/>
          </a:prstGeom>
        </p:spPr>
      </p:pic>
    </p:spTree>
    <p:extLst>
      <p:ext uri="{BB962C8B-B14F-4D97-AF65-F5344CB8AC3E}">
        <p14:creationId xmlns:p14="http://schemas.microsoft.com/office/powerpoint/2010/main" val="8526678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U_base_template" id="{9CEA1AFE-1DDB-3144-9BDB-9D51DEB8C1F4}" vid="{DFDC5228-A03A-1149-9E7D-C33D19EF3A2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1869</Words>
  <Application>Microsoft Macintosh PowerPoint</Application>
  <PresentationFormat>Widescreen</PresentationFormat>
  <Paragraphs>280</Paragraphs>
  <Slides>22</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Calibri Light</vt:lpstr>
      <vt:lpstr>Courier New</vt:lpstr>
      <vt:lpstr>office theme</vt:lpstr>
      <vt:lpstr>1_Office Theme</vt:lpstr>
      <vt:lpstr>Alumni Management System</vt:lpstr>
      <vt:lpstr>Why Alumni Management System?</vt:lpstr>
      <vt:lpstr>Migrate into the Cloud</vt:lpstr>
      <vt:lpstr>Advanced SQL SP 1 Definition</vt:lpstr>
      <vt:lpstr>Advanced SQL SP 1 Call</vt:lpstr>
      <vt:lpstr>Advanced SQL SP 1 Call</vt:lpstr>
      <vt:lpstr>Advanced SQL SP 2 Definition</vt:lpstr>
      <vt:lpstr>Advanced SQL SP 2 Call</vt:lpstr>
      <vt:lpstr>Advanced SQL View 1 Definition</vt:lpstr>
      <vt:lpstr>Advanced SQL View 1 Call</vt:lpstr>
      <vt:lpstr>Advanced SQL View 2 Definition</vt:lpstr>
      <vt:lpstr>Advanced SQL View 2 Call</vt:lpstr>
      <vt:lpstr>Advanced SQL View 3 Definition</vt:lpstr>
      <vt:lpstr>Advanced SQL View 3 Call</vt:lpstr>
      <vt:lpstr>Analytic Queries – Use Case 1</vt:lpstr>
      <vt:lpstr>Use Case 1 – Graphs</vt:lpstr>
      <vt:lpstr>Use Case 1 – Graphs</vt:lpstr>
      <vt:lpstr>Analytic Queries – Use Case 2</vt:lpstr>
      <vt:lpstr>Use Case 2 – Visuals</vt:lpstr>
      <vt:lpstr>Use Case 2 – Visual</vt:lpstr>
      <vt:lpstr>Scope for future improvements</vt:lpstr>
      <vt:lpstr>Data Modelling – ER diagram for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Alumni Management System</dc:title>
  <dc:creator>Gupta, Sourabh</dc:creator>
  <cp:lastModifiedBy>Ghai, Sanyukta</cp:lastModifiedBy>
  <cp:revision>1</cp:revision>
  <dcterms:created xsi:type="dcterms:W3CDTF">2019-06-05T23:33:23Z</dcterms:created>
  <dcterms:modified xsi:type="dcterms:W3CDTF">2019-06-06T00:34:25Z</dcterms:modified>
</cp:coreProperties>
</file>