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7" r:id="rId2"/>
    <p:sldId id="278" r:id="rId3"/>
    <p:sldId id="279" r:id="rId4"/>
    <p:sldId id="281" r:id="rId5"/>
    <p:sldId id="283" r:id="rId6"/>
    <p:sldId id="282" r:id="rId7"/>
    <p:sldId id="284" r:id="rId8"/>
    <p:sldId id="285" r:id="rId9"/>
    <p:sldId id="286" r:id="rId10"/>
    <p:sldId id="275" r:id="rId11"/>
    <p:sldId id="280"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1076FE26-D697-487F-9996-376C52F0C507}">
          <p14:sldIdLst>
            <p14:sldId id="257"/>
            <p14:sldId id="278"/>
            <p14:sldId id="279"/>
            <p14:sldId id="281"/>
            <p14:sldId id="283"/>
            <p14:sldId id="282"/>
            <p14:sldId id="284"/>
            <p14:sldId id="285"/>
            <p14:sldId id="286"/>
            <p14:sldId id="275"/>
            <p14:sldId id="28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EF4A7B-2A7E-4CDF-B4A1-DE6D833E7BD8}" v="185" dt="2024-09-22T11:18:11.1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103" d="100"/>
          <a:sy n="103" d="100"/>
        </p:scale>
        <p:origin x="91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657"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58"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1048585" name="Google Shape;89;g9c7b319b961fe93_1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586" name="Google Shape;90;g9c7b319b961fe93_1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48612"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11;p2"/>
          <p:cNvGrpSpPr/>
          <p:nvPr/>
        </p:nvGrpSpPr>
        <p:grpSpPr>
          <a:xfrm>
            <a:off x="830392" y="1191256"/>
            <a:ext cx="745763" cy="45826"/>
            <a:chOff x="4580561" y="2589004"/>
            <a:chExt cx="1064464" cy="25200"/>
          </a:xfrm>
        </p:grpSpPr>
        <p:sp>
          <p:nvSpPr>
            <p:cNvPr id="1048613"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14"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615"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048616"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048617"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53" name="Google Shape;74;p11"/>
          <p:cNvGrpSpPr/>
          <p:nvPr/>
        </p:nvGrpSpPr>
        <p:grpSpPr>
          <a:xfrm>
            <a:off x="830392" y="4169130"/>
            <a:ext cx="745763" cy="45826"/>
            <a:chOff x="4580561" y="2589004"/>
            <a:chExt cx="1064464" cy="25200"/>
          </a:xfrm>
        </p:grpSpPr>
        <p:sp>
          <p:nvSpPr>
            <p:cNvPr id="1048630"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1"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632"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fontScale="90000"/>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048633"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1048634"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1048579"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50" name="Google Shape;18;p3"/>
          <p:cNvGrpSpPr/>
          <p:nvPr/>
        </p:nvGrpSpPr>
        <p:grpSpPr>
          <a:xfrm>
            <a:off x="830392" y="1191256"/>
            <a:ext cx="745763" cy="45826"/>
            <a:chOff x="4580561" y="2589004"/>
            <a:chExt cx="1064464" cy="25200"/>
          </a:xfrm>
        </p:grpSpPr>
        <p:sp>
          <p:nvSpPr>
            <p:cNvPr id="1048624"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5"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626"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048627"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1048635"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25;p4"/>
          <p:cNvGrpSpPr/>
          <p:nvPr/>
        </p:nvGrpSpPr>
        <p:grpSpPr>
          <a:xfrm>
            <a:off x="830392" y="1191256"/>
            <a:ext cx="745763" cy="45826"/>
            <a:chOff x="4580561" y="2589004"/>
            <a:chExt cx="1064464" cy="25200"/>
          </a:xfrm>
        </p:grpSpPr>
        <p:sp>
          <p:nvSpPr>
            <p:cNvPr id="104863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3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63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6154"/>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104863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lvl1pPr>
            <a:lvl2pPr marL="914400" lvl="1" indent="-298450">
              <a:spcBef>
                <a:spcPts val="0"/>
              </a:spcBef>
              <a:spcAft>
                <a:spcPts val="0"/>
              </a:spcAft>
              <a:buSzPts val="1100"/>
              <a:buChar char="○"/>
            </a:lvl2pPr>
            <a:lvl3pPr marL="1371600" lvl="2" indent="-298450">
              <a:spcBef>
                <a:spcPts val="0"/>
              </a:spcBef>
              <a:spcAft>
                <a:spcPts val="0"/>
              </a:spcAft>
              <a:buSzPts val="1100"/>
              <a:buChar char="■"/>
            </a:lvl3pPr>
            <a:lvl4pPr marL="1828800" lvl="3" indent="-298450">
              <a:spcBef>
                <a:spcPts val="0"/>
              </a:spcBef>
              <a:spcAft>
                <a:spcPts val="0"/>
              </a:spcAft>
              <a:buSzPts val="1100"/>
              <a:buChar char="●"/>
            </a:lvl4pPr>
            <a:lvl5pPr marL="2286000" lvl="4" indent="-298450">
              <a:spcBef>
                <a:spcPts val="0"/>
              </a:spcBef>
              <a:spcAft>
                <a:spcPts val="0"/>
              </a:spcAft>
              <a:buSzPts val="1100"/>
              <a:buChar char="○"/>
            </a:lvl5pPr>
            <a:lvl6pPr marL="2743200" lvl="5" indent="-298450">
              <a:spcBef>
                <a:spcPts val="0"/>
              </a:spcBef>
              <a:spcAft>
                <a:spcPts val="0"/>
              </a:spcAft>
              <a:buSzPts val="1100"/>
              <a:buChar char="■"/>
            </a:lvl6pPr>
            <a:lvl7pPr marL="3200400" lvl="6" indent="-298450">
              <a:spcBef>
                <a:spcPts val="0"/>
              </a:spcBef>
              <a:spcAft>
                <a:spcPts val="0"/>
              </a:spcAft>
              <a:buSzPts val="1100"/>
              <a:buChar char="●"/>
            </a:lvl7pPr>
            <a:lvl8pPr marL="3657600" lvl="7" indent="-298450">
              <a:spcBef>
                <a:spcPts val="0"/>
              </a:spcBef>
              <a:spcAft>
                <a:spcPts val="0"/>
              </a:spcAft>
              <a:buSzPts val="1100"/>
              <a:buChar char="○"/>
            </a:lvl8pPr>
            <a:lvl9pPr marL="4114800" lvl="8" indent="-298450">
              <a:spcBef>
                <a:spcPts val="0"/>
              </a:spcBef>
              <a:spcAft>
                <a:spcPts val="0"/>
              </a:spcAft>
              <a:buSzPts val="1100"/>
              <a:buChar char="■"/>
            </a:lvl9pPr>
          </a:lstStyle>
          <a:p>
            <a:endParaRPr/>
          </a:p>
        </p:txBody>
      </p:sp>
      <p:sp>
        <p:nvSpPr>
          <p:cNvPr id="104864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1048641"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33;p5"/>
          <p:cNvGrpSpPr/>
          <p:nvPr/>
        </p:nvGrpSpPr>
        <p:grpSpPr>
          <a:xfrm>
            <a:off x="830392" y="1191256"/>
            <a:ext cx="745763" cy="45826"/>
            <a:chOff x="4580561" y="2589004"/>
            <a:chExt cx="1064464" cy="25200"/>
          </a:xfrm>
        </p:grpSpPr>
        <p:sp>
          <p:nvSpPr>
            <p:cNvPr id="1048642"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43"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644"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6154"/>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1048645"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lvl1pPr>
            <a:lvl2pPr marL="914400" lvl="1" indent="-298450">
              <a:spcBef>
                <a:spcPts val="0"/>
              </a:spcBef>
              <a:spcAft>
                <a:spcPts val="0"/>
              </a:spcAft>
              <a:buSzPts val="1100"/>
              <a:buChar char="○"/>
            </a:lvl2pPr>
            <a:lvl3pPr marL="1371600" lvl="2" indent="-298450">
              <a:spcBef>
                <a:spcPts val="0"/>
              </a:spcBef>
              <a:spcAft>
                <a:spcPts val="0"/>
              </a:spcAft>
              <a:buSzPts val="1100"/>
              <a:buChar char="■"/>
            </a:lvl3pPr>
            <a:lvl4pPr marL="1828800" lvl="3" indent="-298450">
              <a:spcBef>
                <a:spcPts val="0"/>
              </a:spcBef>
              <a:spcAft>
                <a:spcPts val="0"/>
              </a:spcAft>
              <a:buSzPts val="1100"/>
              <a:buChar char="●"/>
            </a:lvl4pPr>
            <a:lvl5pPr marL="2286000" lvl="4" indent="-298450">
              <a:spcBef>
                <a:spcPts val="0"/>
              </a:spcBef>
              <a:spcAft>
                <a:spcPts val="0"/>
              </a:spcAft>
              <a:buSzPts val="1100"/>
              <a:buChar char="○"/>
            </a:lvl5pPr>
            <a:lvl6pPr marL="2743200" lvl="5" indent="-298450">
              <a:spcBef>
                <a:spcPts val="0"/>
              </a:spcBef>
              <a:spcAft>
                <a:spcPts val="0"/>
              </a:spcAft>
              <a:buSzPts val="1100"/>
              <a:buChar char="■"/>
            </a:lvl6pPr>
            <a:lvl7pPr marL="3200400" lvl="6" indent="-298450">
              <a:spcBef>
                <a:spcPts val="0"/>
              </a:spcBef>
              <a:spcAft>
                <a:spcPts val="0"/>
              </a:spcAft>
              <a:buSzPts val="1100"/>
              <a:buChar char="●"/>
            </a:lvl7pPr>
            <a:lvl8pPr marL="3657600" lvl="7" indent="-298450">
              <a:spcBef>
                <a:spcPts val="0"/>
              </a:spcBef>
              <a:spcAft>
                <a:spcPts val="0"/>
              </a:spcAft>
              <a:buSzPts val="1100"/>
              <a:buChar char="○"/>
            </a:lvl8pPr>
            <a:lvl9pPr marL="4114800" lvl="8" indent="-298450">
              <a:spcBef>
                <a:spcPts val="0"/>
              </a:spcBef>
              <a:spcAft>
                <a:spcPts val="0"/>
              </a:spcAft>
              <a:buSzPts val="1100"/>
              <a:buChar char="■"/>
            </a:lvl9pPr>
          </a:lstStyle>
          <a:p>
            <a:endParaRPr/>
          </a:p>
        </p:txBody>
      </p:sp>
      <p:sp>
        <p:nvSpPr>
          <p:cNvPr id="1048646"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lvl1pPr>
            <a:lvl2pPr marL="914400" lvl="1" indent="-298450">
              <a:spcBef>
                <a:spcPts val="0"/>
              </a:spcBef>
              <a:spcAft>
                <a:spcPts val="0"/>
              </a:spcAft>
              <a:buSzPts val="1100"/>
              <a:buChar char="○"/>
            </a:lvl2pPr>
            <a:lvl3pPr marL="1371600" lvl="2" indent="-298450">
              <a:spcBef>
                <a:spcPts val="0"/>
              </a:spcBef>
              <a:spcAft>
                <a:spcPts val="0"/>
              </a:spcAft>
              <a:buSzPts val="1100"/>
              <a:buChar char="■"/>
            </a:lvl3pPr>
            <a:lvl4pPr marL="1828800" lvl="3" indent="-298450">
              <a:spcBef>
                <a:spcPts val="0"/>
              </a:spcBef>
              <a:spcAft>
                <a:spcPts val="0"/>
              </a:spcAft>
              <a:buSzPts val="1100"/>
              <a:buChar char="●"/>
            </a:lvl4pPr>
            <a:lvl5pPr marL="2286000" lvl="4" indent="-298450">
              <a:spcBef>
                <a:spcPts val="0"/>
              </a:spcBef>
              <a:spcAft>
                <a:spcPts val="0"/>
              </a:spcAft>
              <a:buSzPts val="1100"/>
              <a:buChar char="○"/>
            </a:lvl5pPr>
            <a:lvl6pPr marL="2743200" lvl="5" indent="-298450">
              <a:spcBef>
                <a:spcPts val="0"/>
              </a:spcBef>
              <a:spcAft>
                <a:spcPts val="0"/>
              </a:spcAft>
              <a:buSzPts val="1100"/>
              <a:buChar char="■"/>
            </a:lvl6pPr>
            <a:lvl7pPr marL="3200400" lvl="6" indent="-298450">
              <a:spcBef>
                <a:spcPts val="0"/>
              </a:spcBef>
              <a:spcAft>
                <a:spcPts val="0"/>
              </a:spcAft>
              <a:buSzPts val="1100"/>
              <a:buChar char="●"/>
            </a:lvl7pPr>
            <a:lvl8pPr marL="3657600" lvl="7" indent="-298450">
              <a:spcBef>
                <a:spcPts val="0"/>
              </a:spcBef>
              <a:spcAft>
                <a:spcPts val="0"/>
              </a:spcAft>
              <a:buSzPts val="1100"/>
              <a:buChar char="○"/>
            </a:lvl8pPr>
            <a:lvl9pPr marL="4114800" lvl="8" indent="-298450">
              <a:spcBef>
                <a:spcPts val="0"/>
              </a:spcBef>
              <a:spcAft>
                <a:spcPts val="0"/>
              </a:spcAft>
              <a:buSzPts val="1100"/>
              <a:buChar char="■"/>
            </a:lvl9pPr>
          </a:lstStyle>
          <a:p>
            <a:endParaRPr/>
          </a:p>
        </p:txBody>
      </p:sp>
      <p:sp>
        <p:nvSpPr>
          <p:cNvPr id="1048647"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1048648"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42;p6"/>
          <p:cNvGrpSpPr/>
          <p:nvPr/>
        </p:nvGrpSpPr>
        <p:grpSpPr>
          <a:xfrm>
            <a:off x="830392" y="1191256"/>
            <a:ext cx="745763" cy="45826"/>
            <a:chOff x="4580561" y="2589004"/>
            <a:chExt cx="1064464" cy="25200"/>
          </a:xfrm>
        </p:grpSpPr>
        <p:sp>
          <p:nvSpPr>
            <p:cNvPr id="1048649"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0"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651"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fontScale="96154"/>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1048652"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104861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9;p7"/>
          <p:cNvGrpSpPr/>
          <p:nvPr/>
        </p:nvGrpSpPr>
        <p:grpSpPr>
          <a:xfrm>
            <a:off x="830392" y="1191256"/>
            <a:ext cx="745763" cy="45826"/>
            <a:chOff x="4580561" y="2589004"/>
            <a:chExt cx="1064464" cy="25200"/>
          </a:xfrm>
        </p:grpSpPr>
        <p:sp>
          <p:nvSpPr>
            <p:cNvPr id="1048619"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20"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621"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1048622"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lvl1pPr>
            <a:lvl2pPr marL="914400" lvl="1" indent="-298450">
              <a:spcBef>
                <a:spcPts val="0"/>
              </a:spcBef>
              <a:spcAft>
                <a:spcPts val="0"/>
              </a:spcAft>
              <a:buSzPts val="1100"/>
              <a:buChar char="○"/>
            </a:lvl2pPr>
            <a:lvl3pPr marL="1371600" lvl="2" indent="-298450">
              <a:spcBef>
                <a:spcPts val="0"/>
              </a:spcBef>
              <a:spcAft>
                <a:spcPts val="0"/>
              </a:spcAft>
              <a:buSzPts val="1100"/>
              <a:buChar char="■"/>
            </a:lvl3pPr>
            <a:lvl4pPr marL="1828800" lvl="3" indent="-298450">
              <a:spcBef>
                <a:spcPts val="0"/>
              </a:spcBef>
              <a:spcAft>
                <a:spcPts val="0"/>
              </a:spcAft>
              <a:buSzPts val="1100"/>
              <a:buChar char="●"/>
            </a:lvl4pPr>
            <a:lvl5pPr marL="2286000" lvl="4" indent="-298450">
              <a:spcBef>
                <a:spcPts val="0"/>
              </a:spcBef>
              <a:spcAft>
                <a:spcPts val="0"/>
              </a:spcAft>
              <a:buSzPts val="1100"/>
              <a:buChar char="○"/>
            </a:lvl5pPr>
            <a:lvl6pPr marL="2743200" lvl="5" indent="-298450">
              <a:spcBef>
                <a:spcPts val="0"/>
              </a:spcBef>
              <a:spcAft>
                <a:spcPts val="0"/>
              </a:spcAft>
              <a:buSzPts val="1100"/>
              <a:buChar char="■"/>
            </a:lvl6pPr>
            <a:lvl7pPr marL="3200400" lvl="6" indent="-298450">
              <a:spcBef>
                <a:spcPts val="0"/>
              </a:spcBef>
              <a:spcAft>
                <a:spcPts val="0"/>
              </a:spcAft>
              <a:buSzPts val="1100"/>
              <a:buChar char="●"/>
            </a:lvl7pPr>
            <a:lvl8pPr marL="3657600" lvl="7" indent="-298450">
              <a:spcBef>
                <a:spcPts val="0"/>
              </a:spcBef>
              <a:spcAft>
                <a:spcPts val="0"/>
              </a:spcAft>
              <a:buSzPts val="1100"/>
              <a:buChar char="○"/>
            </a:lvl8pPr>
            <a:lvl9pPr marL="4114800" lvl="8" indent="-298450">
              <a:spcBef>
                <a:spcPts val="0"/>
              </a:spcBef>
              <a:spcAft>
                <a:spcPts val="0"/>
              </a:spcAft>
              <a:buSzPts val="1100"/>
              <a:buChar char="■"/>
            </a:lvl9pPr>
          </a:lstStyle>
          <a:p>
            <a:endParaRPr/>
          </a:p>
        </p:txBody>
      </p:sp>
      <p:sp>
        <p:nvSpPr>
          <p:cNvPr id="1048623"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61" name="Google Shape;56;p8"/>
          <p:cNvGrpSpPr/>
          <p:nvPr/>
        </p:nvGrpSpPr>
        <p:grpSpPr>
          <a:xfrm>
            <a:off x="830392" y="4169130"/>
            <a:ext cx="745763" cy="45826"/>
            <a:chOff x="4580561" y="2589004"/>
            <a:chExt cx="1064464" cy="25200"/>
          </a:xfrm>
        </p:grpSpPr>
        <p:sp>
          <p:nvSpPr>
            <p:cNvPr id="1048653"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54"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655"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048656"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1048587"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63;p9"/>
          <p:cNvGrpSpPr/>
          <p:nvPr/>
        </p:nvGrpSpPr>
        <p:grpSpPr>
          <a:xfrm>
            <a:off x="830392" y="1191256"/>
            <a:ext cx="745763" cy="45826"/>
            <a:chOff x="4580561" y="2589004"/>
            <a:chExt cx="1064464" cy="25200"/>
          </a:xfrm>
        </p:grpSpPr>
        <p:sp>
          <p:nvSpPr>
            <p:cNvPr id="1048588"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589"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590"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1048591"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048592"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lvl1pPr>
            <a:lvl2pPr marL="914400" lvl="1" indent="-298450">
              <a:spcBef>
                <a:spcPts val="0"/>
              </a:spcBef>
              <a:spcAft>
                <a:spcPts val="0"/>
              </a:spcAft>
              <a:buSzPts val="1100"/>
              <a:buChar char="○"/>
            </a:lvl2pPr>
            <a:lvl3pPr marL="1371600" lvl="2" indent="-298450">
              <a:spcBef>
                <a:spcPts val="0"/>
              </a:spcBef>
              <a:spcAft>
                <a:spcPts val="0"/>
              </a:spcAft>
              <a:buSzPts val="1100"/>
              <a:buChar char="■"/>
            </a:lvl3pPr>
            <a:lvl4pPr marL="1828800" lvl="3" indent="-298450">
              <a:spcBef>
                <a:spcPts val="0"/>
              </a:spcBef>
              <a:spcAft>
                <a:spcPts val="0"/>
              </a:spcAft>
              <a:buSzPts val="1100"/>
              <a:buChar char="●"/>
            </a:lvl4pPr>
            <a:lvl5pPr marL="2286000" lvl="4" indent="-298450">
              <a:spcBef>
                <a:spcPts val="0"/>
              </a:spcBef>
              <a:spcAft>
                <a:spcPts val="0"/>
              </a:spcAft>
              <a:buSzPts val="1100"/>
              <a:buChar char="○"/>
            </a:lvl5pPr>
            <a:lvl6pPr marL="2743200" lvl="5" indent="-298450">
              <a:spcBef>
                <a:spcPts val="0"/>
              </a:spcBef>
              <a:spcAft>
                <a:spcPts val="0"/>
              </a:spcAft>
              <a:buSzPts val="1100"/>
              <a:buChar char="■"/>
            </a:lvl6pPr>
            <a:lvl7pPr marL="3200400" lvl="6" indent="-298450">
              <a:spcBef>
                <a:spcPts val="0"/>
              </a:spcBef>
              <a:spcAft>
                <a:spcPts val="0"/>
              </a:spcAft>
              <a:buSzPts val="1100"/>
              <a:buChar char="●"/>
            </a:lvl7pPr>
            <a:lvl8pPr marL="3657600" lvl="7" indent="-298450">
              <a:spcBef>
                <a:spcPts val="0"/>
              </a:spcBef>
              <a:spcAft>
                <a:spcPts val="0"/>
              </a:spcAft>
              <a:buSzPts val="1100"/>
              <a:buChar char="○"/>
            </a:lvl8pPr>
            <a:lvl9pPr marL="4114800" lvl="8" indent="-298450">
              <a:spcBef>
                <a:spcPts val="0"/>
              </a:spcBef>
              <a:spcAft>
                <a:spcPts val="0"/>
              </a:spcAft>
              <a:buSzPts val="1100"/>
              <a:buChar char="■"/>
            </a:lvl9pPr>
          </a:lstStyle>
          <a:p>
            <a:endParaRPr/>
          </a:p>
        </p:txBody>
      </p:sp>
      <p:sp>
        <p:nvSpPr>
          <p:cNvPr id="1048593"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1048628"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lvl1pPr>
          </a:lstStyle>
          <a:p>
            <a:endParaRPr/>
          </a:p>
        </p:txBody>
      </p:sp>
      <p:sp>
        <p:nvSpPr>
          <p:cNvPr id="1048629"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lv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104857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104857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lnSpcReduction="10000"/>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048580" name="Google Shape;186;p1"/>
          <p:cNvSpPr txBox="1">
            <a:spLocks noGrp="1"/>
          </p:cNvSpPr>
          <p:nvPr>
            <p:ph type="ctrTitle" idx="4294967295"/>
          </p:nvPr>
        </p:nvSpPr>
        <p:spPr>
          <a:xfrm rot="598">
            <a:off x="2371409" y="1629867"/>
            <a:ext cx="4401182" cy="1011039"/>
          </a:xfrm>
          <a:prstGeom prst="rect">
            <a:avLst/>
          </a:prstGeom>
          <a:noFill/>
          <a:ln>
            <a:noFill/>
          </a:ln>
        </p:spPr>
        <p:txBody>
          <a:bodyPr spcFirstLastPara="1" wrap="square" lIns="91425" tIns="91425" rIns="91425" bIns="91425" anchor="t" anchorCtr="0">
            <a:normAutofit/>
          </a:bodyPr>
          <a:lstStyle/>
          <a:p>
            <a:pPr lvl="0" algn="ctr">
              <a:lnSpc>
                <a:spcPct val="150000"/>
              </a:lnSpc>
              <a:buSzPts val="4200"/>
            </a:pPr>
            <a:r>
              <a:rPr lang="en-IN" sz="1800" dirty="0">
                <a:solidFill>
                  <a:schemeClr val="tx1"/>
                </a:solidFill>
                <a:latin typeface="Verdana" panose="020B0604030504040204" pitchFamily="34" charset="0"/>
                <a:ea typeface="Verdana" panose="020B0604030504040204" pitchFamily="34" charset="0"/>
              </a:rPr>
              <a:t> Opinion Mining for </a:t>
            </a:r>
            <a:br>
              <a:rPr lang="en-IN" sz="1800" dirty="0">
                <a:solidFill>
                  <a:schemeClr val="tx1"/>
                </a:solidFill>
                <a:latin typeface="Verdana" panose="020B0604030504040204" pitchFamily="34" charset="0"/>
                <a:ea typeface="Verdana" panose="020B0604030504040204" pitchFamily="34" charset="0"/>
              </a:rPr>
            </a:br>
            <a:r>
              <a:rPr lang="en-IN" sz="1800" dirty="0">
                <a:solidFill>
                  <a:schemeClr val="tx1"/>
                </a:solidFill>
                <a:latin typeface="Verdana" panose="020B0604030504040204" pitchFamily="34" charset="0"/>
                <a:ea typeface="Verdana" panose="020B0604030504040204" pitchFamily="34" charset="0"/>
              </a:rPr>
              <a:t>Comment Sentiment Analysis</a:t>
            </a:r>
            <a:endParaRPr sz="1800" dirty="0">
              <a:solidFill>
                <a:schemeClr val="tx1"/>
              </a:solidFill>
              <a:latin typeface="Verdana" panose="020B0604030504040204" pitchFamily="34" charset="0"/>
              <a:ea typeface="Verdana" panose="020B0604030504040204" pitchFamily="34" charset="0"/>
            </a:endParaRPr>
          </a:p>
        </p:txBody>
      </p:sp>
      <p:sp>
        <p:nvSpPr>
          <p:cNvPr id="1048581" name="TextBox 1048580"/>
          <p:cNvSpPr txBox="1"/>
          <p:nvPr/>
        </p:nvSpPr>
        <p:spPr>
          <a:xfrm>
            <a:off x="6021992" y="3466001"/>
            <a:ext cx="3433330" cy="886012"/>
          </a:xfrm>
          <a:prstGeom prst="rect">
            <a:avLst/>
          </a:prstGeom>
        </p:spPr>
        <p:txBody>
          <a:bodyPr wrap="square" rtlCol="0">
            <a:spAutoFit/>
          </a:bodyPr>
          <a:lstStyle/>
          <a:p>
            <a:pPr algn="just">
              <a:lnSpc>
                <a:spcPct val="150000"/>
              </a:lnSpc>
            </a:pPr>
            <a:r>
              <a:rPr lang="en-US" sz="1200" dirty="0">
                <a:solidFill>
                  <a:srgbClr val="000000"/>
                </a:solidFill>
                <a:latin typeface="Verdana" panose="020B0604030504040204" pitchFamily="34" charset="0"/>
                <a:ea typeface="Verdana" panose="020B0604030504040204" pitchFamily="34" charset="0"/>
                <a:cs typeface="Tahoma" panose="020B0604030504040204" pitchFamily="34" charset="0"/>
              </a:rPr>
              <a:t>Rahul Gupta (21EMCAD045)</a:t>
            </a:r>
          </a:p>
          <a:p>
            <a:pPr algn="just">
              <a:lnSpc>
                <a:spcPct val="150000"/>
              </a:lnSpc>
            </a:pPr>
            <a:r>
              <a:rPr lang="en-US" sz="1200" dirty="0">
                <a:latin typeface="Verdana" panose="020B0604030504040204" pitchFamily="34" charset="0"/>
                <a:ea typeface="Verdana" panose="020B0604030504040204" pitchFamily="34" charset="0"/>
              </a:rPr>
              <a:t>Sourabh Meena (21EMCAD054)</a:t>
            </a:r>
          </a:p>
          <a:p>
            <a:pPr algn="just">
              <a:lnSpc>
                <a:spcPct val="150000"/>
              </a:lnSpc>
            </a:pPr>
            <a:r>
              <a:rPr lang="en-US" sz="1200" dirty="0">
                <a:latin typeface="Verdana" panose="020B0604030504040204" pitchFamily="34" charset="0"/>
                <a:ea typeface="Verdana" panose="020B0604030504040204" pitchFamily="34" charset="0"/>
              </a:rPr>
              <a:t>Narayan Somvanshi (21EMCAD037)</a:t>
            </a:r>
          </a:p>
        </p:txBody>
      </p:sp>
      <p:sp>
        <p:nvSpPr>
          <p:cNvPr id="1048584" name="TextBox 1048583"/>
          <p:cNvSpPr txBox="1"/>
          <p:nvPr/>
        </p:nvSpPr>
        <p:spPr>
          <a:xfrm>
            <a:off x="6021992" y="3012831"/>
            <a:ext cx="2151184" cy="307777"/>
          </a:xfrm>
          <a:prstGeom prst="rect">
            <a:avLst/>
          </a:prstGeom>
        </p:spPr>
        <p:txBody>
          <a:bodyPr wrap="square" rtlCol="0">
            <a:spAutoFit/>
          </a:bodyPr>
          <a:lstStyle/>
          <a:p>
            <a:r>
              <a:rPr lang="en-US" b="1" dirty="0">
                <a:solidFill>
                  <a:srgbClr val="000000"/>
                </a:solidFill>
                <a:latin typeface="Verdana" panose="020B0604030504040204" pitchFamily="34" charset="0"/>
                <a:ea typeface="Verdana" panose="020B0604030504040204" pitchFamily="34" charset="0"/>
                <a:cs typeface="Noto Sans Devanagari Md"/>
              </a:rPr>
              <a:t>Presented By </a:t>
            </a:r>
            <a:endParaRPr lang="en-US" sz="2400" b="1" dirty="0">
              <a:solidFill>
                <a:srgbClr val="000000"/>
              </a:solidFill>
              <a:latin typeface="Verdana" panose="020B0604030504040204" pitchFamily="34" charset="0"/>
              <a:ea typeface="Verdana" panose="020B0604030504040204" pitchFamily="34" charset="0"/>
              <a:cs typeface="Noto Sans Devanagari Md"/>
            </a:endParaRPr>
          </a:p>
        </p:txBody>
      </p:sp>
      <p:sp>
        <p:nvSpPr>
          <p:cNvPr id="2" name="TextBox 1">
            <a:extLst>
              <a:ext uri="{FF2B5EF4-FFF2-40B4-BE49-F238E27FC236}">
                <a16:creationId xmlns:a16="http://schemas.microsoft.com/office/drawing/2014/main" id="{E67E8B97-68BB-85EE-CD14-EC6FEA07A8C2}"/>
              </a:ext>
            </a:extLst>
          </p:cNvPr>
          <p:cNvSpPr txBox="1"/>
          <p:nvPr/>
        </p:nvSpPr>
        <p:spPr>
          <a:xfrm>
            <a:off x="815312" y="3008113"/>
            <a:ext cx="2151184" cy="307777"/>
          </a:xfrm>
          <a:prstGeom prst="rect">
            <a:avLst/>
          </a:prstGeom>
        </p:spPr>
        <p:txBody>
          <a:bodyPr wrap="square" rtlCol="0">
            <a:spAutoFit/>
          </a:bodyPr>
          <a:lstStyle/>
          <a:p>
            <a:r>
              <a:rPr lang="en-US" b="1" dirty="0">
                <a:latin typeface="Verdana" panose="020B0604030504040204" pitchFamily="34" charset="0"/>
                <a:ea typeface="Verdana" panose="020B0604030504040204" pitchFamily="34" charset="0"/>
                <a:cs typeface="Noto Sans Devanagari Md"/>
              </a:rPr>
              <a:t>Guide</a:t>
            </a:r>
            <a:r>
              <a:rPr lang="en-US" b="1" dirty="0">
                <a:solidFill>
                  <a:srgbClr val="000000"/>
                </a:solidFill>
                <a:latin typeface="Verdana" panose="020B0604030504040204" pitchFamily="34" charset="0"/>
                <a:ea typeface="Verdana" panose="020B0604030504040204" pitchFamily="34" charset="0"/>
                <a:cs typeface="Noto Sans Devanagari Md"/>
              </a:rPr>
              <a:t> </a:t>
            </a:r>
            <a:endParaRPr lang="en-US" sz="2400" b="1" dirty="0">
              <a:solidFill>
                <a:srgbClr val="000000"/>
              </a:solidFill>
              <a:latin typeface="Verdana" panose="020B0604030504040204" pitchFamily="34" charset="0"/>
              <a:ea typeface="Verdana" panose="020B0604030504040204" pitchFamily="34" charset="0"/>
              <a:cs typeface="Noto Sans Devanagari Md"/>
            </a:endParaRPr>
          </a:p>
        </p:txBody>
      </p:sp>
      <p:sp>
        <p:nvSpPr>
          <p:cNvPr id="3" name="TextBox 2">
            <a:extLst>
              <a:ext uri="{FF2B5EF4-FFF2-40B4-BE49-F238E27FC236}">
                <a16:creationId xmlns:a16="http://schemas.microsoft.com/office/drawing/2014/main" id="{82B735A9-9D74-F7D8-E46A-C3ECEAF743FD}"/>
              </a:ext>
            </a:extLst>
          </p:cNvPr>
          <p:cNvSpPr txBox="1"/>
          <p:nvPr/>
        </p:nvSpPr>
        <p:spPr>
          <a:xfrm>
            <a:off x="815312" y="3466001"/>
            <a:ext cx="3433330" cy="609013"/>
          </a:xfrm>
          <a:prstGeom prst="rect">
            <a:avLst/>
          </a:prstGeom>
        </p:spPr>
        <p:txBody>
          <a:bodyPr wrap="square" rtlCol="0">
            <a:spAutoFit/>
          </a:bodyPr>
          <a:lstStyle/>
          <a:p>
            <a:pPr algn="just">
              <a:lnSpc>
                <a:spcPct val="150000"/>
              </a:lnSpc>
            </a:pPr>
            <a:r>
              <a:rPr lang="en-US" sz="1200" dirty="0">
                <a:latin typeface="Verdana" panose="020B0604030504040204" pitchFamily="34" charset="0"/>
                <a:ea typeface="Verdana" panose="020B0604030504040204" pitchFamily="34" charset="0"/>
                <a:cs typeface="Tahoma" panose="020B0604030504040204" pitchFamily="34" charset="0"/>
              </a:rPr>
              <a:t>Dr. Shashi Kr Singh</a:t>
            </a:r>
          </a:p>
          <a:p>
            <a:pPr algn="just">
              <a:lnSpc>
                <a:spcPct val="150000"/>
              </a:lnSpc>
            </a:pPr>
            <a:r>
              <a:rPr lang="en-IN" sz="1200" dirty="0">
                <a:latin typeface="Verdana" panose="020B0604030504040204" pitchFamily="34" charset="0"/>
                <a:ea typeface="Verdana" panose="020B0604030504040204" pitchFamily="34" charset="0"/>
              </a:rPr>
              <a:t>Prof. CSE Dept.</a:t>
            </a:r>
            <a:endParaRPr lang="en-US" sz="1100" dirty="0">
              <a:solidFill>
                <a:srgbClr val="000000"/>
              </a:solidFill>
              <a:latin typeface="Verdana" panose="020B0604030504040204" pitchFamily="34" charset="0"/>
              <a:ea typeface="Verdana" panose="020B0604030504040204" pitchFamily="34" charset="0"/>
              <a:cs typeface="Tahoma" panose="020B0604030504040204" pitchFamily="34" charset="0"/>
            </a:endParaRPr>
          </a:p>
        </p:txBody>
      </p:sp>
      <p:pic>
        <p:nvPicPr>
          <p:cNvPr id="7" name="Picture 6">
            <a:extLst>
              <a:ext uri="{FF2B5EF4-FFF2-40B4-BE49-F238E27FC236}">
                <a16:creationId xmlns:a16="http://schemas.microsoft.com/office/drawing/2014/main" id="{6450B79B-EE8C-A59E-3C09-93E98FE76D23}"/>
              </a:ext>
            </a:extLst>
          </p:cNvPr>
          <p:cNvPicPr>
            <a:picLocks noChangeAspect="1"/>
          </p:cNvPicPr>
          <p:nvPr/>
        </p:nvPicPr>
        <p:blipFill>
          <a:blip r:embed="rId3"/>
          <a:stretch>
            <a:fillRect/>
          </a:stretch>
        </p:blipFill>
        <p:spPr>
          <a:xfrm>
            <a:off x="2832411" y="319668"/>
            <a:ext cx="3171906" cy="11890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048580"/>
                                        </p:tgtEl>
                                      </p:cBhvr>
                                    </p:animEffect>
                                    <p:animScale>
                                      <p:cBhvr>
                                        <p:cTn id="7" dur="250" autoRev="1" fill="hold"/>
                                        <p:tgtEl>
                                          <p:spTgt spid="104858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2"/>
                                        </p:tgtEl>
                                      </p:cBhvr>
                                    </p:animEffect>
                                    <p:animScale>
                                      <p:cBhvr>
                                        <p:cTn id="12" dur="250" autoRev="1" fill="hold"/>
                                        <p:tgtEl>
                                          <p:spTgt spid="2"/>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3"/>
                                        </p:tgtEl>
                                      </p:cBhvr>
                                    </p:animEffect>
                                    <p:animScale>
                                      <p:cBhvr>
                                        <p:cTn id="17"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0" grpId="0"/>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TextBox 1048663"/>
          <p:cNvSpPr txBox="1"/>
          <p:nvPr/>
        </p:nvSpPr>
        <p:spPr>
          <a:xfrm>
            <a:off x="2535709" y="528851"/>
            <a:ext cx="4000000" cy="338554"/>
          </a:xfrm>
          <a:prstGeom prst="rect">
            <a:avLst/>
          </a:prstGeom>
        </p:spPr>
        <p:txBody>
          <a:bodyPr wrap="square" rtlCol="0">
            <a:spAutoFit/>
          </a:bodyPr>
          <a:lstStyle/>
          <a:p>
            <a:pPr algn="ctr"/>
            <a:r>
              <a:rPr lang="en-US" sz="1600" b="1" u="none" dirty="0">
                <a:solidFill>
                  <a:srgbClr val="000000"/>
                </a:solidFill>
                <a:latin typeface="Verdana" panose="020B0604030504040204" pitchFamily="34" charset="0"/>
                <a:ea typeface="Verdana" panose="020B0604030504040204" pitchFamily="34" charset="0"/>
              </a:rPr>
              <a:t>REFERENCES</a:t>
            </a:r>
          </a:p>
        </p:txBody>
      </p:sp>
      <p:sp>
        <p:nvSpPr>
          <p:cNvPr id="1048665" name="TextBox 1048664"/>
          <p:cNvSpPr txBox="1"/>
          <p:nvPr/>
        </p:nvSpPr>
        <p:spPr>
          <a:xfrm>
            <a:off x="863829" y="1140185"/>
            <a:ext cx="7416344" cy="1018292"/>
          </a:xfrm>
          <a:prstGeom prst="rect">
            <a:avLst/>
          </a:prstGeom>
        </p:spPr>
        <p:txBody>
          <a:bodyPr wrap="square" rtlCol="0">
            <a:spAutoFit/>
          </a:bodyPr>
          <a:lstStyle/>
          <a:p>
            <a:pPr marL="285750" indent="-285750" algn="just">
              <a:lnSpc>
                <a:spcPct val="150000"/>
              </a:lnSpc>
              <a:buFont typeface="Arial" panose="020B0604020202020204" pitchFamily="34" charset="0"/>
              <a:buChar char="•"/>
            </a:pPr>
            <a:r>
              <a:rPr lang="en-US" dirty="0">
                <a:latin typeface="Verdana" panose="020B0604030504040204" pitchFamily="34" charset="0"/>
                <a:ea typeface="Verdana" panose="020B0604030504040204" pitchFamily="34" charset="0"/>
              </a:rPr>
              <a:t>Bo Pang and Lillian Lee, 'Opinion Mining and Sentiment Analysis,' Foundations and Trends in Information Retrieval, Vol. 2, No. 1-2, pp. 1-135, 2008.</a:t>
            </a:r>
            <a:endParaRPr lang="en-US" dirty="0">
              <a:solidFill>
                <a:srgbClr val="000000"/>
              </a:solidFill>
              <a:latin typeface="Verdana" panose="020B0604030504040204" pitchFamily="34" charset="0"/>
              <a:ea typeface="Verdana" panose="020B0604030504040204" pitchFamily="34" charset="0"/>
            </a:endParaRPr>
          </a:p>
        </p:txBody>
      </p:sp>
      <p:sp>
        <p:nvSpPr>
          <p:cNvPr id="1048666" name="TextBox 1048665"/>
          <p:cNvSpPr txBox="1"/>
          <p:nvPr/>
        </p:nvSpPr>
        <p:spPr>
          <a:xfrm>
            <a:off x="863829" y="2256021"/>
            <a:ext cx="7414490" cy="695127"/>
          </a:xfrm>
          <a:prstGeom prst="rect">
            <a:avLst/>
          </a:prstGeom>
        </p:spPr>
        <p:txBody>
          <a:bodyPr wrap="square" rtlCol="0">
            <a:spAutoFit/>
          </a:bodyPr>
          <a:lstStyle/>
          <a:p>
            <a:pPr marL="285750" indent="-285750">
              <a:lnSpc>
                <a:spcPct val="150000"/>
              </a:lnSpc>
              <a:buFont typeface="Arial" panose="020B0604020202020204" pitchFamily="34" charset="0"/>
              <a:buChar char="•"/>
            </a:pPr>
            <a:r>
              <a:rPr lang="en-US" dirty="0">
                <a:latin typeface="Verdana" panose="020B0604030504040204" pitchFamily="34" charset="0"/>
                <a:ea typeface="Verdana" panose="020B0604030504040204" pitchFamily="34" charset="0"/>
              </a:rPr>
              <a:t>B. Liu, 'Sentiment Analysis and Opinion Mining,' Morgan &amp; Claypool Publishers, 2012.</a:t>
            </a:r>
            <a:endParaRPr lang="en-US" dirty="0">
              <a:solidFill>
                <a:srgbClr val="000000"/>
              </a:solidFill>
              <a:latin typeface="Verdana" panose="020B0604030504040204" pitchFamily="34" charset="0"/>
              <a:ea typeface="Verdana" panose="020B0604030504040204" pitchFamily="34" charset="0"/>
            </a:endParaRPr>
          </a:p>
        </p:txBody>
      </p:sp>
      <p:sp>
        <p:nvSpPr>
          <p:cNvPr id="1048667" name="TextBox 1048666"/>
          <p:cNvSpPr txBox="1"/>
          <p:nvPr/>
        </p:nvSpPr>
        <p:spPr>
          <a:xfrm>
            <a:off x="828464" y="3010620"/>
            <a:ext cx="7414490" cy="1018292"/>
          </a:xfrm>
          <a:prstGeom prst="rect">
            <a:avLst/>
          </a:prstGeom>
        </p:spPr>
        <p:txBody>
          <a:bodyPr wrap="square" rtlCol="0">
            <a:spAutoFit/>
          </a:bodyPr>
          <a:lstStyle/>
          <a:p>
            <a:pPr marL="285750" indent="-285750">
              <a:lnSpc>
                <a:spcPct val="150000"/>
              </a:lnSpc>
              <a:buFont typeface="Arial" panose="020B0604020202020204" pitchFamily="34" charset="0"/>
              <a:buChar char="•"/>
            </a:pPr>
            <a:r>
              <a:rPr lang="en-US" dirty="0">
                <a:latin typeface="Verdana" panose="020B0604030504040204" pitchFamily="34" charset="0"/>
                <a:ea typeface="Verdana" panose="020B0604030504040204" pitchFamily="34" charset="0"/>
              </a:rPr>
              <a:t>A. Kharde and S. Sonawane, 'Sentiment Analysis of Twitter Data: A Survey of Techniques,' International Journal of Computer Applications, Vol. 139, No. 11, 2016.</a:t>
            </a:r>
            <a:endParaRPr lang="en-US" dirty="0">
              <a:solidFill>
                <a:srgbClr val="000000"/>
              </a:solidFill>
              <a:latin typeface="Verdana" panose="020B0604030504040204" pitchFamily="34" charset="0"/>
              <a:ea typeface="Verdan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048664"/>
                                        </p:tgtEl>
                                      </p:cBhvr>
                                    </p:animEffect>
                                    <p:animScale>
                                      <p:cBhvr>
                                        <p:cTn id="7" dur="250" autoRev="1" fill="hold"/>
                                        <p:tgtEl>
                                          <p:spTgt spid="104866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1048665"/>
                                        </p:tgtEl>
                                      </p:cBhvr>
                                    </p:animEffect>
                                    <p:animScale>
                                      <p:cBhvr>
                                        <p:cTn id="12" dur="250" autoRev="1" fill="hold"/>
                                        <p:tgtEl>
                                          <p:spTgt spid="1048665"/>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1048666"/>
                                        </p:tgtEl>
                                      </p:cBhvr>
                                    </p:animEffect>
                                    <p:animScale>
                                      <p:cBhvr>
                                        <p:cTn id="17" dur="250" autoRev="1" fill="hold"/>
                                        <p:tgtEl>
                                          <p:spTgt spid="1048666"/>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1048667"/>
                                        </p:tgtEl>
                                      </p:cBhvr>
                                    </p:animEffect>
                                    <p:animScale>
                                      <p:cBhvr>
                                        <p:cTn id="22" dur="250" autoRev="1" fill="hold"/>
                                        <p:tgtEl>
                                          <p:spTgt spid="104866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4" grpId="0"/>
      <p:bldP spid="1048665" grpId="0"/>
      <p:bldP spid="1048666" grpId="0"/>
      <p:bldP spid="104866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A9D5A2-26B7-B5BD-0144-4CD3972FE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9981" y="1282544"/>
            <a:ext cx="4549698" cy="2578412"/>
          </a:xfrm>
          <a:prstGeom prst="rect">
            <a:avLst/>
          </a:prstGeom>
        </p:spPr>
      </p:pic>
    </p:spTree>
    <p:extLst>
      <p:ext uri="{BB962C8B-B14F-4D97-AF65-F5344CB8AC3E}">
        <p14:creationId xmlns:p14="http://schemas.microsoft.com/office/powerpoint/2010/main" val="3993676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6;p1">
            <a:extLst>
              <a:ext uri="{FF2B5EF4-FFF2-40B4-BE49-F238E27FC236}">
                <a16:creationId xmlns:a16="http://schemas.microsoft.com/office/drawing/2014/main" id="{43D6C079-64DB-2B3E-18A6-2BB8A47B3558}"/>
              </a:ext>
            </a:extLst>
          </p:cNvPr>
          <p:cNvSpPr txBox="1">
            <a:spLocks/>
          </p:cNvSpPr>
          <p:nvPr/>
        </p:nvSpPr>
        <p:spPr>
          <a:xfrm rot="598">
            <a:off x="1148518" y="678093"/>
            <a:ext cx="6846968" cy="4742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pPr algn="ctr">
              <a:buSzPts val="4200"/>
            </a:pPr>
            <a:r>
              <a:rPr lang="en-IN" sz="1600" dirty="0">
                <a:solidFill>
                  <a:schemeClr val="tx1"/>
                </a:solidFill>
                <a:latin typeface="Verdana" panose="020B0604030504040204" pitchFamily="34" charset="0"/>
                <a:ea typeface="Verdana" panose="020B0604030504040204" pitchFamily="34" charset="0"/>
              </a:rPr>
              <a:t>ABSTRACT</a:t>
            </a:r>
          </a:p>
        </p:txBody>
      </p:sp>
      <p:sp>
        <p:nvSpPr>
          <p:cNvPr id="3" name="Google Shape;186;p1">
            <a:extLst>
              <a:ext uri="{FF2B5EF4-FFF2-40B4-BE49-F238E27FC236}">
                <a16:creationId xmlns:a16="http://schemas.microsoft.com/office/drawing/2014/main" id="{59A34565-7603-0860-6C06-901DD87B4A2C}"/>
              </a:ext>
            </a:extLst>
          </p:cNvPr>
          <p:cNvSpPr txBox="1">
            <a:spLocks/>
          </p:cNvSpPr>
          <p:nvPr/>
        </p:nvSpPr>
        <p:spPr>
          <a:xfrm rot="598">
            <a:off x="1148767" y="1306275"/>
            <a:ext cx="6846968" cy="33400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pPr algn="just">
              <a:lnSpc>
                <a:spcPct val="150000"/>
              </a:lnSpc>
              <a:buSzPts val="4200"/>
            </a:pPr>
            <a:r>
              <a:rPr lang="en-US" sz="1400" b="0" dirty="0">
                <a:solidFill>
                  <a:schemeClr val="tx1"/>
                </a:solidFill>
                <a:latin typeface="Verdana" panose="020B0604030504040204" pitchFamily="34" charset="0"/>
                <a:ea typeface="Verdana" panose="020B0604030504040204" pitchFamily="34" charset="0"/>
              </a:rPr>
              <a:t>Opinion mining, also known as sentiment analysis, is a process used to classify user-generated content such as reviews, comments, and social media posts into categories such as positive, negative, or neutral. Our project involves processing comments in multiple languages and analyzing sentiments automatically using machine learning and natural language processing (NLP) techniques. This solution helps businesses or individuals understand user opinions and enhance decision-making based on public feedback.</a:t>
            </a:r>
            <a:endParaRPr lang="en-IN" sz="1400"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1766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gtEl>
                                      </p:cBhvr>
                                    </p:animEffect>
                                    <p:animScale>
                                      <p:cBhvr>
                                        <p:cTn id="12"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1">
            <a:extLst>
              <a:ext uri="{FF2B5EF4-FFF2-40B4-BE49-F238E27FC236}">
                <a16:creationId xmlns:a16="http://schemas.microsoft.com/office/drawing/2014/main" id="{BA5AEB2E-E8B6-6F52-A687-674F5F6261A6}"/>
              </a:ext>
            </a:extLst>
          </p:cNvPr>
          <p:cNvSpPr txBox="1">
            <a:spLocks/>
          </p:cNvSpPr>
          <p:nvPr/>
        </p:nvSpPr>
        <p:spPr>
          <a:xfrm rot="598">
            <a:off x="1148517" y="737567"/>
            <a:ext cx="6846968" cy="4742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pPr algn="ctr">
              <a:buSzPts val="4200"/>
            </a:pPr>
            <a:r>
              <a:rPr lang="en-IN" sz="1600" dirty="0">
                <a:solidFill>
                  <a:schemeClr val="tx1"/>
                </a:solidFill>
                <a:latin typeface="Verdana" panose="020B0604030504040204" pitchFamily="34" charset="0"/>
                <a:ea typeface="Verdana" panose="020B0604030504040204" pitchFamily="34" charset="0"/>
              </a:rPr>
              <a:t>PROBLEM STATEMENT</a:t>
            </a:r>
          </a:p>
        </p:txBody>
      </p:sp>
      <p:sp>
        <p:nvSpPr>
          <p:cNvPr id="5" name="Google Shape;186;p1">
            <a:extLst>
              <a:ext uri="{FF2B5EF4-FFF2-40B4-BE49-F238E27FC236}">
                <a16:creationId xmlns:a16="http://schemas.microsoft.com/office/drawing/2014/main" id="{14826501-4695-650C-3169-4277E5DE2122}"/>
              </a:ext>
            </a:extLst>
          </p:cNvPr>
          <p:cNvSpPr txBox="1">
            <a:spLocks/>
          </p:cNvSpPr>
          <p:nvPr/>
        </p:nvSpPr>
        <p:spPr>
          <a:xfrm rot="598">
            <a:off x="1148773" y="1212982"/>
            <a:ext cx="6846968" cy="34333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pPr algn="just">
              <a:lnSpc>
                <a:spcPct val="150000"/>
              </a:lnSpc>
              <a:buSzPts val="4200"/>
            </a:pPr>
            <a:r>
              <a:rPr lang="en-US" sz="1400" b="0" dirty="0">
                <a:solidFill>
                  <a:schemeClr val="tx1"/>
                </a:solidFill>
                <a:latin typeface="Verdana" panose="020B0604030504040204" pitchFamily="34" charset="0"/>
                <a:ea typeface="Verdana" panose="020B0604030504040204" pitchFamily="34" charset="0"/>
              </a:rPr>
              <a:t>This project addresses the problem of efficiently analyzing and visualizing the sentiment of user-provided comments. Users can input comments or upload a file with multiple comments. The application detects the language, translates comments to English if needed, and performs sentiment analysis to classify them as positive, neutral, or negative. Results are displayed in an easily interpretable format, such as a bar chart or a list, helping users quickly understand the overall sentiment.</a:t>
            </a:r>
            <a:endParaRPr lang="en-IN" sz="1000"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97600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Google Shape;109;p17">
            <a:extLst>
              <a:ext uri="{FF2B5EF4-FFF2-40B4-BE49-F238E27FC236}">
                <a16:creationId xmlns:a16="http://schemas.microsoft.com/office/drawing/2014/main" id="{E271F472-2B68-3577-8963-8520C7ECE0F4}"/>
              </a:ext>
            </a:extLst>
          </p:cNvPr>
          <p:cNvSpPr txBox="1">
            <a:spLocks/>
          </p:cNvSpPr>
          <p:nvPr/>
        </p:nvSpPr>
        <p:spPr>
          <a:xfrm>
            <a:off x="727800" y="451348"/>
            <a:ext cx="7688400" cy="5352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800" b="1" dirty="0">
                <a:latin typeface="Verdana" panose="020B0604030504040204" pitchFamily="34" charset="0"/>
                <a:ea typeface="Verdana" panose="020B0604030504040204" pitchFamily="34" charset="0"/>
              </a:rPr>
              <a:t>TECHNOLOGY STACK </a:t>
            </a:r>
            <a:endParaRPr lang="en-IN" sz="2400" b="1" dirty="0">
              <a:latin typeface="Verdana" panose="020B0604030504040204" pitchFamily="34" charset="0"/>
              <a:ea typeface="Verdana" panose="020B0604030504040204" pitchFamily="34" charset="0"/>
            </a:endParaRPr>
          </a:p>
        </p:txBody>
      </p:sp>
      <p:sp>
        <p:nvSpPr>
          <p:cNvPr id="14" name="TextBox 13">
            <a:extLst>
              <a:ext uri="{FF2B5EF4-FFF2-40B4-BE49-F238E27FC236}">
                <a16:creationId xmlns:a16="http://schemas.microsoft.com/office/drawing/2014/main" id="{0962C334-3022-F8C3-D3B2-480910540464}"/>
              </a:ext>
            </a:extLst>
          </p:cNvPr>
          <p:cNvSpPr txBox="1"/>
          <p:nvPr/>
        </p:nvSpPr>
        <p:spPr>
          <a:xfrm>
            <a:off x="1196340" y="1155266"/>
            <a:ext cx="6751320" cy="2957284"/>
          </a:xfrm>
          <a:prstGeom prst="rect">
            <a:avLst/>
          </a:prstGeom>
          <a:noFill/>
        </p:spPr>
        <p:txBody>
          <a:bodyPr wrap="square" rtlCol="0">
            <a:spAutoFit/>
          </a:bodyPr>
          <a:lstStyle/>
          <a:p>
            <a:pPr>
              <a:lnSpc>
                <a:spcPct val="150000"/>
              </a:lnSpc>
            </a:pPr>
            <a:r>
              <a:rPr lang="en-IN" sz="1400" b="1" dirty="0">
                <a:latin typeface="Verdana" panose="020B0604030504040204" pitchFamily="34" charset="0"/>
                <a:ea typeface="Verdana" panose="020B0604030504040204" pitchFamily="34" charset="0"/>
              </a:rPr>
              <a:t>Front-end:</a:t>
            </a:r>
            <a:r>
              <a:rPr lang="en-IN" sz="1400" dirty="0">
                <a:latin typeface="Verdana" panose="020B0604030504040204" pitchFamily="34" charset="0"/>
                <a:ea typeface="Verdana" panose="020B0604030504040204" pitchFamily="34" charset="0"/>
              </a:rPr>
              <a:t> </a:t>
            </a:r>
          </a:p>
          <a:p>
            <a:pPr>
              <a:lnSpc>
                <a:spcPct val="150000"/>
              </a:lnSpc>
            </a:pPr>
            <a:r>
              <a:rPr lang="en-IN" sz="1400" dirty="0">
                <a:latin typeface="Verdana" panose="020B0604030504040204" pitchFamily="34" charset="0"/>
                <a:ea typeface="Verdana" panose="020B0604030504040204" pitchFamily="34" charset="0"/>
              </a:rPr>
              <a:t>	HTML, CSS, JavaScript</a:t>
            </a:r>
          </a:p>
          <a:p>
            <a:pPr>
              <a:lnSpc>
                <a:spcPct val="150000"/>
              </a:lnSpc>
            </a:pPr>
            <a:r>
              <a:rPr lang="en-IN" sz="1400" b="1" dirty="0">
                <a:latin typeface="Verdana" panose="020B0604030504040204" pitchFamily="34" charset="0"/>
                <a:ea typeface="Verdana" panose="020B0604030504040204" pitchFamily="34" charset="0"/>
              </a:rPr>
              <a:t>Back-end:</a:t>
            </a:r>
            <a:r>
              <a:rPr lang="en-IN" sz="1400" dirty="0">
                <a:latin typeface="Verdana" panose="020B0604030504040204" pitchFamily="34" charset="0"/>
                <a:ea typeface="Verdana" panose="020B0604030504040204" pitchFamily="34" charset="0"/>
              </a:rPr>
              <a:t> </a:t>
            </a:r>
          </a:p>
          <a:p>
            <a:pPr>
              <a:lnSpc>
                <a:spcPct val="150000"/>
              </a:lnSpc>
            </a:pPr>
            <a:r>
              <a:rPr lang="en-IN" sz="1400" dirty="0">
                <a:latin typeface="Verdana" panose="020B0604030504040204" pitchFamily="34" charset="0"/>
                <a:ea typeface="Verdana" panose="020B0604030504040204" pitchFamily="34" charset="0"/>
              </a:rPr>
              <a:t>	Python, Django</a:t>
            </a:r>
          </a:p>
          <a:p>
            <a:pPr>
              <a:lnSpc>
                <a:spcPct val="150000"/>
              </a:lnSpc>
            </a:pPr>
            <a:r>
              <a:rPr lang="en-IN" sz="1400" b="1" dirty="0">
                <a:latin typeface="Verdana" panose="020B0604030504040204" pitchFamily="34" charset="0"/>
                <a:ea typeface="Verdana" panose="020B0604030504040204" pitchFamily="34" charset="0"/>
              </a:rPr>
              <a:t>Machine Learning:</a:t>
            </a:r>
            <a:r>
              <a:rPr lang="en-IN" sz="1400" dirty="0">
                <a:latin typeface="Verdana" panose="020B0604030504040204" pitchFamily="34" charset="0"/>
                <a:ea typeface="Verdana" panose="020B0604030504040204" pitchFamily="34" charset="0"/>
              </a:rPr>
              <a:t> </a:t>
            </a:r>
          </a:p>
          <a:p>
            <a:pPr>
              <a:lnSpc>
                <a:spcPct val="150000"/>
              </a:lnSpc>
            </a:pPr>
            <a:r>
              <a:rPr lang="en-IN" sz="1400" dirty="0">
                <a:latin typeface="Verdana" panose="020B0604030504040204" pitchFamily="34" charset="0"/>
                <a:ea typeface="Verdana" panose="020B0604030504040204" pitchFamily="34" charset="0"/>
              </a:rPr>
              <a:t>	Scikit-learn, NLTK</a:t>
            </a:r>
          </a:p>
          <a:p>
            <a:pPr>
              <a:lnSpc>
                <a:spcPct val="150000"/>
              </a:lnSpc>
            </a:pPr>
            <a:r>
              <a:rPr lang="en-IN" sz="1400" b="1" dirty="0">
                <a:latin typeface="Verdana" panose="020B0604030504040204" pitchFamily="34" charset="0"/>
                <a:ea typeface="Verdana" panose="020B0604030504040204" pitchFamily="34" charset="0"/>
              </a:rPr>
              <a:t>Database:</a:t>
            </a:r>
            <a:r>
              <a:rPr lang="en-IN" sz="1400" dirty="0">
                <a:latin typeface="Verdana" panose="020B0604030504040204" pitchFamily="34" charset="0"/>
                <a:ea typeface="Verdana" panose="020B0604030504040204" pitchFamily="34" charset="0"/>
              </a:rPr>
              <a:t> SQLite</a:t>
            </a:r>
          </a:p>
          <a:p>
            <a:pPr>
              <a:lnSpc>
                <a:spcPct val="150000"/>
              </a:lnSpc>
            </a:pPr>
            <a:r>
              <a:rPr lang="en-IN" sz="1400" b="1" dirty="0">
                <a:latin typeface="Verdana" panose="020B0604030504040204" pitchFamily="34" charset="0"/>
                <a:ea typeface="Verdana" panose="020B0604030504040204" pitchFamily="34" charset="0"/>
              </a:rPr>
              <a:t>Libraries for NLP: </a:t>
            </a:r>
          </a:p>
          <a:p>
            <a:pPr>
              <a:lnSpc>
                <a:spcPct val="150000"/>
              </a:lnSpc>
            </a:pPr>
            <a:r>
              <a:rPr lang="en-IN" sz="1400" dirty="0">
                <a:latin typeface="Verdana" panose="020B0604030504040204" pitchFamily="34" charset="0"/>
                <a:ea typeface="Verdana" panose="020B0604030504040204" pitchFamily="34" charset="0"/>
              </a:rPr>
              <a:t>	NLTK, TextBlob</a:t>
            </a:r>
          </a:p>
        </p:txBody>
      </p:sp>
    </p:spTree>
    <p:extLst>
      <p:ext uri="{BB962C8B-B14F-4D97-AF65-F5344CB8AC3E}">
        <p14:creationId xmlns:p14="http://schemas.microsoft.com/office/powerpoint/2010/main" val="354462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3"/>
                                        </p:tgtEl>
                                      </p:cBhvr>
                                    </p:animEffect>
                                    <p:animScale>
                                      <p:cBhvr>
                                        <p:cTn id="7"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9;p17">
            <a:extLst>
              <a:ext uri="{FF2B5EF4-FFF2-40B4-BE49-F238E27FC236}">
                <a16:creationId xmlns:a16="http://schemas.microsoft.com/office/drawing/2014/main" id="{023D8D06-0A03-CA98-8122-AA4F911448F8}"/>
              </a:ext>
            </a:extLst>
          </p:cNvPr>
          <p:cNvSpPr txBox="1">
            <a:spLocks/>
          </p:cNvSpPr>
          <p:nvPr/>
        </p:nvSpPr>
        <p:spPr>
          <a:xfrm>
            <a:off x="727800" y="451348"/>
            <a:ext cx="7688400" cy="5352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800" b="1" dirty="0">
                <a:latin typeface="Verdana" panose="020B0604030504040204" pitchFamily="34" charset="0"/>
                <a:ea typeface="Verdana" panose="020B0604030504040204" pitchFamily="34" charset="0"/>
              </a:rPr>
              <a:t>EXISTING SYSTEM</a:t>
            </a:r>
          </a:p>
        </p:txBody>
      </p:sp>
      <p:sp>
        <p:nvSpPr>
          <p:cNvPr id="3" name="Google Shape;186;p1">
            <a:extLst>
              <a:ext uri="{FF2B5EF4-FFF2-40B4-BE49-F238E27FC236}">
                <a16:creationId xmlns:a16="http://schemas.microsoft.com/office/drawing/2014/main" id="{DD0B33DC-13D7-CDD1-19AD-8EB2EB5E7D52}"/>
              </a:ext>
            </a:extLst>
          </p:cNvPr>
          <p:cNvSpPr txBox="1">
            <a:spLocks/>
          </p:cNvSpPr>
          <p:nvPr/>
        </p:nvSpPr>
        <p:spPr>
          <a:xfrm rot="598">
            <a:off x="727801" y="1146576"/>
            <a:ext cx="7688100" cy="34333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pPr marL="285750" indent="-285750" algn="just">
              <a:lnSpc>
                <a:spcPct val="150000"/>
              </a:lnSpc>
              <a:buClr>
                <a:schemeClr val="tx1"/>
              </a:buClr>
              <a:buSzPct val="180000"/>
              <a:buFont typeface="Arial" panose="020B0604020202020204" pitchFamily="34" charset="0"/>
              <a:buChar char="•"/>
            </a:pPr>
            <a:r>
              <a:rPr lang="en-US" sz="1400" dirty="0">
                <a:solidFill>
                  <a:schemeClr val="tx1"/>
                </a:solidFill>
                <a:latin typeface="Verdana" panose="020B0604030504040204" pitchFamily="34" charset="0"/>
                <a:ea typeface="Verdana" panose="020B0604030504040204" pitchFamily="34" charset="0"/>
              </a:rPr>
              <a:t>Single-Language Focus:</a:t>
            </a:r>
            <a:r>
              <a:rPr lang="en-US" sz="1400" b="0" dirty="0">
                <a:solidFill>
                  <a:schemeClr val="tx1"/>
                </a:solidFill>
                <a:latin typeface="Verdana" panose="020B0604030504040204" pitchFamily="34" charset="0"/>
                <a:ea typeface="Verdana" panose="020B0604030504040204" pitchFamily="34" charset="0"/>
              </a:rPr>
              <a:t> Tools like TextBlob and VADER handle sentiment analysis but mainly for English texts, struggling with multilingual support. They often fail to accurately analyze sentiments in non-English comments.</a:t>
            </a:r>
          </a:p>
          <a:p>
            <a:pPr marL="285750" indent="-285750" algn="just">
              <a:lnSpc>
                <a:spcPct val="150000"/>
              </a:lnSpc>
              <a:buClr>
                <a:schemeClr val="tx1"/>
              </a:buClr>
              <a:buSzPct val="180000"/>
              <a:buFont typeface="Arial" panose="020B0604020202020204" pitchFamily="34" charset="0"/>
              <a:buChar char="•"/>
            </a:pPr>
            <a:r>
              <a:rPr lang="en-US" sz="1400" dirty="0">
                <a:solidFill>
                  <a:schemeClr val="tx1"/>
                </a:solidFill>
                <a:latin typeface="Verdana" panose="020B0604030504040204" pitchFamily="34" charset="0"/>
                <a:ea typeface="Verdana" panose="020B0604030504040204" pitchFamily="34" charset="0"/>
              </a:rPr>
              <a:t>Limited Context Awareness: </a:t>
            </a:r>
            <a:r>
              <a:rPr lang="en-US" sz="1400" b="0" dirty="0">
                <a:solidFill>
                  <a:schemeClr val="tx1"/>
                </a:solidFill>
                <a:latin typeface="Verdana" panose="020B0604030504040204" pitchFamily="34" charset="0"/>
                <a:ea typeface="Verdana" panose="020B0604030504040204" pitchFamily="34" charset="0"/>
              </a:rPr>
              <a:t>Current systems often misinterpret sarcasm or context-specific sentiments. They lack the ability to understand the deeper meaning behind words, leading to incorrect sentiment classification.</a:t>
            </a:r>
          </a:p>
          <a:p>
            <a:pPr marL="285750" indent="-285750" algn="just">
              <a:lnSpc>
                <a:spcPct val="150000"/>
              </a:lnSpc>
              <a:buClr>
                <a:schemeClr val="tx1"/>
              </a:buClr>
              <a:buSzPct val="180000"/>
              <a:buFont typeface="Arial" panose="020B0604020202020204" pitchFamily="34" charset="0"/>
              <a:buChar char="•"/>
            </a:pPr>
            <a:r>
              <a:rPr lang="en-US" sz="1400" dirty="0">
                <a:solidFill>
                  <a:schemeClr val="tx1"/>
                </a:solidFill>
                <a:latin typeface="Verdana" panose="020B0604030504040204" pitchFamily="34" charset="0"/>
                <a:ea typeface="Verdana" panose="020B0604030504040204" pitchFamily="34" charset="0"/>
              </a:rPr>
              <a:t>Batch Processing, Not Real-Time: </a:t>
            </a:r>
            <a:r>
              <a:rPr lang="en-US" sz="1400" b="0" dirty="0">
                <a:solidFill>
                  <a:schemeClr val="tx1"/>
                </a:solidFill>
                <a:latin typeface="Verdana" panose="020B0604030504040204" pitchFamily="34" charset="0"/>
                <a:ea typeface="Verdana" panose="020B0604030504040204" pitchFamily="34" charset="0"/>
              </a:rPr>
              <a:t>Most systems process comments in batches and lack real-time capabilities for bulk data. This means they cannot provide immediate feedback or analysis for streaming data.</a:t>
            </a:r>
          </a:p>
          <a:p>
            <a:pPr marL="285750" indent="-285750" algn="just">
              <a:lnSpc>
                <a:spcPct val="150000"/>
              </a:lnSpc>
              <a:buClr>
                <a:schemeClr val="tx1"/>
              </a:buClr>
              <a:buSzPct val="180000"/>
              <a:buFont typeface="Arial" panose="020B0604020202020204" pitchFamily="34" charset="0"/>
              <a:buChar char="•"/>
            </a:pPr>
            <a:endParaRPr lang="en-US" sz="1400" b="0"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3272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gtEl>
                                      </p:cBhvr>
                                    </p:animEffect>
                                    <p:animScale>
                                      <p:cBhvr>
                                        <p:cTn id="12"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9951D7-77D3-682F-DAA1-00DB97F97B1C}"/>
              </a:ext>
            </a:extLst>
          </p:cNvPr>
          <p:cNvPicPr>
            <a:picLocks noChangeAspect="1"/>
          </p:cNvPicPr>
          <p:nvPr/>
        </p:nvPicPr>
        <p:blipFill>
          <a:blip r:embed="rId2"/>
          <a:srcRect/>
          <a:stretch/>
        </p:blipFill>
        <p:spPr>
          <a:xfrm>
            <a:off x="2022088" y="1133894"/>
            <a:ext cx="5374888" cy="3311726"/>
          </a:xfrm>
          <a:prstGeom prst="rect">
            <a:avLst/>
          </a:prstGeom>
        </p:spPr>
      </p:pic>
      <p:sp>
        <p:nvSpPr>
          <p:cNvPr id="2" name="Google Shape;109;p17">
            <a:extLst>
              <a:ext uri="{FF2B5EF4-FFF2-40B4-BE49-F238E27FC236}">
                <a16:creationId xmlns:a16="http://schemas.microsoft.com/office/drawing/2014/main" id="{61F0C4BE-00FF-7472-7AEB-288777B3E413}"/>
              </a:ext>
            </a:extLst>
          </p:cNvPr>
          <p:cNvSpPr txBox="1">
            <a:spLocks/>
          </p:cNvSpPr>
          <p:nvPr/>
        </p:nvSpPr>
        <p:spPr>
          <a:xfrm>
            <a:off x="944136" y="451348"/>
            <a:ext cx="7472063" cy="5352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600" b="1" dirty="0">
                <a:latin typeface="Verdana" panose="020B0604030504040204" pitchFamily="34" charset="0"/>
                <a:ea typeface="Verdana" panose="020B0604030504040204" pitchFamily="34" charset="0"/>
              </a:rPr>
              <a:t>PROPOSED DIAGRAM</a:t>
            </a:r>
          </a:p>
        </p:txBody>
      </p:sp>
    </p:spTree>
    <p:extLst>
      <p:ext uri="{BB962C8B-B14F-4D97-AF65-F5344CB8AC3E}">
        <p14:creationId xmlns:p14="http://schemas.microsoft.com/office/powerpoint/2010/main" val="231810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9;p17">
            <a:extLst>
              <a:ext uri="{FF2B5EF4-FFF2-40B4-BE49-F238E27FC236}">
                <a16:creationId xmlns:a16="http://schemas.microsoft.com/office/drawing/2014/main" id="{B16DD9B4-7B6A-0C06-C0D0-029DE2F8ED6C}"/>
              </a:ext>
            </a:extLst>
          </p:cNvPr>
          <p:cNvSpPr txBox="1">
            <a:spLocks/>
          </p:cNvSpPr>
          <p:nvPr/>
        </p:nvSpPr>
        <p:spPr>
          <a:xfrm>
            <a:off x="944136" y="451348"/>
            <a:ext cx="7472063" cy="5352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1600" b="1" dirty="0">
                <a:latin typeface="Verdana" panose="020B0604030504040204" pitchFamily="34" charset="0"/>
                <a:ea typeface="Verdana" panose="020B0604030504040204" pitchFamily="34" charset="0"/>
              </a:rPr>
              <a:t>CURRENT STATUS</a:t>
            </a:r>
          </a:p>
        </p:txBody>
      </p:sp>
      <p:sp>
        <p:nvSpPr>
          <p:cNvPr id="4" name="Google Shape;186;p1">
            <a:extLst>
              <a:ext uri="{FF2B5EF4-FFF2-40B4-BE49-F238E27FC236}">
                <a16:creationId xmlns:a16="http://schemas.microsoft.com/office/drawing/2014/main" id="{A75FA593-2E0C-8F8E-2694-21720451685B}"/>
              </a:ext>
            </a:extLst>
          </p:cNvPr>
          <p:cNvSpPr txBox="1">
            <a:spLocks/>
          </p:cNvSpPr>
          <p:nvPr/>
        </p:nvSpPr>
        <p:spPr>
          <a:xfrm rot="598">
            <a:off x="1167539" y="1116704"/>
            <a:ext cx="7025256" cy="3202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pPr lvl="0" algn="just">
              <a:lnSpc>
                <a:spcPct val="150000"/>
              </a:lnSpc>
              <a:buClrTx/>
              <a:buSzTx/>
            </a:pPr>
            <a:r>
              <a:rPr lang="en-US" sz="1400" b="0" kern="1200" dirty="0">
                <a:solidFill>
                  <a:prstClr val="black"/>
                </a:solidFill>
                <a:latin typeface="Verdana" panose="020B0604030504040204" pitchFamily="34" charset="0"/>
                <a:ea typeface="Verdana" panose="020B0604030504040204" pitchFamily="34" charset="0"/>
                <a:cs typeface="Times New Roman" panose="02020603050405020304" pitchFamily="18" charset="0"/>
              </a:rPr>
              <a:t>1.  </a:t>
            </a:r>
            <a:r>
              <a:rPr lang="en-US" sz="1400" kern="1200" dirty="0">
                <a:solidFill>
                  <a:prstClr val="black"/>
                </a:solidFill>
                <a:latin typeface="Verdana" panose="020B0604030504040204" pitchFamily="34" charset="0"/>
                <a:ea typeface="Verdana" panose="020B0604030504040204" pitchFamily="34" charset="0"/>
                <a:cs typeface="Times New Roman" panose="02020603050405020304" pitchFamily="18" charset="0"/>
              </a:rPr>
              <a:t>Completed</a:t>
            </a:r>
          </a:p>
          <a:p>
            <a:pPr marL="342900" lvl="0" indent="-342900" algn="just">
              <a:lnSpc>
                <a:spcPct val="150000"/>
              </a:lnSpc>
              <a:buClrTx/>
              <a:buSzTx/>
              <a:buFont typeface="Arial" panose="020B0604020202020204" pitchFamily="34" charset="0"/>
              <a:buChar char="•"/>
            </a:pPr>
            <a:r>
              <a:rPr lang="en-IN" sz="1200" b="0" kern="1200" dirty="0">
                <a:solidFill>
                  <a:prstClr val="black"/>
                </a:solidFill>
                <a:latin typeface="Verdana" panose="020B0604030504040204" pitchFamily="34" charset="0"/>
                <a:ea typeface="Verdana" panose="020B0604030504040204" pitchFamily="34" charset="0"/>
                <a:cs typeface="Times New Roman" panose="02020603050405020304" pitchFamily="18" charset="0"/>
              </a:rPr>
              <a:t>Basic Sentiment Analysis</a:t>
            </a:r>
          </a:p>
          <a:p>
            <a:pPr marL="342900" lvl="0" indent="-342900" algn="just">
              <a:lnSpc>
                <a:spcPct val="150000"/>
              </a:lnSpc>
              <a:buClrTx/>
              <a:buSzTx/>
              <a:buFont typeface="Arial" panose="020B0604020202020204" pitchFamily="34" charset="0"/>
              <a:buChar char="•"/>
            </a:pPr>
            <a:r>
              <a:rPr lang="en-IN" sz="1200" b="0" kern="1200" dirty="0">
                <a:solidFill>
                  <a:prstClr val="black"/>
                </a:solidFill>
                <a:latin typeface="Verdana" panose="020B0604030504040204" pitchFamily="34" charset="0"/>
                <a:ea typeface="Verdana" panose="020B0604030504040204" pitchFamily="34" charset="0"/>
                <a:cs typeface="Times New Roman" panose="02020603050405020304" pitchFamily="18" charset="0"/>
              </a:rPr>
              <a:t>Multilingual Support</a:t>
            </a:r>
          </a:p>
          <a:p>
            <a:pPr marL="342900" lvl="0" indent="-342900" algn="just">
              <a:lnSpc>
                <a:spcPct val="150000"/>
              </a:lnSpc>
              <a:buClrTx/>
              <a:buSzTx/>
              <a:buFont typeface="Arial" panose="020B0604020202020204" pitchFamily="34" charset="0"/>
              <a:buChar char="•"/>
            </a:pPr>
            <a:r>
              <a:rPr lang="en-IN" sz="1200" b="0" kern="1200" dirty="0">
                <a:solidFill>
                  <a:prstClr val="black"/>
                </a:solidFill>
                <a:latin typeface="Verdana" panose="020B0604030504040204" pitchFamily="34" charset="0"/>
                <a:ea typeface="Verdana" panose="020B0604030504040204" pitchFamily="34" charset="0"/>
                <a:cs typeface="Times New Roman" panose="02020603050405020304" pitchFamily="18" charset="0"/>
              </a:rPr>
              <a:t>Sentiment Visualization</a:t>
            </a:r>
          </a:p>
          <a:p>
            <a:pPr lvl="0" algn="just">
              <a:lnSpc>
                <a:spcPct val="150000"/>
              </a:lnSpc>
              <a:buClrTx/>
              <a:buSzTx/>
            </a:pPr>
            <a:r>
              <a:rPr lang="en-IN" sz="1400" b="0" kern="1200" dirty="0">
                <a:solidFill>
                  <a:prstClr val="black"/>
                </a:solidFill>
                <a:latin typeface="Verdana" panose="020B0604030504040204" pitchFamily="34" charset="0"/>
                <a:ea typeface="Verdana" panose="020B0604030504040204" pitchFamily="34" charset="0"/>
                <a:cs typeface="Times New Roman" panose="02020603050405020304" pitchFamily="18" charset="0"/>
              </a:rPr>
              <a:t>2.  </a:t>
            </a:r>
            <a:r>
              <a:rPr lang="en-IN" sz="1400" kern="1200" dirty="0">
                <a:solidFill>
                  <a:prstClr val="black"/>
                </a:solidFill>
                <a:latin typeface="Verdana" panose="020B0604030504040204" pitchFamily="34" charset="0"/>
                <a:ea typeface="Verdana" panose="020B0604030504040204" pitchFamily="34" charset="0"/>
                <a:cs typeface="Times New Roman" panose="02020603050405020304" pitchFamily="18" charset="0"/>
              </a:rPr>
              <a:t>In Progress</a:t>
            </a:r>
          </a:p>
          <a:p>
            <a:pPr marL="171450" lvl="0" indent="-171450" algn="just">
              <a:lnSpc>
                <a:spcPct val="150000"/>
              </a:lnSpc>
              <a:buClrTx/>
              <a:buSzTx/>
              <a:buFont typeface="Arial" panose="020B0604020202020204" pitchFamily="34" charset="0"/>
              <a:buChar char="•"/>
            </a:pPr>
            <a:r>
              <a:rPr lang="en-US" sz="1200" b="0" kern="1200" dirty="0">
                <a:solidFill>
                  <a:prstClr val="black"/>
                </a:solidFill>
                <a:latin typeface="Verdana" panose="020B0604030504040204" pitchFamily="34" charset="0"/>
                <a:ea typeface="Verdana" panose="020B0604030504040204" pitchFamily="34" charset="0"/>
                <a:cs typeface="Times New Roman" panose="02020603050405020304" pitchFamily="18" charset="0"/>
              </a:rPr>
              <a:t>   Real-Time Sentiment Analysis</a:t>
            </a:r>
          </a:p>
          <a:p>
            <a:pPr marL="171450" lvl="0" indent="-171450" algn="just">
              <a:lnSpc>
                <a:spcPct val="150000"/>
              </a:lnSpc>
              <a:buClrTx/>
              <a:buSzTx/>
              <a:buFont typeface="Arial" panose="020B0604020202020204" pitchFamily="34" charset="0"/>
              <a:buChar char="•"/>
            </a:pPr>
            <a:r>
              <a:rPr lang="en-US" sz="1200" b="0" kern="1200" dirty="0">
                <a:solidFill>
                  <a:prstClr val="black"/>
                </a:solidFill>
                <a:latin typeface="Verdana" panose="020B0604030504040204" pitchFamily="34" charset="0"/>
                <a:ea typeface="Verdana" panose="020B0604030504040204" pitchFamily="34" charset="0"/>
                <a:cs typeface="Times New Roman" panose="02020603050405020304" pitchFamily="18" charset="0"/>
              </a:rPr>
              <a:t>   Enhanced Context Awareness</a:t>
            </a:r>
          </a:p>
          <a:p>
            <a:pPr lvl="0" algn="just">
              <a:lnSpc>
                <a:spcPct val="150000"/>
              </a:lnSpc>
              <a:buClrTx/>
              <a:buSzTx/>
            </a:pPr>
            <a:r>
              <a:rPr lang="en-IN" sz="1400" b="0" kern="1200" dirty="0">
                <a:solidFill>
                  <a:prstClr val="black"/>
                </a:solidFill>
                <a:latin typeface="Verdana" panose="020B0604030504040204" pitchFamily="34" charset="0"/>
                <a:ea typeface="Verdana" panose="020B0604030504040204" pitchFamily="34" charset="0"/>
                <a:cs typeface="Times New Roman" panose="02020603050405020304" pitchFamily="18" charset="0"/>
              </a:rPr>
              <a:t>3.   </a:t>
            </a:r>
            <a:r>
              <a:rPr lang="en-IN" sz="1400" kern="1200" dirty="0">
                <a:solidFill>
                  <a:prstClr val="black"/>
                </a:solidFill>
                <a:latin typeface="Verdana" panose="020B0604030504040204" pitchFamily="34" charset="0"/>
                <a:ea typeface="Verdana" panose="020B0604030504040204" pitchFamily="34" charset="0"/>
                <a:cs typeface="Times New Roman" panose="02020603050405020304" pitchFamily="18" charset="0"/>
              </a:rPr>
              <a:t>Next Steps</a:t>
            </a:r>
          </a:p>
          <a:p>
            <a:pPr marL="171450" lvl="0" indent="-171450" algn="just">
              <a:lnSpc>
                <a:spcPct val="150000"/>
              </a:lnSpc>
              <a:buClrTx/>
              <a:buSzTx/>
              <a:buFont typeface="Arial" panose="020B0604020202020204" pitchFamily="34" charset="0"/>
              <a:buChar char="•"/>
            </a:pPr>
            <a:r>
              <a:rPr lang="en-US" sz="1200" b="0" kern="1200" dirty="0">
                <a:solidFill>
                  <a:prstClr val="black"/>
                </a:solidFill>
                <a:latin typeface="Verdana" panose="020B0604030504040204" pitchFamily="34" charset="0"/>
                <a:ea typeface="Verdana" panose="020B0604030504040204" pitchFamily="34" charset="0"/>
                <a:cs typeface="Times New Roman" panose="02020603050405020304" pitchFamily="18" charset="0"/>
              </a:rPr>
              <a:t>   Integration with Social Media APIs</a:t>
            </a:r>
          </a:p>
          <a:p>
            <a:pPr marL="171450" lvl="0" indent="-171450" algn="just">
              <a:lnSpc>
                <a:spcPct val="150000"/>
              </a:lnSpc>
              <a:buClrTx/>
              <a:buSzTx/>
              <a:buFont typeface="Arial" panose="020B0604020202020204" pitchFamily="34" charset="0"/>
              <a:buChar char="•"/>
            </a:pPr>
            <a:r>
              <a:rPr lang="en-US" sz="1200" b="0" kern="1200" dirty="0">
                <a:solidFill>
                  <a:prstClr val="black"/>
                </a:solidFill>
                <a:latin typeface="Verdana" panose="020B0604030504040204" pitchFamily="34" charset="0"/>
                <a:ea typeface="Verdana" panose="020B0604030504040204" pitchFamily="34" charset="0"/>
                <a:cs typeface="Times New Roman" panose="02020603050405020304" pitchFamily="18" charset="0"/>
              </a:rPr>
              <a:t>   Advanced Sentiment Categories</a:t>
            </a:r>
          </a:p>
          <a:p>
            <a:pPr marL="171450" lvl="0" indent="-171450" algn="just">
              <a:lnSpc>
                <a:spcPct val="150000"/>
              </a:lnSpc>
              <a:buClrTx/>
              <a:buSzTx/>
              <a:buFont typeface="Arial" panose="020B0604020202020204" pitchFamily="34" charset="0"/>
              <a:buChar char="•"/>
            </a:pPr>
            <a:r>
              <a:rPr lang="en-US" sz="1200" b="0" kern="1200" dirty="0">
                <a:solidFill>
                  <a:prstClr val="black"/>
                </a:solidFill>
                <a:latin typeface="Verdana" panose="020B0604030504040204" pitchFamily="34" charset="0"/>
                <a:ea typeface="Verdana" panose="020B0604030504040204" pitchFamily="34" charset="0"/>
                <a:cs typeface="Times New Roman" panose="02020603050405020304" pitchFamily="18" charset="0"/>
              </a:rPr>
              <a:t>   User Interface Improvements</a:t>
            </a:r>
            <a:endParaRPr lang="en-US" sz="900" b="0"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72409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4"/>
                                        </p:tgtEl>
                                      </p:cBhvr>
                                    </p:animEffect>
                                    <p:animScale>
                                      <p:cBhvr>
                                        <p:cTn id="12"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216873-DBB2-C6AD-79E3-946F7C156837}"/>
              </a:ext>
            </a:extLst>
          </p:cNvPr>
          <p:cNvPicPr>
            <a:picLocks noChangeAspect="1"/>
          </p:cNvPicPr>
          <p:nvPr/>
        </p:nvPicPr>
        <p:blipFill>
          <a:blip r:embed="rId2"/>
          <a:srcRect l="4660" r="6332" b="19481"/>
          <a:stretch/>
        </p:blipFill>
        <p:spPr>
          <a:xfrm>
            <a:off x="1100254" y="902432"/>
            <a:ext cx="6460273" cy="3290427"/>
          </a:xfrm>
          <a:prstGeom prst="rect">
            <a:avLst/>
          </a:prstGeom>
        </p:spPr>
      </p:pic>
    </p:spTree>
    <p:extLst>
      <p:ext uri="{BB962C8B-B14F-4D97-AF65-F5344CB8AC3E}">
        <p14:creationId xmlns:p14="http://schemas.microsoft.com/office/powerpoint/2010/main" val="2176372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ED4733-E12E-3012-B94B-BE4B04D843E6}"/>
              </a:ext>
            </a:extLst>
          </p:cNvPr>
          <p:cNvPicPr>
            <a:picLocks noChangeAspect="1"/>
          </p:cNvPicPr>
          <p:nvPr/>
        </p:nvPicPr>
        <p:blipFill>
          <a:blip r:embed="rId2"/>
          <a:stretch>
            <a:fillRect/>
          </a:stretch>
        </p:blipFill>
        <p:spPr>
          <a:xfrm>
            <a:off x="1100253" y="611434"/>
            <a:ext cx="6683299" cy="4072079"/>
          </a:xfrm>
          <a:prstGeom prst="rect">
            <a:avLst/>
          </a:prstGeom>
        </p:spPr>
      </p:pic>
    </p:spTree>
    <p:extLst>
      <p:ext uri="{BB962C8B-B14F-4D97-AF65-F5344CB8AC3E}">
        <p14:creationId xmlns:p14="http://schemas.microsoft.com/office/powerpoint/2010/main" val="4128384064"/>
      </p:ext>
    </p:extLst>
  </p:cSld>
  <p:clrMapOvr>
    <a:masterClrMapping/>
  </p:clrMapOvr>
</p:sld>
</file>

<file path=ppt/theme/theme1.xml><?xml version="1.0" encoding="utf-8"?>
<a:theme xmlns:a="http://schemas.openxmlformats.org/drawingml/2006/main" name="Streamlin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6909</TotalTime>
  <Words>463</Words>
  <Application>Microsoft Office PowerPoint</Application>
  <PresentationFormat>On-screen Show (16:9)</PresentationFormat>
  <Paragraphs>43</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Lato</vt:lpstr>
      <vt:lpstr>Raleway</vt:lpstr>
      <vt:lpstr>Verdana</vt:lpstr>
      <vt:lpstr>Streamline</vt:lpstr>
      <vt:lpstr> Opinion Mining for  Comment Sentiment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is  ONLINE PORTAL QUIZ</dc:title>
  <dc:creator>RMX3231</dc:creator>
  <cp:lastModifiedBy>RAHUL GUPTA</cp:lastModifiedBy>
  <cp:revision>9</cp:revision>
  <dcterms:created xsi:type="dcterms:W3CDTF">2024-02-13T15:37:02Z</dcterms:created>
  <dcterms:modified xsi:type="dcterms:W3CDTF">2024-10-24T13:52:45Z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677201878e864a03b95ab376af165a18</vt:lpwstr>
  </property>
</Properties>
</file>