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56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929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59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47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5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15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20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388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978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747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703339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E5E08A-50F0-4362-9F4C-AEA46AD896F8}"/>
              </a:ext>
            </a:extLst>
          </p:cNvPr>
          <p:cNvPicPr>
            <a:picLocks noChangeAspect="1"/>
          </p:cNvPicPr>
          <p:nvPr/>
        </p:nvPicPr>
        <p:blipFill rotWithShape="1">
          <a:blip r:embed="rId2"/>
          <a:srcRect t="15153" b="578"/>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11C20-F973-4F09-A6BF-EF5D91D019CE}"/>
              </a:ext>
            </a:extLst>
          </p:cNvPr>
          <p:cNvSpPr>
            <a:spLocks noGrp="1"/>
          </p:cNvSpPr>
          <p:nvPr>
            <p:ph type="ctrTitle"/>
          </p:nvPr>
        </p:nvSpPr>
        <p:spPr>
          <a:xfrm>
            <a:off x="7848600" y="1122363"/>
            <a:ext cx="4023360" cy="2807208"/>
          </a:xfrm>
        </p:spPr>
        <p:txBody>
          <a:bodyPr anchor="b">
            <a:normAutofit/>
          </a:bodyPr>
          <a:lstStyle/>
          <a:p>
            <a:r>
              <a:rPr lang="en-US" sz="3200" dirty="0">
                <a:solidFill>
                  <a:schemeClr val="bg1"/>
                </a:solidFill>
              </a:rPr>
              <a:t>IBM </a:t>
            </a:r>
            <a:r>
              <a:rPr lang="en-US" sz="3200" dirty="0" err="1">
                <a:solidFill>
                  <a:schemeClr val="bg1"/>
                </a:solidFill>
              </a:rPr>
              <a:t>DataScience</a:t>
            </a:r>
            <a:endParaRPr lang="en-US" sz="3200" dirty="0">
              <a:solidFill>
                <a:schemeClr val="bg1"/>
              </a:solidFill>
            </a:endParaRPr>
          </a:p>
        </p:txBody>
      </p:sp>
      <p:sp>
        <p:nvSpPr>
          <p:cNvPr id="3" name="Subtitle 2">
            <a:extLst>
              <a:ext uri="{FF2B5EF4-FFF2-40B4-BE49-F238E27FC236}">
                <a16:creationId xmlns:a16="http://schemas.microsoft.com/office/drawing/2014/main" id="{47335B8A-BA01-453B-8375-29848763EA82}"/>
              </a:ext>
            </a:extLst>
          </p:cNvPr>
          <p:cNvSpPr>
            <a:spLocks noGrp="1"/>
          </p:cNvSpPr>
          <p:nvPr>
            <p:ph type="subTitle" idx="1"/>
          </p:nvPr>
        </p:nvSpPr>
        <p:spPr>
          <a:xfrm>
            <a:off x="7848600" y="3968496"/>
            <a:ext cx="4023360" cy="1208141"/>
          </a:xfrm>
        </p:spPr>
        <p:txBody>
          <a:bodyPr>
            <a:normAutofit/>
          </a:bodyPr>
          <a:lstStyle/>
          <a:p>
            <a:r>
              <a:rPr lang="en-US" dirty="0" err="1">
                <a:solidFill>
                  <a:schemeClr val="bg1"/>
                </a:solidFill>
              </a:rPr>
              <a:t>CapSTONE</a:t>
            </a:r>
            <a:r>
              <a:rPr lang="en-US" dirty="0">
                <a:solidFill>
                  <a:schemeClr val="bg1"/>
                </a:solidFill>
              </a:rPr>
              <a:t> PROJECT PRESENTATION</a:t>
            </a:r>
          </a:p>
          <a:p>
            <a:r>
              <a:rPr lang="en-US" dirty="0">
                <a:solidFill>
                  <a:schemeClr val="bg1"/>
                </a:solidFill>
              </a:rPr>
              <a:t>By Sourabh Chitranshi</a:t>
            </a:r>
          </a:p>
        </p:txBody>
      </p:sp>
    </p:spTree>
    <p:extLst>
      <p:ext uri="{BB962C8B-B14F-4D97-AF65-F5344CB8AC3E}">
        <p14:creationId xmlns:p14="http://schemas.microsoft.com/office/powerpoint/2010/main" val="54808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51388-FC77-45C0-A806-DE5FE37C624B}"/>
              </a:ext>
            </a:extLst>
          </p:cNvPr>
          <p:cNvSpPr txBox="1"/>
          <p:nvPr/>
        </p:nvSpPr>
        <p:spPr>
          <a:xfrm>
            <a:off x="3631095" y="1515979"/>
            <a:ext cx="4929809" cy="369332"/>
          </a:xfrm>
          <a:prstGeom prst="rect">
            <a:avLst/>
          </a:prstGeom>
          <a:noFill/>
        </p:spPr>
        <p:txBody>
          <a:bodyPr wrap="square" rtlCol="0">
            <a:spAutoFit/>
          </a:bodyPr>
          <a:lstStyle/>
          <a:p>
            <a:r>
              <a:rPr lang="en-US" b="1" i="0" dirty="0">
                <a:solidFill>
                  <a:srgbClr val="333333"/>
                </a:solidFill>
                <a:effectLst/>
                <a:latin typeface="Arial" panose="020B0604020202020204" pitchFamily="34" charset="0"/>
              </a:rPr>
              <a:t>Most Common Venues near Neighborhood</a:t>
            </a:r>
            <a:endParaRPr lang="en-US" dirty="0"/>
          </a:p>
        </p:txBody>
      </p:sp>
      <p:pic>
        <p:nvPicPr>
          <p:cNvPr id="2" name="Picture 1">
            <a:extLst>
              <a:ext uri="{FF2B5EF4-FFF2-40B4-BE49-F238E27FC236}">
                <a16:creationId xmlns:a16="http://schemas.microsoft.com/office/drawing/2014/main" id="{A8C28A39-0D35-4286-AEAF-D201C09DFF8A}"/>
              </a:ext>
            </a:extLst>
          </p:cNvPr>
          <p:cNvPicPr>
            <a:picLocks noChangeAspect="1"/>
          </p:cNvPicPr>
          <p:nvPr/>
        </p:nvPicPr>
        <p:blipFill>
          <a:blip r:embed="rId2"/>
          <a:stretch>
            <a:fillRect/>
          </a:stretch>
        </p:blipFill>
        <p:spPr>
          <a:xfrm>
            <a:off x="1281111" y="2443783"/>
            <a:ext cx="9629775" cy="3295650"/>
          </a:xfrm>
          <a:prstGeom prst="rect">
            <a:avLst/>
          </a:prstGeom>
        </p:spPr>
      </p:pic>
    </p:spTree>
    <p:extLst>
      <p:ext uri="{BB962C8B-B14F-4D97-AF65-F5344CB8AC3E}">
        <p14:creationId xmlns:p14="http://schemas.microsoft.com/office/powerpoint/2010/main" val="378376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pPr algn="l"/>
            <a:r>
              <a:rPr lang="en-US" b="0" i="0" dirty="0">
                <a:solidFill>
                  <a:srgbClr val="333333"/>
                </a:solidFill>
                <a:effectLst/>
                <a:latin typeface="Lincoln-ProximaNova-Reg"/>
              </a:rPr>
              <a:t>RESULTS</a:t>
            </a:r>
          </a:p>
        </p:txBody>
      </p:sp>
    </p:spTree>
    <p:extLst>
      <p:ext uri="{BB962C8B-B14F-4D97-AF65-F5344CB8AC3E}">
        <p14:creationId xmlns:p14="http://schemas.microsoft.com/office/powerpoint/2010/main" val="286630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51388-FC77-45C0-A806-DE5FE37C624B}"/>
              </a:ext>
            </a:extLst>
          </p:cNvPr>
          <p:cNvSpPr txBox="1"/>
          <p:nvPr/>
        </p:nvSpPr>
        <p:spPr>
          <a:xfrm>
            <a:off x="4638261" y="1409962"/>
            <a:ext cx="2835966" cy="369332"/>
          </a:xfrm>
          <a:prstGeom prst="rect">
            <a:avLst/>
          </a:prstGeom>
          <a:noFill/>
        </p:spPr>
        <p:txBody>
          <a:bodyPr wrap="square" rtlCol="0">
            <a:spAutoFit/>
          </a:bodyPr>
          <a:lstStyle/>
          <a:p>
            <a:r>
              <a:rPr lang="en-US" dirty="0"/>
              <a:t>Clustering in Scarborough</a:t>
            </a:r>
          </a:p>
        </p:txBody>
      </p:sp>
      <p:pic>
        <p:nvPicPr>
          <p:cNvPr id="5" name="Picture 4">
            <a:extLst>
              <a:ext uri="{FF2B5EF4-FFF2-40B4-BE49-F238E27FC236}">
                <a16:creationId xmlns:a16="http://schemas.microsoft.com/office/drawing/2014/main" id="{86D2DE31-6E1C-4DA7-B815-94BBDAA7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40" y="1779294"/>
            <a:ext cx="10495720" cy="4764853"/>
          </a:xfrm>
          <a:prstGeom prst="rect">
            <a:avLst/>
          </a:prstGeom>
        </p:spPr>
      </p:pic>
    </p:spTree>
    <p:extLst>
      <p:ext uri="{BB962C8B-B14F-4D97-AF65-F5344CB8AC3E}">
        <p14:creationId xmlns:p14="http://schemas.microsoft.com/office/powerpoint/2010/main" val="172656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51388-FC77-45C0-A806-DE5FE37C624B}"/>
              </a:ext>
            </a:extLst>
          </p:cNvPr>
          <p:cNvSpPr txBox="1"/>
          <p:nvPr/>
        </p:nvSpPr>
        <p:spPr>
          <a:xfrm>
            <a:off x="4088295" y="1649706"/>
            <a:ext cx="4015409" cy="369332"/>
          </a:xfrm>
          <a:prstGeom prst="rect">
            <a:avLst/>
          </a:prstGeom>
          <a:noFill/>
        </p:spPr>
        <p:txBody>
          <a:bodyPr wrap="square" rtlCol="0">
            <a:spAutoFit/>
          </a:bodyPr>
          <a:lstStyle/>
          <a:p>
            <a:r>
              <a:rPr lang="en-US" dirty="0"/>
              <a:t>Average Housing Price in Scarborough </a:t>
            </a:r>
          </a:p>
        </p:txBody>
      </p:sp>
      <p:pic>
        <p:nvPicPr>
          <p:cNvPr id="3" name="Picture 2">
            <a:extLst>
              <a:ext uri="{FF2B5EF4-FFF2-40B4-BE49-F238E27FC236}">
                <a16:creationId xmlns:a16="http://schemas.microsoft.com/office/drawing/2014/main" id="{86BD75A1-F91E-4055-A940-72CD3FA56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19038"/>
            <a:ext cx="12046226" cy="6858000"/>
          </a:xfrm>
          <a:prstGeom prst="rect">
            <a:avLst/>
          </a:prstGeom>
        </p:spPr>
      </p:pic>
    </p:spTree>
    <p:extLst>
      <p:ext uri="{BB962C8B-B14F-4D97-AF65-F5344CB8AC3E}">
        <p14:creationId xmlns:p14="http://schemas.microsoft.com/office/powerpoint/2010/main" val="111079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51388-FC77-45C0-A806-DE5FE37C624B}"/>
              </a:ext>
            </a:extLst>
          </p:cNvPr>
          <p:cNvSpPr txBox="1"/>
          <p:nvPr/>
        </p:nvSpPr>
        <p:spPr>
          <a:xfrm>
            <a:off x="4088295" y="1649706"/>
            <a:ext cx="4015409" cy="369332"/>
          </a:xfrm>
          <a:prstGeom prst="rect">
            <a:avLst/>
          </a:prstGeom>
          <a:noFill/>
        </p:spPr>
        <p:txBody>
          <a:bodyPr wrap="square" rtlCol="0">
            <a:spAutoFit/>
          </a:bodyPr>
          <a:lstStyle/>
          <a:p>
            <a:r>
              <a:rPr lang="en-US" dirty="0"/>
              <a:t>Schools By Ratings  in Scarborough </a:t>
            </a:r>
          </a:p>
        </p:txBody>
      </p:sp>
      <p:pic>
        <p:nvPicPr>
          <p:cNvPr id="5" name="Picture 4">
            <a:extLst>
              <a:ext uri="{FF2B5EF4-FFF2-40B4-BE49-F238E27FC236}">
                <a16:creationId xmlns:a16="http://schemas.microsoft.com/office/drawing/2014/main" id="{41BFA96B-8089-473D-8701-DD7DED7DF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2" y="2358887"/>
            <a:ext cx="12079358" cy="6858000"/>
          </a:xfrm>
          <a:prstGeom prst="rect">
            <a:avLst/>
          </a:prstGeom>
        </p:spPr>
      </p:pic>
    </p:spTree>
    <p:extLst>
      <p:ext uri="{BB962C8B-B14F-4D97-AF65-F5344CB8AC3E}">
        <p14:creationId xmlns:p14="http://schemas.microsoft.com/office/powerpoint/2010/main" val="221391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pPr algn="l"/>
            <a:r>
              <a:rPr lang="en-US" b="0" i="0" dirty="0">
                <a:solidFill>
                  <a:srgbClr val="333333"/>
                </a:solidFill>
                <a:effectLst/>
                <a:latin typeface="Lincoln-ProximaNova-Reg"/>
              </a:rPr>
              <a:t>Conclusion</a:t>
            </a:r>
          </a:p>
        </p:txBody>
      </p:sp>
    </p:spTree>
    <p:extLst>
      <p:ext uri="{BB962C8B-B14F-4D97-AF65-F5344CB8AC3E}">
        <p14:creationId xmlns:p14="http://schemas.microsoft.com/office/powerpoint/2010/main" val="53473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BBF-9B9B-45A0-B5AD-2E29B145039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2EBC137-036E-450B-801D-4A00B4D92654}"/>
              </a:ext>
            </a:extLst>
          </p:cNvPr>
          <p:cNvSpPr>
            <a:spLocks noGrp="1"/>
          </p:cNvSpPr>
          <p:nvPr>
            <p:ph idx="1"/>
          </p:nvPr>
        </p:nvSpPr>
        <p:spPr/>
        <p:txBody>
          <a:bodyPr>
            <a:normAutofit/>
          </a:bodyPr>
          <a:lstStyle/>
          <a:p>
            <a:r>
              <a:rPr lang="en-US" b="0" i="0" dirty="0">
                <a:solidFill>
                  <a:srgbClr val="333333"/>
                </a:solidFill>
                <a:effectLst/>
                <a:latin typeface="Arial" panose="020B0604020202020204" pitchFamily="34" charset="0"/>
              </a:rPr>
              <a:t>In this Capstone project, using k-means cluster algorithm I separated the neighborhood into 10(Ten) different clusters and for 103 different </a:t>
            </a:r>
            <a:r>
              <a:rPr lang="en-US" b="0" i="0" dirty="0" err="1">
                <a:solidFill>
                  <a:srgbClr val="333333"/>
                </a:solidFill>
                <a:effectLst/>
                <a:latin typeface="Arial" panose="020B0604020202020204" pitchFamily="34" charset="0"/>
              </a:rPr>
              <a:t>lattitude</a:t>
            </a:r>
            <a:r>
              <a:rPr lang="en-US" b="0" i="0" dirty="0">
                <a:solidFill>
                  <a:srgbClr val="333333"/>
                </a:solidFill>
                <a:effectLst/>
                <a:latin typeface="Arial" panose="020B0604020202020204" pitchFamily="34" charset="0"/>
              </a:rPr>
              <a:t> and </a:t>
            </a:r>
            <a:r>
              <a:rPr lang="en-US" b="0" i="0" dirty="0" err="1">
                <a:solidFill>
                  <a:srgbClr val="333333"/>
                </a:solidFill>
                <a:effectLst/>
                <a:latin typeface="Arial" panose="020B0604020202020204" pitchFamily="34" charset="0"/>
              </a:rPr>
              <a:t>logitude</a:t>
            </a:r>
            <a:r>
              <a:rPr lang="en-US" b="0" i="0" dirty="0">
                <a:solidFill>
                  <a:srgbClr val="333333"/>
                </a:solidFill>
                <a:effectLst/>
                <a:latin typeface="Arial" panose="020B0604020202020204" pitchFamily="34" charset="0"/>
              </a:rPr>
              <a:t> from dataset, which have very-similar neighborhoods around them. Using the charts above results presented to a particular neighborhood based on average house prices and school rating have been made.</a:t>
            </a:r>
            <a:endParaRPr lang="en-US" dirty="0"/>
          </a:p>
          <a:p>
            <a:endParaRPr lang="en-US" dirty="0"/>
          </a:p>
          <a:p>
            <a:endParaRPr lang="en-US" dirty="0"/>
          </a:p>
        </p:txBody>
      </p:sp>
    </p:spTree>
    <p:extLst>
      <p:ext uri="{BB962C8B-B14F-4D97-AF65-F5344CB8AC3E}">
        <p14:creationId xmlns:p14="http://schemas.microsoft.com/office/powerpoint/2010/main" val="332927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pPr algn="l"/>
            <a:r>
              <a:rPr lang="en-US" b="0" i="0" dirty="0">
                <a:solidFill>
                  <a:srgbClr val="333333"/>
                </a:solidFill>
                <a:effectLst/>
                <a:latin typeface="Lincoln-ProximaNova-Reg"/>
              </a:rPr>
              <a:t>Thank YOU</a:t>
            </a:r>
          </a:p>
        </p:txBody>
      </p:sp>
    </p:spTree>
    <p:extLst>
      <p:ext uri="{BB962C8B-B14F-4D97-AF65-F5344CB8AC3E}">
        <p14:creationId xmlns:p14="http://schemas.microsoft.com/office/powerpoint/2010/main" val="94545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6B42ED6-919B-42A7-B0B7-B379D840E7E5}"/>
              </a:ext>
            </a:extLst>
          </p:cNvPr>
          <p:cNvSpPr>
            <a:spLocks noGrp="1"/>
          </p:cNvSpPr>
          <p:nvPr>
            <p:ph type="body" idx="1"/>
          </p:nvPr>
        </p:nvSpPr>
        <p:spPr/>
        <p:txBody>
          <a:bodyPr/>
          <a:lstStyle/>
          <a:p>
            <a:r>
              <a:rPr lang="en-US" dirty="0"/>
              <a:t>The </a:t>
            </a:r>
            <a:r>
              <a:rPr lang="en-US" dirty="0" err="1"/>
              <a:t>PurpOSE</a:t>
            </a:r>
            <a:r>
              <a:rPr lang="en-US" dirty="0"/>
              <a:t> OF THE PROJECT</a:t>
            </a:r>
          </a:p>
        </p:txBody>
      </p:sp>
    </p:spTree>
    <p:extLst>
      <p:ext uri="{BB962C8B-B14F-4D97-AF65-F5344CB8AC3E}">
        <p14:creationId xmlns:p14="http://schemas.microsoft.com/office/powerpoint/2010/main" val="406510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BBF-9B9B-45A0-B5AD-2E29B145039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92EBC137-036E-450B-801D-4A00B4D92654}"/>
              </a:ext>
            </a:extLst>
          </p:cNvPr>
          <p:cNvSpPr>
            <a:spLocks noGrp="1"/>
          </p:cNvSpPr>
          <p:nvPr>
            <p:ph idx="1"/>
          </p:nvPr>
        </p:nvSpPr>
        <p:spPr/>
        <p:txBody>
          <a:bodyPr/>
          <a:lstStyle/>
          <a:p>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7618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r>
              <a:rPr lang="en-US" dirty="0"/>
              <a:t>Data Used IN THE PROJECT</a:t>
            </a:r>
          </a:p>
        </p:txBody>
      </p:sp>
    </p:spTree>
    <p:extLst>
      <p:ext uri="{BB962C8B-B14F-4D97-AF65-F5344CB8AC3E}">
        <p14:creationId xmlns:p14="http://schemas.microsoft.com/office/powerpoint/2010/main" val="137852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BBF-9B9B-45A0-B5AD-2E29B145039A}"/>
              </a:ext>
            </a:extLst>
          </p:cNvPr>
          <p:cNvSpPr>
            <a:spLocks noGrp="1"/>
          </p:cNvSpPr>
          <p:nvPr>
            <p:ph type="title"/>
          </p:nvPr>
        </p:nvSpPr>
        <p:spPr/>
        <p:txBody>
          <a:bodyPr/>
          <a:lstStyle/>
          <a:p>
            <a:r>
              <a:rPr lang="en-US" dirty="0"/>
              <a:t>Defining the Data</a:t>
            </a:r>
          </a:p>
        </p:txBody>
      </p:sp>
      <p:sp>
        <p:nvSpPr>
          <p:cNvPr id="3" name="Content Placeholder 2">
            <a:extLst>
              <a:ext uri="{FF2B5EF4-FFF2-40B4-BE49-F238E27FC236}">
                <a16:creationId xmlns:a16="http://schemas.microsoft.com/office/drawing/2014/main" id="{92EBC137-036E-450B-801D-4A00B4D92654}"/>
              </a:ext>
            </a:extLst>
          </p:cNvPr>
          <p:cNvSpPr>
            <a:spLocks noGrp="1"/>
          </p:cNvSpPr>
          <p:nvPr>
            <p:ph idx="1"/>
          </p:nvPr>
        </p:nvSpPr>
        <p:spPr/>
        <p:txBody>
          <a:bodyPr>
            <a:normAutofit/>
          </a:bodyPr>
          <a:lstStyle/>
          <a:p>
            <a:r>
              <a:rPr lang="en-US" dirty="0"/>
              <a:t>Data Link: https://en.wikipedia.org/wiki/List_of_postal_codes_of_Canada:_M</a:t>
            </a:r>
          </a:p>
          <a:p>
            <a:r>
              <a:rPr lang="en-US" dirty="0"/>
              <a:t>Will use Scarborough dataset which we scrapped from </a:t>
            </a:r>
            <a:r>
              <a:rPr lang="en-US" dirty="0" err="1"/>
              <a:t>wikipedia</a:t>
            </a:r>
            <a:r>
              <a:rPr lang="en-US" dirty="0"/>
              <a:t> on Week 3. Dataset consisting of latitude and longitude, zip codes.</a:t>
            </a:r>
          </a:p>
          <a:p>
            <a:r>
              <a:rPr lang="en-US" dirty="0"/>
              <a:t>Foursquare API to gather information about venues inside each and every neighborhood. For each neighborhood, we have chosen the radius to be 100 meter.</a:t>
            </a:r>
          </a:p>
          <a:p>
            <a:endParaRPr lang="en-US" dirty="0"/>
          </a:p>
          <a:p>
            <a:endParaRPr lang="en-US" dirty="0"/>
          </a:p>
          <a:p>
            <a:endParaRPr lang="en-US" dirty="0"/>
          </a:p>
        </p:txBody>
      </p:sp>
    </p:spTree>
    <p:extLst>
      <p:ext uri="{BB962C8B-B14F-4D97-AF65-F5344CB8AC3E}">
        <p14:creationId xmlns:p14="http://schemas.microsoft.com/office/powerpoint/2010/main" val="65593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BBF-9B9B-45A0-B5AD-2E29B145039A}"/>
              </a:ext>
            </a:extLst>
          </p:cNvPr>
          <p:cNvSpPr>
            <a:spLocks noGrp="1"/>
          </p:cNvSpPr>
          <p:nvPr>
            <p:ph type="title"/>
          </p:nvPr>
        </p:nvSpPr>
        <p:spPr/>
        <p:txBody>
          <a:bodyPr/>
          <a:lstStyle/>
          <a:p>
            <a:r>
              <a:rPr lang="en-US" dirty="0"/>
              <a:t>Defining the Data</a:t>
            </a:r>
          </a:p>
        </p:txBody>
      </p:sp>
      <p:sp>
        <p:nvSpPr>
          <p:cNvPr id="3" name="Content Placeholder 2">
            <a:extLst>
              <a:ext uri="{FF2B5EF4-FFF2-40B4-BE49-F238E27FC236}">
                <a16:creationId xmlns:a16="http://schemas.microsoft.com/office/drawing/2014/main" id="{92EBC137-036E-450B-801D-4A00B4D92654}"/>
              </a:ext>
            </a:extLst>
          </p:cNvPr>
          <p:cNvSpPr>
            <a:spLocks noGrp="1"/>
          </p:cNvSpPr>
          <p:nvPr>
            <p:ph idx="1"/>
          </p:nvPr>
        </p:nvSpPr>
        <p:spPr/>
        <p:txBody>
          <a:bodyPr>
            <a:normAutofit/>
          </a:bodyPr>
          <a:lstStyle/>
          <a:p>
            <a:r>
              <a:rPr lang="en-US" dirty="0"/>
              <a:t>Data Link: https://en.wikipedia.org/wiki/List_of_postal_codes_of_Canada:_M</a:t>
            </a:r>
          </a:p>
          <a:p>
            <a:r>
              <a:rPr lang="en-US" dirty="0"/>
              <a:t>Will use Scarborough dataset which we scrapped from </a:t>
            </a:r>
            <a:r>
              <a:rPr lang="en-US" dirty="0" err="1"/>
              <a:t>wikipedia</a:t>
            </a:r>
            <a:r>
              <a:rPr lang="en-US" dirty="0"/>
              <a:t> on Week 3. Dataset consisting of latitude and longitude, zip codes.</a:t>
            </a:r>
          </a:p>
          <a:p>
            <a:r>
              <a:rPr lang="en-US" dirty="0"/>
              <a:t>Foursquare API to gather information about venues inside each and every neighborhood. For each neighborhood, we have chosen the radius to be 100 meter.</a:t>
            </a:r>
          </a:p>
          <a:p>
            <a:endParaRPr lang="en-US" dirty="0"/>
          </a:p>
          <a:p>
            <a:endParaRPr lang="en-US" dirty="0"/>
          </a:p>
          <a:p>
            <a:endParaRPr lang="en-US" dirty="0"/>
          </a:p>
        </p:txBody>
      </p:sp>
    </p:spTree>
    <p:extLst>
      <p:ext uri="{BB962C8B-B14F-4D97-AF65-F5344CB8AC3E}">
        <p14:creationId xmlns:p14="http://schemas.microsoft.com/office/powerpoint/2010/main" val="147567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D9E93-3762-4C6C-B208-8FC76BF7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25" y="1885311"/>
            <a:ext cx="11137150" cy="4210689"/>
          </a:xfrm>
          <a:prstGeom prst="rect">
            <a:avLst/>
          </a:prstGeom>
        </p:spPr>
      </p:pic>
      <p:sp>
        <p:nvSpPr>
          <p:cNvPr id="4" name="TextBox 3">
            <a:extLst>
              <a:ext uri="{FF2B5EF4-FFF2-40B4-BE49-F238E27FC236}">
                <a16:creationId xmlns:a16="http://schemas.microsoft.com/office/drawing/2014/main" id="{63351388-FC77-45C0-A806-DE5FE37C624B}"/>
              </a:ext>
            </a:extLst>
          </p:cNvPr>
          <p:cNvSpPr txBox="1"/>
          <p:nvPr/>
        </p:nvSpPr>
        <p:spPr>
          <a:xfrm>
            <a:off x="4678017" y="1515979"/>
            <a:ext cx="2835966" cy="369332"/>
          </a:xfrm>
          <a:prstGeom prst="rect">
            <a:avLst/>
          </a:prstGeom>
          <a:noFill/>
        </p:spPr>
        <p:txBody>
          <a:bodyPr wrap="square" rtlCol="0">
            <a:spAutoFit/>
          </a:bodyPr>
          <a:lstStyle/>
          <a:p>
            <a:r>
              <a:rPr lang="en-US" dirty="0"/>
              <a:t>The Map Scarborough</a:t>
            </a:r>
          </a:p>
        </p:txBody>
      </p:sp>
    </p:spTree>
    <p:extLst>
      <p:ext uri="{BB962C8B-B14F-4D97-AF65-F5344CB8AC3E}">
        <p14:creationId xmlns:p14="http://schemas.microsoft.com/office/powerpoint/2010/main" val="422764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F66-6F82-4847-9418-04010E22735B}"/>
              </a:ext>
            </a:extLst>
          </p:cNvPr>
          <p:cNvSpPr>
            <a:spLocks noGrp="1"/>
          </p:cNvSpPr>
          <p:nvPr>
            <p:ph type="title"/>
          </p:nvPr>
        </p:nvSpPr>
        <p:spPr/>
        <p:txBody>
          <a:bodyPr/>
          <a:lstStyle/>
          <a:p>
            <a:pPr algn="l"/>
            <a:r>
              <a:rPr lang="en-US" b="0" i="0" dirty="0">
                <a:solidFill>
                  <a:srgbClr val="333333"/>
                </a:solidFill>
                <a:effectLst/>
                <a:latin typeface="Lincoln-ProximaNova-Reg"/>
              </a:rPr>
              <a:t>Clustering Approach</a:t>
            </a:r>
          </a:p>
        </p:txBody>
      </p:sp>
    </p:spTree>
    <p:extLst>
      <p:ext uri="{BB962C8B-B14F-4D97-AF65-F5344CB8AC3E}">
        <p14:creationId xmlns:p14="http://schemas.microsoft.com/office/powerpoint/2010/main" val="66672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BBF-9B9B-45A0-B5AD-2E29B145039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2EBC137-036E-450B-801D-4A00B4D92654}"/>
              </a:ext>
            </a:extLst>
          </p:cNvPr>
          <p:cNvSpPr>
            <a:spLocks noGrp="1"/>
          </p:cNvSpPr>
          <p:nvPr>
            <p:ph idx="1"/>
          </p:nvPr>
        </p:nvSpPr>
        <p:spPr/>
        <p:txBody>
          <a:bodyPr>
            <a:normAutofit/>
          </a:bodyPr>
          <a:lstStyle/>
          <a:p>
            <a:r>
              <a:rPr lang="en-US" b="0" i="0" dirty="0">
                <a:solidFill>
                  <a:srgbClr val="333333"/>
                </a:solidFill>
                <a:effectLst/>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l"/>
            <a:r>
              <a:rPr lang="en-US" b="0" i="0" dirty="0">
                <a:solidFill>
                  <a:srgbClr val="333333"/>
                </a:solidFill>
                <a:effectLst/>
                <a:latin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dirty="0"/>
          </a:p>
          <a:p>
            <a:endParaRPr lang="en-US" dirty="0"/>
          </a:p>
          <a:p>
            <a:endParaRPr lang="en-US" dirty="0"/>
          </a:p>
        </p:txBody>
      </p:sp>
    </p:spTree>
    <p:extLst>
      <p:ext uri="{BB962C8B-B14F-4D97-AF65-F5344CB8AC3E}">
        <p14:creationId xmlns:p14="http://schemas.microsoft.com/office/powerpoint/2010/main" val="173187702"/>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52441"/>
      </a:dk2>
      <a:lt2>
        <a:srgbClr val="E2E7E8"/>
      </a:lt2>
      <a:accent1>
        <a:srgbClr val="DA4936"/>
      </a:accent1>
      <a:accent2>
        <a:srgbClr val="C82456"/>
      </a:accent2>
      <a:accent3>
        <a:srgbClr val="DA36AC"/>
      </a:accent3>
      <a:accent4>
        <a:srgbClr val="B124C8"/>
      </a:accent4>
      <a:accent5>
        <a:srgbClr val="7F36DA"/>
      </a:accent5>
      <a:accent6>
        <a:srgbClr val="4844D0"/>
      </a:accent6>
      <a:hlink>
        <a:srgbClr val="9B56C6"/>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17</TotalTime>
  <Words>447</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Franklin Gothic Book</vt:lpstr>
      <vt:lpstr>Franklin Gothic Demi</vt:lpstr>
      <vt:lpstr>Lincoln-ProximaNova-Reg</vt:lpstr>
      <vt:lpstr>Wingdings 2</vt:lpstr>
      <vt:lpstr>DividendVTI</vt:lpstr>
      <vt:lpstr>IBM DataScience</vt:lpstr>
      <vt:lpstr>INTRODUCTION</vt:lpstr>
      <vt:lpstr>Business Problem</vt:lpstr>
      <vt:lpstr>Data Used IN THE PROJECT</vt:lpstr>
      <vt:lpstr>Defining the Data</vt:lpstr>
      <vt:lpstr>Defining the Data</vt:lpstr>
      <vt:lpstr>PowerPoint Presentation</vt:lpstr>
      <vt:lpstr>Clustering Approach</vt:lpstr>
      <vt:lpstr>Methodology</vt:lpstr>
      <vt:lpstr>PowerPoint Presentation</vt:lpstr>
      <vt:lpstr>RESULTS</vt:lpstr>
      <vt:lpstr>PowerPoint Presentation</vt:lpstr>
      <vt:lpstr>PowerPoint Presentation</vt:lpstr>
      <vt:lpstr>PowerPoint Presentation</vt:lpstr>
      <vt:lpstr>Conclusion</vt:lpstr>
      <vt:lpstr>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DataScience</dc:title>
  <dc:creator>Sourabh Chitranshi</dc:creator>
  <cp:lastModifiedBy>Sourabh Chitranshi</cp:lastModifiedBy>
  <cp:revision>3</cp:revision>
  <dcterms:created xsi:type="dcterms:W3CDTF">2020-07-14T08:37:53Z</dcterms:created>
  <dcterms:modified xsi:type="dcterms:W3CDTF">2020-07-14T08:56:31Z</dcterms:modified>
</cp:coreProperties>
</file>