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3" r:id="rId15"/>
    <p:sldId id="264"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0" r:id="rId30"/>
    <p:sldId id="311" r:id="rId31"/>
    <p:sldId id="312" r:id="rId32"/>
    <p:sldId id="313" r:id="rId33"/>
    <p:sldId id="285" r:id="rId34"/>
    <p:sldId id="286" r:id="rId35"/>
    <p:sldId id="287" r:id="rId36"/>
    <p:sldId id="288" r:id="rId37"/>
    <p:sldId id="289" r:id="rId38"/>
    <p:sldId id="290" r:id="rId39"/>
    <p:sldId id="319" r:id="rId40"/>
    <p:sldId id="291" r:id="rId41"/>
    <p:sldId id="292" r:id="rId42"/>
    <p:sldId id="316" r:id="rId43"/>
    <p:sldId id="317" r:id="rId44"/>
    <p:sldId id="318" r:id="rId45"/>
    <p:sldId id="294" r:id="rId46"/>
    <p:sldId id="315"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14" r:id="rId61"/>
    <p:sldId id="308" r:id="rId62"/>
    <p:sldId id="30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B03C6-FC7D-4171-84D3-7557CA3C656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97852C2-1F42-4788-83B2-61563DFECCBA}">
      <dgm:prSet phldrT="[Text]"/>
      <dgm:spPr/>
      <dgm:t>
        <a:bodyPr/>
        <a:lstStyle/>
        <a:p>
          <a:r>
            <a:rPr lang="en-US" dirty="0" smtClean="0"/>
            <a:t>Defect</a:t>
          </a:r>
          <a:endParaRPr lang="en-US" dirty="0"/>
        </a:p>
      </dgm:t>
    </dgm:pt>
    <dgm:pt modelId="{FDDF213D-960D-4AD0-B20C-AA0DFCCE9701}" type="parTrans" cxnId="{95132FD2-DB97-466F-9598-AACD6A64E54B}">
      <dgm:prSet/>
      <dgm:spPr/>
      <dgm:t>
        <a:bodyPr/>
        <a:lstStyle/>
        <a:p>
          <a:endParaRPr lang="en-US"/>
        </a:p>
      </dgm:t>
    </dgm:pt>
    <dgm:pt modelId="{09B59BD6-E710-40B2-A740-24462939D97D}" type="sibTrans" cxnId="{95132FD2-DB97-466F-9598-AACD6A64E54B}">
      <dgm:prSet/>
      <dgm:spPr/>
      <dgm:t>
        <a:bodyPr/>
        <a:lstStyle/>
        <a:p>
          <a:endParaRPr lang="en-US"/>
        </a:p>
      </dgm:t>
    </dgm:pt>
    <dgm:pt modelId="{498BFC83-7A73-4503-BC1D-1A17C9641176}">
      <dgm:prSet phldrT="[Text]"/>
      <dgm:spPr/>
      <dgm:t>
        <a:bodyPr/>
        <a:lstStyle/>
        <a:p>
          <a:r>
            <a:rPr lang="en-US" dirty="0" smtClean="0"/>
            <a:t>Database</a:t>
          </a:r>
          <a:endParaRPr lang="en-US" dirty="0"/>
        </a:p>
      </dgm:t>
    </dgm:pt>
    <dgm:pt modelId="{7B739F81-FB68-4058-8DF0-4A24E2FF2805}" type="parTrans" cxnId="{BBBD42CB-1817-43AE-9056-110F9D7DD3D5}">
      <dgm:prSet/>
      <dgm:spPr/>
      <dgm:t>
        <a:bodyPr/>
        <a:lstStyle/>
        <a:p>
          <a:endParaRPr lang="en-US"/>
        </a:p>
      </dgm:t>
    </dgm:pt>
    <dgm:pt modelId="{DF738B24-D9C6-41DE-AAB3-A3808DA4E66E}" type="sibTrans" cxnId="{BBBD42CB-1817-43AE-9056-110F9D7DD3D5}">
      <dgm:prSet/>
      <dgm:spPr/>
      <dgm:t>
        <a:bodyPr/>
        <a:lstStyle/>
        <a:p>
          <a:endParaRPr lang="en-US"/>
        </a:p>
      </dgm:t>
    </dgm:pt>
    <dgm:pt modelId="{F18C82B4-522A-4F32-AA03-700B3118451D}">
      <dgm:prSet phldrT="[Text]"/>
      <dgm:spPr/>
      <dgm:t>
        <a:bodyPr/>
        <a:lstStyle/>
        <a:p>
          <a:r>
            <a:rPr lang="en-US" dirty="0" smtClean="0"/>
            <a:t>Servlet file</a:t>
          </a:r>
          <a:endParaRPr lang="en-US" dirty="0"/>
        </a:p>
      </dgm:t>
    </dgm:pt>
    <dgm:pt modelId="{C7856818-E27A-4AD8-AE0F-2377F3AD132A}" type="parTrans" cxnId="{3B10FC92-C478-41DD-850D-0E57A610C760}">
      <dgm:prSet/>
      <dgm:spPr/>
      <dgm:t>
        <a:bodyPr/>
        <a:lstStyle/>
        <a:p>
          <a:endParaRPr lang="en-US"/>
        </a:p>
      </dgm:t>
    </dgm:pt>
    <dgm:pt modelId="{3C6760FA-08ED-48B0-87B4-FBCEF6730E0A}" type="sibTrans" cxnId="{3B10FC92-C478-41DD-850D-0E57A610C760}">
      <dgm:prSet/>
      <dgm:spPr/>
      <dgm:t>
        <a:bodyPr/>
        <a:lstStyle/>
        <a:p>
          <a:endParaRPr lang="en-US"/>
        </a:p>
      </dgm:t>
    </dgm:pt>
    <dgm:pt modelId="{A5301144-3DF3-48F0-892C-BD1F36F15D97}">
      <dgm:prSet phldrT="[Text]"/>
      <dgm:spPr/>
      <dgm:t>
        <a:bodyPr/>
        <a:lstStyle/>
        <a:p>
          <a:r>
            <a:rPr lang="en-US" dirty="0" smtClean="0"/>
            <a:t>Directory</a:t>
          </a:r>
          <a:endParaRPr lang="en-US" dirty="0"/>
        </a:p>
      </dgm:t>
    </dgm:pt>
    <dgm:pt modelId="{9BB50212-F64D-43AA-86BC-2D2594A18917}" type="parTrans" cxnId="{264B865F-40CB-4AC6-90B3-8514D2CCAB3D}">
      <dgm:prSet/>
      <dgm:spPr/>
      <dgm:t>
        <a:bodyPr/>
        <a:lstStyle/>
        <a:p>
          <a:endParaRPr lang="en-US"/>
        </a:p>
      </dgm:t>
    </dgm:pt>
    <dgm:pt modelId="{D1430473-DA15-4AC0-BD22-9B5F58FBFEDB}" type="sibTrans" cxnId="{264B865F-40CB-4AC6-90B3-8514D2CCAB3D}">
      <dgm:prSet/>
      <dgm:spPr/>
      <dgm:t>
        <a:bodyPr/>
        <a:lstStyle/>
        <a:p>
          <a:endParaRPr lang="en-US"/>
        </a:p>
      </dgm:t>
    </dgm:pt>
    <dgm:pt modelId="{2526D580-5C3C-4B30-9E1F-DE4CA74559EA}">
      <dgm:prSet phldrT="[Text]"/>
      <dgm:spPr/>
      <dgm:t>
        <a:bodyPr/>
        <a:lstStyle/>
        <a:p>
          <a:r>
            <a:rPr lang="en-US" dirty="0" smtClean="0"/>
            <a:t>Connectivity file</a:t>
          </a:r>
          <a:endParaRPr lang="en-US" dirty="0"/>
        </a:p>
      </dgm:t>
    </dgm:pt>
    <dgm:pt modelId="{EB6C1C79-A9BA-4B85-97EB-D74479ACFE49}" type="sibTrans" cxnId="{1EA90DD4-EB16-4F73-A5B2-772BC1F5F44B}">
      <dgm:prSet/>
      <dgm:spPr/>
      <dgm:t>
        <a:bodyPr/>
        <a:lstStyle/>
        <a:p>
          <a:endParaRPr lang="en-US"/>
        </a:p>
      </dgm:t>
    </dgm:pt>
    <dgm:pt modelId="{9707ACBC-E7F7-497B-87D5-68DD03CB32C0}" type="parTrans" cxnId="{1EA90DD4-EB16-4F73-A5B2-772BC1F5F44B}">
      <dgm:prSet/>
      <dgm:spPr/>
      <dgm:t>
        <a:bodyPr/>
        <a:lstStyle/>
        <a:p>
          <a:endParaRPr lang="en-US"/>
        </a:p>
      </dgm:t>
    </dgm:pt>
    <dgm:pt modelId="{B46E375D-0979-4A88-AE58-B36E078119CD}">
      <dgm:prSet phldrT="[Text]"/>
      <dgm:spPr/>
      <dgm:t>
        <a:bodyPr/>
        <a:lstStyle/>
        <a:p>
          <a:r>
            <a:rPr lang="en-US" dirty="0" smtClean="0"/>
            <a:t>Performance</a:t>
          </a:r>
          <a:endParaRPr lang="en-US" dirty="0"/>
        </a:p>
      </dgm:t>
    </dgm:pt>
    <dgm:pt modelId="{FDFFBB34-1CD9-4248-BEDC-284F173F4A5D}" type="parTrans" cxnId="{1A2FD328-5642-45DA-908D-ECA65AF4C9B6}">
      <dgm:prSet/>
      <dgm:spPr/>
      <dgm:t>
        <a:bodyPr/>
        <a:lstStyle/>
        <a:p>
          <a:endParaRPr lang="en-US"/>
        </a:p>
      </dgm:t>
    </dgm:pt>
    <dgm:pt modelId="{2F998887-3DF7-46F6-9E06-D73B3EB37FB1}" type="sibTrans" cxnId="{1A2FD328-5642-45DA-908D-ECA65AF4C9B6}">
      <dgm:prSet/>
      <dgm:spPr/>
      <dgm:t>
        <a:bodyPr/>
        <a:lstStyle/>
        <a:p>
          <a:endParaRPr lang="en-US"/>
        </a:p>
      </dgm:t>
    </dgm:pt>
    <dgm:pt modelId="{FC3942DD-1C9B-4812-B33A-8E727D74B86E}">
      <dgm:prSet/>
      <dgm:spPr/>
      <dgm:t>
        <a:bodyPr/>
        <a:lstStyle/>
        <a:p>
          <a:r>
            <a:rPr lang="en-US" dirty="0" smtClean="0"/>
            <a:t>Ram</a:t>
          </a:r>
          <a:endParaRPr lang="en-US" dirty="0"/>
        </a:p>
      </dgm:t>
    </dgm:pt>
    <dgm:pt modelId="{3647296B-09F2-4394-92E9-1BD9E70BD854}" type="parTrans" cxnId="{13AA115A-54D1-4B04-A899-B54DAEEE0062}">
      <dgm:prSet/>
      <dgm:spPr/>
      <dgm:t>
        <a:bodyPr/>
        <a:lstStyle/>
        <a:p>
          <a:endParaRPr lang="en-US"/>
        </a:p>
      </dgm:t>
    </dgm:pt>
    <dgm:pt modelId="{2042530E-6373-4998-9C0D-26E406D46E56}" type="sibTrans" cxnId="{13AA115A-54D1-4B04-A899-B54DAEEE0062}">
      <dgm:prSet/>
      <dgm:spPr/>
      <dgm:t>
        <a:bodyPr/>
        <a:lstStyle/>
        <a:p>
          <a:endParaRPr lang="en-US"/>
        </a:p>
      </dgm:t>
    </dgm:pt>
    <dgm:pt modelId="{81DEEC8B-9AB3-45B5-B875-C0B9CF6D5F1E}">
      <dgm:prSet/>
      <dgm:spPr/>
      <dgm:t>
        <a:bodyPr/>
        <a:lstStyle/>
        <a:p>
          <a:r>
            <a:rPr lang="en-US" dirty="0" err="1" smtClean="0"/>
            <a:t>Cpu</a:t>
          </a:r>
          <a:r>
            <a:rPr lang="en-US" dirty="0" smtClean="0"/>
            <a:t> Performance</a:t>
          </a:r>
          <a:endParaRPr lang="en-US" dirty="0"/>
        </a:p>
      </dgm:t>
    </dgm:pt>
    <dgm:pt modelId="{24378BEE-0C18-4D8A-B168-6A94AB53BC1F}" type="parTrans" cxnId="{2B4F32D3-C1DC-4BAF-9E26-C16BC463D5B6}">
      <dgm:prSet/>
      <dgm:spPr/>
      <dgm:t>
        <a:bodyPr/>
        <a:lstStyle/>
        <a:p>
          <a:endParaRPr lang="en-US"/>
        </a:p>
      </dgm:t>
    </dgm:pt>
    <dgm:pt modelId="{A56BFE6A-298D-419C-BBF8-6EABECFB4DB9}" type="sibTrans" cxnId="{2B4F32D3-C1DC-4BAF-9E26-C16BC463D5B6}">
      <dgm:prSet/>
      <dgm:spPr/>
      <dgm:t>
        <a:bodyPr/>
        <a:lstStyle/>
        <a:p>
          <a:endParaRPr lang="en-US"/>
        </a:p>
      </dgm:t>
    </dgm:pt>
    <dgm:pt modelId="{9FC3A8BB-0A4B-4791-B95C-28CE4F2F4555}" type="pres">
      <dgm:prSet presAssocID="{DFFB03C6-FC7D-4171-84D3-7557CA3C6562}" presName="diagram" presStyleCnt="0">
        <dgm:presLayoutVars>
          <dgm:chPref val="1"/>
          <dgm:dir/>
          <dgm:animOne val="branch"/>
          <dgm:animLvl val="lvl"/>
          <dgm:resizeHandles val="exact"/>
        </dgm:presLayoutVars>
      </dgm:prSet>
      <dgm:spPr/>
      <dgm:t>
        <a:bodyPr/>
        <a:lstStyle/>
        <a:p>
          <a:endParaRPr lang="en-US"/>
        </a:p>
      </dgm:t>
    </dgm:pt>
    <dgm:pt modelId="{D0B73BB6-CF28-42EF-B586-97EE11F897D0}" type="pres">
      <dgm:prSet presAssocID="{E97852C2-1F42-4788-83B2-61563DFECCBA}" presName="root1" presStyleCnt="0"/>
      <dgm:spPr/>
    </dgm:pt>
    <dgm:pt modelId="{7D2F7B50-440D-4A64-8CD4-F0C913EEEFDB}" type="pres">
      <dgm:prSet presAssocID="{E97852C2-1F42-4788-83B2-61563DFECCBA}" presName="LevelOneTextNode" presStyleLbl="node0" presStyleIdx="0" presStyleCnt="1" custScaleX="18097" custScaleY="21973" custLinFactNeighborX="3807" custLinFactNeighborY="-7277">
        <dgm:presLayoutVars>
          <dgm:chPref val="3"/>
        </dgm:presLayoutVars>
      </dgm:prSet>
      <dgm:spPr/>
      <dgm:t>
        <a:bodyPr/>
        <a:lstStyle/>
        <a:p>
          <a:endParaRPr lang="en-US"/>
        </a:p>
      </dgm:t>
    </dgm:pt>
    <dgm:pt modelId="{9E27971B-5188-4A7A-B123-A2DC154DF590}" type="pres">
      <dgm:prSet presAssocID="{E97852C2-1F42-4788-83B2-61563DFECCBA}" presName="level2hierChild" presStyleCnt="0"/>
      <dgm:spPr/>
    </dgm:pt>
    <dgm:pt modelId="{05CC3CB1-0C55-442C-AB2A-52E270E77B37}" type="pres">
      <dgm:prSet presAssocID="{7B739F81-FB68-4058-8DF0-4A24E2FF2805}" presName="conn2-1" presStyleLbl="parChTrans1D2" presStyleIdx="0" presStyleCnt="3"/>
      <dgm:spPr/>
      <dgm:t>
        <a:bodyPr/>
        <a:lstStyle/>
        <a:p>
          <a:endParaRPr lang="en-US"/>
        </a:p>
      </dgm:t>
    </dgm:pt>
    <dgm:pt modelId="{0D947C5A-B34A-4DD2-8EB4-B43BD8042F15}" type="pres">
      <dgm:prSet presAssocID="{7B739F81-FB68-4058-8DF0-4A24E2FF2805}" presName="connTx" presStyleLbl="parChTrans1D2" presStyleIdx="0" presStyleCnt="3"/>
      <dgm:spPr/>
      <dgm:t>
        <a:bodyPr/>
        <a:lstStyle/>
        <a:p>
          <a:endParaRPr lang="en-US"/>
        </a:p>
      </dgm:t>
    </dgm:pt>
    <dgm:pt modelId="{756B6F88-4E86-4436-9A68-B89144A883BC}" type="pres">
      <dgm:prSet presAssocID="{498BFC83-7A73-4503-BC1D-1A17C9641176}" presName="root2" presStyleCnt="0"/>
      <dgm:spPr/>
    </dgm:pt>
    <dgm:pt modelId="{DE53DD94-F443-458F-B179-55E64A87D7E9}" type="pres">
      <dgm:prSet presAssocID="{498BFC83-7A73-4503-BC1D-1A17C9641176}" presName="LevelTwoTextNode" presStyleLbl="node2" presStyleIdx="0" presStyleCnt="3" custScaleX="14932" custScaleY="19997" custLinFactNeighborX="-26753" custLinFactNeighborY="779">
        <dgm:presLayoutVars>
          <dgm:chPref val="3"/>
        </dgm:presLayoutVars>
      </dgm:prSet>
      <dgm:spPr/>
      <dgm:t>
        <a:bodyPr/>
        <a:lstStyle/>
        <a:p>
          <a:endParaRPr lang="en-US"/>
        </a:p>
      </dgm:t>
    </dgm:pt>
    <dgm:pt modelId="{49F731BA-D039-472B-976E-B0B5538F9B82}" type="pres">
      <dgm:prSet presAssocID="{498BFC83-7A73-4503-BC1D-1A17C9641176}" presName="level3hierChild" presStyleCnt="0"/>
      <dgm:spPr/>
    </dgm:pt>
    <dgm:pt modelId="{B934C39D-0211-47FB-9937-A0CB85612C39}" type="pres">
      <dgm:prSet presAssocID="{9707ACBC-E7F7-497B-87D5-68DD03CB32C0}" presName="conn2-1" presStyleLbl="parChTrans1D3" presStyleIdx="0" presStyleCnt="4"/>
      <dgm:spPr/>
      <dgm:t>
        <a:bodyPr/>
        <a:lstStyle/>
        <a:p>
          <a:endParaRPr lang="en-US"/>
        </a:p>
      </dgm:t>
    </dgm:pt>
    <dgm:pt modelId="{DE46B4D7-C053-4359-BCB6-465AE1EBA066}" type="pres">
      <dgm:prSet presAssocID="{9707ACBC-E7F7-497B-87D5-68DD03CB32C0}" presName="connTx" presStyleLbl="parChTrans1D3" presStyleIdx="0" presStyleCnt="4"/>
      <dgm:spPr/>
      <dgm:t>
        <a:bodyPr/>
        <a:lstStyle/>
        <a:p>
          <a:endParaRPr lang="en-US"/>
        </a:p>
      </dgm:t>
    </dgm:pt>
    <dgm:pt modelId="{42EE29EF-AD2D-4C6F-AE43-CB7DDDF600FA}" type="pres">
      <dgm:prSet presAssocID="{2526D580-5C3C-4B30-9E1F-DE4CA74559EA}" presName="root2" presStyleCnt="0"/>
      <dgm:spPr/>
    </dgm:pt>
    <dgm:pt modelId="{68451D99-4258-4545-8281-FD4756D6F84E}" type="pres">
      <dgm:prSet presAssocID="{2526D580-5C3C-4B30-9E1F-DE4CA74559EA}" presName="LevelTwoTextNode" presStyleLbl="node3" presStyleIdx="0" presStyleCnt="4" custScaleX="14475" custScaleY="19607" custLinFactNeighborX="-51583" custLinFactNeighborY="-6787">
        <dgm:presLayoutVars>
          <dgm:chPref val="3"/>
        </dgm:presLayoutVars>
      </dgm:prSet>
      <dgm:spPr/>
      <dgm:t>
        <a:bodyPr/>
        <a:lstStyle/>
        <a:p>
          <a:endParaRPr lang="en-US"/>
        </a:p>
      </dgm:t>
    </dgm:pt>
    <dgm:pt modelId="{E0D17114-BD06-4922-AB8C-7D0BE2FB5498}" type="pres">
      <dgm:prSet presAssocID="{2526D580-5C3C-4B30-9E1F-DE4CA74559EA}" presName="level3hierChild" presStyleCnt="0"/>
      <dgm:spPr/>
    </dgm:pt>
    <dgm:pt modelId="{F4FE1CA9-38CF-41CB-93BF-6A0277421917}" type="pres">
      <dgm:prSet presAssocID="{C7856818-E27A-4AD8-AE0F-2377F3AD132A}" presName="conn2-1" presStyleLbl="parChTrans1D2" presStyleIdx="1" presStyleCnt="3"/>
      <dgm:spPr/>
      <dgm:t>
        <a:bodyPr/>
        <a:lstStyle/>
        <a:p>
          <a:endParaRPr lang="en-US"/>
        </a:p>
      </dgm:t>
    </dgm:pt>
    <dgm:pt modelId="{CF2C191F-350D-4037-B868-4BA28F0283E9}" type="pres">
      <dgm:prSet presAssocID="{C7856818-E27A-4AD8-AE0F-2377F3AD132A}" presName="connTx" presStyleLbl="parChTrans1D2" presStyleIdx="1" presStyleCnt="3"/>
      <dgm:spPr/>
      <dgm:t>
        <a:bodyPr/>
        <a:lstStyle/>
        <a:p>
          <a:endParaRPr lang="en-US"/>
        </a:p>
      </dgm:t>
    </dgm:pt>
    <dgm:pt modelId="{61B8C9F9-AE1A-429D-87C7-F3B55790E95A}" type="pres">
      <dgm:prSet presAssocID="{F18C82B4-522A-4F32-AA03-700B3118451D}" presName="root2" presStyleCnt="0"/>
      <dgm:spPr/>
    </dgm:pt>
    <dgm:pt modelId="{882B50A8-4721-4CDF-A5CC-B45236DA5DE5}" type="pres">
      <dgm:prSet presAssocID="{F18C82B4-522A-4F32-AA03-700B3118451D}" presName="LevelTwoTextNode" presStyleLbl="node2" presStyleIdx="1" presStyleCnt="3" custScaleX="14092" custScaleY="22240" custLinFactNeighborX="-27873" custLinFactNeighborY="26259">
        <dgm:presLayoutVars>
          <dgm:chPref val="3"/>
        </dgm:presLayoutVars>
      </dgm:prSet>
      <dgm:spPr/>
      <dgm:t>
        <a:bodyPr/>
        <a:lstStyle/>
        <a:p>
          <a:endParaRPr lang="en-US"/>
        </a:p>
      </dgm:t>
    </dgm:pt>
    <dgm:pt modelId="{A025C94E-A597-4F0D-ADFA-6240A50336F3}" type="pres">
      <dgm:prSet presAssocID="{F18C82B4-522A-4F32-AA03-700B3118451D}" presName="level3hierChild" presStyleCnt="0"/>
      <dgm:spPr/>
    </dgm:pt>
    <dgm:pt modelId="{41F05EBC-E922-490B-8FF6-860DDDF94D72}" type="pres">
      <dgm:prSet presAssocID="{9BB50212-F64D-43AA-86BC-2D2594A18917}" presName="conn2-1" presStyleLbl="parChTrans1D3" presStyleIdx="1" presStyleCnt="4"/>
      <dgm:spPr/>
      <dgm:t>
        <a:bodyPr/>
        <a:lstStyle/>
        <a:p>
          <a:endParaRPr lang="en-US"/>
        </a:p>
      </dgm:t>
    </dgm:pt>
    <dgm:pt modelId="{28825653-FDBF-4C46-B2EE-EAB5A2FF2F30}" type="pres">
      <dgm:prSet presAssocID="{9BB50212-F64D-43AA-86BC-2D2594A18917}" presName="connTx" presStyleLbl="parChTrans1D3" presStyleIdx="1" presStyleCnt="4"/>
      <dgm:spPr/>
      <dgm:t>
        <a:bodyPr/>
        <a:lstStyle/>
        <a:p>
          <a:endParaRPr lang="en-US"/>
        </a:p>
      </dgm:t>
    </dgm:pt>
    <dgm:pt modelId="{E1F74FB2-C1EC-41D1-8F23-A27040309239}" type="pres">
      <dgm:prSet presAssocID="{A5301144-3DF3-48F0-892C-BD1F36F15D97}" presName="root2" presStyleCnt="0"/>
      <dgm:spPr/>
    </dgm:pt>
    <dgm:pt modelId="{B8EF444F-57C0-4AA1-9CC6-83790848705B}" type="pres">
      <dgm:prSet presAssocID="{A5301144-3DF3-48F0-892C-BD1F36F15D97}" presName="LevelTwoTextNode" presStyleLbl="node3" presStyleIdx="1" presStyleCnt="4" custScaleX="18816" custScaleY="15714" custLinFactNeighborX="-60686" custLinFactNeighborY="52115">
        <dgm:presLayoutVars>
          <dgm:chPref val="3"/>
        </dgm:presLayoutVars>
      </dgm:prSet>
      <dgm:spPr/>
      <dgm:t>
        <a:bodyPr/>
        <a:lstStyle/>
        <a:p>
          <a:endParaRPr lang="en-US"/>
        </a:p>
      </dgm:t>
    </dgm:pt>
    <dgm:pt modelId="{6E6B4F89-3E83-4CCF-A110-C32B9C836E65}" type="pres">
      <dgm:prSet presAssocID="{A5301144-3DF3-48F0-892C-BD1F36F15D97}" presName="level3hierChild" presStyleCnt="0"/>
      <dgm:spPr/>
    </dgm:pt>
    <dgm:pt modelId="{2F75BF8B-5507-483D-93C3-EEEBFFDF9210}" type="pres">
      <dgm:prSet presAssocID="{FDFFBB34-1CD9-4248-BEDC-284F173F4A5D}" presName="conn2-1" presStyleLbl="parChTrans1D2" presStyleIdx="2" presStyleCnt="3"/>
      <dgm:spPr/>
      <dgm:t>
        <a:bodyPr/>
        <a:lstStyle/>
        <a:p>
          <a:endParaRPr lang="en-US"/>
        </a:p>
      </dgm:t>
    </dgm:pt>
    <dgm:pt modelId="{58DE4D71-0E8D-4EE2-B4D3-CD4159906A46}" type="pres">
      <dgm:prSet presAssocID="{FDFFBB34-1CD9-4248-BEDC-284F173F4A5D}" presName="connTx" presStyleLbl="parChTrans1D2" presStyleIdx="2" presStyleCnt="3"/>
      <dgm:spPr/>
      <dgm:t>
        <a:bodyPr/>
        <a:lstStyle/>
        <a:p>
          <a:endParaRPr lang="en-US"/>
        </a:p>
      </dgm:t>
    </dgm:pt>
    <dgm:pt modelId="{F2570DCF-E526-4C92-8401-DB7AA548AD4A}" type="pres">
      <dgm:prSet presAssocID="{B46E375D-0979-4A88-AE58-B36E078119CD}" presName="root2" presStyleCnt="0"/>
      <dgm:spPr/>
    </dgm:pt>
    <dgm:pt modelId="{ECB0696B-85EB-4D53-87E6-16DD54FF4525}" type="pres">
      <dgm:prSet presAssocID="{B46E375D-0979-4A88-AE58-B36E078119CD}" presName="LevelTwoTextNode" presStyleLbl="node2" presStyleIdx="2" presStyleCnt="3" custScaleX="21764" custScaleY="21764" custLinFactNeighborX="11129" custLinFactNeighborY="-49022">
        <dgm:presLayoutVars>
          <dgm:chPref val="3"/>
        </dgm:presLayoutVars>
      </dgm:prSet>
      <dgm:spPr/>
      <dgm:t>
        <a:bodyPr/>
        <a:lstStyle/>
        <a:p>
          <a:endParaRPr lang="en-US"/>
        </a:p>
      </dgm:t>
    </dgm:pt>
    <dgm:pt modelId="{8957CFF1-D9C8-449A-9DA4-9AF864CD700E}" type="pres">
      <dgm:prSet presAssocID="{B46E375D-0979-4A88-AE58-B36E078119CD}" presName="level3hierChild" presStyleCnt="0"/>
      <dgm:spPr/>
    </dgm:pt>
    <dgm:pt modelId="{5A56D502-FC14-4080-B074-A7DD16F0BA99}" type="pres">
      <dgm:prSet presAssocID="{3647296B-09F2-4394-92E9-1BD9E70BD854}" presName="conn2-1" presStyleLbl="parChTrans1D3" presStyleIdx="2" presStyleCnt="4"/>
      <dgm:spPr/>
      <dgm:t>
        <a:bodyPr/>
        <a:lstStyle/>
        <a:p>
          <a:endParaRPr lang="en-US"/>
        </a:p>
      </dgm:t>
    </dgm:pt>
    <dgm:pt modelId="{A093ECEE-49D2-4D88-9079-69E133A7D490}" type="pres">
      <dgm:prSet presAssocID="{3647296B-09F2-4394-92E9-1BD9E70BD854}" presName="connTx" presStyleLbl="parChTrans1D3" presStyleIdx="2" presStyleCnt="4"/>
      <dgm:spPr/>
      <dgm:t>
        <a:bodyPr/>
        <a:lstStyle/>
        <a:p>
          <a:endParaRPr lang="en-US"/>
        </a:p>
      </dgm:t>
    </dgm:pt>
    <dgm:pt modelId="{F4D36C07-C226-42F4-9C9F-6D9AD14A9920}" type="pres">
      <dgm:prSet presAssocID="{FC3942DD-1C9B-4812-B33A-8E727D74B86E}" presName="root2" presStyleCnt="0"/>
      <dgm:spPr/>
    </dgm:pt>
    <dgm:pt modelId="{43E12BE5-C150-493B-87DB-F9C818343D6E}" type="pres">
      <dgm:prSet presAssocID="{FC3942DD-1C9B-4812-B33A-8E727D74B86E}" presName="LevelTwoTextNode" presStyleLbl="node3" presStyleIdx="2" presStyleCnt="4" custScaleX="19785" custScaleY="19785" custLinFactNeighborX="-7388" custLinFactNeighborY="-58346">
        <dgm:presLayoutVars>
          <dgm:chPref val="3"/>
        </dgm:presLayoutVars>
      </dgm:prSet>
      <dgm:spPr/>
      <dgm:t>
        <a:bodyPr/>
        <a:lstStyle/>
        <a:p>
          <a:endParaRPr lang="en-US"/>
        </a:p>
      </dgm:t>
    </dgm:pt>
    <dgm:pt modelId="{6CB8FA24-1F14-45D6-934D-311FFD38094F}" type="pres">
      <dgm:prSet presAssocID="{FC3942DD-1C9B-4812-B33A-8E727D74B86E}" presName="level3hierChild" presStyleCnt="0"/>
      <dgm:spPr/>
    </dgm:pt>
    <dgm:pt modelId="{9B482BF6-6413-4803-854C-36E902AE6481}" type="pres">
      <dgm:prSet presAssocID="{24378BEE-0C18-4D8A-B168-6A94AB53BC1F}" presName="conn2-1" presStyleLbl="parChTrans1D3" presStyleIdx="3" presStyleCnt="4"/>
      <dgm:spPr/>
      <dgm:t>
        <a:bodyPr/>
        <a:lstStyle/>
        <a:p>
          <a:endParaRPr lang="en-US"/>
        </a:p>
      </dgm:t>
    </dgm:pt>
    <dgm:pt modelId="{DFA1C819-6A21-4C69-9B11-2DB6BBD1FF1C}" type="pres">
      <dgm:prSet presAssocID="{24378BEE-0C18-4D8A-B168-6A94AB53BC1F}" presName="connTx" presStyleLbl="parChTrans1D3" presStyleIdx="3" presStyleCnt="4"/>
      <dgm:spPr/>
      <dgm:t>
        <a:bodyPr/>
        <a:lstStyle/>
        <a:p>
          <a:endParaRPr lang="en-US"/>
        </a:p>
      </dgm:t>
    </dgm:pt>
    <dgm:pt modelId="{AF6E8C38-D6BA-43AC-8DB9-D8825A2B9D8E}" type="pres">
      <dgm:prSet presAssocID="{81DEEC8B-9AB3-45B5-B875-C0B9CF6D5F1E}" presName="root2" presStyleCnt="0"/>
      <dgm:spPr/>
    </dgm:pt>
    <dgm:pt modelId="{9D781155-E0DF-496F-A492-4CD5D1122FEC}" type="pres">
      <dgm:prSet presAssocID="{81DEEC8B-9AB3-45B5-B875-C0B9CF6D5F1E}" presName="LevelTwoTextNode" presStyleLbl="node3" presStyleIdx="3" presStyleCnt="4" custScaleX="19785" custScaleY="19785" custLinFactNeighborX="-7618" custLinFactNeighborY="-38726">
        <dgm:presLayoutVars>
          <dgm:chPref val="3"/>
        </dgm:presLayoutVars>
      </dgm:prSet>
      <dgm:spPr/>
      <dgm:t>
        <a:bodyPr/>
        <a:lstStyle/>
        <a:p>
          <a:endParaRPr lang="en-US"/>
        </a:p>
      </dgm:t>
    </dgm:pt>
    <dgm:pt modelId="{15854529-A4E9-476C-920E-AFE21B3D7556}" type="pres">
      <dgm:prSet presAssocID="{81DEEC8B-9AB3-45B5-B875-C0B9CF6D5F1E}" presName="level3hierChild" presStyleCnt="0"/>
      <dgm:spPr/>
    </dgm:pt>
  </dgm:ptLst>
  <dgm:cxnLst>
    <dgm:cxn modelId="{89DBF070-25BD-4CD3-8DDF-A9908B9BEB67}" type="presOf" srcId="{7B739F81-FB68-4058-8DF0-4A24E2FF2805}" destId="{05CC3CB1-0C55-442C-AB2A-52E270E77B37}" srcOrd="0" destOrd="0" presId="urn:microsoft.com/office/officeart/2005/8/layout/hierarchy2"/>
    <dgm:cxn modelId="{C88ABEE6-AF9A-4E8D-8D18-3967EEE552D2}" type="presOf" srcId="{C7856818-E27A-4AD8-AE0F-2377F3AD132A}" destId="{CF2C191F-350D-4037-B868-4BA28F0283E9}" srcOrd="1" destOrd="0" presId="urn:microsoft.com/office/officeart/2005/8/layout/hierarchy2"/>
    <dgm:cxn modelId="{5BB82F59-B3AD-4D4B-8159-0BCD6D5A3020}" type="presOf" srcId="{7B739F81-FB68-4058-8DF0-4A24E2FF2805}" destId="{0D947C5A-B34A-4DD2-8EB4-B43BD8042F15}" srcOrd="1" destOrd="0" presId="urn:microsoft.com/office/officeart/2005/8/layout/hierarchy2"/>
    <dgm:cxn modelId="{AA4A9B9A-0E15-4C0A-82BE-7998C2E7D359}" type="presOf" srcId="{9707ACBC-E7F7-497B-87D5-68DD03CB32C0}" destId="{DE46B4D7-C053-4359-BCB6-465AE1EBA066}" srcOrd="1" destOrd="0" presId="urn:microsoft.com/office/officeart/2005/8/layout/hierarchy2"/>
    <dgm:cxn modelId="{B6D0F572-8E3E-42F6-A65D-6753A839B0A6}" type="presOf" srcId="{A5301144-3DF3-48F0-892C-BD1F36F15D97}" destId="{B8EF444F-57C0-4AA1-9CC6-83790848705B}" srcOrd="0" destOrd="0" presId="urn:microsoft.com/office/officeart/2005/8/layout/hierarchy2"/>
    <dgm:cxn modelId="{63B5B2B2-4E9A-4F5D-90A8-0511B625B4F0}" type="presOf" srcId="{2526D580-5C3C-4B30-9E1F-DE4CA74559EA}" destId="{68451D99-4258-4545-8281-FD4756D6F84E}" srcOrd="0" destOrd="0" presId="urn:microsoft.com/office/officeart/2005/8/layout/hierarchy2"/>
    <dgm:cxn modelId="{BA20352E-037A-4C3D-840A-D900420AA1F0}" type="presOf" srcId="{C7856818-E27A-4AD8-AE0F-2377F3AD132A}" destId="{F4FE1CA9-38CF-41CB-93BF-6A0277421917}" srcOrd="0" destOrd="0" presId="urn:microsoft.com/office/officeart/2005/8/layout/hierarchy2"/>
    <dgm:cxn modelId="{5AAA496D-33A7-4302-ACD2-E22A3F268686}" type="presOf" srcId="{81DEEC8B-9AB3-45B5-B875-C0B9CF6D5F1E}" destId="{9D781155-E0DF-496F-A492-4CD5D1122FEC}" srcOrd="0" destOrd="0" presId="urn:microsoft.com/office/officeart/2005/8/layout/hierarchy2"/>
    <dgm:cxn modelId="{3B10FC92-C478-41DD-850D-0E57A610C760}" srcId="{E97852C2-1F42-4788-83B2-61563DFECCBA}" destId="{F18C82B4-522A-4F32-AA03-700B3118451D}" srcOrd="1" destOrd="0" parTransId="{C7856818-E27A-4AD8-AE0F-2377F3AD132A}" sibTransId="{3C6760FA-08ED-48B0-87B4-FBCEF6730E0A}"/>
    <dgm:cxn modelId="{3FF0AC20-2407-4E03-996B-CCB7DBBCF717}" type="presOf" srcId="{FC3942DD-1C9B-4812-B33A-8E727D74B86E}" destId="{43E12BE5-C150-493B-87DB-F9C818343D6E}" srcOrd="0" destOrd="0" presId="urn:microsoft.com/office/officeart/2005/8/layout/hierarchy2"/>
    <dgm:cxn modelId="{D90B7486-147F-4162-B112-1BB16ABF9115}" type="presOf" srcId="{DFFB03C6-FC7D-4171-84D3-7557CA3C6562}" destId="{9FC3A8BB-0A4B-4791-B95C-28CE4F2F4555}" srcOrd="0" destOrd="0" presId="urn:microsoft.com/office/officeart/2005/8/layout/hierarchy2"/>
    <dgm:cxn modelId="{555D4C2C-0E92-47A2-97D0-37E43CABD7DC}" type="presOf" srcId="{24378BEE-0C18-4D8A-B168-6A94AB53BC1F}" destId="{DFA1C819-6A21-4C69-9B11-2DB6BBD1FF1C}" srcOrd="1" destOrd="0" presId="urn:microsoft.com/office/officeart/2005/8/layout/hierarchy2"/>
    <dgm:cxn modelId="{1D47F9EF-28A7-4A0B-B868-8883489BCDC2}" type="presOf" srcId="{F18C82B4-522A-4F32-AA03-700B3118451D}" destId="{882B50A8-4721-4CDF-A5CC-B45236DA5DE5}" srcOrd="0" destOrd="0" presId="urn:microsoft.com/office/officeart/2005/8/layout/hierarchy2"/>
    <dgm:cxn modelId="{6FEA4FE6-7BC1-45CD-92A6-9B43C3E5A1D9}" type="presOf" srcId="{9BB50212-F64D-43AA-86BC-2D2594A18917}" destId="{41F05EBC-E922-490B-8FF6-860DDDF94D72}" srcOrd="0" destOrd="0" presId="urn:microsoft.com/office/officeart/2005/8/layout/hierarchy2"/>
    <dgm:cxn modelId="{1EA90DD4-EB16-4F73-A5B2-772BC1F5F44B}" srcId="{498BFC83-7A73-4503-BC1D-1A17C9641176}" destId="{2526D580-5C3C-4B30-9E1F-DE4CA74559EA}" srcOrd="0" destOrd="0" parTransId="{9707ACBC-E7F7-497B-87D5-68DD03CB32C0}" sibTransId="{EB6C1C79-A9BA-4B85-97EB-D74479ACFE49}"/>
    <dgm:cxn modelId="{BBBD42CB-1817-43AE-9056-110F9D7DD3D5}" srcId="{E97852C2-1F42-4788-83B2-61563DFECCBA}" destId="{498BFC83-7A73-4503-BC1D-1A17C9641176}" srcOrd="0" destOrd="0" parTransId="{7B739F81-FB68-4058-8DF0-4A24E2FF2805}" sibTransId="{DF738B24-D9C6-41DE-AAB3-A3808DA4E66E}"/>
    <dgm:cxn modelId="{264B865F-40CB-4AC6-90B3-8514D2CCAB3D}" srcId="{F18C82B4-522A-4F32-AA03-700B3118451D}" destId="{A5301144-3DF3-48F0-892C-BD1F36F15D97}" srcOrd="0" destOrd="0" parTransId="{9BB50212-F64D-43AA-86BC-2D2594A18917}" sibTransId="{D1430473-DA15-4AC0-BD22-9B5F58FBFEDB}"/>
    <dgm:cxn modelId="{E1ABB4F6-B871-496D-AA8C-974BD38F20A7}" type="presOf" srcId="{3647296B-09F2-4394-92E9-1BD9E70BD854}" destId="{5A56D502-FC14-4080-B074-A7DD16F0BA99}" srcOrd="0" destOrd="0" presId="urn:microsoft.com/office/officeart/2005/8/layout/hierarchy2"/>
    <dgm:cxn modelId="{FA6DFEE1-5A5C-457F-8D08-4DE63CA560E7}" type="presOf" srcId="{B46E375D-0979-4A88-AE58-B36E078119CD}" destId="{ECB0696B-85EB-4D53-87E6-16DD54FF4525}" srcOrd="0" destOrd="0" presId="urn:microsoft.com/office/officeart/2005/8/layout/hierarchy2"/>
    <dgm:cxn modelId="{799A9E00-F148-4696-A3AC-835D7CB4B34E}" type="presOf" srcId="{FDFFBB34-1CD9-4248-BEDC-284F173F4A5D}" destId="{58DE4D71-0E8D-4EE2-B4D3-CD4159906A46}" srcOrd="1" destOrd="0" presId="urn:microsoft.com/office/officeart/2005/8/layout/hierarchy2"/>
    <dgm:cxn modelId="{2B4F32D3-C1DC-4BAF-9E26-C16BC463D5B6}" srcId="{B46E375D-0979-4A88-AE58-B36E078119CD}" destId="{81DEEC8B-9AB3-45B5-B875-C0B9CF6D5F1E}" srcOrd="1" destOrd="0" parTransId="{24378BEE-0C18-4D8A-B168-6A94AB53BC1F}" sibTransId="{A56BFE6A-298D-419C-BBF8-6EABECFB4DB9}"/>
    <dgm:cxn modelId="{60A274D1-FE4F-43CB-81C6-B8732C9DE2F9}" type="presOf" srcId="{498BFC83-7A73-4503-BC1D-1A17C9641176}" destId="{DE53DD94-F443-458F-B179-55E64A87D7E9}" srcOrd="0" destOrd="0" presId="urn:microsoft.com/office/officeart/2005/8/layout/hierarchy2"/>
    <dgm:cxn modelId="{1A2FD328-5642-45DA-908D-ECA65AF4C9B6}" srcId="{E97852C2-1F42-4788-83B2-61563DFECCBA}" destId="{B46E375D-0979-4A88-AE58-B36E078119CD}" srcOrd="2" destOrd="0" parTransId="{FDFFBB34-1CD9-4248-BEDC-284F173F4A5D}" sibTransId="{2F998887-3DF7-46F6-9E06-D73B3EB37FB1}"/>
    <dgm:cxn modelId="{1D509530-3A65-4D4C-A8EA-78D8835DF859}" type="presOf" srcId="{E97852C2-1F42-4788-83B2-61563DFECCBA}" destId="{7D2F7B50-440D-4A64-8CD4-F0C913EEEFDB}" srcOrd="0" destOrd="0" presId="urn:microsoft.com/office/officeart/2005/8/layout/hierarchy2"/>
    <dgm:cxn modelId="{A20F5AA3-EAB4-4FCE-9164-207B37D0A29D}" type="presOf" srcId="{FDFFBB34-1CD9-4248-BEDC-284F173F4A5D}" destId="{2F75BF8B-5507-483D-93C3-EEEBFFDF9210}" srcOrd="0" destOrd="0" presId="urn:microsoft.com/office/officeart/2005/8/layout/hierarchy2"/>
    <dgm:cxn modelId="{661EE1D9-EA97-439A-B1AB-827FC49DA365}" type="presOf" srcId="{9BB50212-F64D-43AA-86BC-2D2594A18917}" destId="{28825653-FDBF-4C46-B2EE-EAB5A2FF2F30}" srcOrd="1" destOrd="0" presId="urn:microsoft.com/office/officeart/2005/8/layout/hierarchy2"/>
    <dgm:cxn modelId="{95132FD2-DB97-466F-9598-AACD6A64E54B}" srcId="{DFFB03C6-FC7D-4171-84D3-7557CA3C6562}" destId="{E97852C2-1F42-4788-83B2-61563DFECCBA}" srcOrd="0" destOrd="0" parTransId="{FDDF213D-960D-4AD0-B20C-AA0DFCCE9701}" sibTransId="{09B59BD6-E710-40B2-A740-24462939D97D}"/>
    <dgm:cxn modelId="{834E09AD-E7B9-42E7-B386-84E678AB9A7F}" type="presOf" srcId="{24378BEE-0C18-4D8A-B168-6A94AB53BC1F}" destId="{9B482BF6-6413-4803-854C-36E902AE6481}" srcOrd="0" destOrd="0" presId="urn:microsoft.com/office/officeart/2005/8/layout/hierarchy2"/>
    <dgm:cxn modelId="{13AA115A-54D1-4B04-A899-B54DAEEE0062}" srcId="{B46E375D-0979-4A88-AE58-B36E078119CD}" destId="{FC3942DD-1C9B-4812-B33A-8E727D74B86E}" srcOrd="0" destOrd="0" parTransId="{3647296B-09F2-4394-92E9-1BD9E70BD854}" sibTransId="{2042530E-6373-4998-9C0D-26E406D46E56}"/>
    <dgm:cxn modelId="{0BBA84EE-6B5C-4338-A4A5-B5B496C9D074}" type="presOf" srcId="{9707ACBC-E7F7-497B-87D5-68DD03CB32C0}" destId="{B934C39D-0211-47FB-9937-A0CB85612C39}" srcOrd="0" destOrd="0" presId="urn:microsoft.com/office/officeart/2005/8/layout/hierarchy2"/>
    <dgm:cxn modelId="{F3680F40-D827-4AAD-9812-6EE69208B3B8}" type="presOf" srcId="{3647296B-09F2-4394-92E9-1BD9E70BD854}" destId="{A093ECEE-49D2-4D88-9079-69E133A7D490}" srcOrd="1" destOrd="0" presId="urn:microsoft.com/office/officeart/2005/8/layout/hierarchy2"/>
    <dgm:cxn modelId="{B6982A97-57C7-4B1F-8A10-4AE42FD3376D}" type="presParOf" srcId="{9FC3A8BB-0A4B-4791-B95C-28CE4F2F4555}" destId="{D0B73BB6-CF28-42EF-B586-97EE11F897D0}" srcOrd="0" destOrd="0" presId="urn:microsoft.com/office/officeart/2005/8/layout/hierarchy2"/>
    <dgm:cxn modelId="{A606C6F6-0C0F-442E-AB4E-61192F0908F5}" type="presParOf" srcId="{D0B73BB6-CF28-42EF-B586-97EE11F897D0}" destId="{7D2F7B50-440D-4A64-8CD4-F0C913EEEFDB}" srcOrd="0" destOrd="0" presId="urn:microsoft.com/office/officeart/2005/8/layout/hierarchy2"/>
    <dgm:cxn modelId="{88C2086E-A797-4B50-B7B8-6BBDACCAF952}" type="presParOf" srcId="{D0B73BB6-CF28-42EF-B586-97EE11F897D0}" destId="{9E27971B-5188-4A7A-B123-A2DC154DF590}" srcOrd="1" destOrd="0" presId="urn:microsoft.com/office/officeart/2005/8/layout/hierarchy2"/>
    <dgm:cxn modelId="{679E5441-E7E0-4D49-818C-8A055988A856}" type="presParOf" srcId="{9E27971B-5188-4A7A-B123-A2DC154DF590}" destId="{05CC3CB1-0C55-442C-AB2A-52E270E77B37}" srcOrd="0" destOrd="0" presId="urn:microsoft.com/office/officeart/2005/8/layout/hierarchy2"/>
    <dgm:cxn modelId="{CA2803BB-B07D-45EC-ADD6-BB1C683A2DDF}" type="presParOf" srcId="{05CC3CB1-0C55-442C-AB2A-52E270E77B37}" destId="{0D947C5A-B34A-4DD2-8EB4-B43BD8042F15}" srcOrd="0" destOrd="0" presId="urn:microsoft.com/office/officeart/2005/8/layout/hierarchy2"/>
    <dgm:cxn modelId="{A98C518F-5D5E-4D1C-928A-38760B79176F}" type="presParOf" srcId="{9E27971B-5188-4A7A-B123-A2DC154DF590}" destId="{756B6F88-4E86-4436-9A68-B89144A883BC}" srcOrd="1" destOrd="0" presId="urn:microsoft.com/office/officeart/2005/8/layout/hierarchy2"/>
    <dgm:cxn modelId="{6F6F7E35-61B5-4576-8A96-7AFCF1F990B1}" type="presParOf" srcId="{756B6F88-4E86-4436-9A68-B89144A883BC}" destId="{DE53DD94-F443-458F-B179-55E64A87D7E9}" srcOrd="0" destOrd="0" presId="urn:microsoft.com/office/officeart/2005/8/layout/hierarchy2"/>
    <dgm:cxn modelId="{EB73B1DF-F07C-4D8B-9E15-2392AEB57236}" type="presParOf" srcId="{756B6F88-4E86-4436-9A68-B89144A883BC}" destId="{49F731BA-D039-472B-976E-B0B5538F9B82}" srcOrd="1" destOrd="0" presId="urn:microsoft.com/office/officeart/2005/8/layout/hierarchy2"/>
    <dgm:cxn modelId="{23DD32D2-B597-49C4-8C37-60BDEDBA8E29}" type="presParOf" srcId="{49F731BA-D039-472B-976E-B0B5538F9B82}" destId="{B934C39D-0211-47FB-9937-A0CB85612C39}" srcOrd="0" destOrd="0" presId="urn:microsoft.com/office/officeart/2005/8/layout/hierarchy2"/>
    <dgm:cxn modelId="{8C1B83B1-453C-48E4-A133-741F8691F945}" type="presParOf" srcId="{B934C39D-0211-47FB-9937-A0CB85612C39}" destId="{DE46B4D7-C053-4359-BCB6-465AE1EBA066}" srcOrd="0" destOrd="0" presId="urn:microsoft.com/office/officeart/2005/8/layout/hierarchy2"/>
    <dgm:cxn modelId="{9B50869A-B0A1-46B7-8FE5-9CC9541A5BD7}" type="presParOf" srcId="{49F731BA-D039-472B-976E-B0B5538F9B82}" destId="{42EE29EF-AD2D-4C6F-AE43-CB7DDDF600FA}" srcOrd="1" destOrd="0" presId="urn:microsoft.com/office/officeart/2005/8/layout/hierarchy2"/>
    <dgm:cxn modelId="{0BB7BE64-7B32-46F5-BD20-5A21EAA74141}" type="presParOf" srcId="{42EE29EF-AD2D-4C6F-AE43-CB7DDDF600FA}" destId="{68451D99-4258-4545-8281-FD4756D6F84E}" srcOrd="0" destOrd="0" presId="urn:microsoft.com/office/officeart/2005/8/layout/hierarchy2"/>
    <dgm:cxn modelId="{F8708120-1E23-4B1C-AABC-397A1825C861}" type="presParOf" srcId="{42EE29EF-AD2D-4C6F-AE43-CB7DDDF600FA}" destId="{E0D17114-BD06-4922-AB8C-7D0BE2FB5498}" srcOrd="1" destOrd="0" presId="urn:microsoft.com/office/officeart/2005/8/layout/hierarchy2"/>
    <dgm:cxn modelId="{80973163-A33C-47B5-890C-5966B1CE33CA}" type="presParOf" srcId="{9E27971B-5188-4A7A-B123-A2DC154DF590}" destId="{F4FE1CA9-38CF-41CB-93BF-6A0277421917}" srcOrd="2" destOrd="0" presId="urn:microsoft.com/office/officeart/2005/8/layout/hierarchy2"/>
    <dgm:cxn modelId="{5FE8C944-9DA6-4985-9A03-8AF83A4F5B50}" type="presParOf" srcId="{F4FE1CA9-38CF-41CB-93BF-6A0277421917}" destId="{CF2C191F-350D-4037-B868-4BA28F0283E9}" srcOrd="0" destOrd="0" presId="urn:microsoft.com/office/officeart/2005/8/layout/hierarchy2"/>
    <dgm:cxn modelId="{55C8F31D-4AF8-4A3F-B2C1-C8FAA21D2401}" type="presParOf" srcId="{9E27971B-5188-4A7A-B123-A2DC154DF590}" destId="{61B8C9F9-AE1A-429D-87C7-F3B55790E95A}" srcOrd="3" destOrd="0" presId="urn:microsoft.com/office/officeart/2005/8/layout/hierarchy2"/>
    <dgm:cxn modelId="{2A2B3DA3-D7D1-434F-9156-678038C11A9A}" type="presParOf" srcId="{61B8C9F9-AE1A-429D-87C7-F3B55790E95A}" destId="{882B50A8-4721-4CDF-A5CC-B45236DA5DE5}" srcOrd="0" destOrd="0" presId="urn:microsoft.com/office/officeart/2005/8/layout/hierarchy2"/>
    <dgm:cxn modelId="{1F651375-B6EE-46D3-B111-004A63ECD59E}" type="presParOf" srcId="{61B8C9F9-AE1A-429D-87C7-F3B55790E95A}" destId="{A025C94E-A597-4F0D-ADFA-6240A50336F3}" srcOrd="1" destOrd="0" presId="urn:microsoft.com/office/officeart/2005/8/layout/hierarchy2"/>
    <dgm:cxn modelId="{50B94FA7-E05D-4ECD-94C6-8BD108E1E16E}" type="presParOf" srcId="{A025C94E-A597-4F0D-ADFA-6240A50336F3}" destId="{41F05EBC-E922-490B-8FF6-860DDDF94D72}" srcOrd="0" destOrd="0" presId="urn:microsoft.com/office/officeart/2005/8/layout/hierarchy2"/>
    <dgm:cxn modelId="{B1E55F00-B341-4000-89F9-D24140E741AC}" type="presParOf" srcId="{41F05EBC-E922-490B-8FF6-860DDDF94D72}" destId="{28825653-FDBF-4C46-B2EE-EAB5A2FF2F30}" srcOrd="0" destOrd="0" presId="urn:microsoft.com/office/officeart/2005/8/layout/hierarchy2"/>
    <dgm:cxn modelId="{682AD9A8-5647-42FF-9D89-40C68693D34D}" type="presParOf" srcId="{A025C94E-A597-4F0D-ADFA-6240A50336F3}" destId="{E1F74FB2-C1EC-41D1-8F23-A27040309239}" srcOrd="1" destOrd="0" presId="urn:microsoft.com/office/officeart/2005/8/layout/hierarchy2"/>
    <dgm:cxn modelId="{E8F10139-02C2-4249-882A-A7450C6F8A4A}" type="presParOf" srcId="{E1F74FB2-C1EC-41D1-8F23-A27040309239}" destId="{B8EF444F-57C0-4AA1-9CC6-83790848705B}" srcOrd="0" destOrd="0" presId="urn:microsoft.com/office/officeart/2005/8/layout/hierarchy2"/>
    <dgm:cxn modelId="{0F50FB23-4EDF-48E1-98B3-D638660BDC5E}" type="presParOf" srcId="{E1F74FB2-C1EC-41D1-8F23-A27040309239}" destId="{6E6B4F89-3E83-4CCF-A110-C32B9C836E65}" srcOrd="1" destOrd="0" presId="urn:microsoft.com/office/officeart/2005/8/layout/hierarchy2"/>
    <dgm:cxn modelId="{66F55192-381D-4ADF-94C8-E3E5A4145C50}" type="presParOf" srcId="{9E27971B-5188-4A7A-B123-A2DC154DF590}" destId="{2F75BF8B-5507-483D-93C3-EEEBFFDF9210}" srcOrd="4" destOrd="0" presId="urn:microsoft.com/office/officeart/2005/8/layout/hierarchy2"/>
    <dgm:cxn modelId="{12BD6115-B877-47C3-9832-BE70E65C8F10}" type="presParOf" srcId="{2F75BF8B-5507-483D-93C3-EEEBFFDF9210}" destId="{58DE4D71-0E8D-4EE2-B4D3-CD4159906A46}" srcOrd="0" destOrd="0" presId="urn:microsoft.com/office/officeart/2005/8/layout/hierarchy2"/>
    <dgm:cxn modelId="{952C4090-5DE2-4024-BC52-8FFAF4A4C669}" type="presParOf" srcId="{9E27971B-5188-4A7A-B123-A2DC154DF590}" destId="{F2570DCF-E526-4C92-8401-DB7AA548AD4A}" srcOrd="5" destOrd="0" presId="urn:microsoft.com/office/officeart/2005/8/layout/hierarchy2"/>
    <dgm:cxn modelId="{BCAADC0D-F331-4D9C-970C-84EF2A9056E9}" type="presParOf" srcId="{F2570DCF-E526-4C92-8401-DB7AA548AD4A}" destId="{ECB0696B-85EB-4D53-87E6-16DD54FF4525}" srcOrd="0" destOrd="0" presId="urn:microsoft.com/office/officeart/2005/8/layout/hierarchy2"/>
    <dgm:cxn modelId="{13A40C70-3F29-4622-87BC-D28242C36F7F}" type="presParOf" srcId="{F2570DCF-E526-4C92-8401-DB7AA548AD4A}" destId="{8957CFF1-D9C8-449A-9DA4-9AF864CD700E}" srcOrd="1" destOrd="0" presId="urn:microsoft.com/office/officeart/2005/8/layout/hierarchy2"/>
    <dgm:cxn modelId="{9A2252B2-C979-4DAB-B3A0-7977ED9B383A}" type="presParOf" srcId="{8957CFF1-D9C8-449A-9DA4-9AF864CD700E}" destId="{5A56D502-FC14-4080-B074-A7DD16F0BA99}" srcOrd="0" destOrd="0" presId="urn:microsoft.com/office/officeart/2005/8/layout/hierarchy2"/>
    <dgm:cxn modelId="{72541C1B-628F-4F1F-85C0-AFAE0389E621}" type="presParOf" srcId="{5A56D502-FC14-4080-B074-A7DD16F0BA99}" destId="{A093ECEE-49D2-4D88-9079-69E133A7D490}" srcOrd="0" destOrd="0" presId="urn:microsoft.com/office/officeart/2005/8/layout/hierarchy2"/>
    <dgm:cxn modelId="{170759AF-33FD-427E-9995-0144C951F641}" type="presParOf" srcId="{8957CFF1-D9C8-449A-9DA4-9AF864CD700E}" destId="{F4D36C07-C226-42F4-9C9F-6D9AD14A9920}" srcOrd="1" destOrd="0" presId="urn:microsoft.com/office/officeart/2005/8/layout/hierarchy2"/>
    <dgm:cxn modelId="{526C9185-E8A1-464A-BD6D-71C3175FFC68}" type="presParOf" srcId="{F4D36C07-C226-42F4-9C9F-6D9AD14A9920}" destId="{43E12BE5-C150-493B-87DB-F9C818343D6E}" srcOrd="0" destOrd="0" presId="urn:microsoft.com/office/officeart/2005/8/layout/hierarchy2"/>
    <dgm:cxn modelId="{EFAB802C-9454-48C3-99F9-83FFF68A97B0}" type="presParOf" srcId="{F4D36C07-C226-42F4-9C9F-6D9AD14A9920}" destId="{6CB8FA24-1F14-45D6-934D-311FFD38094F}" srcOrd="1" destOrd="0" presId="urn:microsoft.com/office/officeart/2005/8/layout/hierarchy2"/>
    <dgm:cxn modelId="{369ECF98-1E2A-4272-9467-87AD95988B98}" type="presParOf" srcId="{8957CFF1-D9C8-449A-9DA4-9AF864CD700E}" destId="{9B482BF6-6413-4803-854C-36E902AE6481}" srcOrd="2" destOrd="0" presId="urn:microsoft.com/office/officeart/2005/8/layout/hierarchy2"/>
    <dgm:cxn modelId="{3F416FB0-21C3-4B1E-BA4A-EA910A141DF2}" type="presParOf" srcId="{9B482BF6-6413-4803-854C-36E902AE6481}" destId="{DFA1C819-6A21-4C69-9B11-2DB6BBD1FF1C}" srcOrd="0" destOrd="0" presId="urn:microsoft.com/office/officeart/2005/8/layout/hierarchy2"/>
    <dgm:cxn modelId="{B4F46E8E-F2DB-4C09-84E3-8184D4274180}" type="presParOf" srcId="{8957CFF1-D9C8-449A-9DA4-9AF864CD700E}" destId="{AF6E8C38-D6BA-43AC-8DB9-D8825A2B9D8E}" srcOrd="3" destOrd="0" presId="urn:microsoft.com/office/officeart/2005/8/layout/hierarchy2"/>
    <dgm:cxn modelId="{4450C6B1-5D36-4C95-8990-FBCDF984D23D}" type="presParOf" srcId="{AF6E8C38-D6BA-43AC-8DB9-D8825A2B9D8E}" destId="{9D781155-E0DF-496F-A492-4CD5D1122FEC}" srcOrd="0" destOrd="0" presId="urn:microsoft.com/office/officeart/2005/8/layout/hierarchy2"/>
    <dgm:cxn modelId="{A7D55DF9-CB0D-49D7-BCC7-30550999C73B}" type="presParOf" srcId="{AF6E8C38-D6BA-43AC-8DB9-D8825A2B9D8E}" destId="{15854529-A4E9-476C-920E-AFE21B3D75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63724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0902-EC8C-410A-843C-7C67F48D6FA4}"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89062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01126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0261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407289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145742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417136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4125055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20164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7710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277077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B0902-EC8C-410A-843C-7C67F48D6FA4}"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27599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CB0902-EC8C-410A-843C-7C67F48D6FA4}"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12272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302865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26617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6CB0902-EC8C-410A-843C-7C67F48D6FA4}" type="datetimeFigureOut">
              <a:rPr lang="en-US" smtClean="0"/>
              <a:t>5/7/2017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28456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0902-EC8C-410A-843C-7C67F48D6FA4}"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FD4C-D119-4888-9AD8-2766082572DD}" type="slidenum">
              <a:rPr lang="en-US" smtClean="0"/>
              <a:t>‹#›</a:t>
            </a:fld>
            <a:endParaRPr lang="en-US"/>
          </a:p>
        </p:txBody>
      </p:sp>
    </p:spTree>
    <p:extLst>
      <p:ext uri="{BB962C8B-B14F-4D97-AF65-F5344CB8AC3E}">
        <p14:creationId xmlns:p14="http://schemas.microsoft.com/office/powerpoint/2010/main" val="25693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CB0902-EC8C-410A-843C-7C67F48D6FA4}" type="datetimeFigureOut">
              <a:rPr lang="en-US" smtClean="0"/>
              <a:t>5/7/2017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6FFD4C-D119-4888-9AD8-2766082572DD}" type="slidenum">
              <a:rPr lang="en-US" smtClean="0"/>
              <a:t>‹#›</a:t>
            </a:fld>
            <a:endParaRPr lang="en-US"/>
          </a:p>
        </p:txBody>
      </p:sp>
    </p:spTree>
    <p:extLst>
      <p:ext uri="{BB962C8B-B14F-4D97-AF65-F5344CB8AC3E}">
        <p14:creationId xmlns:p14="http://schemas.microsoft.com/office/powerpoint/2010/main" val="37724130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778000"/>
          </a:xfrm>
        </p:spPr>
        <p:txBody>
          <a:bodyPr/>
          <a:lstStyle/>
          <a:p>
            <a:r>
              <a:rPr lang="en-US" sz="3200" dirty="0" smtClean="0"/>
              <a:t>Prediction Model For Customer Satisfaction For Restaurants Business Development &amp; Revenue</a:t>
            </a:r>
            <a:endParaRPr lang="en-US" sz="3200" dirty="0"/>
          </a:p>
        </p:txBody>
      </p:sp>
      <p:sp>
        <p:nvSpPr>
          <p:cNvPr id="3" name="Subtitle 2"/>
          <p:cNvSpPr>
            <a:spLocks noGrp="1"/>
          </p:cNvSpPr>
          <p:nvPr>
            <p:ph type="subTitle" idx="1"/>
          </p:nvPr>
        </p:nvSpPr>
        <p:spPr>
          <a:xfrm>
            <a:off x="1154955" y="3543300"/>
            <a:ext cx="8825658" cy="2095500"/>
          </a:xfrm>
        </p:spPr>
        <p:txBody>
          <a:bodyPr/>
          <a:lstStyle/>
          <a:p>
            <a:pPr algn="ctr"/>
            <a:r>
              <a:rPr lang="en-US" dirty="0">
                <a:latin typeface="Arial" pitchFamily="34" charset="0"/>
                <a:cs typeface="Arial" pitchFamily="34" charset="0"/>
              </a:rPr>
              <a:t>Under the Guidance of </a:t>
            </a:r>
          </a:p>
          <a:p>
            <a:pPr algn="ctr"/>
            <a:r>
              <a:rPr lang="en-US" dirty="0">
                <a:latin typeface="Arial" pitchFamily="34" charset="0"/>
                <a:cs typeface="Arial" pitchFamily="34" charset="0"/>
              </a:rPr>
              <a:t>Mrs. Uma M (</a:t>
            </a:r>
            <a:r>
              <a:rPr lang="en-US" dirty="0" err="1">
                <a:latin typeface="Arial" pitchFamily="34" charset="0"/>
                <a:cs typeface="Arial" pitchFamily="34" charset="0"/>
              </a:rPr>
              <a:t>Asst</a:t>
            </a:r>
            <a:r>
              <a:rPr lang="en-US" dirty="0">
                <a:latin typeface="Arial" pitchFamily="34" charset="0"/>
                <a:cs typeface="Arial" pitchFamily="34" charset="0"/>
              </a:rPr>
              <a:t> Prof.(</a:t>
            </a:r>
            <a:r>
              <a:rPr lang="en-US" dirty="0" err="1">
                <a:latin typeface="Arial" pitchFamily="34" charset="0"/>
                <a:cs typeface="Arial" pitchFamily="34" charset="0"/>
              </a:rPr>
              <a:t>Sr.G</a:t>
            </a:r>
            <a:r>
              <a:rPr lang="en-US" dirty="0">
                <a:latin typeface="Arial" pitchFamily="34" charset="0"/>
                <a:cs typeface="Arial" pitchFamily="34" charset="0"/>
              </a:rPr>
              <a:t>))</a:t>
            </a:r>
          </a:p>
          <a:p>
            <a:pPr algn="ctr"/>
            <a:endParaRPr lang="en-US" dirty="0">
              <a:latin typeface="Arial" pitchFamily="34" charset="0"/>
              <a:cs typeface="Arial" pitchFamily="34" charset="0"/>
            </a:endParaRPr>
          </a:p>
          <a:p>
            <a:r>
              <a:rPr lang="en-US" sz="1600" dirty="0"/>
              <a:t>1201310056 Mohit Ratnesh</a:t>
            </a:r>
          </a:p>
          <a:p>
            <a:r>
              <a:rPr lang="en-US" sz="1600" dirty="0"/>
              <a:t>1201310057 Sourabh Agarwal</a:t>
            </a:r>
          </a:p>
          <a:p>
            <a:endParaRPr lang="en-US" dirty="0"/>
          </a:p>
        </p:txBody>
      </p:sp>
    </p:spTree>
    <p:extLst>
      <p:ext uri="{BB962C8B-B14F-4D97-AF65-F5344CB8AC3E}">
        <p14:creationId xmlns:p14="http://schemas.microsoft.com/office/powerpoint/2010/main" val="109675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912" y="884518"/>
            <a:ext cx="8946541" cy="4195481"/>
          </a:xfrm>
        </p:spPr>
        <p:txBody>
          <a:bodyPr/>
          <a:lstStyle/>
          <a:p>
            <a:endParaRPr lang="en-US" dirty="0"/>
          </a:p>
          <a:p>
            <a:r>
              <a:rPr lang="en-US" dirty="0"/>
              <a:t>The Functional requirement for this application is to generate the view of parking related feedbacks. </a:t>
            </a:r>
          </a:p>
          <a:p>
            <a:endParaRPr lang="en-US" dirty="0"/>
          </a:p>
          <a:p>
            <a:r>
              <a:rPr lang="en-US" dirty="0" smtClean="0"/>
              <a:t>The </a:t>
            </a:r>
            <a:r>
              <a:rPr lang="en-US" dirty="0"/>
              <a:t>Functional requirement for this application is to generate the offer code for the registered customers. </a:t>
            </a:r>
          </a:p>
          <a:p>
            <a:endParaRPr lang="en-US" dirty="0"/>
          </a:p>
          <a:p>
            <a:r>
              <a:rPr lang="en-US" dirty="0" smtClean="0"/>
              <a:t>The </a:t>
            </a:r>
            <a:r>
              <a:rPr lang="en-US" dirty="0"/>
              <a:t>Functional requirement for this application is to verify the offer code on next visit of customer’s. </a:t>
            </a:r>
          </a:p>
          <a:p>
            <a:endParaRPr lang="en-US" dirty="0"/>
          </a:p>
        </p:txBody>
      </p:sp>
    </p:spTree>
    <p:extLst>
      <p:ext uri="{BB962C8B-B14F-4D97-AF65-F5344CB8AC3E}">
        <p14:creationId xmlns:p14="http://schemas.microsoft.com/office/powerpoint/2010/main" val="449256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612" y="744818"/>
            <a:ext cx="8946541" cy="4195481"/>
          </a:xfrm>
        </p:spPr>
        <p:txBody>
          <a:bodyPr>
            <a:normAutofit fontScale="92500" lnSpcReduction="20000"/>
          </a:bodyPr>
          <a:lstStyle/>
          <a:p>
            <a:endParaRPr lang="en-US" dirty="0"/>
          </a:p>
          <a:p>
            <a:r>
              <a:rPr lang="en-US" dirty="0"/>
              <a:t>2. Non-Functional Requirements </a:t>
            </a:r>
          </a:p>
          <a:p>
            <a:endParaRPr lang="en-US" dirty="0"/>
          </a:p>
          <a:p>
            <a:r>
              <a:rPr lang="en-US" dirty="0"/>
              <a:t>I. Performance Requirement </a:t>
            </a:r>
          </a:p>
          <a:p>
            <a:endParaRPr lang="en-US" dirty="0"/>
          </a:p>
          <a:p>
            <a:r>
              <a:rPr lang="en-US" dirty="0" smtClean="0"/>
              <a:t>The </a:t>
            </a:r>
            <a:r>
              <a:rPr lang="en-US" dirty="0"/>
              <a:t>application should take minimum response time for any action. </a:t>
            </a:r>
          </a:p>
          <a:p>
            <a:endParaRPr lang="en-US" dirty="0"/>
          </a:p>
          <a:p>
            <a:r>
              <a:rPr lang="en-US" dirty="0" smtClean="0"/>
              <a:t>The </a:t>
            </a:r>
            <a:r>
              <a:rPr lang="en-US" dirty="0"/>
              <a:t>application should take minimum response time to load UI for the application. </a:t>
            </a:r>
          </a:p>
          <a:p>
            <a:endParaRPr lang="en-US" dirty="0"/>
          </a:p>
          <a:p>
            <a:r>
              <a:rPr lang="en-US" dirty="0" smtClean="0"/>
              <a:t>The </a:t>
            </a:r>
            <a:r>
              <a:rPr lang="en-US" dirty="0"/>
              <a:t>application should be connected to offline server during the restaurants working hours. </a:t>
            </a:r>
          </a:p>
          <a:p>
            <a:endParaRPr lang="en-US" dirty="0"/>
          </a:p>
        </p:txBody>
      </p:sp>
    </p:spTree>
    <p:extLst>
      <p:ext uri="{BB962C8B-B14F-4D97-AF65-F5344CB8AC3E}">
        <p14:creationId xmlns:p14="http://schemas.microsoft.com/office/powerpoint/2010/main" val="3121375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712" y="1036918"/>
            <a:ext cx="8946541" cy="4195481"/>
          </a:xfrm>
        </p:spPr>
        <p:txBody>
          <a:bodyPr/>
          <a:lstStyle/>
          <a:p>
            <a:endParaRPr lang="en-US" dirty="0"/>
          </a:p>
          <a:p>
            <a:r>
              <a:rPr lang="en-US" dirty="0"/>
              <a:t>II. Safety &amp; Security Requirement </a:t>
            </a:r>
          </a:p>
          <a:p>
            <a:endParaRPr lang="en-US" dirty="0"/>
          </a:p>
          <a:p>
            <a:r>
              <a:rPr lang="en-US" dirty="0" smtClean="0"/>
              <a:t>The </a:t>
            </a:r>
            <a:r>
              <a:rPr lang="en-US" dirty="0"/>
              <a:t>application must have a login Id and password for all their registered users. </a:t>
            </a:r>
          </a:p>
          <a:p>
            <a:endParaRPr lang="en-US" dirty="0"/>
          </a:p>
          <a:p>
            <a:r>
              <a:rPr lang="en-US" dirty="0" smtClean="0"/>
              <a:t>The </a:t>
            </a:r>
            <a:r>
              <a:rPr lang="en-US" dirty="0"/>
              <a:t>application database can only be modified with the developers or in presence of the developer. </a:t>
            </a:r>
          </a:p>
          <a:p>
            <a:endParaRPr lang="en-US" dirty="0"/>
          </a:p>
          <a:p>
            <a:r>
              <a:rPr lang="en-US" dirty="0" smtClean="0"/>
              <a:t>The </a:t>
            </a:r>
            <a:r>
              <a:rPr lang="en-US" dirty="0"/>
              <a:t>application will use a unique Id to keep track of its customer’s. </a:t>
            </a:r>
          </a:p>
          <a:p>
            <a:endParaRPr lang="en-US" dirty="0"/>
          </a:p>
        </p:txBody>
      </p:sp>
    </p:spTree>
    <p:extLst>
      <p:ext uri="{BB962C8B-B14F-4D97-AF65-F5344CB8AC3E}">
        <p14:creationId xmlns:p14="http://schemas.microsoft.com/office/powerpoint/2010/main" val="3548052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24218"/>
            <a:ext cx="8946541" cy="4195481"/>
          </a:xfrm>
        </p:spPr>
        <p:txBody>
          <a:bodyPr/>
          <a:lstStyle/>
          <a:p>
            <a:endParaRPr lang="en-US" dirty="0"/>
          </a:p>
          <a:p>
            <a:r>
              <a:rPr lang="en-US" dirty="0"/>
              <a:t>III. Software Quality Attribute </a:t>
            </a:r>
          </a:p>
          <a:p>
            <a:endParaRPr lang="en-US" dirty="0"/>
          </a:p>
          <a:p>
            <a:r>
              <a:rPr lang="en-US" dirty="0" smtClean="0"/>
              <a:t>The </a:t>
            </a:r>
            <a:r>
              <a:rPr lang="en-US" dirty="0"/>
              <a:t>application will provide the capability to keep backup for the data if required. </a:t>
            </a:r>
          </a:p>
          <a:p>
            <a:endParaRPr lang="en-US" dirty="0"/>
          </a:p>
          <a:p>
            <a:r>
              <a:rPr lang="en-US" dirty="0" smtClean="0"/>
              <a:t>System </a:t>
            </a:r>
            <a:r>
              <a:rPr lang="en-US" dirty="0"/>
              <a:t>shall keep track of all errors as Log file. </a:t>
            </a:r>
          </a:p>
          <a:p>
            <a:endParaRPr lang="en-US" dirty="0"/>
          </a:p>
          <a:p>
            <a:r>
              <a:rPr lang="en-US" dirty="0" smtClean="0"/>
              <a:t>The </a:t>
            </a:r>
            <a:r>
              <a:rPr lang="en-US" dirty="0"/>
              <a:t>application will be reliable to continuous feedbacks and logins. </a:t>
            </a:r>
          </a:p>
          <a:p>
            <a:endParaRPr lang="en-US" dirty="0"/>
          </a:p>
        </p:txBody>
      </p:sp>
    </p:spTree>
    <p:extLst>
      <p:ext uri="{BB962C8B-B14F-4D97-AF65-F5344CB8AC3E}">
        <p14:creationId xmlns:p14="http://schemas.microsoft.com/office/powerpoint/2010/main" val="333150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179" y="1633538"/>
            <a:ext cx="6350818" cy="4195762"/>
          </a:xfrm>
          <a:ln>
            <a:solidFill>
              <a:schemeClr val="bg1"/>
            </a:solidFill>
          </a:ln>
        </p:spPr>
      </p:pic>
      <p:sp>
        <p:nvSpPr>
          <p:cNvPr id="5" name="TextBox 4"/>
          <p:cNvSpPr txBox="1"/>
          <p:nvPr/>
        </p:nvSpPr>
        <p:spPr>
          <a:xfrm>
            <a:off x="2298700" y="6083300"/>
            <a:ext cx="7226300" cy="369332"/>
          </a:xfrm>
          <a:prstGeom prst="rect">
            <a:avLst/>
          </a:prstGeom>
          <a:noFill/>
        </p:spPr>
        <p:txBody>
          <a:bodyPr wrap="square" rtlCol="0">
            <a:spAutoFit/>
          </a:bodyPr>
          <a:lstStyle/>
          <a:p>
            <a:r>
              <a:rPr lang="en-US" dirty="0" smtClean="0"/>
              <a:t>Fig: System Architecture for the customer satisfaction model</a:t>
            </a:r>
            <a:endParaRPr lang="en-US" dirty="0"/>
          </a:p>
        </p:txBody>
      </p:sp>
    </p:spTree>
    <p:extLst>
      <p:ext uri="{BB962C8B-B14F-4D97-AF65-F5344CB8AC3E}">
        <p14:creationId xmlns:p14="http://schemas.microsoft.com/office/powerpoint/2010/main" val="109607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Data Collection </a:t>
            </a:r>
          </a:p>
          <a:p>
            <a:pPr marL="0" indent="0">
              <a:buNone/>
            </a:pPr>
            <a:r>
              <a:rPr lang="en-US" dirty="0"/>
              <a:t>For data collection we extracted the data for different restaurants and factors from the yelp.com </a:t>
            </a:r>
            <a:r>
              <a:rPr lang="en-US" dirty="0" smtClean="0"/>
              <a:t>website</a:t>
            </a:r>
            <a:r>
              <a:rPr lang="en-US" dirty="0"/>
              <a:t>. The data collected from the website had many features like </a:t>
            </a:r>
            <a:r>
              <a:rPr lang="en-US" dirty="0" err="1"/>
              <a:t>fooding</a:t>
            </a:r>
            <a:r>
              <a:rPr lang="en-US" dirty="0"/>
              <a:t>, services, clothing, </a:t>
            </a:r>
            <a:r>
              <a:rPr lang="en-US" dirty="0" smtClean="0"/>
              <a:t>customer </a:t>
            </a:r>
            <a:r>
              <a:rPr lang="en-US" dirty="0"/>
              <a:t>nature, location, topology, rating, reviews, etc. The data was extracted using python with </a:t>
            </a:r>
            <a:r>
              <a:rPr lang="en-US" dirty="0" smtClean="0"/>
              <a:t>beautiful </a:t>
            </a:r>
            <a:r>
              <a:rPr lang="en-US" dirty="0"/>
              <a:t>soup as a package. The data was in raw and unordered format which was stored in </a:t>
            </a:r>
            <a:r>
              <a:rPr lang="en-US" dirty="0" err="1"/>
              <a:t>csv</a:t>
            </a:r>
            <a:r>
              <a:rPr lang="en-US" dirty="0"/>
              <a:t> </a:t>
            </a:r>
            <a:r>
              <a:rPr lang="en-US" dirty="0" smtClean="0"/>
              <a:t>format </a:t>
            </a:r>
            <a:r>
              <a:rPr lang="en-US" dirty="0"/>
              <a:t>which can be used in business revenue model. </a:t>
            </a:r>
            <a:endParaRPr lang="en-US" dirty="0" smtClean="0"/>
          </a:p>
          <a:p>
            <a:pPr marL="0" indent="0">
              <a:buNone/>
            </a:pPr>
            <a:endParaRPr lang="en-US" dirty="0"/>
          </a:p>
          <a:p>
            <a:r>
              <a:rPr lang="en-US" dirty="0" smtClean="0"/>
              <a:t>Feature Extraction </a:t>
            </a:r>
          </a:p>
          <a:p>
            <a:pPr marL="0" indent="0">
              <a:buNone/>
            </a:pPr>
            <a:r>
              <a:rPr lang="en-US" dirty="0" smtClean="0"/>
              <a:t>The data collected from the collection phase was in raw nature and contained the information which was not needed for the prediction model. This features like </a:t>
            </a:r>
            <a:r>
              <a:rPr lang="en-US" dirty="0" err="1" smtClean="0"/>
              <a:t>topololgy</a:t>
            </a:r>
            <a:r>
              <a:rPr lang="en-US" dirty="0" smtClean="0"/>
              <a:t>, location was not necessary and was needed to be preprocessed which was done by the python using pandas as package and also inbuilt weka tool preprocessor to exactly create the data needed for the prediction model. </a:t>
            </a:r>
            <a:endParaRPr lang="en-US" dirty="0"/>
          </a:p>
        </p:txBody>
      </p:sp>
    </p:spTree>
    <p:extLst>
      <p:ext uri="{BB962C8B-B14F-4D97-AF65-F5344CB8AC3E}">
        <p14:creationId xmlns:p14="http://schemas.microsoft.com/office/powerpoint/2010/main" val="48564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712" y="821018"/>
            <a:ext cx="8946541" cy="4195481"/>
          </a:xfrm>
        </p:spPr>
        <p:txBody>
          <a:bodyPr>
            <a:normAutofit/>
          </a:bodyPr>
          <a:lstStyle/>
          <a:p>
            <a:endParaRPr lang="en-US" dirty="0"/>
          </a:p>
          <a:p>
            <a:r>
              <a:rPr lang="en-US" dirty="0"/>
              <a:t>Classification </a:t>
            </a:r>
          </a:p>
          <a:p>
            <a:pPr marL="0" indent="0">
              <a:buNone/>
            </a:pPr>
            <a:r>
              <a:rPr lang="en-US" dirty="0"/>
              <a:t>We used J48 Classifier which is defined in WEKA Tool to predict and test the efficiency of the </a:t>
            </a:r>
            <a:r>
              <a:rPr lang="en-US" dirty="0" smtClean="0"/>
              <a:t>trained </a:t>
            </a:r>
            <a:r>
              <a:rPr lang="en-US" dirty="0"/>
              <a:t>data set. J-48 classifier had more accuracy and efficiency in both training set and cross </a:t>
            </a:r>
            <a:r>
              <a:rPr lang="en-US" dirty="0" smtClean="0"/>
              <a:t>validation</a:t>
            </a:r>
            <a:r>
              <a:rPr lang="en-US" dirty="0"/>
              <a:t>. It builds decision trees from a set of training data by using the concept of information entropy. </a:t>
            </a:r>
            <a:r>
              <a:rPr lang="en-US" dirty="0" smtClean="0"/>
              <a:t>The </a:t>
            </a:r>
            <a:r>
              <a:rPr lang="en-US" dirty="0"/>
              <a:t>training data is a set of already classified samples. Each sample consists of a p-dimensional vector, </a:t>
            </a:r>
            <a:r>
              <a:rPr lang="en-US" dirty="0" smtClean="0"/>
              <a:t>where </a:t>
            </a:r>
            <a:r>
              <a:rPr lang="en-US" dirty="0"/>
              <a:t>it represent attribute values or features of the sample, as well as the class in which it falls. The </a:t>
            </a:r>
            <a:r>
              <a:rPr lang="en-US" dirty="0" smtClean="0"/>
              <a:t>J-48 </a:t>
            </a:r>
            <a:r>
              <a:rPr lang="en-US" dirty="0"/>
              <a:t>classifier was used because it provided 99% accuracy when compared to other algorithms </a:t>
            </a:r>
            <a:r>
              <a:rPr lang="en-US" dirty="0" smtClean="0"/>
              <a:t>mentioned </a:t>
            </a:r>
            <a:r>
              <a:rPr lang="en-US" dirty="0"/>
              <a:t>in reference. </a:t>
            </a:r>
          </a:p>
        </p:txBody>
      </p:sp>
    </p:spTree>
    <p:extLst>
      <p:ext uri="{BB962C8B-B14F-4D97-AF65-F5344CB8AC3E}">
        <p14:creationId xmlns:p14="http://schemas.microsoft.com/office/powerpoint/2010/main" val="256188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62000"/>
            <a:ext cx="8946541" cy="5486399"/>
          </a:xfrm>
        </p:spPr>
        <p:txBody>
          <a:bodyPr>
            <a:normAutofit lnSpcReduction="10000"/>
          </a:bodyPr>
          <a:lstStyle/>
          <a:p>
            <a:endParaRPr lang="en-US" dirty="0"/>
          </a:p>
          <a:p>
            <a:r>
              <a:rPr lang="en-US" dirty="0"/>
              <a:t>Prediction Model </a:t>
            </a:r>
          </a:p>
          <a:p>
            <a:pPr marL="0" indent="0">
              <a:buNone/>
            </a:pPr>
            <a:r>
              <a:rPr lang="en-US" dirty="0"/>
              <a:t>Prediction model of our project predicts whether the customer will come again or not. To do so </a:t>
            </a:r>
            <a:r>
              <a:rPr lang="en-US" dirty="0" smtClean="0"/>
              <a:t>we </a:t>
            </a:r>
            <a:r>
              <a:rPr lang="en-US" dirty="0"/>
              <a:t>created a trained data with the help of historical data gathered from websites the tested the train </a:t>
            </a:r>
            <a:r>
              <a:rPr lang="en-US" dirty="0" smtClean="0"/>
              <a:t>data </a:t>
            </a:r>
            <a:r>
              <a:rPr lang="en-US" dirty="0"/>
              <a:t>to predict customer will come back again or not. </a:t>
            </a:r>
            <a:endParaRPr lang="en-US" dirty="0" smtClean="0"/>
          </a:p>
          <a:p>
            <a:pPr marL="0" indent="0">
              <a:buNone/>
            </a:pPr>
            <a:endParaRPr lang="en-US" dirty="0"/>
          </a:p>
          <a:p>
            <a:r>
              <a:rPr lang="en-US" dirty="0" smtClean="0"/>
              <a:t>Business </a:t>
            </a:r>
            <a:r>
              <a:rPr lang="en-US" dirty="0"/>
              <a:t>Development Model </a:t>
            </a:r>
          </a:p>
          <a:p>
            <a:pPr marL="0" indent="0">
              <a:buNone/>
            </a:pPr>
            <a:r>
              <a:rPr lang="en-US" dirty="0" smtClean="0"/>
              <a:t>In </a:t>
            </a:r>
            <a:r>
              <a:rPr lang="en-US" dirty="0"/>
              <a:t>business model we created an offline platform for the organization and combined with the </a:t>
            </a:r>
            <a:r>
              <a:rPr lang="en-US" dirty="0" smtClean="0"/>
              <a:t>prediction </a:t>
            </a:r>
            <a:r>
              <a:rPr lang="en-US" dirty="0"/>
              <a:t>model to predict whether the customer will come again or not. To do so we used web </a:t>
            </a:r>
            <a:r>
              <a:rPr lang="en-US" dirty="0" smtClean="0"/>
              <a:t>technologies </a:t>
            </a:r>
            <a:r>
              <a:rPr lang="en-US" dirty="0"/>
              <a:t>like </a:t>
            </a:r>
            <a:r>
              <a:rPr lang="en-US" dirty="0" err="1"/>
              <a:t>Jsp</a:t>
            </a:r>
            <a:r>
              <a:rPr lang="en-US" dirty="0"/>
              <a:t>, Html and other web technologies. The model can provide offers to customers </a:t>
            </a:r>
            <a:r>
              <a:rPr lang="en-US" dirty="0" smtClean="0"/>
              <a:t>on </a:t>
            </a:r>
            <a:r>
              <a:rPr lang="en-US" dirty="0"/>
              <a:t>the basis of their reviews to help the organization to attract more customers. Also this model </a:t>
            </a:r>
            <a:r>
              <a:rPr lang="en-US" dirty="0" smtClean="0"/>
              <a:t>can </a:t>
            </a:r>
            <a:r>
              <a:rPr lang="en-US" dirty="0"/>
              <a:t>continuously monitor the customers and hence provide the offers provided by the organization </a:t>
            </a:r>
          </a:p>
        </p:txBody>
      </p:sp>
    </p:spTree>
    <p:extLst>
      <p:ext uri="{BB962C8B-B14F-4D97-AF65-F5344CB8AC3E}">
        <p14:creationId xmlns:p14="http://schemas.microsoft.com/office/powerpoint/2010/main" val="4053919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&amp; Design</a:t>
            </a:r>
            <a:endParaRPr lang="en-US" dirty="0"/>
          </a:p>
        </p:txBody>
      </p:sp>
      <p:sp>
        <p:nvSpPr>
          <p:cNvPr id="3" name="Content Placeholder 2"/>
          <p:cNvSpPr>
            <a:spLocks noGrp="1"/>
          </p:cNvSpPr>
          <p:nvPr>
            <p:ph idx="1"/>
          </p:nvPr>
        </p:nvSpPr>
        <p:spPr>
          <a:xfrm>
            <a:off x="1104293" y="1608418"/>
            <a:ext cx="9919307" cy="4792382"/>
          </a:xfrm>
        </p:spPr>
        <p:txBody>
          <a:bodyPr/>
          <a:lstStyle/>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26" y="2126495"/>
            <a:ext cx="7868748" cy="4001058"/>
          </a:xfrm>
          <a:prstGeom prst="rect">
            <a:avLst/>
          </a:prstGeom>
          <a:ln>
            <a:solidFill>
              <a:schemeClr val="bg1"/>
            </a:solidFill>
          </a:ln>
        </p:spPr>
      </p:pic>
      <p:sp>
        <p:nvSpPr>
          <p:cNvPr id="8" name="TextBox 7"/>
          <p:cNvSpPr txBox="1"/>
          <p:nvPr/>
        </p:nvSpPr>
        <p:spPr>
          <a:xfrm>
            <a:off x="2641600" y="6216134"/>
            <a:ext cx="7579274" cy="369332"/>
          </a:xfrm>
          <a:prstGeom prst="rect">
            <a:avLst/>
          </a:prstGeom>
          <a:noFill/>
        </p:spPr>
        <p:txBody>
          <a:bodyPr wrap="square" rtlCol="0">
            <a:spAutoFit/>
          </a:bodyPr>
          <a:lstStyle/>
          <a:p>
            <a:r>
              <a:rPr lang="en-US" dirty="0" smtClean="0"/>
              <a:t>Fig : Class Diagram For Customer Satisfaction Model </a:t>
            </a:r>
            <a:endParaRPr lang="en-US" dirty="0"/>
          </a:p>
        </p:txBody>
      </p:sp>
    </p:spTree>
    <p:extLst>
      <p:ext uri="{BB962C8B-B14F-4D97-AF65-F5344CB8AC3E}">
        <p14:creationId xmlns:p14="http://schemas.microsoft.com/office/powerpoint/2010/main" val="3433627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000" y="286899"/>
            <a:ext cx="6540500" cy="30153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3302278"/>
            <a:ext cx="6540500" cy="2837104"/>
          </a:xfrm>
          <a:prstGeom prst="rect">
            <a:avLst/>
          </a:prstGeom>
        </p:spPr>
      </p:pic>
      <p:sp>
        <p:nvSpPr>
          <p:cNvPr id="6" name="TextBox 5"/>
          <p:cNvSpPr txBox="1"/>
          <p:nvPr/>
        </p:nvSpPr>
        <p:spPr>
          <a:xfrm>
            <a:off x="2298700" y="6211669"/>
            <a:ext cx="7035800" cy="369332"/>
          </a:xfrm>
          <a:prstGeom prst="rect">
            <a:avLst/>
          </a:prstGeom>
          <a:noFill/>
        </p:spPr>
        <p:txBody>
          <a:bodyPr wrap="square" rtlCol="0">
            <a:spAutoFit/>
          </a:bodyPr>
          <a:lstStyle/>
          <a:p>
            <a:r>
              <a:rPr lang="en-US" dirty="0" smtClean="0"/>
              <a:t>Fig : Use Case Diagram for Customer Satisfaction Model</a:t>
            </a:r>
            <a:endParaRPr lang="en-US" dirty="0"/>
          </a:p>
        </p:txBody>
      </p:sp>
    </p:spTree>
    <p:extLst>
      <p:ext uri="{BB962C8B-B14F-4D97-AF65-F5344CB8AC3E}">
        <p14:creationId xmlns:p14="http://schemas.microsoft.com/office/powerpoint/2010/main" val="1884419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Customer Satisfaction is the main objective of any business to grow and develop in any positive way. Customer satisfaction is not the easy thing to achieve, it requires a lot of hard work and prediction to reach the ultimate decision that will make customer happy. In the era of technology, the customers are more complex and requires more services to satisfy them. Manual prediction are more intense that is not possible for single minds to keep track off. Therefore this application is created in such manner that it will help the business owners to predict the requirements of the customer and meet their demands. To do we have collected different data sets and feedback from different restaurant websites. To develop the business revenue,  we have identified  the two kind of customers (happy &amp; sad) from the dataset and providing different level of offers according to customers. Hence it increases business development. J48 classifier used to increase the accuracy of prediction of  the customer retention for restaurants.</a:t>
            </a:r>
            <a:endParaRPr lang="en-IN" dirty="0"/>
          </a:p>
          <a:p>
            <a:pPr marL="0" indent="0">
              <a:buNone/>
            </a:pPr>
            <a:endParaRPr lang="en-US" dirty="0"/>
          </a:p>
        </p:txBody>
      </p:sp>
    </p:spTree>
    <p:extLst>
      <p:ext uri="{BB962C8B-B14F-4D97-AF65-F5344CB8AC3E}">
        <p14:creationId xmlns:p14="http://schemas.microsoft.com/office/powerpoint/2010/main" val="1873590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026" y="846650"/>
            <a:ext cx="8668960" cy="4029637"/>
          </a:xfrm>
          <a:ln>
            <a:solidFill>
              <a:schemeClr val="bg1"/>
            </a:solidFill>
          </a:ln>
        </p:spPr>
      </p:pic>
      <p:sp>
        <p:nvSpPr>
          <p:cNvPr id="5" name="TextBox 4"/>
          <p:cNvSpPr txBox="1"/>
          <p:nvPr/>
        </p:nvSpPr>
        <p:spPr>
          <a:xfrm>
            <a:off x="3149600" y="5080000"/>
            <a:ext cx="8547100" cy="369332"/>
          </a:xfrm>
          <a:prstGeom prst="rect">
            <a:avLst/>
          </a:prstGeom>
          <a:noFill/>
        </p:spPr>
        <p:txBody>
          <a:bodyPr wrap="square" rtlCol="0">
            <a:spAutoFit/>
          </a:bodyPr>
          <a:lstStyle/>
          <a:p>
            <a:r>
              <a:rPr lang="en-US" dirty="0" smtClean="0"/>
              <a:t>Fig : Collaboration Diagram for Customers</a:t>
            </a:r>
            <a:endParaRPr lang="en-US" dirty="0"/>
          </a:p>
        </p:txBody>
      </p:sp>
    </p:spTree>
    <p:extLst>
      <p:ext uri="{BB962C8B-B14F-4D97-AF65-F5344CB8AC3E}">
        <p14:creationId xmlns:p14="http://schemas.microsoft.com/office/powerpoint/2010/main" val="3209904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408" y="875229"/>
            <a:ext cx="8573696" cy="3972479"/>
          </a:xfrm>
          <a:ln>
            <a:solidFill>
              <a:schemeClr val="bg1"/>
            </a:solidFill>
          </a:ln>
        </p:spPr>
      </p:pic>
      <p:sp>
        <p:nvSpPr>
          <p:cNvPr id="5" name="TextBox 4"/>
          <p:cNvSpPr txBox="1"/>
          <p:nvPr/>
        </p:nvSpPr>
        <p:spPr>
          <a:xfrm>
            <a:off x="2527300" y="5207000"/>
            <a:ext cx="7581900" cy="369332"/>
          </a:xfrm>
          <a:prstGeom prst="rect">
            <a:avLst/>
          </a:prstGeom>
          <a:noFill/>
        </p:spPr>
        <p:txBody>
          <a:bodyPr wrap="square" rtlCol="0">
            <a:spAutoFit/>
          </a:bodyPr>
          <a:lstStyle/>
          <a:p>
            <a:r>
              <a:rPr lang="en-US" dirty="0" smtClean="0"/>
              <a:t>Fig : Collaboration Diagram for Restaurant owners</a:t>
            </a:r>
            <a:endParaRPr lang="en-US" dirty="0"/>
          </a:p>
        </p:txBody>
      </p:sp>
    </p:spTree>
    <p:extLst>
      <p:ext uri="{BB962C8B-B14F-4D97-AF65-F5344CB8AC3E}">
        <p14:creationId xmlns:p14="http://schemas.microsoft.com/office/powerpoint/2010/main" val="3548177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108" y="778390"/>
            <a:ext cx="8668960" cy="4001058"/>
          </a:xfrm>
          <a:ln>
            <a:solidFill>
              <a:schemeClr val="bg1"/>
            </a:solidFill>
          </a:ln>
        </p:spPr>
      </p:pic>
      <p:sp>
        <p:nvSpPr>
          <p:cNvPr id="5" name="TextBox 4"/>
          <p:cNvSpPr txBox="1"/>
          <p:nvPr/>
        </p:nvSpPr>
        <p:spPr>
          <a:xfrm>
            <a:off x="2108200" y="5016500"/>
            <a:ext cx="8597900" cy="369332"/>
          </a:xfrm>
          <a:prstGeom prst="rect">
            <a:avLst/>
          </a:prstGeom>
          <a:noFill/>
        </p:spPr>
        <p:txBody>
          <a:bodyPr wrap="square" rtlCol="0">
            <a:spAutoFit/>
          </a:bodyPr>
          <a:lstStyle/>
          <a:p>
            <a:r>
              <a:rPr lang="en-US" dirty="0" smtClean="0"/>
              <a:t>Fig : Deployment Diagram For Customer Satisfaction Model</a:t>
            </a:r>
            <a:endParaRPr lang="en-US" dirty="0"/>
          </a:p>
        </p:txBody>
      </p:sp>
    </p:spTree>
    <p:extLst>
      <p:ext uri="{BB962C8B-B14F-4D97-AF65-F5344CB8AC3E}">
        <p14:creationId xmlns:p14="http://schemas.microsoft.com/office/powerpoint/2010/main" val="2931785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946" y="769938"/>
            <a:ext cx="8009284" cy="4195762"/>
          </a:xfrm>
          <a:ln>
            <a:solidFill>
              <a:schemeClr val="bg1"/>
            </a:solidFill>
          </a:ln>
        </p:spPr>
      </p:pic>
      <p:sp>
        <p:nvSpPr>
          <p:cNvPr id="5" name="TextBox 4"/>
          <p:cNvSpPr txBox="1"/>
          <p:nvPr/>
        </p:nvSpPr>
        <p:spPr>
          <a:xfrm>
            <a:off x="2355230" y="5257800"/>
            <a:ext cx="7493000" cy="369332"/>
          </a:xfrm>
          <a:prstGeom prst="rect">
            <a:avLst/>
          </a:prstGeom>
          <a:noFill/>
        </p:spPr>
        <p:txBody>
          <a:bodyPr wrap="square" rtlCol="0">
            <a:spAutoFit/>
          </a:bodyPr>
          <a:lstStyle/>
          <a:p>
            <a:r>
              <a:rPr lang="en-US" dirty="0" smtClean="0"/>
              <a:t>Fig: Relational Diagram For Customer Satisfaction Model</a:t>
            </a:r>
            <a:endParaRPr lang="en-US" dirty="0"/>
          </a:p>
        </p:txBody>
      </p:sp>
    </p:spTree>
    <p:extLst>
      <p:ext uri="{BB962C8B-B14F-4D97-AF65-F5344CB8AC3E}">
        <p14:creationId xmlns:p14="http://schemas.microsoft.com/office/powerpoint/2010/main" val="679199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Demo</a:t>
            </a:r>
            <a:endParaRPr lang="en-US" dirty="0"/>
          </a:p>
        </p:txBody>
      </p:sp>
      <p:sp>
        <p:nvSpPr>
          <p:cNvPr id="3" name="Content Placeholder 2"/>
          <p:cNvSpPr>
            <a:spLocks noGrp="1"/>
          </p:cNvSpPr>
          <p:nvPr>
            <p:ph idx="1"/>
          </p:nvPr>
        </p:nvSpPr>
        <p:spPr/>
        <p:txBody>
          <a:bodyPr/>
          <a:lstStyle/>
          <a:p>
            <a:r>
              <a:rPr lang="en-US" dirty="0" smtClean="0"/>
              <a:t>Prediction output.</a:t>
            </a:r>
          </a:p>
          <a:p>
            <a:pPr marL="0" indent="0">
              <a:buNone/>
            </a:pPr>
            <a:endParaRPr lang="en-US" dirty="0"/>
          </a:p>
          <a:p>
            <a:pPr marL="0" indent="0">
              <a:buNone/>
            </a:pPr>
            <a:endParaRPr lang="en-US" dirty="0"/>
          </a:p>
        </p:txBody>
      </p:sp>
      <p:pic>
        <p:nvPicPr>
          <p:cNvPr id="4" name="Picture 3" descr="trainedDS.PNG"/>
          <p:cNvPicPr/>
          <p:nvPr/>
        </p:nvPicPr>
        <p:blipFill>
          <a:blip r:embed="rId2"/>
          <a:stretch>
            <a:fillRect/>
          </a:stretch>
        </p:blipFill>
        <p:spPr>
          <a:xfrm>
            <a:off x="3187700" y="2669520"/>
            <a:ext cx="5486400" cy="2962275"/>
          </a:xfrm>
          <a:prstGeom prst="rect">
            <a:avLst/>
          </a:prstGeom>
          <a:ln>
            <a:solidFill>
              <a:schemeClr val="bg1"/>
            </a:solidFill>
          </a:ln>
        </p:spPr>
      </p:pic>
      <p:sp>
        <p:nvSpPr>
          <p:cNvPr id="5" name="TextBox 4"/>
          <p:cNvSpPr txBox="1"/>
          <p:nvPr/>
        </p:nvSpPr>
        <p:spPr>
          <a:xfrm>
            <a:off x="3433153" y="5831465"/>
            <a:ext cx="6616700" cy="369332"/>
          </a:xfrm>
          <a:prstGeom prst="rect">
            <a:avLst/>
          </a:prstGeom>
          <a:noFill/>
        </p:spPr>
        <p:txBody>
          <a:bodyPr wrap="square" rtlCol="0">
            <a:spAutoFit/>
          </a:bodyPr>
          <a:lstStyle/>
          <a:p>
            <a:r>
              <a:rPr lang="en-US" dirty="0" smtClean="0"/>
              <a:t>Fig: Trained Data Set for Prediction Model</a:t>
            </a:r>
            <a:endParaRPr lang="en-US" dirty="0"/>
          </a:p>
        </p:txBody>
      </p:sp>
    </p:spTree>
    <p:extLst>
      <p:ext uri="{BB962C8B-B14F-4D97-AF65-F5344CB8AC3E}">
        <p14:creationId xmlns:p14="http://schemas.microsoft.com/office/powerpoint/2010/main" val="3871334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STDATADS.PNG"/>
          <p:cNvPicPr>
            <a:picLocks noGrp="1"/>
          </p:cNvPicPr>
          <p:nvPr>
            <p:ph idx="1"/>
          </p:nvPr>
        </p:nvPicPr>
        <p:blipFill>
          <a:blip r:embed="rId2"/>
          <a:stretch>
            <a:fillRect/>
          </a:stretch>
        </p:blipFill>
        <p:spPr>
          <a:xfrm>
            <a:off x="336157" y="1446262"/>
            <a:ext cx="5630061" cy="3553321"/>
          </a:xfrm>
          <a:prstGeom prst="rect">
            <a:avLst/>
          </a:prstGeom>
          <a:ln>
            <a:solidFill>
              <a:schemeClr val="bg1"/>
            </a:solidFill>
          </a:ln>
        </p:spPr>
      </p:pic>
      <p:pic>
        <p:nvPicPr>
          <p:cNvPr id="5" name="Picture 4" descr="PRedictedDATASET.PNG"/>
          <p:cNvPicPr/>
          <p:nvPr/>
        </p:nvPicPr>
        <p:blipFill>
          <a:blip r:embed="rId3"/>
          <a:stretch>
            <a:fillRect/>
          </a:stretch>
        </p:blipFill>
        <p:spPr>
          <a:xfrm>
            <a:off x="6576377" y="1446262"/>
            <a:ext cx="5287645" cy="3552825"/>
          </a:xfrm>
          <a:prstGeom prst="rect">
            <a:avLst/>
          </a:prstGeom>
          <a:ln>
            <a:solidFill>
              <a:schemeClr val="bg1"/>
            </a:solidFill>
          </a:ln>
        </p:spPr>
      </p:pic>
      <p:sp>
        <p:nvSpPr>
          <p:cNvPr id="7" name="TextBox 6"/>
          <p:cNvSpPr txBox="1"/>
          <p:nvPr/>
        </p:nvSpPr>
        <p:spPr>
          <a:xfrm>
            <a:off x="960829" y="5214897"/>
            <a:ext cx="5297489" cy="369332"/>
          </a:xfrm>
          <a:prstGeom prst="rect">
            <a:avLst/>
          </a:prstGeom>
          <a:noFill/>
        </p:spPr>
        <p:txBody>
          <a:bodyPr wrap="square" rtlCol="0">
            <a:spAutoFit/>
          </a:bodyPr>
          <a:lstStyle/>
          <a:p>
            <a:r>
              <a:rPr lang="en-US" dirty="0" smtClean="0"/>
              <a:t>Fig : Test Data Set for prediction model</a:t>
            </a:r>
            <a:endParaRPr lang="en-US" dirty="0"/>
          </a:p>
        </p:txBody>
      </p:sp>
      <p:sp>
        <p:nvSpPr>
          <p:cNvPr id="8" name="TextBox 7"/>
          <p:cNvSpPr txBox="1"/>
          <p:nvPr/>
        </p:nvSpPr>
        <p:spPr>
          <a:xfrm>
            <a:off x="6858000" y="5214897"/>
            <a:ext cx="5006022" cy="369332"/>
          </a:xfrm>
          <a:prstGeom prst="rect">
            <a:avLst/>
          </a:prstGeom>
          <a:noFill/>
        </p:spPr>
        <p:txBody>
          <a:bodyPr wrap="square" rtlCol="0">
            <a:spAutoFit/>
          </a:bodyPr>
          <a:lstStyle/>
          <a:p>
            <a:r>
              <a:rPr lang="en-US" dirty="0" smtClean="0"/>
              <a:t>Fig: Predicted Output for prediction model</a:t>
            </a:r>
            <a:endParaRPr lang="en-US" dirty="0"/>
          </a:p>
        </p:txBody>
      </p:sp>
    </p:spTree>
    <p:extLst>
      <p:ext uri="{BB962C8B-B14F-4D97-AF65-F5344CB8AC3E}">
        <p14:creationId xmlns:p14="http://schemas.microsoft.com/office/powerpoint/2010/main" val="3686981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ourabh\Desktop\UI_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758" y="896938"/>
            <a:ext cx="8225659" cy="4195762"/>
          </a:xfrm>
          <a:prstGeom prst="rect">
            <a:avLst/>
          </a:prstGeom>
          <a:noFill/>
          <a:ln>
            <a:solidFill>
              <a:schemeClr val="bg1"/>
            </a:solidFill>
          </a:ln>
        </p:spPr>
      </p:pic>
      <p:sp>
        <p:nvSpPr>
          <p:cNvPr id="5" name="TextBox 4"/>
          <p:cNvSpPr txBox="1"/>
          <p:nvPr/>
        </p:nvSpPr>
        <p:spPr>
          <a:xfrm>
            <a:off x="4394200" y="5397500"/>
            <a:ext cx="8178800" cy="369332"/>
          </a:xfrm>
          <a:prstGeom prst="rect">
            <a:avLst/>
          </a:prstGeom>
          <a:noFill/>
        </p:spPr>
        <p:txBody>
          <a:bodyPr wrap="square" rtlCol="0">
            <a:spAutoFit/>
          </a:bodyPr>
          <a:lstStyle/>
          <a:p>
            <a:r>
              <a:rPr lang="en-US" dirty="0" smtClean="0"/>
              <a:t>Fig: Home page</a:t>
            </a:r>
            <a:endParaRPr lang="en-US" dirty="0"/>
          </a:p>
        </p:txBody>
      </p:sp>
    </p:spTree>
    <p:extLst>
      <p:ext uri="{BB962C8B-B14F-4D97-AF65-F5344CB8AC3E}">
        <p14:creationId xmlns:p14="http://schemas.microsoft.com/office/powerpoint/2010/main" val="961129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ourabh\Desktop\UI_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784" y="1571092"/>
            <a:ext cx="8947150" cy="3203053"/>
          </a:xfrm>
          <a:prstGeom prst="rect">
            <a:avLst/>
          </a:prstGeom>
          <a:noFill/>
          <a:ln>
            <a:solidFill>
              <a:schemeClr val="bg1"/>
            </a:solidFill>
          </a:ln>
        </p:spPr>
      </p:pic>
      <p:sp>
        <p:nvSpPr>
          <p:cNvPr id="5" name="TextBox 4"/>
          <p:cNvSpPr txBox="1"/>
          <p:nvPr/>
        </p:nvSpPr>
        <p:spPr>
          <a:xfrm>
            <a:off x="3987800" y="5092700"/>
            <a:ext cx="7810500" cy="381000"/>
          </a:xfrm>
          <a:prstGeom prst="rect">
            <a:avLst/>
          </a:prstGeom>
          <a:noFill/>
        </p:spPr>
        <p:txBody>
          <a:bodyPr wrap="square" rtlCol="0">
            <a:spAutoFit/>
          </a:bodyPr>
          <a:lstStyle/>
          <a:p>
            <a:r>
              <a:rPr lang="en-US" dirty="0" smtClean="0"/>
              <a:t>Fig : Administrator Page</a:t>
            </a:r>
            <a:endParaRPr lang="en-US" dirty="0"/>
          </a:p>
        </p:txBody>
      </p:sp>
    </p:spTree>
    <p:extLst>
      <p:ext uri="{BB962C8B-B14F-4D97-AF65-F5344CB8AC3E}">
        <p14:creationId xmlns:p14="http://schemas.microsoft.com/office/powerpoint/2010/main" val="2134780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ourabh\Desktop\UI_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190" y="960438"/>
            <a:ext cx="8708796" cy="4195762"/>
          </a:xfrm>
          <a:prstGeom prst="rect">
            <a:avLst/>
          </a:prstGeom>
          <a:noFill/>
          <a:ln>
            <a:solidFill>
              <a:schemeClr val="bg1"/>
            </a:solidFill>
          </a:ln>
        </p:spPr>
      </p:pic>
      <p:sp>
        <p:nvSpPr>
          <p:cNvPr id="5" name="TextBox 4"/>
          <p:cNvSpPr txBox="1"/>
          <p:nvPr/>
        </p:nvSpPr>
        <p:spPr>
          <a:xfrm>
            <a:off x="4330700" y="5372100"/>
            <a:ext cx="7391400" cy="369332"/>
          </a:xfrm>
          <a:prstGeom prst="rect">
            <a:avLst/>
          </a:prstGeom>
          <a:noFill/>
        </p:spPr>
        <p:txBody>
          <a:bodyPr wrap="square" rtlCol="0">
            <a:spAutoFit/>
          </a:bodyPr>
          <a:lstStyle/>
          <a:p>
            <a:r>
              <a:rPr lang="en-US" dirty="0" smtClean="0"/>
              <a:t>Fig : Prediction Page</a:t>
            </a:r>
            <a:endParaRPr lang="en-US" dirty="0"/>
          </a:p>
        </p:txBody>
      </p:sp>
    </p:spTree>
    <p:extLst>
      <p:ext uri="{BB962C8B-B14F-4D97-AF65-F5344CB8AC3E}">
        <p14:creationId xmlns:p14="http://schemas.microsoft.com/office/powerpoint/2010/main" val="122456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Unit testing is a level of software testing where individual units of a software are tested. The purpose is to validate that each unit of the software performed as designed.</a:t>
            </a:r>
            <a:endParaRPr lang="en-US" dirty="0"/>
          </a:p>
        </p:txBody>
      </p:sp>
    </p:spTree>
    <p:extLst>
      <p:ext uri="{BB962C8B-B14F-4D97-AF65-F5344CB8AC3E}">
        <p14:creationId xmlns:p14="http://schemas.microsoft.com/office/powerpoint/2010/main" val="4189836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1103312" y="1600200"/>
            <a:ext cx="8946541" cy="4648199"/>
          </a:xfrm>
        </p:spPr>
        <p:txBody>
          <a:bodyPr>
            <a:normAutofit fontScale="85000" lnSpcReduction="20000"/>
          </a:bodyPr>
          <a:lstStyle/>
          <a:p>
            <a:pPr marL="0" indent="0">
              <a:buNone/>
            </a:pPr>
            <a:r>
              <a:rPr lang="en-US" dirty="0"/>
              <a:t>Problem description is the way of addressing the issues and views which lead to the creation of this project. The problem for this project was to find the way to increase the business development for the restaurants by identifying the key parameters of customer’s preferences and ultimately predict whether customer will comeback or not. The five w’s (who, what, Where, when and why) is the main key to define the problem. For this project we can define them as :- </a:t>
            </a:r>
          </a:p>
          <a:p>
            <a:r>
              <a:rPr lang="en-US" dirty="0"/>
              <a:t>1. Who :This project problem is specifically addressed to the restaurants and restaurants based </a:t>
            </a:r>
            <a:r>
              <a:rPr lang="en-US" dirty="0" err="1"/>
              <a:t>organisations</a:t>
            </a:r>
            <a:r>
              <a:rPr lang="en-US" dirty="0"/>
              <a:t>. </a:t>
            </a:r>
          </a:p>
          <a:p>
            <a:endParaRPr lang="en-US" dirty="0"/>
          </a:p>
          <a:p>
            <a:r>
              <a:rPr lang="en-US" dirty="0"/>
              <a:t>2. What :This project problem is mainly Focused to increase the business development of the restaurants therefore it can only determine the customer related issues that affects the </a:t>
            </a:r>
            <a:r>
              <a:rPr lang="en-US" dirty="0" err="1"/>
              <a:t>organisation</a:t>
            </a:r>
            <a:r>
              <a:rPr lang="en-US" dirty="0"/>
              <a:t> not the internal issues of </a:t>
            </a:r>
            <a:r>
              <a:rPr lang="en-US" dirty="0" err="1"/>
              <a:t>organisation</a:t>
            </a:r>
            <a:r>
              <a:rPr lang="en-US" dirty="0"/>
              <a:t> till date. </a:t>
            </a:r>
          </a:p>
          <a:p>
            <a:endParaRPr lang="en-US" dirty="0"/>
          </a:p>
          <a:p>
            <a:r>
              <a:rPr lang="en-US" dirty="0"/>
              <a:t>3. When :This problem can occur many times at restaurant when people don’t come often therefore this can be used at this times to address the problems and attracts customers. </a:t>
            </a:r>
          </a:p>
          <a:p>
            <a:endParaRPr lang="en-US" dirty="0"/>
          </a:p>
        </p:txBody>
      </p:sp>
    </p:spTree>
    <p:extLst>
      <p:ext uri="{BB962C8B-B14F-4D97-AF65-F5344CB8AC3E}">
        <p14:creationId xmlns:p14="http://schemas.microsoft.com/office/powerpoint/2010/main" val="563699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Test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855879"/>
              </p:ext>
            </p:extLst>
          </p:nvPr>
        </p:nvGraphicFramePr>
        <p:xfrm>
          <a:off x="850899" y="1510741"/>
          <a:ext cx="10287001" cy="4940858"/>
        </p:xfrm>
        <a:graphic>
          <a:graphicData uri="http://schemas.openxmlformats.org/drawingml/2006/table">
            <a:tbl>
              <a:tblPr firstRow="1" firstCol="1" bandRow="1">
                <a:tableStyleId>{5C22544A-7EE6-4342-B048-85BDC9FD1C3A}</a:tableStyleId>
              </a:tblPr>
              <a:tblGrid>
                <a:gridCol w="1460501"/>
                <a:gridCol w="1849929"/>
                <a:gridCol w="1793866"/>
                <a:gridCol w="1537600"/>
                <a:gridCol w="1332968"/>
                <a:gridCol w="1128338"/>
                <a:gridCol w="1183799"/>
              </a:tblGrid>
              <a:tr h="361252">
                <a:tc>
                  <a:txBody>
                    <a:bodyPr/>
                    <a:lstStyle/>
                    <a:p>
                      <a:pPr marL="0" marR="0" algn="just">
                        <a:lnSpc>
                          <a:spcPct val="107000"/>
                        </a:lnSpc>
                        <a:spcBef>
                          <a:spcPts val="0"/>
                        </a:spcBef>
                        <a:spcAft>
                          <a:spcPts val="0"/>
                        </a:spcAft>
                      </a:pPr>
                      <a:r>
                        <a:rPr lang="en-US" sz="1100">
                          <a:effectLst/>
                        </a:rPr>
                        <a:t>Test 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Test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Procedure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Input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Expected output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Output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Remarks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r>
              <a:tr h="1401724">
                <a:tc>
                  <a:txBody>
                    <a:bodyPr/>
                    <a:lstStyle/>
                    <a:p>
                      <a:pPr marL="0" marR="0" algn="just">
                        <a:lnSpc>
                          <a:spcPct val="107000"/>
                        </a:lnSpc>
                        <a:spcBef>
                          <a:spcPts val="0"/>
                        </a:spcBef>
                        <a:spcAft>
                          <a:spcPts val="0"/>
                        </a:spcAft>
                      </a:pPr>
                      <a:r>
                        <a:rPr lang="en-US" sz="1100">
                          <a:effectLst/>
                        </a:rPr>
                        <a:t>UT101-UT110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Unit Testing For Homepage to check title and css element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 homepage</a:t>
                      </a:r>
                      <a:endParaRPr lang="en-US" sz="1000">
                        <a:effectLst/>
                      </a:endParaRPr>
                    </a:p>
                    <a:p>
                      <a:pPr marL="0" marR="0" algn="just">
                        <a:lnSpc>
                          <a:spcPct val="107000"/>
                        </a:lnSpc>
                        <a:spcBef>
                          <a:spcPts val="0"/>
                        </a:spcBef>
                        <a:spcAft>
                          <a:spcPts val="0"/>
                        </a:spcAft>
                      </a:pPr>
                      <a:r>
                        <a:rPr lang="en-US" sz="1100">
                          <a:effectLst/>
                        </a:rPr>
                        <a:t>Add Command to check title</a:t>
                      </a:r>
                      <a:endParaRPr lang="en-US" sz="1000">
                        <a:effectLst/>
                      </a:endParaRPr>
                    </a:p>
                    <a:p>
                      <a:pPr marL="0" marR="0" algn="just">
                        <a:lnSpc>
                          <a:spcPct val="107000"/>
                        </a:lnSpc>
                        <a:spcBef>
                          <a:spcPts val="0"/>
                        </a:spcBef>
                        <a:spcAft>
                          <a:spcPts val="0"/>
                        </a:spcAft>
                      </a:pPr>
                      <a:r>
                        <a:rPr lang="en-US" sz="1100">
                          <a:effectLst/>
                        </a:rPr>
                        <a:t>Add command to check css file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a:t>
                      </a:r>
                      <a:endParaRPr lang="en-US" sz="1000">
                        <a:effectLst/>
                      </a:endParaRPr>
                    </a:p>
                    <a:p>
                      <a:pPr marL="0" marR="0" algn="just">
                        <a:lnSpc>
                          <a:spcPct val="107000"/>
                        </a:lnSpc>
                        <a:spcBef>
                          <a:spcPts val="0"/>
                        </a:spcBef>
                        <a:spcAft>
                          <a:spcPts val="0"/>
                        </a:spcAft>
                      </a:pPr>
                      <a:r>
                        <a:rPr lang="en-US" sz="1100">
                          <a:effectLst/>
                        </a:rPr>
                        <a:t>Verify Title</a:t>
                      </a:r>
                      <a:endParaRPr lang="en-US" sz="1000">
                        <a:effectLst/>
                      </a:endParaRPr>
                    </a:p>
                    <a:p>
                      <a:pPr marL="0" marR="0" algn="just">
                        <a:lnSpc>
                          <a:spcPct val="107000"/>
                        </a:lnSpc>
                        <a:spcBef>
                          <a:spcPts val="0"/>
                        </a:spcBef>
                        <a:spcAft>
                          <a:spcPts val="0"/>
                        </a:spcAft>
                      </a:pPr>
                      <a:r>
                        <a:rPr lang="en-US" sz="1100">
                          <a:effectLst/>
                        </a:rPr>
                        <a:t>Assert Element</a:t>
                      </a:r>
                      <a:endParaRPr lang="en-US" sz="1000">
                        <a:effectLst/>
                      </a:endParaRPr>
                    </a:p>
                    <a:p>
                      <a:pPr marL="0" marR="0" algn="just">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No Error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No Error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Passed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r>
              <a:tr h="1578069">
                <a:tc>
                  <a:txBody>
                    <a:bodyPr/>
                    <a:lstStyle/>
                    <a:p>
                      <a:pPr marL="0" marR="0" algn="just">
                        <a:lnSpc>
                          <a:spcPct val="107000"/>
                        </a:lnSpc>
                        <a:spcBef>
                          <a:spcPts val="0"/>
                        </a:spcBef>
                        <a:spcAft>
                          <a:spcPts val="0"/>
                        </a:spcAft>
                      </a:pPr>
                      <a:r>
                        <a:rPr lang="en-US" sz="1100">
                          <a:effectLst/>
                        </a:rPr>
                        <a:t>UT111-UT113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Unit Testing For Login Page To check inputs and elements.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 homepage</a:t>
                      </a:r>
                      <a:endParaRPr lang="en-US" sz="1000">
                        <a:effectLst/>
                      </a:endParaRPr>
                    </a:p>
                    <a:p>
                      <a:pPr marL="0" marR="0" algn="just">
                        <a:lnSpc>
                          <a:spcPct val="107000"/>
                        </a:lnSpc>
                        <a:spcBef>
                          <a:spcPts val="0"/>
                        </a:spcBef>
                        <a:spcAft>
                          <a:spcPts val="0"/>
                        </a:spcAft>
                      </a:pPr>
                      <a:r>
                        <a:rPr lang="en-US" sz="1100">
                          <a:effectLst/>
                        </a:rPr>
                        <a:t>Click feedback page</a:t>
                      </a:r>
                      <a:endParaRPr lang="en-US" sz="1000">
                        <a:effectLst/>
                      </a:endParaRPr>
                    </a:p>
                    <a:p>
                      <a:pPr marL="0" marR="0" algn="just">
                        <a:lnSpc>
                          <a:spcPct val="107000"/>
                        </a:lnSpc>
                        <a:spcBef>
                          <a:spcPts val="0"/>
                        </a:spcBef>
                        <a:spcAft>
                          <a:spcPts val="0"/>
                        </a:spcAft>
                      </a:pPr>
                      <a:r>
                        <a:rPr lang="en-US" sz="1100">
                          <a:effectLst/>
                        </a:rPr>
                        <a:t>Enter credentials</a:t>
                      </a:r>
                      <a:endParaRPr lang="en-US" sz="1000">
                        <a:effectLst/>
                      </a:endParaRPr>
                    </a:p>
                    <a:p>
                      <a:pPr marL="0" marR="0" algn="just">
                        <a:lnSpc>
                          <a:spcPct val="107000"/>
                        </a:lnSpc>
                        <a:spcBef>
                          <a:spcPts val="0"/>
                        </a:spcBef>
                        <a:spcAft>
                          <a:spcPts val="0"/>
                        </a:spcAft>
                      </a:pPr>
                      <a:r>
                        <a:rPr lang="en-US" sz="1100">
                          <a:effectLst/>
                        </a:rPr>
                        <a:t>Click login</a:t>
                      </a:r>
                      <a:endParaRPr lang="en-US" sz="1000">
                        <a:effectLst/>
                      </a:endParaRPr>
                    </a:p>
                    <a:p>
                      <a:pPr marL="0" marR="0" algn="just">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endParaRPr>
                    </a:p>
                    <a:p>
                      <a:pPr marL="0" marR="0" algn="just">
                        <a:lnSpc>
                          <a:spcPct val="107000"/>
                        </a:lnSpc>
                        <a:spcBef>
                          <a:spcPts val="0"/>
                        </a:spcBef>
                        <a:spcAft>
                          <a:spcPts val="0"/>
                        </a:spcAft>
                      </a:pPr>
                      <a:r>
                        <a:rPr lang="en-US" sz="1100">
                          <a:effectLst/>
                        </a:rPr>
                        <a:t>Type</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No Error</a:t>
                      </a:r>
                      <a:endParaRPr lang="en-US" sz="1000">
                        <a:effectLst/>
                      </a:endParaRPr>
                    </a:p>
                    <a:p>
                      <a:pPr marL="0" marR="0" algn="just">
                        <a:lnSpc>
                          <a:spcPct val="107000"/>
                        </a:lnSpc>
                        <a:spcBef>
                          <a:spcPts val="0"/>
                        </a:spcBef>
                        <a:spcAft>
                          <a:spcPts val="0"/>
                        </a:spcAft>
                      </a:pPr>
                      <a:r>
                        <a:rPr lang="en-US" sz="1100">
                          <a:effectLst/>
                        </a:rPr>
                        <a:t>(user 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No Error</a:t>
                      </a:r>
                      <a:endParaRPr lang="en-US" sz="1000">
                        <a:effectLst/>
                      </a:endParaRPr>
                    </a:p>
                    <a:p>
                      <a:pPr marL="0" marR="0" algn="just">
                        <a:lnSpc>
                          <a:spcPct val="107000"/>
                        </a:lnSpc>
                        <a:spcBef>
                          <a:spcPts val="0"/>
                        </a:spcBef>
                        <a:spcAft>
                          <a:spcPts val="0"/>
                        </a:spcAft>
                      </a:pPr>
                      <a:r>
                        <a:rPr lang="en-US" sz="1100">
                          <a:effectLst/>
                        </a:rPr>
                        <a:t>(user 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passed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r>
              <a:tr h="1599813">
                <a:tc>
                  <a:txBody>
                    <a:bodyPr/>
                    <a:lstStyle/>
                    <a:p>
                      <a:pPr marL="0" marR="0" algn="just">
                        <a:lnSpc>
                          <a:spcPct val="107000"/>
                        </a:lnSpc>
                        <a:spcBef>
                          <a:spcPts val="0"/>
                        </a:spcBef>
                        <a:spcAft>
                          <a:spcPts val="0"/>
                        </a:spcAft>
                      </a:pPr>
                      <a:r>
                        <a:rPr lang="en-US" sz="1100">
                          <a:effectLst/>
                        </a:rPr>
                        <a:t>UT114-UT116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Unit Testing For Login Page To check inputs and elements.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 homepage</a:t>
                      </a:r>
                      <a:endParaRPr lang="en-US" sz="1000">
                        <a:effectLst/>
                      </a:endParaRPr>
                    </a:p>
                    <a:p>
                      <a:pPr marL="0" marR="0" algn="just">
                        <a:lnSpc>
                          <a:spcPct val="107000"/>
                        </a:lnSpc>
                        <a:spcBef>
                          <a:spcPts val="0"/>
                        </a:spcBef>
                        <a:spcAft>
                          <a:spcPts val="0"/>
                        </a:spcAft>
                      </a:pPr>
                      <a:r>
                        <a:rPr lang="en-US" sz="1100">
                          <a:effectLst/>
                        </a:rPr>
                        <a:t>Click feedback page</a:t>
                      </a:r>
                      <a:endParaRPr lang="en-US" sz="1000">
                        <a:effectLst/>
                      </a:endParaRPr>
                    </a:p>
                    <a:p>
                      <a:pPr marL="0" marR="0" algn="just">
                        <a:lnSpc>
                          <a:spcPct val="107000"/>
                        </a:lnSpc>
                        <a:spcBef>
                          <a:spcPts val="0"/>
                        </a:spcBef>
                        <a:spcAft>
                          <a:spcPts val="0"/>
                        </a:spcAft>
                      </a:pPr>
                      <a:r>
                        <a:rPr lang="en-US" sz="1100">
                          <a:effectLst/>
                        </a:rPr>
                        <a:t>Enter credentials</a:t>
                      </a:r>
                      <a:endParaRPr lang="en-US" sz="1000">
                        <a:effectLst/>
                      </a:endParaRPr>
                    </a:p>
                    <a:p>
                      <a:pPr marL="0" marR="0" algn="just">
                        <a:lnSpc>
                          <a:spcPct val="107000"/>
                        </a:lnSpc>
                        <a:spcBef>
                          <a:spcPts val="0"/>
                        </a:spcBef>
                        <a:spcAft>
                          <a:spcPts val="0"/>
                        </a:spcAft>
                      </a:pPr>
                      <a:r>
                        <a:rPr lang="en-US" sz="1100">
                          <a:effectLst/>
                        </a:rPr>
                        <a:t>Click login</a:t>
                      </a:r>
                      <a:endParaRPr lang="en-US" sz="1000">
                        <a:effectLst/>
                      </a:endParaRPr>
                    </a:p>
                    <a:p>
                      <a:pPr marL="0" marR="0" algn="just">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Open</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endParaRPr>
                    </a:p>
                    <a:p>
                      <a:pPr marL="0" marR="0" algn="just">
                        <a:lnSpc>
                          <a:spcPct val="107000"/>
                        </a:lnSpc>
                        <a:spcBef>
                          <a:spcPts val="0"/>
                        </a:spcBef>
                        <a:spcAft>
                          <a:spcPts val="0"/>
                        </a:spcAft>
                      </a:pPr>
                      <a:r>
                        <a:rPr lang="en-US" sz="1100">
                          <a:effectLst/>
                        </a:rPr>
                        <a:t>Type</a:t>
                      </a:r>
                      <a:endParaRPr lang="en-US" sz="1000">
                        <a:effectLst/>
                      </a:endParaRPr>
                    </a:p>
                    <a:p>
                      <a:pPr marL="0" marR="0" algn="just">
                        <a:lnSpc>
                          <a:spcPct val="107000"/>
                        </a:lnSpc>
                        <a:spcBef>
                          <a:spcPts val="0"/>
                        </a:spcBef>
                        <a:spcAft>
                          <a:spcPts val="0"/>
                        </a:spcAft>
                      </a:pPr>
                      <a:r>
                        <a:rPr lang="en-US" sz="1100">
                          <a:effectLst/>
                        </a:rPr>
                        <a:t>Click &amp; wait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No Error</a:t>
                      </a:r>
                      <a:endParaRPr lang="en-US" sz="1000">
                        <a:effectLst/>
                      </a:endParaRPr>
                    </a:p>
                    <a:p>
                      <a:pPr marL="0" marR="0" algn="just">
                        <a:lnSpc>
                          <a:spcPct val="107000"/>
                        </a:lnSpc>
                        <a:spcBef>
                          <a:spcPts val="0"/>
                        </a:spcBef>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a:effectLst/>
                        </a:rPr>
                        <a:t>Error</a:t>
                      </a:r>
                      <a:endParaRPr lang="en-US" sz="1000">
                        <a:effectLst/>
                      </a:endParaRPr>
                    </a:p>
                    <a:p>
                      <a:pPr marL="0" marR="0" algn="just">
                        <a:lnSpc>
                          <a:spcPct val="107000"/>
                        </a:lnSpc>
                        <a:spcBef>
                          <a:spcPts val="0"/>
                        </a:spcBef>
                        <a:spcAft>
                          <a:spcPts val="0"/>
                        </a:spcAft>
                      </a:pPr>
                      <a:r>
                        <a:rPr lang="en-US" sz="1100">
                          <a:effectLst/>
                        </a:rPr>
                        <a:t>(internal server error)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c>
                  <a:txBody>
                    <a:bodyPr/>
                    <a:lstStyle/>
                    <a:p>
                      <a:pPr marL="0" marR="0" algn="just">
                        <a:lnSpc>
                          <a:spcPct val="107000"/>
                        </a:lnSpc>
                        <a:spcBef>
                          <a:spcPts val="0"/>
                        </a:spcBef>
                        <a:spcAft>
                          <a:spcPts val="0"/>
                        </a:spcAft>
                      </a:pPr>
                      <a:r>
                        <a:rPr lang="en-US" sz="1100" dirty="0">
                          <a:effectLst/>
                        </a:rPr>
                        <a:t>Failed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286" marR="64286" marT="0" marB="0"/>
                </a:tc>
              </a:tr>
            </a:tbl>
          </a:graphicData>
        </a:graphic>
      </p:graphicFrame>
    </p:spTree>
    <p:extLst>
      <p:ext uri="{BB962C8B-B14F-4D97-AF65-F5344CB8AC3E}">
        <p14:creationId xmlns:p14="http://schemas.microsoft.com/office/powerpoint/2010/main" val="3015050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ourabh\Desktop\ut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955" y="884238"/>
            <a:ext cx="7954465" cy="4195762"/>
          </a:xfrm>
          <a:prstGeom prst="rect">
            <a:avLst/>
          </a:prstGeom>
          <a:noFill/>
          <a:ln>
            <a:solidFill>
              <a:schemeClr val="bg1"/>
            </a:solidFill>
          </a:ln>
        </p:spPr>
      </p:pic>
      <p:sp>
        <p:nvSpPr>
          <p:cNvPr id="5" name="TextBox 4"/>
          <p:cNvSpPr txBox="1"/>
          <p:nvPr/>
        </p:nvSpPr>
        <p:spPr>
          <a:xfrm>
            <a:off x="3543300" y="5321300"/>
            <a:ext cx="7569200" cy="369332"/>
          </a:xfrm>
          <a:prstGeom prst="rect">
            <a:avLst/>
          </a:prstGeom>
          <a:noFill/>
        </p:spPr>
        <p:txBody>
          <a:bodyPr wrap="square" rtlCol="0">
            <a:spAutoFit/>
          </a:bodyPr>
          <a:lstStyle/>
          <a:p>
            <a:r>
              <a:rPr lang="en-US" dirty="0" smtClean="0"/>
              <a:t>Fig : Unit Testing For Login Page</a:t>
            </a:r>
            <a:endParaRPr lang="en-US" dirty="0"/>
          </a:p>
        </p:txBody>
      </p:sp>
    </p:spTree>
    <p:extLst>
      <p:ext uri="{BB962C8B-B14F-4D97-AF65-F5344CB8AC3E}">
        <p14:creationId xmlns:p14="http://schemas.microsoft.com/office/powerpoint/2010/main" val="3719400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ourabh\Desktop\ut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619" y="757238"/>
            <a:ext cx="7545738" cy="4195762"/>
          </a:xfrm>
          <a:prstGeom prst="rect">
            <a:avLst/>
          </a:prstGeom>
          <a:noFill/>
          <a:ln>
            <a:solidFill>
              <a:schemeClr val="bg1"/>
            </a:solidFill>
          </a:ln>
        </p:spPr>
      </p:pic>
      <p:sp>
        <p:nvSpPr>
          <p:cNvPr id="5" name="TextBox 4"/>
          <p:cNvSpPr txBox="1"/>
          <p:nvPr/>
        </p:nvSpPr>
        <p:spPr>
          <a:xfrm>
            <a:off x="3327400" y="5245100"/>
            <a:ext cx="7086600" cy="381000"/>
          </a:xfrm>
          <a:prstGeom prst="rect">
            <a:avLst/>
          </a:prstGeom>
          <a:noFill/>
        </p:spPr>
        <p:txBody>
          <a:bodyPr wrap="square" rtlCol="0">
            <a:spAutoFit/>
          </a:bodyPr>
          <a:lstStyle/>
          <a:p>
            <a:r>
              <a:rPr lang="en-US" dirty="0" smtClean="0"/>
              <a:t>Fig : Unit Testing For the Home Page</a:t>
            </a:r>
            <a:endParaRPr lang="en-US" dirty="0"/>
          </a:p>
        </p:txBody>
      </p:sp>
    </p:spTree>
    <p:extLst>
      <p:ext uri="{BB962C8B-B14F-4D97-AF65-F5344CB8AC3E}">
        <p14:creationId xmlns:p14="http://schemas.microsoft.com/office/powerpoint/2010/main" val="1615760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 Testing</a:t>
            </a:r>
            <a:endParaRPr lang="en-IN" dirty="0"/>
          </a:p>
        </p:txBody>
      </p:sp>
      <p:sp>
        <p:nvSpPr>
          <p:cNvPr id="3" name="Content Placeholder 2"/>
          <p:cNvSpPr>
            <a:spLocks noGrp="1"/>
          </p:cNvSpPr>
          <p:nvPr>
            <p:ph idx="1"/>
          </p:nvPr>
        </p:nvSpPr>
        <p:spPr/>
        <p:txBody>
          <a:bodyPr/>
          <a:lstStyle/>
          <a:p>
            <a:r>
              <a:rPr lang="en-IN" dirty="0" smtClean="0"/>
              <a:t>Integration testing is the testing done between the individuals modules to test whether they are compatible to each other </a:t>
            </a:r>
            <a:r>
              <a:rPr lang="en-IN" dirty="0"/>
              <a:t>o</a:t>
            </a:r>
            <a:r>
              <a:rPr lang="en-IN" dirty="0" smtClean="0"/>
              <a:t>r integrate with each other.</a:t>
            </a:r>
          </a:p>
          <a:p>
            <a:pPr marL="0" indent="0">
              <a:buNone/>
            </a:pPr>
            <a:endParaRPr lang="en-IN" dirty="0"/>
          </a:p>
        </p:txBody>
      </p:sp>
    </p:spTree>
    <p:extLst>
      <p:ext uri="{BB962C8B-B14F-4D97-AF65-F5344CB8AC3E}">
        <p14:creationId xmlns:p14="http://schemas.microsoft.com/office/powerpoint/2010/main" val="3883810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case for Integration Testing </a:t>
            </a:r>
            <a:endParaRPr lang="en-US" dirty="0"/>
          </a:p>
        </p:txBody>
      </p:sp>
      <p:graphicFrame>
        <p:nvGraphicFramePr>
          <p:cNvPr id="4" name="Content Placeholder 3"/>
          <p:cNvGraphicFramePr>
            <a:graphicFrameLocks noGrp="1"/>
          </p:cNvGraphicFramePr>
          <p:nvPr>
            <p:ph idx="1"/>
            <p:extLst/>
          </p:nvPr>
        </p:nvGraphicFramePr>
        <p:xfrm>
          <a:off x="2008711" y="2060848"/>
          <a:ext cx="8335761" cy="4032448"/>
        </p:xfrm>
        <a:graphic>
          <a:graphicData uri="http://schemas.openxmlformats.org/drawingml/2006/table">
            <a:tbl>
              <a:tblPr firstRow="1" firstCol="1" bandRow="1">
                <a:tableStyleId>{5C22544A-7EE6-4342-B048-85BDC9FD1C3A}</a:tableStyleId>
              </a:tblPr>
              <a:tblGrid>
                <a:gridCol w="788476"/>
                <a:gridCol w="2002670"/>
                <a:gridCol w="1656184"/>
                <a:gridCol w="1080120"/>
                <a:gridCol w="1224136"/>
                <a:gridCol w="864096"/>
                <a:gridCol w="720079"/>
              </a:tblGrid>
              <a:tr h="290366">
                <a:tc>
                  <a:txBody>
                    <a:bodyPr/>
                    <a:lstStyle/>
                    <a:p>
                      <a:pPr marL="0" marR="0">
                        <a:lnSpc>
                          <a:spcPct val="115000"/>
                        </a:lnSpc>
                        <a:spcBef>
                          <a:spcPts val="0"/>
                        </a:spcBef>
                        <a:spcAft>
                          <a:spcPts val="0"/>
                        </a:spcAft>
                      </a:pPr>
                      <a:r>
                        <a:rPr lang="en-IN" sz="800">
                          <a:effectLst/>
                        </a:rPr>
                        <a:t>Test ID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Test Case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Procedure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Expected output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Output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Remarks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993815">
                <a:tc>
                  <a:txBody>
                    <a:bodyPr/>
                    <a:lstStyle/>
                    <a:p>
                      <a:pPr marL="0" marR="0">
                        <a:lnSpc>
                          <a:spcPct val="115000"/>
                        </a:lnSpc>
                        <a:spcBef>
                          <a:spcPts val="0"/>
                        </a:spcBef>
                        <a:spcAft>
                          <a:spcPts val="0"/>
                        </a:spcAft>
                      </a:pPr>
                      <a:r>
                        <a:rPr lang="en-IN" sz="800">
                          <a:effectLst/>
                        </a:rPr>
                        <a:t>T101-T110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valuable user page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 </a:t>
                      </a:r>
                      <a:endParaRPr lang="en-US" sz="700">
                        <a:effectLst/>
                      </a:endParaRPr>
                    </a:p>
                    <a:p>
                      <a:pPr marL="0" marR="0">
                        <a:lnSpc>
                          <a:spcPct val="115000"/>
                        </a:lnSpc>
                        <a:spcBef>
                          <a:spcPts val="0"/>
                        </a:spcBef>
                        <a:spcAft>
                          <a:spcPts val="0"/>
                        </a:spcAft>
                      </a:pPr>
                      <a:r>
                        <a:rPr lang="en-IN" sz="800">
                          <a:effectLst/>
                        </a:rPr>
                        <a:t>Click valuable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Passed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1530316">
                <a:tc>
                  <a:txBody>
                    <a:bodyPr/>
                    <a:lstStyle/>
                    <a:p>
                      <a:pPr marL="0" marR="0">
                        <a:lnSpc>
                          <a:spcPct val="115000"/>
                        </a:lnSpc>
                        <a:spcBef>
                          <a:spcPts val="0"/>
                        </a:spcBef>
                        <a:spcAft>
                          <a:spcPts val="0"/>
                        </a:spcAft>
                      </a:pPr>
                      <a:r>
                        <a:rPr lang="en-IN" sz="800">
                          <a:effectLst/>
                        </a:rPr>
                        <a:t>T111-T113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most valuable user page to search particular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a:t>
                      </a:r>
                      <a:endParaRPr lang="en-US" sz="700">
                        <a:effectLst/>
                      </a:endParaRPr>
                    </a:p>
                    <a:p>
                      <a:pPr marL="0" marR="0">
                        <a:lnSpc>
                          <a:spcPct val="115000"/>
                        </a:lnSpc>
                        <a:spcBef>
                          <a:spcPts val="0"/>
                        </a:spcBef>
                        <a:spcAft>
                          <a:spcPts val="0"/>
                        </a:spcAft>
                      </a:pPr>
                      <a:r>
                        <a:rPr lang="en-IN" sz="800">
                          <a:effectLst/>
                        </a:rPr>
                        <a:t>Click valuable user</a:t>
                      </a:r>
                      <a:endParaRPr lang="en-US" sz="700">
                        <a:effectLst/>
                      </a:endParaRPr>
                    </a:p>
                    <a:p>
                      <a:pPr marL="0" marR="0">
                        <a:lnSpc>
                          <a:spcPct val="115000"/>
                        </a:lnSpc>
                        <a:spcBef>
                          <a:spcPts val="0"/>
                        </a:spcBef>
                        <a:spcAft>
                          <a:spcPts val="0"/>
                        </a:spcAft>
                      </a:pPr>
                      <a:r>
                        <a:rPr lang="en-IN" sz="800">
                          <a:effectLst/>
                        </a:rPr>
                        <a:t>Click select user</a:t>
                      </a:r>
                      <a:endParaRPr lang="en-US" sz="700">
                        <a:effectLst/>
                      </a:endParaRPr>
                    </a:p>
                    <a:p>
                      <a:pPr marL="0" marR="0">
                        <a:lnSpc>
                          <a:spcPct val="115000"/>
                        </a:lnSpc>
                        <a:spcBef>
                          <a:spcPts val="0"/>
                        </a:spcBef>
                        <a:spcAft>
                          <a:spcPts val="0"/>
                        </a:spcAft>
                      </a:pPr>
                      <a:r>
                        <a:rPr lang="en-IN" sz="800">
                          <a:effectLst/>
                        </a:rPr>
                        <a:t>Enter userId</a:t>
                      </a:r>
                      <a:endParaRPr lang="en-US" sz="700">
                        <a:effectLst/>
                      </a:endParaRPr>
                    </a:p>
                    <a:p>
                      <a:pPr marL="0" marR="0">
                        <a:lnSpc>
                          <a:spcPct val="115000"/>
                        </a:lnSpc>
                        <a:spcBef>
                          <a:spcPts val="0"/>
                        </a:spcBef>
                        <a:spcAft>
                          <a:spcPts val="0"/>
                        </a:spcAft>
                      </a:pPr>
                      <a:r>
                        <a:rPr lang="en-IN" sz="800">
                          <a:effectLst/>
                        </a:rPr>
                        <a:t>Click search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Type</a:t>
                      </a:r>
                      <a:endParaRPr lang="en-US" sz="700">
                        <a:effectLst/>
                      </a:endParaRPr>
                    </a:p>
                    <a:p>
                      <a:pPr marL="0" marR="0">
                        <a:lnSpc>
                          <a:spcPct val="115000"/>
                        </a:lnSpc>
                        <a:spcBef>
                          <a:spcPts val="0"/>
                        </a:spcBef>
                        <a:spcAft>
                          <a:spcPts val="0"/>
                        </a:spcAft>
                      </a:pPr>
                      <a:r>
                        <a:rPr lang="en-IN" sz="800">
                          <a:effectLst/>
                        </a:rPr>
                        <a:t>Click &amp; wait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endParaRPr>
                    </a:p>
                    <a:p>
                      <a:pPr marL="0" marR="0">
                        <a:lnSpc>
                          <a:spcPct val="115000"/>
                        </a:lnSpc>
                        <a:spcBef>
                          <a:spcPts val="0"/>
                        </a:spcBef>
                        <a:spcAft>
                          <a:spcPts val="0"/>
                        </a:spcAft>
                      </a:pPr>
                      <a:r>
                        <a:rPr lang="en-IN" sz="800">
                          <a:effectLst/>
                        </a:rPr>
                        <a:t>(user details)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No Error</a:t>
                      </a:r>
                      <a:endParaRPr lang="en-US" sz="700">
                        <a:effectLst/>
                      </a:endParaRPr>
                    </a:p>
                    <a:p>
                      <a:pPr marL="0" marR="0">
                        <a:lnSpc>
                          <a:spcPct val="115000"/>
                        </a:lnSpc>
                        <a:spcBef>
                          <a:spcPts val="0"/>
                        </a:spcBef>
                        <a:spcAft>
                          <a:spcPts val="0"/>
                        </a:spcAft>
                      </a:pPr>
                      <a:r>
                        <a:rPr lang="en-IN" sz="800">
                          <a:effectLst/>
                        </a:rPr>
                        <a:t>(user details)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passed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r h="1217951">
                <a:tc>
                  <a:txBody>
                    <a:bodyPr/>
                    <a:lstStyle/>
                    <a:p>
                      <a:pPr marL="0" marR="0">
                        <a:lnSpc>
                          <a:spcPct val="115000"/>
                        </a:lnSpc>
                        <a:spcBef>
                          <a:spcPts val="0"/>
                        </a:spcBef>
                        <a:spcAft>
                          <a:spcPts val="0"/>
                        </a:spcAft>
                      </a:pPr>
                      <a:r>
                        <a:rPr lang="en-IN" sz="800">
                          <a:effectLst/>
                        </a:rPr>
                        <a:t>T114-T116</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Integration Testing from homepage to Admin Page to most valuable user page to search particular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 homepage</a:t>
                      </a:r>
                      <a:endParaRPr lang="en-US" sz="700">
                        <a:effectLst/>
                      </a:endParaRPr>
                    </a:p>
                    <a:p>
                      <a:pPr marL="0" marR="0">
                        <a:lnSpc>
                          <a:spcPct val="115000"/>
                        </a:lnSpc>
                        <a:spcBef>
                          <a:spcPts val="0"/>
                        </a:spcBef>
                        <a:spcAft>
                          <a:spcPts val="0"/>
                        </a:spcAft>
                      </a:pPr>
                      <a:r>
                        <a:rPr lang="en-IN" sz="800">
                          <a:effectLst/>
                        </a:rPr>
                        <a:t>Click admin page</a:t>
                      </a:r>
                      <a:endParaRPr lang="en-US" sz="700">
                        <a:effectLst/>
                      </a:endParaRPr>
                    </a:p>
                    <a:p>
                      <a:pPr marL="0" marR="0">
                        <a:lnSpc>
                          <a:spcPct val="115000"/>
                        </a:lnSpc>
                        <a:spcBef>
                          <a:spcPts val="0"/>
                        </a:spcBef>
                        <a:spcAft>
                          <a:spcPts val="0"/>
                        </a:spcAft>
                      </a:pPr>
                      <a:r>
                        <a:rPr lang="en-IN" sz="800">
                          <a:effectLst/>
                        </a:rPr>
                        <a:t>Click valuable user</a:t>
                      </a:r>
                      <a:endParaRPr lang="en-US" sz="700">
                        <a:effectLst/>
                      </a:endParaRPr>
                    </a:p>
                    <a:p>
                      <a:pPr marL="0" marR="0">
                        <a:lnSpc>
                          <a:spcPct val="115000"/>
                        </a:lnSpc>
                        <a:spcBef>
                          <a:spcPts val="0"/>
                        </a:spcBef>
                        <a:spcAft>
                          <a:spcPts val="0"/>
                        </a:spcAft>
                      </a:pPr>
                      <a:r>
                        <a:rPr lang="en-IN" sz="800">
                          <a:effectLst/>
                        </a:rPr>
                        <a:t>Click select user</a:t>
                      </a:r>
                      <a:endParaRPr lang="en-US" sz="700">
                        <a:effectLst/>
                      </a:endParaRPr>
                    </a:p>
                    <a:p>
                      <a:pPr marL="0" marR="0">
                        <a:lnSpc>
                          <a:spcPct val="115000"/>
                        </a:lnSpc>
                        <a:spcBef>
                          <a:spcPts val="0"/>
                        </a:spcBef>
                        <a:spcAft>
                          <a:spcPts val="0"/>
                        </a:spcAft>
                      </a:pPr>
                      <a:r>
                        <a:rPr lang="en-IN" sz="800">
                          <a:effectLst/>
                        </a:rPr>
                        <a:t>Enter userId</a:t>
                      </a:r>
                      <a:endParaRPr lang="en-US" sz="700">
                        <a:effectLst/>
                      </a:endParaRPr>
                    </a:p>
                    <a:p>
                      <a:pPr marL="0" marR="0">
                        <a:lnSpc>
                          <a:spcPct val="115000"/>
                        </a:lnSpc>
                        <a:spcBef>
                          <a:spcPts val="0"/>
                        </a:spcBef>
                        <a:spcAft>
                          <a:spcPts val="0"/>
                        </a:spcAft>
                      </a:pPr>
                      <a:r>
                        <a:rPr lang="en-IN" sz="800">
                          <a:effectLst/>
                        </a:rPr>
                        <a:t>Click search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Open</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Click &amp; wait</a:t>
                      </a:r>
                      <a:endParaRPr lang="en-US" sz="700">
                        <a:effectLst/>
                      </a:endParaRPr>
                    </a:p>
                    <a:p>
                      <a:pPr marL="0" marR="0">
                        <a:lnSpc>
                          <a:spcPct val="115000"/>
                        </a:lnSpc>
                        <a:spcBef>
                          <a:spcPts val="0"/>
                        </a:spcBef>
                        <a:spcAft>
                          <a:spcPts val="0"/>
                        </a:spcAft>
                      </a:pPr>
                      <a:r>
                        <a:rPr lang="en-IN" sz="800">
                          <a:effectLst/>
                        </a:rPr>
                        <a:t>Type</a:t>
                      </a:r>
                      <a:endParaRPr lang="en-US" sz="700">
                        <a:effectLst/>
                      </a:endParaRPr>
                    </a:p>
                    <a:p>
                      <a:pPr marL="0" marR="0">
                        <a:lnSpc>
                          <a:spcPct val="115000"/>
                        </a:lnSpc>
                        <a:spcBef>
                          <a:spcPts val="0"/>
                        </a:spcBef>
                        <a:spcAft>
                          <a:spcPts val="0"/>
                        </a:spcAft>
                      </a:pPr>
                      <a:r>
                        <a:rPr lang="en-IN" sz="800">
                          <a:effectLst/>
                        </a:rPr>
                        <a:t>Click &amp; wait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dirty="0" smtClean="0">
                          <a:effectLst/>
                        </a:rPr>
                        <a:t>No</a:t>
                      </a:r>
                      <a:r>
                        <a:rPr lang="en-IN" sz="800" baseline="0" dirty="0" smtClean="0">
                          <a:effectLst/>
                        </a:rPr>
                        <a:t> </a:t>
                      </a:r>
                      <a:r>
                        <a:rPr lang="en-IN" sz="800" dirty="0" smtClean="0">
                          <a:effectLst/>
                        </a:rPr>
                        <a:t>Error</a:t>
                      </a:r>
                      <a:endParaRPr lang="en-US" sz="700" dirty="0">
                        <a:effectLst/>
                      </a:endParaRPr>
                    </a:p>
                    <a:p>
                      <a:pPr marL="0" marR="0">
                        <a:lnSpc>
                          <a:spcPct val="115000"/>
                        </a:lnSpc>
                        <a:spcBef>
                          <a:spcPts val="0"/>
                        </a:spcBef>
                        <a:spcAft>
                          <a:spcPts val="0"/>
                        </a:spcAft>
                      </a:pPr>
                      <a:r>
                        <a:rPr lang="en-IN" sz="800" dirty="0" smtClean="0">
                          <a:effectLst/>
                        </a:rPr>
                        <a:t>(user</a:t>
                      </a:r>
                      <a:r>
                        <a:rPr lang="en-IN" sz="800" baseline="0" dirty="0" smtClean="0">
                          <a:effectLst/>
                        </a:rPr>
                        <a:t> details</a:t>
                      </a:r>
                      <a:r>
                        <a:rPr lang="en-IN" sz="800" dirty="0" smtClean="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a:effectLst/>
                        </a:rPr>
                        <a:t>Error</a:t>
                      </a:r>
                      <a:endParaRPr lang="en-US" sz="700">
                        <a:effectLst/>
                      </a:endParaRPr>
                    </a:p>
                    <a:p>
                      <a:pPr marL="0" marR="0">
                        <a:lnSpc>
                          <a:spcPct val="115000"/>
                        </a:lnSpc>
                        <a:spcBef>
                          <a:spcPts val="0"/>
                        </a:spcBef>
                        <a:spcAft>
                          <a:spcPts val="0"/>
                        </a:spcAft>
                      </a:pPr>
                      <a:r>
                        <a:rPr lang="en-IN" sz="800">
                          <a:effectLst/>
                        </a:rPr>
                        <a:t>(internal server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c>
                  <a:txBody>
                    <a:bodyPr/>
                    <a:lstStyle/>
                    <a:p>
                      <a:pPr marL="0" marR="0">
                        <a:lnSpc>
                          <a:spcPct val="115000"/>
                        </a:lnSpc>
                        <a:spcBef>
                          <a:spcPts val="0"/>
                        </a:spcBef>
                        <a:spcAft>
                          <a:spcPts val="0"/>
                        </a:spcAft>
                      </a:pPr>
                      <a:r>
                        <a:rPr lang="en-IN" sz="800" dirty="0">
                          <a:effectLst/>
                        </a:rPr>
                        <a:t>Failed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656" marR="40656" marT="0" marB="0"/>
                </a:tc>
              </a:tr>
            </a:tbl>
          </a:graphicData>
        </a:graphic>
      </p:graphicFrame>
    </p:spTree>
    <p:extLst>
      <p:ext uri="{BB962C8B-B14F-4D97-AF65-F5344CB8AC3E}">
        <p14:creationId xmlns:p14="http://schemas.microsoft.com/office/powerpoint/2010/main" val="3177886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632" y="1556792"/>
            <a:ext cx="6711950" cy="3562648"/>
          </a:xfrm>
          <a:ln>
            <a:solidFill>
              <a:schemeClr val="bg1"/>
            </a:solidFill>
          </a:ln>
        </p:spPr>
      </p:pic>
      <p:sp>
        <p:nvSpPr>
          <p:cNvPr id="5" name="TextBox 4"/>
          <p:cNvSpPr txBox="1"/>
          <p:nvPr/>
        </p:nvSpPr>
        <p:spPr>
          <a:xfrm>
            <a:off x="4079776" y="5517232"/>
            <a:ext cx="4608512" cy="369332"/>
          </a:xfrm>
          <a:prstGeom prst="rect">
            <a:avLst/>
          </a:prstGeom>
          <a:noFill/>
        </p:spPr>
        <p:txBody>
          <a:bodyPr wrap="square" rtlCol="0">
            <a:spAutoFit/>
          </a:bodyPr>
          <a:lstStyle/>
          <a:p>
            <a:r>
              <a:rPr lang="en-US" dirty="0"/>
              <a:t>Fig: Integration Testing TC101</a:t>
            </a:r>
          </a:p>
        </p:txBody>
      </p:sp>
    </p:spTree>
    <p:extLst>
      <p:ext uri="{BB962C8B-B14F-4D97-AF65-F5344CB8AC3E}">
        <p14:creationId xmlns:p14="http://schemas.microsoft.com/office/powerpoint/2010/main" val="2026818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484785"/>
            <a:ext cx="6711950" cy="3749637"/>
          </a:xfrm>
          <a:ln>
            <a:solidFill>
              <a:schemeClr val="bg1"/>
            </a:solidFill>
          </a:ln>
        </p:spPr>
      </p:pic>
      <p:sp>
        <p:nvSpPr>
          <p:cNvPr id="5" name="TextBox 4"/>
          <p:cNvSpPr txBox="1"/>
          <p:nvPr/>
        </p:nvSpPr>
        <p:spPr>
          <a:xfrm>
            <a:off x="3863752" y="5589240"/>
            <a:ext cx="5328592" cy="369332"/>
          </a:xfrm>
          <a:prstGeom prst="rect">
            <a:avLst/>
          </a:prstGeom>
          <a:noFill/>
        </p:spPr>
        <p:txBody>
          <a:bodyPr wrap="square" rtlCol="0">
            <a:spAutoFit/>
          </a:bodyPr>
          <a:lstStyle/>
          <a:p>
            <a:r>
              <a:rPr lang="en-US" dirty="0"/>
              <a:t>Fig :Integration Testing TC 111-113 </a:t>
            </a:r>
          </a:p>
        </p:txBody>
      </p:sp>
    </p:spTree>
    <p:extLst>
      <p:ext uri="{BB962C8B-B14F-4D97-AF65-F5344CB8AC3E}">
        <p14:creationId xmlns:p14="http://schemas.microsoft.com/office/powerpoint/2010/main" val="1068421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5" name="Content Placeholder 4"/>
          <p:cNvSpPr>
            <a:spLocks noGrp="1"/>
          </p:cNvSpPr>
          <p:nvPr>
            <p:ph idx="1"/>
          </p:nvPr>
        </p:nvSpPr>
        <p:spPr/>
        <p:txBody>
          <a:bodyPr/>
          <a:lstStyle/>
          <a:p>
            <a:r>
              <a:rPr lang="en-US" dirty="0" smtClean="0"/>
              <a:t>User testing or Acceptance testing is the testing done to test the software interaction and working with real time scenario and environment. </a:t>
            </a:r>
            <a:endParaRPr lang="en-US" dirty="0"/>
          </a:p>
        </p:txBody>
      </p:sp>
    </p:spTree>
    <p:extLst>
      <p:ext uri="{BB962C8B-B14F-4D97-AF65-F5344CB8AC3E}">
        <p14:creationId xmlns:p14="http://schemas.microsoft.com/office/powerpoint/2010/main" val="2058072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 </a:t>
            </a:r>
            <a:r>
              <a:rPr lang="en-US" dirty="0" err="1" smtClean="0"/>
              <a:t>TestCase</a:t>
            </a:r>
            <a:endParaRPr lang="en-US" dirty="0"/>
          </a:p>
        </p:txBody>
      </p:sp>
      <p:graphicFrame>
        <p:nvGraphicFramePr>
          <p:cNvPr id="4" name="Content Placeholder 3"/>
          <p:cNvGraphicFramePr>
            <a:graphicFrameLocks noGrp="1"/>
          </p:cNvGraphicFramePr>
          <p:nvPr>
            <p:ph idx="1"/>
            <p:extLst/>
          </p:nvPr>
        </p:nvGraphicFramePr>
        <p:xfrm>
          <a:off x="2013398" y="1484784"/>
          <a:ext cx="8119738" cy="4470732"/>
        </p:xfrm>
        <a:graphic>
          <a:graphicData uri="http://schemas.openxmlformats.org/drawingml/2006/table">
            <a:tbl>
              <a:tblPr firstRow="1" firstCol="1" bandRow="1">
                <a:tableStyleId>{5C22544A-7EE6-4342-B048-85BDC9FD1C3A}</a:tableStyleId>
              </a:tblPr>
              <a:tblGrid>
                <a:gridCol w="870690"/>
                <a:gridCol w="1096919"/>
                <a:gridCol w="1560543"/>
                <a:gridCol w="605762"/>
                <a:gridCol w="673457"/>
                <a:gridCol w="808949"/>
                <a:gridCol w="689110"/>
                <a:gridCol w="1814308"/>
              </a:tblGrid>
              <a:tr h="235914">
                <a:tc rowSpan="2">
                  <a:txBody>
                    <a:bodyPr/>
                    <a:lstStyle/>
                    <a:p>
                      <a:pPr marL="0" marR="0" algn="ctr">
                        <a:lnSpc>
                          <a:spcPct val="115000"/>
                        </a:lnSpc>
                        <a:spcBef>
                          <a:spcPts val="0"/>
                        </a:spcBef>
                        <a:spcAft>
                          <a:spcPts val="0"/>
                        </a:spcAft>
                      </a:pPr>
                      <a:r>
                        <a:rPr lang="en-IN" sz="1200" dirty="0">
                          <a:effectLst/>
                        </a:rPr>
                        <a:t>Test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rowSpan="2">
                  <a:txBody>
                    <a:bodyPr/>
                    <a:lstStyle/>
                    <a:p>
                      <a:pPr marL="0" marR="0" algn="ctr">
                        <a:lnSpc>
                          <a:spcPct val="115000"/>
                        </a:lnSpc>
                        <a:spcBef>
                          <a:spcPts val="0"/>
                        </a:spcBef>
                        <a:spcAft>
                          <a:spcPts val="0"/>
                        </a:spcAft>
                      </a:pPr>
                      <a:r>
                        <a:rPr lang="en-IN" sz="12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rowSpan="2">
                  <a:txBody>
                    <a:bodyPr/>
                    <a:lstStyle/>
                    <a:p>
                      <a:pPr marL="0" marR="0" algn="ctr">
                        <a:lnSpc>
                          <a:spcPct val="115000"/>
                        </a:lnSpc>
                        <a:spcBef>
                          <a:spcPts val="0"/>
                        </a:spcBef>
                        <a:spcAft>
                          <a:spcPts val="0"/>
                        </a:spcAft>
                      </a:pPr>
                      <a:r>
                        <a:rPr lang="en-IN" sz="1200">
                          <a:effectLst/>
                        </a:rPr>
                        <a:t>Acceptance Requirement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gridSpan="2">
                  <a:txBody>
                    <a:bodyPr/>
                    <a:lstStyle/>
                    <a:p>
                      <a:pPr marL="0" marR="0" algn="ctr">
                        <a:lnSpc>
                          <a:spcPct val="115000"/>
                        </a:lnSpc>
                        <a:spcBef>
                          <a:spcPts val="0"/>
                        </a:spcBef>
                        <a:spcAft>
                          <a:spcPts val="0"/>
                        </a:spcAft>
                      </a:pPr>
                      <a:r>
                        <a:rPr lang="en-IN" sz="1200">
                          <a:effectLst/>
                        </a:rPr>
                        <a:t>Critical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hMerge="1">
                  <a:txBody>
                    <a:bodyPr/>
                    <a:lstStyle/>
                    <a:p>
                      <a:endParaRPr lang="en-US"/>
                    </a:p>
                  </a:txBody>
                  <a:tcPr/>
                </a:tc>
                <a:tc gridSpan="2">
                  <a:txBody>
                    <a:bodyPr/>
                    <a:lstStyle/>
                    <a:p>
                      <a:pPr marL="0" marR="0" algn="ctr">
                        <a:lnSpc>
                          <a:spcPct val="115000"/>
                        </a:lnSpc>
                        <a:spcBef>
                          <a:spcPts val="0"/>
                        </a:spcBef>
                        <a:spcAft>
                          <a:spcPts val="0"/>
                        </a:spcAft>
                      </a:pPr>
                      <a:r>
                        <a:rPr lang="en-IN" sz="1200">
                          <a:effectLst/>
                        </a:rPr>
                        <a:t>Test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hMerge="1">
                  <a:txBody>
                    <a:bodyPr/>
                    <a:lstStyle/>
                    <a:p>
                      <a:endParaRPr lang="en-US"/>
                    </a:p>
                  </a:txBody>
                  <a:tcPr/>
                </a:tc>
                <a:tc rowSpan="2">
                  <a:txBody>
                    <a:bodyPr/>
                    <a:lstStyle/>
                    <a:p>
                      <a:pPr marL="0" marR="0" algn="ctr">
                        <a:lnSpc>
                          <a:spcPct val="115000"/>
                        </a:lnSpc>
                        <a:spcBef>
                          <a:spcPts val="0"/>
                        </a:spcBef>
                        <a:spcAft>
                          <a:spcPts val="0"/>
                        </a:spcAft>
                      </a:pPr>
                      <a:r>
                        <a:rPr lang="en-IN" sz="12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55046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IN" sz="14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Accept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Reject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vMerge="1">
                  <a:txBody>
                    <a:bodyPr/>
                    <a:lstStyle/>
                    <a:p>
                      <a:endParaRPr lang="en-US"/>
                    </a:p>
                  </a:txBody>
                  <a:tcPr/>
                </a:tc>
              </a:tr>
              <a:tr h="1097328">
                <a:tc>
                  <a:txBody>
                    <a:bodyPr/>
                    <a:lstStyle/>
                    <a:p>
                      <a:pPr marL="0" marR="0">
                        <a:lnSpc>
                          <a:spcPct val="115000"/>
                        </a:lnSpc>
                        <a:spcBef>
                          <a:spcPts val="0"/>
                        </a:spcBef>
                        <a:spcAft>
                          <a:spcPts val="0"/>
                        </a:spcAft>
                      </a:pPr>
                      <a:r>
                        <a:rPr lang="en-IN" sz="1400">
                          <a:effectLst/>
                        </a:rPr>
                        <a:t>UT001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The application should work till End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endParaRPr>
                    </a:p>
                    <a:p>
                      <a:pPr marL="342900" marR="0" lvl="0" indent="-342900">
                        <a:lnSpc>
                          <a:spcPct val="115000"/>
                        </a:lnSpc>
                        <a:spcBef>
                          <a:spcPts val="0"/>
                        </a:spcBef>
                        <a:spcAft>
                          <a:spcPts val="0"/>
                        </a:spcAft>
                        <a:buFont typeface="Wingdings" panose="05000000000000000000" pitchFamily="2" charset="2"/>
                        <a:buChar char=""/>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285750" marR="0">
                        <a:lnSpc>
                          <a:spcPct val="115000"/>
                        </a:lnSpc>
                        <a:spcBef>
                          <a:spcPts val="0"/>
                        </a:spcBef>
                        <a:spcAft>
                          <a:spcPts val="0"/>
                        </a:spcAft>
                      </a:pPr>
                      <a:r>
                        <a:rPr lang="en-IN" sz="1400">
                          <a:effectLst/>
                        </a:rPr>
                        <a:t> </a:t>
                      </a:r>
                      <a:endParaRPr lang="en-US" sz="1100">
                        <a:effectLst/>
                      </a:endParaRPr>
                    </a:p>
                    <a:p>
                      <a:pPr marL="342900" marR="0" lvl="0" indent="-342900">
                        <a:lnSpc>
                          <a:spcPct val="115000"/>
                        </a:lnSpc>
                        <a:spcBef>
                          <a:spcPts val="0"/>
                        </a:spcBef>
                        <a:spcAft>
                          <a:spcPts val="0"/>
                        </a:spcAft>
                        <a:buFont typeface="Wingdings" panose="05000000000000000000" pitchFamily="2" charset="2"/>
                        <a:buChar char=""/>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Application predicted but UI can be 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1376206">
                <a:tc>
                  <a:txBody>
                    <a:bodyPr/>
                    <a:lstStyle/>
                    <a:p>
                      <a:pPr marL="0" marR="0">
                        <a:lnSpc>
                          <a:spcPct val="115000"/>
                        </a:lnSpc>
                        <a:spcBef>
                          <a:spcPts val="0"/>
                        </a:spcBef>
                        <a:spcAft>
                          <a:spcPts val="0"/>
                        </a:spcAft>
                      </a:pPr>
                      <a:r>
                        <a:rPr lang="en-IN" sz="1400">
                          <a:effectLst/>
                        </a:rPr>
                        <a:t>UT002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The application should verify the offer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endParaRPr>
                    </a:p>
                    <a:p>
                      <a:pPr marL="342900" marR="0" lvl="0" indent="-342900">
                        <a:lnSpc>
                          <a:spcPct val="115000"/>
                        </a:lnSpc>
                        <a:spcBef>
                          <a:spcPts val="0"/>
                        </a:spcBef>
                        <a:spcAft>
                          <a:spcPts val="0"/>
                        </a:spcAft>
                        <a:buFont typeface="Wingdings" panose="05000000000000000000" pitchFamily="2" charset="2"/>
                        <a:buChar char=""/>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endParaRPr>
                    </a:p>
                    <a:p>
                      <a:pPr marL="342900" marR="0" lvl="0" indent="-342900">
                        <a:lnSpc>
                          <a:spcPct val="115000"/>
                        </a:lnSpc>
                        <a:spcBef>
                          <a:spcPts val="0"/>
                        </a:spcBef>
                        <a:spcAft>
                          <a:spcPts val="0"/>
                        </a:spcAft>
                        <a:buFont typeface="Wingdings" panose="05000000000000000000" pitchFamily="2" charset="2"/>
                        <a:buChar char=""/>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Application verified the offer code satisfied.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r h="275234">
                <a:tc>
                  <a:txBody>
                    <a:bodyPr/>
                    <a:lstStyle/>
                    <a:p>
                      <a:pPr marL="0" marR="0">
                        <a:lnSpc>
                          <a:spcPct val="115000"/>
                        </a:lnSpc>
                        <a:spcBef>
                          <a:spcPts val="0"/>
                        </a:spcBef>
                        <a:spcAft>
                          <a:spcPts val="0"/>
                        </a:spcAft>
                      </a:pPr>
                      <a:r>
                        <a:rPr lang="en-IN" sz="1400">
                          <a:effectLst/>
                        </a:rPr>
                        <a:t>UT003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r>
                        <a:rPr lang="en-IN" sz="1400" dirty="0" smtClean="0">
                          <a:effectLst/>
                        </a:rPr>
                        <a:t>Student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r>
                        <a:rPr lang="en-IN" sz="1400" dirty="0" smtClean="0">
                          <a:effectLst/>
                        </a:rPr>
                        <a:t>Application</a:t>
                      </a:r>
                      <a:r>
                        <a:rPr lang="en-IN" sz="1400" baseline="0" dirty="0" smtClean="0">
                          <a:effectLst/>
                        </a:rPr>
                        <a:t> should display data </a:t>
                      </a:r>
                      <a:r>
                        <a:rPr lang="en-IN" sz="1400" baseline="0" dirty="0" err="1" smtClean="0">
                          <a:effectLst/>
                        </a:rPr>
                        <a:t>wrt</a:t>
                      </a:r>
                      <a:r>
                        <a:rPr lang="en-IN" sz="1400" baseline="0" dirty="0" smtClean="0">
                          <a:effectLst/>
                        </a:rPr>
                        <a:t>, different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IN" sz="1400" dirty="0" smtClean="0">
                        <a:effectLst/>
                      </a:endParaRPr>
                    </a:p>
                    <a:p>
                      <a:pPr marL="0" marR="0">
                        <a:lnSpc>
                          <a:spcPct val="115000"/>
                        </a:lnSpc>
                        <a:spcBef>
                          <a:spcPts val="0"/>
                        </a:spcBef>
                        <a:spcAft>
                          <a:spcPts val="0"/>
                        </a:spcAft>
                      </a:pPr>
                      <a:r>
                        <a:rPr lang="en-IN" sz="1100" dirty="0" smtClean="0">
                          <a:effectLst/>
                        </a:rPr>
                        <a:t> </a:t>
                      </a:r>
                      <a:endParaRPr lang="en-US" sz="1000" dirty="0" smtClean="0">
                        <a:effectLst/>
                      </a:endParaRPr>
                    </a:p>
                    <a:p>
                      <a:pPr marL="342900" marR="0" lvl="0" indent="-342900">
                        <a:lnSpc>
                          <a:spcPct val="115000"/>
                        </a:lnSpc>
                        <a:spcBef>
                          <a:spcPts val="0"/>
                        </a:spcBef>
                        <a:spcAft>
                          <a:spcPts val="0"/>
                        </a:spcAft>
                        <a:buFont typeface="Wingdings" panose="05000000000000000000" pitchFamily="2" charset="2"/>
                        <a:buChar char=""/>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Font typeface="Wingdings" panose="05000000000000000000" pitchFamily="2"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dirty="0">
                          <a:effectLst/>
                        </a:rPr>
                        <a:t> </a:t>
                      </a:r>
                      <a:endParaRPr lang="en-IN" sz="1400" dirty="0" smtClean="0">
                        <a:effectLst/>
                      </a:endParaRPr>
                    </a:p>
                    <a:p>
                      <a:pPr marL="0" marR="0">
                        <a:lnSpc>
                          <a:spcPct val="115000"/>
                        </a:lnSpc>
                        <a:spcBef>
                          <a:spcPts val="0"/>
                        </a:spcBef>
                        <a:spcAft>
                          <a:spcPts val="0"/>
                        </a:spcAft>
                      </a:pPr>
                      <a:r>
                        <a:rPr lang="en-IN" sz="1100" dirty="0" smtClean="0">
                          <a:effectLst/>
                        </a:rPr>
                        <a:t> </a:t>
                      </a:r>
                      <a:endParaRPr lang="en-US" sz="1000" dirty="0" smtClean="0">
                        <a:effectLst/>
                      </a:endParaRPr>
                    </a:p>
                    <a:p>
                      <a:pPr marL="342900" marR="0" lvl="0" indent="-342900">
                        <a:lnSpc>
                          <a:spcPct val="115000"/>
                        </a:lnSpc>
                        <a:spcBef>
                          <a:spcPts val="0"/>
                        </a:spcBef>
                        <a:spcAft>
                          <a:spcPts val="0"/>
                        </a:spcAft>
                        <a:buFont typeface="Wingdings" panose="05000000000000000000" pitchFamily="2" charset="2"/>
                        <a:buChar char=""/>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IN" sz="1100" dirty="0" smtClean="0">
                          <a:effectLst/>
                        </a:rPr>
                        <a:t>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c>
                  <a:txBody>
                    <a:bodyPr/>
                    <a:lstStyle/>
                    <a:p>
                      <a:pPr marL="0" marR="0">
                        <a:lnSpc>
                          <a:spcPct val="115000"/>
                        </a:lnSpc>
                        <a:spcBef>
                          <a:spcPts val="0"/>
                        </a:spcBef>
                        <a:spcAft>
                          <a:spcPts val="0"/>
                        </a:spcAft>
                      </a:pPr>
                      <a:r>
                        <a:rPr lang="en-IN" sz="1400" smtClean="0">
                          <a:effectLst/>
                          <a:latin typeface="+mn-lt"/>
                          <a:ea typeface="+mn-ea"/>
                          <a:cs typeface="+mn-cs"/>
                        </a:rPr>
                        <a:t>Detail</a:t>
                      </a:r>
                      <a:r>
                        <a:rPr lang="en-IN" sz="1400" baseline="0" smtClean="0">
                          <a:effectLst/>
                          <a:latin typeface="+mn-lt"/>
                          <a:ea typeface="+mn-ea"/>
                          <a:cs typeface="+mn-cs"/>
                        </a:rPr>
                        <a:t> </a:t>
                      </a:r>
                      <a:r>
                        <a:rPr lang="en-IN" sz="1400" baseline="0" dirty="0" smtClean="0">
                          <a:effectLst/>
                          <a:latin typeface="+mn-lt"/>
                          <a:ea typeface="+mn-ea"/>
                          <a:cs typeface="+mn-cs"/>
                        </a:rPr>
                        <a:t>description should be better.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684" marR="67684" marT="0" marB="0"/>
                </a:tc>
              </a:tr>
            </a:tbl>
          </a:graphicData>
        </a:graphic>
      </p:graphicFrame>
    </p:spTree>
    <p:extLst>
      <p:ext uri="{BB962C8B-B14F-4D97-AF65-F5344CB8AC3E}">
        <p14:creationId xmlns:p14="http://schemas.microsoft.com/office/powerpoint/2010/main" val="1307444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27718795"/>
              </p:ext>
            </p:extLst>
          </p:nvPr>
        </p:nvGraphicFramePr>
        <p:xfrm>
          <a:off x="3073400" y="342900"/>
          <a:ext cx="5197523" cy="5575299"/>
        </p:xfrm>
        <a:graphic>
          <a:graphicData uri="http://schemas.openxmlformats.org/drawingml/2006/table">
            <a:tbl>
              <a:tblPr firstRow="1" firstCol="1" bandRow="1">
                <a:tableStyleId>{5C22544A-7EE6-4342-B048-85BDC9FD1C3A}</a:tableStyleId>
              </a:tblPr>
              <a:tblGrid>
                <a:gridCol w="1739900"/>
                <a:gridCol w="3457623"/>
              </a:tblGrid>
              <a:tr h="243198">
                <a:tc gridSpan="2">
                  <a:txBody>
                    <a:bodyPr/>
                    <a:lstStyle/>
                    <a:p>
                      <a:pPr marL="0" marR="0" algn="just">
                        <a:lnSpc>
                          <a:spcPct val="107000"/>
                        </a:lnSpc>
                        <a:spcBef>
                          <a:spcPts val="0"/>
                        </a:spcBef>
                        <a:spcAft>
                          <a:spcPts val="0"/>
                        </a:spcAft>
                      </a:pPr>
                      <a:r>
                        <a:rPr lang="en-US" sz="1100" dirty="0">
                          <a:effectLst/>
                        </a:rPr>
                        <a:t>User Report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hMerge="1">
                  <a:txBody>
                    <a:bodyPr/>
                    <a:lstStyle/>
                    <a:p>
                      <a:endParaRPr lang="en-US"/>
                    </a:p>
                  </a:txBody>
                  <a:tcPr/>
                </a:tc>
              </a:tr>
              <a:tr h="312094">
                <a:tc>
                  <a:txBody>
                    <a:bodyPr/>
                    <a:lstStyle/>
                    <a:p>
                      <a:pPr marL="0" marR="0" lvl="0" indent="0" algn="just">
                        <a:lnSpc>
                          <a:spcPct val="107000"/>
                        </a:lnSpc>
                        <a:spcBef>
                          <a:spcPts val="0"/>
                        </a:spcBef>
                        <a:spcAft>
                          <a:spcPts val="0"/>
                        </a:spcAft>
                        <a:buFont typeface="+mj-lt"/>
                        <a:buNone/>
                      </a:pPr>
                      <a:r>
                        <a:rPr lang="en-US" sz="1100" dirty="0">
                          <a:effectLst/>
                        </a:rPr>
                        <a:t>Report Identifier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a:effectLst/>
                        </a:rPr>
                        <a:t>Sourabh Agarwal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683074">
                <a:tc>
                  <a:txBody>
                    <a:bodyPr/>
                    <a:lstStyle/>
                    <a:p>
                      <a:pPr marL="0" marR="0" lvl="0" indent="0" algn="just">
                        <a:lnSpc>
                          <a:spcPct val="107000"/>
                        </a:lnSpc>
                        <a:spcBef>
                          <a:spcPts val="0"/>
                        </a:spcBef>
                        <a:spcAft>
                          <a:spcPts val="0"/>
                        </a:spcAft>
                        <a:buFont typeface="+mj-lt"/>
                        <a:buNone/>
                      </a:pPr>
                      <a:r>
                        <a:rPr lang="en-US" sz="1100" dirty="0">
                          <a:effectLst/>
                        </a:rPr>
                        <a:t>Summary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a:effectLst/>
                        </a:rPr>
                        <a:t>To satisfy maximum users with the application working and prediction.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842066">
                <a:tc>
                  <a:txBody>
                    <a:bodyPr/>
                    <a:lstStyle/>
                    <a:p>
                      <a:pPr marL="0" marR="0" lvl="0" indent="0" algn="just">
                        <a:lnSpc>
                          <a:spcPct val="107000"/>
                        </a:lnSpc>
                        <a:spcBef>
                          <a:spcPts val="0"/>
                        </a:spcBef>
                        <a:spcAft>
                          <a:spcPts val="0"/>
                        </a:spcAft>
                        <a:buFont typeface="+mj-lt"/>
                        <a:buNone/>
                      </a:pPr>
                      <a:r>
                        <a:rPr lang="en-US" sz="1100" dirty="0">
                          <a:effectLst/>
                        </a:rPr>
                        <a:t>Variances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Application may experience server errors due to listener problem causing inconsistency in performance of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698973">
                <a:tc>
                  <a:txBody>
                    <a:bodyPr/>
                    <a:lstStyle/>
                    <a:p>
                      <a:pPr marL="0" marR="0" lvl="0" indent="0" algn="just">
                        <a:lnSpc>
                          <a:spcPct val="107000"/>
                        </a:lnSpc>
                        <a:spcBef>
                          <a:spcPts val="0"/>
                        </a:spcBef>
                        <a:spcAft>
                          <a:spcPts val="0"/>
                        </a:spcAft>
                        <a:buFont typeface="+mj-lt"/>
                        <a:buNone/>
                      </a:pPr>
                      <a:r>
                        <a:rPr lang="en-US" sz="1100" dirty="0">
                          <a:effectLst/>
                        </a:rPr>
                        <a:t>Summary of Results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Maximum users are satisfied with the application and its prediction for the customers.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524083">
                <a:tc>
                  <a:txBody>
                    <a:bodyPr/>
                    <a:lstStyle/>
                    <a:p>
                      <a:pPr marL="0" marR="0" lvl="0" indent="0" algn="just">
                        <a:lnSpc>
                          <a:spcPct val="107000"/>
                        </a:lnSpc>
                        <a:spcBef>
                          <a:spcPts val="0"/>
                        </a:spcBef>
                        <a:spcAft>
                          <a:spcPts val="0"/>
                        </a:spcAft>
                        <a:buFont typeface="+mj-lt"/>
                        <a:buNone/>
                      </a:pPr>
                      <a:r>
                        <a:rPr lang="en-US" sz="1100" dirty="0">
                          <a:effectLst/>
                        </a:rPr>
                        <a:t>Evaluation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Many users rated it a ‘B’ level software in terms of its working and prediction.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1001057">
                <a:tc>
                  <a:txBody>
                    <a:bodyPr/>
                    <a:lstStyle/>
                    <a:p>
                      <a:pPr marL="0" marR="0" lvl="0" indent="0" algn="just">
                        <a:lnSpc>
                          <a:spcPct val="107000"/>
                        </a:lnSpc>
                        <a:spcBef>
                          <a:spcPts val="0"/>
                        </a:spcBef>
                        <a:spcAft>
                          <a:spcPts val="0"/>
                        </a:spcAft>
                        <a:buFont typeface="+mj-lt"/>
                        <a:buNone/>
                      </a:pPr>
                      <a:r>
                        <a:rPr lang="en-US" sz="1100" dirty="0">
                          <a:effectLst/>
                        </a:rPr>
                        <a:t>Recommendations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Many users recommended to modify the GUI of the application and increase the detailing of attributes to admin section.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852665">
                <a:tc>
                  <a:txBody>
                    <a:bodyPr/>
                    <a:lstStyle/>
                    <a:p>
                      <a:pPr marL="0" marR="0" lvl="0" indent="0" algn="just">
                        <a:lnSpc>
                          <a:spcPct val="107000"/>
                        </a:lnSpc>
                        <a:spcBef>
                          <a:spcPts val="0"/>
                        </a:spcBef>
                        <a:spcAft>
                          <a:spcPts val="0"/>
                        </a:spcAft>
                        <a:buFont typeface="+mj-lt"/>
                        <a:buNone/>
                      </a:pPr>
                      <a:r>
                        <a:rPr lang="en-US" sz="1100" dirty="0">
                          <a:effectLst/>
                        </a:rPr>
                        <a:t>Summary of Activities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Many user find moving across the application is user friendly and is more convenient and flexible in terms of providing feedback.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r h="418089">
                <a:tc>
                  <a:txBody>
                    <a:bodyPr/>
                    <a:lstStyle/>
                    <a:p>
                      <a:pPr marL="0" marR="0" lvl="0" indent="0" algn="just">
                        <a:lnSpc>
                          <a:spcPct val="107000"/>
                        </a:lnSpc>
                        <a:spcBef>
                          <a:spcPts val="0"/>
                        </a:spcBef>
                        <a:spcAft>
                          <a:spcPts val="0"/>
                        </a:spcAft>
                        <a:buFont typeface="+mj-lt"/>
                        <a:buNone/>
                      </a:pPr>
                      <a:r>
                        <a:rPr lang="en-US" sz="1100" dirty="0">
                          <a:effectLst/>
                        </a:rPr>
                        <a:t>Approval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c>
                  <a:txBody>
                    <a:bodyPr/>
                    <a:lstStyle/>
                    <a:p>
                      <a:pPr marL="0" marR="0" algn="just">
                        <a:lnSpc>
                          <a:spcPct val="107000"/>
                        </a:lnSpc>
                        <a:spcBef>
                          <a:spcPts val="0"/>
                        </a:spcBef>
                        <a:spcAft>
                          <a:spcPts val="0"/>
                        </a:spcAft>
                      </a:pPr>
                      <a:r>
                        <a:rPr lang="en-US" sz="1100" dirty="0">
                          <a:effectLst/>
                        </a:rPr>
                        <a:t>Many users approved the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860" marR="47860" marT="0" marB="0"/>
                </a:tc>
              </a:tr>
            </a:tbl>
          </a:graphicData>
        </a:graphic>
      </p:graphicFrame>
      <p:sp>
        <p:nvSpPr>
          <p:cNvPr id="7" name="TextBox 6"/>
          <p:cNvSpPr txBox="1"/>
          <p:nvPr/>
        </p:nvSpPr>
        <p:spPr>
          <a:xfrm>
            <a:off x="3924300" y="6096000"/>
            <a:ext cx="5930900" cy="369332"/>
          </a:xfrm>
          <a:prstGeom prst="rect">
            <a:avLst/>
          </a:prstGeom>
          <a:noFill/>
        </p:spPr>
        <p:txBody>
          <a:bodyPr wrap="square" rtlCol="0">
            <a:spAutoFit/>
          </a:bodyPr>
          <a:lstStyle/>
          <a:p>
            <a:r>
              <a:rPr lang="en-US" dirty="0" smtClean="0"/>
              <a:t>Table : User Testing Report</a:t>
            </a:r>
            <a:endParaRPr lang="en-US" dirty="0"/>
          </a:p>
        </p:txBody>
      </p:sp>
    </p:spTree>
    <p:extLst>
      <p:ext uri="{BB962C8B-B14F-4D97-AF65-F5344CB8AC3E}">
        <p14:creationId xmlns:p14="http://schemas.microsoft.com/office/powerpoint/2010/main" val="29975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35318"/>
            <a:ext cx="8946541" cy="4195481"/>
          </a:xfrm>
        </p:spPr>
        <p:txBody>
          <a:bodyPr>
            <a:normAutofit fontScale="92500" lnSpcReduction="10000"/>
          </a:bodyPr>
          <a:lstStyle/>
          <a:p>
            <a:endParaRPr lang="en-US" dirty="0"/>
          </a:p>
          <a:p>
            <a:r>
              <a:rPr lang="en-US" dirty="0"/>
              <a:t>4. Where :This kind of problem occurs in small scale restaurants </a:t>
            </a:r>
            <a:r>
              <a:rPr lang="en-US" dirty="0" err="1"/>
              <a:t>organisations</a:t>
            </a:r>
            <a:r>
              <a:rPr lang="en-US" dirty="0"/>
              <a:t> which does not have much resources to counter the continuous market growth therefore this project can help them by investing very small amount of resources. </a:t>
            </a:r>
          </a:p>
          <a:p>
            <a:endParaRPr lang="en-US" dirty="0"/>
          </a:p>
          <a:p>
            <a:r>
              <a:rPr lang="en-US" dirty="0"/>
              <a:t>5. Why :This problem will help all the restaurant </a:t>
            </a:r>
            <a:r>
              <a:rPr lang="en-US" dirty="0" err="1"/>
              <a:t>organisations</a:t>
            </a:r>
            <a:r>
              <a:rPr lang="en-US" dirty="0"/>
              <a:t> to increase the productivity also it will help the customers to distinguish their restaurants more easily as it will try to provide all type of support possible to keep customer happy. </a:t>
            </a:r>
          </a:p>
          <a:p>
            <a:r>
              <a:rPr lang="en-US" dirty="0"/>
              <a:t>In the end we can say this problem solution can lead a large group of successful restaurant </a:t>
            </a:r>
            <a:r>
              <a:rPr lang="en-US" dirty="0" err="1"/>
              <a:t>organisation</a:t>
            </a:r>
            <a:r>
              <a:rPr lang="en-US" dirty="0"/>
              <a:t> and also will provide satisfaction to many customers and people related to the </a:t>
            </a:r>
            <a:r>
              <a:rPr lang="en-US" dirty="0" err="1"/>
              <a:t>organisations</a:t>
            </a:r>
            <a:r>
              <a:rPr lang="en-US" dirty="0"/>
              <a:t>. </a:t>
            </a:r>
          </a:p>
        </p:txBody>
      </p:sp>
    </p:spTree>
    <p:extLst>
      <p:ext uri="{BB962C8B-B14F-4D97-AF65-F5344CB8AC3E}">
        <p14:creationId xmlns:p14="http://schemas.microsoft.com/office/powerpoint/2010/main" val="29663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–LOC (lines of codes)</a:t>
            </a:r>
            <a:endParaRPr lang="en-US" dirty="0"/>
          </a:p>
        </p:txBody>
      </p:sp>
      <p:sp>
        <p:nvSpPr>
          <p:cNvPr id="3" name="Content Placeholder 2"/>
          <p:cNvSpPr>
            <a:spLocks noGrp="1"/>
          </p:cNvSpPr>
          <p:nvPr>
            <p:ph idx="1"/>
          </p:nvPr>
        </p:nvSpPr>
        <p:spPr/>
        <p:txBody>
          <a:bodyPr/>
          <a:lstStyle/>
          <a:p>
            <a:r>
              <a:rPr lang="en-US" dirty="0" smtClean="0"/>
              <a:t>The Estimate lines of code was 2000.</a:t>
            </a:r>
          </a:p>
          <a:p>
            <a:r>
              <a:rPr lang="en-US" dirty="0" smtClean="0"/>
              <a:t>The new estimated value for line of code came to be 2090 using sonar </a:t>
            </a:r>
            <a:r>
              <a:rPr lang="en-US" dirty="0" err="1" smtClean="0"/>
              <a:t>qube</a:t>
            </a:r>
            <a:r>
              <a:rPr lang="en-US" dirty="0" smtClean="0"/>
              <a:t>.</a:t>
            </a:r>
          </a:p>
          <a:p>
            <a:r>
              <a:rPr lang="en-US" dirty="0" smtClean="0"/>
              <a:t>The sonar </a:t>
            </a:r>
            <a:r>
              <a:rPr lang="en-US" dirty="0" err="1" smtClean="0"/>
              <a:t>qube</a:t>
            </a:r>
            <a:r>
              <a:rPr lang="en-US" dirty="0" smtClean="0"/>
              <a:t> does not </a:t>
            </a:r>
            <a:r>
              <a:rPr lang="en-US" dirty="0" err="1" smtClean="0"/>
              <a:t>analyse</a:t>
            </a:r>
            <a:r>
              <a:rPr lang="en-US" dirty="0" smtClean="0"/>
              <a:t> the html, </a:t>
            </a:r>
            <a:r>
              <a:rPr lang="en-US" dirty="0" err="1" smtClean="0"/>
              <a:t>css</a:t>
            </a:r>
            <a:r>
              <a:rPr lang="en-US" dirty="0" smtClean="0"/>
              <a:t> and </a:t>
            </a:r>
            <a:r>
              <a:rPr lang="en-US" dirty="0" err="1" smtClean="0"/>
              <a:t>Jsp</a:t>
            </a:r>
            <a:r>
              <a:rPr lang="en-US" dirty="0" smtClean="0"/>
              <a:t> files.</a:t>
            </a:r>
          </a:p>
          <a:p>
            <a:r>
              <a:rPr lang="en-US" dirty="0" smtClean="0"/>
              <a:t>Therefore including the Html and </a:t>
            </a:r>
            <a:r>
              <a:rPr lang="en-US" dirty="0" err="1" smtClean="0"/>
              <a:t>Jsp</a:t>
            </a:r>
            <a:r>
              <a:rPr lang="en-US" dirty="0" smtClean="0"/>
              <a:t> files the lines of code reached to 5200</a:t>
            </a:r>
            <a:endParaRPr lang="en-US" dirty="0"/>
          </a:p>
        </p:txBody>
      </p:sp>
    </p:spTree>
    <p:extLst>
      <p:ext uri="{BB962C8B-B14F-4D97-AF65-F5344CB8AC3E}">
        <p14:creationId xmlns:p14="http://schemas.microsoft.com/office/powerpoint/2010/main" val="2505588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632" y="1824029"/>
            <a:ext cx="6711950" cy="3281397"/>
          </a:xfrm>
          <a:ln>
            <a:solidFill>
              <a:schemeClr val="bg1"/>
            </a:solidFill>
          </a:ln>
        </p:spPr>
      </p:pic>
      <p:sp>
        <p:nvSpPr>
          <p:cNvPr id="5" name="TextBox 4"/>
          <p:cNvSpPr txBox="1"/>
          <p:nvPr/>
        </p:nvSpPr>
        <p:spPr>
          <a:xfrm>
            <a:off x="3879514" y="5445224"/>
            <a:ext cx="5184576" cy="369332"/>
          </a:xfrm>
          <a:prstGeom prst="rect">
            <a:avLst/>
          </a:prstGeom>
          <a:noFill/>
        </p:spPr>
        <p:txBody>
          <a:bodyPr wrap="square" rtlCol="0">
            <a:spAutoFit/>
          </a:bodyPr>
          <a:lstStyle/>
          <a:p>
            <a:r>
              <a:rPr lang="en-US" dirty="0"/>
              <a:t>Fig: Lines of code by </a:t>
            </a:r>
            <a:r>
              <a:rPr lang="en-US" dirty="0" err="1"/>
              <a:t>sonarqube</a:t>
            </a:r>
            <a:endParaRPr lang="en-US" dirty="0"/>
          </a:p>
        </p:txBody>
      </p:sp>
    </p:spTree>
    <p:extLst>
      <p:ext uri="{BB962C8B-B14F-4D97-AF65-F5344CB8AC3E}">
        <p14:creationId xmlns:p14="http://schemas.microsoft.com/office/powerpoint/2010/main" val="2721259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Risk assessment Questionaries’ :-</a:t>
            </a:r>
          </a:p>
          <a:p>
            <a:pPr marL="0" indent="0">
              <a:buNone/>
            </a:pPr>
            <a:endParaRPr lang="en-US" dirty="0" smtClean="0"/>
          </a:p>
          <a:p>
            <a:pPr marL="0" indent="0">
              <a:buNone/>
            </a:pPr>
            <a:r>
              <a:rPr lang="en-US" dirty="0"/>
              <a:t>1- Have top software and customer managers formally committed to support the project?</a:t>
            </a:r>
          </a:p>
          <a:p>
            <a:r>
              <a:rPr lang="en-US" dirty="0"/>
              <a:t>Yes</a:t>
            </a:r>
          </a:p>
          <a:p>
            <a:pPr marL="0" indent="0">
              <a:buNone/>
            </a:pPr>
            <a:r>
              <a:rPr lang="en-US" dirty="0"/>
              <a:t>2- Are end users enthusiastically committed to the project and the system to be built?</a:t>
            </a:r>
          </a:p>
          <a:p>
            <a:r>
              <a:rPr lang="en-US" dirty="0"/>
              <a:t>Yes</a:t>
            </a:r>
          </a:p>
          <a:p>
            <a:pPr marL="0" indent="0">
              <a:buNone/>
            </a:pPr>
            <a:r>
              <a:rPr lang="en-US" dirty="0"/>
              <a:t>3- Are requirements fully understood by the software engineering team and its customers?</a:t>
            </a:r>
          </a:p>
          <a:p>
            <a:r>
              <a:rPr lang="en-US" dirty="0"/>
              <a:t>Yes</a:t>
            </a:r>
          </a:p>
          <a:p>
            <a:pPr marL="0" indent="0">
              <a:buNone/>
            </a:pPr>
            <a:r>
              <a:rPr lang="en-US" dirty="0"/>
              <a:t>4- Have customers been involved fully in the definition of requirements?</a:t>
            </a:r>
          </a:p>
          <a:p>
            <a:r>
              <a:rPr lang="en-US" dirty="0"/>
              <a:t>No</a:t>
            </a:r>
          </a:p>
          <a:p>
            <a:pPr marL="0" indent="0">
              <a:buNone/>
            </a:pPr>
            <a:r>
              <a:rPr lang="en-US" dirty="0"/>
              <a:t>5- Do end users have realistic expectations?</a:t>
            </a:r>
          </a:p>
          <a:p>
            <a:r>
              <a:rPr lang="en-US" dirty="0"/>
              <a:t>Yes</a:t>
            </a:r>
          </a:p>
          <a:p>
            <a:pPr marL="0" indent="0">
              <a:buNone/>
            </a:pPr>
            <a:endParaRPr lang="en-US" dirty="0"/>
          </a:p>
        </p:txBody>
      </p:sp>
    </p:spTree>
    <p:extLst>
      <p:ext uri="{BB962C8B-B14F-4D97-AF65-F5344CB8AC3E}">
        <p14:creationId xmlns:p14="http://schemas.microsoft.com/office/powerpoint/2010/main" val="3579344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20700"/>
            <a:ext cx="8946541" cy="5727699"/>
          </a:xfrm>
        </p:spPr>
        <p:txBody>
          <a:bodyPr>
            <a:normAutofit lnSpcReduction="10000"/>
          </a:bodyPr>
          <a:lstStyle/>
          <a:p>
            <a:pPr marL="0" indent="0">
              <a:buNone/>
            </a:pPr>
            <a:r>
              <a:rPr lang="en-US" dirty="0"/>
              <a:t>6- Is the project scope stable?</a:t>
            </a:r>
          </a:p>
          <a:p>
            <a:r>
              <a:rPr lang="en-US" dirty="0"/>
              <a:t>Yes</a:t>
            </a:r>
          </a:p>
          <a:p>
            <a:pPr marL="0" indent="0">
              <a:buNone/>
            </a:pPr>
            <a:r>
              <a:rPr lang="en-US" dirty="0"/>
              <a:t>7- Does the software engineering team have the right mix of skills?</a:t>
            </a:r>
          </a:p>
          <a:p>
            <a:r>
              <a:rPr lang="en-US" dirty="0"/>
              <a:t>Yes</a:t>
            </a:r>
          </a:p>
          <a:p>
            <a:pPr marL="0" indent="0">
              <a:buNone/>
            </a:pPr>
            <a:r>
              <a:rPr lang="en-US" dirty="0"/>
              <a:t>8- Are project requirements stable?</a:t>
            </a:r>
          </a:p>
          <a:p>
            <a:r>
              <a:rPr lang="en-US" dirty="0"/>
              <a:t>No</a:t>
            </a:r>
          </a:p>
          <a:p>
            <a:pPr marL="0" indent="0">
              <a:buNone/>
            </a:pPr>
            <a:r>
              <a:rPr lang="en-US" dirty="0"/>
              <a:t>9- Does the project team have experience with the technology to be implemented?</a:t>
            </a:r>
          </a:p>
          <a:p>
            <a:r>
              <a:rPr lang="en-US" dirty="0"/>
              <a:t>No</a:t>
            </a:r>
          </a:p>
          <a:p>
            <a:pPr marL="0" indent="0">
              <a:buNone/>
            </a:pPr>
            <a:r>
              <a:rPr lang="en-US" dirty="0"/>
              <a:t>10- Is the number of people on the project team adequate to the job?</a:t>
            </a:r>
          </a:p>
          <a:p>
            <a:r>
              <a:rPr lang="en-US" dirty="0"/>
              <a:t>Yes</a:t>
            </a:r>
          </a:p>
          <a:p>
            <a:pPr marL="0" indent="0">
              <a:buNone/>
            </a:pPr>
            <a:r>
              <a:rPr lang="en-US" dirty="0"/>
              <a:t>11- Do all users constituencies agree on the importance of the project and on the requirements for the system to be built? </a:t>
            </a:r>
          </a:p>
          <a:p>
            <a:r>
              <a:rPr lang="en-US" dirty="0"/>
              <a:t>Yes</a:t>
            </a:r>
          </a:p>
          <a:p>
            <a:endParaRPr lang="en-US" dirty="0"/>
          </a:p>
        </p:txBody>
      </p:sp>
    </p:spTree>
    <p:extLst>
      <p:ext uri="{BB962C8B-B14F-4D97-AF65-F5344CB8AC3E}">
        <p14:creationId xmlns:p14="http://schemas.microsoft.com/office/powerpoint/2010/main" val="3815751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1310043"/>
              </p:ext>
            </p:extLst>
          </p:nvPr>
        </p:nvGraphicFramePr>
        <p:xfrm>
          <a:off x="2842736" y="595312"/>
          <a:ext cx="5850890" cy="4985957"/>
        </p:xfrm>
        <a:graphic>
          <a:graphicData uri="http://schemas.openxmlformats.org/drawingml/2006/table">
            <a:tbl>
              <a:tblPr firstRow="1" firstCol="1" bandRow="1">
                <a:tableStyleId>{5C22544A-7EE6-4342-B048-85BDC9FD1C3A}</a:tableStyleId>
              </a:tblPr>
              <a:tblGrid>
                <a:gridCol w="1462405"/>
                <a:gridCol w="1462405"/>
                <a:gridCol w="1463040"/>
                <a:gridCol w="1463040"/>
              </a:tblGrid>
              <a:tr h="422275">
                <a:tc gridSpan="4">
                  <a:txBody>
                    <a:bodyPr/>
                    <a:lstStyle/>
                    <a:p>
                      <a:pPr marL="0" marR="0">
                        <a:lnSpc>
                          <a:spcPct val="107000"/>
                        </a:lnSpc>
                        <a:spcBef>
                          <a:spcPts val="0"/>
                        </a:spcBef>
                        <a:spcAft>
                          <a:spcPts val="0"/>
                        </a:spcAft>
                      </a:pPr>
                      <a:r>
                        <a:rPr lang="en-US" sz="1200" dirty="0">
                          <a:effectLst/>
                        </a:rPr>
                        <a:t>Risk Information Sheet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1350">
                <a:tc>
                  <a:txBody>
                    <a:bodyPr/>
                    <a:lstStyle/>
                    <a:p>
                      <a:pPr marL="0" marR="0" algn="just">
                        <a:lnSpc>
                          <a:spcPct val="107000"/>
                        </a:lnSpc>
                        <a:spcBef>
                          <a:spcPts val="0"/>
                        </a:spcBef>
                        <a:spcAft>
                          <a:spcPts val="0"/>
                        </a:spcAft>
                      </a:pPr>
                      <a:r>
                        <a:rPr lang="en-US" sz="1200">
                          <a:effectLst/>
                        </a:rPr>
                        <a:t>Risk Id: RI001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Date: 8/2/2017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Prob: 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Impact: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1350">
                <a:tc gridSpan="4">
                  <a:txBody>
                    <a:bodyPr/>
                    <a:lstStyle/>
                    <a:p>
                      <a:pPr marL="0" marR="0" algn="just">
                        <a:lnSpc>
                          <a:spcPct val="107000"/>
                        </a:lnSpc>
                        <a:spcBef>
                          <a:spcPts val="0"/>
                        </a:spcBef>
                        <a:spcAft>
                          <a:spcPts val="0"/>
                        </a:spcAft>
                      </a:pPr>
                      <a:r>
                        <a:rPr lang="en-US" sz="1200">
                          <a:effectLst/>
                        </a:rPr>
                        <a:t>Description: The Risk of listener problem for the oracle database may occur much more often during execution which may lead to crashing of the application to fetch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71830">
                <a:tc gridSpan="4">
                  <a:txBody>
                    <a:bodyPr/>
                    <a:lstStyle/>
                    <a:p>
                      <a:pPr marL="0" marR="0" algn="just">
                        <a:lnSpc>
                          <a:spcPct val="107000"/>
                        </a:lnSpc>
                        <a:spcBef>
                          <a:spcPts val="0"/>
                        </a:spcBef>
                        <a:spcAft>
                          <a:spcPts val="0"/>
                        </a:spcAft>
                      </a:pPr>
                      <a:r>
                        <a:rPr lang="en-US" sz="1200">
                          <a:effectLst/>
                        </a:rPr>
                        <a:t>Refinement/context: The listener problem can occur due to the sudden shutting down tof the services that is being provided by operating system which may occur due to some kind of load/stressing problems.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1350">
                <a:tc gridSpan="4">
                  <a:txBody>
                    <a:bodyPr/>
                    <a:lstStyle/>
                    <a:p>
                      <a:pPr marL="0" marR="0" algn="just">
                        <a:lnSpc>
                          <a:spcPct val="107000"/>
                        </a:lnSpc>
                        <a:spcBef>
                          <a:spcPts val="0"/>
                        </a:spcBef>
                        <a:spcAft>
                          <a:spcPts val="0"/>
                        </a:spcAft>
                      </a:pPr>
                      <a:r>
                        <a:rPr lang="en-US" sz="1200">
                          <a:effectLst/>
                        </a:rPr>
                        <a:t>Mitigation/Monitoring: it is been noticed that this problem might occur after 17 attempts of the database service calling which lead to termination of database link between the application. It is advised that in case of problem restart the oracle services to refresh the link.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1350">
                <a:tc gridSpan="4">
                  <a:txBody>
                    <a:bodyPr/>
                    <a:lstStyle/>
                    <a:p>
                      <a:pPr marL="0" marR="0" algn="just">
                        <a:lnSpc>
                          <a:spcPct val="107000"/>
                        </a:lnSpc>
                        <a:spcBef>
                          <a:spcPts val="0"/>
                        </a:spcBef>
                        <a:spcAft>
                          <a:spcPts val="0"/>
                        </a:spcAft>
                      </a:pPr>
                      <a:r>
                        <a:rPr lang="en-US" sz="1200">
                          <a:effectLst/>
                        </a:rPr>
                        <a:t>Management/contingency/trigger: This kind of problem can be triggered due to calling of the service many times in a row which causes the load on the database services to handle the request for the application.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1350">
                <a:tc gridSpan="4">
                  <a:txBody>
                    <a:bodyPr/>
                    <a:lstStyle/>
                    <a:p>
                      <a:pPr marL="0" marR="0" algn="just">
                        <a:lnSpc>
                          <a:spcPct val="107000"/>
                        </a:lnSpc>
                        <a:spcBef>
                          <a:spcPts val="0"/>
                        </a:spcBef>
                        <a:spcAft>
                          <a:spcPts val="0"/>
                        </a:spcAft>
                      </a:pPr>
                      <a:r>
                        <a:rPr lang="en-US" sz="1200">
                          <a:effectLst/>
                        </a:rPr>
                        <a:t>Current Status: The chances of this problem occurring is reduced to 40-30% and may or may not occur in many of the systems.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53720">
                <a:tc gridSpan="2">
                  <a:txBody>
                    <a:bodyPr/>
                    <a:lstStyle/>
                    <a:p>
                      <a:pPr marL="0" marR="0" algn="just">
                        <a:lnSpc>
                          <a:spcPct val="107000"/>
                        </a:lnSpc>
                        <a:spcBef>
                          <a:spcPts val="0"/>
                        </a:spcBef>
                        <a:spcAft>
                          <a:spcPts val="0"/>
                        </a:spcAft>
                      </a:pPr>
                      <a:r>
                        <a:rPr lang="en-US" sz="1200">
                          <a:effectLst/>
                        </a:rPr>
                        <a:t>Originator: Sourabh Agarwal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just">
                        <a:lnSpc>
                          <a:spcPct val="107000"/>
                        </a:lnSpc>
                        <a:spcBef>
                          <a:spcPts val="0"/>
                        </a:spcBef>
                        <a:spcAft>
                          <a:spcPts val="0"/>
                        </a:spcAft>
                      </a:pPr>
                      <a:r>
                        <a:rPr lang="en-US" sz="1200" dirty="0">
                          <a:effectLst/>
                        </a:rPr>
                        <a:t>Assigned: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bl>
          </a:graphicData>
        </a:graphic>
      </p:graphicFrame>
      <p:sp>
        <p:nvSpPr>
          <p:cNvPr id="5" name="TextBox 4"/>
          <p:cNvSpPr txBox="1"/>
          <p:nvPr/>
        </p:nvSpPr>
        <p:spPr>
          <a:xfrm>
            <a:off x="4114800" y="5803900"/>
            <a:ext cx="6845300" cy="369332"/>
          </a:xfrm>
          <a:prstGeom prst="rect">
            <a:avLst/>
          </a:prstGeom>
          <a:noFill/>
        </p:spPr>
        <p:txBody>
          <a:bodyPr wrap="square" rtlCol="0">
            <a:spAutoFit/>
          </a:bodyPr>
          <a:lstStyle/>
          <a:p>
            <a:r>
              <a:rPr lang="en-US" dirty="0" smtClean="0"/>
              <a:t>Table: Risk Analysis Report</a:t>
            </a:r>
            <a:endParaRPr lang="en-US" dirty="0"/>
          </a:p>
        </p:txBody>
      </p:sp>
    </p:spTree>
    <p:extLst>
      <p:ext uri="{BB962C8B-B14F-4D97-AF65-F5344CB8AC3E}">
        <p14:creationId xmlns:p14="http://schemas.microsoft.com/office/powerpoint/2010/main" val="1429289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Analysis</a:t>
            </a:r>
            <a:endParaRPr lang="en-US" dirty="0"/>
          </a:p>
        </p:txBody>
      </p:sp>
      <p:sp>
        <p:nvSpPr>
          <p:cNvPr id="3" name="Content Placeholder 2"/>
          <p:cNvSpPr>
            <a:spLocks noGrp="1"/>
          </p:cNvSpPr>
          <p:nvPr>
            <p:ph idx="1"/>
          </p:nvPr>
        </p:nvSpPr>
        <p:spPr/>
        <p:txBody>
          <a:bodyPr/>
          <a:lstStyle/>
          <a:p>
            <a:r>
              <a:rPr lang="en-US" dirty="0" smtClean="0"/>
              <a:t>It is the process of handling the defects found during the different phases of the testing.</a:t>
            </a:r>
          </a:p>
          <a:p>
            <a:r>
              <a:rPr lang="en-US" dirty="0" smtClean="0"/>
              <a:t>The defect report is a report  with complete defect description and handling of the description. </a:t>
            </a:r>
            <a:endParaRPr lang="en-US" dirty="0"/>
          </a:p>
        </p:txBody>
      </p:sp>
    </p:spTree>
    <p:extLst>
      <p:ext uri="{BB962C8B-B14F-4D97-AF65-F5344CB8AC3E}">
        <p14:creationId xmlns:p14="http://schemas.microsoft.com/office/powerpoint/2010/main" val="3661581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812" y="909638"/>
            <a:ext cx="8497352" cy="4195762"/>
          </a:xfrm>
          <a:ln>
            <a:solidFill>
              <a:schemeClr val="bg1"/>
            </a:solidFill>
          </a:ln>
        </p:spPr>
      </p:pic>
      <p:sp>
        <p:nvSpPr>
          <p:cNvPr id="5" name="TextBox 4"/>
          <p:cNvSpPr txBox="1"/>
          <p:nvPr/>
        </p:nvSpPr>
        <p:spPr>
          <a:xfrm>
            <a:off x="1917700" y="5588000"/>
            <a:ext cx="8267700" cy="369332"/>
          </a:xfrm>
          <a:prstGeom prst="rect">
            <a:avLst/>
          </a:prstGeom>
          <a:noFill/>
        </p:spPr>
        <p:txBody>
          <a:bodyPr wrap="square" rtlCol="0">
            <a:spAutoFit/>
          </a:bodyPr>
          <a:lstStyle/>
          <a:p>
            <a:r>
              <a:rPr lang="en-US" dirty="0" smtClean="0"/>
              <a:t>Fig : Defects reported by sonar </a:t>
            </a:r>
            <a:r>
              <a:rPr lang="en-US" dirty="0" err="1" smtClean="0"/>
              <a:t>qube</a:t>
            </a:r>
            <a:r>
              <a:rPr lang="en-US" dirty="0" smtClean="0"/>
              <a:t> for the customer satisfaction model</a:t>
            </a:r>
            <a:endParaRPr lang="en-US" dirty="0"/>
          </a:p>
        </p:txBody>
      </p:sp>
    </p:spTree>
    <p:extLst>
      <p:ext uri="{BB962C8B-B14F-4D97-AF65-F5344CB8AC3E}">
        <p14:creationId xmlns:p14="http://schemas.microsoft.com/office/powerpoint/2010/main" val="2048809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Report</a:t>
            </a:r>
            <a:endParaRPr lang="en-US" dirty="0"/>
          </a:p>
        </p:txBody>
      </p:sp>
      <p:graphicFrame>
        <p:nvGraphicFramePr>
          <p:cNvPr id="4" name="Content Placeholder 3"/>
          <p:cNvGraphicFramePr>
            <a:graphicFrameLocks noGrp="1"/>
          </p:cNvGraphicFramePr>
          <p:nvPr>
            <p:ph idx="1"/>
            <p:extLst/>
          </p:nvPr>
        </p:nvGraphicFramePr>
        <p:xfrm>
          <a:off x="3863753" y="1412776"/>
          <a:ext cx="3860873" cy="4798623"/>
        </p:xfrm>
        <a:graphic>
          <a:graphicData uri="http://schemas.openxmlformats.org/drawingml/2006/table">
            <a:tbl>
              <a:tblPr firstRow="1" firstCol="1" bandRow="1">
                <a:tableStyleId>{5C22544A-7EE6-4342-B048-85BDC9FD1C3A}</a:tableStyleId>
              </a:tblPr>
              <a:tblGrid>
                <a:gridCol w="1490482"/>
                <a:gridCol w="2370391"/>
              </a:tblGrid>
              <a:tr h="155399">
                <a:tc gridSpan="2">
                  <a:txBody>
                    <a:bodyPr/>
                    <a:lstStyle/>
                    <a:p>
                      <a:pPr marL="0" marR="0" algn="ctr">
                        <a:lnSpc>
                          <a:spcPct val="115000"/>
                        </a:lnSpc>
                        <a:spcBef>
                          <a:spcPts val="0"/>
                        </a:spcBef>
                        <a:spcAft>
                          <a:spcPts val="0"/>
                        </a:spcAft>
                        <a:tabLst>
                          <a:tab pos="4752975" algn="l"/>
                        </a:tabLst>
                      </a:pPr>
                      <a:r>
                        <a:rPr lang="en-IN" sz="900" dirty="0">
                          <a:effectLst/>
                        </a:rPr>
                        <a:t>Defect Report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hMerge="1">
                  <a:txBody>
                    <a:bodyPr/>
                    <a:lstStyle/>
                    <a:p>
                      <a:endParaRPr lang="en-US"/>
                    </a:p>
                  </a:txBody>
                  <a:tcPr/>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ID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DT001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Project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Major Project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Product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Restaurant business development system (RBDS)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Release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Module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DB Connectivity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Detect Build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1.0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Summary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Oracle 10G jar file unstable for connection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466196">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Description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After Sometimes of execution the link to database terminates which causes unexpected error to application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932391">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Steps to replicate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342900" marR="0" lvl="0" indent="-342900">
                        <a:lnSpc>
                          <a:spcPct val="115000"/>
                        </a:lnSpc>
                        <a:spcBef>
                          <a:spcPts val="0"/>
                        </a:spcBef>
                        <a:spcAft>
                          <a:spcPts val="0"/>
                        </a:spcAft>
                        <a:buFont typeface="+mj-lt"/>
                        <a:buAutoNum type="romanUcPeriod"/>
                        <a:tabLst>
                          <a:tab pos="4752975" algn="l"/>
                        </a:tabLst>
                      </a:pPr>
                      <a:r>
                        <a:rPr lang="en-IN" sz="900">
                          <a:effectLst/>
                        </a:rPr>
                        <a:t>Add Oracle 10G Jar file to the libraries of application.</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Clean and Build the Project.</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Run the Application N no of time till the connection breaks.</a:t>
                      </a:r>
                      <a:endParaRPr lang="en-US" sz="700">
                        <a:effectLst/>
                      </a:endParaRPr>
                    </a:p>
                    <a:p>
                      <a:pPr marL="342900" marR="0" lvl="0" indent="-342900">
                        <a:lnSpc>
                          <a:spcPct val="115000"/>
                        </a:lnSpc>
                        <a:spcBef>
                          <a:spcPts val="0"/>
                        </a:spcBef>
                        <a:spcAft>
                          <a:spcPts val="0"/>
                        </a:spcAft>
                        <a:buFont typeface="+mj-lt"/>
                        <a:buAutoNum type="romanUcPeriod"/>
                        <a:tabLst>
                          <a:tab pos="4752975" algn="l"/>
                        </a:tabLst>
                      </a:pPr>
                      <a:r>
                        <a:rPr lang="en-IN" sz="900">
                          <a:effectLst/>
                        </a:rPr>
                        <a:t>Error occurs.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 Actual Result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Internal Server error (Listener refuses problem)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Expected Result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Internal Server error (Listener refuses problem)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Attachment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Remarks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Execution failed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Defect Severity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High</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Defect Priority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Primary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Reported By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Sourabh Agarwal</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Assigned to</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Status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a:effectLst/>
                        </a:rPr>
                        <a:t>pending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r h="155399">
                <a:tc>
                  <a:txBody>
                    <a:bodyPr/>
                    <a:lstStyle/>
                    <a:p>
                      <a:pPr marL="171450" marR="0" lvl="0" indent="-171450">
                        <a:lnSpc>
                          <a:spcPct val="115000"/>
                        </a:lnSpc>
                        <a:spcBef>
                          <a:spcPts val="0"/>
                        </a:spcBef>
                        <a:spcAft>
                          <a:spcPts val="0"/>
                        </a:spcAft>
                        <a:buFont typeface="Arial" panose="020B0604020202020204" pitchFamily="34" charset="0"/>
                        <a:buChar char="•"/>
                        <a:tabLst>
                          <a:tab pos="4752975" algn="l"/>
                        </a:tabLst>
                      </a:pPr>
                      <a:r>
                        <a:rPr lang="en-IN" sz="900" dirty="0">
                          <a:effectLst/>
                        </a:rPr>
                        <a:t>Fixed Build Version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c>
                  <a:txBody>
                    <a:bodyPr/>
                    <a:lstStyle/>
                    <a:p>
                      <a:pPr marL="0" marR="0">
                        <a:lnSpc>
                          <a:spcPct val="115000"/>
                        </a:lnSpc>
                        <a:spcBef>
                          <a:spcPts val="0"/>
                        </a:spcBef>
                        <a:spcAft>
                          <a:spcPts val="0"/>
                        </a:spcAft>
                        <a:tabLst>
                          <a:tab pos="4752975" algn="l"/>
                        </a:tabLst>
                      </a:pPr>
                      <a:r>
                        <a:rPr lang="en-IN" sz="900" dirty="0">
                          <a:effectLst/>
                        </a:rPr>
                        <a:t>Yet to release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434" marR="43434" marT="0" marB="0"/>
                </a:tc>
              </a:tr>
            </a:tbl>
          </a:graphicData>
        </a:graphic>
      </p:graphicFrame>
      <p:sp>
        <p:nvSpPr>
          <p:cNvPr id="5" name="TextBox 4"/>
          <p:cNvSpPr txBox="1"/>
          <p:nvPr/>
        </p:nvSpPr>
        <p:spPr>
          <a:xfrm>
            <a:off x="3647728" y="6309320"/>
            <a:ext cx="4752528" cy="369332"/>
          </a:xfrm>
          <a:prstGeom prst="rect">
            <a:avLst/>
          </a:prstGeom>
          <a:noFill/>
        </p:spPr>
        <p:txBody>
          <a:bodyPr wrap="square" rtlCol="0">
            <a:spAutoFit/>
          </a:bodyPr>
          <a:lstStyle/>
          <a:p>
            <a:r>
              <a:rPr lang="en-US" dirty="0"/>
              <a:t>Table : Defect report for DT001 </a:t>
            </a:r>
          </a:p>
        </p:txBody>
      </p:sp>
    </p:spTree>
    <p:extLst>
      <p:ext uri="{BB962C8B-B14F-4D97-AF65-F5344CB8AC3E}">
        <p14:creationId xmlns:p14="http://schemas.microsoft.com/office/powerpoint/2010/main" val="5735599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Fishbone Diagram for Defect</a:t>
            </a:r>
            <a:endParaRPr lang="en-US" dirty="0"/>
          </a:p>
        </p:txBody>
      </p:sp>
      <p:graphicFrame>
        <p:nvGraphicFramePr>
          <p:cNvPr id="4" name="Content Placeholder 3"/>
          <p:cNvGraphicFramePr>
            <a:graphicFrameLocks noGrp="1"/>
          </p:cNvGraphicFramePr>
          <p:nvPr>
            <p:ph idx="1"/>
            <p:extLst/>
          </p:nvPr>
        </p:nvGraphicFramePr>
        <p:xfrm>
          <a:off x="1775520" y="2060848"/>
          <a:ext cx="8424936" cy="4187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24083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Quality Factor</a:t>
            </a:r>
            <a:endParaRPr lang="en-US" dirty="0"/>
          </a:p>
        </p:txBody>
      </p:sp>
      <p:sp>
        <p:nvSpPr>
          <p:cNvPr id="3" name="Content Placeholder 2"/>
          <p:cNvSpPr>
            <a:spLocks noGrp="1"/>
          </p:cNvSpPr>
          <p:nvPr>
            <p:ph idx="1"/>
          </p:nvPr>
        </p:nvSpPr>
        <p:spPr/>
        <p:txBody>
          <a:bodyPr/>
          <a:lstStyle/>
          <a:p>
            <a:r>
              <a:rPr lang="en-US" dirty="0" err="1" smtClean="0"/>
              <a:t>Mc</a:t>
            </a:r>
            <a:r>
              <a:rPr lang="en-US" dirty="0" smtClean="0"/>
              <a:t> </a:t>
            </a:r>
            <a:r>
              <a:rPr lang="en-US" dirty="0" err="1" smtClean="0"/>
              <a:t>Calls’s</a:t>
            </a:r>
            <a:r>
              <a:rPr lang="en-US" dirty="0" smtClean="0"/>
              <a:t> Quality factor has 11 quality factors which helps in determining the quality of a software.</a:t>
            </a:r>
            <a:endParaRPr lang="en-US" dirty="0"/>
          </a:p>
        </p:txBody>
      </p:sp>
    </p:spTree>
    <p:extLst>
      <p:ext uri="{BB962C8B-B14F-4D97-AF65-F5344CB8AC3E}">
        <p14:creationId xmlns:p14="http://schemas.microsoft.com/office/powerpoint/2010/main" val="2205283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Technologies</a:t>
            </a:r>
            <a:endParaRPr lang="en-US" dirty="0"/>
          </a:p>
        </p:txBody>
      </p:sp>
      <p:sp>
        <p:nvSpPr>
          <p:cNvPr id="3" name="Content Placeholder 2"/>
          <p:cNvSpPr>
            <a:spLocks noGrp="1"/>
          </p:cNvSpPr>
          <p:nvPr>
            <p:ph idx="1"/>
          </p:nvPr>
        </p:nvSpPr>
        <p:spPr>
          <a:xfrm>
            <a:off x="1103312" y="1853248"/>
            <a:ext cx="8946541" cy="4395151"/>
          </a:xfrm>
        </p:spPr>
        <p:txBody>
          <a:bodyPr/>
          <a:lstStyle/>
          <a:p>
            <a:r>
              <a:rPr lang="en-IN" dirty="0" err="1"/>
              <a:t>Innkey</a:t>
            </a:r>
            <a:r>
              <a:rPr lang="en-IN" dirty="0"/>
              <a:t> Restaurant POS</a:t>
            </a:r>
          </a:p>
          <a:p>
            <a:pPr>
              <a:buNone/>
            </a:pPr>
            <a:r>
              <a:rPr lang="en-US" dirty="0"/>
              <a:t>   </a:t>
            </a:r>
            <a:r>
              <a:rPr lang="en-IN" dirty="0" err="1"/>
              <a:t>InnkeyPOS</a:t>
            </a:r>
            <a:r>
              <a:rPr lang="en-IN" dirty="0"/>
              <a:t> is the complete restaurant management system which covers total needs of your business lifecycle. It will act as your restaurant billing software and cover entire business operations like restaurant billing, sales, stocks, cost control, payroll and finance.</a:t>
            </a:r>
          </a:p>
          <a:p>
            <a:r>
              <a:rPr lang="en-IN" dirty="0"/>
              <a:t>True Restaurant Management</a:t>
            </a:r>
          </a:p>
          <a:p>
            <a:pPr>
              <a:buNone/>
            </a:pPr>
            <a:r>
              <a:rPr lang="en-US" dirty="0"/>
              <a:t>    </a:t>
            </a:r>
            <a:r>
              <a:rPr lang="en-IN" dirty="0"/>
              <a:t>True Restaurant is easy to use, full of the features a Bar uses many time, every day, and is very affordable price. True Restaurant Management software should have made order entry easier, make customers happier build a restaurant and Bar business.</a:t>
            </a:r>
          </a:p>
          <a:p>
            <a:endParaRPr lang="en-US" dirty="0"/>
          </a:p>
        </p:txBody>
      </p:sp>
    </p:spTree>
    <p:extLst>
      <p:ext uri="{BB962C8B-B14F-4D97-AF65-F5344CB8AC3E}">
        <p14:creationId xmlns:p14="http://schemas.microsoft.com/office/powerpoint/2010/main" val="29461729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a:t>
            </a:r>
            <a:r>
              <a:rPr lang="en-US" dirty="0" err="1" smtClean="0"/>
              <a:t>Calls’s</a:t>
            </a:r>
            <a:r>
              <a:rPr lang="en-US" dirty="0" smtClean="0"/>
              <a:t> Quality Factor</a:t>
            </a:r>
            <a:endParaRPr lang="en-US" dirty="0"/>
          </a:p>
        </p:txBody>
      </p:sp>
      <p:graphicFrame>
        <p:nvGraphicFramePr>
          <p:cNvPr id="4" name="Content Placeholder 3"/>
          <p:cNvGraphicFramePr>
            <a:graphicFrameLocks noGrp="1"/>
          </p:cNvGraphicFramePr>
          <p:nvPr>
            <p:ph idx="1"/>
            <p:extLst/>
          </p:nvPr>
        </p:nvGraphicFramePr>
        <p:xfrm>
          <a:off x="2711624" y="1484785"/>
          <a:ext cx="6768752" cy="4464497"/>
        </p:xfrm>
        <a:graphic>
          <a:graphicData uri="http://schemas.openxmlformats.org/drawingml/2006/table">
            <a:tbl>
              <a:tblPr firstRow="1" firstCol="1" bandRow="1">
                <a:tableStyleId>{5C22544A-7EE6-4342-B048-85BDC9FD1C3A}</a:tableStyleId>
              </a:tblPr>
              <a:tblGrid>
                <a:gridCol w="2032580"/>
                <a:gridCol w="4736172"/>
              </a:tblGrid>
              <a:tr h="171711">
                <a:tc gridSpan="2">
                  <a:txBody>
                    <a:bodyPr/>
                    <a:lstStyle/>
                    <a:p>
                      <a:pPr marL="0" marR="0" algn="ctr">
                        <a:lnSpc>
                          <a:spcPct val="115000"/>
                        </a:lnSpc>
                        <a:spcBef>
                          <a:spcPts val="0"/>
                        </a:spcBef>
                        <a:spcAft>
                          <a:spcPts val="0"/>
                        </a:spcAft>
                        <a:tabLst>
                          <a:tab pos="4752975" algn="l"/>
                        </a:tabLst>
                      </a:pPr>
                      <a:r>
                        <a:rPr lang="en-IN" sz="900">
                          <a:effectLst/>
                        </a:rPr>
                        <a:t>MC Call’s Quality Factor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hMerge="1">
                  <a:txBody>
                    <a:bodyPr/>
                    <a:lstStyle/>
                    <a:p>
                      <a:endParaRPr lang="en-US"/>
                    </a:p>
                  </a:txBody>
                  <a:tcPr/>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Correctness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has the correctness property as it predicts the customers visit for every feedback.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Reliability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reliable and performs maximum functionality with correct precision.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Efficiency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not Efficient for poorly configured system. But it can be efficient if directly executed in server.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Integrity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provides integrity to maximum extent by providing logging option on both ends. Still is vulnerable to hacking like (sql injection,etc).</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Usability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usability factor for the application is optimum and can easily operated and is user friendly.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Maintainability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maintainable as it requires updation of predicted datasets with certain interval of times.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Testability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testable due to its modularity and mostly being a web application.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Flexibility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flexibility of the application is optimum as it requires good knowledge of the code before making changes.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Portability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portable because of being web application and can run in many browsers.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343423">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Reusability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a:effectLst/>
                        </a:rPr>
                        <a:t>The application is highly reusable of being distinguished modules which can be also used in different application.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r h="515134">
                <a:tc>
                  <a:txBody>
                    <a:bodyPr/>
                    <a:lstStyle/>
                    <a:p>
                      <a:pPr marL="342900" marR="0" lvl="0" indent="-342900">
                        <a:lnSpc>
                          <a:spcPct val="115000"/>
                        </a:lnSpc>
                        <a:spcBef>
                          <a:spcPts val="0"/>
                        </a:spcBef>
                        <a:spcAft>
                          <a:spcPts val="0"/>
                        </a:spcAft>
                        <a:buFont typeface="Symbol" panose="05050102010706020507" pitchFamily="18" charset="2"/>
                        <a:buChar char=""/>
                        <a:tabLst>
                          <a:tab pos="4752975" algn="l"/>
                        </a:tabLst>
                      </a:pPr>
                      <a:r>
                        <a:rPr lang="en-IN" sz="900">
                          <a:effectLst/>
                        </a:rPr>
                        <a:t>Interoperability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c>
                  <a:txBody>
                    <a:bodyPr/>
                    <a:lstStyle/>
                    <a:p>
                      <a:pPr marL="0" marR="0">
                        <a:lnSpc>
                          <a:spcPct val="115000"/>
                        </a:lnSpc>
                        <a:spcBef>
                          <a:spcPts val="0"/>
                        </a:spcBef>
                        <a:spcAft>
                          <a:spcPts val="0"/>
                        </a:spcAft>
                        <a:tabLst>
                          <a:tab pos="4752975" algn="l"/>
                        </a:tabLst>
                      </a:pPr>
                      <a:r>
                        <a:rPr lang="en-IN" sz="900" dirty="0">
                          <a:effectLst/>
                        </a:rPr>
                        <a:t>The application is highly interoperable due to web application it can easily connect to different modules through links and other systems.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105" marR="45105" marT="0" marB="0"/>
                </a:tc>
              </a:tr>
            </a:tbl>
          </a:graphicData>
        </a:graphic>
      </p:graphicFrame>
      <p:sp>
        <p:nvSpPr>
          <p:cNvPr id="5" name="TextBox 4"/>
          <p:cNvSpPr txBox="1"/>
          <p:nvPr/>
        </p:nvSpPr>
        <p:spPr>
          <a:xfrm>
            <a:off x="3719736" y="6165304"/>
            <a:ext cx="5040560" cy="369332"/>
          </a:xfrm>
          <a:prstGeom prst="rect">
            <a:avLst/>
          </a:prstGeom>
          <a:noFill/>
        </p:spPr>
        <p:txBody>
          <a:bodyPr wrap="square" rtlCol="0">
            <a:spAutoFit/>
          </a:bodyPr>
          <a:lstStyle/>
          <a:p>
            <a:r>
              <a:rPr lang="en-US" dirty="0"/>
              <a:t>Table : </a:t>
            </a:r>
            <a:r>
              <a:rPr lang="en-US" dirty="0" err="1"/>
              <a:t>Mc</a:t>
            </a:r>
            <a:r>
              <a:rPr lang="en-US" dirty="0"/>
              <a:t> Call’s Quality Factor for RBDS</a:t>
            </a:r>
          </a:p>
        </p:txBody>
      </p:sp>
    </p:spTree>
    <p:extLst>
      <p:ext uri="{BB962C8B-B14F-4D97-AF65-F5344CB8AC3E}">
        <p14:creationId xmlns:p14="http://schemas.microsoft.com/office/powerpoint/2010/main" val="4201631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Factors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616" y="1628800"/>
            <a:ext cx="6711950" cy="3271454"/>
          </a:xfrm>
        </p:spPr>
      </p:pic>
      <p:sp>
        <p:nvSpPr>
          <p:cNvPr id="5" name="TextBox 4"/>
          <p:cNvSpPr txBox="1"/>
          <p:nvPr/>
        </p:nvSpPr>
        <p:spPr>
          <a:xfrm>
            <a:off x="3503712" y="5445224"/>
            <a:ext cx="5328592" cy="369332"/>
          </a:xfrm>
          <a:prstGeom prst="rect">
            <a:avLst/>
          </a:prstGeom>
          <a:noFill/>
        </p:spPr>
        <p:txBody>
          <a:bodyPr wrap="square" rtlCol="0">
            <a:spAutoFit/>
          </a:bodyPr>
          <a:lstStyle/>
          <a:p>
            <a:r>
              <a:rPr lang="en-US" dirty="0"/>
              <a:t>Fig : Reliability Rating and Graph</a:t>
            </a:r>
          </a:p>
        </p:txBody>
      </p:sp>
    </p:spTree>
    <p:extLst>
      <p:ext uri="{BB962C8B-B14F-4D97-AF65-F5344CB8AC3E}">
        <p14:creationId xmlns:p14="http://schemas.microsoft.com/office/powerpoint/2010/main" val="616534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a:t>
            </a:r>
            <a:r>
              <a:rPr lang="en-US" dirty="0" smtClean="0"/>
              <a:t> Call’s Factor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600" y="2060848"/>
            <a:ext cx="6711950" cy="3487630"/>
          </a:xfrm>
        </p:spPr>
      </p:pic>
      <p:sp>
        <p:nvSpPr>
          <p:cNvPr id="5" name="TextBox 4"/>
          <p:cNvSpPr txBox="1"/>
          <p:nvPr/>
        </p:nvSpPr>
        <p:spPr>
          <a:xfrm>
            <a:off x="3503712" y="6021288"/>
            <a:ext cx="5560378" cy="369332"/>
          </a:xfrm>
          <a:prstGeom prst="rect">
            <a:avLst/>
          </a:prstGeom>
          <a:noFill/>
        </p:spPr>
        <p:txBody>
          <a:bodyPr wrap="square" rtlCol="0">
            <a:spAutoFit/>
          </a:bodyPr>
          <a:lstStyle/>
          <a:p>
            <a:r>
              <a:rPr lang="en-US" dirty="0"/>
              <a:t>Fig : Maintainability Rating and Graph</a:t>
            </a:r>
          </a:p>
        </p:txBody>
      </p:sp>
    </p:spTree>
    <p:extLst>
      <p:ext uri="{BB962C8B-B14F-4D97-AF65-F5344CB8AC3E}">
        <p14:creationId xmlns:p14="http://schemas.microsoft.com/office/powerpoint/2010/main" val="3954975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The Application can successfully predict the customers visit.</a:t>
            </a:r>
          </a:p>
          <a:p>
            <a:r>
              <a:rPr lang="en-US" dirty="0" smtClean="0"/>
              <a:t>The Application can successfully provide the offers to customers on the basis of feedback.</a:t>
            </a:r>
          </a:p>
          <a:p>
            <a:r>
              <a:rPr lang="en-US" dirty="0" smtClean="0"/>
              <a:t>The owner can keep track of the resources that will help him to keep customer happy. </a:t>
            </a:r>
            <a:endParaRPr lang="en-US" dirty="0"/>
          </a:p>
        </p:txBody>
      </p:sp>
    </p:spTree>
    <p:extLst>
      <p:ext uri="{BB962C8B-B14F-4D97-AF65-F5344CB8AC3E}">
        <p14:creationId xmlns:p14="http://schemas.microsoft.com/office/powerpoint/2010/main" val="691426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140" y="2060849"/>
            <a:ext cx="6711950" cy="3452853"/>
          </a:xfrm>
        </p:spPr>
      </p:pic>
      <p:sp>
        <p:nvSpPr>
          <p:cNvPr id="5" name="TextBox 4"/>
          <p:cNvSpPr txBox="1"/>
          <p:nvPr/>
        </p:nvSpPr>
        <p:spPr>
          <a:xfrm>
            <a:off x="3647728" y="5877272"/>
            <a:ext cx="5112568" cy="369332"/>
          </a:xfrm>
          <a:prstGeom prst="rect">
            <a:avLst/>
          </a:prstGeom>
          <a:noFill/>
        </p:spPr>
        <p:txBody>
          <a:bodyPr wrap="square" rtlCol="0">
            <a:spAutoFit/>
          </a:bodyPr>
          <a:lstStyle/>
          <a:p>
            <a:r>
              <a:rPr lang="en-US" dirty="0"/>
              <a:t>Fig : Customer Predicting screen</a:t>
            </a:r>
          </a:p>
        </p:txBody>
      </p:sp>
    </p:spTree>
    <p:extLst>
      <p:ext uri="{BB962C8B-B14F-4D97-AF65-F5344CB8AC3E}">
        <p14:creationId xmlns:p14="http://schemas.microsoft.com/office/powerpoint/2010/main" val="4650994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608" y="1700808"/>
            <a:ext cx="6711950" cy="3462948"/>
          </a:xfrm>
        </p:spPr>
      </p:pic>
      <p:sp>
        <p:nvSpPr>
          <p:cNvPr id="5" name="TextBox 4"/>
          <p:cNvSpPr txBox="1"/>
          <p:nvPr/>
        </p:nvSpPr>
        <p:spPr>
          <a:xfrm>
            <a:off x="3647728" y="5517232"/>
            <a:ext cx="4824536" cy="369332"/>
          </a:xfrm>
          <a:prstGeom prst="rect">
            <a:avLst/>
          </a:prstGeom>
          <a:noFill/>
        </p:spPr>
        <p:txBody>
          <a:bodyPr wrap="square" rtlCol="0">
            <a:spAutoFit/>
          </a:bodyPr>
          <a:lstStyle/>
          <a:p>
            <a:r>
              <a:rPr lang="en-US" dirty="0"/>
              <a:t>Fig : Homepage of application</a:t>
            </a:r>
          </a:p>
        </p:txBody>
      </p:sp>
    </p:spTree>
    <p:extLst>
      <p:ext uri="{BB962C8B-B14F-4D97-AF65-F5344CB8AC3E}">
        <p14:creationId xmlns:p14="http://schemas.microsoft.com/office/powerpoint/2010/main" val="19313456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idx="1"/>
          </p:nvPr>
        </p:nvSpPr>
        <p:spPr/>
        <p:txBody>
          <a:bodyPr/>
          <a:lstStyle/>
          <a:p>
            <a:r>
              <a:rPr lang="en-US" dirty="0" smtClean="0"/>
              <a:t>Result analysis is done to compare the results that we have achieved is the only result or better results can be achieved.</a:t>
            </a:r>
          </a:p>
          <a:p>
            <a:r>
              <a:rPr lang="en-US" dirty="0" smtClean="0"/>
              <a:t>The J48 or decision tree algorithm was selected because it had the 99.2308% correction value while in comparison to decision table algorithm which was used in referred journal it only produced 97.6923% correction value which ultimately leads us to the selection of J48 algorithm.</a:t>
            </a:r>
            <a:endParaRPr lang="en-US" dirty="0"/>
          </a:p>
        </p:txBody>
      </p:sp>
    </p:spTree>
    <p:extLst>
      <p:ext uri="{BB962C8B-B14F-4D97-AF65-F5344CB8AC3E}">
        <p14:creationId xmlns:p14="http://schemas.microsoft.com/office/powerpoint/2010/main" val="7572232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Picture 3" descr="j48.PNG"/>
          <p:cNvPicPr/>
          <p:nvPr/>
        </p:nvPicPr>
        <p:blipFill>
          <a:blip r:embed="rId2"/>
          <a:stretch>
            <a:fillRect/>
          </a:stretch>
        </p:blipFill>
        <p:spPr>
          <a:xfrm>
            <a:off x="3719737" y="1628800"/>
            <a:ext cx="4467225" cy="3943350"/>
          </a:xfrm>
          <a:prstGeom prst="rect">
            <a:avLst/>
          </a:prstGeom>
          <a:ln>
            <a:solidFill>
              <a:schemeClr val="bg1"/>
            </a:solidFill>
          </a:ln>
        </p:spPr>
      </p:pic>
      <p:sp>
        <p:nvSpPr>
          <p:cNvPr id="3" name="TextBox 2"/>
          <p:cNvSpPr txBox="1"/>
          <p:nvPr/>
        </p:nvSpPr>
        <p:spPr>
          <a:xfrm>
            <a:off x="3791745" y="5877272"/>
            <a:ext cx="4467225" cy="369332"/>
          </a:xfrm>
          <a:prstGeom prst="rect">
            <a:avLst/>
          </a:prstGeom>
          <a:noFill/>
        </p:spPr>
        <p:txBody>
          <a:bodyPr wrap="square" rtlCol="0">
            <a:spAutoFit/>
          </a:bodyPr>
          <a:lstStyle/>
          <a:p>
            <a:r>
              <a:rPr lang="en-US" dirty="0"/>
              <a:t>Fig : Results of  J48 Algorithm</a:t>
            </a:r>
          </a:p>
        </p:txBody>
      </p:sp>
    </p:spTree>
    <p:extLst>
      <p:ext uri="{BB962C8B-B14F-4D97-AF65-F5344CB8AC3E}">
        <p14:creationId xmlns:p14="http://schemas.microsoft.com/office/powerpoint/2010/main" val="2812669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Picture 3" descr="DT.PNG"/>
          <p:cNvPicPr/>
          <p:nvPr/>
        </p:nvPicPr>
        <p:blipFill>
          <a:blip r:embed="rId2"/>
          <a:stretch>
            <a:fillRect/>
          </a:stretch>
        </p:blipFill>
        <p:spPr>
          <a:xfrm>
            <a:off x="3935760" y="1628801"/>
            <a:ext cx="4495800" cy="3971925"/>
          </a:xfrm>
          <a:prstGeom prst="rect">
            <a:avLst/>
          </a:prstGeom>
          <a:ln>
            <a:solidFill>
              <a:schemeClr val="bg1"/>
            </a:solidFill>
          </a:ln>
        </p:spPr>
      </p:pic>
      <p:sp>
        <p:nvSpPr>
          <p:cNvPr id="3" name="TextBox 2"/>
          <p:cNvSpPr txBox="1"/>
          <p:nvPr/>
        </p:nvSpPr>
        <p:spPr>
          <a:xfrm>
            <a:off x="3807396" y="5949280"/>
            <a:ext cx="4752528" cy="369332"/>
          </a:xfrm>
          <a:prstGeom prst="rect">
            <a:avLst/>
          </a:prstGeom>
          <a:noFill/>
        </p:spPr>
        <p:txBody>
          <a:bodyPr wrap="square" rtlCol="0">
            <a:spAutoFit/>
          </a:bodyPr>
          <a:lstStyle/>
          <a:p>
            <a:r>
              <a:rPr lang="en-US" dirty="0"/>
              <a:t>Fig : Result of Decision table Algorithm</a:t>
            </a:r>
          </a:p>
        </p:txBody>
      </p:sp>
    </p:spTree>
    <p:extLst>
      <p:ext uri="{BB962C8B-B14F-4D97-AF65-F5344CB8AC3E}">
        <p14:creationId xmlns:p14="http://schemas.microsoft.com/office/powerpoint/2010/main" val="42549193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pic>
        <p:nvPicPr>
          <p:cNvPr id="4" name="Content Placeholder 3" descr="stat.PNG"/>
          <p:cNvPicPr>
            <a:picLocks noGrp="1"/>
          </p:cNvPicPr>
          <p:nvPr>
            <p:ph idx="1"/>
          </p:nvPr>
        </p:nvPicPr>
        <p:blipFill>
          <a:blip r:embed="rId2"/>
          <a:stretch>
            <a:fillRect/>
          </a:stretch>
        </p:blipFill>
        <p:spPr>
          <a:xfrm>
            <a:off x="2820306" y="1412776"/>
            <a:ext cx="6243784" cy="4195762"/>
          </a:xfrm>
          <a:prstGeom prst="rect">
            <a:avLst/>
          </a:prstGeom>
          <a:ln>
            <a:solidFill>
              <a:schemeClr val="bg1"/>
            </a:solidFill>
          </a:ln>
        </p:spPr>
      </p:pic>
      <p:sp>
        <p:nvSpPr>
          <p:cNvPr id="5" name="TextBox 4"/>
          <p:cNvSpPr txBox="1"/>
          <p:nvPr/>
        </p:nvSpPr>
        <p:spPr>
          <a:xfrm>
            <a:off x="3719736" y="5949280"/>
            <a:ext cx="4824536" cy="369332"/>
          </a:xfrm>
          <a:prstGeom prst="rect">
            <a:avLst/>
          </a:prstGeom>
          <a:noFill/>
        </p:spPr>
        <p:txBody>
          <a:bodyPr wrap="square" rtlCol="0">
            <a:spAutoFit/>
          </a:bodyPr>
          <a:lstStyle/>
          <a:p>
            <a:r>
              <a:rPr lang="en-US" dirty="0"/>
              <a:t>Fig : J48 Classification algorithm statistics</a:t>
            </a:r>
          </a:p>
        </p:txBody>
      </p:sp>
    </p:spTree>
    <p:extLst>
      <p:ext uri="{BB962C8B-B14F-4D97-AF65-F5344CB8AC3E}">
        <p14:creationId xmlns:p14="http://schemas.microsoft.com/office/powerpoint/2010/main" val="1160477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We will be delivering a product which will not only do the basic operations but will take customers reviews and feedback and also predict whether the customer is satisfied or not.</a:t>
            </a:r>
          </a:p>
          <a:p>
            <a:pPr>
              <a:buFont typeface="Wingdings" pitchFamily="2" charset="2"/>
              <a:buChar char="§"/>
            </a:pPr>
            <a:r>
              <a:rPr lang="en-US" dirty="0"/>
              <a:t>The product will help the Admin to plan their investment strategies as their will be wide range of data provided which will help them to analyze and plan.</a:t>
            </a:r>
          </a:p>
          <a:p>
            <a:pPr>
              <a:buFont typeface="Wingdings" pitchFamily="2" charset="2"/>
              <a:buChar char="§"/>
            </a:pPr>
            <a:r>
              <a:rPr lang="en-US" dirty="0"/>
              <a:t>The product is not limited to the certain level of organizations , it can be used by many different types of restaurants to improve their business strategies and increase their business revenue by analyzing the rate of customer satisfaction.</a:t>
            </a:r>
            <a:endParaRPr lang="en-IN" dirty="0"/>
          </a:p>
          <a:p>
            <a:endParaRPr lang="en-US" dirty="0"/>
          </a:p>
        </p:txBody>
      </p:sp>
    </p:spTree>
    <p:extLst>
      <p:ext uri="{BB962C8B-B14F-4D97-AF65-F5344CB8AC3E}">
        <p14:creationId xmlns:p14="http://schemas.microsoft.com/office/powerpoint/2010/main" val="29250180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740" y="1213800"/>
            <a:ext cx="9133333" cy="2495238"/>
          </a:xfrm>
          <a:ln>
            <a:solidFill>
              <a:schemeClr val="bg1"/>
            </a:solidFill>
          </a:ln>
        </p:spPr>
      </p:pic>
      <p:sp>
        <p:nvSpPr>
          <p:cNvPr id="5" name="TextBox 4"/>
          <p:cNvSpPr txBox="1"/>
          <p:nvPr/>
        </p:nvSpPr>
        <p:spPr>
          <a:xfrm>
            <a:off x="2476500" y="4102100"/>
            <a:ext cx="7112000" cy="369332"/>
          </a:xfrm>
          <a:prstGeom prst="rect">
            <a:avLst/>
          </a:prstGeom>
          <a:noFill/>
        </p:spPr>
        <p:txBody>
          <a:bodyPr wrap="square" rtlCol="0">
            <a:spAutoFit/>
          </a:bodyPr>
          <a:lstStyle/>
          <a:p>
            <a:r>
              <a:rPr lang="en-US" dirty="0" smtClean="0"/>
              <a:t>Fig : Customer Satisfaction Result For Prediction Model</a:t>
            </a:r>
            <a:endParaRPr lang="en-US" dirty="0"/>
          </a:p>
        </p:txBody>
      </p:sp>
    </p:spTree>
    <p:extLst>
      <p:ext uri="{BB962C8B-B14F-4D97-AF65-F5344CB8AC3E}">
        <p14:creationId xmlns:p14="http://schemas.microsoft.com/office/powerpoint/2010/main" val="38837082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In The End we were able to develop a software which can help restaurant organizations and customers also. This application can also encourage to develop similar kind of software for various organization also.</a:t>
            </a:r>
          </a:p>
          <a:p>
            <a:r>
              <a:rPr lang="en-US" dirty="0" smtClean="0"/>
              <a:t>In Future the customers can come to restaurants and can access the application through remote device and order food without any assist or can customize their order to save time.</a:t>
            </a:r>
            <a:endParaRPr lang="en-US" dirty="0"/>
          </a:p>
        </p:txBody>
      </p:sp>
    </p:spTree>
    <p:extLst>
      <p:ext uri="{BB962C8B-B14F-4D97-AF65-F5344CB8AC3E}">
        <p14:creationId xmlns:p14="http://schemas.microsoft.com/office/powerpoint/2010/main" val="18923441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In Future organization can introduce swipe cards or RFID card to recharge their card and avail offers through it.</a:t>
            </a:r>
          </a:p>
          <a:p>
            <a:r>
              <a:rPr lang="en-US" dirty="0" smtClean="0"/>
              <a:t>In Future organization or development team can make this product online by providing OTP instead of password. </a:t>
            </a:r>
            <a:endParaRPr lang="en-US" dirty="0"/>
          </a:p>
        </p:txBody>
      </p:sp>
    </p:spTree>
    <p:extLst>
      <p:ext uri="{BB962C8B-B14F-4D97-AF65-F5344CB8AC3E}">
        <p14:creationId xmlns:p14="http://schemas.microsoft.com/office/powerpoint/2010/main" val="403024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a:t>J48 or Decision Tree</a:t>
            </a:r>
          </a:p>
          <a:p>
            <a:pPr>
              <a:buNone/>
            </a:pPr>
            <a:r>
              <a:rPr lang="en-IN" dirty="0"/>
              <a:t>     It builds decision trees from a set of training data by using the concept of information entropy. The training data is a set of already classified samples. Each sample consists of a p-dimensional vector, where it represent attribute values or features of the sample, as well as the class in which it falls.</a:t>
            </a:r>
          </a:p>
          <a:p>
            <a:pPr>
              <a:buNone/>
            </a:pPr>
            <a:r>
              <a:rPr lang="en-IN" dirty="0"/>
              <a:t>     At each node of the tree, it chooses the attribute of the data that most effectively splits its set of samples into subsets enriched in one class or the other. The splitting criterion is the normalized information gain (difference in entropy). The attribute with the highest normalized information gain is chosen to make the decision. The C4.5 algorithm then recurs on the smaller sub-lists.</a:t>
            </a:r>
          </a:p>
          <a:p>
            <a:endParaRPr lang="en-US" dirty="0"/>
          </a:p>
        </p:txBody>
      </p:sp>
    </p:spTree>
    <p:extLst>
      <p:ext uri="{BB962C8B-B14F-4D97-AF65-F5344CB8AC3E}">
        <p14:creationId xmlns:p14="http://schemas.microsoft.com/office/powerpoint/2010/main" val="3636428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104293" y="1748118"/>
            <a:ext cx="8946541" cy="4195481"/>
          </a:xfrm>
        </p:spPr>
        <p:txBody>
          <a:bodyPr>
            <a:normAutofit lnSpcReduction="10000"/>
          </a:bodyPr>
          <a:lstStyle/>
          <a:p>
            <a:endParaRPr lang="en-US" dirty="0"/>
          </a:p>
          <a:p>
            <a:r>
              <a:rPr lang="en-US" b="1" dirty="0"/>
              <a:t>1. Functional Requirement </a:t>
            </a:r>
          </a:p>
          <a:p>
            <a:endParaRPr lang="en-US" dirty="0"/>
          </a:p>
          <a:p>
            <a:r>
              <a:rPr lang="en-US" dirty="0" smtClean="0"/>
              <a:t>The </a:t>
            </a:r>
            <a:r>
              <a:rPr lang="en-US" dirty="0"/>
              <a:t>Functional requirement for this application is to acquire the feedbacks from customer. </a:t>
            </a:r>
          </a:p>
          <a:p>
            <a:endParaRPr lang="en-US" dirty="0"/>
          </a:p>
          <a:p>
            <a:r>
              <a:rPr lang="en-US" dirty="0" smtClean="0"/>
              <a:t>The </a:t>
            </a:r>
            <a:r>
              <a:rPr lang="en-US" dirty="0"/>
              <a:t>Functional requirement for this application is to predict the customer’s visit to restaurants. </a:t>
            </a:r>
          </a:p>
          <a:p>
            <a:endParaRPr lang="en-US" dirty="0"/>
          </a:p>
          <a:p>
            <a:r>
              <a:rPr lang="en-US" dirty="0" smtClean="0"/>
              <a:t>The </a:t>
            </a:r>
            <a:r>
              <a:rPr lang="en-US" dirty="0"/>
              <a:t>functional requirement for this application is to generate offers for customer on the basis of their feedbacks. </a:t>
            </a:r>
          </a:p>
          <a:p>
            <a:endParaRPr lang="en-US" dirty="0"/>
          </a:p>
        </p:txBody>
      </p:sp>
    </p:spTree>
    <p:extLst>
      <p:ext uri="{BB962C8B-B14F-4D97-AF65-F5344CB8AC3E}">
        <p14:creationId xmlns:p14="http://schemas.microsoft.com/office/powerpoint/2010/main" val="1578235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712" y="1062318"/>
            <a:ext cx="8946541" cy="4195481"/>
          </a:xfrm>
        </p:spPr>
        <p:txBody>
          <a:bodyPr/>
          <a:lstStyle/>
          <a:p>
            <a:endParaRPr lang="en-US" dirty="0"/>
          </a:p>
          <a:p>
            <a:r>
              <a:rPr lang="en-US" dirty="0"/>
              <a:t>The Functional requirement for this application is to generate the view of most valuable user and their food selections. </a:t>
            </a:r>
          </a:p>
          <a:p>
            <a:endParaRPr lang="en-US" dirty="0"/>
          </a:p>
          <a:p>
            <a:r>
              <a:rPr lang="en-US" dirty="0" smtClean="0"/>
              <a:t>The </a:t>
            </a:r>
            <a:r>
              <a:rPr lang="en-US" dirty="0"/>
              <a:t>Functional requirement for this application is to generate the view of most ordered food items to manage productivity. </a:t>
            </a:r>
          </a:p>
          <a:p>
            <a:endParaRPr lang="en-US" dirty="0"/>
          </a:p>
          <a:p>
            <a:r>
              <a:rPr lang="en-US" dirty="0" smtClean="0"/>
              <a:t>The </a:t>
            </a:r>
            <a:r>
              <a:rPr lang="en-US" dirty="0"/>
              <a:t>Functional requirement for this application is to generate the view of priced related feedbacks. </a:t>
            </a:r>
          </a:p>
          <a:p>
            <a:endParaRPr lang="en-US" dirty="0"/>
          </a:p>
        </p:txBody>
      </p:sp>
    </p:spTree>
    <p:extLst>
      <p:ext uri="{BB962C8B-B14F-4D97-AF65-F5344CB8AC3E}">
        <p14:creationId xmlns:p14="http://schemas.microsoft.com/office/powerpoint/2010/main" val="1460898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213</TotalTime>
  <Words>3248</Words>
  <Application>Microsoft Office PowerPoint</Application>
  <PresentationFormat>Widescreen</PresentationFormat>
  <Paragraphs>457</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Century Gothic</vt:lpstr>
      <vt:lpstr>Symbol</vt:lpstr>
      <vt:lpstr>Times New Roman</vt:lpstr>
      <vt:lpstr>Wingdings</vt:lpstr>
      <vt:lpstr>Wingdings 3</vt:lpstr>
      <vt:lpstr>Ion</vt:lpstr>
      <vt:lpstr>Prediction Model For Customer Satisfaction For Restaurants Business Development &amp; Revenue</vt:lpstr>
      <vt:lpstr>Abstract</vt:lpstr>
      <vt:lpstr>Problem Description</vt:lpstr>
      <vt:lpstr>PowerPoint Presentation</vt:lpstr>
      <vt:lpstr>Existing Technologies</vt:lpstr>
      <vt:lpstr>Proposed Methodology</vt:lpstr>
      <vt:lpstr>Algorithm</vt:lpstr>
      <vt:lpstr>Requirements</vt:lpstr>
      <vt:lpstr>PowerPoint Presentation</vt:lpstr>
      <vt:lpstr>PowerPoint Presentation</vt:lpstr>
      <vt:lpstr>PowerPoint Presentation</vt:lpstr>
      <vt:lpstr>PowerPoint Presentation</vt:lpstr>
      <vt:lpstr>PowerPoint Presentation</vt:lpstr>
      <vt:lpstr>System Architecture</vt:lpstr>
      <vt:lpstr>Module Description</vt:lpstr>
      <vt:lpstr>PowerPoint Presentation</vt:lpstr>
      <vt:lpstr>PowerPoint Presentation</vt:lpstr>
      <vt:lpstr>Project View &amp; Design</vt:lpstr>
      <vt:lpstr>PowerPoint Presentation</vt:lpstr>
      <vt:lpstr>PowerPoint Presentation</vt:lpstr>
      <vt:lpstr>PowerPoint Presentation</vt:lpstr>
      <vt:lpstr>PowerPoint Presentation</vt:lpstr>
      <vt:lpstr>PowerPoint Presentation</vt:lpstr>
      <vt:lpstr>Project Demo</vt:lpstr>
      <vt:lpstr>PowerPoint Presentation</vt:lpstr>
      <vt:lpstr>PowerPoint Presentation</vt:lpstr>
      <vt:lpstr>PowerPoint Presentation</vt:lpstr>
      <vt:lpstr>PowerPoint Presentation</vt:lpstr>
      <vt:lpstr>Unit Testing</vt:lpstr>
      <vt:lpstr>Unit Testing Test Cases</vt:lpstr>
      <vt:lpstr>PowerPoint Presentation</vt:lpstr>
      <vt:lpstr>PowerPoint Presentation</vt:lpstr>
      <vt:lpstr>Integration Testing</vt:lpstr>
      <vt:lpstr>Test case for Integration Testing </vt:lpstr>
      <vt:lpstr>Integration Testing Output</vt:lpstr>
      <vt:lpstr>Integration Testing Output</vt:lpstr>
      <vt:lpstr>User Testing</vt:lpstr>
      <vt:lpstr>User Testing TestCase</vt:lpstr>
      <vt:lpstr>PowerPoint Presentation</vt:lpstr>
      <vt:lpstr>Size –LOC (lines of codes)</vt:lpstr>
      <vt:lpstr>LOC Output</vt:lpstr>
      <vt:lpstr>Risk Analysis</vt:lpstr>
      <vt:lpstr>PowerPoint Presentation</vt:lpstr>
      <vt:lpstr>PowerPoint Presentation</vt:lpstr>
      <vt:lpstr>Defect Analysis</vt:lpstr>
      <vt:lpstr>PowerPoint Presentation</vt:lpstr>
      <vt:lpstr>Defect Report</vt:lpstr>
      <vt:lpstr>Fishbone Diagram for Defect</vt:lpstr>
      <vt:lpstr>Mc Call’s Quality Factor</vt:lpstr>
      <vt:lpstr>Mc Calls’s Quality Factor</vt:lpstr>
      <vt:lpstr>Mc Call’s Factors Output</vt:lpstr>
      <vt:lpstr>Mc Call’s Factor Output</vt:lpstr>
      <vt:lpstr>Result</vt:lpstr>
      <vt:lpstr>Result Output</vt:lpstr>
      <vt:lpstr>Result Output</vt:lpstr>
      <vt:lpstr>Result Analysis</vt:lpstr>
      <vt:lpstr>Result Analysis</vt:lpstr>
      <vt:lpstr>Result Analysis</vt:lpstr>
      <vt:lpstr>Result Analysis</vt:lpstr>
      <vt:lpstr>PowerPoint Presentation</vt:lpstr>
      <vt:lpstr>Conclusion &amp; Future Work</vt:lpstr>
      <vt:lpstr>Conclusion &amp;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 For Customer Satisfaction For Restaurants Business Development &amp; Revenue</dc:title>
  <dc:creator>sourabh agarwal</dc:creator>
  <cp:lastModifiedBy>sourabh agarwal</cp:lastModifiedBy>
  <cp:revision>19</cp:revision>
  <dcterms:created xsi:type="dcterms:W3CDTF">2017-05-07T09:48:02Z</dcterms:created>
  <dcterms:modified xsi:type="dcterms:W3CDTF">2017-05-07T13:25:24Z</dcterms:modified>
</cp:coreProperties>
</file>