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61" r:id="rId3"/>
    <p:sldId id="256" r:id="rId4"/>
    <p:sldId id="260" r:id="rId5"/>
    <p:sldId id="257" r:id="rId6"/>
    <p:sldId id="258" r:id="rId7"/>
    <p:sldId id="259"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65326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428534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D6114B-BFC3-4876-9B9C-264FCA60BD7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0622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398D6F6-008A-4394-90DA-76BD501DF535}"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184751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398D6F6-008A-4394-90DA-76BD501DF535}"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6114B-BFC3-4876-9B9C-264FCA60BD7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88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398D6F6-008A-4394-90DA-76BD501DF535}"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23002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90282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03047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97367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8D6F6-008A-4394-90DA-76BD501DF535}"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240407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98D6F6-008A-4394-90DA-76BD501DF535}"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67388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8D6F6-008A-4394-90DA-76BD501DF535}"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98558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98D6F6-008A-4394-90DA-76BD501DF535}"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374912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8D6F6-008A-4394-90DA-76BD501DF535}"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292994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8D6F6-008A-4394-90DA-76BD501DF535}"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169804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8D6F6-008A-4394-90DA-76BD501DF535}"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6114B-BFC3-4876-9B9C-264FCA60BD73}" type="slidenum">
              <a:rPr lang="en-US" smtClean="0"/>
              <a:t>‹#›</a:t>
            </a:fld>
            <a:endParaRPr lang="en-US"/>
          </a:p>
        </p:txBody>
      </p:sp>
    </p:spTree>
    <p:extLst>
      <p:ext uri="{BB962C8B-B14F-4D97-AF65-F5344CB8AC3E}">
        <p14:creationId xmlns:p14="http://schemas.microsoft.com/office/powerpoint/2010/main" val="12515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98D6F6-008A-4394-90DA-76BD501DF535}" type="datetimeFigureOut">
              <a:rPr lang="en-US" smtClean="0"/>
              <a:t>4/24/2017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4D6114B-BFC3-4876-9B9C-264FCA60BD73}" type="slidenum">
              <a:rPr lang="en-US" smtClean="0"/>
              <a:t>‹#›</a:t>
            </a:fld>
            <a:endParaRPr lang="en-US"/>
          </a:p>
        </p:txBody>
      </p:sp>
    </p:spTree>
    <p:extLst>
      <p:ext uri="{BB962C8B-B14F-4D97-AF65-F5344CB8AC3E}">
        <p14:creationId xmlns:p14="http://schemas.microsoft.com/office/powerpoint/2010/main" val="31829811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C:\Users\User\Documents\Major%20Project.zarg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MAJOR PROJECT</a:t>
            </a:r>
            <a:endParaRPr lang="en-US" dirty="0"/>
          </a:p>
        </p:txBody>
      </p:sp>
      <p:sp>
        <p:nvSpPr>
          <p:cNvPr id="3" name="Content Placeholder 2"/>
          <p:cNvSpPr>
            <a:spLocks noGrp="1"/>
          </p:cNvSpPr>
          <p:nvPr>
            <p:ph idx="1"/>
          </p:nvPr>
        </p:nvSpPr>
        <p:spPr/>
        <p:txBody>
          <a:bodyPr/>
          <a:lstStyle/>
          <a:p>
            <a:pPr marL="0" indent="0">
              <a:buNone/>
            </a:pPr>
            <a:r>
              <a:rPr lang="en-US" dirty="0" smtClean="0"/>
              <a:t>Title :-</a:t>
            </a:r>
          </a:p>
          <a:p>
            <a:pPr marL="0" indent="0">
              <a:buNone/>
            </a:pPr>
            <a:endParaRPr lang="en-US" dirty="0"/>
          </a:p>
          <a:p>
            <a:pPr marL="0" indent="0">
              <a:buNone/>
            </a:pPr>
            <a:endParaRPr lang="en-US" dirty="0" smtClean="0"/>
          </a:p>
          <a:p>
            <a:pPr marL="0" indent="0" algn="ctr">
              <a:buNone/>
            </a:pPr>
            <a:r>
              <a:rPr lang="en-US" smtClean="0"/>
              <a:t>CUSTOMER </a:t>
            </a:r>
            <a:r>
              <a:rPr lang="en-US" smtClean="0"/>
              <a:t>SATISFACTION FOR RESTAURANTS </a:t>
            </a:r>
            <a:r>
              <a:rPr lang="en-US" dirty="0" smtClean="0"/>
              <a:t>BASED </a:t>
            </a:r>
            <a:r>
              <a:rPr lang="en-US" smtClean="0"/>
              <a:t>ON </a:t>
            </a:r>
            <a:r>
              <a:rPr lang="en-US" smtClean="0"/>
              <a:t>THE PARAMETERS </a:t>
            </a:r>
            <a:r>
              <a:rPr lang="en-US" dirty="0" smtClean="0"/>
              <a:t>FOR THE BUSSINESS DEVELOPMENT</a:t>
            </a:r>
            <a:endParaRPr lang="en-US" dirty="0"/>
          </a:p>
        </p:txBody>
      </p:sp>
    </p:spTree>
    <p:extLst>
      <p:ext uri="{BB962C8B-B14F-4D97-AF65-F5344CB8AC3E}">
        <p14:creationId xmlns:p14="http://schemas.microsoft.com/office/powerpoint/2010/main" val="2047044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330" y="1905000"/>
            <a:ext cx="4888981" cy="3429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072" y="2381959"/>
            <a:ext cx="4732020" cy="2952041"/>
          </a:xfrm>
          <a:prstGeom prst="rect">
            <a:avLst/>
          </a:prstGeom>
        </p:spPr>
      </p:pic>
    </p:spTree>
    <p:extLst>
      <p:ext uri="{BB962C8B-B14F-4D97-AF65-F5344CB8AC3E}">
        <p14:creationId xmlns:p14="http://schemas.microsoft.com/office/powerpoint/2010/main" val="3833791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DFD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832" y="2043447"/>
            <a:ext cx="6189249" cy="3778250"/>
          </a:xfrm>
        </p:spPr>
      </p:pic>
    </p:spTree>
    <p:extLst>
      <p:ext uri="{BB962C8B-B14F-4D97-AF65-F5344CB8AC3E}">
        <p14:creationId xmlns:p14="http://schemas.microsoft.com/office/powerpoint/2010/main" val="9605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63" y="2133600"/>
            <a:ext cx="8130299" cy="3778250"/>
          </a:xfrm>
        </p:spPr>
      </p:pic>
    </p:spTree>
    <p:extLst>
      <p:ext uri="{BB962C8B-B14F-4D97-AF65-F5344CB8AC3E}">
        <p14:creationId xmlns:p14="http://schemas.microsoft.com/office/powerpoint/2010/main" val="303773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C:\Users\User\Documents\Major </a:t>
            </a:r>
            <a:r>
              <a:rPr lang="en-US" dirty="0" err="1" smtClean="0">
                <a:hlinkClick r:id="rId2" action="ppaction://hlinkfile"/>
              </a:rPr>
              <a:t>Project.zargo</a:t>
            </a:r>
            <a:endParaRPr lang="en-US" dirty="0"/>
          </a:p>
        </p:txBody>
      </p:sp>
    </p:spTree>
    <p:extLst>
      <p:ext uri="{BB962C8B-B14F-4D97-AF65-F5344CB8AC3E}">
        <p14:creationId xmlns:p14="http://schemas.microsoft.com/office/powerpoint/2010/main" val="297503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2870"/>
          </a:xfrm>
        </p:spPr>
        <p:txBody>
          <a:bodyPr/>
          <a:lstStyle/>
          <a:p>
            <a:pPr algn="ctr"/>
            <a:r>
              <a:rPr lang="en-US" b="1" dirty="0" smtClean="0"/>
              <a:t>Abstract</a:t>
            </a:r>
            <a:endParaRPr lang="en-US" b="1" dirty="0"/>
          </a:p>
        </p:txBody>
      </p:sp>
      <p:sp>
        <p:nvSpPr>
          <p:cNvPr id="3" name="Content Placeholder 2"/>
          <p:cNvSpPr>
            <a:spLocks noGrp="1"/>
          </p:cNvSpPr>
          <p:nvPr>
            <p:ph idx="1"/>
          </p:nvPr>
        </p:nvSpPr>
        <p:spPr/>
        <p:txBody>
          <a:bodyPr/>
          <a:lstStyle/>
          <a:p>
            <a:pPr marL="0" indent="0">
              <a:buNone/>
            </a:pPr>
            <a:r>
              <a:rPr lang="en-US" dirty="0" smtClean="0"/>
              <a:t>Our system is mainly focusing on the implementation of web application through which user can able to extract their required information of the restaurants by providing some queries to filter the data from the different social networking sites currently available in the market.</a:t>
            </a:r>
            <a:br>
              <a:rPr lang="en-US" dirty="0" smtClean="0"/>
            </a:br>
            <a:r>
              <a:rPr lang="en-US" dirty="0" smtClean="0"/>
              <a:t>We will be using decision tree and neural networking technologies to achieve our required built of the system. It will help in getting the best restaurants among all within a city in a moment of a click. </a:t>
            </a:r>
            <a:endParaRPr lang="en-US" dirty="0"/>
          </a:p>
        </p:txBody>
      </p:sp>
    </p:spTree>
    <p:extLst>
      <p:ext uri="{BB962C8B-B14F-4D97-AF65-F5344CB8AC3E}">
        <p14:creationId xmlns:p14="http://schemas.microsoft.com/office/powerpoint/2010/main" val="4224122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smtClean="0">
                <a:latin typeface="Arial Black" panose="020B0A04020102020204" pitchFamily="34" charset="0"/>
              </a:rPr>
              <a:t>Literature Survey</a:t>
            </a:r>
            <a:endParaRPr lang="en-US" dirty="0">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43170185"/>
              </p:ext>
            </p:extLst>
          </p:nvPr>
        </p:nvGraphicFramePr>
        <p:xfrm>
          <a:off x="940156" y="1584101"/>
          <a:ext cx="10413644" cy="5294103"/>
        </p:xfrm>
        <a:graphic>
          <a:graphicData uri="http://schemas.openxmlformats.org/drawingml/2006/table">
            <a:tbl>
              <a:tblPr firstRow="1" firstCol="1" bandRow="1">
                <a:tableStyleId>{5C22544A-7EE6-4342-B048-85BDC9FD1C3A}</a:tableStyleId>
              </a:tblPr>
              <a:tblGrid>
                <a:gridCol w="2603411"/>
                <a:gridCol w="2603411"/>
                <a:gridCol w="2603411"/>
                <a:gridCol w="2603411"/>
              </a:tblGrid>
              <a:tr h="534776">
                <a:tc>
                  <a:txBody>
                    <a:bodyPr/>
                    <a:lstStyle/>
                    <a:p>
                      <a:pPr marL="0" marR="0">
                        <a:lnSpc>
                          <a:spcPct val="115000"/>
                        </a:lnSpc>
                        <a:spcBef>
                          <a:spcPts val="0"/>
                        </a:spcBef>
                        <a:spcAft>
                          <a:spcPts val="1000"/>
                        </a:spcAft>
                      </a:pPr>
                      <a:r>
                        <a:rPr lang="en-US" sz="1600" dirty="0">
                          <a:effectLst/>
                        </a:rPr>
                        <a:t>Title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Author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Published Date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Algorithm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34776">
                <a:tc>
                  <a:txBody>
                    <a:bodyPr/>
                    <a:lstStyle/>
                    <a:p>
                      <a:pPr marL="0" marR="0">
                        <a:lnSpc>
                          <a:spcPct val="115000"/>
                        </a:lnSpc>
                        <a:spcBef>
                          <a:spcPts val="0"/>
                        </a:spcBef>
                        <a:spcAft>
                          <a:spcPts val="1000"/>
                        </a:spcAft>
                      </a:pPr>
                      <a:r>
                        <a:rPr lang="en-US" sz="1600" dirty="0">
                          <a:effectLst/>
                        </a:rPr>
                        <a:t> </a:t>
                      </a:r>
                      <a:r>
                        <a:rPr lang="en-US" sz="1600" dirty="0" smtClean="0">
                          <a:effectLst/>
                        </a:rPr>
                        <a:t>Evaluation Of Customer Satisfaction Using the Quality Function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smtClean="0">
                          <a:effectLst/>
                        </a:rPr>
                        <a:t>Marcela </a:t>
                      </a:r>
                      <a:r>
                        <a:rPr lang="en-US" sz="1600" dirty="0" err="1" smtClean="0">
                          <a:effectLst/>
                        </a:rPr>
                        <a:t>Pavlickuva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smtClean="0">
                          <a:effectLst/>
                        </a:rPr>
                        <a:t>2015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b="0" i="0" u="none" strike="noStrike" kern="1200" baseline="0" dirty="0" smtClean="0">
                          <a:solidFill>
                            <a:schemeClr val="dk1"/>
                          </a:solidFill>
                          <a:latin typeface="+mn-lt"/>
                          <a:ea typeface="+mn-ea"/>
                          <a:cs typeface="+mn-cs"/>
                        </a:rPr>
                        <a:t>ANOVA analysis and Customer Windows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54144">
                <a:tc>
                  <a:txBody>
                    <a:bodyPr/>
                    <a:lstStyle/>
                    <a:p>
                      <a:pPr marL="0" marR="0">
                        <a:lnSpc>
                          <a:spcPct val="115000"/>
                        </a:lnSpc>
                        <a:spcBef>
                          <a:spcPts val="0"/>
                        </a:spcBef>
                        <a:spcAft>
                          <a:spcPts val="1000"/>
                        </a:spcAft>
                      </a:pPr>
                      <a:r>
                        <a:rPr lang="en-US" sz="1600" dirty="0">
                          <a:effectLst/>
                        </a:rPr>
                        <a:t> </a:t>
                      </a:r>
                      <a:r>
                        <a:rPr lang="en-US" sz="1600" dirty="0" smtClean="0">
                          <a:effectLst/>
                        </a:rPr>
                        <a:t>Data Mining for Predicting Customer Satisfaction in Fast Food Restaurant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err="1" smtClean="0">
                          <a:effectLst/>
                        </a:rPr>
                        <a:t>Bayu</a:t>
                      </a:r>
                      <a:r>
                        <a:rPr lang="en-US" sz="1600" dirty="0" smtClean="0">
                          <a:effectLst/>
                        </a:rPr>
                        <a:t> </a:t>
                      </a:r>
                      <a:r>
                        <a:rPr lang="en-US" sz="1600" dirty="0" err="1" smtClean="0">
                          <a:effectLst/>
                        </a:rPr>
                        <a:t>Adhi</a:t>
                      </a:r>
                      <a:r>
                        <a:rPr lang="en-US" sz="1600" dirty="0" smtClean="0">
                          <a:effectLst/>
                        </a:rPr>
                        <a:t> Tama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smtClean="0">
                          <a:effectLst/>
                        </a:rPr>
                        <a:t>2015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smtClean="0">
                          <a:effectLst/>
                        </a:rPr>
                        <a:t>Neural Network and Decision Tree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34776">
                <a:tc>
                  <a:txBody>
                    <a:bodyPr/>
                    <a:lstStyle/>
                    <a:p>
                      <a:pPr marL="0" marR="0">
                        <a:lnSpc>
                          <a:spcPct val="115000"/>
                        </a:lnSpc>
                        <a:spcBef>
                          <a:spcPts val="0"/>
                        </a:spcBef>
                        <a:spcAft>
                          <a:spcPts val="1000"/>
                        </a:spcAft>
                      </a:pPr>
                      <a:r>
                        <a:rPr lang="en-US" sz="1600" dirty="0">
                          <a:effectLst/>
                        </a:rPr>
                        <a:t> </a:t>
                      </a:r>
                      <a:r>
                        <a:rPr lang="en-US" sz="1600" dirty="0" smtClean="0">
                          <a:effectLst/>
                        </a:rPr>
                        <a:t>Evaluation of Service Quality based On Customer Satisfaction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smtClean="0">
                          <a:effectLst/>
                        </a:rPr>
                        <a:t>Jing Hua Shi</a:t>
                      </a:r>
                      <a:br>
                        <a:rPr lang="en-US" sz="1600" dirty="0" smtClean="0">
                          <a:effectLst/>
                        </a:rPr>
                      </a:br>
                      <a:r>
                        <a:rPr lang="en-US" sz="1600" dirty="0" err="1" smtClean="0">
                          <a:effectLst/>
                        </a:rPr>
                        <a:t>Qiang</a:t>
                      </a:r>
                      <a:r>
                        <a:rPr lang="en-US" sz="1600" dirty="0" smtClean="0">
                          <a:effectLst/>
                        </a:rPr>
                        <a:t> Su</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 </a:t>
                      </a:r>
                      <a:r>
                        <a:rPr lang="en-US" sz="1600" dirty="0" smtClean="0">
                          <a:effectLst/>
                        </a:rPr>
                        <a:t>2007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a:effectLst/>
                        </a:rPr>
                        <a:t> </a:t>
                      </a: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Customer Satisfaction Degree (CSD) and Service</a:t>
                      </a:r>
                    </a:p>
                    <a:p>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Quality Evaluation</a:t>
                      </a:r>
                      <a:endParaRPr lang="en-US" sz="16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07523">
                <a:tc gridSpan="4">
                  <a:txBody>
                    <a:bodyPr/>
                    <a:lstStyle/>
                    <a:p>
                      <a:pPr marL="0" marR="0">
                        <a:lnSpc>
                          <a:spcPct val="115000"/>
                        </a:lnSpc>
                        <a:spcBef>
                          <a:spcPts val="0"/>
                        </a:spcBef>
                        <a:spcAft>
                          <a:spcPts val="1000"/>
                        </a:spcAft>
                      </a:pPr>
                      <a:r>
                        <a:rPr lang="en-US" sz="1200" dirty="0">
                          <a:effectLst/>
                          <a:latin typeface="Arial" panose="020B0604020202020204" pitchFamily="34" charset="0"/>
                          <a:cs typeface="Arial" panose="020B0604020202020204" pitchFamily="34" charset="0"/>
                        </a:rPr>
                        <a:t> </a:t>
                      </a:r>
                      <a:r>
                        <a:rPr lang="en-US" sz="1800" u="sng" dirty="0" smtClean="0">
                          <a:effectLst/>
                          <a:latin typeface="Arial" panose="020B0604020202020204" pitchFamily="34" charset="0"/>
                          <a:cs typeface="Arial" panose="020B0604020202020204" pitchFamily="34" charset="0"/>
                        </a:rPr>
                        <a:t>Objective:</a:t>
                      </a:r>
                      <a:r>
                        <a:rPr lang="en-US" sz="1200" dirty="0" smtClean="0">
                          <a:effectLst/>
                          <a:latin typeface="Arial" panose="020B0604020202020204" pitchFamily="34" charset="0"/>
                          <a:cs typeface="Arial" panose="020B0604020202020204" pitchFamily="34" charset="0"/>
                        </a:rPr>
                        <a:t> </a:t>
                      </a:r>
                    </a:p>
                    <a:p>
                      <a:pPr marL="0" marR="0">
                        <a:lnSpc>
                          <a:spcPct val="115000"/>
                        </a:lnSpc>
                        <a:spcBef>
                          <a:spcPts val="0"/>
                        </a:spcBef>
                        <a:spcAft>
                          <a:spcPts val="1000"/>
                        </a:spcAft>
                      </a:pPr>
                      <a:r>
                        <a:rPr lang="en-US" sz="1600" b="0" dirty="0" smtClean="0">
                          <a:effectLst/>
                          <a:latin typeface="Arial" panose="020B0604020202020204" pitchFamily="34" charset="0"/>
                          <a:cs typeface="Arial" panose="020B0604020202020204" pitchFamily="34" charset="0"/>
                        </a:rPr>
                        <a:t>Service quality plays an important role while determining customer satisfaction.</a:t>
                      </a:r>
                    </a:p>
                    <a:p>
                      <a:pPr marL="0" marR="0">
                        <a:lnSpc>
                          <a:spcPct val="115000"/>
                        </a:lnSpc>
                        <a:spcBef>
                          <a:spcPts val="0"/>
                        </a:spcBef>
                        <a:spcAft>
                          <a:spcPts val="1000"/>
                        </a:spcAft>
                      </a:pPr>
                      <a:r>
                        <a:rPr lang="en-US" sz="1600" b="0" dirty="0" smtClean="0">
                          <a:effectLst/>
                          <a:latin typeface="Arial" panose="020B0604020202020204" pitchFamily="34" charset="0"/>
                          <a:cs typeface="Arial" panose="020B0604020202020204" pitchFamily="34" charset="0"/>
                        </a:rPr>
                        <a:t> Apart from it ,its</a:t>
                      </a:r>
                      <a:r>
                        <a:rPr lang="en-US" sz="1600" b="0" baseline="0" dirty="0" smtClean="0">
                          <a:effectLst/>
                          <a:latin typeface="Arial" panose="020B0604020202020204" pitchFamily="34" charset="0"/>
                          <a:cs typeface="Arial" panose="020B0604020202020204" pitchFamily="34" charset="0"/>
                        </a:rPr>
                        <a:t> </a:t>
                      </a:r>
                      <a:r>
                        <a:rPr lang="en-US" sz="1600" b="0" baseline="0" dirty="0" err="1" smtClean="0">
                          <a:effectLst/>
                          <a:latin typeface="Arial" panose="020B0604020202020204" pitchFamily="34" charset="0"/>
                          <a:cs typeface="Arial" panose="020B0604020202020204" pitchFamily="34" charset="0"/>
                        </a:rPr>
                        <a:t>environment,safety</a:t>
                      </a:r>
                      <a:r>
                        <a:rPr lang="en-US" sz="1600" b="0" baseline="0" dirty="0" smtClean="0">
                          <a:effectLst/>
                          <a:latin typeface="Arial" panose="020B0604020202020204" pitchFamily="34" charset="0"/>
                          <a:cs typeface="Arial" panose="020B0604020202020204" pitchFamily="34" charset="0"/>
                        </a:rPr>
                        <a:t> and ambience also are some reasonable factors for customer satisfaction which we can derive by using decision tree and neural network techniques.</a:t>
                      </a:r>
                    </a:p>
                    <a:p>
                      <a:pPr marL="0" marR="0">
                        <a:lnSpc>
                          <a:spcPct val="115000"/>
                        </a:lnSpc>
                        <a:spcBef>
                          <a:spcPts val="0"/>
                        </a:spcBef>
                        <a:spcAft>
                          <a:spcPts val="1000"/>
                        </a:spcAft>
                      </a:pPr>
                      <a:r>
                        <a:rPr lang="en-US" sz="1200" dirty="0" smtClean="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39107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dirty="0" smtClean="0">
                <a:latin typeface="Arial" panose="020B0604020202020204" pitchFamily="34" charset="0"/>
                <a:cs typeface="Arial" panose="020B0604020202020204" pitchFamily="34" charset="0"/>
              </a:rPr>
              <a:t>Data Mining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Generally, data mining (sometimes called data or knowledge discovery) is the process of analyzing data from different perspectives and summarizing it into useful information - information that can be used to increase revenue, cuts costs, or both. Data mining software is one of a number of analytical tools for analyzing data. It allows users to analyze data from many different dimensions or angles, categorize it, and summarize the relationships identified. Technically, data mining is the process of finding correlations or patterns among dozens of fields in large relational databases.</a:t>
            </a:r>
          </a:p>
        </p:txBody>
      </p:sp>
    </p:spTree>
    <p:extLst>
      <p:ext uri="{BB962C8B-B14F-4D97-AF65-F5344CB8AC3E}">
        <p14:creationId xmlns:p14="http://schemas.microsoft.com/office/powerpoint/2010/main" val="234413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549" y="468156"/>
            <a:ext cx="10515600" cy="1077309"/>
          </a:xfrm>
        </p:spPr>
        <p:txBody>
          <a:bodyPr>
            <a:normAutofit fontScale="90000"/>
          </a:bodyPr>
          <a:lstStyle/>
          <a:p>
            <a:r>
              <a:rPr lang="en-US" b="1" dirty="0" smtClean="0"/>
              <a:t>                      </a:t>
            </a:r>
            <a:br>
              <a:rPr lang="en-US" b="1" dirty="0" smtClean="0"/>
            </a:br>
            <a:r>
              <a:rPr lang="en-US" b="1" dirty="0"/>
              <a:t>Requirement Analysis</a:t>
            </a:r>
            <a:br>
              <a:rPr lang="en-US" b="1" dirty="0"/>
            </a:br>
            <a:r>
              <a:rPr lang="en-US" b="1" dirty="0"/>
              <a:t/>
            </a:r>
            <a:br>
              <a:rPr lang="en-US" b="1" dirty="0"/>
            </a:br>
            <a:r>
              <a:rPr lang="en-US" b="1" dirty="0"/>
              <a:t/>
            </a:r>
            <a:br>
              <a:rPr lang="en-US" b="1" dirty="0"/>
            </a:br>
            <a:r>
              <a:rPr lang="en-US" sz="1800" b="1" u="sng" dirty="0" smtClean="0">
                <a:latin typeface="Arial" panose="020B0604020202020204" pitchFamily="34" charset="0"/>
                <a:cs typeface="Arial" panose="020B0604020202020204" pitchFamily="34" charset="0"/>
              </a:rPr>
              <a:t>Functional Requirement</a:t>
            </a:r>
            <a:br>
              <a:rPr lang="en-US" sz="1800" b="1" u="sng"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1) Queries</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Type of Restaurant(veg/non-veg)</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Availability of Different Cuisines</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Availability of Different Price Range</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Should work for different cities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2) User Credentials</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User details for taking Feedback</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3) Filters should be optimized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br>
              <a:rPr lang="en-US" sz="1800" dirty="0" smtClean="0">
                <a:latin typeface="Arial" panose="020B0604020202020204" pitchFamily="34" charset="0"/>
                <a:cs typeface="Arial" panose="020B0604020202020204" pitchFamily="34" charset="0"/>
              </a:rPr>
            </a:br>
            <a:endParaRPr lang="en-US" b="1" u="sng" dirty="0"/>
          </a:p>
        </p:txBody>
      </p:sp>
    </p:spTree>
    <p:extLst>
      <p:ext uri="{BB962C8B-B14F-4D97-AF65-F5344CB8AC3E}">
        <p14:creationId xmlns:p14="http://schemas.microsoft.com/office/powerpoint/2010/main" val="1804334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Arial" panose="020B0604020202020204" pitchFamily="34" charset="0"/>
                <a:cs typeface="Arial" panose="020B0604020202020204" pitchFamily="34" charset="0"/>
              </a:rPr>
              <a:t>Non Functional </a:t>
            </a:r>
            <a:r>
              <a:rPr lang="en-US" sz="1800" b="1" dirty="0" err="1" smtClean="0">
                <a:latin typeface="Arial" panose="020B0604020202020204" pitchFamily="34" charset="0"/>
                <a:cs typeface="Arial" panose="020B0604020202020204" pitchFamily="34" charset="0"/>
              </a:rPr>
              <a:t>Requirment</a:t>
            </a:r>
            <a:endParaRPr lang="en-US" sz="1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1600" dirty="0" smtClean="0">
                <a:latin typeface="Arial" panose="020B0604020202020204" pitchFamily="34" charset="0"/>
                <a:cs typeface="Arial" panose="020B0604020202020204" pitchFamily="34" charset="0"/>
              </a:rPr>
              <a:t>Security</a:t>
            </a:r>
          </a:p>
          <a:p>
            <a:r>
              <a:rPr lang="en-US" sz="1600" dirty="0" smtClean="0">
                <a:latin typeface="Arial" panose="020B0604020202020204" pitchFamily="34" charset="0"/>
                <a:cs typeface="Arial" panose="020B0604020202020204" pitchFamily="34" charset="0"/>
              </a:rPr>
              <a:t>Performance</a:t>
            </a:r>
          </a:p>
          <a:p>
            <a:r>
              <a:rPr lang="en-US" sz="1600" dirty="0" smtClean="0">
                <a:latin typeface="Arial" panose="020B0604020202020204" pitchFamily="34" charset="0"/>
                <a:cs typeface="Arial" panose="020B0604020202020204" pitchFamily="34" charset="0"/>
              </a:rPr>
              <a:t>User Friendly Interface</a:t>
            </a:r>
          </a:p>
          <a:p>
            <a:r>
              <a:rPr lang="en-US" sz="1600" dirty="0" smtClean="0">
                <a:latin typeface="Arial" panose="020B0604020202020204" pitchFamily="34" charset="0"/>
                <a:cs typeface="Arial" panose="020B0604020202020204" pitchFamily="34" charset="0"/>
              </a:rPr>
              <a:t>24x7 Availability</a:t>
            </a:r>
          </a:p>
        </p:txBody>
      </p:sp>
    </p:spTree>
    <p:extLst>
      <p:ext uri="{BB962C8B-B14F-4D97-AF65-F5344CB8AC3E}">
        <p14:creationId xmlns:p14="http://schemas.microsoft.com/office/powerpoint/2010/main" val="3168572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Analysis</a:t>
            </a:r>
            <a:endParaRPr lang="en-US" b="1" dirty="0"/>
          </a:p>
        </p:txBody>
      </p:sp>
      <p:sp>
        <p:nvSpPr>
          <p:cNvPr id="3" name="Content Placeholder 2"/>
          <p:cNvSpPr>
            <a:spLocks noGrp="1"/>
          </p:cNvSpPr>
          <p:nvPr>
            <p:ph idx="1"/>
          </p:nvPr>
        </p:nvSpPr>
        <p:spPr>
          <a:xfrm>
            <a:off x="1648496" y="1455312"/>
            <a:ext cx="9705304" cy="4855335"/>
          </a:xfrm>
        </p:spPr>
        <p:txBody>
          <a:bodyPr>
            <a:normAutofit fontScale="40000" lnSpcReduction="20000"/>
          </a:bodyPr>
          <a:lstStyle/>
          <a:p>
            <a:pPr marL="0" indent="0">
              <a:buNone/>
            </a:pPr>
            <a:r>
              <a:rPr lang="en-US" sz="1800" b="1" dirty="0" smtClean="0">
                <a:latin typeface="Arial" panose="020B0604020202020204" pitchFamily="34" charset="0"/>
                <a:cs typeface="Arial" panose="020B0604020202020204" pitchFamily="34" charset="0"/>
              </a:rPr>
              <a:t>1- Have top software and customer managers formally committed to support the project?</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2- Are end users enthusiastically committed to the project and the system to be built?</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3- Are requirements fully understood by the software engineering team and its customers?</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4- Have customers been involved fully in the definition of requirements?</a:t>
            </a:r>
          </a:p>
          <a:p>
            <a:pPr marL="0" indent="0">
              <a:buNone/>
            </a:pPr>
            <a:r>
              <a:rPr lang="en-US" sz="1800" b="1" dirty="0" smtClean="0">
                <a:latin typeface="Arial" panose="020B0604020202020204" pitchFamily="34" charset="0"/>
                <a:cs typeface="Arial" panose="020B0604020202020204" pitchFamily="34" charset="0"/>
              </a:rPr>
              <a:t>No</a:t>
            </a:r>
          </a:p>
          <a:p>
            <a:pPr marL="0" indent="0">
              <a:buNone/>
            </a:pPr>
            <a:r>
              <a:rPr lang="en-US" sz="1800" b="1" dirty="0" smtClean="0">
                <a:latin typeface="Arial" panose="020B0604020202020204" pitchFamily="34" charset="0"/>
                <a:cs typeface="Arial" panose="020B0604020202020204" pitchFamily="34" charset="0"/>
              </a:rPr>
              <a:t>5- Do end users have realistic expectations?</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6- Is the project scope stable?</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7- Does the software engineering team have the right mix of skills?</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8- Are project requirements stable?</a:t>
            </a:r>
          </a:p>
          <a:p>
            <a:pPr marL="0" indent="0">
              <a:buNone/>
            </a:pPr>
            <a:r>
              <a:rPr lang="en-US" sz="1800" b="1" dirty="0" smtClean="0">
                <a:latin typeface="Arial" panose="020B0604020202020204" pitchFamily="34" charset="0"/>
                <a:cs typeface="Arial" panose="020B0604020202020204" pitchFamily="34" charset="0"/>
              </a:rPr>
              <a:t>No</a:t>
            </a:r>
          </a:p>
          <a:p>
            <a:pPr marL="0" indent="0">
              <a:buNone/>
            </a:pPr>
            <a:r>
              <a:rPr lang="en-US" sz="1800" b="1" dirty="0" smtClean="0">
                <a:latin typeface="Arial" panose="020B0604020202020204" pitchFamily="34" charset="0"/>
                <a:cs typeface="Arial" panose="020B0604020202020204" pitchFamily="34" charset="0"/>
              </a:rPr>
              <a:t>9- Does the project team have experience with the technology to be implemented?</a:t>
            </a:r>
          </a:p>
          <a:p>
            <a:pPr marL="0" indent="0">
              <a:buNone/>
            </a:pPr>
            <a:r>
              <a:rPr lang="en-US" sz="1800" b="1" dirty="0" smtClean="0">
                <a:latin typeface="Arial" panose="020B0604020202020204" pitchFamily="34" charset="0"/>
                <a:cs typeface="Arial" panose="020B0604020202020204" pitchFamily="34" charset="0"/>
              </a:rPr>
              <a:t>No</a:t>
            </a:r>
          </a:p>
          <a:p>
            <a:pPr marL="0" indent="0">
              <a:buNone/>
            </a:pPr>
            <a:r>
              <a:rPr lang="en-US" sz="1800" b="1" dirty="0" smtClean="0">
                <a:latin typeface="Arial" panose="020B0604020202020204" pitchFamily="34" charset="0"/>
                <a:cs typeface="Arial" panose="020B0604020202020204" pitchFamily="34" charset="0"/>
              </a:rPr>
              <a:t>10- Is the number of people on the project team adequate to the job?</a:t>
            </a:r>
          </a:p>
          <a:p>
            <a:pPr marL="0" indent="0">
              <a:buNone/>
            </a:pPr>
            <a:r>
              <a:rPr lang="en-US" sz="1800" b="1" dirty="0" smtClean="0">
                <a:latin typeface="Arial" panose="020B0604020202020204" pitchFamily="34" charset="0"/>
                <a:cs typeface="Arial" panose="020B0604020202020204" pitchFamily="34" charset="0"/>
              </a:rPr>
              <a:t>Yes</a:t>
            </a:r>
          </a:p>
          <a:p>
            <a:pPr marL="0" indent="0">
              <a:buNone/>
            </a:pPr>
            <a:r>
              <a:rPr lang="en-US" sz="1800" b="1" dirty="0" smtClean="0">
                <a:latin typeface="Arial" panose="020B0604020202020204" pitchFamily="34" charset="0"/>
                <a:cs typeface="Arial" panose="020B0604020202020204" pitchFamily="34" charset="0"/>
              </a:rPr>
              <a:t>11- Do all users constituencies agree on the importance of the project and on the requirements for the system to be built? </a:t>
            </a:r>
          </a:p>
          <a:p>
            <a:pPr marL="0" indent="0">
              <a:buNone/>
            </a:pPr>
            <a:r>
              <a:rPr lang="en-US" sz="1800" b="1" dirty="0" smtClean="0">
                <a:latin typeface="Arial" panose="020B0604020202020204" pitchFamily="34" charset="0"/>
                <a:cs typeface="Arial" panose="020B0604020202020204" pitchFamily="34" charset="0"/>
              </a:rPr>
              <a:t>Yes</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6370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Cost Estimation</a:t>
            </a:r>
            <a:endParaRPr lang="en-US" b="1" dirty="0"/>
          </a:p>
        </p:txBody>
      </p:sp>
      <p:sp>
        <p:nvSpPr>
          <p:cNvPr id="3" name="Content Placeholder 2"/>
          <p:cNvSpPr>
            <a:spLocks noGrp="1"/>
          </p:cNvSpPr>
          <p:nvPr>
            <p:ph idx="1"/>
          </p:nvPr>
        </p:nvSpPr>
        <p:spPr/>
        <p:txBody>
          <a:bodyPr/>
          <a:lstStyle/>
          <a:p>
            <a:r>
              <a:rPr lang="en-US" dirty="0" smtClean="0"/>
              <a:t>Estimated LOC using the use case estimation = 22,400</a:t>
            </a:r>
          </a:p>
          <a:p>
            <a:r>
              <a:rPr lang="en-US" dirty="0" smtClean="0"/>
              <a:t>Then using COCOMO Model , Effort=80.99</a:t>
            </a:r>
          </a:p>
          <a:p>
            <a:r>
              <a:rPr lang="en-US" dirty="0" smtClean="0"/>
              <a:t>And taking </a:t>
            </a:r>
            <a:r>
              <a:rPr lang="en-US" dirty="0" err="1" smtClean="0"/>
              <a:t>Rs</a:t>
            </a:r>
            <a:r>
              <a:rPr lang="en-US" dirty="0" smtClean="0"/>
              <a:t> 10 per LOC we will have </a:t>
            </a:r>
            <a:r>
              <a:rPr lang="en-US" dirty="0" err="1" smtClean="0"/>
              <a:t>Rs</a:t>
            </a:r>
            <a:r>
              <a:rPr lang="en-US" dirty="0" smtClean="0"/>
              <a:t> 80,990</a:t>
            </a:r>
          </a:p>
          <a:p>
            <a:r>
              <a:rPr lang="en-US" dirty="0" smtClean="0"/>
              <a:t>And using BOHEM’s Model, Effort=83.73</a:t>
            </a:r>
          </a:p>
          <a:p>
            <a:r>
              <a:rPr lang="en-US" dirty="0" smtClean="0"/>
              <a:t>And taking </a:t>
            </a:r>
            <a:r>
              <a:rPr lang="en-US" dirty="0" err="1" smtClean="0"/>
              <a:t>Rs</a:t>
            </a:r>
            <a:r>
              <a:rPr lang="en-US" dirty="0" smtClean="0"/>
              <a:t> 10 per LOC we will have </a:t>
            </a:r>
            <a:r>
              <a:rPr lang="en-US" dirty="0" err="1" smtClean="0"/>
              <a:t>Rs</a:t>
            </a:r>
            <a:r>
              <a:rPr lang="en-US" dirty="0" smtClean="0"/>
              <a:t> 83,730</a:t>
            </a:r>
          </a:p>
        </p:txBody>
      </p:sp>
    </p:spTree>
    <p:extLst>
      <p:ext uri="{BB962C8B-B14F-4D97-AF65-F5344CB8AC3E}">
        <p14:creationId xmlns:p14="http://schemas.microsoft.com/office/powerpoint/2010/main" val="4259357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 &amp; Architecture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275376"/>
            <a:ext cx="8915400" cy="3494697"/>
          </a:xfrm>
        </p:spPr>
      </p:pic>
    </p:spTree>
    <p:extLst>
      <p:ext uri="{BB962C8B-B14F-4D97-AF65-F5344CB8AC3E}">
        <p14:creationId xmlns:p14="http://schemas.microsoft.com/office/powerpoint/2010/main" val="3847234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1180</TotalTime>
  <Words>404</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Century Gothic</vt:lpstr>
      <vt:lpstr>Times New Roman</vt:lpstr>
      <vt:lpstr>Wingdings 3</vt:lpstr>
      <vt:lpstr>Wisp</vt:lpstr>
      <vt:lpstr>MAJOR PROJECT</vt:lpstr>
      <vt:lpstr>Abstract</vt:lpstr>
      <vt:lpstr>                       Literature Survey</vt:lpstr>
      <vt:lpstr>                               Data Mining</vt:lpstr>
      <vt:lpstr>                       Requirement Analysis   Functional Requirement  1) Queries      - Type of Restaurant(veg/non-veg)      - Availability of Different Cuisines      - Availability of Different Price Range      - Should work for different cities  2) User Credentials       - User details for taking Feedback  3) Filters should be optimized         </vt:lpstr>
      <vt:lpstr>Non Functional Requirment</vt:lpstr>
      <vt:lpstr>Risk Analysis</vt:lpstr>
      <vt:lpstr>                              Cost Estimation</vt:lpstr>
      <vt:lpstr>Architecture Diagram &amp; Architecture System</vt:lpstr>
      <vt:lpstr>User Interface</vt:lpstr>
      <vt:lpstr>Data Flow Diagram DFD</vt:lpstr>
      <vt:lpstr>Class Diagram</vt:lpstr>
      <vt:lpstr>Sequence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agarwal</dc:creator>
  <cp:lastModifiedBy>sourabh agarwal</cp:lastModifiedBy>
  <cp:revision>14</cp:revision>
  <dcterms:created xsi:type="dcterms:W3CDTF">2017-02-06T18:23:18Z</dcterms:created>
  <dcterms:modified xsi:type="dcterms:W3CDTF">2017-04-24T09:05:39Z</dcterms:modified>
</cp:coreProperties>
</file>