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5" r:id="rId6"/>
    <p:sldId id="268" r:id="rId7"/>
    <p:sldId id="266" r:id="rId8"/>
    <p:sldId id="267" r:id="rId9"/>
    <p:sldId id="269" r:id="rId10"/>
    <p:sldId id="270" r:id="rId11"/>
    <p:sldId id="261" r:id="rId12"/>
    <p:sldId id="264" r:id="rId13"/>
    <p:sldId id="263" r:id="rId14"/>
    <p:sldId id="26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CB6B98B-880F-3041-9515-D47E3EEEFC9D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9B5EB45-5648-8C4D-827C-2FB325032F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pencv.org/trunk/modules/video/doc/motion_analysis_and_object_tracking.html?highlight=farneback%23farneback200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SlOMO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Sourabh Daptardar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3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Farneback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dirty="0" smtClean="0"/>
              <a:t>Approximate each </a:t>
            </a:r>
            <a:r>
              <a:rPr lang="en-US" dirty="0" err="1" smtClean="0"/>
              <a:t>neighbourhood</a:t>
            </a:r>
            <a:r>
              <a:rPr lang="en-US" dirty="0" smtClean="0"/>
              <a:t> by a quadratic: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 such a quadratic undergoes displacement d,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resultant is also quadratic and we can solve for 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3" y="3149600"/>
            <a:ext cx="5334847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84" y="4318000"/>
            <a:ext cx="2323432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0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Variational</a:t>
            </a:r>
            <a:r>
              <a:rPr lang="en-US" dirty="0" smtClean="0"/>
              <a:t> Framework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6" descr="addin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09" y="3081867"/>
            <a:ext cx="7691634" cy="88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4415367"/>
            <a:ext cx="9067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4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OPTICAL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displacements (multiple scales )</a:t>
            </a:r>
          </a:p>
          <a:p>
            <a:r>
              <a:rPr lang="en-US" dirty="0" smtClean="0"/>
              <a:t>Descriptor based matching (matching should guide flow)</a:t>
            </a:r>
          </a:p>
          <a:p>
            <a:r>
              <a:rPr lang="en-US" dirty="0" smtClean="0"/>
              <a:t>Non rigid matching </a:t>
            </a:r>
          </a:p>
          <a:p>
            <a:r>
              <a:rPr lang="en-US" dirty="0" smtClean="0"/>
              <a:t>Preserving edges </a:t>
            </a:r>
          </a:p>
          <a:p>
            <a:pPr lvl="1"/>
            <a:r>
              <a:rPr lang="en-US" dirty="0" smtClean="0"/>
              <a:t>Edges are superset of motion boundaries</a:t>
            </a:r>
          </a:p>
          <a:p>
            <a:pPr lvl="1"/>
            <a:r>
              <a:rPr lang="en-US" dirty="0" smtClean="0"/>
              <a:t>Addressed by EPIC flow ( currently state of the art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Flow </a:t>
            </a:r>
            <a:r>
              <a:rPr lang="en-US" dirty="0"/>
              <a:t>[</a:t>
            </a:r>
            <a:r>
              <a:rPr lang="en-US" dirty="0" err="1"/>
              <a:t>Weinzaepfel</a:t>
            </a:r>
            <a:r>
              <a:rPr lang="en-US" dirty="0"/>
              <a:t> et al ] </a:t>
            </a:r>
            <a:r>
              <a:rPr lang="en-US" dirty="0" smtClean="0"/>
              <a:t>Non-rigid matching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2310" r="2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139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Flow [</a:t>
            </a:r>
            <a:r>
              <a:rPr lang="en-US" dirty="0" err="1" smtClean="0"/>
              <a:t>Weinzaepfel</a:t>
            </a:r>
            <a:r>
              <a:rPr lang="en-US" dirty="0" smtClean="0"/>
              <a:t> et al ] Pipeline </a:t>
            </a:r>
            <a:endParaRPr lang="en-US" dirty="0"/>
          </a:p>
        </p:txBody>
      </p:sp>
      <p:pic>
        <p:nvPicPr>
          <p:cNvPr id="146" name="Content Placeholder 145"/>
          <p:cNvPicPr>
            <a:picLocks noGrp="1" noChangeAspect="1"/>
          </p:cNvPicPr>
          <p:nvPr>
            <p:ph idx="1"/>
          </p:nvPr>
        </p:nvPicPr>
        <p:blipFill>
          <a:blip r:embed="rId2"/>
          <a:srcRect t="-32341" b="-323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956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(Warping triangulations)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every successive pair of frames A and 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points for triangulation</a:t>
            </a:r>
          </a:p>
          <a:p>
            <a:pPr lvl="1"/>
            <a:r>
              <a:rPr lang="en-US" dirty="0" smtClean="0"/>
              <a:t>Uniformly spaced </a:t>
            </a:r>
          </a:p>
          <a:p>
            <a:pPr lvl="1"/>
            <a:r>
              <a:rPr lang="en-US" dirty="0" smtClean="0"/>
              <a:t>Edges (Canny) edges</a:t>
            </a:r>
          </a:p>
          <a:p>
            <a:pPr lvl="1"/>
            <a:r>
              <a:rPr lang="en-US" dirty="0" smtClean="0"/>
              <a:t>Good features to track (corners)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Deluanay</a:t>
            </a:r>
            <a:r>
              <a:rPr lang="en-US" dirty="0" smtClean="0"/>
              <a:t>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corners of every triangle in B</a:t>
            </a:r>
          </a:p>
          <a:p>
            <a:pPr lvl="1"/>
            <a:r>
              <a:rPr lang="en-US" dirty="0" smtClean="0"/>
              <a:t>find the corresponding points in A by adding optical flow</a:t>
            </a:r>
          </a:p>
          <a:p>
            <a:pPr lvl="1"/>
            <a:r>
              <a:rPr lang="en-US" dirty="0" smtClean="0"/>
              <a:t>Corresponding points in the interpolated frame are obtained by adding  flow scaled by 1/n, 2/n, … , (n-1)/n respectively where n is video slowdown factor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the affine transformation that maps triangle in A to B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nvert the transformation and add to </a:t>
            </a:r>
            <a:r>
              <a:rPr lang="en-US" dirty="0" err="1" smtClean="0"/>
              <a:t>hashmap</a:t>
            </a:r>
            <a:r>
              <a:rPr lang="en-US" dirty="0" smtClean="0"/>
              <a:t> for that frame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7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For every point in B</a:t>
            </a:r>
          </a:p>
          <a:p>
            <a:pPr lvl="1"/>
            <a:r>
              <a:rPr lang="en-US" dirty="0" smtClean="0"/>
              <a:t>Find the triangle it is contained in</a:t>
            </a:r>
          </a:p>
          <a:p>
            <a:pPr lvl="1"/>
            <a:r>
              <a:rPr lang="en-US" dirty="0" smtClean="0"/>
              <a:t>Find the corresponding inverse mapping </a:t>
            </a:r>
          </a:p>
          <a:p>
            <a:pPr lvl="1"/>
            <a:r>
              <a:rPr lang="en-US" dirty="0" smtClean="0"/>
              <a:t>Apply the inverse warp to get the point in A and the intermediate frames 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Linear interpolation using ‘remap’   (</a:t>
            </a:r>
            <a:r>
              <a:rPr lang="en-US" dirty="0" err="1" smtClean="0"/>
              <a:t>equaivalent</a:t>
            </a:r>
            <a:r>
              <a:rPr lang="en-US" dirty="0" smtClean="0"/>
              <a:t> of interp2)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“Cross-dissolve” between A and B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(No Triangulation)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triangulation</a:t>
            </a:r>
          </a:p>
          <a:p>
            <a:r>
              <a:rPr lang="en-US" dirty="0" smtClean="0"/>
              <a:t>Map every point using dense optical flow field</a:t>
            </a:r>
          </a:p>
          <a:p>
            <a:r>
              <a:rPr lang="en-US" dirty="0" smtClean="0"/>
              <a:t>Interpolation procedure:  same as method1</a:t>
            </a:r>
          </a:p>
          <a:p>
            <a:r>
              <a:rPr lang="en-US" dirty="0" smtClean="0"/>
              <a:t>Remap procedure : same as method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9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opencv</a:t>
            </a:r>
            <a:r>
              <a:rPr lang="en-US" dirty="0" smtClean="0"/>
              <a:t> docs:</a:t>
            </a:r>
          </a:p>
          <a:p>
            <a:r>
              <a:rPr lang="en-US" dirty="0"/>
              <a:t>The function finds an optical flow for each </a:t>
            </a:r>
            <a:r>
              <a:rPr lang="en-US" dirty="0" err="1"/>
              <a:t>prev</a:t>
            </a:r>
            <a:r>
              <a:rPr lang="en-US" dirty="0"/>
              <a:t> pixel using the </a:t>
            </a:r>
            <a:r>
              <a:rPr lang="en-US" dirty="0">
                <a:hlinkClick r:id="rId2"/>
              </a:rPr>
              <a:t>[Farneback2003]</a:t>
            </a:r>
            <a:r>
              <a:rPr lang="en-US" dirty="0"/>
              <a:t> algorithm so </a:t>
            </a:r>
            <a:r>
              <a:rPr lang="en-US" dirty="0" smtClean="0"/>
              <a:t>that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prev</a:t>
            </a:r>
            <a:r>
              <a:rPr lang="en-US" dirty="0" smtClean="0"/>
              <a:t>(</a:t>
            </a:r>
            <a:r>
              <a:rPr lang="en-US" dirty="0" err="1" smtClean="0"/>
              <a:t>y,x</a:t>
            </a:r>
            <a:r>
              <a:rPr lang="en-US" dirty="0" smtClean="0"/>
              <a:t>) ~    next(y + flow(</a:t>
            </a:r>
            <a:r>
              <a:rPr lang="en-US" dirty="0" err="1" smtClean="0"/>
              <a:t>y,x</a:t>
            </a:r>
            <a:r>
              <a:rPr lang="en-US" dirty="0" smtClean="0"/>
              <a:t>)[1],  x + flow(</a:t>
            </a:r>
            <a:r>
              <a:rPr lang="en-US" dirty="0" err="1" smtClean="0"/>
              <a:t>y,x</a:t>
            </a:r>
            <a:r>
              <a:rPr lang="en-US" dirty="0" smtClean="0"/>
              <a:t>)[0])</a:t>
            </a:r>
          </a:p>
          <a:p>
            <a:endParaRPr lang="en-US" dirty="0" smtClean="0"/>
          </a:p>
          <a:p>
            <a:r>
              <a:rPr lang="en-US" dirty="0" smtClean="0"/>
              <a:t>So, for 3 interpolated frames, we have:</a:t>
            </a: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rev</a:t>
            </a:r>
            <a:r>
              <a:rPr lang="en-US" dirty="0" smtClean="0"/>
              <a:t>(</a:t>
            </a:r>
            <a:r>
              <a:rPr lang="en-US" dirty="0" err="1" smtClean="0"/>
              <a:t>y,x</a:t>
            </a:r>
            <a:r>
              <a:rPr lang="en-US" dirty="0" smtClean="0"/>
              <a:t>) ~ next(y + alpha * flow(</a:t>
            </a:r>
            <a:r>
              <a:rPr lang="en-US" dirty="0" err="1" smtClean="0"/>
              <a:t>y,x</a:t>
            </a:r>
            <a:r>
              <a:rPr lang="en-US" dirty="0" smtClean="0"/>
              <a:t>)[1] + alpha * flow(</a:t>
            </a:r>
            <a:r>
              <a:rPr lang="en-US" dirty="0" err="1" smtClean="0"/>
              <a:t>y,x</a:t>
            </a:r>
            <a:r>
              <a:rPr lang="en-US" dirty="0" smtClean="0"/>
              <a:t>)[0])</a:t>
            </a:r>
          </a:p>
          <a:p>
            <a:r>
              <a:rPr lang="en-US" dirty="0" smtClean="0"/>
              <a:t>Where alpha = { 0.75, 0.5, 0.25}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2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FLOWS ARE EQUAL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default dense flow : </a:t>
            </a:r>
            <a:r>
              <a:rPr lang="en-US" dirty="0" err="1" smtClean="0"/>
              <a:t>Farneback</a:t>
            </a:r>
            <a:r>
              <a:rPr lang="en-US" dirty="0" smtClean="0"/>
              <a:t>  (2003)</a:t>
            </a:r>
          </a:p>
          <a:p>
            <a:r>
              <a:rPr lang="en-US" dirty="0" err="1" smtClean="0"/>
              <a:t>DeepFlow</a:t>
            </a:r>
            <a:r>
              <a:rPr lang="en-US" dirty="0" smtClean="0"/>
              <a:t> : algorithm from INRIA LEAR (2012)</a:t>
            </a:r>
          </a:p>
          <a:p>
            <a:r>
              <a:rPr lang="en-US" dirty="0" smtClean="0"/>
              <a:t>EPIC Flow : Edge preserving interpolation of correspondences </a:t>
            </a:r>
          </a:p>
          <a:p>
            <a:r>
              <a:rPr lang="en-US" dirty="0" smtClean="0"/>
              <a:t> best according to evaluation by MPI SINTEL (</a:t>
            </a:r>
            <a:r>
              <a:rPr lang="en-US" dirty="0" err="1" smtClean="0"/>
              <a:t>relaistic</a:t>
            </a:r>
            <a:r>
              <a:rPr lang="en-US" dirty="0" smtClean="0"/>
              <a:t> videos generated by  graphics + vision and hence has ground truth to quantitatively evaluate flow algorithms)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FARENBACK FLOW</a:t>
            </a:r>
            <a:endParaRPr lang="en-US" dirty="0"/>
          </a:p>
        </p:txBody>
      </p:sp>
      <p:pic>
        <p:nvPicPr>
          <p:cNvPr id="4" name="Content Placeholder 3" descr="flow_00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75" r="-34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455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FLOW</a:t>
            </a:r>
            <a:endParaRPr lang="en-US" dirty="0"/>
          </a:p>
        </p:txBody>
      </p:sp>
      <p:pic>
        <p:nvPicPr>
          <p:cNvPr id="4" name="Content Placeholder 3" descr="flow_00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75" r="-34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81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Demo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Farenback</a:t>
            </a:r>
            <a:r>
              <a:rPr lang="en-US" dirty="0" smtClean="0"/>
              <a:t> : test video</a:t>
            </a:r>
          </a:p>
          <a:p>
            <a:r>
              <a:rPr lang="en-US" dirty="0" err="1" smtClean="0"/>
              <a:t>DeepFlow</a:t>
            </a:r>
            <a:r>
              <a:rPr lang="en-US" dirty="0" smtClean="0"/>
              <a:t>  : test video</a:t>
            </a:r>
          </a:p>
          <a:p>
            <a:r>
              <a:rPr lang="en-US" dirty="0" err="1" smtClean="0"/>
              <a:t>Farenback</a:t>
            </a:r>
            <a:r>
              <a:rPr lang="en-US" dirty="0" smtClean="0"/>
              <a:t> : jump video</a:t>
            </a:r>
          </a:p>
          <a:p>
            <a:r>
              <a:rPr lang="en-US" dirty="0" smtClean="0"/>
              <a:t>Deep Flow : jump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21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symb}&#10;\usepackage{mathpazo}&#10;\usepackage{xcolor}&#10;\begin{document}&#10;&#10;$$&#10;E(\mathbf{w}) = \iint E_{data} + \alpha E_{smooth} \textcolor{red}{+\beta E_{match}} \mathbf{dx}&#10;$$&#10;\end{document}"/>
  <p:tag name="IGUANATEXSIZE" val="1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252</TotalTime>
  <Words>484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SlOMO</vt:lpstr>
      <vt:lpstr>METHOD 1 (Warping triangulations)</vt:lpstr>
      <vt:lpstr>METHOD 1</vt:lpstr>
      <vt:lpstr>METHOD 2 (No Triangulation)</vt:lpstr>
      <vt:lpstr>Interpolations</vt:lpstr>
      <vt:lpstr>NOT ALL FLOWS ARE EQUAL !</vt:lpstr>
      <vt:lpstr>FARENBACK FLOW</vt:lpstr>
      <vt:lpstr>DEEP FLOW</vt:lpstr>
      <vt:lpstr>  Demo videos</vt:lpstr>
      <vt:lpstr>THEORY</vt:lpstr>
      <vt:lpstr>THEORY</vt:lpstr>
      <vt:lpstr>BETTER OPTICAL FLOW</vt:lpstr>
      <vt:lpstr>Deep Flow [Weinzaepfel et al ] Non-rigid matching</vt:lpstr>
      <vt:lpstr>Deep Flow [Weinzaepfel et al ] Pipeline </vt:lpstr>
      <vt:lpstr>THANK YOU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SlOMO</dc:title>
  <dc:creator>Sourabh Daptardar</dc:creator>
  <cp:lastModifiedBy>Sourabh Daptardar</cp:lastModifiedBy>
  <cp:revision>22</cp:revision>
  <dcterms:created xsi:type="dcterms:W3CDTF">2015-03-18T20:38:52Z</dcterms:created>
  <dcterms:modified xsi:type="dcterms:W3CDTF">2015-03-19T00:50:59Z</dcterms:modified>
</cp:coreProperties>
</file>