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4" r:id="rId6"/>
    <p:sldId id="262" r:id="rId7"/>
    <p:sldId id="271" r:id="rId8"/>
    <p:sldId id="265" r:id="rId9"/>
    <p:sldId id="275" r:id="rId10"/>
    <p:sldId id="273" r:id="rId11"/>
    <p:sldId id="276" r:id="rId12"/>
    <p:sldId id="277" r:id="rId13"/>
    <p:sldId id="278" r:id="rId14"/>
    <p:sldId id="279" r:id="rId15"/>
    <p:sldId id="269" r:id="rId16"/>
    <p:sldId id="292" r:id="rId17"/>
    <p:sldId id="293" r:id="rId18"/>
    <p:sldId id="280" r:id="rId19"/>
    <p:sldId id="270" r:id="rId20"/>
    <p:sldId id="282" r:id="rId21"/>
    <p:sldId id="284" r:id="rId22"/>
    <p:sldId id="286" r:id="rId23"/>
    <p:sldId id="290" r:id="rId24"/>
    <p:sldId id="291" r:id="rId25"/>
    <p:sldId id="281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285750" rtl="0">
              <a:spcBef>
                <a:spcPts val="0"/>
              </a:spcBef>
              <a:defRPr/>
            </a:lvl2pPr>
            <a:lvl3pPr marL="1143000" indent="-228600" rtl="0">
              <a:spcBef>
                <a:spcPts val="0"/>
              </a:spcBef>
              <a:defRPr/>
            </a:lvl3pPr>
            <a:lvl4pPr marL="1600200" indent="-228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world.wolfram.com/GaussianCurvature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eth.org/Ken/Publications_files/Breen-etal_SIG04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381000" y="1600200"/>
            <a:ext cx="8426700" cy="12576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Chan-</a:t>
            </a:r>
            <a:r>
              <a:rPr lang="en-US" sz="3600" dirty="0" err="1" smtClean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Vese</a:t>
            </a:r>
            <a:r>
              <a:rPr lang="en-US" sz="3600" dirty="0" smtClean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Segmentation in 2D and 3D Medical Image Data</a:t>
            </a:r>
            <a:endParaRPr sz="36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4396200" y="5838875"/>
            <a:ext cx="4747799" cy="1350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3657600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Sourabh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Daptardar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Ahsanul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Karim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a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971800"/>
            <a:ext cx="4692315" cy="3429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800741" cy="714475"/>
          </a:xfrm>
          <a:prstGeom prst="rect">
            <a:avLst/>
          </a:prstGeom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6868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Functional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F(c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1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2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in terms of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Φ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2400" b="1" dirty="0" smtClean="0">
                <a:latin typeface="Cambria" pitchFamily="18" charset="0"/>
              </a:rPr>
              <a:t>[2] </a:t>
            </a:r>
            <a:r>
              <a:rPr lang="en-US" sz="2400" b="1" i="1" dirty="0" smtClean="0">
                <a:latin typeface="Cambria" pitchFamily="18" charset="0"/>
              </a:rPr>
              <a:t>Area(inside(C))</a:t>
            </a:r>
            <a:r>
              <a:rPr lang="en-US" sz="2400" i="1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calculated as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the area of the region </a:t>
            </a:r>
            <a:r>
              <a:rPr lang="en-US" sz="2400" dirty="0" smtClean="0">
                <a:latin typeface="Cambria" pitchFamily="18" charset="0"/>
              </a:rPr>
              <a:t>where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	</a:t>
            </a:r>
            <a:r>
              <a:rPr lang="el-GR" sz="2400" dirty="0" smtClean="0">
                <a:latin typeface="Cambria" pitchFamily="18" charset="0"/>
              </a:rPr>
              <a:t> Φ</a:t>
            </a:r>
            <a:r>
              <a:rPr lang="en-US" sz="2400" i="1" dirty="0" smtClean="0"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i="1" dirty="0" smtClean="0">
                <a:latin typeface="Cambria" pitchFamily="18" charset="0"/>
              </a:rPr>
              <a:t>≥</a:t>
            </a:r>
            <a:r>
              <a:rPr lang="en-US" sz="2400" dirty="0" smtClean="0">
                <a:latin typeface="Cambria" pitchFamily="18" charset="0"/>
              </a:rPr>
              <a:t> 0: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b="1" dirty="0" smtClean="0">
                <a:latin typeface="Cambria" pitchFamily="18" charset="0"/>
              </a:rPr>
              <a:t>[3] 			         </a:t>
            </a:r>
            <a:r>
              <a:rPr lang="en-US" sz="2400" dirty="0" smtClean="0">
                <a:latin typeface="Cambria" pitchFamily="18" charset="0"/>
              </a:rPr>
              <a:t>in terms of </a:t>
            </a:r>
            <a:r>
              <a:rPr lang="el-GR" sz="2400" dirty="0" smtClean="0">
                <a:latin typeface="Cambria" pitchFamily="18" charset="0"/>
              </a:rPr>
              <a:t> Φ</a:t>
            </a:r>
            <a:r>
              <a:rPr lang="en-US" sz="2400" i="1" dirty="0" smtClean="0"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i="1" dirty="0" smtClean="0">
                <a:latin typeface="Cambria" pitchFamily="18" charset="0"/>
              </a:rPr>
              <a:t>&gt;</a:t>
            </a:r>
            <a:r>
              <a:rPr lang="en-US" sz="2400" dirty="0" smtClean="0">
                <a:latin typeface="Cambria" pitchFamily="18" charset="0"/>
              </a:rPr>
              <a:t> 0, considering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only the region in which </a:t>
            </a:r>
            <a:r>
              <a:rPr lang="el-GR" sz="2400" dirty="0" smtClean="0">
                <a:latin typeface="Cambria" pitchFamily="18" charset="0"/>
              </a:rPr>
              <a:t>Φ</a:t>
            </a:r>
            <a:r>
              <a:rPr lang="en-US" sz="2400" i="1" dirty="0" smtClean="0"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i="1" dirty="0" smtClean="0">
                <a:latin typeface="Cambria" pitchFamily="18" charset="0"/>
              </a:rPr>
              <a:t>&gt;</a:t>
            </a:r>
            <a:r>
              <a:rPr lang="en-US" sz="2400" dirty="0" smtClean="0">
                <a:latin typeface="Cambria" pitchFamily="18" charset="0"/>
              </a:rPr>
              <a:t> 0: </a:t>
            </a:r>
          </a:p>
          <a:p>
            <a:pPr>
              <a:spcBef>
                <a:spcPts val="1000"/>
              </a:spcBef>
            </a:pPr>
            <a:r>
              <a:rPr lang="en-US" sz="2400" b="1" dirty="0" smtClean="0">
                <a:latin typeface="Cambria" pitchFamily="18" charset="0"/>
              </a:rPr>
              <a:t>	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9" name="Picture 8" descr="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514600"/>
            <a:ext cx="5313219" cy="990600"/>
          </a:xfrm>
          <a:prstGeom prst="rect">
            <a:avLst/>
          </a:prstGeom>
        </p:spPr>
      </p:pic>
      <p:pic>
        <p:nvPicPr>
          <p:cNvPr id="11" name="Picture 10" descr="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648200"/>
            <a:ext cx="7773485" cy="15718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6868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Functional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F(c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1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2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in terms of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Φ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2400" b="1" dirty="0" smtClean="0">
                <a:latin typeface="Cambria" pitchFamily="18" charset="0"/>
              </a:rPr>
              <a:t>[4] </a:t>
            </a:r>
            <a:r>
              <a:rPr lang="en-US" sz="2400" dirty="0" smtClean="0">
                <a:latin typeface="Cambria" pitchFamily="18" charset="0"/>
              </a:rPr>
              <a:t>Similarly: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b="1" dirty="0" smtClean="0">
                <a:latin typeface="Cambria" pitchFamily="18" charset="0"/>
              </a:rPr>
              <a:t>[5] </a:t>
            </a:r>
            <a:r>
              <a:rPr lang="en-US" sz="2400" dirty="0" smtClean="0">
                <a:latin typeface="Cambria" pitchFamily="18" charset="0"/>
              </a:rPr>
              <a:t>The average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intensities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12" name="Picture 11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7802506" cy="1676400"/>
          </a:xfrm>
          <a:prstGeom prst="rect">
            <a:avLst/>
          </a:prstGeom>
        </p:spPr>
      </p:pic>
      <p:pic>
        <p:nvPicPr>
          <p:cNvPr id="13" name="Picture 12" descr="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648200"/>
            <a:ext cx="7621064" cy="14670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6868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Functional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F(c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1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2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in terms of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Φ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Energy functional </a:t>
            </a:r>
            <a:r>
              <a:rPr lang="en-US" sz="2400" dirty="0" smtClean="0">
                <a:latin typeface="Cambria" pitchFamily="18" charset="0"/>
              </a:rPr>
              <a:t>becomes: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9" name="Picture 8" descr="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5" y="2209800"/>
            <a:ext cx="8916835" cy="1600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6868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Functional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F(c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1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2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in terms of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Φ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Energy functional </a:t>
            </a:r>
            <a:r>
              <a:rPr lang="en-US" sz="2400" dirty="0" smtClean="0">
                <a:latin typeface="Cambria" pitchFamily="18" charset="0"/>
              </a:rPr>
              <a:t>becomes: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Parameters: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Region term: 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	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affects the motion of the curve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Term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	is 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penalty on the total length of C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9" name="Picture 8" descr="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8535835" cy="1531826"/>
          </a:xfrm>
          <a:prstGeom prst="rect">
            <a:avLst/>
          </a:prstGeom>
        </p:spPr>
      </p:pic>
      <p:pic>
        <p:nvPicPr>
          <p:cNvPr id="8" name="Picture 7" descr="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962400"/>
            <a:ext cx="3077005" cy="485843"/>
          </a:xfrm>
          <a:prstGeom prst="rect">
            <a:avLst/>
          </a:prstGeom>
        </p:spPr>
      </p:pic>
      <p:pic>
        <p:nvPicPr>
          <p:cNvPr id="10" name="Picture 9" descr="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429157"/>
            <a:ext cx="3410426" cy="66684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6868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Variational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 PDE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Euler-Lagrange equation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and 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gradient-descent method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are used to derive equation for the level set function </a:t>
            </a:r>
            <a:r>
              <a:rPr lang="el-GR" sz="2400" dirty="0" smtClean="0">
                <a:latin typeface="Cambria" pitchFamily="18" charset="0"/>
              </a:rPr>
              <a:t>Φ</a:t>
            </a:r>
            <a:r>
              <a:rPr lang="en-US" sz="2400" dirty="0" smtClean="0">
                <a:latin typeface="Cambria" pitchFamily="18" charset="0"/>
              </a:rPr>
              <a:t> that minimizes fitting energy </a:t>
            </a:r>
            <a:r>
              <a:rPr lang="en-US" sz="2400" i="1" dirty="0" smtClean="0">
                <a:latin typeface="Cambria" pitchFamily="18" charset="0"/>
              </a:rPr>
              <a:t>F(</a:t>
            </a:r>
            <a:r>
              <a:rPr lang="el-GR" sz="2400" i="1" dirty="0" smtClean="0">
                <a:latin typeface="Cambria" pitchFamily="18" charset="0"/>
              </a:rPr>
              <a:t>Φ</a:t>
            </a:r>
            <a:r>
              <a:rPr lang="en-US" sz="2400" i="1" dirty="0" smtClean="0">
                <a:latin typeface="Cambria" pitchFamily="18" charset="0"/>
              </a:rPr>
              <a:t>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Here, </a:t>
            </a:r>
            <a:r>
              <a:rPr lang="el-GR" sz="2400" dirty="0" smtClean="0">
                <a:latin typeface="Cambria" pitchFamily="18" charset="0"/>
              </a:rPr>
              <a:t>κ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l-GR" sz="2400" i="1" dirty="0" smtClean="0">
                <a:latin typeface="Cambria" pitchFamily="18" charset="0"/>
              </a:rPr>
              <a:t>Φ</a:t>
            </a:r>
            <a:r>
              <a:rPr lang="en-US" sz="2400" dirty="0" smtClean="0">
                <a:latin typeface="Cambria" pitchFamily="18" charset="0"/>
              </a:rPr>
              <a:t>) is 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curvature of evolving curve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.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For 3D case, we have used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curvature of surface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.</a:t>
            </a:r>
            <a:endParaRPr lang="en-US" sz="2400" dirty="0" smtClean="0">
              <a:solidFill>
                <a:srgbClr val="C00000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8" name="Picture 7" descr="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43200"/>
            <a:ext cx="5488983" cy="2590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Numerical Approximation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990600"/>
            <a:ext cx="86868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Analytic approximations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of Heaviside and Dirac delta function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6" name="Picture 5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24000"/>
            <a:ext cx="3581900" cy="18576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Numerical Approximation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990600"/>
            <a:ext cx="86868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Analytic approximations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image curvature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7" name="Picture 6" descr="ac-nu-l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8991600" cy="46596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Numerical Approximation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990600"/>
            <a:ext cx="86868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Approximation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of </a:t>
            </a:r>
            <a:r>
              <a:rPr lang="el-GR" sz="2400" i="1" dirty="0" smtClean="0">
                <a:latin typeface="Cambria" pitchFamily="18" charset="0"/>
              </a:rPr>
              <a:t>Φ</a:t>
            </a:r>
            <a:endParaRPr lang="en-US" sz="24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8" name="Picture 7" descr="ac-nu-ph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76400"/>
            <a:ext cx="6477000" cy="41944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Numerical Simpler Form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304800" y="9144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990600"/>
            <a:ext cx="8686800" cy="52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We have used the following form of the equation: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With:				</a:t>
            </a:r>
            <a:r>
              <a:rPr lang="el-GR" sz="2400" i="1" dirty="0" smtClean="0">
                <a:latin typeface="Cambria" pitchFamily="18" charset="0"/>
              </a:rPr>
              <a:t>λ</a:t>
            </a:r>
            <a:r>
              <a:rPr lang="en-US" sz="2400" i="1" baseline="-25000" dirty="0" smtClean="0">
                <a:latin typeface="Cambria" pitchFamily="18" charset="0"/>
              </a:rPr>
              <a:t>1</a:t>
            </a:r>
            <a:r>
              <a:rPr lang="en-US" sz="2400" i="1" dirty="0" smtClean="0">
                <a:latin typeface="Cambria" pitchFamily="18" charset="0"/>
              </a:rPr>
              <a:t> =  </a:t>
            </a:r>
            <a:r>
              <a:rPr lang="el-GR" sz="2400" i="1" dirty="0" smtClean="0">
                <a:latin typeface="Cambria" pitchFamily="18" charset="0"/>
              </a:rPr>
              <a:t>λ</a:t>
            </a:r>
            <a:r>
              <a:rPr lang="en-US" sz="2400" i="1" baseline="-25000" dirty="0" smtClean="0">
                <a:latin typeface="Cambria" pitchFamily="18" charset="0"/>
              </a:rPr>
              <a:t>2 </a:t>
            </a:r>
            <a:r>
              <a:rPr lang="en-US" sz="2400" dirty="0" smtClean="0">
                <a:latin typeface="Cambria" pitchFamily="18" charset="0"/>
              </a:rPr>
              <a:t>= 0.1 and </a:t>
            </a:r>
            <a:r>
              <a:rPr lang="el-GR" sz="2400" dirty="0" smtClean="0">
                <a:latin typeface="Cambria" pitchFamily="18" charset="0"/>
              </a:rPr>
              <a:t>ε</a:t>
            </a:r>
            <a:r>
              <a:rPr lang="en-US" sz="2400" dirty="0" smtClean="0">
                <a:latin typeface="Cambria" pitchFamily="18" charset="0"/>
              </a:rPr>
              <a:t> = 0.1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Here,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curvature</a:t>
            </a:r>
            <a:r>
              <a:rPr lang="en-US" sz="2400" dirty="0" smtClean="0">
                <a:latin typeface="Cambria" pitchFamily="18" charset="0"/>
              </a:rPr>
              <a:t>: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For 3D Slicer data, we have calculated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Gaussian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Curvature of surface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1800" dirty="0" smtClean="0">
                <a:latin typeface="Cambria" pitchFamily="18" charset="0"/>
              </a:rPr>
              <a:t>κ( </a:t>
            </a:r>
            <a:r>
              <a:rPr lang="en-US" sz="1800" dirty="0" err="1" smtClean="0">
                <a:latin typeface="Cambria" pitchFamily="18" charset="0"/>
              </a:rPr>
              <a:t>x,y,z</a:t>
            </a:r>
            <a:r>
              <a:rPr lang="en-US" sz="1800" dirty="0" smtClean="0">
                <a:latin typeface="Cambria" pitchFamily="18" charset="0"/>
              </a:rPr>
              <a:t>) = {[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dirty="0" smtClean="0">
                <a:latin typeface="Cambria" pitchFamily="18" charset="0"/>
              </a:rPr>
              <a:t>(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xx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dirty="0" smtClean="0">
                <a:latin typeface="Cambria" pitchFamily="18" charset="0"/>
              </a:rPr>
              <a:t>-2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x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err="1" smtClean="0">
                <a:latin typeface="Cambria" pitchFamily="18" charset="0"/>
              </a:rPr>
              <a:t>xz</a:t>
            </a:r>
            <a:r>
              <a:rPr lang="en-US" sz="1800" dirty="0" smtClean="0">
                <a:latin typeface="Cambria" pitchFamily="18" charset="0"/>
              </a:rPr>
              <a:t>)+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x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err="1" smtClean="0">
                <a:latin typeface="Cambria" pitchFamily="18" charset="0"/>
              </a:rPr>
              <a:t>zz</a:t>
            </a:r>
            <a:r>
              <a:rPr lang="en-US" sz="1800" dirty="0" smtClean="0">
                <a:latin typeface="Cambria" pitchFamily="18" charset="0"/>
              </a:rPr>
              <a:t>][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dirty="0" smtClean="0">
                <a:latin typeface="Cambria" pitchFamily="18" charset="0"/>
              </a:rPr>
              <a:t>(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err="1" smtClean="0">
                <a:latin typeface="Cambria" pitchFamily="18" charset="0"/>
              </a:rPr>
              <a:t>yy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dirty="0" smtClean="0">
                <a:latin typeface="Cambria" pitchFamily="18" charset="0"/>
              </a:rPr>
              <a:t>-2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y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err="1" smtClean="0">
                <a:latin typeface="Cambria" pitchFamily="18" charset="0"/>
              </a:rPr>
              <a:t>yz</a:t>
            </a:r>
            <a:r>
              <a:rPr lang="en-US" sz="1800" dirty="0" smtClean="0">
                <a:latin typeface="Cambria" pitchFamily="18" charset="0"/>
              </a:rPr>
              <a:t>)+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y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err="1" smtClean="0">
                <a:latin typeface="Cambria" pitchFamily="18" charset="0"/>
              </a:rPr>
              <a:t>zz</a:t>
            </a:r>
            <a:r>
              <a:rPr lang="en-US" sz="1800" dirty="0" smtClean="0">
                <a:latin typeface="Cambria" pitchFamily="18" charset="0"/>
              </a:rPr>
              <a:t>]-</a:t>
            </a:r>
          </a:p>
          <a:p>
            <a:pPr>
              <a:spcBef>
                <a:spcPts val="1000"/>
              </a:spcBef>
            </a:pPr>
            <a:r>
              <a:rPr lang="en-US" sz="1800" dirty="0" smtClean="0">
                <a:latin typeface="Cambria" pitchFamily="18" charset="0"/>
              </a:rPr>
              <a:t>	(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dirty="0" smtClean="0">
                <a:latin typeface="Cambria" pitchFamily="18" charset="0"/>
              </a:rPr>
              <a:t>(-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x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err="1" smtClean="0">
                <a:latin typeface="Cambria" pitchFamily="18" charset="0"/>
              </a:rPr>
              <a:t>yz</a:t>
            </a:r>
            <a:r>
              <a:rPr lang="en-US" sz="1800" dirty="0" smtClean="0">
                <a:latin typeface="Cambria" pitchFamily="18" charset="0"/>
              </a:rPr>
              <a:t>+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err="1" smtClean="0">
                <a:latin typeface="Cambria" pitchFamily="18" charset="0"/>
              </a:rPr>
              <a:t>xy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z </a:t>
            </a:r>
            <a:r>
              <a:rPr lang="en-US" sz="1800" dirty="0" smtClean="0">
                <a:latin typeface="Cambria" pitchFamily="18" charset="0"/>
              </a:rPr>
              <a:t>- 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err="1" smtClean="0">
                <a:latin typeface="Cambria" pitchFamily="18" charset="0"/>
              </a:rPr>
              <a:t>xz</a:t>
            </a:r>
            <a:r>
              <a:rPr lang="el-GR" sz="1800" baseline="-25000" dirty="0" smtClean="0">
                <a:latin typeface="Cambria" pitchFamily="18" charset="0"/>
              </a:rPr>
              <a:t> 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y</a:t>
            </a:r>
            <a:r>
              <a:rPr lang="en-US" sz="1800" dirty="0" smtClean="0">
                <a:latin typeface="Cambria" pitchFamily="18" charset="0"/>
              </a:rPr>
              <a:t>)+</a:t>
            </a:r>
            <a:r>
              <a:rPr lang="el-GR" sz="1800" dirty="0" smtClean="0">
                <a:latin typeface="Cambria" pitchFamily="18" charset="0"/>
              </a:rPr>
              <a:t> Φ </a:t>
            </a:r>
            <a:r>
              <a:rPr lang="en-US" sz="1800" baseline="-25000" dirty="0" smtClean="0">
                <a:latin typeface="Cambria" pitchFamily="18" charset="0"/>
              </a:rPr>
              <a:t>x</a:t>
            </a:r>
            <a:r>
              <a:rPr lang="el-GR" sz="1800" dirty="0" smtClean="0">
                <a:latin typeface="Cambria" pitchFamily="18" charset="0"/>
              </a:rPr>
              <a:t> Φ </a:t>
            </a:r>
            <a:r>
              <a:rPr lang="en-US" sz="1800" baseline="-25000" dirty="0" smtClean="0">
                <a:latin typeface="Cambria" pitchFamily="18" charset="0"/>
              </a:rPr>
              <a:t>y</a:t>
            </a:r>
            <a:r>
              <a:rPr lang="el-GR" sz="1800" dirty="0" smtClean="0">
                <a:latin typeface="Cambria" pitchFamily="18" charset="0"/>
              </a:rPr>
              <a:t> Φ </a:t>
            </a:r>
            <a:r>
              <a:rPr lang="en-US" sz="1800" baseline="-25000" dirty="0" err="1" smtClean="0">
                <a:latin typeface="Cambria" pitchFamily="18" charset="0"/>
              </a:rPr>
              <a:t>zz</a:t>
            </a:r>
            <a:r>
              <a:rPr lang="en-US" sz="1800" dirty="0" smtClean="0">
                <a:latin typeface="Cambria" pitchFamily="18" charset="0"/>
              </a:rPr>
              <a:t>)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n-US" sz="1800" dirty="0" smtClean="0">
                <a:latin typeface="Cambria" pitchFamily="18" charset="0"/>
              </a:rPr>
              <a:t>} [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n-US" sz="1800" dirty="0" smtClean="0">
                <a:latin typeface="Cambria" pitchFamily="18" charset="0"/>
              </a:rPr>
              <a:t>(</a:t>
            </a:r>
            <a:r>
              <a:rPr lang="el-GR" sz="1800" dirty="0" smtClean="0">
                <a:latin typeface="Cambria" pitchFamily="18" charset="0"/>
              </a:rPr>
              <a:t>Φ</a:t>
            </a:r>
            <a:r>
              <a:rPr lang="en-US" sz="1800" baseline="-25000" dirty="0" smtClean="0">
                <a:latin typeface="Cambria" pitchFamily="18" charset="0"/>
              </a:rPr>
              <a:t>x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n-US" sz="1800" dirty="0" smtClean="0">
                <a:latin typeface="Cambria" pitchFamily="18" charset="0"/>
              </a:rPr>
              <a:t>+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y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n-US" sz="1800" dirty="0" smtClean="0">
                <a:latin typeface="Cambria" pitchFamily="18" charset="0"/>
              </a:rPr>
              <a:t>+</a:t>
            </a:r>
            <a:r>
              <a:rPr lang="el-GR" sz="1800" dirty="0" smtClean="0">
                <a:latin typeface="Cambria" pitchFamily="18" charset="0"/>
              </a:rPr>
              <a:t> Φ</a:t>
            </a:r>
            <a:r>
              <a:rPr lang="en-US" sz="1800" baseline="-25000" dirty="0" smtClean="0">
                <a:latin typeface="Cambria" pitchFamily="18" charset="0"/>
              </a:rPr>
              <a:t>z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n-US" sz="1800" dirty="0" smtClean="0">
                <a:latin typeface="Cambria" pitchFamily="18" charset="0"/>
              </a:rPr>
              <a:t>)</a:t>
            </a:r>
            <a:r>
              <a:rPr lang="en-US" sz="1800" baseline="30000" dirty="0" smtClean="0">
                <a:latin typeface="Cambria" pitchFamily="18" charset="0"/>
              </a:rPr>
              <a:t>2</a:t>
            </a:r>
            <a:r>
              <a:rPr lang="en-US" sz="1800" dirty="0" smtClean="0">
                <a:latin typeface="Cambria" pitchFamily="18" charset="0"/>
              </a:rPr>
              <a:t>]</a:t>
            </a:r>
            <a:r>
              <a:rPr lang="en-US" sz="1800" baseline="30000" dirty="0" smtClean="0">
                <a:latin typeface="Cambria" pitchFamily="18" charset="0"/>
              </a:rPr>
              <a:t>-1</a:t>
            </a:r>
          </a:p>
          <a:p>
            <a:pPr>
              <a:spcBef>
                <a:spcPts val="1000"/>
              </a:spcBef>
            </a:pPr>
            <a:endParaRPr lang="en-US" sz="1800" baseline="300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1800" baseline="300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			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6" name="Picture 5" descr="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260520" cy="838200"/>
          </a:xfrm>
          <a:prstGeom prst="rect">
            <a:avLst/>
          </a:prstGeom>
        </p:spPr>
      </p:pic>
      <p:pic>
        <p:nvPicPr>
          <p:cNvPr id="7" name="Picture 6" descr="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590800"/>
            <a:ext cx="2362200" cy="712410"/>
          </a:xfrm>
          <a:prstGeom prst="rect">
            <a:avLst/>
          </a:prstGeom>
        </p:spPr>
      </p:pic>
      <p:pic>
        <p:nvPicPr>
          <p:cNvPr id="8" name="Picture 7" descr="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3276600"/>
            <a:ext cx="4248743" cy="10193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9600" y="6400800"/>
            <a:ext cx="45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http://mathworld.wolfram.com/GaussianCurvature.html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343400" y="260750"/>
            <a:ext cx="4519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Demo &amp; Experiment Results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Sphere with Gaussian blur:  [1]</a:t>
            </a:r>
            <a:endParaRPr lang="en-US" dirty="0"/>
          </a:p>
        </p:txBody>
      </p:sp>
      <p:pic>
        <p:nvPicPr>
          <p:cNvPr id="7" name="Picture 6" descr="1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2521244"/>
          </a:xfrm>
          <a:prstGeom prst="rect">
            <a:avLst/>
          </a:prstGeom>
        </p:spPr>
      </p:pic>
      <p:pic>
        <p:nvPicPr>
          <p:cNvPr id="8" name="Picture 7" descr="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9144000" cy="25543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80675" y="304800"/>
            <a:ext cx="8634725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Outline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8" name="Shape 35"/>
          <p:cNvSpPr txBox="1"/>
          <p:nvPr/>
        </p:nvSpPr>
        <p:spPr>
          <a:xfrm>
            <a:off x="457200" y="1143000"/>
            <a:ext cx="8382000" cy="49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</a:rPr>
              <a:t>Segmentation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Cambria" pitchFamily="18" charset="0"/>
              </a:rPr>
              <a:t> Chan-</a:t>
            </a:r>
            <a:r>
              <a:rPr lang="en-US" sz="2800" dirty="0" err="1" smtClean="0">
                <a:latin typeface="Cambria" pitchFamily="18" charset="0"/>
              </a:rPr>
              <a:t>Vese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</a:rPr>
              <a:t>Model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</a:rPr>
              <a:t>Level Set </a:t>
            </a:r>
            <a:r>
              <a:rPr lang="en-US" sz="2800" dirty="0" smtClean="0">
                <a:latin typeface="Cambria" pitchFamily="18" charset="0"/>
              </a:rPr>
              <a:t>Formulation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</a:rPr>
              <a:t>Numerical</a:t>
            </a:r>
            <a:r>
              <a:rPr lang="en-US" sz="2800" dirty="0" smtClean="0">
                <a:latin typeface="Cambria" pitchFamily="18" charset="0"/>
              </a:rPr>
              <a:t> Approximation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</a:rPr>
              <a:t>Implementation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mbria" pitchFamily="18" charset="0"/>
              </a:rPr>
              <a:t>Demo</a:t>
            </a:r>
            <a:r>
              <a:rPr lang="en-US" sz="2800" dirty="0" smtClean="0">
                <a:latin typeface="Cambria" pitchFamily="18" charset="0"/>
              </a:rPr>
              <a:t> &amp; Experiment Results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343400" y="260750"/>
            <a:ext cx="4519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Demo &amp; Experiment Results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Sphere with Gaussian blur: [2]</a:t>
            </a:r>
            <a:endParaRPr lang="en-US" dirty="0"/>
          </a:p>
        </p:txBody>
      </p:sp>
      <p:pic>
        <p:nvPicPr>
          <p:cNvPr id="8" name="Picture 7" descr="Screen Shot 2014-05-08 at 6.50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49347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343400" y="260750"/>
            <a:ext cx="4519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Demo &amp; Experiment Results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MRI </a:t>
            </a:r>
            <a:r>
              <a:rPr lang="en-US" dirty="0" smtClean="0"/>
              <a:t>Head Tumor: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9" name="Picture 8" descr="2_2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2332507"/>
          </a:xfrm>
          <a:prstGeom prst="rect">
            <a:avLst/>
          </a:prstGeom>
        </p:spPr>
      </p:pic>
      <p:pic>
        <p:nvPicPr>
          <p:cNvPr id="10" name="Picture 9" descr="2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9144000" cy="23449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343400" y="260750"/>
            <a:ext cx="4519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Demo &amp; Experiment Results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MRI </a:t>
            </a:r>
            <a:r>
              <a:rPr lang="en-US" dirty="0" smtClean="0"/>
              <a:t>Head Tumor :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9" name="Picture 8" descr="2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46691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343400" y="260750"/>
            <a:ext cx="4519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Demo &amp; Experiment Results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MRI Head: 2</a:t>
            </a:r>
            <a:endParaRPr lang="en-US" dirty="0"/>
          </a:p>
        </p:txBody>
      </p:sp>
      <p:pic>
        <p:nvPicPr>
          <p:cNvPr id="10" name="Picture 9" descr="Screen Shot 2014-05-08 at 7.23.5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2881"/>
            <a:ext cx="9144000" cy="2550319"/>
          </a:xfrm>
          <a:prstGeom prst="rect">
            <a:avLst/>
          </a:prstGeom>
        </p:spPr>
      </p:pic>
      <p:pic>
        <p:nvPicPr>
          <p:cNvPr id="11" name="Picture 10" descr="Screen Shot 2014-05-08 at 7.23.4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9144000" cy="232171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343400" y="260750"/>
            <a:ext cx="4519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Demo &amp; Experiment Results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MRI Head: 2</a:t>
            </a:r>
            <a:endParaRPr lang="en-US" dirty="0"/>
          </a:p>
        </p:txBody>
      </p:sp>
      <p:pic>
        <p:nvPicPr>
          <p:cNvPr id="7" name="Picture 6" descr="Screen Shot 2014-05-08 at 7.30.2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47266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5181600" y="260750"/>
            <a:ext cx="36811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References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7" name="Shape 35"/>
          <p:cNvSpPr txBox="1"/>
          <p:nvPr/>
        </p:nvSpPr>
        <p:spPr>
          <a:xfrm>
            <a:off x="304800" y="990600"/>
            <a:ext cx="8534400" cy="54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[1] Active Contours without Edges. Tony F. Chan &amp; </a:t>
            </a:r>
            <a:r>
              <a:rPr lang="en-US" sz="2400" dirty="0" err="1" smtClean="0">
                <a:solidFill>
                  <a:schemeClr val="tx1"/>
                </a:solidFill>
                <a:latin typeface="Cambria" pitchFamily="18" charset="0"/>
              </a:rPr>
              <a:t>Luminita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A. </a:t>
            </a:r>
            <a:r>
              <a:rPr lang="en-US" sz="2400" dirty="0" err="1" smtClean="0">
                <a:solidFill>
                  <a:schemeClr val="tx1"/>
                </a:solidFill>
                <a:latin typeface="Cambria" pitchFamily="18" charset="0"/>
              </a:rPr>
              <a:t>Vese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[2]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Image Processing Course by Todd </a:t>
            </a:r>
            <a:r>
              <a:rPr lang="en-US" sz="2400" dirty="0" err="1" smtClean="0">
                <a:solidFill>
                  <a:schemeClr val="tx1"/>
                </a:solidFill>
                <a:latin typeface="Cambria" pitchFamily="18" charset="0"/>
              </a:rPr>
              <a:t>Wittman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http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://www.math.ucla.edu/~wittman/Fields/</a:t>
            </a:r>
            <a:endParaRPr lang="en-US" sz="24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[3]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Level Set and PDE Methods for Computer Graphics. Notes for SIGGRAPH 2004.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http://www.museth.org/Ken/Publications_files/Breen-etal_SIG04.pdf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Segmentation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6172200" y="260750"/>
            <a:ext cx="26905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33400" y="838200"/>
            <a:ext cx="8382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- Segmentation is the task of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diving an image </a:t>
            </a:r>
            <a:r>
              <a:rPr lang="en-US" sz="2400" dirty="0" smtClean="0">
                <a:latin typeface="Cambria" pitchFamily="18" charset="0"/>
              </a:rPr>
              <a:t>into meaningful sub-regions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-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Not</a:t>
            </a:r>
            <a:r>
              <a:rPr lang="en-US" sz="2400" dirty="0" smtClean="0">
                <a:latin typeface="Cambria" pitchFamily="18" charset="0"/>
              </a:rPr>
              <a:t> the same as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edge detection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-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Many applications </a:t>
            </a:r>
            <a:r>
              <a:rPr lang="en-US" sz="2400" dirty="0" smtClean="0">
                <a:latin typeface="Cambria" pitchFamily="18" charset="0"/>
              </a:rPr>
              <a:t>in medical imaging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- Tumor detection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- Tissue volume measurement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- Anatomical features (Organs, blood vessel etc.)</a:t>
            </a:r>
          </a:p>
        </p:txBody>
      </p:sp>
      <p:pic>
        <p:nvPicPr>
          <p:cNvPr id="6" name="Picture 5" descr="case_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43400"/>
            <a:ext cx="5562600" cy="210329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Segmentation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6172200" y="260750"/>
            <a:ext cx="26905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Methods 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914400" y="1219200"/>
            <a:ext cx="76200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3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ambria" pitchFamily="18" charset="0"/>
              </a:rPr>
              <a:t>Thresholding</a:t>
            </a:r>
            <a:endParaRPr lang="en-US" sz="2400" dirty="0" smtClean="0">
              <a:solidFill>
                <a:srgbClr val="C00000"/>
              </a:solidFill>
              <a:latin typeface="Cambria" pitchFamily="18" charset="0"/>
            </a:endParaRPr>
          </a:p>
          <a:p>
            <a:pPr lvl="2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Clustering</a:t>
            </a:r>
          </a:p>
          <a:p>
            <a:pPr lvl="2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Region Growing</a:t>
            </a:r>
          </a:p>
          <a:p>
            <a:pPr lvl="2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Graph Partitions</a:t>
            </a:r>
          </a:p>
          <a:p>
            <a:pPr lvl="2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Machine Learning </a:t>
            </a:r>
            <a:r>
              <a:rPr lang="en-US" sz="2400" dirty="0" smtClean="0">
                <a:latin typeface="Cambria" pitchFamily="18" charset="0"/>
              </a:rPr>
              <a:t>based approaches</a:t>
            </a:r>
          </a:p>
          <a:p>
            <a:pPr lvl="2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PDE and Contour</a:t>
            </a:r>
            <a:r>
              <a:rPr lang="en-US" sz="2400" dirty="0" smtClean="0">
                <a:latin typeface="Cambria" pitchFamily="18" charset="0"/>
              </a:rPr>
              <a:t> based methods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We’ll discuss an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Active Contour </a:t>
            </a:r>
            <a:r>
              <a:rPr lang="en-US" sz="2400" dirty="0" smtClean="0">
                <a:latin typeface="Cambria" pitchFamily="18" charset="0"/>
              </a:rPr>
              <a:t>based method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named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 Chan-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Vese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 method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6172200" y="260750"/>
            <a:ext cx="26905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 </a:t>
            </a: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Introduction…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 Powerful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and flexible method</a:t>
            </a:r>
          </a:p>
          <a:p>
            <a:pPr lvl="2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 Able to segment many types of images including some that are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difficult to segment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using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 classical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ambria" pitchFamily="18" charset="0"/>
              </a:rPr>
              <a:t>thresholding</a:t>
            </a:r>
            <a:r>
              <a:rPr lang="en-US" sz="2400" dirty="0" smtClean="0">
                <a:latin typeface="Cambria" pitchFamily="18" charset="0"/>
              </a:rPr>
              <a:t> or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gradient</a:t>
            </a:r>
            <a:r>
              <a:rPr lang="en-US" sz="2400" dirty="0" smtClean="0">
                <a:latin typeface="Cambria" pitchFamily="18" charset="0"/>
              </a:rPr>
              <a:t> based methods</a:t>
            </a:r>
          </a:p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 The model is based on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Mumford-Shah functional</a:t>
            </a:r>
          </a:p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 Widely used in medical imaging field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(especially for the segmentation of brain, hear and trachea)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267200"/>
            <a:ext cx="4267200" cy="2150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0" y="6397823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Chan </a:t>
            </a:r>
            <a:r>
              <a:rPr lang="en-US" dirty="0" err="1" smtClean="0">
                <a:latin typeface="Cambria" pitchFamily="18" charset="0"/>
              </a:rPr>
              <a:t>Vese</a:t>
            </a:r>
            <a:r>
              <a:rPr lang="en-US" dirty="0" smtClean="0">
                <a:latin typeface="Cambria" pitchFamily="18" charset="0"/>
              </a:rPr>
              <a:t> versus Gradient based method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6172200" y="260750"/>
            <a:ext cx="26905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 </a:t>
            </a: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Introduction…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An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Active Contour model</a:t>
            </a:r>
          </a:p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Begins with a contour in the image plane defining some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initial segmentation</a:t>
            </a:r>
          </a:p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initial contour is evolved </a:t>
            </a:r>
            <a:r>
              <a:rPr lang="en-US" sz="2400" dirty="0" smtClean="0">
                <a:latin typeface="Cambria" pitchFamily="18" charset="0"/>
              </a:rPr>
              <a:t>according to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some evolution equation</a:t>
            </a:r>
          </a:p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Goal is to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evolve the contour </a:t>
            </a:r>
            <a:r>
              <a:rPr lang="en-US" sz="2400" dirty="0" smtClean="0">
                <a:latin typeface="Cambria" pitchFamily="18" charset="0"/>
              </a:rPr>
              <a:t>such that it stops on the boundaries of the foreground region</a:t>
            </a:r>
          </a:p>
          <a:p>
            <a:pPr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Various approaches:</a:t>
            </a:r>
          </a:p>
          <a:p>
            <a:pPr lvl="5"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-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Level Set</a:t>
            </a:r>
            <a:r>
              <a:rPr lang="en-US" sz="2400" dirty="0" smtClean="0">
                <a:latin typeface="Cambria" pitchFamily="18" charset="0"/>
              </a:rPr>
              <a:t> method</a:t>
            </a:r>
          </a:p>
          <a:p>
            <a:pPr lvl="3"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-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Graph-cut</a:t>
            </a:r>
            <a:r>
              <a:rPr lang="en-US" sz="2400" dirty="0" smtClean="0">
                <a:latin typeface="Cambria" pitchFamily="18" charset="0"/>
              </a:rPr>
              <a:t> based method</a:t>
            </a:r>
          </a:p>
          <a:p>
            <a:pPr lvl="3">
              <a:spcBef>
                <a:spcPts val="1000"/>
              </a:spcBef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 We’ll present the Level Set based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8177525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572000" y="260750"/>
            <a:ext cx="42907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 </a:t>
            </a: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Chan-Vese Model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457200" y="990600"/>
            <a:ext cx="83058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The objective is to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</a:rPr>
              <a:t>minimize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the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</a:rPr>
              <a:t>energy functional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i="1" dirty="0" smtClean="0">
                <a:latin typeface="Cambria" pitchFamily="18" charset="0"/>
              </a:rPr>
              <a:t>F(c</a:t>
            </a:r>
            <a:r>
              <a:rPr lang="en-US" sz="2400" i="1" baseline="-25000" dirty="0" smtClean="0">
                <a:latin typeface="Cambria" pitchFamily="18" charset="0"/>
              </a:rPr>
              <a:t>1</a:t>
            </a:r>
            <a:r>
              <a:rPr lang="en-US" sz="2400" i="1" dirty="0" smtClean="0">
                <a:latin typeface="Cambria" pitchFamily="18" charset="0"/>
              </a:rPr>
              <a:t>, c</a:t>
            </a:r>
            <a:r>
              <a:rPr lang="en-US" sz="2400" i="1" baseline="-25000" dirty="0" smtClean="0">
                <a:latin typeface="Cambria" pitchFamily="18" charset="0"/>
              </a:rPr>
              <a:t>2</a:t>
            </a:r>
            <a:r>
              <a:rPr lang="en-US" sz="2400" i="1" dirty="0" smtClean="0">
                <a:latin typeface="Cambria" pitchFamily="18" charset="0"/>
              </a:rPr>
              <a:t>, C)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Where, </a:t>
            </a:r>
            <a:r>
              <a:rPr lang="en-US" sz="2400" i="1" dirty="0" smtClean="0">
                <a:latin typeface="Cambria" pitchFamily="18" charset="0"/>
              </a:rPr>
              <a:t>µ ≥0, v≥0, </a:t>
            </a:r>
            <a:r>
              <a:rPr lang="el-GR" sz="2400" i="1" dirty="0" smtClean="0">
                <a:latin typeface="Cambria" pitchFamily="18" charset="0"/>
              </a:rPr>
              <a:t>λ</a:t>
            </a:r>
            <a:r>
              <a:rPr lang="en-US" sz="2400" i="1" baseline="-25000" dirty="0" smtClean="0">
                <a:latin typeface="Cambria" pitchFamily="18" charset="0"/>
              </a:rPr>
              <a:t>1</a:t>
            </a:r>
            <a:r>
              <a:rPr lang="en-US" sz="2400" i="1" dirty="0" smtClean="0">
                <a:latin typeface="Cambria" pitchFamily="18" charset="0"/>
              </a:rPr>
              <a:t>, </a:t>
            </a:r>
            <a:r>
              <a:rPr lang="el-GR" sz="2400" i="1" dirty="0" smtClean="0">
                <a:latin typeface="Cambria" pitchFamily="18" charset="0"/>
              </a:rPr>
              <a:t>λ</a:t>
            </a:r>
            <a:r>
              <a:rPr lang="en-US" sz="2400" i="1" baseline="-25000" dirty="0" smtClean="0">
                <a:latin typeface="Cambria" pitchFamily="18" charset="0"/>
              </a:rPr>
              <a:t>2</a:t>
            </a:r>
            <a:r>
              <a:rPr lang="en-US" sz="2400" i="1" dirty="0" smtClean="0">
                <a:latin typeface="Cambria" pitchFamily="18" charset="0"/>
              </a:rPr>
              <a:t> &gt;0</a:t>
            </a:r>
            <a:r>
              <a:rPr lang="en-US" sz="2400" dirty="0" smtClean="0">
                <a:latin typeface="Cambria" pitchFamily="18" charset="0"/>
              </a:rPr>
              <a:t> are fixed parameters.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Therefore, the 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</a:rPr>
              <a:t>minimization problem </a:t>
            </a:r>
            <a:r>
              <a:rPr lang="en-US" sz="2400" dirty="0" smtClean="0">
                <a:latin typeface="Cambria" pitchFamily="18" charset="0"/>
              </a:rPr>
              <a:t>is: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7843605" cy="1600200"/>
          </a:xfrm>
          <a:prstGeom prst="rect">
            <a:avLst/>
          </a:prstGeom>
        </p:spPr>
      </p:pic>
      <p:pic>
        <p:nvPicPr>
          <p:cNvPr id="10" name="Picture 9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953000"/>
            <a:ext cx="2819400" cy="7496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Redefining</a:t>
            </a:r>
            <a:r>
              <a:rPr lang="en-US" sz="2400" dirty="0" smtClean="0">
                <a:latin typeface="Cambria" pitchFamily="18" charset="0"/>
              </a:rPr>
              <a:t> the problem in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level set formalism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C is represented by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zero level set </a:t>
            </a:r>
            <a:r>
              <a:rPr lang="en-US" sz="2400" dirty="0" smtClean="0">
                <a:latin typeface="Cambria" pitchFamily="18" charset="0"/>
              </a:rPr>
              <a:t>of some </a:t>
            </a:r>
            <a:r>
              <a:rPr lang="en-US" sz="2400" dirty="0" err="1" smtClean="0">
                <a:latin typeface="Cambria" pitchFamily="18" charset="0"/>
              </a:rPr>
              <a:t>Lipschitz</a:t>
            </a:r>
            <a:r>
              <a:rPr lang="en-US" sz="2400" dirty="0" smtClean="0">
                <a:latin typeface="Cambria" pitchFamily="18" charset="0"/>
              </a:rPr>
              <a:t> function,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</a:t>
            </a:r>
            <a:r>
              <a:rPr lang="el-GR" sz="2400" dirty="0" smtClean="0">
                <a:latin typeface="Cambria" pitchFamily="18" charset="0"/>
              </a:rPr>
              <a:t>Φ</a:t>
            </a:r>
            <a:r>
              <a:rPr lang="en-US" sz="2400" dirty="0" smtClean="0">
                <a:latin typeface="Cambria" pitchFamily="18" charset="0"/>
              </a:rPr>
              <a:t> : </a:t>
            </a:r>
            <a:r>
              <a:rPr lang="el-GR" sz="2400" dirty="0" smtClean="0">
                <a:latin typeface="Cambria" pitchFamily="18" charset="0"/>
              </a:rPr>
              <a:t>Ω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l-GR" sz="2400" dirty="0" smtClean="0">
                <a:latin typeface="Cambria" pitchFamily="18" charset="0"/>
              </a:rPr>
              <a:t>⟶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R </a:t>
            </a:r>
            <a:r>
              <a:rPr lang="en-US" sz="2400" dirty="0" smtClean="0">
                <a:latin typeface="Cambria" pitchFamily="18" charset="0"/>
              </a:rPr>
              <a:t>such that:</a:t>
            </a:r>
          </a:p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38400"/>
            <a:ext cx="5334000" cy="1573205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038206"/>
            <a:ext cx="4286849" cy="281979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8275" y="144357"/>
            <a:ext cx="7074299" cy="6843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>
                <a:solidFill>
                  <a:srgbClr val="0099CC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Chan Vese Method</a:t>
            </a:r>
            <a:endParaRPr lang="en" b="0" dirty="0">
              <a:solidFill>
                <a:srgbClr val="0099CC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 idx="4294967295"/>
          </p:nvPr>
        </p:nvSpPr>
        <p:spPr>
          <a:xfrm>
            <a:off x="4724400" y="260750"/>
            <a:ext cx="4138350" cy="567900"/>
          </a:xfrm>
          <a:prstGeom prst="rect">
            <a:avLst/>
          </a:prstGeom>
          <a:solidFill>
            <a:srgbClr val="D9D9D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800" b="0" dirty="0" smtClean="0">
                <a:solidFill>
                  <a:srgbClr val="666666"/>
                </a:solidFill>
                <a:latin typeface="Calibri" pitchFamily="34" charset="0"/>
                <a:ea typeface="Roboto Condensed"/>
                <a:cs typeface="Calibri" pitchFamily="34" charset="0"/>
                <a:sym typeface="Roboto Condensed"/>
              </a:rPr>
              <a:t>Level Set Formulation</a:t>
            </a:r>
            <a:endParaRPr lang="en" sz="2800" b="0" dirty="0">
              <a:solidFill>
                <a:srgbClr val="666666"/>
              </a:solidFill>
              <a:latin typeface="Calibri" pitchFamily="34" charset="0"/>
              <a:ea typeface="Roboto Condensed"/>
              <a:cs typeface="Calibri" pitchFamily="34" charset="0"/>
              <a:sym typeface="Roboto Condensed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57200" y="914400"/>
            <a:ext cx="83820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304800" y="838200"/>
            <a:ext cx="85344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Shape 35"/>
          <p:cNvSpPr txBox="1"/>
          <p:nvPr/>
        </p:nvSpPr>
        <p:spPr>
          <a:xfrm>
            <a:off x="304800" y="990600"/>
            <a:ext cx="86868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Functional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F(c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1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</a:t>
            </a:r>
            <a:r>
              <a:rPr lang="en-US" sz="2400" i="1" baseline="-250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2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, C)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in terms of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Φ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en-US" sz="2400" b="1" dirty="0" smtClean="0">
                <a:latin typeface="Cambria" pitchFamily="18" charset="0"/>
              </a:rPr>
              <a:t>[1] </a:t>
            </a:r>
            <a:r>
              <a:rPr lang="en-US" sz="2400" i="1" dirty="0" smtClean="0">
                <a:latin typeface="Cambria" pitchFamily="18" charset="0"/>
              </a:rPr>
              <a:t>Length(C)</a:t>
            </a:r>
            <a:r>
              <a:rPr lang="en-US" sz="2400" dirty="0" smtClean="0">
                <a:latin typeface="Cambria" pitchFamily="18" charset="0"/>
              </a:rPr>
              <a:t> calculated as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length of the zero level set </a:t>
            </a:r>
            <a:r>
              <a:rPr lang="el-GR" sz="2400" dirty="0" smtClean="0">
                <a:latin typeface="Cambria" pitchFamily="18" charset="0"/>
              </a:rPr>
              <a:t>Φ</a:t>
            </a:r>
            <a:r>
              <a:rPr lang="en-US" sz="2400" i="1" dirty="0" smtClean="0">
                <a:latin typeface="Cambria" pitchFamily="18" charset="0"/>
              </a:rPr>
              <a:t>(x, y)</a:t>
            </a:r>
            <a:r>
              <a:rPr lang="en-US" sz="2400" dirty="0" smtClean="0">
                <a:latin typeface="Cambria" pitchFamily="18" charset="0"/>
              </a:rPr>
              <a:t> = 0: </a:t>
            </a:r>
            <a:endParaRPr lang="en-US" sz="2400" dirty="0" smtClean="0">
              <a:solidFill>
                <a:srgbClr val="C00000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solidFill>
                <a:srgbClr val="C00000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solidFill>
                <a:srgbClr val="C00000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solidFill>
                <a:srgbClr val="C00000"/>
              </a:solidFill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	</a:t>
            </a:r>
            <a:r>
              <a:rPr lang="en-US" sz="2400" dirty="0" smtClean="0">
                <a:latin typeface="Cambria" pitchFamily="18" charset="0"/>
              </a:rPr>
              <a:t>Where, </a:t>
            </a:r>
            <a:r>
              <a:rPr lang="en-US" sz="2400" i="1" dirty="0" smtClean="0">
                <a:latin typeface="Cambria" pitchFamily="18" charset="0"/>
              </a:rPr>
              <a:t>H</a:t>
            </a:r>
            <a:r>
              <a:rPr lang="en-US" sz="2400" dirty="0" smtClean="0">
                <a:latin typeface="Cambria" pitchFamily="18" charset="0"/>
              </a:rPr>
              <a:t>(z) is the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Heaviside function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and, </a:t>
            </a:r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Dirac measure</a:t>
            </a:r>
            <a:r>
              <a:rPr lang="en-US" sz="2400" dirty="0" smtClean="0">
                <a:latin typeface="Cambria" pitchFamily="18" charset="0"/>
              </a:rPr>
              <a:t>: </a:t>
            </a:r>
          </a:p>
          <a:p>
            <a:pPr>
              <a:spcBef>
                <a:spcPts val="1000"/>
              </a:spcBef>
            </a:pPr>
            <a:r>
              <a:rPr lang="en-US" sz="2400" dirty="0" smtClean="0">
                <a:latin typeface="Cambria" pitchFamily="18" charset="0"/>
              </a:rPr>
              <a:t>			</a:t>
            </a:r>
          </a:p>
          <a:p>
            <a:pPr>
              <a:spcBef>
                <a:spcPts val="1000"/>
              </a:spcBef>
            </a:pPr>
            <a:endParaRPr lang="en-US" sz="2400" dirty="0" smtClean="0">
              <a:latin typeface="Cambria" pitchFamily="18" charset="0"/>
            </a:endParaRPr>
          </a:p>
        </p:txBody>
      </p:sp>
      <p:pic>
        <p:nvPicPr>
          <p:cNvPr id="7" name="Picture 6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8478835" cy="1066800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962400"/>
            <a:ext cx="3619500" cy="1447800"/>
          </a:xfrm>
          <a:prstGeom prst="rect">
            <a:avLst/>
          </a:prstGeom>
        </p:spPr>
      </p:pic>
      <p:pic>
        <p:nvPicPr>
          <p:cNvPr id="9" name="Picture 8" descr="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562600"/>
            <a:ext cx="2611816" cy="10667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676</Words>
  <PresentationFormat>On-screen Show (4:3)</PresentationFormat>
  <Paragraphs>194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 Theme</vt:lpstr>
      <vt:lpstr>Slide 1</vt:lpstr>
      <vt:lpstr>Outline</vt:lpstr>
      <vt:lpstr>Segmentation</vt:lpstr>
      <vt:lpstr>Segmentation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  <vt:lpstr>Chan Vese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DELL</dc:creator>
  <cp:lastModifiedBy>DELL</cp:lastModifiedBy>
  <cp:revision>181</cp:revision>
  <dcterms:modified xsi:type="dcterms:W3CDTF">2014-05-08T15:46:39Z</dcterms:modified>
</cp:coreProperties>
</file>