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6336" y="1810765"/>
          <a:ext cx="6431280" cy="536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6620"/>
                <a:gridCol w="2994660"/>
              </a:tblGrid>
              <a:tr h="5366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r" marR="220345">
                        <a:lnSpc>
                          <a:spcPct val="100000"/>
                        </a:lnSpc>
                      </a:pPr>
                      <a:r>
                        <a:rPr dirty="0" sz="260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PREDICTING</a:t>
                      </a:r>
                      <a:r>
                        <a:rPr dirty="0" sz="2600" spc="-95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60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ACCIDENT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algn="r" marR="2197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600" spc="-5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SEVERI</a:t>
                      </a:r>
                      <a:r>
                        <a:rPr dirty="0" sz="2600" spc="5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60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algn="ctr" marL="222250">
                        <a:lnSpc>
                          <a:spcPct val="100000"/>
                        </a:lnSpc>
                        <a:spcBef>
                          <a:spcPts val="1070"/>
                        </a:spcBef>
                        <a:tabLst>
                          <a:tab pos="450850" algn="l"/>
                        </a:tabLst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-	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Seattle Car Accident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Predictive</a:t>
                      </a:r>
                      <a:r>
                        <a:rPr dirty="0" sz="11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Analysis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9050">
                      <a:solidFill>
                        <a:srgbClr val="EC7C3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Sourabh</a:t>
                      </a:r>
                      <a:r>
                        <a:rPr dirty="0" sz="1300" spc="-1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5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Dixit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solidFill>
                            <a:srgbClr val="44536A"/>
                          </a:solidFill>
                          <a:latin typeface="Calibri"/>
                          <a:cs typeface="Calibri"/>
                        </a:rPr>
                        <a:t>IBM DATA </a:t>
                      </a:r>
                      <a:r>
                        <a:rPr dirty="0" sz="1100" spc="-5">
                          <a:solidFill>
                            <a:srgbClr val="44536A"/>
                          </a:solidFill>
                          <a:latin typeface="Calibri"/>
                          <a:cs typeface="Calibri"/>
                        </a:rPr>
                        <a:t>SCIENCE CAPSTONE </a:t>
                      </a:r>
                      <a:r>
                        <a:rPr dirty="0" sz="1100">
                          <a:solidFill>
                            <a:srgbClr val="44536A"/>
                          </a:solidFill>
                          <a:latin typeface="Calibri"/>
                          <a:cs typeface="Calibri"/>
                        </a:rPr>
                        <a:t>– October</a:t>
                      </a:r>
                      <a:r>
                        <a:rPr dirty="0" sz="1100" spc="-55">
                          <a:solidFill>
                            <a:srgbClr val="44536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solidFill>
                            <a:srgbClr val="44536A"/>
                          </a:solidFill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EC7C3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2755" y="2634233"/>
            <a:ext cx="3405504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5603"/>
            <a:ext cx="2195830" cy="69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Random</a:t>
            </a:r>
            <a:r>
              <a:rPr dirty="0" sz="1300" spc="-1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Forests</a:t>
            </a:r>
            <a:endParaRPr sz="13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prediction results were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2667" y="1781412"/>
            <a:ext cx="5643242" cy="3682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555"/>
            <a:ext cx="3361054" cy="76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RESULTS &amp;</a:t>
            </a:r>
            <a:r>
              <a:rPr dirty="0" sz="1600" spc="-1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EVALUATION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results </a:t>
            </a:r>
            <a:r>
              <a:rPr dirty="0" sz="1200">
                <a:latin typeface="Times New Roman"/>
                <a:cs typeface="Times New Roman"/>
              </a:rPr>
              <a:t>above, the </a:t>
            </a:r>
            <a:r>
              <a:rPr dirty="0" sz="1200" spc="-5">
                <a:latin typeface="Times New Roman"/>
                <a:cs typeface="Times New Roman"/>
              </a:rPr>
              <a:t>summary is 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758949"/>
          <a:ext cx="5735955" cy="6139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0185"/>
                <a:gridCol w="1419225"/>
                <a:gridCol w="2827655"/>
              </a:tblGrid>
              <a:tr h="181356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ML 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F1 Score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Confusion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018156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KNN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0222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Tree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3476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Random Forest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0.54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8166354"/>
            <a:ext cx="5671820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above </a:t>
            </a:r>
            <a:r>
              <a:rPr dirty="0" sz="1200">
                <a:latin typeface="Times New Roman"/>
                <a:cs typeface="Times New Roman"/>
              </a:rPr>
              <a:t>summary, </a:t>
            </a:r>
            <a:r>
              <a:rPr dirty="0" sz="1200" spc="-5">
                <a:latin typeface="Times New Roman"/>
                <a:cs typeface="Times New Roman"/>
              </a:rPr>
              <a:t>Decision </a:t>
            </a:r>
            <a:r>
              <a:rPr dirty="0" sz="1200">
                <a:latin typeface="Times New Roman"/>
                <a:cs typeface="Times New Roman"/>
              </a:rPr>
              <a:t>Tree </a:t>
            </a:r>
            <a:r>
              <a:rPr dirty="0" sz="1200" spc="-5">
                <a:latin typeface="Times New Roman"/>
                <a:cs typeface="Times New Roman"/>
              </a:rPr>
              <a:t>and Random Forest </a:t>
            </a:r>
            <a:r>
              <a:rPr dirty="0" sz="1200">
                <a:latin typeface="Times New Roman"/>
                <a:cs typeface="Times New Roman"/>
              </a:rPr>
              <a:t>classifiers </a:t>
            </a:r>
            <a:r>
              <a:rPr dirty="0" sz="1200" spc="-5">
                <a:latin typeface="Times New Roman"/>
                <a:cs typeface="Times New Roman"/>
              </a:rPr>
              <a:t>perform </a:t>
            </a:r>
            <a:r>
              <a:rPr dirty="0" sz="1200">
                <a:latin typeface="Times New Roman"/>
                <a:cs typeface="Times New Roman"/>
              </a:rPr>
              <a:t>the best  on the </a:t>
            </a:r>
            <a:r>
              <a:rPr dirty="0" sz="1200" spc="-5">
                <a:latin typeface="Times New Roman"/>
                <a:cs typeface="Times New Roman"/>
              </a:rPr>
              <a:t>Seattle Car Accident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4776" y="2121661"/>
            <a:ext cx="2508027" cy="183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4640" y="4139691"/>
            <a:ext cx="2624274" cy="184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8505" y="6169024"/>
            <a:ext cx="2367049" cy="1722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13434"/>
            <a:ext cx="5647055" cy="3392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FURTHER DISCUSSION / SCOPE </a:t>
            </a:r>
            <a:r>
              <a:rPr dirty="0" sz="1600" b="0">
                <a:solidFill>
                  <a:srgbClr val="2E5395"/>
                </a:solidFill>
                <a:latin typeface="Calibri Light"/>
                <a:cs typeface="Calibri Light"/>
              </a:rPr>
              <a:t>OF</a:t>
            </a:r>
            <a:r>
              <a:rPr dirty="0" sz="1600" spc="5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IMPROVEMENT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950">
              <a:latin typeface="Calibri Light"/>
              <a:cs typeface="Calibri Light"/>
            </a:endParaRPr>
          </a:p>
          <a:p>
            <a:pPr marL="12700" marR="208279">
              <a:lnSpc>
                <a:spcPct val="103299"/>
              </a:lnSpc>
            </a:pPr>
            <a:r>
              <a:rPr dirty="0" sz="1200" spc="-5">
                <a:latin typeface="Times New Roman"/>
                <a:cs typeface="Times New Roman"/>
              </a:rPr>
              <a:t>My analysis demonstrates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highest </a:t>
            </a:r>
            <a:r>
              <a:rPr dirty="0" sz="1200">
                <a:latin typeface="Times New Roman"/>
                <a:cs typeface="Times New Roman"/>
              </a:rPr>
              <a:t>F1-score </a:t>
            </a:r>
            <a:r>
              <a:rPr dirty="0" sz="1200" spc="-5">
                <a:latin typeface="Times New Roman"/>
                <a:cs typeface="Times New Roman"/>
              </a:rPr>
              <a:t>is achieved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DT and Random </a:t>
            </a:r>
            <a:r>
              <a:rPr dirty="0" sz="1200">
                <a:latin typeface="Times New Roman"/>
                <a:cs typeface="Times New Roman"/>
              </a:rPr>
              <a:t>Forest  </a:t>
            </a:r>
            <a:r>
              <a:rPr dirty="0" sz="1200" spc="-5">
                <a:latin typeface="Times New Roman"/>
                <a:cs typeface="Times New Roman"/>
              </a:rPr>
              <a:t>Classifiers. Particular </a:t>
            </a:r>
            <a:r>
              <a:rPr dirty="0" sz="1200">
                <a:latin typeface="Times New Roman"/>
                <a:cs typeface="Times New Roman"/>
              </a:rPr>
              <a:t>attention to be </a:t>
            </a:r>
            <a:r>
              <a:rPr dirty="0" sz="1200" spc="-5">
                <a:latin typeface="Times New Roman"/>
                <a:cs typeface="Times New Roman"/>
              </a:rPr>
              <a:t>paid towards better feature engineering and data  sampling techniques </a:t>
            </a:r>
            <a:r>
              <a:rPr dirty="0" sz="1200">
                <a:latin typeface="Times New Roman"/>
                <a:cs typeface="Times New Roman"/>
              </a:rPr>
              <a:t>to improve on this </a:t>
            </a:r>
            <a:r>
              <a:rPr dirty="0" sz="1200" spc="-5">
                <a:latin typeface="Times New Roman"/>
                <a:cs typeface="Times New Roman"/>
              </a:rPr>
              <a:t>base </a:t>
            </a:r>
            <a:r>
              <a:rPr dirty="0" sz="1200">
                <a:latin typeface="Times New Roman"/>
                <a:cs typeface="Times New Roman"/>
              </a:rPr>
              <a:t>analysis in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CONCLUSION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 Light"/>
              <a:cs typeface="Calibri Light"/>
            </a:endParaRPr>
          </a:p>
          <a:p>
            <a:pPr marL="12700" marR="5080">
              <a:lnSpc>
                <a:spcPct val="103299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achieved accuracies </a:t>
            </a:r>
            <a:r>
              <a:rPr dirty="0" sz="1200">
                <a:latin typeface="Times New Roman"/>
                <a:cs typeface="Times New Roman"/>
              </a:rPr>
              <a:t>using the </a:t>
            </a:r>
            <a:r>
              <a:rPr dirty="0" sz="1200" spc="-5">
                <a:latin typeface="Times New Roman"/>
                <a:cs typeface="Times New Roman"/>
              </a:rPr>
              <a:t>ML models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>
                <a:latin typeface="Times New Roman"/>
                <a:cs typeface="Times New Roman"/>
              </a:rPr>
              <a:t>improved upon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better  features and will </a:t>
            </a:r>
            <a:r>
              <a:rPr dirty="0" sz="1200">
                <a:latin typeface="Times New Roman"/>
                <a:cs typeface="Times New Roman"/>
              </a:rPr>
              <a:t>contribute to the </a:t>
            </a:r>
            <a:r>
              <a:rPr dirty="0" sz="1200" spc="-5">
                <a:latin typeface="Times New Roman"/>
                <a:cs typeface="Times New Roman"/>
              </a:rPr>
              <a:t>future </a:t>
            </a:r>
            <a:r>
              <a:rPr dirty="0" sz="1200">
                <a:latin typeface="Times New Roman"/>
                <a:cs typeface="Times New Roman"/>
              </a:rPr>
              <a:t>scope of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  <a:p>
            <a:pPr marL="469265" marR="318135" indent="-228600">
              <a:lnSpc>
                <a:spcPct val="102499"/>
              </a:lnSpc>
              <a:spcBef>
                <a:spcPts val="9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Explore </a:t>
            </a:r>
            <a:r>
              <a:rPr dirty="0" sz="1200" spc="-5">
                <a:latin typeface="Times New Roman"/>
                <a:cs typeface="Times New Roman"/>
              </a:rPr>
              <a:t>similar algorithms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Weighted </a:t>
            </a:r>
            <a:r>
              <a:rPr dirty="0" sz="1200">
                <a:latin typeface="Times New Roman"/>
                <a:cs typeface="Times New Roman"/>
              </a:rPr>
              <a:t>XGBoost </a:t>
            </a:r>
            <a:r>
              <a:rPr dirty="0" sz="1200" spc="-5">
                <a:latin typeface="Times New Roman"/>
                <a:cs typeface="Times New Roman"/>
              </a:rPr>
              <a:t>and Naïve Bayes </a:t>
            </a:r>
            <a:r>
              <a:rPr dirty="0" sz="1200">
                <a:latin typeface="Times New Roman"/>
                <a:cs typeface="Times New Roman"/>
              </a:rPr>
              <a:t>instead of  </a:t>
            </a:r>
            <a:r>
              <a:rPr dirty="0" sz="1200" spc="-5">
                <a:latin typeface="Times New Roman"/>
                <a:cs typeface="Times New Roman"/>
              </a:rPr>
              <a:t>resampling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dataset.</a:t>
            </a:r>
            <a:endParaRPr sz="1200">
              <a:latin typeface="Times New Roman"/>
              <a:cs typeface="Times New Roman"/>
            </a:endParaRPr>
          </a:p>
          <a:p>
            <a:pPr marL="469265" marR="329565" indent="-228600">
              <a:lnSpc>
                <a:spcPct val="102499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Study the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in a bit more </a:t>
            </a:r>
            <a:r>
              <a:rPr dirty="0" sz="1200" spc="-5">
                <a:latin typeface="Times New Roman"/>
                <a:cs typeface="Times New Roman"/>
              </a:rPr>
              <a:t>detail </a:t>
            </a:r>
            <a:r>
              <a:rPr dirty="0" sz="1200">
                <a:latin typeface="Times New Roman"/>
                <a:cs typeface="Times New Roman"/>
              </a:rPr>
              <a:t>and derive </a:t>
            </a:r>
            <a:r>
              <a:rPr dirty="0" sz="1200" spc="-5">
                <a:latin typeface="Times New Roman"/>
                <a:cs typeface="Times New Roman"/>
              </a:rPr>
              <a:t>correlation metrics </a:t>
            </a:r>
            <a:r>
              <a:rPr dirty="0" sz="1200">
                <a:latin typeface="Times New Roman"/>
                <a:cs typeface="Times New Roman"/>
              </a:rPr>
              <a:t>for each in  </a:t>
            </a:r>
            <a:r>
              <a:rPr dirty="0" sz="1200" spc="-5">
                <a:latin typeface="Times New Roman"/>
                <a:cs typeface="Times New Roman"/>
              </a:rPr>
              <a:t>relation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target </a:t>
            </a:r>
            <a:r>
              <a:rPr dirty="0" sz="120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46961"/>
            <a:ext cx="5759450" cy="6541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0">
                <a:solidFill>
                  <a:srgbClr val="2E5395"/>
                </a:solidFill>
                <a:latin typeface="Calibri Light"/>
                <a:cs typeface="Calibri Light"/>
              </a:rPr>
              <a:t>Predicting </a:t>
            </a:r>
            <a:r>
              <a:rPr dirty="0" sz="1800" spc="-5" b="0">
                <a:solidFill>
                  <a:srgbClr val="2E5395"/>
                </a:solidFill>
                <a:latin typeface="Calibri Light"/>
                <a:cs typeface="Calibri Light"/>
              </a:rPr>
              <a:t>Car Accident Severity </a:t>
            </a:r>
            <a:r>
              <a:rPr dirty="0" sz="1800" b="0">
                <a:solidFill>
                  <a:srgbClr val="2E5395"/>
                </a:solidFill>
                <a:latin typeface="Calibri Light"/>
                <a:cs typeface="Calibri Light"/>
              </a:rPr>
              <a:t>in</a:t>
            </a:r>
            <a:r>
              <a:rPr dirty="0" sz="1800" spc="15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800" b="0">
                <a:solidFill>
                  <a:srgbClr val="2E5395"/>
                </a:solidFill>
                <a:latin typeface="Calibri Light"/>
                <a:cs typeface="Calibri Light"/>
              </a:rPr>
              <a:t>Seattle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 Light"/>
              <a:cs typeface="Calibri Ligh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INTRODUCTION / BUSINESS</a:t>
            </a:r>
            <a:r>
              <a:rPr dirty="0" sz="160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PROBLEM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 Light"/>
              <a:cs typeface="Calibri Light"/>
            </a:endParaRPr>
          </a:p>
          <a:p>
            <a:pPr algn="just" marL="12700" marR="1079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Road traffic injuries are currently estimated </a:t>
            </a:r>
            <a:r>
              <a:rPr dirty="0" sz="1200">
                <a:latin typeface="Times New Roman"/>
                <a:cs typeface="Times New Roman"/>
              </a:rPr>
              <a:t>to be the </a:t>
            </a:r>
            <a:r>
              <a:rPr dirty="0" sz="1200" spc="-5">
                <a:latin typeface="Times New Roman"/>
                <a:cs typeface="Times New Roman"/>
              </a:rPr>
              <a:t>eighth leading cause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death across all  age groups globally, and are predicted </a:t>
            </a:r>
            <a:r>
              <a:rPr dirty="0" sz="1200">
                <a:latin typeface="Times New Roman"/>
                <a:cs typeface="Times New Roman"/>
              </a:rPr>
              <a:t>to become the </a:t>
            </a:r>
            <a:r>
              <a:rPr dirty="0" sz="1200" spc="-5">
                <a:latin typeface="Times New Roman"/>
                <a:cs typeface="Times New Roman"/>
              </a:rPr>
              <a:t>seventh leading cause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death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2030.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5900"/>
              </a:lnSpc>
              <a:spcBef>
                <a:spcPts val="1160"/>
              </a:spcBef>
            </a:pPr>
            <a:r>
              <a:rPr dirty="0" sz="1200" spc="-5">
                <a:latin typeface="Times New Roman"/>
                <a:cs typeface="Times New Roman"/>
              </a:rPr>
              <a:t>Analysing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significant range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factors,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-5">
                <a:latin typeface="Times New Roman"/>
                <a:cs typeface="Times New Roman"/>
              </a:rPr>
              <a:t>weather </a:t>
            </a:r>
            <a:r>
              <a:rPr dirty="0" sz="1200">
                <a:latin typeface="Times New Roman"/>
                <a:cs typeface="Times New Roman"/>
              </a:rPr>
              <a:t>conditions, </a:t>
            </a:r>
            <a:r>
              <a:rPr dirty="0" sz="1200" spc="-5">
                <a:latin typeface="Times New Roman"/>
                <a:cs typeface="Times New Roman"/>
              </a:rPr>
              <a:t>special events,  roadworks, </a:t>
            </a:r>
            <a:r>
              <a:rPr dirty="0" sz="1200">
                <a:latin typeface="Times New Roman"/>
                <a:cs typeface="Times New Roman"/>
              </a:rPr>
              <a:t>traffic jams among </a:t>
            </a:r>
            <a:r>
              <a:rPr dirty="0" sz="1200" spc="-5">
                <a:latin typeface="Times New Roman"/>
                <a:cs typeface="Times New Roman"/>
              </a:rPr>
              <a:t>others, an accurate prediction </a:t>
            </a:r>
            <a:r>
              <a:rPr dirty="0" sz="1200">
                <a:latin typeface="Times New Roman"/>
                <a:cs typeface="Times New Roman"/>
              </a:rPr>
              <a:t>of the severity of the </a:t>
            </a:r>
            <a:r>
              <a:rPr dirty="0" sz="1200" spc="-5">
                <a:latin typeface="Times New Roman"/>
                <a:cs typeface="Times New Roman"/>
              </a:rPr>
              <a:t>accidents  can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performed.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law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enforcement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bodies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allocate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 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advance </a:t>
            </a:r>
            <a:r>
              <a:rPr dirty="0" sz="1200">
                <a:latin typeface="Times New Roman"/>
                <a:cs typeface="Times New Roman"/>
              </a:rPr>
              <a:t>of potential accidents, </a:t>
            </a:r>
            <a:r>
              <a:rPr dirty="0" sz="1200" spc="-5">
                <a:latin typeface="Times New Roman"/>
                <a:cs typeface="Times New Roman"/>
              </a:rPr>
              <a:t>preventing </a:t>
            </a:r>
            <a:r>
              <a:rPr dirty="0" sz="1200">
                <a:latin typeface="Times New Roman"/>
                <a:cs typeface="Times New Roman"/>
              </a:rPr>
              <a:t>when </a:t>
            </a:r>
            <a:r>
              <a:rPr dirty="0" sz="1200" spc="-5">
                <a:latin typeface="Times New Roman"/>
                <a:cs typeface="Times New Roman"/>
              </a:rPr>
              <a:t>and where </a:t>
            </a:r>
            <a:r>
              <a:rPr dirty="0" sz="1200">
                <a:latin typeface="Times New Roman"/>
                <a:cs typeface="Times New Roman"/>
              </a:rPr>
              <a:t>a severe accidents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occur </a:t>
            </a:r>
            <a:r>
              <a:rPr dirty="0" sz="1200" spc="-5">
                <a:latin typeface="Times New Roman"/>
                <a:cs typeface="Times New Roman"/>
              </a:rPr>
              <a:t>as  well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money.</a:t>
            </a:r>
            <a:r>
              <a:rPr dirty="0" sz="1200" spc="-10">
                <a:latin typeface="Times New Roman"/>
                <a:cs typeface="Times New Roman"/>
              </a:rPr>
              <a:t> 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knowledge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situation 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warned </a:t>
            </a:r>
            <a:r>
              <a:rPr dirty="0" sz="1200">
                <a:latin typeface="Times New Roman"/>
                <a:cs typeface="Times New Roman"/>
              </a:rPr>
              <a:t>to drivers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that they would drive more </a:t>
            </a:r>
            <a:r>
              <a:rPr dirty="0" sz="1200" spc="-5">
                <a:latin typeface="Times New Roman"/>
                <a:cs typeface="Times New Roman"/>
              </a:rPr>
              <a:t>carefully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even change their route </a:t>
            </a:r>
            <a:r>
              <a:rPr dirty="0" sz="1200" spc="20">
                <a:latin typeface="Times New Roman"/>
                <a:cs typeface="Times New Roman"/>
              </a:rPr>
              <a:t>if 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possible or to hospital </a:t>
            </a:r>
            <a:r>
              <a:rPr dirty="0" sz="1200" spc="-5">
                <a:latin typeface="Times New Roman"/>
                <a:cs typeface="Times New Roman"/>
              </a:rPr>
              <a:t>which could </a:t>
            </a:r>
            <a:r>
              <a:rPr dirty="0" sz="1200">
                <a:latin typeface="Times New Roman"/>
                <a:cs typeface="Times New Roman"/>
              </a:rPr>
              <a:t>have set everything </a:t>
            </a:r>
            <a:r>
              <a:rPr dirty="0" sz="1200" spc="-5">
                <a:latin typeface="Times New Roman"/>
                <a:cs typeface="Times New Roman"/>
              </a:rPr>
              <a:t>ready </a:t>
            </a:r>
            <a:r>
              <a:rPr dirty="0" sz="1200">
                <a:latin typeface="Times New Roman"/>
                <a:cs typeface="Times New Roman"/>
              </a:rPr>
              <a:t>for a severe </a:t>
            </a:r>
            <a:r>
              <a:rPr dirty="0" sz="1200" spc="-5">
                <a:latin typeface="Times New Roman"/>
                <a:cs typeface="Times New Roman"/>
              </a:rPr>
              <a:t>intervention </a:t>
            </a:r>
            <a:r>
              <a:rPr dirty="0" sz="1200">
                <a:latin typeface="Times New Roman"/>
                <a:cs typeface="Times New Roman"/>
              </a:rPr>
              <a:t>in  </a:t>
            </a:r>
            <a:r>
              <a:rPr dirty="0" sz="1200" spc="-5">
                <a:latin typeface="Times New Roman"/>
                <a:cs typeface="Times New Roman"/>
              </a:rPr>
              <a:t>advance.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Governments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highly </a:t>
            </a:r>
            <a:r>
              <a:rPr dirty="0" sz="1200" spc="-5">
                <a:latin typeface="Times New Roman"/>
                <a:cs typeface="Times New Roman"/>
              </a:rPr>
              <a:t>interested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accurate predictions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severity of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accident, 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 time of </a:t>
            </a:r>
            <a:r>
              <a:rPr dirty="0" sz="1200" spc="-5">
                <a:latin typeface="Times New Roman"/>
                <a:cs typeface="Times New Roman"/>
              </a:rPr>
              <a:t>arrival and </a:t>
            </a:r>
            <a:r>
              <a:rPr dirty="0" sz="1200">
                <a:latin typeface="Times New Roman"/>
                <a:cs typeface="Times New Roman"/>
              </a:rPr>
              <a:t>thus save a </a:t>
            </a:r>
            <a:r>
              <a:rPr dirty="0" sz="1200" spc="-5">
                <a:latin typeface="Times New Roman"/>
                <a:cs typeface="Times New Roman"/>
              </a:rPr>
              <a:t>significant amount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people each </a:t>
            </a:r>
            <a:r>
              <a:rPr dirty="0" sz="1200">
                <a:latin typeface="Times New Roman"/>
                <a:cs typeface="Times New Roman"/>
              </a:rPr>
              <a:t>year.  </a:t>
            </a:r>
            <a:r>
              <a:rPr dirty="0" sz="1200" spc="-5">
                <a:latin typeface="Times New Roman"/>
                <a:cs typeface="Times New Roman"/>
              </a:rPr>
              <a:t>Others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technologies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  </a:t>
            </a:r>
            <a:r>
              <a:rPr dirty="0" sz="1200" spc="-5">
                <a:latin typeface="Times New Roman"/>
                <a:cs typeface="Times New Roman"/>
              </a:rPr>
              <a:t>safeness.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Seattle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government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 </a:t>
            </a:r>
            <a:r>
              <a:rPr dirty="0" sz="1200" spc="-5">
                <a:latin typeface="Times New Roman"/>
                <a:cs typeface="Times New Roman"/>
              </a:rPr>
              <a:t>alert drivers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-5">
                <a:latin typeface="Times New Roman"/>
                <a:cs typeface="Times New Roman"/>
              </a:rPr>
              <a:t>alert display system and police </a:t>
            </a:r>
            <a:r>
              <a:rPr dirty="0" sz="1200">
                <a:latin typeface="Times New Roman"/>
                <a:cs typeface="Times New Roman"/>
              </a:rPr>
              <a:t>to be more careful in </a:t>
            </a:r>
            <a:r>
              <a:rPr dirty="0" sz="1200" spc="-5">
                <a:latin typeface="Times New Roman"/>
                <a:cs typeface="Times New Roman"/>
              </a:rPr>
              <a:t>critical situations. </a:t>
            </a:r>
            <a:r>
              <a:rPr dirty="0" sz="1200" spc="-10">
                <a:latin typeface="Times New Roman"/>
                <a:cs typeface="Times New Roman"/>
              </a:rPr>
              <a:t>In 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cases,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paying enough attention </a:t>
            </a:r>
            <a:r>
              <a:rPr dirty="0" sz="1200">
                <a:latin typeface="Times New Roman"/>
                <a:cs typeface="Times New Roman"/>
              </a:rPr>
              <a:t>during </a:t>
            </a:r>
            <a:r>
              <a:rPr dirty="0" sz="1200" spc="-5">
                <a:latin typeface="Times New Roman"/>
                <a:cs typeface="Times New Roman"/>
              </a:rPr>
              <a:t>driving, </a:t>
            </a:r>
            <a:r>
              <a:rPr dirty="0" sz="1200">
                <a:latin typeface="Times New Roman"/>
                <a:cs typeface="Times New Roman"/>
              </a:rPr>
              <a:t>drugs </a:t>
            </a:r>
            <a:r>
              <a:rPr dirty="0" sz="1200" spc="-5">
                <a:latin typeface="Times New Roman"/>
                <a:cs typeface="Times New Roman"/>
              </a:rPr>
              <a:t>and alcohol </a:t>
            </a:r>
            <a:r>
              <a:rPr dirty="0" sz="1200">
                <a:latin typeface="Times New Roman"/>
                <a:cs typeface="Times New Roman"/>
              </a:rPr>
              <a:t>or driving </a:t>
            </a:r>
            <a:r>
              <a:rPr dirty="0" sz="1200" spc="-5">
                <a:latin typeface="Times New Roman"/>
                <a:cs typeface="Times New Roman"/>
              </a:rPr>
              <a:t>at very 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fun/competition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occurring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prevented 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deploying harsher </a:t>
            </a:r>
            <a:r>
              <a:rPr dirty="0" sz="1200">
                <a:latin typeface="Times New Roman"/>
                <a:cs typeface="Times New Roman"/>
              </a:rPr>
              <a:t>regulations. </a:t>
            </a:r>
            <a:r>
              <a:rPr dirty="0" sz="1200" spc="-5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aforementioned causes, weather, </a:t>
            </a:r>
            <a:r>
              <a:rPr dirty="0" sz="1200">
                <a:latin typeface="Times New Roman"/>
                <a:cs typeface="Times New Roman"/>
              </a:rPr>
              <a:t>visibility, </a:t>
            </a:r>
            <a:r>
              <a:rPr dirty="0" sz="1200" spc="-10">
                <a:latin typeface="Times New Roman"/>
                <a:cs typeface="Times New Roman"/>
              </a:rPr>
              <a:t>or  </a:t>
            </a:r>
            <a:r>
              <a:rPr dirty="0" sz="1200" spc="-5">
                <a:latin typeface="Times New Roman"/>
                <a:cs typeface="Times New Roman"/>
              </a:rPr>
              <a:t>road conditions are </a:t>
            </a:r>
            <a:r>
              <a:rPr dirty="0" sz="1200">
                <a:latin typeface="Times New Roman"/>
                <a:cs typeface="Times New Roman"/>
              </a:rPr>
              <a:t>the major uncontrollable factors that can be </a:t>
            </a:r>
            <a:r>
              <a:rPr dirty="0" sz="1200" spc="-5">
                <a:latin typeface="Times New Roman"/>
                <a:cs typeface="Times New Roman"/>
              </a:rPr>
              <a:t>prevented </a:t>
            </a:r>
            <a:r>
              <a:rPr dirty="0" sz="1200" spc="5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revealing </a:t>
            </a:r>
            <a:r>
              <a:rPr dirty="0" sz="1200">
                <a:latin typeface="Times New Roman"/>
                <a:cs typeface="Times New Roman"/>
              </a:rPr>
              <a:t>hidden  </a:t>
            </a:r>
            <a:r>
              <a:rPr dirty="0" sz="1200" spc="-5">
                <a:latin typeface="Times New Roman"/>
                <a:cs typeface="Times New Roman"/>
              </a:rPr>
              <a:t>patterns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data and announcing warning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local government, police and drivers </a:t>
            </a:r>
            <a:r>
              <a:rPr dirty="0" sz="1200">
                <a:latin typeface="Times New Roman"/>
                <a:cs typeface="Times New Roman"/>
              </a:rPr>
              <a:t>on the  </a:t>
            </a:r>
            <a:r>
              <a:rPr dirty="0" sz="1200" spc="-5">
                <a:latin typeface="Times New Roman"/>
                <a:cs typeface="Times New Roman"/>
              </a:rPr>
              <a:t>targeted roads.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target audience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is local </a:t>
            </a:r>
            <a:r>
              <a:rPr dirty="0" sz="1200">
                <a:latin typeface="Times New Roman"/>
                <a:cs typeface="Times New Roman"/>
              </a:rPr>
              <a:t>Seattle </a:t>
            </a:r>
            <a:r>
              <a:rPr dirty="0" sz="1200" spc="-5">
                <a:latin typeface="Times New Roman"/>
                <a:cs typeface="Times New Roman"/>
              </a:rPr>
              <a:t>government, </a:t>
            </a:r>
            <a:r>
              <a:rPr dirty="0" sz="1200">
                <a:latin typeface="Times New Roman"/>
                <a:cs typeface="Times New Roman"/>
              </a:rPr>
              <a:t>police, </a:t>
            </a:r>
            <a:r>
              <a:rPr dirty="0" sz="1200" spc="-5">
                <a:latin typeface="Times New Roman"/>
                <a:cs typeface="Times New Roman"/>
              </a:rPr>
              <a:t>rescue </a:t>
            </a:r>
            <a:r>
              <a:rPr dirty="0" sz="1200">
                <a:latin typeface="Times New Roman"/>
                <a:cs typeface="Times New Roman"/>
              </a:rPr>
              <a:t>groups </a:t>
            </a:r>
            <a:r>
              <a:rPr dirty="0" sz="1200" spc="-5">
                <a:latin typeface="Times New Roman"/>
                <a:cs typeface="Times New Roman"/>
              </a:rPr>
              <a:t>and  insurance </a:t>
            </a:r>
            <a:r>
              <a:rPr dirty="0" sz="1200">
                <a:latin typeface="Times New Roman"/>
                <a:cs typeface="Times New Roman"/>
              </a:rPr>
              <a:t>organisation as </a:t>
            </a:r>
            <a:r>
              <a:rPr dirty="0" sz="1200" spc="-5">
                <a:latin typeface="Times New Roman"/>
                <a:cs typeface="Times New Roman"/>
              </a:rPr>
              <a:t>well. </a:t>
            </a:r>
            <a:r>
              <a:rPr dirty="0" sz="1200">
                <a:latin typeface="Times New Roman"/>
                <a:cs typeface="Times New Roman"/>
              </a:rPr>
              <a:t>This model </a:t>
            </a:r>
            <a:r>
              <a:rPr dirty="0" sz="1200" spc="-5">
                <a:latin typeface="Times New Roman"/>
                <a:cs typeface="Times New Roman"/>
              </a:rPr>
              <a:t>results will </a:t>
            </a:r>
            <a:r>
              <a:rPr dirty="0" sz="1200">
                <a:latin typeface="Times New Roman"/>
                <a:cs typeface="Times New Roman"/>
              </a:rPr>
              <a:t>provide them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make insightful  </a:t>
            </a:r>
            <a:r>
              <a:rPr dirty="0" sz="1200" spc="-5">
                <a:latin typeface="Times New Roman"/>
                <a:cs typeface="Times New Roman"/>
              </a:rPr>
              <a:t>decisions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reducing </a:t>
            </a:r>
            <a:r>
              <a:rPr dirty="0" sz="1200">
                <a:latin typeface="Times New Roman"/>
                <a:cs typeface="Times New Roman"/>
              </a:rPr>
              <a:t>the number of </a:t>
            </a:r>
            <a:r>
              <a:rPr dirty="0" sz="1200" spc="-5">
                <a:latin typeface="Times New Roman"/>
                <a:cs typeface="Times New Roman"/>
              </a:rPr>
              <a:t>accidents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city.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555"/>
            <a:ext cx="5756275" cy="19646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DATASET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libri Light"/>
              <a:cs typeface="Calibri Light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was collected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Seattle Police Department and </a:t>
            </a:r>
            <a:r>
              <a:rPr dirty="0" sz="1200">
                <a:latin typeface="Times New Roman"/>
                <a:cs typeface="Times New Roman"/>
              </a:rPr>
              <a:t>Accident </a:t>
            </a:r>
            <a:r>
              <a:rPr dirty="0" sz="1200" spc="-5">
                <a:latin typeface="Times New Roman"/>
                <a:cs typeface="Times New Roman"/>
              </a:rPr>
              <a:t>Traffic Records  Department </a:t>
            </a:r>
            <a:r>
              <a:rPr dirty="0" sz="1200">
                <a:latin typeface="Times New Roman"/>
                <a:cs typeface="Times New Roman"/>
              </a:rPr>
              <a:t>from 2004 to </a:t>
            </a:r>
            <a:r>
              <a:rPr dirty="0" sz="1200" spc="-5">
                <a:latin typeface="Times New Roman"/>
                <a:cs typeface="Times New Roman"/>
              </a:rPr>
              <a:t>present.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consists </a:t>
            </a:r>
            <a:r>
              <a:rPr dirty="0" sz="1200">
                <a:latin typeface="Times New Roman"/>
                <a:cs typeface="Times New Roman"/>
              </a:rPr>
              <a:t>of 37 </a:t>
            </a:r>
            <a:r>
              <a:rPr dirty="0" sz="1200" spc="-5">
                <a:latin typeface="Times New Roman"/>
                <a:cs typeface="Times New Roman"/>
              </a:rPr>
              <a:t>independent variables and </a:t>
            </a:r>
            <a:r>
              <a:rPr dirty="0" sz="1200">
                <a:latin typeface="Times New Roman"/>
                <a:cs typeface="Times New Roman"/>
              </a:rPr>
              <a:t>194,673  </a:t>
            </a:r>
            <a:r>
              <a:rPr dirty="0" sz="1200" spc="-5">
                <a:latin typeface="Times New Roman"/>
                <a:cs typeface="Times New Roman"/>
              </a:rPr>
              <a:t>rows.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dependent </a:t>
            </a:r>
            <a:r>
              <a:rPr dirty="0" sz="1200">
                <a:latin typeface="Times New Roman"/>
                <a:cs typeface="Times New Roman"/>
              </a:rPr>
              <a:t>variable, </a:t>
            </a:r>
            <a:r>
              <a:rPr dirty="0" sz="1200" spc="-5">
                <a:latin typeface="Times New Roman"/>
                <a:cs typeface="Times New Roman"/>
              </a:rPr>
              <a:t>“SEVERITYCODE”, contains numbers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correspond </a:t>
            </a:r>
            <a:r>
              <a:rPr dirty="0" sz="1200">
                <a:latin typeface="Times New Roman"/>
                <a:cs typeface="Times New Roman"/>
              </a:rPr>
              <a:t>to 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levels of severity </a:t>
            </a:r>
            <a:r>
              <a:rPr dirty="0" sz="1200" spc="-5">
                <a:latin typeface="Times New Roman"/>
                <a:cs typeface="Times New Roman"/>
              </a:rPr>
              <a:t>caused </a:t>
            </a:r>
            <a:r>
              <a:rPr dirty="0" sz="1200">
                <a:latin typeface="Times New Roman"/>
                <a:cs typeface="Times New Roman"/>
              </a:rPr>
              <a:t>by an </a:t>
            </a:r>
            <a:r>
              <a:rPr dirty="0" sz="1200" spc="-5">
                <a:latin typeface="Times New Roman"/>
                <a:cs typeface="Times New Roman"/>
              </a:rPr>
              <a:t>accident </a:t>
            </a:r>
            <a:r>
              <a:rPr dirty="0" sz="1200">
                <a:latin typeface="Times New Roman"/>
                <a:cs typeface="Times New Roman"/>
              </a:rPr>
              <a:t>from 1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Furthermore, because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existence </a:t>
            </a:r>
            <a:r>
              <a:rPr dirty="0" sz="1200">
                <a:latin typeface="Times New Roman"/>
                <a:cs typeface="Times New Roman"/>
              </a:rPr>
              <a:t>of null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in some </a:t>
            </a:r>
            <a:r>
              <a:rPr dirty="0" sz="1200" spc="-5">
                <a:latin typeface="Times New Roman"/>
                <a:cs typeface="Times New Roman"/>
              </a:rPr>
              <a:t>records,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needs </a:t>
            </a:r>
            <a:r>
              <a:rPr dirty="0" sz="1200">
                <a:latin typeface="Times New Roman"/>
                <a:cs typeface="Times New Roman"/>
              </a:rPr>
              <a:t>to be  </a:t>
            </a:r>
            <a:r>
              <a:rPr dirty="0" sz="1200" spc="-5">
                <a:latin typeface="Times New Roman"/>
                <a:cs typeface="Times New Roman"/>
              </a:rPr>
              <a:t>preprocessed before any further processing. </a:t>
            </a:r>
            <a:r>
              <a:rPr dirty="0" sz="1200">
                <a:latin typeface="Times New Roman"/>
                <a:cs typeface="Times New Roman"/>
              </a:rPr>
              <a:t>Among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features, </a:t>
            </a:r>
            <a:r>
              <a:rPr dirty="0" sz="1200">
                <a:latin typeface="Times New Roman"/>
                <a:cs typeface="Times New Roman"/>
              </a:rPr>
              <a:t>I believe the following  </a:t>
            </a:r>
            <a:r>
              <a:rPr dirty="0" sz="1200" spc="-5">
                <a:latin typeface="Times New Roman"/>
                <a:cs typeface="Times New Roman"/>
              </a:rPr>
              <a:t>features have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influence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accuracy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predictions: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04158"/>
            <a:ext cx="5755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“WEATHER”, “ROADCOND”, “LIGHTCOND”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target variable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“SEVERITYCODE”.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959478"/>
            <a:ext cx="5759450" cy="1786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958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models </a:t>
            </a:r>
            <a:r>
              <a:rPr dirty="0" sz="1200" spc="-5">
                <a:latin typeface="Times New Roman"/>
                <a:cs typeface="Times New Roman"/>
              </a:rPr>
              <a:t>aim was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>
                <a:latin typeface="Times New Roman"/>
                <a:cs typeface="Times New Roman"/>
              </a:rPr>
              <a:t>the severity of an </a:t>
            </a:r>
            <a:r>
              <a:rPr dirty="0" sz="1200" spc="-5">
                <a:latin typeface="Times New Roman"/>
                <a:cs typeface="Times New Roman"/>
              </a:rPr>
              <a:t>accident, considering </a:t>
            </a:r>
            <a:r>
              <a:rPr dirty="0" sz="1200">
                <a:latin typeface="Times New Roman"/>
                <a:cs typeface="Times New Roman"/>
              </a:rPr>
              <a:t>that, the variable of  </a:t>
            </a:r>
            <a:r>
              <a:rPr dirty="0" sz="1200" spc="-5">
                <a:latin typeface="Times New Roman"/>
                <a:cs typeface="Times New Roman"/>
              </a:rPr>
              <a:t>Severity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form </a:t>
            </a:r>
            <a:r>
              <a:rPr dirty="0" sz="1200">
                <a:latin typeface="Times New Roman"/>
                <a:cs typeface="Times New Roman"/>
              </a:rPr>
              <a:t>of 1 </a:t>
            </a:r>
            <a:r>
              <a:rPr dirty="0" sz="1200" spc="-5">
                <a:latin typeface="Times New Roman"/>
                <a:cs typeface="Times New Roman"/>
              </a:rPr>
              <a:t>(Property Damage </a:t>
            </a:r>
            <a:r>
              <a:rPr dirty="0" sz="1200">
                <a:latin typeface="Times New Roman"/>
                <a:cs typeface="Times New Roman"/>
              </a:rPr>
              <a:t>Only)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2 </a:t>
            </a:r>
            <a:r>
              <a:rPr dirty="0" sz="1200" spc="-5">
                <a:latin typeface="Times New Roman"/>
                <a:cs typeface="Times New Roman"/>
              </a:rPr>
              <a:t>(Injury </a:t>
            </a:r>
            <a:r>
              <a:rPr dirty="0" sz="1200">
                <a:latin typeface="Times New Roman"/>
                <a:cs typeface="Times New Roman"/>
              </a:rPr>
              <a:t>Collision) </a:t>
            </a:r>
            <a:r>
              <a:rPr dirty="0" sz="1200" spc="-5">
                <a:latin typeface="Times New Roman"/>
                <a:cs typeface="Times New Roman"/>
              </a:rPr>
              <a:t>which  were encoded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form </a:t>
            </a:r>
            <a:r>
              <a:rPr dirty="0" sz="1200">
                <a:latin typeface="Times New Roman"/>
                <a:cs typeface="Times New Roman"/>
              </a:rPr>
              <a:t>of 0 (Property Damage Only)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(Injury </a:t>
            </a:r>
            <a:r>
              <a:rPr dirty="0" sz="1200">
                <a:latin typeface="Times New Roman"/>
                <a:cs typeface="Times New Roman"/>
              </a:rPr>
              <a:t>Collision). </a:t>
            </a:r>
            <a:r>
              <a:rPr dirty="0" sz="1200" spc="-5">
                <a:latin typeface="Times New Roman"/>
                <a:cs typeface="Times New Roman"/>
              </a:rPr>
              <a:t>Furthermore, 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Y was </a:t>
            </a:r>
            <a:r>
              <a:rPr dirty="0" sz="1200">
                <a:latin typeface="Times New Roman"/>
                <a:cs typeface="Times New Roman"/>
              </a:rPr>
              <a:t>given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>
                <a:latin typeface="Times New Roman"/>
                <a:cs typeface="Times New Roman"/>
              </a:rPr>
              <a:t>of 1 </a:t>
            </a:r>
            <a:r>
              <a:rPr dirty="0" sz="1200" spc="-5">
                <a:latin typeface="Times New Roman"/>
                <a:cs typeface="Times New Roman"/>
              </a:rPr>
              <a:t>whereas N and </a:t>
            </a:r>
            <a:r>
              <a:rPr dirty="0" sz="1200">
                <a:latin typeface="Times New Roman"/>
                <a:cs typeface="Times New Roman"/>
              </a:rPr>
              <a:t>no value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given 0 for the </a:t>
            </a:r>
            <a:r>
              <a:rPr dirty="0" sz="1200" spc="-5">
                <a:latin typeface="Times New Roman"/>
                <a:cs typeface="Times New Roman"/>
              </a:rPr>
              <a:t>variables Inattention,  Speeding and Under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influence. For </a:t>
            </a:r>
            <a:r>
              <a:rPr dirty="0" sz="1200">
                <a:latin typeface="Times New Roman"/>
                <a:cs typeface="Times New Roman"/>
              </a:rPr>
              <a:t>lighting </a:t>
            </a:r>
            <a:r>
              <a:rPr dirty="0" sz="1200" spc="-5">
                <a:latin typeface="Times New Roman"/>
                <a:cs typeface="Times New Roman"/>
              </a:rPr>
              <a:t>condition, </a:t>
            </a:r>
            <a:r>
              <a:rPr dirty="0" sz="1200">
                <a:latin typeface="Times New Roman"/>
                <a:cs typeface="Times New Roman"/>
              </a:rPr>
              <a:t>Light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given 0 </a:t>
            </a:r>
            <a:r>
              <a:rPr dirty="0" sz="1200" spc="-5">
                <a:latin typeface="Times New Roman"/>
                <a:cs typeface="Times New Roman"/>
              </a:rPr>
              <a:t>along </a:t>
            </a:r>
            <a:r>
              <a:rPr dirty="0" sz="1200">
                <a:latin typeface="Times New Roman"/>
                <a:cs typeface="Times New Roman"/>
              </a:rPr>
              <a:t>with  </a:t>
            </a:r>
            <a:r>
              <a:rPr dirty="0" sz="1200" spc="-5">
                <a:latin typeface="Times New Roman"/>
                <a:cs typeface="Times New Roman"/>
              </a:rPr>
              <a:t>Medium as </a:t>
            </a:r>
            <a:r>
              <a:rPr dirty="0" sz="1200">
                <a:latin typeface="Times New Roman"/>
                <a:cs typeface="Times New Roman"/>
              </a:rPr>
              <a:t>1 </a:t>
            </a:r>
            <a:r>
              <a:rPr dirty="0" sz="1200" spc="-5">
                <a:latin typeface="Times New Roman"/>
                <a:cs typeface="Times New Roman"/>
              </a:rPr>
              <a:t>and Dark as </a:t>
            </a: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200" spc="-5">
                <a:latin typeface="Times New Roman"/>
                <a:cs typeface="Times New Roman"/>
              </a:rPr>
              <a:t>For Road </a:t>
            </a:r>
            <a:r>
              <a:rPr dirty="0" sz="1200">
                <a:latin typeface="Times New Roman"/>
                <a:cs typeface="Times New Roman"/>
              </a:rPr>
              <a:t>Condition, </a:t>
            </a:r>
            <a:r>
              <a:rPr dirty="0" sz="1200" spc="-5">
                <a:latin typeface="Times New Roman"/>
                <a:cs typeface="Times New Roman"/>
              </a:rPr>
              <a:t>Dry was assigned </a:t>
            </a:r>
            <a:r>
              <a:rPr dirty="0" sz="1200">
                <a:latin typeface="Times New Roman"/>
                <a:cs typeface="Times New Roman"/>
              </a:rPr>
              <a:t>0, </a:t>
            </a:r>
            <a:r>
              <a:rPr dirty="0" sz="1200" spc="-5">
                <a:latin typeface="Times New Roman"/>
                <a:cs typeface="Times New Roman"/>
              </a:rPr>
              <a:t>Mushy was assigned </a:t>
            </a:r>
            <a:r>
              <a:rPr dirty="0" sz="1200">
                <a:latin typeface="Times New Roman"/>
                <a:cs typeface="Times New Roman"/>
              </a:rPr>
              <a:t>1 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Overcast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Rain  and Snow was </a:t>
            </a:r>
            <a:r>
              <a:rPr dirty="0" sz="1200">
                <a:latin typeface="Times New Roman"/>
                <a:cs typeface="Times New Roman"/>
              </a:rPr>
              <a:t>given 3. 0 </a:t>
            </a:r>
            <a:r>
              <a:rPr dirty="0" sz="1200" spc="-5">
                <a:latin typeface="Times New Roman"/>
                <a:cs typeface="Times New Roman"/>
              </a:rPr>
              <a:t>was assigned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each variable which can </a:t>
            </a:r>
            <a:r>
              <a:rPr dirty="0" sz="1200">
                <a:latin typeface="Times New Roman"/>
                <a:cs typeface="Times New Roman"/>
              </a:rPr>
              <a:t>be the </a:t>
            </a:r>
            <a:r>
              <a:rPr dirty="0" sz="1200" spc="-5">
                <a:latin typeface="Times New Roman"/>
                <a:cs typeface="Times New Roman"/>
              </a:rPr>
              <a:t>least  probable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accident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adverse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 can lead </a:t>
            </a:r>
            <a:r>
              <a:rPr dirty="0" sz="1200">
                <a:latin typeface="Times New Roman"/>
                <a:cs typeface="Times New Roman"/>
              </a:rPr>
              <a:t>to a higher accident </a:t>
            </a:r>
            <a:r>
              <a:rPr dirty="0" sz="1200" spc="-5">
                <a:latin typeface="Times New Roman"/>
                <a:cs typeface="Times New Roman"/>
              </a:rPr>
              <a:t>severity.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192392"/>
            <a:ext cx="2666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Target Variable </a:t>
            </a:r>
            <a:r>
              <a:rPr dirty="0" sz="1200">
                <a:latin typeface="Times New Roman"/>
                <a:cs typeface="Times New Roman"/>
              </a:rPr>
              <a:t>–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‘SEVERITYCODE’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847712"/>
            <a:ext cx="3255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 distribution below from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notebook: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258557"/>
            <a:ext cx="5509260" cy="86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2469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Weather vs Severity </a:t>
            </a: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5">
                <a:latin typeface="Times New Roman"/>
                <a:cs typeface="Times New Roman"/>
              </a:rPr>
              <a:t>value counts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49589"/>
            <a:ext cx="6165215" cy="3665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555"/>
            <a:ext cx="1772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DATA</a:t>
            </a:r>
            <a:r>
              <a:rPr dirty="0" sz="1600" spc="-5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VISUALIZATION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02104"/>
            <a:ext cx="5731509" cy="702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9"/>
            <a:ext cx="5731509" cy="770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396610"/>
            <a:ext cx="5752465" cy="175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DATA</a:t>
            </a:r>
            <a:r>
              <a:rPr dirty="0" sz="1300" spc="-1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PREPROCESSING</a:t>
            </a:r>
            <a:endParaRPr sz="13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50">
              <a:latin typeface="Calibri Light"/>
              <a:cs typeface="Calibri Light"/>
            </a:endParaRPr>
          </a:p>
          <a:p>
            <a:pPr marL="12700" marR="5080">
              <a:lnSpc>
                <a:spcPct val="1036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dataset is </a:t>
            </a:r>
            <a:r>
              <a:rPr dirty="0" sz="1200">
                <a:latin typeface="Times New Roman"/>
                <a:cs typeface="Times New Roman"/>
              </a:rPr>
              <a:t>analysed and </a:t>
            </a:r>
            <a:r>
              <a:rPr dirty="0" sz="1200" spc="-5">
                <a:latin typeface="Times New Roman"/>
                <a:cs typeface="Times New Roman"/>
              </a:rPr>
              <a:t>majority </a:t>
            </a:r>
            <a:r>
              <a:rPr dirty="0" sz="1200">
                <a:latin typeface="Times New Roman"/>
                <a:cs typeface="Times New Roman"/>
              </a:rPr>
              <a:t>of the variables </a:t>
            </a:r>
            <a:r>
              <a:rPr dirty="0" sz="1200" spc="-5">
                <a:latin typeface="Times New Roman"/>
                <a:cs typeface="Times New Roman"/>
              </a:rPr>
              <a:t>being categorical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converted </a:t>
            </a:r>
            <a:r>
              <a:rPr dirty="0" sz="1200">
                <a:latin typeface="Times New Roman"/>
                <a:cs typeface="Times New Roman"/>
              </a:rPr>
              <a:t>into  </a:t>
            </a:r>
            <a:r>
              <a:rPr dirty="0" sz="1200" spc="-5">
                <a:latin typeface="Times New Roman"/>
                <a:cs typeface="Times New Roman"/>
              </a:rPr>
              <a:t>Booleans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pandas </a:t>
            </a:r>
            <a:r>
              <a:rPr dirty="0" sz="1200">
                <a:latin typeface="Times New Roman"/>
                <a:cs typeface="Times New Roman"/>
              </a:rPr>
              <a:t>get_dummies </a:t>
            </a:r>
            <a:r>
              <a:rPr dirty="0" sz="1200" spc="-5">
                <a:latin typeface="Times New Roman"/>
                <a:cs typeface="Times New Roman"/>
              </a:rPr>
              <a:t>functionality. Once converted, </a:t>
            </a:r>
            <a:r>
              <a:rPr dirty="0" sz="1200">
                <a:latin typeface="Times New Roman"/>
                <a:cs typeface="Times New Roman"/>
              </a:rPr>
              <a:t>I chose </a:t>
            </a:r>
            <a:r>
              <a:rPr dirty="0" sz="1200" spc="-5">
                <a:latin typeface="Times New Roman"/>
                <a:cs typeface="Times New Roman"/>
              </a:rPr>
              <a:t>‘Weather’, ‘Road  </a:t>
            </a:r>
            <a:r>
              <a:rPr dirty="0" sz="1200">
                <a:latin typeface="Times New Roman"/>
                <a:cs typeface="Times New Roman"/>
              </a:rPr>
              <a:t>Conditions’ </a:t>
            </a:r>
            <a:r>
              <a:rPr dirty="0" sz="1200" spc="-5">
                <a:latin typeface="Times New Roman"/>
                <a:cs typeface="Times New Roman"/>
              </a:rPr>
              <a:t>and ‘Light Conditions’ as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descriptive independent </a:t>
            </a:r>
            <a:r>
              <a:rPr dirty="0" sz="1200">
                <a:latin typeface="Times New Roman"/>
                <a:cs typeface="Times New Roman"/>
              </a:rPr>
              <a:t>variables to </a:t>
            </a:r>
            <a:r>
              <a:rPr dirty="0" sz="1200" spc="-5">
                <a:latin typeface="Times New Roman"/>
                <a:cs typeface="Times New Roman"/>
              </a:rPr>
              <a:t>predict 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target </a:t>
            </a:r>
            <a:r>
              <a:rPr dirty="0" sz="1200"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12700" marR="466725">
              <a:lnSpc>
                <a:spcPct val="104200"/>
              </a:lnSpc>
              <a:spcBef>
                <a:spcPts val="78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balance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class imbalance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Downsampling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lower majority class </a:t>
            </a:r>
            <a:r>
              <a:rPr dirty="0" sz="1200">
                <a:latin typeface="Times New Roman"/>
                <a:cs typeface="Times New Roman"/>
              </a:rPr>
              <a:t>group </a:t>
            </a:r>
            <a:r>
              <a:rPr dirty="0" sz="1200" spc="-5">
                <a:latin typeface="Times New Roman"/>
                <a:cs typeface="Times New Roman"/>
              </a:rPr>
              <a:t>was  applied.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1577" y="952260"/>
            <a:ext cx="4770736" cy="37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7256259"/>
            <a:ext cx="5478780" cy="2269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555"/>
            <a:ext cx="5475605" cy="1120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0">
                <a:solidFill>
                  <a:srgbClr val="2E5395"/>
                </a:solidFill>
                <a:latin typeface="Calibri Light"/>
                <a:cs typeface="Calibri Light"/>
              </a:rPr>
              <a:t>MACHINE LEARNING MODELS (CLASSIFICATION)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3299"/>
              </a:lnSpc>
            </a:pPr>
            <a:r>
              <a:rPr dirty="0" sz="1200" spc="-5">
                <a:latin typeface="Times New Roman"/>
                <a:cs typeface="Times New Roman"/>
              </a:rPr>
              <a:t>After successfully </a:t>
            </a:r>
            <a:r>
              <a:rPr dirty="0" sz="1200">
                <a:latin typeface="Times New Roman"/>
                <a:cs typeface="Times New Roman"/>
              </a:rPr>
              <a:t>applying </a:t>
            </a:r>
            <a:r>
              <a:rPr dirty="0" sz="1200" spc="-5">
                <a:latin typeface="Times New Roman"/>
                <a:cs typeface="Times New Roman"/>
              </a:rPr>
              <a:t>pre-processing techniques, balancing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class imbalance and  downsampling,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ready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fed </a:t>
            </a:r>
            <a:r>
              <a:rPr dirty="0" sz="1200">
                <a:latin typeface="Times New Roman"/>
                <a:cs typeface="Times New Roman"/>
              </a:rPr>
              <a:t>to machine </a:t>
            </a:r>
            <a:r>
              <a:rPr dirty="0" sz="1200" spc="-5">
                <a:latin typeface="Times New Roman"/>
                <a:cs typeface="Times New Roman"/>
              </a:rPr>
              <a:t>learning algorithms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>
                <a:latin typeface="Times New Roman"/>
                <a:cs typeface="Times New Roman"/>
              </a:rPr>
              <a:t>our  </a:t>
            </a:r>
            <a:r>
              <a:rPr dirty="0" sz="1200" spc="-5">
                <a:latin typeface="Times New Roman"/>
                <a:cs typeface="Times New Roman"/>
              </a:rPr>
              <a:t>target class.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35678"/>
            <a:ext cx="5628640" cy="867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K Nearest</a:t>
            </a:r>
            <a:r>
              <a:rPr dirty="0" sz="1300" b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Neighbor</a:t>
            </a:r>
            <a:endParaRPr sz="13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libri Light"/>
              <a:cs typeface="Calibri Light"/>
            </a:endParaRPr>
          </a:p>
          <a:p>
            <a:pPr marL="12700" marR="5080">
              <a:lnSpc>
                <a:spcPct val="103600"/>
              </a:lnSpc>
            </a:pPr>
            <a:r>
              <a:rPr dirty="0" sz="1100" spc="-5">
                <a:latin typeface="Times New Roman"/>
                <a:cs typeface="Times New Roman"/>
              </a:rPr>
              <a:t>Hyper-parameter </a:t>
            </a:r>
            <a:r>
              <a:rPr dirty="0" sz="1100">
                <a:latin typeface="Times New Roman"/>
                <a:cs typeface="Times New Roman"/>
              </a:rPr>
              <a:t>tuning </a:t>
            </a:r>
            <a:r>
              <a:rPr dirty="0" sz="1100" spc="-5">
                <a:latin typeface="Times New Roman"/>
                <a:cs typeface="Times New Roman"/>
              </a:rPr>
              <a:t>was applied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find the best value of </a:t>
            </a:r>
            <a:r>
              <a:rPr dirty="0" sz="1100">
                <a:latin typeface="Times New Roman"/>
                <a:cs typeface="Times New Roman"/>
              </a:rPr>
              <a:t>K, </a:t>
            </a:r>
            <a:r>
              <a:rPr dirty="0" sz="1100" spc="-5">
                <a:latin typeface="Times New Roman"/>
                <a:cs typeface="Times New Roman"/>
              </a:rPr>
              <a:t>resulting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best accuracies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k=9. 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results were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follows: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409443"/>
            <a:ext cx="5731509" cy="1206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8076" y="5070166"/>
            <a:ext cx="5614338" cy="3704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4910"/>
            <a:ext cx="5581650" cy="60198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00" spc="-5" b="0">
                <a:solidFill>
                  <a:srgbClr val="2E5395"/>
                </a:solidFill>
                <a:latin typeface="Calibri Light"/>
                <a:cs typeface="Calibri Light"/>
              </a:rPr>
              <a:t>Decision Tree Classifier</a:t>
            </a:r>
            <a:endParaRPr sz="1300">
              <a:latin typeface="Calibri Light"/>
              <a:cs typeface="Calibri Light"/>
            </a:endParaRPr>
          </a:p>
          <a:p>
            <a:pPr marL="12700" marR="5080">
              <a:lnSpc>
                <a:spcPct val="102699"/>
              </a:lnSpc>
              <a:spcBef>
                <a:spcPts val="110"/>
              </a:spcBef>
            </a:pPr>
            <a:r>
              <a:rPr dirty="0" sz="1100" spc="-5">
                <a:latin typeface="Times New Roman"/>
                <a:cs typeface="Times New Roman"/>
              </a:rPr>
              <a:t>Hyper-parameter </a:t>
            </a:r>
            <a:r>
              <a:rPr dirty="0" sz="1100">
                <a:latin typeface="Times New Roman"/>
                <a:cs typeface="Times New Roman"/>
              </a:rPr>
              <a:t>tuning </a:t>
            </a:r>
            <a:r>
              <a:rPr dirty="0" sz="1100" spc="-5">
                <a:latin typeface="Times New Roman"/>
                <a:cs typeface="Times New Roman"/>
              </a:rPr>
              <a:t>was applied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find the best value of </a:t>
            </a:r>
            <a:r>
              <a:rPr dirty="0" sz="1100">
                <a:latin typeface="Times New Roman"/>
                <a:cs typeface="Times New Roman"/>
              </a:rPr>
              <a:t>D </a:t>
            </a:r>
            <a:r>
              <a:rPr dirty="0" sz="1100" spc="-5">
                <a:latin typeface="Times New Roman"/>
                <a:cs typeface="Times New Roman"/>
              </a:rPr>
              <a:t>(depth), resulting in best accuracies 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d=9.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56044"/>
            <a:ext cx="13887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Results were 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668" y="1865883"/>
            <a:ext cx="5090316" cy="449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751701"/>
            <a:ext cx="5731509" cy="272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Sourabh Dixit</dc:creator>
  <dc:subject>Seattle Car Accident Data Predictive Analysis</dc:subject>
  <dc:title>Predicting accident severity</dc:title>
  <dcterms:created xsi:type="dcterms:W3CDTF">2020-10-06T10:15:34Z</dcterms:created>
  <dcterms:modified xsi:type="dcterms:W3CDTF">2020-10-06T10:15:34Z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2020-10-06T00:00:00Z</vt:filetime>
  </property>
</Properties>
</file>