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7350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Web Scraping</a:t>
          </a:r>
        </a:p>
      </dsp:txBody>
      <dsp:txXfrm>
        <a:off x="190744" y="17240"/>
        <a:ext cx="2319980" cy="554135"/>
      </dsp:txXfrm>
    </dsp:sp>
    <dsp:sp modelId="{1B1F80F4-E9A5-4A99-A630-6548067B7CB5}">
      <dsp:nvSpPr>
        <dsp:cNvPr id="0" name=""/>
        <dsp:cNvSpPr/>
      </dsp:nvSpPr>
      <dsp:spPr>
        <a:xfrm rot="5400000">
          <a:off x="129923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7350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190744" y="811870"/>
        <a:ext cx="2319980" cy="554135"/>
      </dsp:txXfrm>
    </dsp:sp>
    <dsp:sp modelId="{7CAEA63C-96B5-40D4-900F-409598FDB0C1}">
      <dsp:nvSpPr>
        <dsp:cNvPr id="0" name=""/>
        <dsp:cNvSpPr/>
      </dsp:nvSpPr>
      <dsp:spPr>
        <a:xfrm rot="5400000">
          <a:off x="1299231"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73504"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190744" y="1606500"/>
        <a:ext cx="2319980" cy="554135"/>
      </dsp:txXfrm>
    </dsp:sp>
    <dsp:sp modelId="{A65C4264-24F4-4122-844B-F5E582EC0111}">
      <dsp:nvSpPr>
        <dsp:cNvPr id="0" name=""/>
        <dsp:cNvSpPr/>
      </dsp:nvSpPr>
      <dsp:spPr>
        <a:xfrm rot="5400000">
          <a:off x="1299231"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73504"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190744" y="2401131"/>
        <a:ext cx="2319980" cy="554135"/>
      </dsp:txXfrm>
    </dsp:sp>
    <dsp:sp modelId="{3FBD4BD3-B74D-4AAB-9295-AE19DCC50691}">
      <dsp:nvSpPr>
        <dsp:cNvPr id="0" name=""/>
        <dsp:cNvSpPr/>
      </dsp:nvSpPr>
      <dsp:spPr>
        <a:xfrm rot="5400000">
          <a:off x="1299231" y="3024010"/>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73504" y="317852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190744" y="3195761"/>
        <a:ext cx="2319980" cy="554135"/>
      </dsp:txXfrm>
    </dsp:sp>
    <dsp:sp modelId="{09ADE9CE-20B7-4A4E-BED6-D56E4ED1D855}">
      <dsp:nvSpPr>
        <dsp:cNvPr id="0" name=""/>
        <dsp:cNvSpPr/>
      </dsp:nvSpPr>
      <dsp:spPr>
        <a:xfrm>
          <a:off x="285758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a:t>
          </a:r>
        </a:p>
      </dsp:txBody>
      <dsp:txXfrm>
        <a:off x="2874829" y="17240"/>
        <a:ext cx="2319980" cy="554135"/>
      </dsp:txXfrm>
    </dsp:sp>
    <dsp:sp modelId="{C8CE6287-76AA-46C4-B478-0F9183DE6118}">
      <dsp:nvSpPr>
        <dsp:cNvPr id="0" name=""/>
        <dsp:cNvSpPr/>
      </dsp:nvSpPr>
      <dsp:spPr>
        <a:xfrm rot="5400000">
          <a:off x="398331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5758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874829" y="811870"/>
        <a:ext cx="2319980" cy="554135"/>
      </dsp:txXfrm>
    </dsp:sp>
    <dsp:sp modelId="{DDA5CBC7-AA05-481A-A03A-3964C1BBBB5A}">
      <dsp:nvSpPr>
        <dsp:cNvPr id="0" name=""/>
        <dsp:cNvSpPr/>
      </dsp:nvSpPr>
      <dsp:spPr>
        <a:xfrm rot="5400000">
          <a:off x="3983316"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57589"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874829" y="1606500"/>
        <a:ext cx="2319980" cy="554135"/>
      </dsp:txXfrm>
    </dsp:sp>
    <dsp:sp modelId="{E7F7C4A8-2F3A-49BA-B2E4-CF48FCA5D8D8}">
      <dsp:nvSpPr>
        <dsp:cNvPr id="0" name=""/>
        <dsp:cNvSpPr/>
      </dsp:nvSpPr>
      <dsp:spPr>
        <a:xfrm rot="5400000">
          <a:off x="3983316" y="222937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57589" y="2383891"/>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874829" y="2401131"/>
        <a:ext cx="2319980" cy="554135"/>
      </dsp:txXfrm>
    </dsp:sp>
    <dsp:sp modelId="{67971461-EE07-4B5E-A0C3-A166C6559682}">
      <dsp:nvSpPr>
        <dsp:cNvPr id="0" name=""/>
        <dsp:cNvSpPr/>
      </dsp:nvSpPr>
      <dsp:spPr>
        <a:xfrm>
          <a:off x="5541674"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Visualization</a:t>
          </a:r>
        </a:p>
      </dsp:txBody>
      <dsp:txXfrm>
        <a:off x="5558914" y="17240"/>
        <a:ext cx="2319980" cy="554135"/>
      </dsp:txXfrm>
    </dsp:sp>
    <dsp:sp modelId="{BF9CEF10-4726-4D20-AC2F-85DE706D0D00}">
      <dsp:nvSpPr>
        <dsp:cNvPr id="0" name=""/>
        <dsp:cNvSpPr/>
      </dsp:nvSpPr>
      <dsp:spPr>
        <a:xfrm rot="5400000">
          <a:off x="6667401"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541674"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5558914" y="811870"/>
        <a:ext cx="2319980" cy="554135"/>
      </dsp:txXfrm>
    </dsp:sp>
    <dsp:sp modelId="{0C1CAC8B-CC80-49DA-9707-021AB163C55F}">
      <dsp:nvSpPr>
        <dsp:cNvPr id="0" name=""/>
        <dsp:cNvSpPr/>
      </dsp:nvSpPr>
      <dsp:spPr>
        <a:xfrm rot="5400000">
          <a:off x="6667401" y="1434749"/>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541674" y="158926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558914" y="1606500"/>
        <a:ext cx="2319980" cy="554135"/>
      </dsp:txXfrm>
    </dsp:sp>
    <dsp:sp modelId="{DA50ACFD-2722-4D29-B376-5CF3C8F3EB41}">
      <dsp:nvSpPr>
        <dsp:cNvPr id="0" name=""/>
        <dsp:cNvSpPr/>
      </dsp:nvSpPr>
      <dsp:spPr>
        <a:xfrm>
          <a:off x="8225759" y="0"/>
          <a:ext cx="2354460" cy="588615"/>
        </a:xfrm>
        <a:prstGeom prst="roundRect">
          <a:avLst>
            <a:gd name="adj" fmla="val 10000"/>
          </a:avLst>
        </a:prstGeom>
        <a:gradFill rotWithShape="0">
          <a:gsLst>
            <a:gs pos="0">
              <a:schemeClr val="lt1">
                <a:hueOff val="0"/>
                <a:satOff val="0"/>
                <a:lumOff val="0"/>
                <a:alphaOff val="0"/>
                <a:tint val="97000"/>
                <a:satMod val="100000"/>
                <a:lumMod val="102000"/>
              </a:schemeClr>
            </a:gs>
            <a:gs pos="50000">
              <a:schemeClr val="lt1">
                <a:hueOff val="0"/>
                <a:satOff val="0"/>
                <a:lumOff val="0"/>
                <a:alphaOff val="0"/>
                <a:shade val="100000"/>
                <a:satMod val="100000"/>
                <a:lumMod val="100000"/>
              </a:schemeClr>
            </a:gs>
            <a:gs pos="100000">
              <a:schemeClr val="lt1">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Building</a:t>
          </a:r>
        </a:p>
      </dsp:txBody>
      <dsp:txXfrm>
        <a:off x="8242999" y="17240"/>
        <a:ext cx="2319980" cy="554135"/>
      </dsp:txXfrm>
    </dsp:sp>
    <dsp:sp modelId="{E31C91BC-3A8F-4AC7-8DBF-330AFF31351C}">
      <dsp:nvSpPr>
        <dsp:cNvPr id="0" name=""/>
        <dsp:cNvSpPr/>
      </dsp:nvSpPr>
      <dsp:spPr>
        <a:xfrm rot="5400000">
          <a:off x="9351486" y="640118"/>
          <a:ext cx="103007" cy="103007"/>
        </a:xfrm>
        <a:prstGeom prst="rightArrow">
          <a:avLst>
            <a:gd name="adj1" fmla="val 66700"/>
            <a:gd name="adj2" fmla="val 50000"/>
          </a:avLst>
        </a:prstGeom>
        <a:gradFill rotWithShape="0">
          <a:gsLst>
            <a:gs pos="0">
              <a:schemeClr val="accent1">
                <a:tint val="60000"/>
                <a:hueOff val="0"/>
                <a:satOff val="0"/>
                <a:lumOff val="0"/>
                <a:alphaOff val="0"/>
                <a:tint val="97000"/>
                <a:satMod val="100000"/>
                <a:lumMod val="102000"/>
              </a:schemeClr>
            </a:gs>
            <a:gs pos="50000">
              <a:schemeClr val="accent1">
                <a:tint val="60000"/>
                <a:hueOff val="0"/>
                <a:satOff val="0"/>
                <a:lumOff val="0"/>
                <a:alphaOff val="0"/>
                <a:shade val="100000"/>
                <a:satMod val="100000"/>
                <a:lumMod val="100000"/>
              </a:schemeClr>
            </a:gs>
            <a:gs pos="100000">
              <a:schemeClr val="accent1">
                <a:tint val="60000"/>
                <a:hueOff val="0"/>
                <a:satOff val="0"/>
                <a:lumOff val="0"/>
                <a:alphaOff val="0"/>
                <a:shade val="80000"/>
                <a:satMod val="100000"/>
                <a:lumMod val="99000"/>
              </a:schemeClr>
            </a:gs>
          </a:gsLst>
          <a:lin ang="27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225759" y="794630"/>
          <a:ext cx="2354460" cy="58861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8242999" y="811870"/>
        <a:ext cx="2319980" cy="55413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AAD347D-5ACD-4C99-B74B-A9C85AD731AF}" type="datetimeFigureOut">
              <a:rPr lang="en-US" smtClean="0"/>
              <a:t>1/10/2022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02111984F565}" type="slidenum">
              <a:rPr lang="en-US" smtClean="0"/>
              <a:t>‹#›</a:t>
            </a:fld>
            <a:endParaRPr lang="en-US" dirty="0"/>
          </a:p>
        </p:txBody>
      </p:sp>
      <p:sp>
        <p:nvSpPr>
          <p:cNvPr id="10" name="Rectangle 9">
            <a:extLst>
              <a:ext uri="{FF2B5EF4-FFF2-40B4-BE49-F238E27FC236}">
                <a16:creationId xmlns:a16="http://schemas.microsoft.com/office/drawing/2014/main" id="{4A2492A3-B698-4D05-878F-8A28BAE35DB3}"/>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EB6187-6FB1-48FF-A957-89BA09EBA2CE}"/>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4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651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0924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137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055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98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494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6801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4974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189823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7CC0096-1860-4642-9CD2-0079EA5E7CD1}" type="datetimeFigureOut">
              <a:rPr lang="en-US" smtClean="0"/>
              <a:t>1/10/2022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DACD4F43-DD89-468F-B935-0C4ECF0F36D2}"/>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9715152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7CC0096-1860-4642-9CD2-0079EA5E7CD1}" type="datetimeFigureOut">
              <a:rPr lang="en-US" smtClean="0"/>
              <a:pPr/>
              <a:t>1/10/2022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43056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838200"/>
            <a:ext cx="10782300" cy="3352800"/>
          </a:xfrm>
        </p:spPr>
        <p:txBody>
          <a:bodyPr/>
          <a:lstStyle/>
          <a:p>
            <a:pPr algn="ctr"/>
            <a:r>
              <a:rPr lang="en-IN" dirty="0">
                <a:solidFill>
                  <a:schemeClr val="tx1">
                    <a:lumMod val="95000"/>
                    <a:lumOff val="5000"/>
                  </a:schemeClr>
                </a:solidFill>
              </a:rPr>
              <a:t>Ratings Prediction </a:t>
            </a:r>
            <a:r>
              <a:rPr lang="en-IN" dirty="0"/>
              <a:t>Project Presentation</a:t>
            </a:r>
            <a:endParaRPr dirty="0"/>
          </a:p>
        </p:txBody>
      </p:sp>
      <p:sp>
        <p:nvSpPr>
          <p:cNvPr id="3" name="Subtitle 2"/>
          <p:cNvSpPr>
            <a:spLocks noGrp="1"/>
          </p:cNvSpPr>
          <p:nvPr>
            <p:ph type="subTitle" idx="1"/>
          </p:nvPr>
        </p:nvSpPr>
        <p:spPr>
          <a:xfrm>
            <a:off x="0" y="3733801"/>
            <a:ext cx="12192000" cy="1905000"/>
          </a:xfrm>
        </p:spPr>
        <p:txBody>
          <a:bodyPr>
            <a:normAutofit fontScale="92500" lnSpcReduction="20000"/>
          </a:bodyPr>
          <a:lstStyle/>
          <a:p>
            <a:pPr algn="ctr"/>
            <a:r>
              <a:rPr lang="en-US" dirty="0">
                <a:solidFill>
                  <a:schemeClr val="tx1">
                    <a:lumMod val="95000"/>
                    <a:lumOff val="5000"/>
                  </a:schemeClr>
                </a:solidFill>
              </a:rPr>
              <a:t>Submitted by</a:t>
            </a:r>
          </a:p>
          <a:p>
            <a:pPr algn="ctr"/>
            <a:r>
              <a:rPr lang="en-US" dirty="0">
                <a:solidFill>
                  <a:schemeClr val="tx1">
                    <a:lumMod val="95000"/>
                    <a:lumOff val="5000"/>
                  </a:schemeClr>
                </a:solidFill>
              </a:rPr>
              <a:t>Sourabh Gupta</a:t>
            </a:r>
          </a:p>
          <a:p>
            <a:pPr algn="ctr"/>
            <a:r>
              <a:rPr lang="en-US" dirty="0">
                <a:solidFill>
                  <a:schemeClr val="tx1">
                    <a:lumMod val="95000"/>
                    <a:lumOff val="5000"/>
                  </a:schemeClr>
                </a:solidFill>
              </a:rPr>
              <a:t>Batch No :- 1833 ( Data Trained)</a:t>
            </a:r>
          </a:p>
          <a:p>
            <a:pPr algn="ctr"/>
            <a:r>
              <a:rPr lang="en-US" dirty="0">
                <a:solidFill>
                  <a:schemeClr val="tx1">
                    <a:lumMod val="95000"/>
                    <a:lumOff val="5000"/>
                  </a:schemeClr>
                </a:solidFill>
              </a:rPr>
              <a:t>Internship Batch No :- 20</a:t>
            </a:r>
          </a:p>
          <a:p>
            <a:pPr algn="ctr"/>
            <a:endParaRPr dirty="0">
              <a:solidFill>
                <a:schemeClr val="tx1">
                  <a:lumMod val="95000"/>
                  <a:lumOff val="5000"/>
                </a:schemeClr>
              </a:solidFill>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477246" cy="57912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19175"/>
            <a:ext cx="5943600" cy="405765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31710"/>
            <a:ext cx="6096000" cy="303258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66164"/>
            <a:ext cx="6096000" cy="376367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15035"/>
            <a:ext cx="6096000" cy="286592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0" y="0"/>
            <a:ext cx="10772775" cy="1658198"/>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0" y="0"/>
            <a:ext cx="9144000" cy="1143000"/>
          </a:xfrm>
        </p:spPr>
        <p:txBody>
          <a:bodyPr>
            <a:normAutofit fontScale="90000"/>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a:xfrm>
            <a:off x="0" y="0"/>
            <a:ext cx="10772775" cy="1658198"/>
          </a:xfrm>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0" y="0"/>
            <a:ext cx="10772775" cy="165819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0" y="18202"/>
            <a:ext cx="10772775" cy="1658198"/>
          </a:xfrm>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0" y="0"/>
            <a:ext cx="10772775" cy="165819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76656" y="2011680"/>
            <a:ext cx="11058144" cy="4346787"/>
          </a:xfrm>
        </p:spPr>
        <p:txBody>
          <a:bodyPr>
            <a:noAutofit/>
          </a:bodyPr>
          <a:lstStyle/>
          <a:p>
            <a:pPr lvl="1" algn="just">
              <a:buFont typeface="Wingdings" panose="05000000000000000000" pitchFamily="2" charset="2"/>
              <a:buChar char="Ø"/>
            </a:pPr>
            <a:r>
              <a:rPr lang="en-US" dirty="0"/>
              <a:t>This is a Machine Learning Project performed on customer reviews. Reviews are processed using common NLP techniques.</a:t>
            </a:r>
          </a:p>
          <a:p>
            <a:pPr lvl="1" algn="just">
              <a:buFont typeface="Wingdings" panose="05000000000000000000" pitchFamily="2" charset="2"/>
              <a:buChar char="Ø"/>
            </a:pPr>
            <a:r>
              <a:rPr lang="en-US" dirty="0"/>
              <a:t>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lvl="1" algn="just">
              <a:buFont typeface="Wingdings" panose="05000000000000000000" pitchFamily="2" charset="2"/>
              <a:buChar char="Ø"/>
            </a:pPr>
            <a:r>
              <a:rPr lang="en-US" dirty="0"/>
              <a:t>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lvl="1" algn="just">
              <a:buFont typeface="Wingdings" panose="05000000000000000000" pitchFamily="2" charset="2"/>
              <a:buChar char="Ø"/>
            </a:pPr>
            <a:r>
              <a:rPr lang="en-US" dirty="0"/>
              <a:t>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0" y="0"/>
            <a:ext cx="10772775" cy="165819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304800" y="1752600"/>
            <a:ext cx="11287125" cy="4605867"/>
          </a:xfrm>
        </p:spPr>
        <p:txBody>
          <a:bodyPr>
            <a:noAutofit/>
          </a:bodyPr>
          <a:lstStyle/>
          <a:p>
            <a:pPr lvl="2" algn="just">
              <a:buFont typeface="Wingdings" panose="05000000000000000000" pitchFamily="2" charset="2"/>
              <a:buChar char="§"/>
            </a:pPr>
            <a:r>
              <a:rPr lang="en-US" sz="2400"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lvl="2" algn="just">
              <a:buFont typeface="Wingdings" panose="05000000000000000000" pitchFamily="2" charset="2"/>
              <a:buChar char="§"/>
            </a:pPr>
            <a:r>
              <a:rPr lang="en-US" sz="2400"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76656" y="2011680"/>
            <a:ext cx="11058144" cy="4617720"/>
          </a:xfrm>
        </p:spPr>
        <p:txBody>
          <a:bodyPr>
            <a:normAutofit/>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2819400" y="2392740"/>
            <a:ext cx="6894250" cy="1569660"/>
          </a:xfrm>
          <a:prstGeom prst="rect">
            <a:avLst/>
          </a:prstGeom>
          <a:noFill/>
        </p:spPr>
        <p:txBody>
          <a:bodyPr wrap="square">
            <a:spAutoFit/>
          </a:bodyPr>
          <a:lstStyle/>
          <a:p>
            <a:pPr algn="ctr"/>
            <a:r>
              <a:rPr lang="en-US" sz="9600" b="1" dirty="0">
                <a:solidFill>
                  <a:schemeClr val="tx1">
                    <a:lumMod val="95000"/>
                    <a:lumOff val="5000"/>
                  </a:schemeClr>
                </a:solidFill>
                <a:latin typeface="Algerian" panose="04020705040A02060702" pitchFamily="82" charset="0"/>
              </a:rPr>
              <a:t>THANK YOU</a:t>
            </a:r>
            <a:endParaRPr lang="en-IN" sz="9600" b="1"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0" y="0"/>
            <a:ext cx="10772775" cy="165819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76656" y="2011680"/>
            <a:ext cx="10858120" cy="4465320"/>
          </a:xfrm>
        </p:spPr>
        <p:txBody>
          <a:bodyPr>
            <a:normAutofit lnSpcReduction="10000"/>
          </a:bodyPr>
          <a:lstStyle/>
          <a:p>
            <a:pPr lvl="1" algn="just">
              <a:buFont typeface="Wingdings" panose="05000000000000000000" pitchFamily="2" charset="2"/>
              <a:buChar char="Ø"/>
            </a:pPr>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lvl="1" algn="just">
              <a:buFont typeface="Wingdings" panose="05000000000000000000" pitchFamily="2" charset="2"/>
              <a:buChar char="Ø"/>
            </a:pPr>
            <a:r>
              <a:rPr lang="en-US" dirty="0"/>
              <a:t>The ability to successfully decide whether a review will be helpful to other customers and thus give the product more exposure is vital to companies that support these reviews, companies like Google, Amazon, Flipkart etc.</a:t>
            </a:r>
          </a:p>
          <a:p>
            <a:pPr lvl="1" algn="just">
              <a:buFont typeface="Wingdings" panose="05000000000000000000" pitchFamily="2" charset="2"/>
              <a:buChar char="Ø"/>
            </a:pPr>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r>
              <a:rPr lang="en-US" sz="2000" dirty="0"/>
              <a:t>.</a:t>
            </a:r>
            <a:endParaRPr lang="en-IN" sz="2000"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0" y="0"/>
            <a:ext cx="10772775" cy="165819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76656" y="2011680"/>
            <a:ext cx="10772775" cy="4346787"/>
          </a:xfrm>
        </p:spPr>
        <p:txBody>
          <a:bodyPr>
            <a:noAutofit/>
          </a:bodyPr>
          <a:lstStyle/>
          <a:p>
            <a:pPr algn="just"/>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0" y="0"/>
            <a:ext cx="10772775" cy="165819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02"/>
            <a:ext cx="10772775" cy="165819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0" y="0"/>
            <a:ext cx="10772775" cy="165819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676656" y="2011680"/>
            <a:ext cx="10981944" cy="4541520"/>
          </a:xfrm>
        </p:spPr>
        <p:txBody>
          <a:bodyPr>
            <a:normAutofit lnSpcReduction="10000"/>
          </a:bodyPr>
          <a:lstStyle/>
          <a:p>
            <a:r>
              <a:rPr lang="en-IN" dirty="0"/>
              <a:t>Hardware technology being used.</a:t>
            </a:r>
          </a:p>
          <a:p>
            <a:pPr marL="0" indent="0">
              <a:buNone/>
            </a:pPr>
            <a:r>
              <a:rPr lang="en-IN" dirty="0"/>
              <a:t>	RAM 	: 4 GB</a:t>
            </a:r>
          </a:p>
          <a:p>
            <a:pPr marL="0" indent="0">
              <a:buNone/>
            </a:pPr>
            <a:r>
              <a:rPr lang="en-IN" dirty="0"/>
              <a:t>	CPU 	: </a:t>
            </a:r>
            <a:r>
              <a:rPr lang="pt-BR" dirty="0"/>
              <a:t>Intel(R) Core(TM) i3-3110M CPU @ 2.40GHz   2.40 GHz</a:t>
            </a:r>
          </a:p>
          <a:p>
            <a:pPr marL="0" indent="0">
              <a:buNone/>
            </a:pPr>
            <a:r>
              <a:rPr lang="en-IN" dirty="0"/>
              <a:t>	</a:t>
            </a:r>
          </a:p>
          <a:p>
            <a:pPr marL="0" indent="0">
              <a:buNone/>
            </a:pPr>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0" y="0"/>
            <a:ext cx="10772775" cy="165819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676656" y="2011680"/>
            <a:ext cx="10858120" cy="4160520"/>
          </a:xfrm>
        </p:spPr>
        <p:txBody>
          <a:bodyPr>
            <a:normAutofit/>
          </a:bodyPr>
          <a:lstStyle/>
          <a:p>
            <a:pPr lvl="2">
              <a:buFont typeface="Wingdings" panose="05000000000000000000" pitchFamily="2" charset="2"/>
              <a:buChar char="Ø"/>
            </a:pPr>
            <a:r>
              <a:rPr lang="en-US" sz="2800" dirty="0"/>
              <a:t>Importing the necessary libraries/dependencies</a:t>
            </a:r>
          </a:p>
          <a:p>
            <a:pPr lvl="2">
              <a:buFont typeface="Wingdings" panose="05000000000000000000" pitchFamily="2" charset="2"/>
              <a:buChar char="Ø"/>
            </a:pPr>
            <a:r>
              <a:rPr lang="en-US" sz="2800" dirty="0"/>
              <a:t>Checking dataset dimensions and null value details</a:t>
            </a:r>
          </a:p>
          <a:p>
            <a:pPr lvl="2">
              <a:buFont typeface="Wingdings" panose="05000000000000000000" pitchFamily="2" charset="2"/>
              <a:buChar char="Ø"/>
            </a:pPr>
            <a:r>
              <a:rPr lang="en-IN" sz="2800" dirty="0"/>
              <a:t>Taking a look at various label categories using the Unique method</a:t>
            </a:r>
          </a:p>
          <a:p>
            <a:pPr lvl="2">
              <a:buFont typeface="Wingdings" panose="05000000000000000000" pitchFamily="2" charset="2"/>
              <a:buChar char="Ø"/>
            </a:pPr>
            <a:r>
              <a:rPr lang="en-IN" sz="2800" dirty="0"/>
              <a:t>Performing data cleaning and then visualization steps</a:t>
            </a:r>
          </a:p>
          <a:p>
            <a:pPr lvl="2">
              <a:buFont typeface="Wingdings" panose="05000000000000000000" pitchFamily="2" charset="2"/>
              <a:buChar char="Ø"/>
            </a:pPr>
            <a:r>
              <a:rPr lang="en-IN" sz="2800" dirty="0"/>
              <a:t>Making Word Clouds for loud words in each label class</a:t>
            </a:r>
          </a:p>
          <a:p>
            <a:pPr lvl="2">
              <a:buFont typeface="Wingdings" panose="05000000000000000000" pitchFamily="2" charset="2"/>
              <a:buChar char="Ø"/>
            </a:pPr>
            <a:r>
              <a:rPr lang="en-IN" sz="2800" dirty="0"/>
              <a:t>Handling the class imbalance issue manually and fixing it</a:t>
            </a:r>
          </a:p>
          <a:p>
            <a:pPr lvl="2">
              <a:buFont typeface="Wingdings" panose="05000000000000000000" pitchFamily="2" charset="2"/>
              <a:buChar char="Ø"/>
            </a:pPr>
            <a:r>
              <a:rPr lang="en-IN" sz="2800" dirty="0"/>
              <a:t>Converting text into vectors using the TF-IDF Vectorizer</a:t>
            </a:r>
          </a:p>
          <a:p>
            <a:pPr lvl="2">
              <a:buFont typeface="Wingdings" panose="05000000000000000000" pitchFamily="2" charset="2"/>
              <a:buChar char="Ø"/>
            </a:pPr>
            <a:r>
              <a:rPr lang="en-IN" sz="2800" dirty="0"/>
              <a:t>Splitting the dataset into train and test to build classification models</a:t>
            </a:r>
          </a:p>
          <a:p>
            <a:pPr lvl="2">
              <a:buFont typeface="Wingdings" panose="05000000000000000000" pitchFamily="2" charset="2"/>
              <a:buChar char="Ø"/>
            </a:pPr>
            <a:r>
              <a:rPr lang="en-IN" sz="2800"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dirty="0"/>
          </a:p>
        </p:txBody>
      </p:sp>
      <p:sp>
        <p:nvSpPr>
          <p:cNvPr id="4" name="Text Placeholder 3"/>
          <p:cNvSpPr>
            <a:spLocks noGrp="1"/>
          </p:cNvSpPr>
          <p:nvPr>
            <p:ph type="body" sz="half" idx="2"/>
          </p:nvPr>
        </p:nvSpPr>
        <p:spPr/>
        <p:txBody>
          <a:bodyPr>
            <a:normAutofit/>
          </a:bodyPr>
          <a:lstStyle/>
          <a:p>
            <a:pPr algn="just"/>
            <a:r>
              <a:rPr lang="en-US" sz="2400" dirty="0"/>
              <a:t>I used the missingno matrix feature to get a visual on all the </a:t>
            </a:r>
            <a:r>
              <a:rPr lang="en-US" sz="2400" dirty="0" err="1"/>
              <a:t>NaN</a:t>
            </a:r>
            <a:r>
              <a:rPr lang="en-US" sz="2400" dirty="0"/>
              <a:t> values present in our dataset and then decided to drop them all so that we were left with meaningful information.</a:t>
            </a:r>
            <a:endParaRPr sz="2400"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111</TotalTime>
  <Words>1496</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Candara</vt:lpstr>
      <vt:lpstr>Wingdings</vt:lpstr>
      <vt:lpstr>Metropolitan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Victoria Scott</cp:lastModifiedBy>
  <cp:revision>15</cp:revision>
  <dcterms:created xsi:type="dcterms:W3CDTF">2021-12-26T03:23:22Z</dcterms:created>
  <dcterms:modified xsi:type="dcterms:W3CDTF">2022-01-10T15:13:52Z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