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  <p:embeddedFont>
      <p:font typeface="Century Gothic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0F1EF2-32E7-4C58-A3E2-0802DA976ADC}">
  <a:tblStyle styleId="{8E0F1EF2-32E7-4C58-A3E2-0802DA976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italic.fntdata"/><Relationship Id="rId61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63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Gothic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6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d73a357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d73a35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d73a357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d73a3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312853e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312853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d73a357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d73a35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e55bf0bd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4e55bf0bd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4e55bf0bd_4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4e55bf0bd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e55bf0bd_4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4e55bf0bd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4e55bf0bd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4e55bf0b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4e55bf0bd_7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4e55bf0bd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e55bf0bd_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4e55bf0bd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4e55bf0bd_7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4e55bf0bd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4217534de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4217534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be9b5f5e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be9b5f5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be9b5f5e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be9b5f5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be9b5f5e3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be9b5f5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be9b5f5e3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be9b5f5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be9b5f5e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be9b5f5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be9b5f5e3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be9b5f5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4217534d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4217534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926f05f8c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926f05f8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b8ca158b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b8ca158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b8ca158b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b8ca158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be9b5f5e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be9b5f5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be9b5f5e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be9b5f5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b8ca158b0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b8ca158b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3312853e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3312853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4217534d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4217534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4217534d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4217534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b8ca158b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b8ca158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d73a35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d73a3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hallengedata.ens.fr/participants/challenges/6/" TargetMode="External"/><Relationship Id="rId4" Type="http://schemas.openxmlformats.org/officeDocument/2006/relationships/hyperlink" Target="https://challengedata.ens.fr/participants/challenges/6/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2572950" y="593125"/>
            <a:ext cx="85854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Data Mining And Analysis Course Project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6606746" y="3459893"/>
            <a:ext cx="4634083" cy="2364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Team D3 :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Shrenik H, 01FE17BCS194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Sourabh J, </a:t>
            </a:r>
            <a:r>
              <a:rPr lang="en-US" sz="2000"/>
              <a:t>01FE17BCS214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Sushant M, </a:t>
            </a:r>
            <a:r>
              <a:rPr lang="en-US" sz="2000"/>
              <a:t>01FE17BCS222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Sweekar B, </a:t>
            </a:r>
            <a:r>
              <a:rPr lang="en-US" sz="2000"/>
              <a:t>01FE17BCS227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2133600" y="6858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2019300" y="987175"/>
            <a:ext cx="8915400" cy="55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RES2_HP  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Modelled losses (W)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SME-PMI consumption profiled(W)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Profit Professional Consumption(W)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Standard Temperature(</a:t>
            </a:r>
            <a:r>
              <a:rPr lang="en-US" sz="2000"/>
              <a:t>° Celcius</a:t>
            </a:r>
            <a:r>
              <a:rPr lang="en-US" sz="2000"/>
              <a:t> 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RES2_HC  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Total photovoltaic production (W)      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SME-PMI consumption profiled (W)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Standard Temperature (° Celcius)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3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751000" y="1371600"/>
            <a:ext cx="8915400" cy="487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PRO1_BASE  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Total consumption (W)                 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Peak power consumption (W)            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SME-PMI consumption profiled (W)       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Profit Professional Consumption (W)   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Residential residential consumption (W)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Temperature achieved smoothed (° Celcius)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Regular temperature (° Celcius)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Total HTA consumption (W)                  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Net withdrawal to other GRD (W)           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4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1917600" y="1129100"/>
            <a:ext cx="83568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PRO2_HP  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consumption(W)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SME-PMI consumption profiled (W)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Profit Professional Consumption (W)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HTA consumption(W)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PRO2_HC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r>
              <a:rPr lang="en-US" sz="2000">
                <a:highlight>
                  <a:srgbClr val="FFFFFF"/>
                </a:highlight>
              </a:rPr>
              <a:t>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photovoltaic</a:t>
            </a:r>
            <a:r>
              <a:rPr lang="en-US" sz="2000">
                <a:highlight>
                  <a:srgbClr val="FFFFFF"/>
                </a:highlight>
              </a:rPr>
              <a:t>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production(W)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2999750" y="2910100"/>
            <a:ext cx="7017000" cy="170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Time Series approach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6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1855525" y="616450"/>
            <a:ext cx="9717300" cy="5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Check for Stationarity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Stationary data should have Constant mean, the variance of series should not be function of time, the </a:t>
            </a:r>
            <a:r>
              <a:rPr lang="en-US" sz="2000"/>
              <a:t>covariance</a:t>
            </a:r>
            <a:r>
              <a:rPr lang="en-US" sz="2000"/>
              <a:t> of i and i+m term should be same.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If changes are not constant then model will fail to predict. Hence we need to make data Stationary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Ways to check stationarity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Look at plots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Summary statistic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Statistical test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ADF(Augmented Dickey- Fuller test)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We use Dickey Fuller Test to find Stationarity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-US" sz="2000"/>
              <a:t>Select TimeStamp as Index of the dataset (Analysis becomes easy)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➢"/>
            </a:pPr>
            <a:r>
              <a:rPr lang="en-US" sz="2000"/>
              <a:t>Check for stationarity of all the output attributes  (Dickey - Fuller Test)</a:t>
            </a:r>
            <a:endParaRPr sz="2000"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49" name="Google Shape;249;p27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7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/>
        </p:nvSpPr>
        <p:spPr>
          <a:xfrm>
            <a:off x="277100" y="6230475"/>
            <a:ext cx="2810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7440125" y="6230475"/>
            <a:ext cx="2895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1563700" y="787775"/>
            <a:ext cx="93636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for the stationary test for RES1_BASE</a:t>
            </a: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25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200" y="1514937"/>
            <a:ext cx="7378457" cy="31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2071775" y="4627025"/>
            <a:ext cx="43038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Results of Dickey-Fuller Test: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Test Statistic                        -5.505498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p-value                                 0.000002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(1%)               -3.430450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(5%)               -2.861584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(10%)             -2.566794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7559875" y="5635875"/>
            <a:ext cx="3979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RES1_BASE is Stationary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65" name="Google Shape;265;p28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8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1774675" y="598238"/>
            <a:ext cx="9765000" cy="65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for the stationary test for RES11_BASE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25" y="1305750"/>
            <a:ext cx="8068176" cy="32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1979875" y="4685275"/>
            <a:ext cx="46251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Results of Dickey-Fuller Test: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Test Statistic                        -3.653446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p-value                                 0.00481</a:t>
            </a:r>
            <a:r>
              <a:rPr lang="en-US" sz="1700">
                <a:highlight>
                  <a:srgbClr val="FFFFFF"/>
                </a:highlight>
              </a:rPr>
              <a:t>8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(1%)               </a:t>
            </a:r>
            <a:r>
              <a:rPr lang="en-US" sz="1700">
                <a:highlight>
                  <a:srgbClr val="FFFFFF"/>
                </a:highlight>
              </a:rPr>
              <a:t>-3.430450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(5%)               -2.861584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(10%)             -2.566794</a:t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7559875" y="5635875"/>
            <a:ext cx="3979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RES11_BASE is Stationary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78" name="Google Shape;278;p29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9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/>
        </p:nvSpPr>
        <p:spPr>
          <a:xfrm>
            <a:off x="1376100" y="705125"/>
            <a:ext cx="93636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for the stationary test for RES2_HP </a:t>
            </a:r>
            <a:endParaRPr b="1" i="0" sz="25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 rotWithShape="1">
          <a:blip r:embed="rId3">
            <a:alphaModFix/>
          </a:blip>
          <a:srcRect b="-4470" l="2450" r="-2450" t="4470"/>
          <a:stretch/>
        </p:blipFill>
        <p:spPr>
          <a:xfrm>
            <a:off x="1538225" y="1544775"/>
            <a:ext cx="8809221" cy="33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/>
        </p:nvSpPr>
        <p:spPr>
          <a:xfrm>
            <a:off x="1597750" y="4667925"/>
            <a:ext cx="521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Results of Dickey-Fuller Test: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Test Statistic                        -2.979163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p-value                                 0.036887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(1%)               -3.430450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(5%)               -2.861584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(10%)             -2.566794</a:t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7559875" y="5635875"/>
            <a:ext cx="3979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RES2_HP is not Stationary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292" name="Google Shape;292;p30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0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1981200" y="6902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for the stationary test for RES2_HC </a:t>
            </a:r>
            <a:endParaRPr sz="25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400" y="1478100"/>
            <a:ext cx="8850276" cy="32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 txBox="1"/>
          <p:nvPr/>
        </p:nvSpPr>
        <p:spPr>
          <a:xfrm>
            <a:off x="1807500" y="4702225"/>
            <a:ext cx="525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Results of Dickey-Fuller Test: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Test Statistic                        -2.516659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p-value                                 0.111473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(1%)               -3.430450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(5%)               -2.861584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(10%)             -2.566794</a:t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7559875" y="5635875"/>
            <a:ext cx="3979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RES2_HC is not Stationary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1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1640100" y="827380"/>
            <a:ext cx="8911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Results for the stationary test for PRO1_BASE</a:t>
            </a:r>
            <a:endParaRPr sz="2500"/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1792525" y="4670775"/>
            <a:ext cx="460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Results of Dickey-Fuller Test: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Test Statistic                        -2.985764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p-value                                 0.036245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(1%)               -3.430915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(5%)               -2.861790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(10%)             -2.566903</a:t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950" y="1544775"/>
            <a:ext cx="8911800" cy="3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7559875" y="5635875"/>
            <a:ext cx="3979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PRO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1_BASE is not Stationary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20" name="Google Shape;320;p32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2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729099" y="1536430"/>
            <a:ext cx="8621068" cy="3879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entury Gothic"/>
              <a:buNone/>
            </a:pPr>
            <a:r>
              <a:rPr b="1" lang="en-US" sz="2790">
                <a:latin typeface="Century Gothic"/>
                <a:ea typeface="Century Gothic"/>
                <a:cs typeface="Century Gothic"/>
                <a:sym typeface="Century Gothic"/>
              </a:rPr>
              <a:t>Challenge</a:t>
            </a:r>
            <a: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  <a:t>        	 : Dynamic Profile Forecasting </a:t>
            </a:r>
            <a:b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2790">
                <a:latin typeface="Century Gothic"/>
                <a:ea typeface="Century Gothic"/>
                <a:cs typeface="Century Gothic"/>
                <a:sym typeface="Century Gothic"/>
              </a:rPr>
              <a:t>Challenge Host</a:t>
            </a:r>
            <a: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  <a:t>	 : Enedis</a:t>
            </a:r>
            <a:b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2790">
                <a:latin typeface="Century Gothic"/>
                <a:ea typeface="Century Gothic"/>
                <a:cs typeface="Century Gothic"/>
                <a:sym typeface="Century Gothic"/>
              </a:rPr>
              <a:t>Start date</a:t>
            </a:r>
            <a: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  <a:t>			 : Jan. 1, 2019 </a:t>
            </a:r>
            <a:b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2790">
                <a:latin typeface="Century Gothic"/>
                <a:ea typeface="Century Gothic"/>
                <a:cs typeface="Century Gothic"/>
                <a:sym typeface="Century Gothic"/>
              </a:rPr>
              <a:t>End date </a:t>
            </a:r>
            <a: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  <a:t>			 : Jan. 1, 2020 </a:t>
            </a:r>
            <a:b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2790">
                <a:latin typeface="Century Gothic"/>
                <a:ea typeface="Century Gothic"/>
                <a:cs typeface="Century Gothic"/>
                <a:sym typeface="Century Gothic"/>
              </a:rPr>
              <a:t>Link	</a:t>
            </a:r>
            <a:r>
              <a:rPr lang="en-US" sz="2790">
                <a:latin typeface="Century Gothic"/>
                <a:ea typeface="Century Gothic"/>
                <a:cs typeface="Century Gothic"/>
                <a:sym typeface="Century Gothic"/>
              </a:rPr>
              <a:t>				 :  </a:t>
            </a:r>
            <a:r>
              <a:rPr lang="en-US" sz="1979" u="sng">
                <a:latin typeface="Arial"/>
                <a:ea typeface="Arial"/>
                <a:cs typeface="Arial"/>
                <a:sym typeface="Arial"/>
                <a:hlinkClick r:id="rId3"/>
              </a:rPr>
              <a:t>https://challengedata.ens.fr/challenges/6/</a:t>
            </a:r>
            <a:br>
              <a:rPr lang="en-US" sz="3600" u="sng">
                <a:hlinkClick r:id="rId4"/>
              </a:rPr>
            </a:br>
            <a:br>
              <a:rPr b="1" lang="en-US" sz="3600">
                <a:latin typeface="Arial"/>
                <a:ea typeface="Arial"/>
                <a:cs typeface="Arial"/>
                <a:sym typeface="Arial"/>
              </a:rPr>
            </a:br>
            <a:br>
              <a:rPr lang="en-US" sz="3600"/>
            </a:br>
            <a:br>
              <a:rPr b="1" lang="en-US" sz="3600">
                <a:latin typeface="Arial"/>
                <a:ea typeface="Arial"/>
                <a:cs typeface="Arial"/>
                <a:sym typeface="Arial"/>
              </a:rPr>
            </a:br>
            <a:br>
              <a:rPr b="1" lang="en-US" sz="3240">
                <a:latin typeface="Arial"/>
                <a:ea typeface="Arial"/>
                <a:cs typeface="Arial"/>
                <a:sym typeface="Arial"/>
              </a:rPr>
            </a:br>
            <a:endParaRPr sz="3240"/>
          </a:p>
        </p:txBody>
      </p:sp>
      <p:sp>
        <p:nvSpPr>
          <p:cNvPr id="107" name="Google Shape;107;p15"/>
          <p:cNvSpPr txBox="1"/>
          <p:nvPr/>
        </p:nvSpPr>
        <p:spPr>
          <a:xfrm>
            <a:off x="1583790" y="283597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10"/>
              <a:buFont typeface="Century Gothic"/>
              <a:buNone/>
            </a:pPr>
            <a:r>
              <a:t/>
            </a:r>
            <a:endParaRPr b="0" i="0" sz="3509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2194213" y="6599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Results for the stationary test for PRO2_HC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900" y="995550"/>
            <a:ext cx="10023426" cy="34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/>
        </p:nvSpPr>
        <p:spPr>
          <a:xfrm>
            <a:off x="1579900" y="4539400"/>
            <a:ext cx="49710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Results of </a:t>
            </a:r>
            <a:r>
              <a:rPr lang="en-US" sz="1700">
                <a:highlight>
                  <a:schemeClr val="lt1"/>
                </a:highlight>
              </a:rPr>
              <a:t>Dickey-Fuller </a:t>
            </a:r>
            <a:r>
              <a:rPr lang="en-US" sz="1700">
                <a:highlight>
                  <a:srgbClr val="FFFFFF"/>
                </a:highlight>
              </a:rPr>
              <a:t>Test: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Test Statistic                    9.654546e+00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p-value                             1.405525e-16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(1%)           -3.430915e+00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(5%)           -2.861790e+00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(10%)         -2.566903e+00</a:t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7559875" y="5635875"/>
            <a:ext cx="3979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PRO2_HC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 is Stationary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3" name="Google Shape;3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34" name="Google Shape;334;p33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981200" y="749175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33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2133600" y="902063"/>
            <a:ext cx="9151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Results for the stationary test for Pro2_HP</a:t>
            </a:r>
            <a:endParaRPr sz="2500"/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25" y="1629150"/>
            <a:ext cx="8925349" cy="29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/>
        </p:nvSpPr>
        <p:spPr>
          <a:xfrm>
            <a:off x="1981200" y="4657550"/>
            <a:ext cx="52971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Results of Dickey-Fuller Test: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Test Statistic                       -4.855867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p-value                                 0.000042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(1%)               -3.430915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(5%)               -2.861790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FFFFFF"/>
                </a:highlight>
              </a:rPr>
              <a:t>Critical Value (10%)             -2.566903</a:t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7559875" y="5635875"/>
            <a:ext cx="3979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PRO2_HP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 is Stationary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48" name="Google Shape;348;p34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34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1441500" y="2010275"/>
            <a:ext cx="10063200" cy="4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From above test , we get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Stationary attributes as  RES1_BASE , RES11_BASE , PRO2_HC , PRO2_HP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Non-Stationary attributes as  RES2_HC , RES2_HP , PRO1_BASE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Ways to stationarize data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Moving Average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E-Trend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Differencing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Log Transform and Square root Transform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2631000" y="743825"/>
            <a:ext cx="693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Making Data Stationary</a:t>
            </a:r>
            <a:endParaRPr sz="2500"/>
          </a:p>
        </p:txBody>
      </p:sp>
      <p:sp>
        <p:nvSpPr>
          <p:cNvPr id="357" name="Google Shape;357;p3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59" name="Google Shape;359;p35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5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1640100" y="27885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Stationarizing PRO1_BASE by applying 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Log Transform, 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Moving Avg </a:t>
            </a:r>
            <a:endParaRPr sz="2500"/>
          </a:p>
        </p:txBody>
      </p:sp>
      <p:sp>
        <p:nvSpPr>
          <p:cNvPr id="367" name="Google Shape;367;p3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8" name="Google Shape;3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69" name="Google Shape;369;p36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36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>
            <p:ph type="title"/>
          </p:nvPr>
        </p:nvSpPr>
        <p:spPr>
          <a:xfrm>
            <a:off x="2133600" y="664299"/>
            <a:ext cx="8911800" cy="13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/>
              <a:t>PRO1-BASE</a:t>
            </a:r>
            <a:endParaRPr b="0" sz="3000"/>
          </a:p>
        </p:txBody>
      </p: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2065511" y="4783800"/>
            <a:ext cx="8061000" cy="20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 of Dickey-Fuller Test: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Statistic                        -21.800438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                                 0.000000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(1%)               -3.430916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(5%)               -2.861790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(10%)             -2.566903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00" y="1389149"/>
            <a:ext cx="8401050" cy="3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37"/>
          <p:cNvSpPr txBox="1"/>
          <p:nvPr/>
        </p:nvSpPr>
        <p:spPr>
          <a:xfrm>
            <a:off x="7621525" y="5644475"/>
            <a:ext cx="37059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RES2_HP is Stationarized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1" name="Google Shape;3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82" name="Google Shape;382;p37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1640100" y="2640671"/>
            <a:ext cx="8911800" cy="182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Stationarizing RES2_HP and RES2_HC  profiles using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Square root Transform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/>
              <a:t>Moving Avg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392" name="Google Shape;392;p38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2065500" y="444949"/>
            <a:ext cx="8911800" cy="13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/>
              <a:t>RES2_HP</a:t>
            </a:r>
            <a:endParaRPr b="0" sz="3000"/>
          </a:p>
        </p:txBody>
      </p:sp>
      <p:sp>
        <p:nvSpPr>
          <p:cNvPr id="400" name="Google Shape;400;p39"/>
          <p:cNvSpPr txBox="1"/>
          <p:nvPr>
            <p:ph idx="1" type="body"/>
          </p:nvPr>
        </p:nvSpPr>
        <p:spPr>
          <a:xfrm>
            <a:off x="2065511" y="4619500"/>
            <a:ext cx="8061000" cy="20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 of Dickey-Fuller Test: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Statistic                        -32.597768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                                 0.000000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(1%)               -3.430451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(5%)               -2.861584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(10%)             -2.566794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450" y="1066663"/>
            <a:ext cx="84010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39"/>
          <p:cNvSpPr txBox="1"/>
          <p:nvPr/>
        </p:nvSpPr>
        <p:spPr>
          <a:xfrm>
            <a:off x="6824225" y="5695850"/>
            <a:ext cx="4671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RES2_HP 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is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Stationarized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05" name="Google Shape;405;p39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/>
          <p:nvPr>
            <p:ph type="title"/>
          </p:nvPr>
        </p:nvSpPr>
        <p:spPr>
          <a:xfrm>
            <a:off x="2065500" y="565124"/>
            <a:ext cx="8911800" cy="13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/>
              <a:t>RES2_HC</a:t>
            </a:r>
            <a:endParaRPr b="0" sz="3000"/>
          </a:p>
        </p:txBody>
      </p:sp>
      <p:sp>
        <p:nvSpPr>
          <p:cNvPr id="413" name="Google Shape;413;p40"/>
          <p:cNvSpPr txBox="1"/>
          <p:nvPr>
            <p:ph idx="1" type="body"/>
          </p:nvPr>
        </p:nvSpPr>
        <p:spPr>
          <a:xfrm>
            <a:off x="1895486" y="4619500"/>
            <a:ext cx="8061000" cy="20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 of Dickey-Fuller Test: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Statistic                        -43.550822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                                 0.000000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(1%)               -3.430451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(5%)               -2.861584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Critical Value (10%)             -2.566794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75" y="989288"/>
            <a:ext cx="84010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6926600" y="5727600"/>
            <a:ext cx="46719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RES2_H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is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Stationarized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984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18" name="Google Shape;418;p40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40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4193125" y="2986300"/>
            <a:ext cx="4050900" cy="73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426" name="Google Shape;426;p4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28" name="Google Shape;428;p41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41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3426425" y="30953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Series Models</a:t>
            </a:r>
            <a:endParaRPr/>
          </a:p>
        </p:txBody>
      </p:sp>
      <p:sp>
        <p:nvSpPr>
          <p:cNvPr id="436" name="Google Shape;436;p4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705033" y="63234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996775" y="2388974"/>
            <a:ext cx="106515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Forecast 7 dynamic profile time-series, modelling the electricity consumption shape of several mass-market customer groups. The challenge is about forecasting dynamic profiles values from their past values.</a:t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2592925" y="85808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SARIMA</a:t>
            </a:r>
            <a:endParaRPr/>
          </a:p>
        </p:txBody>
      </p:sp>
      <p:sp>
        <p:nvSpPr>
          <p:cNvPr id="442" name="Google Shape;442;p4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1999035"/>
            <a:ext cx="84677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3"/>
          <p:cNvSpPr txBox="1"/>
          <p:nvPr/>
        </p:nvSpPr>
        <p:spPr>
          <a:xfrm>
            <a:off x="5663550" y="5099400"/>
            <a:ext cx="1169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RES1_BASE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5" name="Google Shape;44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46" name="Google Shape;446;p43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3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" type="body"/>
          </p:nvPr>
        </p:nvSpPr>
        <p:spPr>
          <a:xfrm>
            <a:off x="1714512" y="20962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Conclusion 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model considers seasonality in data but doesn’t  suits our data since our data is not continuous..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RMSE obtained for this model is 0.34.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54" name="Google Shape;454;p4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5" name="Google Shape;4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56" name="Google Shape;456;p44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44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459" name="Google Shape;459;p44"/>
          <p:cNvSpPr txBox="1"/>
          <p:nvPr>
            <p:ph type="title"/>
          </p:nvPr>
        </p:nvSpPr>
        <p:spPr>
          <a:xfrm>
            <a:off x="2578300" y="8152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SARIMA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FBProphet</a:t>
            </a:r>
            <a:endParaRPr/>
          </a:p>
        </p:txBody>
      </p:sp>
      <p:sp>
        <p:nvSpPr>
          <p:cNvPr id="465" name="Google Shape;465;p4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6" name="Google Shape;4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9" y="1905101"/>
            <a:ext cx="9912016" cy="34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5"/>
          <p:cNvSpPr txBox="1"/>
          <p:nvPr/>
        </p:nvSpPr>
        <p:spPr>
          <a:xfrm>
            <a:off x="1537275" y="5556575"/>
            <a:ext cx="3000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actual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E00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predicted data</a:t>
            </a:r>
            <a:endParaRPr/>
          </a:p>
        </p:txBody>
      </p:sp>
      <p:pic>
        <p:nvPicPr>
          <p:cNvPr id="468" name="Google Shape;46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69" name="Google Shape;469;p45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5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5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46"/>
          <p:cNvSpPr txBox="1"/>
          <p:nvPr>
            <p:ph idx="1" type="body"/>
          </p:nvPr>
        </p:nvSpPr>
        <p:spPr>
          <a:xfrm>
            <a:off x="1714512" y="232515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Conclusion 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model shows a close relationship with actual data and considers parameters like seasonality,holidays.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RMSE obtained for this model is 0.11.</a:t>
            </a:r>
            <a:endParaRPr sz="2000"/>
          </a:p>
        </p:txBody>
      </p:sp>
      <p:pic>
        <p:nvPicPr>
          <p:cNvPr id="478" name="Google Shape;4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79" name="Google Shape;479;p46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6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46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482" name="Google Shape;482;p46"/>
          <p:cNvSpPr txBox="1"/>
          <p:nvPr>
            <p:ph type="title"/>
          </p:nvPr>
        </p:nvSpPr>
        <p:spPr>
          <a:xfrm>
            <a:off x="2549050" y="8223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FBProphet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/>
          <p:nvPr>
            <p:ph type="title"/>
          </p:nvPr>
        </p:nvSpPr>
        <p:spPr>
          <a:xfrm>
            <a:off x="3873700" y="3025450"/>
            <a:ext cx="4703700" cy="8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Models</a:t>
            </a:r>
            <a:endParaRPr/>
          </a:p>
        </p:txBody>
      </p:sp>
      <p:sp>
        <p:nvSpPr>
          <p:cNvPr id="488" name="Google Shape;488;p4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2806875" y="638750"/>
            <a:ext cx="6594900" cy="84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Regression(Degree 2)</a:t>
            </a:r>
            <a:endParaRPr/>
          </a:p>
        </p:txBody>
      </p:sp>
      <p:sp>
        <p:nvSpPr>
          <p:cNvPr id="494" name="Google Shape;494;p4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48"/>
          <p:cNvSpPr txBox="1"/>
          <p:nvPr/>
        </p:nvSpPr>
        <p:spPr>
          <a:xfrm>
            <a:off x="5519475" y="4972675"/>
            <a:ext cx="1169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RES1_BASE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48"/>
          <p:cNvSpPr txBox="1"/>
          <p:nvPr/>
        </p:nvSpPr>
        <p:spPr>
          <a:xfrm>
            <a:off x="2321475" y="5426425"/>
            <a:ext cx="26940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actual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E00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predicted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7" name="Google Shape;4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498" name="Google Shape;498;p48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8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48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pic>
        <p:nvPicPr>
          <p:cNvPr id="501" name="Google Shape;50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1638950"/>
            <a:ext cx="85248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49"/>
          <p:cNvSpPr txBox="1"/>
          <p:nvPr>
            <p:ph type="title"/>
          </p:nvPr>
        </p:nvSpPr>
        <p:spPr>
          <a:xfrm>
            <a:off x="2806875" y="638750"/>
            <a:ext cx="6594900" cy="84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Regression(Degree 2)</a:t>
            </a:r>
            <a:endParaRPr/>
          </a:p>
        </p:txBody>
      </p:sp>
      <p:pic>
        <p:nvPicPr>
          <p:cNvPr id="508" name="Google Shape;50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509" name="Google Shape;509;p49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9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49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p49"/>
          <p:cNvSpPr txBox="1"/>
          <p:nvPr/>
        </p:nvSpPr>
        <p:spPr>
          <a:xfrm>
            <a:off x="7793825" y="2807550"/>
            <a:ext cx="34656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Conclusion 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It has low variance and high bias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Has a very low accuracy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3" name="Google Shape;5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019950"/>
            <a:ext cx="5402453" cy="365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XGBRegressor</a:t>
            </a:r>
            <a:endParaRPr/>
          </a:p>
        </p:txBody>
      </p:sp>
      <p:sp>
        <p:nvSpPr>
          <p:cNvPr id="519" name="Google Shape;519;p5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0" name="Google Shape;52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521" name="Google Shape;521;p50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50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524" name="Google Shape;524;p50"/>
          <p:cNvSpPr txBox="1"/>
          <p:nvPr/>
        </p:nvSpPr>
        <p:spPr>
          <a:xfrm>
            <a:off x="1635675" y="5426425"/>
            <a:ext cx="26940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actual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E00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predicted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5" name="Google Shape;52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057500"/>
            <a:ext cx="9337676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p5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XGBRegressor</a:t>
            </a:r>
            <a:endParaRPr/>
          </a:p>
        </p:txBody>
      </p:sp>
      <p:pic>
        <p:nvPicPr>
          <p:cNvPr id="532" name="Google Shape;53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533" name="Google Shape;533;p51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1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51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536" name="Google Shape;536;p51"/>
          <p:cNvSpPr txBox="1"/>
          <p:nvPr/>
        </p:nvSpPr>
        <p:spPr>
          <a:xfrm>
            <a:off x="7793825" y="2807550"/>
            <a:ext cx="34656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Conclusion 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It overfits the 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It has a comparatively high accuracy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7" name="Google Shape;53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057496"/>
            <a:ext cx="5257950" cy="35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Regressor</a:t>
            </a:r>
            <a:endParaRPr/>
          </a:p>
        </p:txBody>
      </p:sp>
      <p:sp>
        <p:nvSpPr>
          <p:cNvPr id="543" name="Google Shape;543;p5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4" name="Google Shape;5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545" name="Google Shape;545;p52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2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52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548" name="Google Shape;548;p52"/>
          <p:cNvSpPr txBox="1"/>
          <p:nvPr/>
        </p:nvSpPr>
        <p:spPr>
          <a:xfrm>
            <a:off x="1254675" y="5426425"/>
            <a:ext cx="26940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actual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E00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predicted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9" name="Google Shape;54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125" y="2057500"/>
            <a:ext cx="9161876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960410" y="624110"/>
            <a:ext cx="4153864" cy="75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460625" y="1896763"/>
            <a:ext cx="8915400" cy="439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consists of only numerical data, No Categorical Data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Input Data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No. of Tuples – 70128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No. of Attributes – 26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Output Data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No. of Tuples – 70128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No. of Attributes – 11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Input Data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No. of Tuples – 17520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No. of Attributes – 26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5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Regressor</a:t>
            </a:r>
            <a:endParaRPr/>
          </a:p>
        </p:txBody>
      </p:sp>
      <p:pic>
        <p:nvPicPr>
          <p:cNvPr id="556" name="Google Shape;5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557" name="Google Shape;557;p53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3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Google Shape;559;p53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560" name="Google Shape;560;p53"/>
          <p:cNvSpPr txBox="1"/>
          <p:nvPr/>
        </p:nvSpPr>
        <p:spPr>
          <a:xfrm>
            <a:off x="7793825" y="2655150"/>
            <a:ext cx="34656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Conclusion 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Has a accuracy higher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1" name="Google Shape;56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725" y="2194726"/>
            <a:ext cx="4872453" cy="3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/>
          <p:nvPr>
            <p:ph type="title"/>
          </p:nvPr>
        </p:nvSpPr>
        <p:spPr>
          <a:xfrm>
            <a:off x="4197675" y="788500"/>
            <a:ext cx="4016400" cy="7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567" name="Google Shape;567;p5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8" name="Google Shape;568;p54"/>
          <p:cNvGraphicFramePr/>
          <p:nvPr/>
        </p:nvGraphicFramePr>
        <p:xfrm>
          <a:off x="1680375" y="181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{8E0F1EF2-32E7-4C58-A3E2-0802DA976ADC}</a:tableStyleId>
              </a:tblPr>
              <a:tblGrid>
                <a:gridCol w="4415625"/>
                <a:gridCol w="4415625"/>
              </a:tblGrid>
              <a:tr h="7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RMSE( w.r.t. ‘RES1_BASE’ 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89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Regressor(Default Parameters)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XGBRegressor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SARIMA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FBprophet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0.1143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55"/>
          <p:cNvSpPr txBox="1"/>
          <p:nvPr>
            <p:ph type="title"/>
          </p:nvPr>
        </p:nvSpPr>
        <p:spPr>
          <a:xfrm>
            <a:off x="1723750" y="623380"/>
            <a:ext cx="8911800" cy="6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FBprophet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  <p:pic>
        <p:nvPicPr>
          <p:cNvPr id="575" name="Google Shape;5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000" y="1898905"/>
            <a:ext cx="102012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5"/>
          <p:cNvSpPr txBox="1"/>
          <p:nvPr/>
        </p:nvSpPr>
        <p:spPr>
          <a:xfrm>
            <a:off x="1355350" y="5412900"/>
            <a:ext cx="9648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section  of the graph represented with blue color represents the data predicted for testing part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7" name="Google Shape;57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578" name="Google Shape;578;p55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5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55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6"/>
          <p:cNvSpPr txBox="1"/>
          <p:nvPr>
            <p:ph type="title"/>
          </p:nvPr>
        </p:nvSpPr>
        <p:spPr>
          <a:xfrm>
            <a:off x="2431775" y="691125"/>
            <a:ext cx="7972500" cy="18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(All attributes)</a:t>
            </a:r>
            <a:endParaRPr/>
          </a:p>
        </p:txBody>
      </p:sp>
      <p:sp>
        <p:nvSpPr>
          <p:cNvPr id="586" name="Google Shape;586;p5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7" name="Google Shape;587;p56"/>
          <p:cNvPicPr preferRelativeResize="0"/>
          <p:nvPr/>
        </p:nvPicPr>
        <p:blipFill rotWithShape="1">
          <a:blip r:embed="rId3">
            <a:alphaModFix/>
          </a:blip>
          <a:srcRect b="3439" l="0" r="0" t="-3440"/>
          <a:stretch/>
        </p:blipFill>
        <p:spPr>
          <a:xfrm>
            <a:off x="833412" y="2259275"/>
            <a:ext cx="106013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6"/>
          <p:cNvSpPr txBox="1"/>
          <p:nvPr/>
        </p:nvSpPr>
        <p:spPr>
          <a:xfrm>
            <a:off x="5511150" y="5620450"/>
            <a:ext cx="1169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RES1_BASE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9" name="Google Shape;58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590" name="Google Shape;590;p56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56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56"/>
          <p:cNvSpPr txBox="1"/>
          <p:nvPr/>
        </p:nvSpPr>
        <p:spPr>
          <a:xfrm>
            <a:off x="1178475" y="5731225"/>
            <a:ext cx="26940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actual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E00"/>
                </a:solidFill>
                <a:latin typeface="Lato"/>
                <a:ea typeface="Lato"/>
                <a:cs typeface="Lato"/>
                <a:sym typeface="Lato"/>
              </a:rPr>
              <a:t>---  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line indicates predicted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7"/>
          <p:cNvSpPr txBox="1"/>
          <p:nvPr>
            <p:ph type="title"/>
          </p:nvPr>
        </p:nvSpPr>
        <p:spPr>
          <a:xfrm>
            <a:off x="3094800" y="2889575"/>
            <a:ext cx="6531600" cy="75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of Both the Models</a:t>
            </a:r>
            <a:endParaRPr/>
          </a:p>
        </p:txBody>
      </p:sp>
      <p:sp>
        <p:nvSpPr>
          <p:cNvPr id="599" name="Google Shape;599;p5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0" name="Google Shape;6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01" name="Google Shape;601;p57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7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57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8"/>
          <p:cNvSpPr txBox="1"/>
          <p:nvPr>
            <p:ph idx="1" type="body"/>
          </p:nvPr>
        </p:nvSpPr>
        <p:spPr>
          <a:xfrm>
            <a:off x="1418725" y="2138675"/>
            <a:ext cx="10086000" cy="31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selected FBprophet among Time Series models as it suits non continuous and seasonal data and selected XGBRegressor to extract other features as it had no overfitting and gave better accuracy.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XGBRegressor predicted the values for each output separately, hence we used a multi-Output meta regressor along with XGBRegressor which predicts the output for different dependent variables simultaneously.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Hence we calculated the average result obtained from both the models and found that it gives best accuracy with error score of 14.26.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8"/>
          <p:cNvSpPr txBox="1"/>
          <p:nvPr>
            <p:ph type="title"/>
          </p:nvPr>
        </p:nvSpPr>
        <p:spPr>
          <a:xfrm>
            <a:off x="2592925" y="7003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10" name="Google Shape;610;p5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1" name="Google Shape;61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12" name="Google Shape;612;p58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8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4" name="Google Shape;614;p58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/>
          <p:nvPr>
            <p:ph idx="1" type="body"/>
          </p:nvPr>
        </p:nvSpPr>
        <p:spPr>
          <a:xfrm>
            <a:off x="2835000" y="2631450"/>
            <a:ext cx="6522000" cy="1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7500"/>
              <a:t>THANK YOU</a:t>
            </a:r>
            <a:endParaRPr sz="7500"/>
          </a:p>
        </p:txBody>
      </p:sp>
      <p:sp>
        <p:nvSpPr>
          <p:cNvPr id="620" name="Google Shape;620;p5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1" name="Google Shape;62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22" name="Google Shape;622;p59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9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p59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063806" y="685129"/>
            <a:ext cx="51423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-US" sz="2400"/>
              <a:t>Output Attributes of Training Data</a:t>
            </a:r>
            <a:endParaRPr sz="2400"/>
          </a:p>
        </p:txBody>
      </p:sp>
      <p:sp>
        <p:nvSpPr>
          <p:cNvPr id="143" name="Google Shape;143;p18"/>
          <p:cNvSpPr txBox="1"/>
          <p:nvPr/>
        </p:nvSpPr>
        <p:spPr>
          <a:xfrm>
            <a:off x="747699" y="1945619"/>
            <a:ext cx="108480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RES1_BASE   :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Residential customer profile, subscribed power up to 6kVA, with no tariff option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RES11_BASE :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Residential customer profile, subscribed power over 6kVA, with no tariff option</a:t>
            </a:r>
            <a:endParaRPr sz="1800"/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RES2_HP       :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Residential customer profile, with Peak Hours/Off Peak Hours tariff option, during Peak hours.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RES2_HC      :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Residential customer profile, with Peak Hours/Off Peak Hours tariff option, during Off Peak 	hours.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PRO1_BASE :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Commercial customer profile, with no tariff option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PRO2_HP     :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Commercial customer profile, with Peak Hours/Off Peak Hours tariff option, during Peak hours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PRO2_HC    :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Commercial customer profile, with Peak Hours/Off Peak Hours tariff option, during Off Peak hours.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2592926" y="624110"/>
            <a:ext cx="5686102" cy="69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Understanding the data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11499" y="2092398"/>
            <a:ext cx="9780300" cy="4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in the dataset represents all the past information about electricity consumption of several customer groups.</a:t>
            </a:r>
            <a:endParaRPr sz="2000"/>
          </a:p>
          <a:p>
            <a:pPr indent="-355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Dataset consists of Timestamps, Weather data, Measured Data, Modelled data and Sums(From Models and Measurements).</a:t>
            </a:r>
            <a:endParaRPr sz="2000"/>
          </a:p>
          <a:p>
            <a:pPr indent="-355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in the time series are hour beginning: for example, a value at 08:00h is the integrated value from 08:00h to 08:30h for the said tuple.</a:t>
            </a:r>
            <a:endParaRPr sz="2000"/>
          </a:p>
          <a:p>
            <a:pPr indent="-355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for residential profiles starts from Oct 13th, 2013 and data for commercial profiles starts from Nov 1st, 2016.</a:t>
            </a:r>
            <a:endParaRPr sz="2000"/>
          </a:p>
          <a:p>
            <a:pPr indent="-355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Training files include data for the period [13/10/2013 - 12/10/2018] excluding the [01/07/2017 - 30/06/2018] period.</a:t>
            </a:r>
            <a:endParaRPr sz="2000"/>
          </a:p>
          <a:p>
            <a:pPr indent="-355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Testing files include data for the [01/07/2017 - 30/06/2018] period. </a:t>
            </a:r>
            <a:endParaRPr sz="2000"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023575" y="1839375"/>
            <a:ext cx="99312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Merging Both Input and Output Data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 Both the Data have common attributes as IDS,Month,TimeStamp,TimeStamp_UTC.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 Therefore, after merging both the dataset total attributes for training data are 33.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Fixing TimeStamp Format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All the values in TimeStamp columns are converted to proper datetime format using pd.to_datetime().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Dividing data into Residential and Commercial Customer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Data for Residential Customer is from 13/10/2013. Data for Commercial Customer is from 01/11/2016. Hence, we divided the data into two groups one for Residential Customers and one for Commercial Customers.</a:t>
            </a:r>
            <a:endParaRPr sz="2000"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996275" y="690275"/>
            <a:ext cx="78132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Pre-Processing</a:t>
            </a:r>
            <a:endParaRPr b="1"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1981200" y="4572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313550" y="1224950"/>
            <a:ext cx="9717300" cy="5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Checking for NULL Values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following attributes in residential dataset have most of the values as null hence,we dropped them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Pseudo radiation  :  92.489560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PRO1_BASE         :   82.095922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PRO2_HC	      :   </a:t>
            </a:r>
            <a:r>
              <a:rPr lang="en-US" sz="2000"/>
              <a:t>82.095922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PRO2_HP	      :   82.095922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21"/>
          <p:cNvSpPr txBox="1"/>
          <p:nvPr/>
        </p:nvSpPr>
        <p:spPr>
          <a:xfrm>
            <a:off x="4231488" y="625825"/>
            <a:ext cx="38814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2735600" y="653100"/>
            <a:ext cx="70686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 selection(Using Correlation Feature Selection)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2133600" y="1478100"/>
            <a:ext cx="8915400" cy="49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RES1_BASE 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Modelled Losses (W)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Profit Professional Consumption(W)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Residential Consumptio</a:t>
            </a:r>
            <a:r>
              <a:rPr lang="en-US" sz="1800"/>
              <a:t>n(W)</a:t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RES11_BASE  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Total Power Consumption(W)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SME-PMI consumption profiled (W)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Profit Professional Consumption(W)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Standard Temperature ( ° Celcius)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Regular Temperature ( ° Celcius)</a:t>
            </a:r>
            <a:endParaRPr sz="1800"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1" y="76201"/>
            <a:ext cx="2428874" cy="4667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6483350" y="130176"/>
            <a:ext cx="3727500" cy="403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Earlier known as</a:t>
            </a:r>
            <a:endParaRPr b="0" i="0" sz="1100" u="none" cap="none" strike="noStrik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V. B. College of Engineering &amp;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981200" y="609600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962400" y="6356351"/>
            <a:ext cx="441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KLETech/SoCSE(2018-19)/18ECSC301/DM&amp;A/Course Project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2"/>
          <p:cNvCxnSpPr/>
          <p:nvPr/>
        </p:nvCxnSpPr>
        <p:spPr>
          <a:xfrm>
            <a:off x="1981200" y="6324600"/>
            <a:ext cx="8153400" cy="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lg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