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65" r:id="rId3"/>
    <p:sldId id="279" r:id="rId4"/>
    <p:sldId id="259" r:id="rId5"/>
    <p:sldId id="260" r:id="rId6"/>
    <p:sldId id="261" r:id="rId7"/>
    <p:sldId id="267" r:id="rId8"/>
    <p:sldId id="266" r:id="rId9"/>
    <p:sldId id="269" r:id="rId10"/>
    <p:sldId id="271" r:id="rId11"/>
    <p:sldId id="273" r:id="rId12"/>
    <p:sldId id="276" r:id="rId13"/>
    <p:sldId id="286" r:id="rId14"/>
    <p:sldId id="277" r:id="rId15"/>
    <p:sldId id="285" r:id="rId16"/>
    <p:sldId id="282" r:id="rId17"/>
    <p:sldId id="283" r:id="rId18"/>
    <p:sldId id="284" r:id="rId19"/>
    <p:sldId id="280" r:id="rId20"/>
    <p:sldId id="278" r:id="rId21"/>
    <p:sldId id="275" r:id="rId22"/>
    <p:sldId id="290" r:id="rId23"/>
    <p:sldId id="291" r:id="rId24"/>
    <p:sldId id="272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660" autoAdjust="0"/>
  </p:normalViewPr>
  <p:slideViewPr>
    <p:cSldViewPr>
      <p:cViewPr>
        <p:scale>
          <a:sx n="90" d="100"/>
          <a:sy n="90" d="100"/>
        </p:scale>
        <p:origin x="-816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E:\project%20ddp\ddp%20january\new\460%20um\200%20lph%20460%20um%20corr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38529678982435"/>
          <c:y val="0.12474546150481193"/>
          <c:w val="0.74424629012719568"/>
          <c:h val="0.6495007655293088"/>
        </c:manualLayout>
      </c:layout>
      <c:scatterChart>
        <c:scatterStyle val="smoothMarker"/>
        <c:varyColors val="0"/>
        <c:ser>
          <c:idx val="0"/>
          <c:order val="0"/>
          <c:tx>
            <c:v>Size of glass beads (mm) vs K(×10-11m2)</c:v>
          </c:tx>
          <c:xVal>
            <c:numRef>
              <c:f>Comparison!$F$4:$F$8</c:f>
              <c:numCache>
                <c:formatCode>General</c:formatCode>
                <c:ptCount val="5"/>
                <c:pt idx="0">
                  <c:v>3.6</c:v>
                </c:pt>
                <c:pt idx="1">
                  <c:v>3.0749999999999997</c:v>
                </c:pt>
                <c:pt idx="2">
                  <c:v>2.36</c:v>
                </c:pt>
                <c:pt idx="3">
                  <c:v>1.29</c:v>
                </c:pt>
                <c:pt idx="4">
                  <c:v>0.46</c:v>
                </c:pt>
              </c:numCache>
            </c:numRef>
          </c:xVal>
          <c:yVal>
            <c:numRef>
              <c:f>Comparison!$G$4:$G$8</c:f>
              <c:numCache>
                <c:formatCode>General</c:formatCode>
                <c:ptCount val="5"/>
                <c:pt idx="0">
                  <c:v>2.9789999999999992</c:v>
                </c:pt>
                <c:pt idx="1">
                  <c:v>2.9489999999999998</c:v>
                </c:pt>
                <c:pt idx="2">
                  <c:v>2.8589999999999991</c:v>
                </c:pt>
                <c:pt idx="3">
                  <c:v>2.6480000000000001</c:v>
                </c:pt>
                <c:pt idx="4" formatCode="0.000">
                  <c:v>2.052999999999999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3115904"/>
        <c:axId val="133117440"/>
      </c:scatterChart>
      <c:valAx>
        <c:axId val="133115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33117440"/>
        <c:crosses val="autoZero"/>
        <c:crossBetween val="midCat"/>
      </c:valAx>
      <c:valAx>
        <c:axId val="133117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33115904"/>
        <c:crosses val="autoZero"/>
        <c:crossBetween val="midCat"/>
      </c:valAx>
    </c:plotArea>
    <c:plotVisOnly val="1"/>
    <c:dispBlanksAs val="gap"/>
    <c:showDLblsOverMax val="0"/>
  </c:chart>
  <c:spPr>
    <a:ln>
      <a:solidFill>
        <a:schemeClr val="tx1">
          <a:lumMod val="95000"/>
          <a:lumOff val="5000"/>
        </a:schemeClr>
      </a:solidFill>
    </a:ln>
  </c:spPr>
  <c:txPr>
    <a:bodyPr/>
    <a:lstStyle/>
    <a:p>
      <a:pPr>
        <a:defRPr sz="18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0.16042</cdr:x>
      <cdr:y>0.85069</cdr:y>
    </cdr:from>
    <cdr:to>
      <cdr:x>0.84583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33425" y="2333625"/>
          <a:ext cx="3133725" cy="4095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0.25243</cdr:x>
      <cdr:y>0.8913</cdr:y>
    </cdr:from>
    <cdr:to>
      <cdr:x>0.8429</cdr:x>
      <cdr:y>0.98195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981200" y="3124199"/>
          <a:ext cx="4634363" cy="3177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Size of glass beads</a:t>
          </a:r>
          <a:r>
            <a:rPr lang="en-US" sz="18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(mm)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0.04673</cdr:x>
      <cdr:y>0.19149</cdr:y>
    </cdr:from>
    <cdr:to>
      <cdr:x>0.10864</cdr:x>
      <cdr:y>0.61642</cdr:y>
    </cdr:to>
    <cdr:sp macro="" textlink="">
      <cdr:nvSpPr>
        <cdr:cNvPr id="4" name="TextBox 3"/>
        <cdr:cNvSpPr txBox="1"/>
      </cdr:nvSpPr>
      <cdr:spPr>
        <a:xfrm xmlns:a="http://schemas.openxmlformats.org/drawingml/2006/main" rot="16200000">
          <a:off x="-127534" y="1194333"/>
          <a:ext cx="1521845" cy="50477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marL="0" marR="0" indent="0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K</a:t>
          </a:r>
          <a:r>
            <a:rPr lang="en-US" sz="1800" b="0" i="0" baseline="0" dirty="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(</a:t>
          </a:r>
          <a:r>
            <a:rPr lang="en-US" sz="1800" dirty="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×10</a:t>
          </a:r>
          <a:r>
            <a:rPr lang="en-US" sz="1800" baseline="30000" dirty="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-11</a:t>
          </a:r>
          <a:r>
            <a:rPr lang="en-US" sz="1800" dirty="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</a:t>
          </a:r>
          <a:r>
            <a:rPr lang="en-US" sz="1800" baseline="30000" dirty="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2</a:t>
          </a:r>
          <a:r>
            <a:rPr lang="en-US" sz="1800" b="0" i="0" baseline="0" dirty="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)</a:t>
          </a:r>
          <a:endParaRPr lang="en-US" sz="1800" b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  <a:p xmlns:a="http://schemas.openxmlformats.org/drawingml/2006/main"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C2599-E916-4DF5-9BB2-7583676BE080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05220-35EE-44FA-96AB-868AB2A533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4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since Fick’s law</a:t>
            </a:r>
            <a:r>
              <a:rPr lang="en-US" baseline="0" dirty="0" smtClean="0"/>
              <a:t> is not useful in 0% saturated soil.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05220-35EE-44FA-96AB-868AB2A533C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7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304801"/>
            <a:ext cx="8034366" cy="121920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Geotechnical Characterization of Lightweight Cellular Cemented Clay for Environmental Application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5074384"/>
            <a:ext cx="42672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resented by</a:t>
            </a:r>
          </a:p>
          <a:p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Sourabh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Kalgunde</a:t>
            </a: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ce11b093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752600"/>
            <a:ext cx="1915128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483068" y="4006334"/>
            <a:ext cx="452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Dual Degree Project Second review meeting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30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porosity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e = [(G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× γ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)/ γ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- 1]                                          (3) 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η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e / (1+e)                                                          (4)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Glass beads properties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449938"/>
              </p:ext>
            </p:extLst>
          </p:nvPr>
        </p:nvGraphicFramePr>
        <p:xfrm>
          <a:off x="2209799" y="3048000"/>
          <a:ext cx="3733802" cy="255820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452034"/>
                <a:gridCol w="1140884"/>
                <a:gridCol w="1140884"/>
              </a:tblGrid>
              <a:tr h="5755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 of glass bead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ratio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Porosity</a:t>
                      </a:r>
                    </a:p>
                  </a:txBody>
                  <a:tcPr marL="9525" marR="9525" marT="9525" marB="0" anchor="b"/>
                </a:tc>
              </a:tr>
              <a:tr h="389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 </a:t>
                      </a: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9525" marR="9525" marT="9525" marB="0" anchor="b"/>
                </a:tc>
              </a:tr>
              <a:tr h="380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3.075 mm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9525" marR="9525" marT="9525" marB="0" anchor="b"/>
                </a:tc>
              </a:tr>
              <a:tr h="389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2.36 mm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9525" marR="9525" marT="9525" marB="0" anchor="b"/>
                </a:tc>
              </a:tr>
              <a:tr h="389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1.29 mm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9525" marR="9525" marT="9525" marB="0" anchor="b"/>
                </a:tc>
              </a:tr>
              <a:tr h="389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 mm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45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23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methodology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648" y="6021572"/>
            <a:ext cx="6250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 of experimental setup for a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 permeability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76400"/>
            <a:ext cx="4419600" cy="42269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50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methodology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629400" cy="4724400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Eureka made variable area flow meters (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Eureka Industrial Equipments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Pvt.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Ltd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Pune, India) were used in the experiment to measure the air flow rate in liters per hour which works on the principle of variable area.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equipped with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float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moves freely up and down in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tapered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borosilicate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glass tube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fluid flow from bottom to top.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takes up a position where buoyancy forces and 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 weight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balanced in proportion to flow rate.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position of the float as indicated by scale is the measure 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instantaneous flow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rate.</a:t>
            </a:r>
          </a:p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081" y="2057400"/>
            <a:ext cx="1530625" cy="2686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98081" y="4929257"/>
            <a:ext cx="1530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: View of rotameter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85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 permeability setup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setups for glass beads were fabricated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setup has one size of glass bead</a:t>
            </a: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Pressure sensor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Keller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pressure sensors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of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Instruments 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logger with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Instruments Lab view 2012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G:\DCIM\Camera\IMG_20151027_121828.jpg"/>
          <p:cNvPicPr/>
          <p:nvPr/>
        </p:nvPicPr>
        <p:blipFill>
          <a:blip r:embed="rId2" cstate="print"/>
          <a:srcRect r="483" b="27899"/>
          <a:stretch>
            <a:fillRect/>
          </a:stretch>
        </p:blipFill>
        <p:spPr bwMode="auto">
          <a:xfrm>
            <a:off x="5867400" y="1447800"/>
            <a:ext cx="18288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methodology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286248" y="3314700"/>
            <a:ext cx="5048252" cy="385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: Isometric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of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permeability apparatus</a:t>
            </a:r>
            <a:endParaRPr lang="en-US" sz="1600" dirty="0"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44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entire system is arranged properly, air is allowed to flow through rotameter and sample at constant flow rate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time, pressure along the system was data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logged.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values corresponding to pressure in 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were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converted to pressure using the calibration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equation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Thus, we can get pressure difference across the sample.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logger gives 1000 readings of voltage in 10 sec. 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all five different glass bead, air flow rate at 200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lph, 300 lph and 500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lph were performed.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air flow rate 3 trials were performed and K values is calculated by taking average of trials and average of flow rate.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methodology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432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Keller made pressure sensor were calibrated with National Instruments data logger with Lab view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2012 using: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P (bar) = (1.5405) × V (volts) - 1.5698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Intrinsic permeability (K) -</a:t>
            </a:r>
          </a:p>
          <a:p>
            <a:pPr marL="0" indent="0" algn="just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</a:p>
          <a:p>
            <a:pPr marL="0" indent="0"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specimen (L)= 8.8 cm</a:t>
            </a:r>
          </a:p>
          <a:p>
            <a:pPr marL="0" indent="0"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Diameter of specimen = 4.7 cm</a:t>
            </a:r>
          </a:p>
          <a:p>
            <a:pPr marL="0" indent="0"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 of specimen (A) = 17.35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en-US" sz="2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">
              <a:buNone/>
            </a:pPr>
            <a:r>
              <a:rPr lang="el-G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air =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1.79 E-05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Pa.s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= 200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lph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300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lph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500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lph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6425" y="3216546"/>
            <a:ext cx="3048000" cy="43088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(Q ×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 L)/ ∆p × 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288" y="2636912"/>
            <a:ext cx="3851920" cy="24303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06224" y="5243665"/>
            <a:ext cx="3600400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: Voltage amplitude versus time (Lab view)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0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563559"/>
              </p:ext>
            </p:extLst>
          </p:nvPr>
        </p:nvGraphicFramePr>
        <p:xfrm>
          <a:off x="1449896" y="2398241"/>
          <a:ext cx="5943599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9843"/>
                <a:gridCol w="1132114"/>
                <a:gridCol w="1132114"/>
                <a:gridCol w="1132114"/>
                <a:gridCol w="1132114"/>
                <a:gridCol w="495300"/>
              </a:tblGrid>
              <a:tr h="3804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460 um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 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 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624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 </a:t>
                      </a:r>
                      <a:r>
                        <a:rPr lang="en-US" sz="18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lph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1.996E-11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1.882E-11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1.943E-11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1.940E-11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20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 </a:t>
                      </a:r>
                      <a:r>
                        <a:rPr lang="en-US" sz="18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lph</a:t>
                      </a:r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2.136E-11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2.085E-11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2.085E-11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2.102E-11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02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r>
                        <a:rPr lang="en-US" sz="18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u="none" strike="noStrike" baseline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lph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2.082E-11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2.085E-11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2.186E-11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2.118E-11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536921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</a:t>
                      </a:r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2.053E-11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IN" sz="18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49896" y="4597097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: Average of K for different size of glass beads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628800"/>
            <a:ext cx="7272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obtained are shown in the following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5301208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permeability values obtained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were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for various trials and flow rates for any given size of glass bead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498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573088"/>
              </p:ext>
            </p:extLst>
          </p:nvPr>
        </p:nvGraphicFramePr>
        <p:xfrm>
          <a:off x="1403134" y="3873443"/>
          <a:ext cx="5943600" cy="21031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41659"/>
                <a:gridCol w="1112401"/>
                <a:gridCol w="1139868"/>
                <a:gridCol w="1221288"/>
                <a:gridCol w="1058450"/>
                <a:gridCol w="569934"/>
              </a:tblGrid>
              <a:tr h="420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2.36 mm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 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 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92" marR="8792" marT="8792" marB="0" anchor="b"/>
                </a:tc>
              </a:tr>
              <a:tr h="420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 </a:t>
                      </a:r>
                      <a:r>
                        <a:rPr lang="en-US" sz="18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lph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2.774E-11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2.748E-11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2.921E-11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2.814E-11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92" marR="8792" marT="8792" marB="0" anchor="b"/>
                </a:tc>
              </a:tr>
              <a:tr h="420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 </a:t>
                      </a:r>
                      <a:r>
                        <a:rPr lang="en-US" sz="18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lph</a:t>
                      </a:r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3.069E-11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3.008E-11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3.043E-11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3.040E-11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92" marR="8792" marT="8792" marB="0" anchor="b"/>
                </a:tc>
              </a:tr>
              <a:tr h="420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r>
                        <a:rPr lang="en-US" sz="18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u="none" strike="noStrike" baseline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lph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2.735E-11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2.680E-11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2.750E-11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2.722E-11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92" marR="8792" marT="8792" marB="0" anchor="b"/>
                </a:tc>
              </a:tr>
              <a:tr h="420624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r>
                        <a:rPr lang="en-US" sz="18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2.859E-11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IN" sz="18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92" marR="8792" marT="8792" marB="0" anchor="b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71600" y="5943600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: Average of K for different size of glass beads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228528"/>
              </p:ext>
            </p:extLst>
          </p:nvPr>
        </p:nvGraphicFramePr>
        <p:xfrm>
          <a:off x="1373656" y="1628800"/>
          <a:ext cx="5943600" cy="21031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18953"/>
                <a:gridCol w="1169339"/>
                <a:gridCol w="1124465"/>
                <a:gridCol w="1124465"/>
                <a:gridCol w="1124465"/>
                <a:gridCol w="481913"/>
              </a:tblGrid>
              <a:tr h="420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1.29 mm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 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 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20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 </a:t>
                      </a:r>
                      <a:r>
                        <a:rPr lang="en-US" sz="18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lph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2.597E-11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2.596E-11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2.546E-11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2.580E-11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20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 </a:t>
                      </a:r>
                      <a:r>
                        <a:rPr lang="en-US" sz="18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lph</a:t>
                      </a:r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2.762E-11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2.851E-11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2.824E-11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2.813E-11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20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r>
                        <a:rPr lang="en-US" sz="18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u="none" strike="noStrike" baseline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lph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2.566E-11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2.600E-11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2.488E-11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2.551E-11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20624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</a:t>
                      </a:r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2.648E-11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IN" sz="18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33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US" sz="2800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0977902"/>
              </p:ext>
            </p:extLst>
          </p:nvPr>
        </p:nvGraphicFramePr>
        <p:xfrm>
          <a:off x="1295400" y="1676400"/>
          <a:ext cx="5943600" cy="21031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41659"/>
                <a:gridCol w="1112401"/>
                <a:gridCol w="1139868"/>
                <a:gridCol w="1221288"/>
                <a:gridCol w="1193823"/>
                <a:gridCol w="434561"/>
              </a:tblGrid>
              <a:tr h="420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 mm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 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 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20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 </a:t>
                      </a:r>
                      <a:r>
                        <a:rPr lang="en-US" sz="18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lph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2.8670E-11</a:t>
                      </a:r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2.8780E-11</a:t>
                      </a:r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2.9250E-11</a:t>
                      </a:r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2.8900E-11</a:t>
                      </a:r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20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 </a:t>
                      </a:r>
                      <a:r>
                        <a:rPr lang="en-US" sz="18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lph</a:t>
                      </a:r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3.0920E-11</a:t>
                      </a:r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3.2240E-11</a:t>
                      </a:r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3.1000E-11</a:t>
                      </a:r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3.1387E-11</a:t>
                      </a:r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20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r>
                        <a:rPr lang="en-US" sz="18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u="none" strike="noStrike" baseline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lph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2.8620E-11</a:t>
                      </a:r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2.9210E-11</a:t>
                      </a:r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2.9450E-11</a:t>
                      </a:r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2.9093E-11</a:t>
                      </a:r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20624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</a:t>
                      </a:r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2.979E-11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IN" sz="18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87624" y="6227300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: Average of K for different size of glass beads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862297"/>
              </p:ext>
            </p:extLst>
          </p:nvPr>
        </p:nvGraphicFramePr>
        <p:xfrm>
          <a:off x="1272207" y="3933056"/>
          <a:ext cx="5943601" cy="217441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90600"/>
                <a:gridCol w="1066800"/>
                <a:gridCol w="1066800"/>
                <a:gridCol w="1143000"/>
                <a:gridCol w="1066800"/>
                <a:gridCol w="609601"/>
              </a:tblGrid>
              <a:tr h="513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3.075 mm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 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 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15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 </a:t>
                      </a:r>
                      <a:r>
                        <a:rPr lang="en-US" sz="18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lph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3.094E-11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3.039E-11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2.850E-11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2.994E-11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15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 </a:t>
                      </a:r>
                      <a:r>
                        <a:rPr lang="en-US" sz="18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lph</a:t>
                      </a:r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2.811E-11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2.897E-11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3.009E-11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2.906E-11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15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r>
                        <a:rPr lang="en-US" sz="18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u="none" strike="noStrike" baseline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lph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3.030E-11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3.036E-11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2.779E-11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2.948E-11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1528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</a:t>
                      </a:r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2.949E-11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IN" sz="18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0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02541"/>
              </p:ext>
            </p:extLst>
          </p:nvPr>
        </p:nvGraphicFramePr>
        <p:xfrm>
          <a:off x="2286000" y="2331829"/>
          <a:ext cx="4114800" cy="202741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11315"/>
                <a:gridCol w="1503485"/>
              </a:tblGrid>
              <a:tr h="455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 of glass </a:t>
                      </a:r>
                      <a:r>
                        <a:rPr lang="en-US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bead (mm</a:t>
                      </a: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</a:t>
                      </a:r>
                      <a:r>
                        <a:rPr lang="en-US" sz="2000" b="0" i="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×10</a:t>
                      </a:r>
                      <a:r>
                        <a:rPr lang="en-US" sz="2000" baseline="300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-11 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000" baseline="300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95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2.979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95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3.075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2.949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95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2.859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95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2.648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95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2.053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587500"/>
            <a:ext cx="7262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: Size of glass bead versus Intrinsic permeability K (×10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-11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8" y="4581128"/>
            <a:ext cx="71287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seen that the air permeability decreases as size of glass beads decreases.</a:t>
            </a:r>
          </a:p>
        </p:txBody>
      </p:sp>
    </p:spTree>
    <p:extLst>
      <p:ext uri="{BB962C8B-B14F-4D97-AF65-F5344CB8AC3E}">
        <p14:creationId xmlns:p14="http://schemas.microsoft.com/office/powerpoint/2010/main" val="213521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483076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and Scope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methodology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discussion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and concluding remarks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Proposed Schedule of the Work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99389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945271"/>
              </p:ext>
            </p:extLst>
          </p:nvPr>
        </p:nvGraphicFramePr>
        <p:xfrm>
          <a:off x="838200" y="1600200"/>
          <a:ext cx="79248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5505966"/>
            <a:ext cx="7994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of glass beads (mm)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versus Intrinsic permeability K (×10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-11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52600"/>
            <a:ext cx="8610600" cy="685800"/>
          </a:xfrm>
        </p:spPr>
        <p:txBody>
          <a:bodyPr>
            <a:noAutofit/>
          </a:bodyPr>
          <a:lstStyle/>
          <a:p>
            <a:pPr algn="l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Intrinsic permeability of different type of soil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Bear, 1972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069949"/>
              </p:ext>
            </p:extLst>
          </p:nvPr>
        </p:nvGraphicFramePr>
        <p:xfrm>
          <a:off x="228600" y="2438400"/>
          <a:ext cx="8610603" cy="281939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71485"/>
                <a:gridCol w="533515"/>
                <a:gridCol w="533400"/>
                <a:gridCol w="344603"/>
                <a:gridCol w="341196"/>
                <a:gridCol w="533400"/>
                <a:gridCol w="533400"/>
                <a:gridCol w="610043"/>
                <a:gridCol w="504511"/>
                <a:gridCol w="504511"/>
                <a:gridCol w="504511"/>
                <a:gridCol w="504511"/>
                <a:gridCol w="539065"/>
                <a:gridCol w="626226"/>
                <a:gridCol w="626226"/>
              </a:tblGrid>
              <a:tr h="5664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Permeability</a:t>
                      </a:r>
                      <a:endParaRPr lang="en-US" sz="1800" b="0" u="none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3514" marR="43514" marT="0" marB="0"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Pervious</a:t>
                      </a:r>
                      <a:endParaRPr lang="en-US" sz="1800" b="0" u="none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3514" marR="4351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Semi-Pervious</a:t>
                      </a:r>
                      <a:endParaRPr lang="en-US" sz="1800" b="0" u="none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3514" marR="4351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u="non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Impervious</a:t>
                      </a:r>
                      <a:endParaRPr lang="en-US" sz="1800" b="0" u="none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3514" marR="4351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680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Sand</a:t>
                      </a:r>
                      <a:r>
                        <a:rPr lang="en-IN" sz="1800" b="0" u="non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 </a:t>
                      </a:r>
                      <a:r>
                        <a:rPr lang="en-IN" sz="1800" b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Gravel</a:t>
                      </a:r>
                      <a:endParaRPr lang="en-US" sz="1800" b="0" u="none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3514" marR="43514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u="non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Well</a:t>
                      </a:r>
                      <a:r>
                        <a:rPr lang="en-IN" sz="1800" b="0" u="non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b="0" u="non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Sorted </a:t>
                      </a:r>
                      <a:r>
                        <a:rPr lang="en-IN" sz="18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Gravel</a:t>
                      </a:r>
                      <a:endParaRPr lang="en-US" sz="1800" b="0" u="none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3514" marR="4351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u="non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Well</a:t>
                      </a:r>
                      <a:r>
                        <a:rPr lang="en-IN" sz="1800" b="0" u="non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b="0" u="non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Sorted </a:t>
                      </a:r>
                      <a:r>
                        <a:rPr lang="en-IN" sz="18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Sand </a:t>
                      </a:r>
                      <a:r>
                        <a:rPr lang="en-IN" sz="1800" b="0" u="non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 Sand &amp; </a:t>
                      </a:r>
                      <a:r>
                        <a:rPr lang="en-IN" sz="18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Gravel</a:t>
                      </a:r>
                      <a:endParaRPr lang="en-US" sz="1800" b="0" u="none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3514" marR="43514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Fine Sand, Silt, </a:t>
                      </a:r>
                      <a:endParaRPr lang="en-US" sz="1800" b="0" u="none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3514" marR="4351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US" sz="1800" b="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14" marR="4351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79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u="non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Clay </a:t>
                      </a:r>
                      <a:endParaRPr lang="en-US" sz="1800" b="0" u="none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3514" marR="43514" marT="0" marB="0"/>
                </a:tc>
                <a:tc gridSpan="5">
                  <a:txBody>
                    <a:bodyPr/>
                    <a:lstStyle/>
                    <a:p>
                      <a:pPr algn="ctr"/>
                      <a:endParaRPr lang="en-US" sz="1800" b="0" u="non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14" marR="4351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dirty="0" smtClean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Peat</a:t>
                      </a:r>
                      <a:endParaRPr lang="en-US" sz="1800" b="0" u="none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3514" marR="4351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Layered </a:t>
                      </a:r>
                      <a:r>
                        <a:rPr lang="en-IN" sz="1800" b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Clay</a:t>
                      </a:r>
                      <a:endParaRPr lang="en-US" sz="1800" b="0" u="none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3514" marR="4351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u="non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Unweathered</a:t>
                      </a:r>
                      <a:r>
                        <a:rPr lang="en-IN" sz="18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Clay</a:t>
                      </a:r>
                      <a:endParaRPr lang="en-US" sz="1800" b="0" u="none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3514" marR="4351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69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IN" sz="1800" b="0" u="non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</a:t>
                      </a:r>
                      <a:r>
                        <a:rPr lang="en-IN" sz="1800" b="0" u="none" baseline="3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sz="18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b="0" u="none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3514" marR="4351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u="non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IN" sz="1600" b="0" u="none" baseline="3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−7</a:t>
                      </a:r>
                      <a:endParaRPr lang="en-US" sz="1600" b="0" u="none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3514" marR="4351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u="non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IN" sz="1600" b="0" u="none" baseline="3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−8</a:t>
                      </a:r>
                      <a:endParaRPr lang="en-US" sz="1600" b="0" u="none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3514" marR="43514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IN" sz="1600" b="0" u="none" baseline="3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−9</a:t>
                      </a:r>
                      <a:endParaRPr lang="en-US" sz="1600" b="0" u="none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3514" marR="43514" marT="0" marB="0"/>
                </a:tc>
                <a:tc h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u="none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3514" marR="4351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IN" sz="1600" b="0" u="non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−10</a:t>
                      </a:r>
                      <a:endParaRPr lang="en-US" sz="1600" b="0" u="none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3514" marR="43514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IN" sz="1600" b="0" u="none" baseline="30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−11</a:t>
                      </a:r>
                      <a:endParaRPr lang="en-US" sz="16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3514" marR="43514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IN" sz="1600" b="0" u="non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−12</a:t>
                      </a:r>
                      <a:endParaRPr lang="en-US" sz="1600" b="0" u="none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3514" marR="4351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IN" sz="1600" b="0" u="non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−13</a:t>
                      </a:r>
                      <a:endParaRPr lang="en-US" sz="1600" b="0" u="none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3514" marR="4351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IN" sz="1600" b="0" u="non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−14</a:t>
                      </a:r>
                      <a:endParaRPr lang="en-US" sz="1600" b="0" u="none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3514" marR="4351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IN" sz="1600" b="0" u="non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−15</a:t>
                      </a:r>
                      <a:endParaRPr lang="en-US" sz="1600" b="0" u="none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3514" marR="4351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IN" sz="1600" b="0" u="non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lang="en-IN" sz="1600" b="0" u="none" baseline="3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600" b="0" u="none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3514" marR="4351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IN" sz="1600" b="0" u="non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lang="en-IN" sz="1600" b="0" u="none" baseline="3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600" b="0" u="none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3514" marR="4351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IN" sz="1600" b="0" u="non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lang="en-IN" sz="1600" b="0" u="none" baseline="3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600" b="0" u="none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3514" marR="4351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IN" sz="1600" b="0" u="none" baseline="3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−19</a:t>
                      </a:r>
                      <a:endParaRPr lang="en-US" sz="1600" b="0" u="none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3514" marR="43514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685800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5445224"/>
            <a:ext cx="84969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can be observed that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air permeability values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are similar to common permeability values as shown 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above table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by Bear, 1972. </a:t>
            </a:r>
          </a:p>
        </p:txBody>
      </p:sp>
    </p:spTree>
    <p:extLst>
      <p:ext uri="{BB962C8B-B14F-4D97-AF65-F5344CB8AC3E}">
        <p14:creationId xmlns:p14="http://schemas.microsoft.com/office/powerpoint/2010/main" val="373053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and Concluding Remarks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Air permeability values obtained are consistent for various trials and flow rates for any given size of glass bead.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is negligible as readings are taken using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obtained as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readings up to five decimal places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Air permeability method using rotameter gave good results and hence can be used in wide range of soils from coarse sands, fine sand to silt and clays.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that air permeability of glass beads is obtained, the next step is to find the pore size distribution using resin impregnation and digital image processing on the same apparatus.  </a:t>
            </a:r>
          </a:p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62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Proposed Schedule of the Work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71472" y="1928802"/>
          <a:ext cx="7858180" cy="3855720"/>
        </p:xfrm>
        <a:graphic>
          <a:graphicData uri="http://schemas.openxmlformats.org/drawingml/2006/table">
            <a:tbl>
              <a:tblPr/>
              <a:tblGrid>
                <a:gridCol w="2357454"/>
                <a:gridCol w="1357322"/>
                <a:gridCol w="1357322"/>
                <a:gridCol w="1357322"/>
                <a:gridCol w="1428760"/>
              </a:tblGrid>
              <a:tr h="5586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June-Sept 2015</a:t>
                      </a:r>
                      <a:endParaRPr lang="en-IN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Oct </a:t>
                      </a: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–Dec 2015</a:t>
                      </a:r>
                      <a:endParaRPr lang="en-IN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Jan-Feb 2016</a:t>
                      </a:r>
                      <a:endParaRPr lang="en-IN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March-May 2016</a:t>
                      </a:r>
                      <a:endParaRPr lang="en-IN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8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Literature Review</a:t>
                      </a:r>
                      <a:endParaRPr lang="en-IN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6537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Digital Image Processing</a:t>
                      </a:r>
                      <a:endParaRPr lang="en-IN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153261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Evaluation of Properties of Light Weight Cellular Cemented Clay using pore size distribution </a:t>
                      </a:r>
                      <a:endParaRPr lang="en-IN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3268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Thesis Writing </a:t>
                      </a:r>
                      <a:endParaRPr lang="en-IN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United States Environmental Protection Agency (2012). "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A Citizen’s Guide to Soil Vapor Extraction and Air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Sparging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Office of Solid Waste and Emergency Response, EPA-542-F-12-018.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fontAlgn="base">
              <a:buFont typeface="+mj-lt"/>
              <a:buAutoNum type="arabicPeriod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IS 1498-1970. "</a:t>
            </a:r>
            <a:r>
              <a:rPr lang="en-IN" sz="2200" i="1" dirty="0" smtClean="0">
                <a:latin typeface="Times New Roman" pitchFamily="18" charset="0"/>
                <a:cs typeface="Times New Roman" pitchFamily="18" charset="0"/>
              </a:rPr>
              <a:t>Classification and Identification of soils for general engineering purposes"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, First revision, Reaffirmed 2007, Bureau of Indian Standards, New Delhi.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Bear, J. (1972). "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Dynamics of Fluids in Porous Media"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American Elsevier, New York.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ASTM D5550-14 (2014). "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Standard Test Method for Specific Gravity of Soil Solids by Gas Pycnometer"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ASTM International, West Conshohocken, PA.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33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2895600"/>
            <a:ext cx="2895600" cy="1066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rbel" panose="020B0503020204020204" pitchFamily="34" charset="0"/>
              </a:rPr>
              <a:t>      Thank  You</a:t>
            </a:r>
          </a:p>
          <a:p>
            <a:pPr marL="0" indent="0">
              <a:buNone/>
            </a:pP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52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Scope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the study is to evaluate the performance of lightweight cellular cemented clay as permeable reactive barrier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work involves the following: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develop digital image processing technique for determining the pore size distribution characteristics of soils, using the images obtained from digital single lens reflex camera and X-ray computed tomography and scanning electron microscope  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develop a predictive model for obtaining geotechnical properties of light weight cellular cemented clays using their pore size distribution characteristics 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88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4906963"/>
          </a:xfrm>
        </p:spPr>
        <p:txBody>
          <a:bodyPr>
            <a:noAutofit/>
          </a:bodyPr>
          <a:lstStyle/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permeability of soil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(and other porous materials) is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coefficient,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governing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convective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of air through soil under an applied total pressure gradient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It is also called as intrinsic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permeability 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unit of intrinsic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permeability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m</a:t>
            </a:r>
            <a:r>
              <a:rPr lang="en-IN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Intrinsic permeability related to the nature of porous medium hence is constant for different fluid properties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k = (K×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×g)/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(1)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k = hydraulic conductivity (m/s)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K = intrinsic permeability (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US" sz="2400" dirty="0"/>
              <a:t>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density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fluid,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kg/m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dynamic viscosity 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Pa.s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if we calculate intrinsic permeability of air, we know the intrinsic permeability of water and then we can calculate hydraulic conductivity of soil using above relation (Eq. 1).</a:t>
            </a:r>
          </a:p>
          <a:p>
            <a:pPr algn="just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0" indent="0" algn="just">
              <a:buNone/>
            </a:pP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70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Darcy's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used to describe the flow of air through a porous medium.</a:t>
            </a:r>
          </a:p>
          <a:p>
            <a:pPr algn="just"/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 of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arcy’s equation about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isothermal, non turbulent flow of a viscous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Darcy’s equation</a:t>
            </a:r>
          </a:p>
          <a:p>
            <a:pPr marL="0" indent="0" algn="just">
              <a:buNone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Q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[K × A × (P</a:t>
            </a:r>
            <a:r>
              <a:rPr lang="en-I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</a:t>
            </a:r>
            <a:r>
              <a:rPr lang="en-I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 / (L × μ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				(2)</a:t>
            </a:r>
          </a:p>
          <a:p>
            <a:pPr marL="0" indent="0" algn="just">
              <a:buNone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= flow rate (m</a:t>
            </a:r>
            <a:r>
              <a:rPr lang="en-IN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/sec)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= intrinsic permeability (m</a:t>
            </a:r>
            <a:r>
              <a:rPr lang="en-IN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0" indent="0" algn="just">
              <a:buNone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= effective cross sectional area of sample</a:t>
            </a:r>
          </a:p>
          <a:p>
            <a:pPr marL="0" indent="0" algn="just">
              <a:buNone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inlet pressure (Pa)</a:t>
            </a:r>
            <a:endParaRPr lang="en-IN" sz="2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outlet pressure ( Pa)</a:t>
            </a:r>
          </a:p>
          <a:p>
            <a:pPr algn="just"/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635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 flow plays an important role in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geotechnical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because it has various application such as:</a:t>
            </a:r>
          </a:p>
          <a:p>
            <a:pPr algn="just"/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hazardous volatile soil contaminants, aeration and gas exchange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soil and for removal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methane in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landfills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(USEPA, 2012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1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Air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Sparging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Positive air pressure is used to force air through the soil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Soil vapour extraction/ Soil venting: Negative air pressure is used to force air through the soil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Hence, soil pore size properties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permeability play an important role in affecting the movement of soil contaminants through it.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5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methodology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find air permeability of different range of glass beads</a:t>
            </a: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Particle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glass beads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gravity 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(γ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porosity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100207"/>
              </p:ext>
            </p:extLst>
          </p:nvPr>
        </p:nvGraphicFramePr>
        <p:xfrm>
          <a:off x="3124200" y="2057400"/>
          <a:ext cx="1905000" cy="1885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/>
              </a:tblGrid>
              <a:tr h="231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 of glass bead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43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 </a:t>
                      </a: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432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3.075 mm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432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2.36 mm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432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1.29 mm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432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 mm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21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soil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605185"/>
              </p:ext>
            </p:extLst>
          </p:nvPr>
        </p:nvGraphicFramePr>
        <p:xfrm>
          <a:off x="824345" y="1917357"/>
          <a:ext cx="6809509" cy="3124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91352"/>
                <a:gridCol w="1297327"/>
                <a:gridCol w="1658043"/>
                <a:gridCol w="2262787"/>
              </a:tblGrid>
              <a:tr h="312009">
                <a:tc rowSpan="5">
                  <a:txBody>
                    <a:bodyPr/>
                    <a:lstStyle/>
                    <a:p>
                      <a:pPr algn="ctr"/>
                      <a:endParaRPr lang="en-US" sz="1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Coarse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soils</a:t>
                      </a: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Gravel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 (G)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Coarse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20 - 80 mm</a:t>
                      </a:r>
                    </a:p>
                  </a:txBody>
                  <a:tcPr marL="0" marR="0" marT="0" marB="0" anchor="ctr"/>
                </a:tc>
              </a:tr>
              <a:tr h="3976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4.75 - 20 mm</a:t>
                      </a:r>
                    </a:p>
                  </a:txBody>
                  <a:tcPr marL="0" marR="0" marT="0" marB="0"/>
                </a:tc>
              </a:tr>
              <a:tr h="3976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sz="1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Sand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 (S)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Coarse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2 - 4.75 mm</a:t>
                      </a:r>
                    </a:p>
                  </a:txBody>
                  <a:tcPr marL="0" marR="0" marT="0" marB="0"/>
                </a:tc>
              </a:tr>
              <a:tr h="3976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0.425 - 2 mm</a:t>
                      </a:r>
                    </a:p>
                  </a:txBody>
                  <a:tcPr marL="0" marR="0" marT="0" marB="0"/>
                </a:tc>
              </a:tr>
              <a:tr h="4263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0.075 - 0.425 mm</a:t>
                      </a:r>
                    </a:p>
                  </a:txBody>
                  <a:tcPr marL="0" marR="0" marT="0" marB="0"/>
                </a:tc>
              </a:tr>
              <a:tr h="596471">
                <a:tc rowSpan="2">
                  <a:txBody>
                    <a:bodyPr/>
                    <a:lstStyle/>
                    <a:p>
                      <a:pPr algn="ctr"/>
                      <a:endParaRPr lang="en-US" sz="1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Fine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soils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Silt size (M)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0.002 - 0.075 mm</a:t>
                      </a:r>
                    </a:p>
                  </a:txBody>
                  <a:tcPr marL="0" marR="0" marT="0" marB="0"/>
                </a:tc>
              </a:tr>
              <a:tr h="5964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Clay size (C)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0.002 mm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5168900"/>
            <a:ext cx="8521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Particle Size - All the glass beads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size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single-sized particle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0.460 mm, 1.29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mm glass beads are medium sand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2.36 mm, 3.075 mm, 3.6 mm glass beads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coarse sand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3508" y="1436132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: Indian Standard of Classification of soils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13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Gravity (G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using helium gas pycnometer (ASTM D5550-14)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Glass beads properties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054950"/>
              </p:ext>
            </p:extLst>
          </p:nvPr>
        </p:nvGraphicFramePr>
        <p:xfrm>
          <a:off x="2209800" y="2743200"/>
          <a:ext cx="3962400" cy="27146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407058"/>
                <a:gridCol w="1277671"/>
                <a:gridCol w="1277671"/>
              </a:tblGrid>
              <a:tr h="6137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 of glass bead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(gm/cc)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n-US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(gm/cc)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 </a:t>
                      </a: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2.5020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1.519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3.075 mm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2.5087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1.520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2.36 mm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2.4904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1.520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1.29 mm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2.5087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1.528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 mm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2.6106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1.565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0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1567</Words>
  <Application>Microsoft Office PowerPoint</Application>
  <PresentationFormat>On-screen Show (4:3)</PresentationFormat>
  <Paragraphs>386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Geotechnical Characterization of Lightweight Cellular Cemented Clay for Environmental Application</vt:lpstr>
      <vt:lpstr>Overview </vt:lpstr>
      <vt:lpstr>Objective and Scope </vt:lpstr>
      <vt:lpstr>Introduction</vt:lpstr>
      <vt:lpstr>Introduction</vt:lpstr>
      <vt:lpstr>Introduction</vt:lpstr>
      <vt:lpstr>Experimental methodology</vt:lpstr>
      <vt:lpstr>Classification of soil</vt:lpstr>
      <vt:lpstr>Glass beads properties</vt:lpstr>
      <vt:lpstr>Glass beads properties</vt:lpstr>
      <vt:lpstr>PowerPoint Presentation</vt:lpstr>
      <vt:lpstr>Experimental methodology </vt:lpstr>
      <vt:lpstr>Experimental methodology </vt:lpstr>
      <vt:lpstr>Experimental methodology </vt:lpstr>
      <vt:lpstr>Calculations</vt:lpstr>
      <vt:lpstr>Results and discussion</vt:lpstr>
      <vt:lpstr>Results and discussion</vt:lpstr>
      <vt:lpstr>Results and discussion</vt:lpstr>
      <vt:lpstr>Results and discussion</vt:lpstr>
      <vt:lpstr>Results and discussion</vt:lpstr>
      <vt:lpstr>Table : Intrinsic permeability of different type of soil (Bear, 1972) </vt:lpstr>
      <vt:lpstr>Summary and Concluding Remarks</vt:lpstr>
      <vt:lpstr>Proposed Schedule of the Work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Geotechnical Characterization of Lightweight Cellular Cemented Clay for Environmental Application</dc:title>
  <dc:creator>sourabh</dc:creator>
  <cp:lastModifiedBy>Shubham</cp:lastModifiedBy>
  <cp:revision>564</cp:revision>
  <dcterms:created xsi:type="dcterms:W3CDTF">2006-08-16T00:00:00Z</dcterms:created>
  <dcterms:modified xsi:type="dcterms:W3CDTF">2021-12-03T08:39:31Z</dcterms:modified>
</cp:coreProperties>
</file>