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6" r:id="rId5"/>
    <p:sldId id="267" r:id="rId14"/>
    <p:sldId id="268" r:id="rId15"/>
    <p:sldId id="269" r:id="rId16"/>
    <p:sldId id="270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3A2A9"/>
    <a:srgbClr val="BABABA"/>
    <a:srgbClr val="F7B744"/>
    <a:srgbClr val="F28A3C"/>
    <a:srgbClr val="E73630"/>
    <a:srgbClr val="56C5B3"/>
    <a:srgbClr val="F06A3F"/>
    <a:srgbClr val="9FFAF5"/>
    <a:srgbClr val="43546A"/>
    <a:srgbClr val="E06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AC933-98CD-434D-AC8F-0E7B634465A6}" v="62" dt="2018-02-27T19:39:49.705"/>
    <p1510:client id="{08B0F390-5785-1C43-9AA8-46D6E4B1ECC2}" v="151" dt="2018-02-27T19:58:04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4"/>
    <p:restoredTop sz="93048"/>
  </p:normalViewPr>
  <p:slideViewPr>
    <p:cSldViewPr snapToGrid="0">
      <p:cViewPr varScale="1">
        <p:scale>
          <a:sx n="115" d="100"/>
          <a:sy n="115" d="100"/>
        </p:scale>
        <p:origin x="824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rshall" userId="1003BFFD98DDAAF2@LIVE.COM" providerId="AD" clId="Web-{966A7C52-D017-4294-9FF0-6E9203C51762}"/>
    <pc:docChg chg="addSld delSld">
      <pc:chgData name="Jack Marshall" userId="1003BFFD98DDAAF2@LIVE.COM" providerId="AD" clId="Web-{966A7C52-D017-4294-9FF0-6E9203C51762}" dt="2018-02-28T01:54:56.583" v="3"/>
      <pc:docMkLst>
        <pc:docMk/>
      </pc:docMkLst>
      <pc:sldChg chg="del">
        <pc:chgData name="Jack Marshall" userId="1003BFFD98DDAAF2@LIVE.COM" providerId="AD" clId="Web-{966A7C52-D017-4294-9FF0-6E9203C51762}" dt="2018-02-28T01:54:18.956" v="0"/>
        <pc:sldMkLst>
          <pc:docMk/>
          <pc:sldMk cId="4119127994" sldId="483"/>
        </pc:sldMkLst>
      </pc:sldChg>
      <pc:sldChg chg="add replId">
        <pc:chgData name="Jack Marshall" userId="1003BFFD98DDAAF2@LIVE.COM" providerId="AD" clId="Web-{966A7C52-D017-4294-9FF0-6E9203C51762}" dt="2018-02-28T01:54:56.583" v="3"/>
        <pc:sldMkLst>
          <pc:docMk/>
          <pc:sldMk cId="792751160" sldId="488"/>
        </pc:sldMkLst>
      </pc:sldChg>
      <pc:sldChg chg="add del replId">
        <pc:chgData name="Jack Marshall" userId="1003BFFD98DDAAF2@LIVE.COM" providerId="AD" clId="Web-{966A7C52-D017-4294-9FF0-6E9203C51762}" dt="2018-02-28T01:54:53.473" v="2"/>
        <pc:sldMkLst>
          <pc:docMk/>
          <pc:sldMk cId="1572676677" sldId="488"/>
        </pc:sldMkLst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Critical Vulnerabilities</c:v>
                </c:pt>
              </c:strCache>
            </c:strRef>
          </c:tx>
          <c:cat>
            <c:strRef>
              <c:f>Sheet1!$A$2:$A$32</c:f>
              <c:strCache>
                <c:ptCount val="31"/>
                <c:pt idx="0">
                  <c:v>ACB</c:v>
                </c:pt>
                <c:pt idx="1">
                  <c:v>ACBDEV</c:v>
                </c:pt>
                <c:pt idx="2">
                  <c:v>ClaimAuto/LMGNEWMAP-RDCC</c:v>
                </c:pt>
                <c:pt idx="3">
                  <c:v>CRInquiry_Sys</c:v>
                </c:pt>
                <c:pt idx="4">
                  <c:v>Default Web Application</c:v>
                </c:pt>
                <c:pt idx="5">
                  <c:v>DMS/dms.portal</c:v>
                </c:pt>
                <c:pt idx="6">
                  <c:v>GRM-GRM_East-HongKong-WebApp01</c:v>
                </c:pt>
                <c:pt idx="7">
                  <c:v>GRM-GRM_East-Singapore-B2C</c:v>
                </c:pt>
                <c:pt idx="8">
                  <c:v>GRM-GRM_East-Thailand-EAppraisal2</c:v>
                </c:pt>
                <c:pt idx="9">
                  <c:v>GRM-GRM_East-Thailand-LCIS</c:v>
                </c:pt>
                <c:pt idx="10">
                  <c:v>GRM-GRM_East-Thailand-LMGWebMonitoring</c:v>
                </c:pt>
                <c:pt idx="11">
                  <c:v>GRM-GRM_East-Thailand-ProducerPortal</c:v>
                </c:pt>
                <c:pt idx="12">
                  <c:v>GRM-GRM_East-Thailand-Webservices</c:v>
                </c:pt>
                <c:pt idx="13">
                  <c:v>GRM-GRM_East-Vietnam-LibertyWorkflow</c:v>
                </c:pt>
                <c:pt idx="14">
                  <c:v>GRM-GRM_West-Ireland-Ebusiness</c:v>
                </c:pt>
                <c:pt idx="15">
                  <c:v>GRM-GRM_West-Ireland-Ebusiness-Sandpit</c:v>
                </c:pt>
                <c:pt idx="16">
                  <c:v>GRM-GRM_West-Ireland-EService</c:v>
                </c:pt>
                <c:pt idx="17">
                  <c:v>GRM-GRM_West-Ireland-IFI</c:v>
                </c:pt>
                <c:pt idx="18">
                  <c:v>GRM-GRM_West-Spain-Liferay</c:v>
                </c:pt>
                <c:pt idx="19">
                  <c:v>GRM-GRM_West-Spain-Mediadores</c:v>
                </c:pt>
                <c:pt idx="20">
                  <c:v>InsureFaces Internet</c:v>
                </c:pt>
                <c:pt idx="21">
                  <c:v>InsureFacesWebServices</c:v>
                </c:pt>
                <c:pt idx="22">
                  <c:v>isclite</c:v>
                </c:pt>
                <c:pt idx="23">
                  <c:v>Liberty UWB</c:v>
                </c:pt>
                <c:pt idx="24">
                  <c:v>LibertyPrintEditPrintGatewayWebApplication</c:v>
                </c:pt>
                <c:pt idx="25">
                  <c:v>LPASO_DEV</c:v>
                </c:pt>
                <c:pt idx="26">
                  <c:v>PurpleKnot-InsureFaces</c:v>
                </c:pt>
                <c:pt idx="27">
                  <c:v>Servlet and JSP Examples</c:v>
                </c:pt>
                <c:pt idx="28">
                  <c:v>Tomcat Manager Application</c:v>
                </c:pt>
                <c:pt idx="29">
                  <c:v>UWAUTO/RAPWEB.WebApp</c:v>
                </c:pt>
                <c:pt idx="30">
                  <c:v>WSAuthentication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36</c:v>
                </c:pt>
                <c:pt idx="9">
                  <c:v>4</c:v>
                </c:pt>
                <c:pt idx="10">
                  <c:v>3</c:v>
                </c:pt>
                <c:pt idx="11">
                  <c:v>1</c:v>
                </c:pt>
                <c:pt idx="12">
                  <c:v>5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Vulnerabilities</c:v>
                </c:pt>
              </c:strCache>
            </c:strRef>
          </c:tx>
          <c:cat>
            <c:strRef>
              <c:f>Sheet1!$A$2:$A$32</c:f>
              <c:strCache>
                <c:ptCount val="31"/>
                <c:pt idx="0">
                  <c:v>ACB</c:v>
                </c:pt>
                <c:pt idx="1">
                  <c:v>ACBDEV</c:v>
                </c:pt>
                <c:pt idx="2">
                  <c:v>ClaimAuto/LMGNEWMAP-RDCC</c:v>
                </c:pt>
                <c:pt idx="3">
                  <c:v>CRInquiry_Sys</c:v>
                </c:pt>
                <c:pt idx="4">
                  <c:v>Default Web Application</c:v>
                </c:pt>
                <c:pt idx="5">
                  <c:v>DMS/dms.portal</c:v>
                </c:pt>
                <c:pt idx="6">
                  <c:v>GRM-GRM_East-HongKong-WebApp01</c:v>
                </c:pt>
                <c:pt idx="7">
                  <c:v>GRM-GRM_East-Singapore-B2C</c:v>
                </c:pt>
                <c:pt idx="8">
                  <c:v>GRM-GRM_East-Thailand-EAppraisal2</c:v>
                </c:pt>
                <c:pt idx="9">
                  <c:v>GRM-GRM_East-Thailand-LCIS</c:v>
                </c:pt>
                <c:pt idx="10">
                  <c:v>GRM-GRM_East-Thailand-LMGWebMonitoring</c:v>
                </c:pt>
                <c:pt idx="11">
                  <c:v>GRM-GRM_East-Thailand-ProducerPortal</c:v>
                </c:pt>
                <c:pt idx="12">
                  <c:v>GRM-GRM_East-Thailand-Webservices</c:v>
                </c:pt>
                <c:pt idx="13">
                  <c:v>GRM-GRM_East-Vietnam-LibertyWorkflow</c:v>
                </c:pt>
                <c:pt idx="14">
                  <c:v>GRM-GRM_West-Ireland-Ebusiness</c:v>
                </c:pt>
                <c:pt idx="15">
                  <c:v>GRM-GRM_West-Ireland-Ebusiness-Sandpit</c:v>
                </c:pt>
                <c:pt idx="16">
                  <c:v>GRM-GRM_West-Ireland-EService</c:v>
                </c:pt>
                <c:pt idx="17">
                  <c:v>GRM-GRM_West-Ireland-IFI</c:v>
                </c:pt>
                <c:pt idx="18">
                  <c:v>GRM-GRM_West-Spain-Liferay</c:v>
                </c:pt>
                <c:pt idx="19">
                  <c:v>GRM-GRM_West-Spain-Mediadores</c:v>
                </c:pt>
                <c:pt idx="20">
                  <c:v>InsureFaces Internet</c:v>
                </c:pt>
                <c:pt idx="21">
                  <c:v>InsureFacesWebServices</c:v>
                </c:pt>
                <c:pt idx="22">
                  <c:v>isclite</c:v>
                </c:pt>
                <c:pt idx="23">
                  <c:v>Liberty UWB</c:v>
                </c:pt>
                <c:pt idx="24">
                  <c:v>LibertyPrintEditPrintGatewayWebApplication</c:v>
                </c:pt>
                <c:pt idx="25">
                  <c:v>LPASO_DEV</c:v>
                </c:pt>
                <c:pt idx="26">
                  <c:v>PurpleKnot-InsureFaces</c:v>
                </c:pt>
                <c:pt idx="27">
                  <c:v>Servlet and JSP Examples</c:v>
                </c:pt>
                <c:pt idx="28">
                  <c:v>Tomcat Manager Application</c:v>
                </c:pt>
                <c:pt idx="29">
                  <c:v>UWAUTO/RAPWEB.WebApp</c:v>
                </c:pt>
                <c:pt idx="30">
                  <c:v>WSAuthentication</c:v>
                </c:pt>
              </c:strCache>
            </c:str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16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7</c:v>
                </c:pt>
                <c:pt idx="7">
                  <c:v>5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4</c:v>
                </c:pt>
                <c:pt idx="13">
                  <c:v>69</c:v>
                </c:pt>
                <c:pt idx="14">
                  <c:v>13</c:v>
                </c:pt>
                <c:pt idx="15">
                  <c:v>2</c:v>
                </c:pt>
                <c:pt idx="16">
                  <c:v>1</c:v>
                </c:pt>
                <c:pt idx="17">
                  <c:v>9</c:v>
                </c:pt>
                <c:pt idx="18">
                  <c:v>66</c:v>
                </c:pt>
                <c:pt idx="19">
                  <c:v>46</c:v>
                </c:pt>
                <c:pt idx="20">
                  <c:v>14</c:v>
                </c:pt>
                <c:pt idx="21">
                  <c:v>1</c:v>
                </c:pt>
                <c:pt idx="22">
                  <c:v>10</c:v>
                </c:pt>
                <c:pt idx="23">
                  <c:v>1</c:v>
                </c:pt>
                <c:pt idx="24">
                  <c:v>5</c:v>
                </c:pt>
                <c:pt idx="25">
                  <c:v>2</c:v>
                </c:pt>
                <c:pt idx="26">
                  <c:v>23</c:v>
                </c:pt>
                <c:pt idx="27">
                  <c:v>1</c:v>
                </c:pt>
                <c:pt idx="28">
                  <c:v>5</c:v>
                </c:pt>
                <c:pt idx="29">
                  <c:v>0</c:v>
                </c:pt>
                <c:pt idx="30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Critical Vulnerabilities</c:v>
                </c:pt>
              </c:strCache>
            </c:strRef>
          </c:tx>
          <c:cat>
            <c:strRef>
              <c:f>Sheet1!$A$2:$A$32</c:f>
              <c:strCache>
                <c:ptCount val="31"/>
                <c:pt idx="0">
                  <c:v>ACB</c:v>
                </c:pt>
                <c:pt idx="1">
                  <c:v>ACBDEV</c:v>
                </c:pt>
                <c:pt idx="2">
                  <c:v>ClaimAuto/LMGNEWMAP-RDCC</c:v>
                </c:pt>
                <c:pt idx="3">
                  <c:v>CRInquiry_Sys</c:v>
                </c:pt>
                <c:pt idx="4">
                  <c:v>Default Web Application</c:v>
                </c:pt>
                <c:pt idx="5">
                  <c:v>DMS/dms.portal</c:v>
                </c:pt>
                <c:pt idx="6">
                  <c:v>GRM-GRM_East-HongKong-WebApp01</c:v>
                </c:pt>
                <c:pt idx="7">
                  <c:v>GRM-GRM_East-Singapore-B2C</c:v>
                </c:pt>
                <c:pt idx="8">
                  <c:v>GRM-GRM_East-Thailand-EAppraisal2</c:v>
                </c:pt>
                <c:pt idx="9">
                  <c:v>GRM-GRM_East-Thailand-LCIS</c:v>
                </c:pt>
                <c:pt idx="10">
                  <c:v>GRM-GRM_East-Thailand-LMGWebMonitoring</c:v>
                </c:pt>
                <c:pt idx="11">
                  <c:v>GRM-GRM_East-Thailand-ProducerPortal</c:v>
                </c:pt>
                <c:pt idx="12">
                  <c:v>GRM-GRM_East-Thailand-Webservices</c:v>
                </c:pt>
                <c:pt idx="13">
                  <c:v>GRM-GRM_East-Vietnam-LibertyWorkflow</c:v>
                </c:pt>
                <c:pt idx="14">
                  <c:v>GRM-GRM_West-Ireland-Ebusiness</c:v>
                </c:pt>
                <c:pt idx="15">
                  <c:v>GRM-GRM_West-Ireland-Ebusiness-Sandpit</c:v>
                </c:pt>
                <c:pt idx="16">
                  <c:v>GRM-GRM_West-Ireland-EService</c:v>
                </c:pt>
                <c:pt idx="17">
                  <c:v>GRM-GRM_West-Ireland-IFI</c:v>
                </c:pt>
                <c:pt idx="18">
                  <c:v>GRM-GRM_West-Spain-Liferay</c:v>
                </c:pt>
                <c:pt idx="19">
                  <c:v>GRM-GRM_West-Spain-Mediadores</c:v>
                </c:pt>
                <c:pt idx="20">
                  <c:v>InsureFaces Internet</c:v>
                </c:pt>
                <c:pt idx="21">
                  <c:v>InsureFacesWebServices</c:v>
                </c:pt>
                <c:pt idx="22">
                  <c:v>isclite</c:v>
                </c:pt>
                <c:pt idx="23">
                  <c:v>Liberty UWB</c:v>
                </c:pt>
                <c:pt idx="24">
                  <c:v>LibertyPrintEditPrintGatewayWebApplication</c:v>
                </c:pt>
                <c:pt idx="25">
                  <c:v>LPASO_DEV</c:v>
                </c:pt>
                <c:pt idx="26">
                  <c:v>PurpleKnot-InsureFaces</c:v>
                </c:pt>
                <c:pt idx="27">
                  <c:v>Servlet and JSP Examples</c:v>
                </c:pt>
                <c:pt idx="28">
                  <c:v>Tomcat Manager Application</c:v>
                </c:pt>
                <c:pt idx="29">
                  <c:v>UWAUTO/RAPWEB.WebApp</c:v>
                </c:pt>
                <c:pt idx="30">
                  <c:v>WSAuthentication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36</c:v>
                </c:pt>
                <c:pt idx="9">
                  <c:v>4</c:v>
                </c:pt>
                <c:pt idx="10">
                  <c:v>3</c:v>
                </c:pt>
                <c:pt idx="11">
                  <c:v>1</c:v>
                </c:pt>
                <c:pt idx="12">
                  <c:v>5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Vulnerabilities</c:v>
                </c:pt>
              </c:strCache>
            </c:strRef>
          </c:tx>
          <c:cat>
            <c:strRef>
              <c:f>Sheet1!$A$2:$A$32</c:f>
              <c:strCache>
                <c:ptCount val="31"/>
                <c:pt idx="0">
                  <c:v>ACB</c:v>
                </c:pt>
                <c:pt idx="1">
                  <c:v>ACBDEV</c:v>
                </c:pt>
                <c:pt idx="2">
                  <c:v>ClaimAuto/LMGNEWMAP-RDCC</c:v>
                </c:pt>
                <c:pt idx="3">
                  <c:v>CRInquiry_Sys</c:v>
                </c:pt>
                <c:pt idx="4">
                  <c:v>Default Web Application</c:v>
                </c:pt>
                <c:pt idx="5">
                  <c:v>DMS/dms.portal</c:v>
                </c:pt>
                <c:pt idx="6">
                  <c:v>GRM-GRM_East-HongKong-WebApp01</c:v>
                </c:pt>
                <c:pt idx="7">
                  <c:v>GRM-GRM_East-Singapore-B2C</c:v>
                </c:pt>
                <c:pt idx="8">
                  <c:v>GRM-GRM_East-Thailand-EAppraisal2</c:v>
                </c:pt>
                <c:pt idx="9">
                  <c:v>GRM-GRM_East-Thailand-LCIS</c:v>
                </c:pt>
                <c:pt idx="10">
                  <c:v>GRM-GRM_East-Thailand-LMGWebMonitoring</c:v>
                </c:pt>
                <c:pt idx="11">
                  <c:v>GRM-GRM_East-Thailand-ProducerPortal</c:v>
                </c:pt>
                <c:pt idx="12">
                  <c:v>GRM-GRM_East-Thailand-Webservices</c:v>
                </c:pt>
                <c:pt idx="13">
                  <c:v>GRM-GRM_East-Vietnam-LibertyWorkflow</c:v>
                </c:pt>
                <c:pt idx="14">
                  <c:v>GRM-GRM_West-Ireland-Ebusiness</c:v>
                </c:pt>
                <c:pt idx="15">
                  <c:v>GRM-GRM_West-Ireland-Ebusiness-Sandpit</c:v>
                </c:pt>
                <c:pt idx="16">
                  <c:v>GRM-GRM_West-Ireland-EService</c:v>
                </c:pt>
                <c:pt idx="17">
                  <c:v>GRM-GRM_West-Ireland-IFI</c:v>
                </c:pt>
                <c:pt idx="18">
                  <c:v>GRM-GRM_West-Spain-Liferay</c:v>
                </c:pt>
                <c:pt idx="19">
                  <c:v>GRM-GRM_West-Spain-Mediadores</c:v>
                </c:pt>
                <c:pt idx="20">
                  <c:v>InsureFaces Internet</c:v>
                </c:pt>
                <c:pt idx="21">
                  <c:v>InsureFacesWebServices</c:v>
                </c:pt>
                <c:pt idx="22">
                  <c:v>isclite</c:v>
                </c:pt>
                <c:pt idx="23">
                  <c:v>Liberty UWB</c:v>
                </c:pt>
                <c:pt idx="24">
                  <c:v>LibertyPrintEditPrintGatewayWebApplication</c:v>
                </c:pt>
                <c:pt idx="25">
                  <c:v>LPASO_DEV</c:v>
                </c:pt>
                <c:pt idx="26">
                  <c:v>PurpleKnot-InsureFaces</c:v>
                </c:pt>
                <c:pt idx="27">
                  <c:v>Servlet and JSP Examples</c:v>
                </c:pt>
                <c:pt idx="28">
                  <c:v>Tomcat Manager Application</c:v>
                </c:pt>
                <c:pt idx="29">
                  <c:v>UWAUTO/RAPWEB.WebApp</c:v>
                </c:pt>
                <c:pt idx="30">
                  <c:v>WSAuthentication</c:v>
                </c:pt>
              </c:strCache>
            </c:str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16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7</c:v>
                </c:pt>
                <c:pt idx="7">
                  <c:v>5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4</c:v>
                </c:pt>
                <c:pt idx="13">
                  <c:v>69</c:v>
                </c:pt>
                <c:pt idx="14">
                  <c:v>13</c:v>
                </c:pt>
                <c:pt idx="15">
                  <c:v>2</c:v>
                </c:pt>
                <c:pt idx="16">
                  <c:v>1</c:v>
                </c:pt>
                <c:pt idx="17">
                  <c:v>9</c:v>
                </c:pt>
                <c:pt idx="18">
                  <c:v>66</c:v>
                </c:pt>
                <c:pt idx="19">
                  <c:v>46</c:v>
                </c:pt>
                <c:pt idx="20">
                  <c:v>14</c:v>
                </c:pt>
                <c:pt idx="21">
                  <c:v>1</c:v>
                </c:pt>
                <c:pt idx="22">
                  <c:v>10</c:v>
                </c:pt>
                <c:pt idx="23">
                  <c:v>1</c:v>
                </c:pt>
                <c:pt idx="24">
                  <c:v>5</c:v>
                </c:pt>
                <c:pt idx="25">
                  <c:v>2</c:v>
                </c:pt>
                <c:pt idx="26">
                  <c:v>23</c:v>
                </c:pt>
                <c:pt idx="27">
                  <c:v>1</c:v>
                </c:pt>
                <c:pt idx="28">
                  <c:v>5</c:v>
                </c:pt>
                <c:pt idx="29">
                  <c:v>0</c:v>
                </c:pt>
                <c:pt idx="30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Critical Vulnerabilities</c:v>
                </c:pt>
              </c:strCache>
            </c:strRef>
          </c:tx>
          <c:cat>
            <c:strRef>
              <c:f>Sheet1!$A$2:$A$32</c:f>
              <c:strCache>
                <c:ptCount val="31"/>
                <c:pt idx="0">
                  <c:v>ACB</c:v>
                </c:pt>
                <c:pt idx="1">
                  <c:v>ACBDEV</c:v>
                </c:pt>
                <c:pt idx="2">
                  <c:v>ClaimAuto/LMGNEWMAP-RDCC</c:v>
                </c:pt>
                <c:pt idx="3">
                  <c:v>CRInquiry_Sys</c:v>
                </c:pt>
                <c:pt idx="4">
                  <c:v>Default Web Application</c:v>
                </c:pt>
                <c:pt idx="5">
                  <c:v>DMS/dms.portal</c:v>
                </c:pt>
                <c:pt idx="6">
                  <c:v>GRM-GRM_East-HongKong-WebApp01</c:v>
                </c:pt>
                <c:pt idx="7">
                  <c:v>GRM-GRM_East-Singapore-B2C</c:v>
                </c:pt>
                <c:pt idx="8">
                  <c:v>GRM-GRM_East-Thailand-EAppraisal2</c:v>
                </c:pt>
                <c:pt idx="9">
                  <c:v>GRM-GRM_East-Thailand-LCIS</c:v>
                </c:pt>
                <c:pt idx="10">
                  <c:v>GRM-GRM_East-Thailand-LMGWebMonitoring</c:v>
                </c:pt>
                <c:pt idx="11">
                  <c:v>GRM-GRM_East-Thailand-ProducerPortal</c:v>
                </c:pt>
                <c:pt idx="12">
                  <c:v>GRM-GRM_East-Thailand-Webservices</c:v>
                </c:pt>
                <c:pt idx="13">
                  <c:v>GRM-GRM_East-Vietnam-LibertyWorkflow</c:v>
                </c:pt>
                <c:pt idx="14">
                  <c:v>GRM-GRM_West-Ireland-Ebusiness</c:v>
                </c:pt>
                <c:pt idx="15">
                  <c:v>GRM-GRM_West-Ireland-Ebusiness-Sandpit</c:v>
                </c:pt>
                <c:pt idx="16">
                  <c:v>GRM-GRM_West-Ireland-EService</c:v>
                </c:pt>
                <c:pt idx="17">
                  <c:v>GRM-GRM_West-Ireland-IFI</c:v>
                </c:pt>
                <c:pt idx="18">
                  <c:v>GRM-GRM_West-Spain-Liferay</c:v>
                </c:pt>
                <c:pt idx="19">
                  <c:v>GRM-GRM_West-Spain-Mediadores</c:v>
                </c:pt>
                <c:pt idx="20">
                  <c:v>InsureFaces Internet</c:v>
                </c:pt>
                <c:pt idx="21">
                  <c:v>InsureFacesWebServices</c:v>
                </c:pt>
                <c:pt idx="22">
                  <c:v>isclite</c:v>
                </c:pt>
                <c:pt idx="23">
                  <c:v>Liberty UWB</c:v>
                </c:pt>
                <c:pt idx="24">
                  <c:v>LibertyPrintEditPrintGatewayWebApplication</c:v>
                </c:pt>
                <c:pt idx="25">
                  <c:v>LPASO_DEV</c:v>
                </c:pt>
                <c:pt idx="26">
                  <c:v>PurpleKnot-InsureFaces</c:v>
                </c:pt>
                <c:pt idx="27">
                  <c:v>Servlet and JSP Examples</c:v>
                </c:pt>
                <c:pt idx="28">
                  <c:v>Tomcat Manager Application</c:v>
                </c:pt>
                <c:pt idx="29">
                  <c:v>UWAUTO/RAPWEB.WebApp</c:v>
                </c:pt>
                <c:pt idx="30">
                  <c:v>WSAuthentication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36</c:v>
                </c:pt>
                <c:pt idx="9">
                  <c:v>4</c:v>
                </c:pt>
                <c:pt idx="10">
                  <c:v>3</c:v>
                </c:pt>
                <c:pt idx="11">
                  <c:v>1</c:v>
                </c:pt>
                <c:pt idx="12">
                  <c:v>5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Vulnerabilities</c:v>
                </c:pt>
              </c:strCache>
            </c:strRef>
          </c:tx>
          <c:cat>
            <c:strRef>
              <c:f>Sheet1!$A$2:$A$32</c:f>
              <c:strCache>
                <c:ptCount val="31"/>
                <c:pt idx="0">
                  <c:v>ACB</c:v>
                </c:pt>
                <c:pt idx="1">
                  <c:v>ACBDEV</c:v>
                </c:pt>
                <c:pt idx="2">
                  <c:v>ClaimAuto/LMGNEWMAP-RDCC</c:v>
                </c:pt>
                <c:pt idx="3">
                  <c:v>CRInquiry_Sys</c:v>
                </c:pt>
                <c:pt idx="4">
                  <c:v>Default Web Application</c:v>
                </c:pt>
                <c:pt idx="5">
                  <c:v>DMS/dms.portal</c:v>
                </c:pt>
                <c:pt idx="6">
                  <c:v>GRM-GRM_East-HongKong-WebApp01</c:v>
                </c:pt>
                <c:pt idx="7">
                  <c:v>GRM-GRM_East-Singapore-B2C</c:v>
                </c:pt>
                <c:pt idx="8">
                  <c:v>GRM-GRM_East-Thailand-EAppraisal2</c:v>
                </c:pt>
                <c:pt idx="9">
                  <c:v>GRM-GRM_East-Thailand-LCIS</c:v>
                </c:pt>
                <c:pt idx="10">
                  <c:v>GRM-GRM_East-Thailand-LMGWebMonitoring</c:v>
                </c:pt>
                <c:pt idx="11">
                  <c:v>GRM-GRM_East-Thailand-ProducerPortal</c:v>
                </c:pt>
                <c:pt idx="12">
                  <c:v>GRM-GRM_East-Thailand-Webservices</c:v>
                </c:pt>
                <c:pt idx="13">
                  <c:v>GRM-GRM_East-Vietnam-LibertyWorkflow</c:v>
                </c:pt>
                <c:pt idx="14">
                  <c:v>GRM-GRM_West-Ireland-Ebusiness</c:v>
                </c:pt>
                <c:pt idx="15">
                  <c:v>GRM-GRM_West-Ireland-Ebusiness-Sandpit</c:v>
                </c:pt>
                <c:pt idx="16">
                  <c:v>GRM-GRM_West-Ireland-EService</c:v>
                </c:pt>
                <c:pt idx="17">
                  <c:v>GRM-GRM_West-Ireland-IFI</c:v>
                </c:pt>
                <c:pt idx="18">
                  <c:v>GRM-GRM_West-Spain-Liferay</c:v>
                </c:pt>
                <c:pt idx="19">
                  <c:v>GRM-GRM_West-Spain-Mediadores</c:v>
                </c:pt>
                <c:pt idx="20">
                  <c:v>InsureFaces Internet</c:v>
                </c:pt>
                <c:pt idx="21">
                  <c:v>InsureFacesWebServices</c:v>
                </c:pt>
                <c:pt idx="22">
                  <c:v>isclite</c:v>
                </c:pt>
                <c:pt idx="23">
                  <c:v>Liberty UWB</c:v>
                </c:pt>
                <c:pt idx="24">
                  <c:v>LibertyPrintEditPrintGatewayWebApplication</c:v>
                </c:pt>
                <c:pt idx="25">
                  <c:v>LPASO_DEV</c:v>
                </c:pt>
                <c:pt idx="26">
                  <c:v>PurpleKnot-InsureFaces</c:v>
                </c:pt>
                <c:pt idx="27">
                  <c:v>Servlet and JSP Examples</c:v>
                </c:pt>
                <c:pt idx="28">
                  <c:v>Tomcat Manager Application</c:v>
                </c:pt>
                <c:pt idx="29">
                  <c:v>UWAUTO/RAPWEB.WebApp</c:v>
                </c:pt>
                <c:pt idx="30">
                  <c:v>WSAuthentication</c:v>
                </c:pt>
              </c:strCache>
            </c:str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16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7</c:v>
                </c:pt>
                <c:pt idx="7">
                  <c:v>5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4</c:v>
                </c:pt>
                <c:pt idx="13">
                  <c:v>69</c:v>
                </c:pt>
                <c:pt idx="14">
                  <c:v>13</c:v>
                </c:pt>
                <c:pt idx="15">
                  <c:v>2</c:v>
                </c:pt>
                <c:pt idx="16">
                  <c:v>1</c:v>
                </c:pt>
                <c:pt idx="17">
                  <c:v>9</c:v>
                </c:pt>
                <c:pt idx="18">
                  <c:v>66</c:v>
                </c:pt>
                <c:pt idx="19">
                  <c:v>46</c:v>
                </c:pt>
                <c:pt idx="20">
                  <c:v>14</c:v>
                </c:pt>
                <c:pt idx="21">
                  <c:v>1</c:v>
                </c:pt>
                <c:pt idx="22">
                  <c:v>10</c:v>
                </c:pt>
                <c:pt idx="23">
                  <c:v>1</c:v>
                </c:pt>
                <c:pt idx="24">
                  <c:v>5</c:v>
                </c:pt>
                <c:pt idx="25">
                  <c:v>2</c:v>
                </c:pt>
                <c:pt idx="26">
                  <c:v>23</c:v>
                </c:pt>
                <c:pt idx="27">
                  <c:v>1</c:v>
                </c:pt>
                <c:pt idx="28">
                  <c:v>5</c:v>
                </c:pt>
                <c:pt idx="29">
                  <c:v>0</c:v>
                </c:pt>
                <c:pt idx="30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Critical Vulnerabilities</c:v>
                </c:pt>
              </c:strCache>
            </c:strRef>
          </c:tx>
          <c:cat>
            <c:strRef>
              <c:f>Sheet1!$A$2:$A$32</c:f>
              <c:strCache>
                <c:ptCount val="31"/>
                <c:pt idx="0">
                  <c:v>ACB</c:v>
                </c:pt>
                <c:pt idx="1">
                  <c:v>ACBDEV</c:v>
                </c:pt>
                <c:pt idx="2">
                  <c:v>ClaimAuto/LMGNEWMAP-RDCC</c:v>
                </c:pt>
                <c:pt idx="3">
                  <c:v>CRInquiry_Sys</c:v>
                </c:pt>
                <c:pt idx="4">
                  <c:v>Default Web Application</c:v>
                </c:pt>
                <c:pt idx="5">
                  <c:v>DMS/dms.portal</c:v>
                </c:pt>
                <c:pt idx="6">
                  <c:v>GRM-GRM_East-HongKong-WebApp01</c:v>
                </c:pt>
                <c:pt idx="7">
                  <c:v>GRM-GRM_East-Singapore-B2C</c:v>
                </c:pt>
                <c:pt idx="8">
                  <c:v>GRM-GRM_East-Thailand-EAppraisal2</c:v>
                </c:pt>
                <c:pt idx="9">
                  <c:v>GRM-GRM_East-Thailand-LCIS</c:v>
                </c:pt>
                <c:pt idx="10">
                  <c:v>GRM-GRM_East-Thailand-LMGWebMonitoring</c:v>
                </c:pt>
                <c:pt idx="11">
                  <c:v>GRM-GRM_East-Thailand-ProducerPortal</c:v>
                </c:pt>
                <c:pt idx="12">
                  <c:v>GRM-GRM_East-Thailand-Webservices</c:v>
                </c:pt>
                <c:pt idx="13">
                  <c:v>GRM-GRM_East-Vietnam-LibertyWorkflow</c:v>
                </c:pt>
                <c:pt idx="14">
                  <c:v>GRM-GRM_West-Ireland-Ebusiness</c:v>
                </c:pt>
                <c:pt idx="15">
                  <c:v>GRM-GRM_West-Ireland-Ebusiness-Sandpit</c:v>
                </c:pt>
                <c:pt idx="16">
                  <c:v>GRM-GRM_West-Ireland-EService</c:v>
                </c:pt>
                <c:pt idx="17">
                  <c:v>GRM-GRM_West-Ireland-IFI</c:v>
                </c:pt>
                <c:pt idx="18">
                  <c:v>GRM-GRM_West-Spain-Liferay</c:v>
                </c:pt>
                <c:pt idx="19">
                  <c:v>GRM-GRM_West-Spain-Mediadores</c:v>
                </c:pt>
                <c:pt idx="20">
                  <c:v>InsureFaces Internet</c:v>
                </c:pt>
                <c:pt idx="21">
                  <c:v>InsureFacesWebServices</c:v>
                </c:pt>
                <c:pt idx="22">
                  <c:v>isclite</c:v>
                </c:pt>
                <c:pt idx="23">
                  <c:v>Liberty UWB</c:v>
                </c:pt>
                <c:pt idx="24">
                  <c:v>LibertyPrintEditPrintGatewayWebApplication</c:v>
                </c:pt>
                <c:pt idx="25">
                  <c:v>LPASO_DEV</c:v>
                </c:pt>
                <c:pt idx="26">
                  <c:v>PurpleKnot-InsureFaces</c:v>
                </c:pt>
                <c:pt idx="27">
                  <c:v>Servlet and JSP Examples</c:v>
                </c:pt>
                <c:pt idx="28">
                  <c:v>Tomcat Manager Application</c:v>
                </c:pt>
                <c:pt idx="29">
                  <c:v>UWAUTO/RAPWEB.WebApp</c:v>
                </c:pt>
                <c:pt idx="30">
                  <c:v>WSAuthentication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36</c:v>
                </c:pt>
                <c:pt idx="9">
                  <c:v>4</c:v>
                </c:pt>
                <c:pt idx="10">
                  <c:v>3</c:v>
                </c:pt>
                <c:pt idx="11">
                  <c:v>1</c:v>
                </c:pt>
                <c:pt idx="12">
                  <c:v>5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Vulnerabilities</c:v>
                </c:pt>
              </c:strCache>
            </c:strRef>
          </c:tx>
          <c:cat>
            <c:strRef>
              <c:f>Sheet1!$A$2:$A$32</c:f>
              <c:strCache>
                <c:ptCount val="31"/>
                <c:pt idx="0">
                  <c:v>ACB</c:v>
                </c:pt>
                <c:pt idx="1">
                  <c:v>ACBDEV</c:v>
                </c:pt>
                <c:pt idx="2">
                  <c:v>ClaimAuto/LMGNEWMAP-RDCC</c:v>
                </c:pt>
                <c:pt idx="3">
                  <c:v>CRInquiry_Sys</c:v>
                </c:pt>
                <c:pt idx="4">
                  <c:v>Default Web Application</c:v>
                </c:pt>
                <c:pt idx="5">
                  <c:v>DMS/dms.portal</c:v>
                </c:pt>
                <c:pt idx="6">
                  <c:v>GRM-GRM_East-HongKong-WebApp01</c:v>
                </c:pt>
                <c:pt idx="7">
                  <c:v>GRM-GRM_East-Singapore-B2C</c:v>
                </c:pt>
                <c:pt idx="8">
                  <c:v>GRM-GRM_East-Thailand-EAppraisal2</c:v>
                </c:pt>
                <c:pt idx="9">
                  <c:v>GRM-GRM_East-Thailand-LCIS</c:v>
                </c:pt>
                <c:pt idx="10">
                  <c:v>GRM-GRM_East-Thailand-LMGWebMonitoring</c:v>
                </c:pt>
                <c:pt idx="11">
                  <c:v>GRM-GRM_East-Thailand-ProducerPortal</c:v>
                </c:pt>
                <c:pt idx="12">
                  <c:v>GRM-GRM_East-Thailand-Webservices</c:v>
                </c:pt>
                <c:pt idx="13">
                  <c:v>GRM-GRM_East-Vietnam-LibertyWorkflow</c:v>
                </c:pt>
                <c:pt idx="14">
                  <c:v>GRM-GRM_West-Ireland-Ebusiness</c:v>
                </c:pt>
                <c:pt idx="15">
                  <c:v>GRM-GRM_West-Ireland-Ebusiness-Sandpit</c:v>
                </c:pt>
                <c:pt idx="16">
                  <c:v>GRM-GRM_West-Ireland-EService</c:v>
                </c:pt>
                <c:pt idx="17">
                  <c:v>GRM-GRM_West-Ireland-IFI</c:v>
                </c:pt>
                <c:pt idx="18">
                  <c:v>GRM-GRM_West-Spain-Liferay</c:v>
                </c:pt>
                <c:pt idx="19">
                  <c:v>GRM-GRM_West-Spain-Mediadores</c:v>
                </c:pt>
                <c:pt idx="20">
                  <c:v>InsureFaces Internet</c:v>
                </c:pt>
                <c:pt idx="21">
                  <c:v>InsureFacesWebServices</c:v>
                </c:pt>
                <c:pt idx="22">
                  <c:v>isclite</c:v>
                </c:pt>
                <c:pt idx="23">
                  <c:v>Liberty UWB</c:v>
                </c:pt>
                <c:pt idx="24">
                  <c:v>LibertyPrintEditPrintGatewayWebApplication</c:v>
                </c:pt>
                <c:pt idx="25">
                  <c:v>LPASO_DEV</c:v>
                </c:pt>
                <c:pt idx="26">
                  <c:v>PurpleKnot-InsureFaces</c:v>
                </c:pt>
                <c:pt idx="27">
                  <c:v>Servlet and JSP Examples</c:v>
                </c:pt>
                <c:pt idx="28">
                  <c:v>Tomcat Manager Application</c:v>
                </c:pt>
                <c:pt idx="29">
                  <c:v>UWAUTO/RAPWEB.WebApp</c:v>
                </c:pt>
                <c:pt idx="30">
                  <c:v>WSAuthentication</c:v>
                </c:pt>
              </c:strCache>
            </c:str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16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7</c:v>
                </c:pt>
                <c:pt idx="7">
                  <c:v>5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4</c:v>
                </c:pt>
                <c:pt idx="13">
                  <c:v>69</c:v>
                </c:pt>
                <c:pt idx="14">
                  <c:v>13</c:v>
                </c:pt>
                <c:pt idx="15">
                  <c:v>2</c:v>
                </c:pt>
                <c:pt idx="16">
                  <c:v>1</c:v>
                </c:pt>
                <c:pt idx="17">
                  <c:v>9</c:v>
                </c:pt>
                <c:pt idx="18">
                  <c:v>66</c:v>
                </c:pt>
                <c:pt idx="19">
                  <c:v>46</c:v>
                </c:pt>
                <c:pt idx="20">
                  <c:v>14</c:v>
                </c:pt>
                <c:pt idx="21">
                  <c:v>1</c:v>
                </c:pt>
                <c:pt idx="22">
                  <c:v>10</c:v>
                </c:pt>
                <c:pt idx="23">
                  <c:v>1</c:v>
                </c:pt>
                <c:pt idx="24">
                  <c:v>5</c:v>
                </c:pt>
                <c:pt idx="25">
                  <c:v>2</c:v>
                </c:pt>
                <c:pt idx="26">
                  <c:v>23</c:v>
                </c:pt>
                <c:pt idx="27">
                  <c:v>1</c:v>
                </c:pt>
                <c:pt idx="28">
                  <c:v>5</c:v>
                </c:pt>
                <c:pt idx="29">
                  <c:v>0</c:v>
                </c:pt>
                <c:pt idx="30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F6FCF-A974-4C47-B009-B1222F84040A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A2711-FF91-CB4C-A9C8-C068F528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02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80E4-3F3D-F145-BADA-61CDB272BCE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6CF1C-C0AA-0348-8534-9E78ED9F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65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6CF1C-C0AA-0348-8534-9E78ED9F92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03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17269"/>
            <a:ext cx="12192001" cy="5407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" y="-3176"/>
            <a:ext cx="12192000" cy="63097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screen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24" y="-3175"/>
            <a:ext cx="12188952" cy="630936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0" y="6309360"/>
            <a:ext cx="12188825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913"/>
          <a:stretch/>
        </p:blipFill>
        <p:spPr>
          <a:xfrm>
            <a:off x="5972097" y="-3176"/>
            <a:ext cx="6231179" cy="6858000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7585" y="5762625"/>
            <a:ext cx="10991640" cy="455295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258CBF"/>
                </a:solidFill>
              </a:defRPr>
            </a:lvl1pPr>
            <a:lvl2pPr marL="685800" indent="0" algn="r">
              <a:buNone/>
              <a:defRPr sz="1600">
                <a:solidFill>
                  <a:srgbClr val="258CBF"/>
                </a:solidFill>
              </a:defRPr>
            </a:lvl2pPr>
            <a:lvl3pPr marL="914400" indent="0" algn="r">
              <a:buNone/>
              <a:defRPr sz="1600">
                <a:solidFill>
                  <a:srgbClr val="258CBF"/>
                </a:solidFill>
              </a:defRPr>
            </a:lvl3pPr>
            <a:lvl4pPr marL="1371600" indent="0" algn="r">
              <a:buNone/>
              <a:defRPr sz="1600">
                <a:solidFill>
                  <a:srgbClr val="258CBF"/>
                </a:solidFill>
              </a:defRPr>
            </a:lvl4pPr>
            <a:lvl5pPr marL="1828800" indent="0" algn="r">
              <a:buNone/>
              <a:defRPr sz="1600">
                <a:solidFill>
                  <a:srgbClr val="258CBF"/>
                </a:solidFill>
              </a:defRPr>
            </a:lvl5pPr>
          </a:lstStyle>
          <a:p>
            <a:pPr lvl="0"/>
            <a:r>
              <a:rPr lang="en-US"/>
              <a:t>Name, Title   |  </a:t>
            </a:r>
            <a:r>
              <a:rPr lang="en-US" err="1"/>
              <a:t>name@contrastsecurity.com</a:t>
            </a:r>
            <a:endParaRPr lang="en-US"/>
          </a:p>
        </p:txBody>
      </p:sp>
      <p:pic>
        <p:nvPicPr>
          <p:cNvPr id="26" name="Picture 25" descr="LOGOContrastSec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5510" y="263050"/>
            <a:ext cx="2320981" cy="670211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0" y="2854960"/>
            <a:ext cx="12188825" cy="2377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600" b="0" i="0" cap="all">
                <a:solidFill>
                  <a:srgbClr val="FFFFFF"/>
                </a:solidFill>
                <a:latin typeface="Helvetica Neue Bold Condensed"/>
                <a:cs typeface="Helvetica Neue Bold Condensed"/>
              </a:rPr>
              <a:t>Welcome</a:t>
            </a:r>
            <a:r>
              <a:rPr lang="en-US" sz="6600" b="0" i="0" cap="all" baseline="0">
                <a:solidFill>
                  <a:srgbClr val="FFFFFF"/>
                </a:solidFill>
                <a:latin typeface="Helvetica Neue Bold Condensed"/>
                <a:cs typeface="Helvetica Neue Bold Condensed"/>
              </a:rPr>
              <a:t> to the era of</a:t>
            </a:r>
          </a:p>
          <a:p>
            <a:pPr algn="ctr"/>
            <a:r>
              <a:rPr lang="en-US" sz="5600" b="0" i="0" cap="all" baseline="0">
                <a:solidFill>
                  <a:srgbClr val="FFFFFF"/>
                </a:solidFill>
                <a:latin typeface="Helvetica Neue Bold Condensed"/>
                <a:cs typeface="Helvetica Neue Bold Condensed"/>
              </a:rPr>
              <a:t>Self-protecting software</a:t>
            </a:r>
            <a:endParaRPr lang="en-US" sz="5600" b="0" i="0" cap="all">
              <a:solidFill>
                <a:srgbClr val="FFFFF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7585" y="6500557"/>
            <a:ext cx="7879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© </a:t>
            </a:r>
            <a:r>
              <a:rPr lang="is-I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2018</a:t>
            </a:r>
            <a:r>
              <a:rPr lang="en-US" sz="1000" b="0" i="0" baseline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CONFIDENTIAL </a:t>
            </a:r>
            <a:endParaRPr lang="en-US" sz="1000" b="0" i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736947" y="6500813"/>
            <a:ext cx="1851803" cy="184150"/>
          </a:xfrm>
        </p:spPr>
        <p:txBody>
          <a:bodyPr/>
          <a:lstStyle>
            <a:lvl1pPr marL="0" indent="0" algn="r">
              <a:buNone/>
              <a:defRPr sz="1200" b="0" i="0" baseline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  <a:lvl2pPr marL="6858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Month 00, 2018</a:t>
            </a:r>
          </a:p>
        </p:txBody>
      </p:sp>
    </p:spTree>
    <p:extLst>
      <p:ext uri="{BB962C8B-B14F-4D97-AF65-F5344CB8AC3E}">
        <p14:creationId xmlns:p14="http://schemas.microsoft.com/office/powerpoint/2010/main" val="6763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5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-13336"/>
            <a:ext cx="12192000" cy="6309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59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 2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1049338"/>
            <a:ext cx="12192000" cy="5815584"/>
          </a:xfrm>
          <a:prstGeom prst="rect">
            <a:avLst/>
          </a:prstGeom>
          <a:solidFill>
            <a:srgbClr val="314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049338"/>
            <a:ext cx="12192000" cy="5815584"/>
          </a:xfrm>
          <a:prstGeom prst="rect">
            <a:avLst/>
          </a:prstGeom>
        </p:spPr>
      </p:pic>
      <p:pic>
        <p:nvPicPr>
          <p:cNvPr id="9" name="Picture 8" descr="LOGOContrastSec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5510" y="263050"/>
            <a:ext cx="2320981" cy="670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025050"/>
            <a:ext cx="10360501" cy="1880570"/>
          </a:xfrm>
        </p:spPr>
        <p:txBody>
          <a:bodyPr anchor="b"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966580"/>
            <a:ext cx="8532178" cy="116422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2616" y="5130800"/>
            <a:ext cx="10966609" cy="45529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Name, Title   |  </a:t>
            </a:r>
            <a:r>
              <a:rPr lang="en-US" err="1"/>
              <a:t>name@contrastsecurity.com</a:t>
            </a: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7585" y="6500557"/>
            <a:ext cx="7879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0" i="0">
                <a:solidFill>
                  <a:srgbClr val="FFFFFF"/>
                </a:solidFill>
                <a:latin typeface="Helvetica Neue"/>
                <a:ea typeface="Roboto Condensed" charset="0"/>
                <a:cs typeface="Helvetica Neue"/>
              </a:rPr>
              <a:t>© </a:t>
            </a:r>
            <a:r>
              <a:rPr lang="is-IS" sz="1000" b="0" i="0">
                <a:solidFill>
                  <a:srgbClr val="FFFFFF"/>
                </a:solidFill>
                <a:latin typeface="Helvetica Neue"/>
                <a:ea typeface="Roboto Condensed" charset="0"/>
                <a:cs typeface="Helvetica Neue"/>
              </a:rPr>
              <a:t>2018</a:t>
            </a:r>
            <a:r>
              <a:rPr lang="en-US" sz="1000" b="0" i="0" baseline="0">
                <a:solidFill>
                  <a:srgbClr val="FFFFFF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000" b="0" i="0">
                <a:solidFill>
                  <a:srgbClr val="FFFFFF"/>
                </a:solidFill>
                <a:latin typeface="Helvetica Neue"/>
                <a:ea typeface="Roboto Condensed" charset="0"/>
                <a:cs typeface="Helvetica Neue"/>
              </a:rPr>
              <a:t>CONFIDENTIAL </a:t>
            </a:r>
            <a:endParaRPr lang="en-US" sz="1000" b="0" i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736947" y="6500813"/>
            <a:ext cx="1851803" cy="184150"/>
          </a:xfrm>
        </p:spPr>
        <p:txBody>
          <a:bodyPr/>
          <a:lstStyle>
            <a:lvl1pPr marL="0" indent="0" algn="r">
              <a:buNone/>
              <a:defRPr sz="1200" b="0" i="0" baseline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  <a:lvl2pPr marL="6858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Month 00, 2018</a:t>
            </a:r>
          </a:p>
        </p:txBody>
      </p:sp>
    </p:spTree>
    <p:extLst>
      <p:ext uri="{BB962C8B-B14F-4D97-AF65-F5344CB8AC3E}">
        <p14:creationId xmlns:p14="http://schemas.microsoft.com/office/powerpoint/2010/main" val="37546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317269"/>
            <a:ext cx="12192001" cy="540731"/>
            <a:chOff x="0" y="6317269"/>
            <a:chExt cx="12192001" cy="540731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317269"/>
              <a:ext cx="12192001" cy="5407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LOGOContrastSec.pn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320" y="6429037"/>
              <a:ext cx="1221887" cy="352834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 userDrawn="1"/>
        </p:nvSpPr>
        <p:spPr>
          <a:xfrm>
            <a:off x="1" y="-3176"/>
            <a:ext cx="12192000" cy="6309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" y="-3175"/>
            <a:ext cx="12188952" cy="630936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382" y="0"/>
            <a:ext cx="10970879" cy="6318755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6000" b="0" i="0" cap="all" baseline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954578" y="6500557"/>
            <a:ext cx="78797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0">
                <a:solidFill>
                  <a:schemeClr val="accent2"/>
                </a:solidFill>
                <a:latin typeface="Helvetica Neue Bold Condensed"/>
                <a:ea typeface="Roboto Condensed" charset="0"/>
                <a:cs typeface="Helvetica Neue Bold Condensed"/>
              </a:rPr>
              <a:t>WELCOME TO THE ERA OF SELF-PROTECTING SOFTWARE  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200" b="0" i="0">
                <a:solidFill>
                  <a:srgbClr val="44546A"/>
                </a:solidFill>
                <a:latin typeface="Helvetica Neue"/>
                <a:ea typeface="Roboto Condensed" charset="0"/>
                <a:cs typeface="Helvetica Neue"/>
              </a:rPr>
              <a:t>|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  </a:t>
            </a:r>
            <a:r>
              <a:rPr lang="en-US" sz="1200" b="1" i="0">
                <a:solidFill>
                  <a:srgbClr val="258CBF"/>
                </a:solidFill>
                <a:latin typeface="Helvetica Neue Bold Condensed"/>
                <a:ea typeface="Roboto Condensed" charset="0"/>
                <a:cs typeface="Helvetica Neue Bold Condensed"/>
              </a:rPr>
              <a:t>CONTRASTSECURITY.COM   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© </a:t>
            </a:r>
            <a:r>
              <a:rPr lang="is-I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2018</a:t>
            </a:r>
            <a:r>
              <a:rPr lang="en-US" sz="1000" b="0" i="0" baseline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CONFIDENTIAL </a:t>
            </a:r>
            <a:endParaRPr lang="en-US" sz="1000" b="0" i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36947" y="6500557"/>
            <a:ext cx="18513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E7B3DFDB-9C06-284E-A647-6C49AFABE760}" type="slidenum">
              <a:rPr lang="en-US" sz="1200" b="0" i="0" smtClean="0">
                <a:solidFill>
                  <a:srgbClr val="258CBF"/>
                </a:solidFill>
                <a:latin typeface="Helvetica Neue Bold Condensed"/>
                <a:cs typeface="Helvetica Neue Bold Condensed"/>
              </a:rPr>
              <a:pPr algn="r"/>
              <a:t>‹#›</a:t>
            </a:fld>
            <a:endParaRPr lang="en-US" sz="1200" b="0" i="0">
              <a:solidFill>
                <a:srgbClr val="258CBF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87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-3176"/>
            <a:ext cx="12192000" cy="6309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" y="-3175"/>
            <a:ext cx="12188952" cy="630936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382" y="0"/>
            <a:ext cx="10970879" cy="6318755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6000" b="0" i="0" cap="all" baseline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317269"/>
            <a:ext cx="12192001" cy="540731"/>
            <a:chOff x="0" y="6317269"/>
            <a:chExt cx="12192001" cy="540731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317269"/>
              <a:ext cx="12192001" cy="5407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LOGOContrastSec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320" y="6429037"/>
              <a:ext cx="1221887" cy="35283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 userDrawn="1"/>
        </p:nvSpPr>
        <p:spPr>
          <a:xfrm>
            <a:off x="1954578" y="6500557"/>
            <a:ext cx="78797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0">
                <a:solidFill>
                  <a:schemeClr val="accent2"/>
                </a:solidFill>
                <a:latin typeface="Helvetica Neue Bold Condensed"/>
                <a:ea typeface="Roboto Condensed" charset="0"/>
                <a:cs typeface="Helvetica Neue Bold Condensed"/>
              </a:rPr>
              <a:t>WELCOME TO THE ERA OF SELF-PROTECTING SOFTWARE  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200" b="0" i="0">
                <a:solidFill>
                  <a:srgbClr val="44546A"/>
                </a:solidFill>
                <a:latin typeface="Helvetica Neue"/>
                <a:ea typeface="Roboto Condensed" charset="0"/>
                <a:cs typeface="Helvetica Neue"/>
              </a:rPr>
              <a:t>|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  </a:t>
            </a:r>
            <a:r>
              <a:rPr lang="en-US" sz="1200" b="1" i="0">
                <a:solidFill>
                  <a:srgbClr val="258CBF"/>
                </a:solidFill>
                <a:latin typeface="Helvetica Neue Bold Condensed"/>
                <a:ea typeface="Roboto Condensed" charset="0"/>
                <a:cs typeface="Helvetica Neue Bold Condensed"/>
              </a:rPr>
              <a:t>CONTRASTSECURITY.COM   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© </a:t>
            </a:r>
            <a:r>
              <a:rPr lang="is-I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2018</a:t>
            </a:r>
            <a:r>
              <a:rPr lang="en-US" sz="1000" b="0" i="0" baseline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CONFIDENTIAL </a:t>
            </a:r>
            <a:endParaRPr lang="en-US" sz="1000" b="0" i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736947" y="6500557"/>
            <a:ext cx="18513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E7B3DFDB-9C06-284E-A647-6C49AFABE760}" type="slidenum">
              <a:rPr lang="en-US" sz="1200" b="0" i="0" smtClean="0">
                <a:solidFill>
                  <a:srgbClr val="258CBF"/>
                </a:solidFill>
                <a:latin typeface="Helvetica Neue Bold Condensed"/>
                <a:cs typeface="Helvetica Neue Bold Condensed"/>
              </a:rPr>
              <a:pPr algn="r"/>
              <a:t>‹#›</a:t>
            </a:fld>
            <a:endParaRPr lang="en-US" sz="1200" b="0" i="0">
              <a:solidFill>
                <a:srgbClr val="258CBF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668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-3176"/>
            <a:ext cx="12192000" cy="6309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" y="-3175"/>
            <a:ext cx="12188952" cy="630936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382" y="0"/>
            <a:ext cx="10970879" cy="6318755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6000" b="0" i="0" cap="all" baseline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317269"/>
            <a:ext cx="12192001" cy="540731"/>
            <a:chOff x="0" y="6317269"/>
            <a:chExt cx="12192001" cy="540731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317269"/>
              <a:ext cx="12192001" cy="5407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LOGOContrastSec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320" y="6429037"/>
              <a:ext cx="1221887" cy="35283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 userDrawn="1"/>
        </p:nvSpPr>
        <p:spPr>
          <a:xfrm>
            <a:off x="1954578" y="6500557"/>
            <a:ext cx="78797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0">
                <a:solidFill>
                  <a:schemeClr val="accent2"/>
                </a:solidFill>
                <a:latin typeface="Helvetica Neue Bold Condensed"/>
                <a:ea typeface="Roboto Condensed" charset="0"/>
                <a:cs typeface="Helvetica Neue Bold Condensed"/>
              </a:rPr>
              <a:t>WELCOME TO THE ERA OF SELF-PROTECTING SOFTWARE  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200" b="0" i="0">
                <a:solidFill>
                  <a:srgbClr val="44546A"/>
                </a:solidFill>
                <a:latin typeface="Helvetica Neue"/>
                <a:ea typeface="Roboto Condensed" charset="0"/>
                <a:cs typeface="Helvetica Neue"/>
              </a:rPr>
              <a:t>|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  </a:t>
            </a:r>
            <a:r>
              <a:rPr lang="en-US" sz="1200" b="1" i="0">
                <a:solidFill>
                  <a:srgbClr val="258CBF"/>
                </a:solidFill>
                <a:latin typeface="Helvetica Neue Bold Condensed"/>
                <a:ea typeface="Roboto Condensed" charset="0"/>
                <a:cs typeface="Helvetica Neue Bold Condensed"/>
              </a:rPr>
              <a:t>CONTRASTSECURITY.COM   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© </a:t>
            </a:r>
            <a:r>
              <a:rPr lang="is-I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2018</a:t>
            </a:r>
            <a:r>
              <a:rPr lang="en-US" sz="1000" b="0" i="0" baseline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CONFIDENTIAL </a:t>
            </a:r>
            <a:endParaRPr lang="en-US" sz="1000" b="0" i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736947" y="6500557"/>
            <a:ext cx="18513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E7B3DFDB-9C06-284E-A647-6C49AFABE760}" type="slidenum">
              <a:rPr lang="en-US" sz="1200" b="0" i="0" smtClean="0">
                <a:solidFill>
                  <a:srgbClr val="258CBF"/>
                </a:solidFill>
                <a:latin typeface="Helvetica Neue Bold Condensed"/>
                <a:cs typeface="Helvetica Neue Bold Condensed"/>
              </a:rPr>
              <a:pPr algn="r"/>
              <a:t>‹#›</a:t>
            </a:fld>
            <a:endParaRPr lang="en-US" sz="1200" b="0" i="0">
              <a:solidFill>
                <a:srgbClr val="258CBF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1603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9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Non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defRPr/>
            </a:lvl2pPr>
            <a:lvl3pPr marL="914400" indent="-228600">
              <a:lnSpc>
                <a:spcPct val="100000"/>
              </a:lnSpc>
              <a:buFont typeface="Lucida Grande"/>
              <a:buChar char="–"/>
              <a:defRPr/>
            </a:lvl3pPr>
            <a:lvl4pPr marL="1371600">
              <a:lnSpc>
                <a:spcPct val="100000"/>
              </a:lnSpc>
              <a:defRPr/>
            </a:lvl4pPr>
            <a:lvl5pPr marL="1828800"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1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5593" y="1600203"/>
            <a:ext cx="0" cy="4525963"/>
          </a:xfrm>
          <a:prstGeom prst="line">
            <a:avLst/>
          </a:prstGeom>
          <a:ln w="12700" cmpd="sng">
            <a:solidFill>
              <a:schemeClr val="accent2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600203"/>
            <a:ext cx="5303520" cy="4525963"/>
          </a:xfrm>
        </p:spPr>
        <p:txBody>
          <a:bodyPr/>
          <a:lstStyle>
            <a:lvl1pPr marL="0" indent="0">
              <a:buNone/>
              <a:defRPr/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defRPr/>
            </a:lvl2pPr>
            <a:lvl3pPr marL="914400" indent="-228600">
              <a:lnSpc>
                <a:spcPct val="100000"/>
              </a:lnSpc>
              <a:buFont typeface="Lucida Grande"/>
              <a:buChar char="–"/>
              <a:defRPr/>
            </a:lvl3pPr>
            <a:lvl4pPr marL="1371600">
              <a:lnSpc>
                <a:spcPct val="100000"/>
              </a:lnSpc>
              <a:defRPr/>
            </a:lvl4pPr>
            <a:lvl5pPr marL="1828800"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75864" y="1600203"/>
            <a:ext cx="5303520" cy="4525963"/>
          </a:xfrm>
        </p:spPr>
        <p:txBody>
          <a:bodyPr/>
          <a:lstStyle>
            <a:lvl1pPr marL="0" indent="0">
              <a:buNone/>
              <a:defRPr/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defRPr/>
            </a:lvl2pPr>
            <a:lvl3pPr marL="914400" indent="-228600">
              <a:lnSpc>
                <a:spcPct val="100000"/>
              </a:lnSpc>
              <a:buFont typeface="Lucida Grande"/>
              <a:buChar char="–"/>
              <a:defRPr/>
            </a:lvl3pPr>
            <a:lvl4pPr marL="1371600">
              <a:lnSpc>
                <a:spcPct val="100000"/>
              </a:lnSpc>
              <a:defRPr/>
            </a:lvl4pPr>
            <a:lvl5pPr marL="1828800"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7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33513"/>
            <a:ext cx="5385514" cy="537527"/>
          </a:xfrm>
          <a:solidFill>
            <a:schemeClr val="tx2"/>
          </a:solidFill>
        </p:spPr>
        <p:txBody>
          <a:bodyPr lIns="91440" rIns="0" bIns="45720" anchor="b">
            <a:normAutofit/>
          </a:bodyPr>
          <a:lstStyle>
            <a:lvl1pPr marL="0" indent="0" algn="ctr">
              <a:buNone/>
              <a:defRPr sz="2600" b="0" i="0" cap="all" baseline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92961"/>
            <a:ext cx="5385514" cy="4033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433513"/>
            <a:ext cx="5387630" cy="537527"/>
          </a:xfrm>
          <a:solidFill>
            <a:schemeClr val="tx2"/>
          </a:solidFill>
        </p:spPr>
        <p:txBody>
          <a:bodyPr lIns="91440" rIns="0" bIns="45720" anchor="b">
            <a:normAutofit/>
          </a:bodyPr>
          <a:lstStyle>
            <a:lvl1pPr marL="0" indent="0" algn="ctr">
              <a:buNone/>
              <a:defRPr sz="2600" b="0" i="0" cap="all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092961"/>
            <a:ext cx="5387630" cy="4033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0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_footer_ba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17269"/>
            <a:ext cx="12188825" cy="540731"/>
          </a:xfrm>
          <a:prstGeom prst="rect">
            <a:avLst/>
          </a:prstGeom>
        </p:spPr>
      </p:pic>
      <p:pic>
        <p:nvPicPr>
          <p:cNvPr id="8" name="Picture 7" descr="LOGOContrastSec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320" y="6429037"/>
            <a:ext cx="1221887" cy="3528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309360"/>
            <a:ext cx="12188825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7383" y="1057830"/>
            <a:ext cx="10970879" cy="0"/>
          </a:xfrm>
          <a:prstGeom prst="line">
            <a:avLst/>
          </a:prstGeom>
          <a:ln w="12700" cmpd="sng">
            <a:solidFill>
              <a:srgbClr val="3CC3B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54578" y="6500557"/>
            <a:ext cx="78797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0">
                <a:solidFill>
                  <a:schemeClr val="accent2"/>
                </a:solidFill>
                <a:latin typeface="Helvetica Neue Bold Condensed"/>
                <a:ea typeface="Roboto Condensed" charset="0"/>
                <a:cs typeface="Helvetica Neue Bold Condensed"/>
              </a:rPr>
              <a:t>WELCOME TO THE ERA OF SELF-PROTECTING SOFTWARE  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200" b="0" i="0">
                <a:solidFill>
                  <a:srgbClr val="44546A"/>
                </a:solidFill>
                <a:latin typeface="Helvetica Neue"/>
                <a:ea typeface="Roboto Condensed" charset="0"/>
                <a:cs typeface="Helvetica Neue"/>
              </a:rPr>
              <a:t>|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  </a:t>
            </a:r>
            <a:r>
              <a:rPr lang="en-US" sz="1200" b="1" i="0">
                <a:solidFill>
                  <a:srgbClr val="258CBF"/>
                </a:solidFill>
                <a:latin typeface="Helvetica Neue Bold Condensed"/>
                <a:ea typeface="Roboto Condensed" charset="0"/>
                <a:cs typeface="Helvetica Neue Bold Condensed"/>
              </a:rPr>
              <a:t>CONTRASTSECURITY.COM   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© 2018</a:t>
            </a:r>
            <a:r>
              <a:rPr lang="en-US" sz="1000" b="0" i="0" baseline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CONFIDENTIAL </a:t>
            </a:r>
            <a:endParaRPr lang="en-US" sz="1000" b="0" i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36947" y="6500557"/>
            <a:ext cx="18513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E7B3DFDB-9C06-284E-A647-6C49AFABE760}" type="slidenum">
              <a:rPr lang="en-US" sz="1200" b="0" i="0" smtClean="0">
                <a:solidFill>
                  <a:srgbClr val="258CBF"/>
                </a:solidFill>
                <a:latin typeface="Helvetica Neue Bold Condensed"/>
                <a:cs typeface="Helvetica Neue Bold Condensed"/>
              </a:rPr>
              <a:pPr algn="r"/>
              <a:t>‹#›</a:t>
            </a:fld>
            <a:endParaRPr lang="en-US" sz="1200" b="0" i="0">
              <a:solidFill>
                <a:srgbClr val="258CBF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0770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57" r:id="rId7"/>
    <p:sldLayoutId id="2147483652" r:id="rId8"/>
    <p:sldLayoutId id="2147483653" r:id="rId9"/>
    <p:sldLayoutId id="2147483654" r:id="rId10"/>
    <p:sldLayoutId id="2147483655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 cap="all">
          <a:solidFill>
            <a:schemeClr val="accent4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228600" indent="-228600" algn="l" defTabSz="4572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100000"/>
        <a:buFont typeface="Arial"/>
        <a:buChar char="•"/>
        <a:defRPr sz="2400" b="0" i="0" kern="1200" baseline="0">
          <a:solidFill>
            <a:schemeClr val="tx2"/>
          </a:solidFill>
          <a:latin typeface="Helvetica Neue"/>
          <a:ea typeface="+mn-ea"/>
          <a:cs typeface="Helvetica Neue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–"/>
        <a:defRPr sz="1800" b="0" i="0" kern="1200">
          <a:solidFill>
            <a:schemeClr val="tx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800" b="0" i="0" kern="1200">
          <a:solidFill>
            <a:schemeClr val="tx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800" b="0" i="0" kern="1200">
          <a:solidFill>
            <a:schemeClr val="tx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800" b="0" i="0" kern="1200">
          <a:solidFill>
            <a:schemeClr val="tx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01205"/>
            <a:ext cx="9475715" cy="995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>
                <a:cs typeface="Helvetica Neu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5195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SERIOUS VULNERABILITIES BY APPLICATION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3657600" y="1600200"/>
          <a:ext cx="91440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SERIOUS VULNERABILITIES BY APPLICATION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600200"/>
          <a:ext cx="91440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SERIOUS VULNERABILITIES BY APPLICATION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600200"/>
          <a:ext cx="91440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SERIOUS VULNERABILITIES BY APPLICATION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914400"/>
          <a:ext cx="91440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016 Contrast Template 101316">
  <a:themeElements>
    <a:clrScheme name="Contrast 2016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6B600"/>
      </a:accent1>
      <a:accent2>
        <a:srgbClr val="3CC3B2"/>
      </a:accent2>
      <a:accent3>
        <a:srgbClr val="0DA1A9"/>
      </a:accent3>
      <a:accent4>
        <a:srgbClr val="258CBF"/>
      </a:accent4>
      <a:accent5>
        <a:srgbClr val="534482"/>
      </a:accent5>
      <a:accent6>
        <a:srgbClr val="E63025"/>
      </a:accent6>
      <a:hlink>
        <a:srgbClr val="790000"/>
      </a:hlink>
      <a:folHlink>
        <a:srgbClr val="31434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smtClean="0">
            <a:solidFill>
              <a:schemeClr val="tx2"/>
            </a:solidFill>
            <a:latin typeface="Helvetica Neue"/>
            <a:cs typeface="Helvetica Neue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C9AED810-C323-BA44-856E-3AAA46EAE35A}" vid="{3EA4A687-97EB-5C43-9362-DA6BD6B95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575726D4F6740B10BF16A9F0298C1" ma:contentTypeVersion="6" ma:contentTypeDescription="Create a new document." ma:contentTypeScope="" ma:versionID="f37fa721f239232547b49f7712f4606e">
  <xsd:schema xmlns:xsd="http://www.w3.org/2001/XMLSchema" xmlns:xs="http://www.w3.org/2001/XMLSchema" xmlns:p="http://schemas.microsoft.com/office/2006/metadata/properties" xmlns:ns2="62eef4dc-4548-433e-8876-584fa1141518" xmlns:ns3="f612ff9d-6650-487c-ae8a-0c2edbf6d626" xmlns:ns4="0320eccf-858c-411a-8e66-98502ef9ff3b" targetNamespace="http://schemas.microsoft.com/office/2006/metadata/properties" ma:root="true" ma:fieldsID="9197a49358ef5b855989a4f0a2ab9432" ns2:_="" ns3:_="" ns4:_="">
    <xsd:import namespace="62eef4dc-4548-433e-8876-584fa1141518"/>
    <xsd:import namespace="f612ff9d-6650-487c-ae8a-0c2edbf6d626"/>
    <xsd:import namespace="0320eccf-858c-411a-8e66-98502ef9ff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eef4dc-4548-433e-8876-584fa11415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12ff9d-6650-487c-ae8a-0c2edbf6d626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0eccf-858c-411a-8e66-98502ef9ff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2F62C9-C092-41ED-8391-A91F978838CC}">
  <ds:schemaRefs>
    <ds:schemaRef ds:uri="0320eccf-858c-411a-8e66-98502ef9ff3b"/>
    <ds:schemaRef ds:uri="62eef4dc-4548-433e-8876-584fa1141518"/>
    <ds:schemaRef ds:uri="f612ff9d-6650-487c-ae8a-0c2edbf6d6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7D4FE46-D7EA-4838-B035-888249779307}">
  <ds:schemaRefs>
    <ds:schemaRef ds:uri="http://purl.org/dc/dcmitype/"/>
    <ds:schemaRef ds:uri="http://purl.org/dc/terms/"/>
    <ds:schemaRef ds:uri="http://schemas.microsoft.com/office/infopath/2007/PartnerControls"/>
    <ds:schemaRef ds:uri="0320eccf-858c-411a-8e66-98502ef9ff3b"/>
    <ds:schemaRef ds:uri="http://schemas.microsoft.com/office/2006/documentManagement/types"/>
    <ds:schemaRef ds:uri="f612ff9d-6650-487c-ae8a-0c2edbf6d626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62eef4dc-4548-433e-8876-584fa1141518"/>
  </ds:schemaRefs>
</ds:datastoreItem>
</file>

<file path=customXml/itemProps3.xml><?xml version="1.0" encoding="utf-8"?>
<ds:datastoreItem xmlns:ds="http://schemas.openxmlformats.org/officeDocument/2006/customXml" ds:itemID="{0EC8758C-5A7F-4B46-A2C5-82266B80BC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Helvetica Neue</vt:lpstr>
      <vt:lpstr>Helvetica Neue Bold Condensed</vt:lpstr>
      <vt:lpstr>Lucida Grande</vt:lpstr>
      <vt:lpstr>Roboto</vt:lpstr>
      <vt:lpstr>Roboto Condensed</vt:lpstr>
      <vt:lpstr>2016 Contrast Template 101316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Sergei Bulatov</cp:lastModifiedBy>
  <cp:revision>4</cp:revision>
  <dcterms:modified xsi:type="dcterms:W3CDTF">2018-03-12T06:51:15Z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0x010100BF6575726D4F6740B10BF16A9F0298C1</vt:lpwstr>
  </property>
</Properties>
</file>