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3" r:id="rId7"/>
    <p:sldId id="264" r:id="rId8"/>
    <p:sldId id="265" r:id="rId9"/>
    <p:sldId id="267" r:id="rId10"/>
    <p:sldId id="266" r:id="rId11"/>
  </p:sldIdLst>
  <p:sldSz cx="13716000" cy="7315200"/>
  <p:notesSz cx="6858000" cy="9144000"/>
  <p:defaultTextStyle>
    <a:defPPr>
      <a:defRPr lang="en-US"/>
    </a:defPPr>
    <a:lvl1pPr marL="0" algn="l" defTabSz="1005840" rtl="0" eaLnBrk="1" latinLnBrk="0" hangingPunct="1">
      <a:defRPr sz="2000" kern="1200">
        <a:solidFill>
          <a:schemeClr val="tx1"/>
        </a:solidFill>
        <a:latin typeface="+mn-lt"/>
        <a:ea typeface="+mn-ea"/>
        <a:cs typeface="+mn-cs"/>
      </a:defRPr>
    </a:lvl1pPr>
    <a:lvl2pPr marL="502920" algn="l" defTabSz="1005840" rtl="0" eaLnBrk="1" latinLnBrk="0" hangingPunct="1">
      <a:defRPr sz="2000" kern="1200">
        <a:solidFill>
          <a:schemeClr val="tx1"/>
        </a:solidFill>
        <a:latin typeface="+mn-lt"/>
        <a:ea typeface="+mn-ea"/>
        <a:cs typeface="+mn-cs"/>
      </a:defRPr>
    </a:lvl2pPr>
    <a:lvl3pPr marL="1005840" algn="l" defTabSz="1005840" rtl="0" eaLnBrk="1" latinLnBrk="0" hangingPunct="1">
      <a:defRPr sz="2000" kern="1200">
        <a:solidFill>
          <a:schemeClr val="tx1"/>
        </a:solidFill>
        <a:latin typeface="+mn-lt"/>
        <a:ea typeface="+mn-ea"/>
        <a:cs typeface="+mn-cs"/>
      </a:defRPr>
    </a:lvl3pPr>
    <a:lvl4pPr marL="1508760" algn="l" defTabSz="1005840" rtl="0" eaLnBrk="1" latinLnBrk="0" hangingPunct="1">
      <a:defRPr sz="2000" kern="1200">
        <a:solidFill>
          <a:schemeClr val="tx1"/>
        </a:solidFill>
        <a:latin typeface="+mn-lt"/>
        <a:ea typeface="+mn-ea"/>
        <a:cs typeface="+mn-cs"/>
      </a:defRPr>
    </a:lvl4pPr>
    <a:lvl5pPr marL="2011680" algn="l" defTabSz="1005840" rtl="0" eaLnBrk="1" latinLnBrk="0" hangingPunct="1">
      <a:defRPr sz="2000" kern="1200">
        <a:solidFill>
          <a:schemeClr val="tx1"/>
        </a:solidFill>
        <a:latin typeface="+mn-lt"/>
        <a:ea typeface="+mn-ea"/>
        <a:cs typeface="+mn-cs"/>
      </a:defRPr>
    </a:lvl5pPr>
    <a:lvl6pPr marL="2514600" algn="l" defTabSz="1005840" rtl="0" eaLnBrk="1" latinLnBrk="0" hangingPunct="1">
      <a:defRPr sz="2000" kern="1200">
        <a:solidFill>
          <a:schemeClr val="tx1"/>
        </a:solidFill>
        <a:latin typeface="+mn-lt"/>
        <a:ea typeface="+mn-ea"/>
        <a:cs typeface="+mn-cs"/>
      </a:defRPr>
    </a:lvl6pPr>
    <a:lvl7pPr marL="3017520" algn="l" defTabSz="1005840" rtl="0" eaLnBrk="1" latinLnBrk="0" hangingPunct="1">
      <a:defRPr sz="2000" kern="1200">
        <a:solidFill>
          <a:schemeClr val="tx1"/>
        </a:solidFill>
        <a:latin typeface="+mn-lt"/>
        <a:ea typeface="+mn-ea"/>
        <a:cs typeface="+mn-cs"/>
      </a:defRPr>
    </a:lvl7pPr>
    <a:lvl8pPr marL="3520440" algn="l" defTabSz="1005840" rtl="0" eaLnBrk="1" latinLnBrk="0" hangingPunct="1">
      <a:defRPr sz="2000" kern="1200">
        <a:solidFill>
          <a:schemeClr val="tx1"/>
        </a:solidFill>
        <a:latin typeface="+mn-lt"/>
        <a:ea typeface="+mn-ea"/>
        <a:cs typeface="+mn-cs"/>
      </a:defRPr>
    </a:lvl8pPr>
    <a:lvl9pPr marL="4023360" algn="l" defTabSz="100584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715" y="-91"/>
      </p:cViewPr>
      <p:guideLst>
        <p:guide orient="horz" pos="2304"/>
        <p:guide pos="43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6"/>
            <a:ext cx="1165860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92950"/>
            <a:ext cx="308610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92950"/>
            <a:ext cx="902970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69" y="4700695"/>
            <a:ext cx="11658600" cy="1452880"/>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1083469" y="3100495"/>
            <a:ext cx="11658600" cy="1600199"/>
          </a:xfrm>
        </p:spPr>
        <p:txBody>
          <a:bodyPr anchor="b"/>
          <a:lstStyle>
            <a:lvl1pPr marL="0" indent="0">
              <a:buNone/>
              <a:defRPr sz="2200">
                <a:solidFill>
                  <a:schemeClr val="tx1">
                    <a:tint val="75000"/>
                  </a:schemeClr>
                </a:solidFill>
              </a:defRPr>
            </a:lvl1pPr>
            <a:lvl2pPr marL="502920" indent="0">
              <a:buNone/>
              <a:defRPr sz="2000">
                <a:solidFill>
                  <a:schemeClr val="tx1">
                    <a:tint val="75000"/>
                  </a:schemeClr>
                </a:solidFill>
              </a:defRPr>
            </a:lvl2pPr>
            <a:lvl3pPr marL="1005840" indent="0">
              <a:buNone/>
              <a:defRPr sz="1800">
                <a:solidFill>
                  <a:schemeClr val="tx1">
                    <a:tint val="75000"/>
                  </a:schemeClr>
                </a:solidFill>
              </a:defRPr>
            </a:lvl3pPr>
            <a:lvl4pPr marL="1508760" indent="0">
              <a:buNone/>
              <a:defRPr sz="1500">
                <a:solidFill>
                  <a:schemeClr val="tx1">
                    <a:tint val="75000"/>
                  </a:schemeClr>
                </a:solidFill>
              </a:defRPr>
            </a:lvl4pPr>
            <a:lvl5pPr marL="2011680" indent="0">
              <a:buNone/>
              <a:defRPr sz="1500">
                <a:solidFill>
                  <a:schemeClr val="tx1">
                    <a:tint val="75000"/>
                  </a:schemeClr>
                </a:solidFill>
              </a:defRPr>
            </a:lvl5pPr>
            <a:lvl6pPr marL="2514600" indent="0">
              <a:buNone/>
              <a:defRPr sz="1500">
                <a:solidFill>
                  <a:schemeClr val="tx1">
                    <a:tint val="75000"/>
                  </a:schemeClr>
                </a:solidFill>
              </a:defRPr>
            </a:lvl6pPr>
            <a:lvl7pPr marL="3017520" indent="0">
              <a:buNone/>
              <a:defRPr sz="1500">
                <a:solidFill>
                  <a:schemeClr val="tx1">
                    <a:tint val="75000"/>
                  </a:schemeClr>
                </a:solidFill>
              </a:defRPr>
            </a:lvl7pPr>
            <a:lvl8pPr marL="3520440" indent="0">
              <a:buNone/>
              <a:defRPr sz="1500">
                <a:solidFill>
                  <a:schemeClr val="tx1">
                    <a:tint val="75000"/>
                  </a:schemeClr>
                </a:solidFill>
              </a:defRPr>
            </a:lvl8pPr>
            <a:lvl9pPr marL="4023360"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06882"/>
            <a:ext cx="6057900" cy="4827694"/>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1706882"/>
            <a:ext cx="6057900" cy="4827694"/>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2" y="1637455"/>
            <a:ext cx="6060282" cy="682413"/>
          </a:xfrm>
        </p:spPr>
        <p:txBody>
          <a:bodyPr anchor="b"/>
          <a:lstStyle>
            <a:lvl1pPr marL="0" indent="0">
              <a:buNone/>
              <a:defRPr sz="2600" b="1"/>
            </a:lvl1pPr>
            <a:lvl2pPr marL="502920" indent="0">
              <a:buNone/>
              <a:defRPr sz="2200" b="1"/>
            </a:lvl2pPr>
            <a:lvl3pPr marL="1005840" indent="0">
              <a:buNone/>
              <a:defRPr sz="2000" b="1"/>
            </a:lvl3pPr>
            <a:lvl4pPr marL="1508760" indent="0">
              <a:buNone/>
              <a:defRPr sz="1800" b="1"/>
            </a:lvl4pPr>
            <a:lvl5pPr marL="2011680" indent="0">
              <a:buNone/>
              <a:defRPr sz="1800" b="1"/>
            </a:lvl5pPr>
            <a:lvl6pPr marL="2514600" indent="0">
              <a:buNone/>
              <a:defRPr sz="1800" b="1"/>
            </a:lvl6pPr>
            <a:lvl7pPr marL="3017520" indent="0">
              <a:buNone/>
              <a:defRPr sz="1800" b="1"/>
            </a:lvl7pPr>
            <a:lvl8pPr marL="3520440" indent="0">
              <a:buNone/>
              <a:defRPr sz="1800" b="1"/>
            </a:lvl8pPr>
            <a:lvl9pPr marL="402336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685802" y="2319868"/>
            <a:ext cx="6060282" cy="4214707"/>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1637455"/>
            <a:ext cx="6062663" cy="682413"/>
          </a:xfrm>
        </p:spPr>
        <p:txBody>
          <a:bodyPr anchor="b"/>
          <a:lstStyle>
            <a:lvl1pPr marL="0" indent="0">
              <a:buNone/>
              <a:defRPr sz="2600" b="1"/>
            </a:lvl1pPr>
            <a:lvl2pPr marL="502920" indent="0">
              <a:buNone/>
              <a:defRPr sz="2200" b="1"/>
            </a:lvl2pPr>
            <a:lvl3pPr marL="1005840" indent="0">
              <a:buNone/>
              <a:defRPr sz="2000" b="1"/>
            </a:lvl3pPr>
            <a:lvl4pPr marL="1508760" indent="0">
              <a:buNone/>
              <a:defRPr sz="1800" b="1"/>
            </a:lvl4pPr>
            <a:lvl5pPr marL="2011680" indent="0">
              <a:buNone/>
              <a:defRPr sz="1800" b="1"/>
            </a:lvl5pPr>
            <a:lvl6pPr marL="2514600" indent="0">
              <a:buNone/>
              <a:defRPr sz="1800" b="1"/>
            </a:lvl6pPr>
            <a:lvl7pPr marL="3017520" indent="0">
              <a:buNone/>
              <a:defRPr sz="1800" b="1"/>
            </a:lvl7pPr>
            <a:lvl8pPr marL="3520440" indent="0">
              <a:buNone/>
              <a:defRPr sz="1800" b="1"/>
            </a:lvl8pPr>
            <a:lvl9pPr marL="402336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967540" y="2319868"/>
            <a:ext cx="6062663" cy="4214707"/>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291253"/>
            <a:ext cx="4512469" cy="123952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5362575" y="291256"/>
            <a:ext cx="7667626" cy="6243321"/>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530776"/>
            <a:ext cx="4512469" cy="5003801"/>
          </a:xfrm>
        </p:spPr>
        <p:txBody>
          <a:bodyPr/>
          <a:lstStyle>
            <a:lvl1pPr marL="0" indent="0">
              <a:buNone/>
              <a:defRPr sz="1500"/>
            </a:lvl1pPr>
            <a:lvl2pPr marL="502920" indent="0">
              <a:buNone/>
              <a:defRPr sz="1300"/>
            </a:lvl2pPr>
            <a:lvl3pPr marL="1005840" indent="0">
              <a:buNone/>
              <a:defRPr sz="1100"/>
            </a:lvl3pPr>
            <a:lvl4pPr marL="1508760" indent="0">
              <a:buNone/>
              <a:defRPr sz="1000"/>
            </a:lvl4pPr>
            <a:lvl5pPr marL="2011680" indent="0">
              <a:buNone/>
              <a:defRPr sz="1000"/>
            </a:lvl5pPr>
            <a:lvl6pPr marL="2514600" indent="0">
              <a:buNone/>
              <a:defRPr sz="1000"/>
            </a:lvl6pPr>
            <a:lvl7pPr marL="3017520" indent="0">
              <a:buNone/>
              <a:defRPr sz="1000"/>
            </a:lvl7pPr>
            <a:lvl8pPr marL="3520440" indent="0">
              <a:buNone/>
              <a:defRPr sz="1000"/>
            </a:lvl8pPr>
            <a:lvl9pPr marL="402336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1"/>
            <a:ext cx="8229600" cy="604521"/>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2688432" y="653627"/>
            <a:ext cx="8229600" cy="4389120"/>
          </a:xfrm>
        </p:spPr>
        <p:txBody>
          <a:bodyPr/>
          <a:lstStyle>
            <a:lvl1pPr marL="0" indent="0">
              <a:buNone/>
              <a:defRPr sz="3500"/>
            </a:lvl1pPr>
            <a:lvl2pPr marL="502920" indent="0">
              <a:buNone/>
              <a:defRPr sz="3100"/>
            </a:lvl2pPr>
            <a:lvl3pPr marL="1005840" indent="0">
              <a:buNone/>
              <a:defRPr sz="260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p:cNvSpPr>
            <a:spLocks noGrp="1"/>
          </p:cNvSpPr>
          <p:nvPr>
            <p:ph type="body" sz="half" idx="2"/>
          </p:nvPr>
        </p:nvSpPr>
        <p:spPr>
          <a:xfrm>
            <a:off x="2688432" y="5725162"/>
            <a:ext cx="8229600" cy="858519"/>
          </a:xfrm>
        </p:spPr>
        <p:txBody>
          <a:bodyPr/>
          <a:lstStyle>
            <a:lvl1pPr marL="0" indent="0">
              <a:buNone/>
              <a:defRPr sz="1500"/>
            </a:lvl1pPr>
            <a:lvl2pPr marL="502920" indent="0">
              <a:buNone/>
              <a:defRPr sz="1300"/>
            </a:lvl2pPr>
            <a:lvl3pPr marL="1005840" indent="0">
              <a:buNone/>
              <a:defRPr sz="1100"/>
            </a:lvl3pPr>
            <a:lvl4pPr marL="1508760" indent="0">
              <a:buNone/>
              <a:defRPr sz="1000"/>
            </a:lvl4pPr>
            <a:lvl5pPr marL="2011680" indent="0">
              <a:buNone/>
              <a:defRPr sz="1000"/>
            </a:lvl5pPr>
            <a:lvl6pPr marL="2514600" indent="0">
              <a:buNone/>
              <a:defRPr sz="1000"/>
            </a:lvl6pPr>
            <a:lvl7pPr marL="3017520" indent="0">
              <a:buNone/>
              <a:defRPr sz="1000"/>
            </a:lvl7pPr>
            <a:lvl8pPr marL="3520440" indent="0">
              <a:buNone/>
              <a:defRPr sz="1000"/>
            </a:lvl8pPr>
            <a:lvl9pPr marL="402336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100584" tIns="50292" rIns="100584" bIns="5029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706882"/>
            <a:ext cx="12344400" cy="4827694"/>
          </a:xfrm>
          <a:prstGeom prst="rect">
            <a:avLst/>
          </a:prstGeom>
        </p:spPr>
        <p:txBody>
          <a:bodyPr vert="horz" lIns="100584" tIns="50292" rIns="100584" bIns="5029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6780109"/>
            <a:ext cx="3200400" cy="389467"/>
          </a:xfrm>
          <a:prstGeom prst="rect">
            <a:avLst/>
          </a:prstGeom>
        </p:spPr>
        <p:txBody>
          <a:bodyPr vert="horz" lIns="100584" tIns="50292" rIns="100584" bIns="50292" rtlCol="0" anchor="ctr"/>
          <a:lstStyle>
            <a:lvl1pPr algn="l">
              <a:defRPr sz="1300">
                <a:solidFill>
                  <a:schemeClr val="tx1">
                    <a:tint val="75000"/>
                  </a:schemeClr>
                </a:solidFill>
              </a:defRPr>
            </a:lvl1pPr>
          </a:lstStyle>
          <a:p>
            <a:fld id="{1D8BD707-D9CF-40AE-B4C6-C98DA3205C09}" type="datetimeFigureOut">
              <a:rPr lang="en-US" smtClean="0"/>
              <a:pPr/>
              <a:t>12/1/2020</a:t>
            </a:fld>
            <a:endParaRPr lang="en-US"/>
          </a:p>
        </p:txBody>
      </p:sp>
      <p:sp>
        <p:nvSpPr>
          <p:cNvPr id="5" name="Footer Placeholder 4"/>
          <p:cNvSpPr>
            <a:spLocks noGrp="1"/>
          </p:cNvSpPr>
          <p:nvPr>
            <p:ph type="ftr" sz="quarter" idx="3"/>
          </p:nvPr>
        </p:nvSpPr>
        <p:spPr>
          <a:xfrm>
            <a:off x="4686300" y="6780109"/>
            <a:ext cx="4343400" cy="389467"/>
          </a:xfrm>
          <a:prstGeom prst="rect">
            <a:avLst/>
          </a:prstGeom>
        </p:spPr>
        <p:txBody>
          <a:bodyPr vert="horz" lIns="100584" tIns="50292" rIns="100584" bIns="50292"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6780109"/>
            <a:ext cx="3200400" cy="389467"/>
          </a:xfrm>
          <a:prstGeom prst="rect">
            <a:avLst/>
          </a:prstGeom>
        </p:spPr>
        <p:txBody>
          <a:bodyPr vert="horz" lIns="100584" tIns="50292" rIns="100584" bIns="50292"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05840" rtl="0" eaLnBrk="1" latinLnBrk="0" hangingPunct="1">
        <a:spcBef>
          <a:spcPct val="0"/>
        </a:spcBef>
        <a:buNone/>
        <a:defRPr sz="4800" kern="1200">
          <a:solidFill>
            <a:schemeClr val="tx1"/>
          </a:solidFill>
          <a:latin typeface="+mj-lt"/>
          <a:ea typeface="+mj-ea"/>
          <a:cs typeface="+mj-cs"/>
        </a:defRPr>
      </a:lvl1pPr>
    </p:titleStyle>
    <p:bodyStyle>
      <a:lvl1pPr marL="377190" indent="-377190" algn="l" defTabSz="100584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7245" indent="-314325" algn="l" defTabSz="100584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7300" indent="-251460" algn="l" defTabSz="100584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0220" indent="-251460" algn="l" defTabSz="100584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3140" indent="-251460" algn="l" defTabSz="100584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66060" indent="-251460" algn="l" defTabSz="100584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68980" indent="-251460" algn="l" defTabSz="100584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1900" indent="-251460" algn="l" defTabSz="100584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74820" indent="-251460" algn="l" defTabSz="100584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5840" rtl="0" eaLnBrk="1" latinLnBrk="0" hangingPunct="1">
        <a:defRPr sz="2000" kern="1200">
          <a:solidFill>
            <a:schemeClr val="tx1"/>
          </a:solidFill>
          <a:latin typeface="+mn-lt"/>
          <a:ea typeface="+mn-ea"/>
          <a:cs typeface="+mn-cs"/>
        </a:defRPr>
      </a:lvl1pPr>
      <a:lvl2pPr marL="502920" algn="l" defTabSz="1005840" rtl="0" eaLnBrk="1" latinLnBrk="0" hangingPunct="1">
        <a:defRPr sz="2000" kern="1200">
          <a:solidFill>
            <a:schemeClr val="tx1"/>
          </a:solidFill>
          <a:latin typeface="+mn-lt"/>
          <a:ea typeface="+mn-ea"/>
          <a:cs typeface="+mn-cs"/>
        </a:defRPr>
      </a:lvl2pPr>
      <a:lvl3pPr marL="1005840" algn="l" defTabSz="1005840" rtl="0" eaLnBrk="1" latinLnBrk="0" hangingPunct="1">
        <a:defRPr sz="2000" kern="1200">
          <a:solidFill>
            <a:schemeClr val="tx1"/>
          </a:solidFill>
          <a:latin typeface="+mn-lt"/>
          <a:ea typeface="+mn-ea"/>
          <a:cs typeface="+mn-cs"/>
        </a:defRPr>
      </a:lvl3pPr>
      <a:lvl4pPr marL="1508760" algn="l" defTabSz="1005840" rtl="0" eaLnBrk="1" latinLnBrk="0" hangingPunct="1">
        <a:defRPr sz="2000" kern="1200">
          <a:solidFill>
            <a:schemeClr val="tx1"/>
          </a:solidFill>
          <a:latin typeface="+mn-lt"/>
          <a:ea typeface="+mn-ea"/>
          <a:cs typeface="+mn-cs"/>
        </a:defRPr>
      </a:lvl4pPr>
      <a:lvl5pPr marL="2011680" algn="l" defTabSz="1005840" rtl="0" eaLnBrk="1" latinLnBrk="0" hangingPunct="1">
        <a:defRPr sz="2000" kern="1200">
          <a:solidFill>
            <a:schemeClr val="tx1"/>
          </a:solidFill>
          <a:latin typeface="+mn-lt"/>
          <a:ea typeface="+mn-ea"/>
          <a:cs typeface="+mn-cs"/>
        </a:defRPr>
      </a:lvl5pPr>
      <a:lvl6pPr marL="2514600" algn="l" defTabSz="1005840" rtl="0" eaLnBrk="1" latinLnBrk="0" hangingPunct="1">
        <a:defRPr sz="2000" kern="1200">
          <a:solidFill>
            <a:schemeClr val="tx1"/>
          </a:solidFill>
          <a:latin typeface="+mn-lt"/>
          <a:ea typeface="+mn-ea"/>
          <a:cs typeface="+mn-cs"/>
        </a:defRPr>
      </a:lvl6pPr>
      <a:lvl7pPr marL="3017520" algn="l" defTabSz="1005840" rtl="0" eaLnBrk="1" latinLnBrk="0" hangingPunct="1">
        <a:defRPr sz="2000" kern="1200">
          <a:solidFill>
            <a:schemeClr val="tx1"/>
          </a:solidFill>
          <a:latin typeface="+mn-lt"/>
          <a:ea typeface="+mn-ea"/>
          <a:cs typeface="+mn-cs"/>
        </a:defRPr>
      </a:lvl7pPr>
      <a:lvl8pPr marL="3520440" algn="l" defTabSz="1005840" rtl="0" eaLnBrk="1" latinLnBrk="0" hangingPunct="1">
        <a:defRPr sz="2000" kern="1200">
          <a:solidFill>
            <a:schemeClr val="tx1"/>
          </a:solidFill>
          <a:latin typeface="+mn-lt"/>
          <a:ea typeface="+mn-ea"/>
          <a:cs typeface="+mn-cs"/>
        </a:defRPr>
      </a:lvl8pPr>
      <a:lvl9pPr marL="4023360" algn="l" defTabSz="100584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2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28700" y="3115733"/>
            <a:ext cx="7315200" cy="3689774"/>
          </a:xfrm>
        </p:spPr>
        <p:txBody>
          <a:bodyPr>
            <a:normAutofit/>
          </a:bodyPr>
          <a:lstStyle/>
          <a:p>
            <a:pPr algn="l"/>
            <a:r>
              <a:rPr lang="en-US" sz="2300" dirty="0" smtClean="0">
                <a:latin typeface="+mn-lt"/>
              </a:rPr>
              <a:t>         </a:t>
            </a:r>
            <a:r>
              <a:rPr lang="en-US" sz="2600" u="sng" dirty="0" smtClean="0">
                <a:latin typeface="+mn-lt"/>
              </a:rPr>
              <a:t> Project Submission:</a:t>
            </a:r>
            <a:r>
              <a:rPr lang="en-US" sz="2600" u="sng" dirty="0" smtClean="0">
                <a:latin typeface="+mn-lt"/>
              </a:rPr>
              <a:t/>
            </a:r>
            <a:br>
              <a:rPr lang="en-US" sz="2600" u="sng" dirty="0" smtClean="0">
                <a:latin typeface="+mn-lt"/>
              </a:rPr>
            </a:br>
            <a:r>
              <a:rPr lang="en-US" sz="2600" u="sng" dirty="0" smtClean="0">
                <a:latin typeface="+mn-lt"/>
              </a:rPr>
              <a:t> </a:t>
            </a:r>
            <a:r>
              <a:rPr lang="en-US" sz="2300" dirty="0" smtClean="0">
                <a:latin typeface="+mn-lt"/>
              </a:rPr>
              <a:t/>
            </a:r>
            <a:br>
              <a:rPr lang="en-US" sz="2300" dirty="0" smtClean="0">
                <a:latin typeface="+mn-lt"/>
              </a:rPr>
            </a:br>
            <a:r>
              <a:rPr lang="en-US" sz="2300" dirty="0" smtClean="0">
                <a:latin typeface="+mn-lt"/>
              </a:rPr>
              <a:t>          </a:t>
            </a:r>
            <a:r>
              <a:rPr lang="en-US" sz="2600" dirty="0" smtClean="0">
                <a:latin typeface="+mn-lt"/>
              </a:rPr>
              <a:t>TOC (A6) CO-303</a:t>
            </a:r>
            <a:r>
              <a:rPr lang="en-US" sz="2300" dirty="0" smtClean="0">
                <a:latin typeface="+mn-lt"/>
              </a:rPr>
              <a:t/>
            </a:r>
            <a:br>
              <a:rPr lang="en-US" sz="2300" dirty="0" smtClean="0">
                <a:latin typeface="+mn-lt"/>
              </a:rPr>
            </a:br>
            <a:r>
              <a:rPr lang="en-US" sz="2300" dirty="0" smtClean="0">
                <a:latin typeface="+mn-lt"/>
              </a:rPr>
              <a:t>         -Sourabh  </a:t>
            </a:r>
            <a:r>
              <a:rPr lang="en-US" sz="2300" i="1" dirty="0" smtClean="0">
                <a:latin typeface="+mn-lt"/>
              </a:rPr>
              <a:t>2K18/CO/355</a:t>
            </a:r>
            <a:r>
              <a:rPr lang="en-US" sz="2300" dirty="0" smtClean="0">
                <a:latin typeface="+mn-lt"/>
              </a:rPr>
              <a:t/>
            </a:r>
            <a:br>
              <a:rPr lang="en-US" sz="2300" dirty="0" smtClean="0">
                <a:latin typeface="+mn-lt"/>
              </a:rPr>
            </a:br>
            <a:r>
              <a:rPr lang="en-US" sz="2300" dirty="0" smtClean="0">
                <a:latin typeface="+mn-lt"/>
              </a:rPr>
              <a:t>         </a:t>
            </a:r>
            <a:r>
              <a:rPr lang="en-US" sz="2300" dirty="0" smtClean="0">
                <a:latin typeface="+mn-lt"/>
              </a:rPr>
              <a:t>-Sunil Sahu  </a:t>
            </a:r>
            <a:r>
              <a:rPr lang="en-US" sz="2300" i="1" dirty="0" smtClean="0">
                <a:latin typeface="+mn-lt"/>
              </a:rPr>
              <a:t>2K18/CO/363</a:t>
            </a:r>
            <a:r>
              <a:rPr lang="en-US" sz="2300" i="1" dirty="0" smtClean="0">
                <a:latin typeface="+mn-lt"/>
              </a:rPr>
              <a:t/>
            </a:r>
            <a:br>
              <a:rPr lang="en-US" sz="2300" i="1" dirty="0" smtClean="0">
                <a:latin typeface="+mn-lt"/>
              </a:rPr>
            </a:br>
            <a:r>
              <a:rPr lang="en-US" sz="2300" i="1" dirty="0" smtClean="0">
                <a:latin typeface="+mn-lt"/>
              </a:rPr>
              <a:t/>
            </a:r>
            <a:br>
              <a:rPr lang="en-US" sz="2300" i="1" dirty="0" smtClean="0">
                <a:latin typeface="+mn-lt"/>
              </a:rPr>
            </a:br>
            <a:r>
              <a:rPr lang="en-US" sz="2300" i="1" dirty="0" smtClean="0">
                <a:latin typeface="+mn-lt"/>
              </a:rPr>
              <a:t>         </a:t>
            </a:r>
            <a:r>
              <a:rPr lang="en-US" sz="2600" i="1" dirty="0" smtClean="0">
                <a:latin typeface="+mn-lt"/>
              </a:rPr>
              <a:t>Submitted to</a:t>
            </a:r>
            <a:r>
              <a:rPr lang="en-US" sz="2600" i="1" dirty="0" smtClean="0">
                <a:latin typeface="+mn-lt"/>
              </a:rPr>
              <a:t>: </a:t>
            </a:r>
            <a:r>
              <a:rPr lang="en-US" sz="2600" i="1" dirty="0" smtClean="0">
                <a:latin typeface="+mn-lt"/>
              </a:rPr>
              <a:t/>
            </a:r>
            <a:br>
              <a:rPr lang="en-US" sz="2600" i="1" dirty="0" smtClean="0">
                <a:latin typeface="+mn-lt"/>
              </a:rPr>
            </a:br>
            <a:r>
              <a:rPr lang="en-US" sz="2600" i="1" dirty="0" smtClean="0">
                <a:latin typeface="+mn-lt"/>
              </a:rPr>
              <a:t>        -</a:t>
            </a:r>
            <a:r>
              <a:rPr lang="en-US" sz="2600" i="1" dirty="0" smtClean="0">
                <a:latin typeface="+mn-lt"/>
              </a:rPr>
              <a:t>Mr. Rahul Kumar</a:t>
            </a:r>
            <a:r>
              <a:rPr lang="en-US" sz="2300" i="1" dirty="0" smtClean="0">
                <a:latin typeface="+mn-lt"/>
              </a:rPr>
              <a:t/>
            </a:r>
            <a:br>
              <a:rPr lang="en-US" sz="2300" i="1" dirty="0" smtClean="0">
                <a:latin typeface="+mn-lt"/>
              </a:rPr>
            </a:br>
            <a:endParaRPr lang="en-US" sz="2300" i="1" dirty="0">
              <a:latin typeface="+mn-lt"/>
            </a:endParaRPr>
          </a:p>
        </p:txBody>
      </p:sp>
      <p:sp>
        <p:nvSpPr>
          <p:cNvPr id="6" name="Title 3"/>
          <p:cNvSpPr txBox="1">
            <a:spLocks/>
          </p:cNvSpPr>
          <p:nvPr/>
        </p:nvSpPr>
        <p:spPr>
          <a:xfrm>
            <a:off x="685800" y="3224106"/>
            <a:ext cx="7315200" cy="3689774"/>
          </a:xfrm>
          <a:prstGeom prst="rect">
            <a:avLst/>
          </a:prstGeom>
        </p:spPr>
        <p:txBody>
          <a:bodyPr vert="horz" lIns="119320" tIns="59660" rIns="119320" bIns="59660" anchor="ctr">
            <a:normAutofit/>
            <a:scene3d>
              <a:camera prst="orthographicFront"/>
              <a:lightRig rig="soft" dir="t">
                <a:rot lat="0" lon="0" rev="16800000"/>
              </a:lightRig>
            </a:scene3d>
            <a:sp3d prstMaterial="softEdge">
              <a:bevelT w="38100" h="38100"/>
            </a:sp3d>
          </a:bodyPr>
          <a:lstStyle/>
          <a:p>
            <a:pPr algn="ctr" defTabSz="1193201">
              <a:spcBef>
                <a:spcPct val="0"/>
              </a:spcBef>
              <a:defRPr/>
            </a:pPr>
            <a:endParaRPr lang="en-US" sz="3700" b="1" dirty="0">
              <a:ln w="6350">
                <a:noFill/>
              </a:ln>
              <a:solidFill>
                <a:srgbClr val="00B050"/>
              </a:solidFill>
              <a:latin typeface="+mj-lt"/>
              <a:ea typeface="+mj-ea"/>
              <a:cs typeface="+mj-cs"/>
            </a:endParaRPr>
          </a:p>
        </p:txBody>
      </p:sp>
      <p:sp>
        <p:nvSpPr>
          <p:cNvPr id="7" name="Title 3"/>
          <p:cNvSpPr txBox="1">
            <a:spLocks/>
          </p:cNvSpPr>
          <p:nvPr/>
        </p:nvSpPr>
        <p:spPr>
          <a:xfrm>
            <a:off x="914400" y="509693"/>
            <a:ext cx="7315200" cy="3689774"/>
          </a:xfrm>
          <a:prstGeom prst="rect">
            <a:avLst/>
          </a:prstGeom>
        </p:spPr>
        <p:txBody>
          <a:bodyPr vert="horz" lIns="119320" tIns="59660" rIns="119320" bIns="59660" anchor="ctr">
            <a:normAutofit/>
            <a:scene3d>
              <a:camera prst="orthographicFront"/>
              <a:lightRig rig="soft" dir="t">
                <a:rot lat="0" lon="0" rev="16800000"/>
              </a:lightRig>
            </a:scene3d>
            <a:sp3d prstMaterial="softEdge">
              <a:bevelT w="38100" h="38100"/>
            </a:sp3d>
          </a:bodyPr>
          <a:lstStyle/>
          <a:p>
            <a:pPr algn="ctr" defTabSz="1193201">
              <a:spcBef>
                <a:spcPct val="0"/>
              </a:spcBef>
              <a:defRPr/>
            </a:pPr>
            <a:r>
              <a:rPr lang="en-US" sz="5400" b="1" dirty="0" smtClean="0">
                <a:ln w="6350">
                  <a:noFill/>
                </a:ln>
                <a:effectLst>
                  <a:outerShdw blurRad="38100" dist="38100" dir="2700000" algn="tl">
                    <a:srgbClr val="000000">
                      <a:alpha val="43137"/>
                    </a:srgbClr>
                  </a:outerShdw>
                </a:effectLst>
                <a:latin typeface="+mj-lt"/>
                <a:ea typeface="+mj-ea"/>
                <a:cs typeface="+mj-cs"/>
              </a:rPr>
              <a:t>A</a:t>
            </a:r>
            <a:r>
              <a:rPr lang="en-US" sz="4400" b="1" dirty="0" smtClean="0">
                <a:ln w="6350">
                  <a:noFill/>
                </a:ln>
                <a:effectLst>
                  <a:outerShdw blurRad="38100" dist="38100" dir="2700000" algn="tl">
                    <a:srgbClr val="000000">
                      <a:alpha val="43137"/>
                    </a:srgbClr>
                  </a:outerShdw>
                </a:effectLst>
                <a:latin typeface="+mj-lt"/>
                <a:ea typeface="+mj-ea"/>
                <a:cs typeface="+mj-cs"/>
              </a:rPr>
              <a:t>ir</a:t>
            </a:r>
            <a:r>
              <a:rPr lang="en-US" sz="4400" b="1" dirty="0" smtClean="0">
                <a:ln w="6350">
                  <a:noFill/>
                </a:ln>
                <a:latin typeface="+mj-lt"/>
                <a:ea typeface="+mj-ea"/>
                <a:cs typeface="+mj-cs"/>
              </a:rPr>
              <a:t> </a:t>
            </a:r>
            <a:r>
              <a:rPr lang="en-US" sz="5400" b="1" dirty="0" smtClean="0">
                <a:ln w="6350">
                  <a:noFill/>
                </a:ln>
                <a:effectLst>
                  <a:outerShdw blurRad="38100" dist="38100" dir="2700000" algn="tl">
                    <a:srgbClr val="000000">
                      <a:alpha val="43137"/>
                    </a:srgbClr>
                  </a:outerShdw>
                </a:effectLst>
                <a:latin typeface="+mj-lt"/>
                <a:ea typeface="+mj-ea"/>
                <a:cs typeface="+mj-cs"/>
              </a:rPr>
              <a:t>Q</a:t>
            </a:r>
            <a:r>
              <a:rPr lang="en-US" sz="4400" b="1" dirty="0" smtClean="0">
                <a:ln w="6350">
                  <a:noFill/>
                </a:ln>
                <a:effectLst>
                  <a:outerShdw blurRad="38100" dist="38100" dir="2700000" algn="tl">
                    <a:srgbClr val="000000">
                      <a:alpha val="43137"/>
                    </a:srgbClr>
                  </a:outerShdw>
                </a:effectLst>
                <a:latin typeface="+mj-lt"/>
                <a:ea typeface="+mj-ea"/>
                <a:cs typeface="+mj-cs"/>
              </a:rPr>
              <a:t>UALIT</a:t>
            </a:r>
            <a:r>
              <a:rPr lang="en-US" sz="4400" b="1" dirty="0" smtClean="0">
                <a:ln w="6350">
                  <a:noFill/>
                </a:ln>
                <a:latin typeface="+mj-lt"/>
                <a:ea typeface="+mj-ea"/>
                <a:cs typeface="+mj-cs"/>
              </a:rPr>
              <a:t> </a:t>
            </a:r>
            <a:r>
              <a:rPr lang="en-US" sz="5400" b="1" dirty="0" smtClean="0">
                <a:ln w="6350">
                  <a:noFill/>
                </a:ln>
                <a:effectLst>
                  <a:outerShdw blurRad="38100" dist="38100" dir="2700000" algn="tl">
                    <a:srgbClr val="000000">
                      <a:alpha val="43137"/>
                    </a:srgbClr>
                  </a:outerShdw>
                </a:effectLst>
                <a:latin typeface="+mj-lt"/>
                <a:ea typeface="+mj-ea"/>
                <a:cs typeface="+mj-cs"/>
              </a:rPr>
              <a:t>M</a:t>
            </a:r>
            <a:r>
              <a:rPr lang="en-US" sz="4400" b="1" dirty="0" smtClean="0">
                <a:ln w="6350">
                  <a:noFill/>
                </a:ln>
                <a:effectLst>
                  <a:outerShdw blurRad="38100" dist="38100" dir="2700000" algn="tl">
                    <a:srgbClr val="000000">
                      <a:alpha val="43137"/>
                    </a:srgbClr>
                  </a:outerShdw>
                </a:effectLst>
                <a:latin typeface="+mj-lt"/>
                <a:ea typeface="+mj-ea"/>
                <a:cs typeface="+mj-cs"/>
              </a:rPr>
              <a:t>ONITORING</a:t>
            </a:r>
            <a:r>
              <a:rPr lang="en-US" sz="3700" b="1" dirty="0" smtClean="0">
                <a:ln w="6350">
                  <a:noFill/>
                </a:ln>
                <a:latin typeface="+mj-lt"/>
                <a:ea typeface="+mj-ea"/>
                <a:cs typeface="+mj-cs"/>
              </a:rPr>
              <a:t/>
            </a:r>
            <a:br>
              <a:rPr lang="en-US" sz="3700" b="1" dirty="0" smtClean="0">
                <a:ln w="6350">
                  <a:noFill/>
                </a:ln>
                <a:latin typeface="+mj-lt"/>
                <a:ea typeface="+mj-ea"/>
                <a:cs typeface="+mj-cs"/>
              </a:rPr>
            </a:br>
            <a:r>
              <a:rPr lang="en-US" sz="4400" b="1" dirty="0" smtClean="0">
                <a:ln w="6350">
                  <a:noFill/>
                </a:ln>
                <a:solidFill>
                  <a:srgbClr val="002060"/>
                </a:solidFill>
                <a:latin typeface="+mj-lt"/>
                <a:ea typeface="+mj-ea"/>
                <a:cs typeface="+mj-cs"/>
              </a:rPr>
              <a:t>using </a:t>
            </a:r>
            <a:r>
              <a:rPr lang="en-US" sz="4400" b="1" dirty="0" smtClean="0">
                <a:ln w="6350">
                  <a:noFill/>
                </a:ln>
                <a:solidFill>
                  <a:srgbClr val="002060"/>
                </a:solidFill>
                <a:latin typeface="+mj-lt"/>
                <a:ea typeface="+mj-ea"/>
                <a:cs typeface="+mj-cs"/>
              </a:rPr>
              <a:t>IOT</a:t>
            </a:r>
            <a:endParaRPr lang="en-US" sz="3700" b="1" dirty="0">
              <a:ln w="6350">
                <a:noFill/>
              </a:ln>
              <a:solidFill>
                <a:srgbClr val="002060"/>
              </a:solidFill>
              <a:latin typeface="+mj-lt"/>
              <a:ea typeface="+mj-ea"/>
              <a:cs typeface="+mj-cs"/>
            </a:endParaRPr>
          </a:p>
        </p:txBody>
      </p:sp>
      <p:sp>
        <p:nvSpPr>
          <p:cNvPr id="11" name="Rounded Rectangle 10"/>
          <p:cNvSpPr/>
          <p:nvPr/>
        </p:nvSpPr>
        <p:spPr>
          <a:xfrm>
            <a:off x="1600200" y="1219200"/>
            <a:ext cx="685800" cy="1083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19320" tIns="59660" rIns="119320" bIns="59660" rtlCol="0" anchor="ctr"/>
          <a:lstStyle/>
          <a:p>
            <a:pPr algn="ctr"/>
            <a:endParaRPr lang="en-US"/>
          </a:p>
        </p:txBody>
      </p:sp>
      <p:sp>
        <p:nvSpPr>
          <p:cNvPr id="12" name="Rounded Rectangle 11"/>
          <p:cNvSpPr/>
          <p:nvPr/>
        </p:nvSpPr>
        <p:spPr>
          <a:xfrm>
            <a:off x="2362200" y="1219200"/>
            <a:ext cx="685800" cy="1083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19320" tIns="59660" rIns="119320" bIns="59660" rtlCol="0" anchor="ctr"/>
          <a:lstStyle/>
          <a:p>
            <a:pPr algn="ctr"/>
            <a:endParaRPr lang="en-US"/>
          </a:p>
        </p:txBody>
      </p:sp>
      <p:pic>
        <p:nvPicPr>
          <p:cNvPr id="2" name="Picture 2" descr="C:\Users\USER\Desktop\5th sem files\Theory of Computation\arduino-uno-r3-microcontroller-board-500x500.jpg"/>
          <p:cNvPicPr>
            <a:picLocks noChangeAspect="1" noChangeArrowheads="1"/>
          </p:cNvPicPr>
          <p:nvPr/>
        </p:nvPicPr>
        <p:blipFill>
          <a:blip r:embed="rId2"/>
          <a:srcRect/>
          <a:stretch>
            <a:fillRect/>
          </a:stretch>
        </p:blipFill>
        <p:spPr bwMode="auto">
          <a:xfrm>
            <a:off x="7697304" y="2057400"/>
            <a:ext cx="6018696" cy="41529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657600" cy="1446550"/>
          </a:xfrm>
          <a:prstGeom prst="rect">
            <a:avLst/>
          </a:prstGeom>
        </p:spPr>
        <p:txBody>
          <a:bodyPr wrap="square">
            <a:spAutoFit/>
          </a:bodyPr>
          <a:lstStyle/>
          <a:p>
            <a:r>
              <a:rPr lang="en-US" sz="4400" dirty="0" smtClean="0">
                <a:solidFill>
                  <a:schemeClr val="bg1"/>
                </a:solidFill>
              </a:rPr>
              <a:t>Conclusion and</a:t>
            </a:r>
            <a:r>
              <a:rPr lang="en-US" sz="4400" dirty="0" smtClean="0">
                <a:solidFill>
                  <a:schemeClr val="bg1"/>
                </a:solidFill>
              </a:rPr>
              <a:t> </a:t>
            </a:r>
            <a:r>
              <a:rPr lang="en-US" sz="4400" dirty="0" smtClean="0">
                <a:solidFill>
                  <a:schemeClr val="bg1"/>
                </a:solidFill>
              </a:rPr>
              <a:t>References</a:t>
            </a:r>
          </a:p>
        </p:txBody>
      </p:sp>
      <p:sp>
        <p:nvSpPr>
          <p:cNvPr id="9" name="TextBox 8"/>
          <p:cNvSpPr txBox="1"/>
          <p:nvPr/>
        </p:nvSpPr>
        <p:spPr>
          <a:xfrm>
            <a:off x="4419600" y="533400"/>
            <a:ext cx="9067800" cy="5693866"/>
          </a:xfrm>
          <a:prstGeom prst="rect">
            <a:avLst/>
          </a:prstGeom>
          <a:noFill/>
        </p:spPr>
        <p:txBody>
          <a:bodyPr wrap="square" rtlCol="0">
            <a:spAutoFit/>
          </a:bodyPr>
          <a:lstStyle/>
          <a:p>
            <a:pPr algn="ctr"/>
            <a:r>
              <a:rPr lang="en-US" sz="2800" b="1" dirty="0" smtClean="0"/>
              <a:t> Conclusion</a:t>
            </a:r>
          </a:p>
          <a:p>
            <a:pPr lvl="0">
              <a:buFont typeface="Arial" pitchFamily="34" charset="0"/>
              <a:buChar char="•"/>
            </a:pPr>
            <a:r>
              <a:rPr lang="en-US" sz="2800" dirty="0" smtClean="0"/>
              <a:t>The system to monitor the air of environment using </a:t>
            </a:r>
            <a:endParaRPr lang="en-US" sz="2800" dirty="0" smtClean="0"/>
          </a:p>
          <a:p>
            <a:pPr lvl="0"/>
            <a:r>
              <a:rPr lang="en-US" sz="2800" dirty="0" smtClean="0"/>
              <a:t> </a:t>
            </a:r>
            <a:r>
              <a:rPr lang="en-US" sz="2800" dirty="0" smtClean="0"/>
              <a:t> arduino </a:t>
            </a:r>
            <a:r>
              <a:rPr lang="en-US" sz="2800" dirty="0" smtClean="0"/>
              <a:t>micro controller has been developed.</a:t>
            </a:r>
            <a:endParaRPr lang="en-US" sz="2800" b="1" dirty="0" smtClean="0"/>
          </a:p>
          <a:p>
            <a:pPr lvl="0">
              <a:buFont typeface="Arial" pitchFamily="34" charset="0"/>
              <a:buChar char="•"/>
            </a:pPr>
            <a:r>
              <a:rPr lang="en-US" sz="2800" dirty="0" smtClean="0"/>
              <a:t>Gas sensor gives the sense of different type of dangerous gases. </a:t>
            </a:r>
            <a:endParaRPr lang="en-US" sz="2800" b="1" dirty="0" smtClean="0"/>
          </a:p>
          <a:p>
            <a:pPr lvl="0">
              <a:buFont typeface="Arial" pitchFamily="34" charset="0"/>
              <a:buChar char="•"/>
            </a:pPr>
            <a:r>
              <a:rPr lang="en-US" sz="2800" dirty="0" smtClean="0"/>
              <a:t>It supports new technology and healthy life concept. </a:t>
            </a:r>
            <a:endParaRPr lang="en-US" sz="2800" b="1" dirty="0" smtClean="0"/>
          </a:p>
          <a:p>
            <a:r>
              <a:rPr lang="en-US" sz="2800" dirty="0" smtClean="0"/>
              <a:t> </a:t>
            </a:r>
            <a:endParaRPr lang="en-US" sz="2800" b="1" dirty="0" smtClean="0"/>
          </a:p>
          <a:p>
            <a:pPr algn="ctr"/>
            <a:r>
              <a:rPr lang="en-US" sz="2800" b="1" dirty="0" smtClean="0"/>
              <a:t>References</a:t>
            </a:r>
          </a:p>
          <a:p>
            <a:pPr lvl="0">
              <a:buFont typeface="Arial" pitchFamily="34" charset="0"/>
              <a:buChar char="•"/>
            </a:pPr>
            <a:r>
              <a:rPr lang="en-US" sz="2800" dirty="0" smtClean="0"/>
              <a:t>https://www.slideshare.net/LakshmanSaiPachigoll/iot-bazed-air-quality-monitoring-system </a:t>
            </a:r>
          </a:p>
          <a:p>
            <a:pPr lvl="0">
              <a:buFont typeface="Arial" pitchFamily="34" charset="0"/>
              <a:buChar char="•"/>
            </a:pPr>
            <a:r>
              <a:rPr lang="en-US" sz="2800" dirty="0" smtClean="0"/>
              <a:t>https://www.enginersgarage.com/contributions/arduino-based-air-quality-monitoring-iot-project/ </a:t>
            </a:r>
          </a:p>
          <a:p>
            <a:r>
              <a:rPr lang="en-US" sz="2800" dirty="0" smtClean="0"/>
              <a:t>  </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US" sz="3200" dirty="0" smtClean="0">
                <a:solidFill>
                  <a:schemeClr val="tx1"/>
                </a:solidFill>
              </a:rPr>
              <a:t>Air pollution has become a common phenomenon everywhere. Specially in the urban areas, air pollution is a real-life problem. A lot of people get sick only due to air pollution</a:t>
            </a:r>
            <a:r>
              <a:rPr lang="en-US" sz="3200" dirty="0" smtClean="0">
                <a:solidFill>
                  <a:schemeClr val="tx1"/>
                </a:solidFill>
              </a:rPr>
              <a:t>.</a:t>
            </a:r>
          </a:p>
          <a:p>
            <a:pPr algn="just"/>
            <a:endParaRPr lang="en-US" sz="3200" dirty="0" smtClean="0">
              <a:solidFill>
                <a:schemeClr val="tx1"/>
              </a:solidFill>
            </a:endParaRPr>
          </a:p>
          <a:p>
            <a:pPr algn="just">
              <a:buFont typeface="Arial" pitchFamily="34" charset="0"/>
              <a:buChar char="•"/>
            </a:pPr>
            <a:r>
              <a:rPr lang="en-US" sz="3200" dirty="0" smtClean="0">
                <a:solidFill>
                  <a:schemeClr val="tx1"/>
                </a:solidFill>
              </a:rPr>
              <a:t>It is now important to monitor air pollution in real time in most of the urban areas. This project is aimed at developing an IOT device which can monitor air pollution in real </a:t>
            </a:r>
            <a:r>
              <a:rPr lang="en-US" sz="3200" dirty="0" smtClean="0">
                <a:solidFill>
                  <a:schemeClr val="tx1"/>
                </a:solidFill>
              </a:rPr>
              <a:t>time.</a:t>
            </a:r>
          </a:p>
          <a:p>
            <a:pPr algn="just">
              <a:buFont typeface="Arial" pitchFamily="34" charset="0"/>
              <a:buChar char="•"/>
            </a:pPr>
            <a:endParaRPr lang="en-US" sz="3200" dirty="0" smtClean="0">
              <a:solidFill>
                <a:schemeClr val="tx1"/>
              </a:solidFill>
            </a:endParaRPr>
          </a:p>
          <a:p>
            <a:pPr algn="just">
              <a:buFont typeface="Arial" pitchFamily="34" charset="0"/>
              <a:buChar char="•"/>
            </a:pPr>
            <a:r>
              <a:rPr lang="en-US" sz="3200" dirty="0" smtClean="0">
                <a:solidFill>
                  <a:schemeClr val="tx1"/>
                </a:solidFill>
              </a:rPr>
              <a:t>The air pollution monitoring device developed in this project is based Arduino UNO</a:t>
            </a:r>
            <a:r>
              <a:rPr lang="en-US" sz="3200" dirty="0" smtClean="0">
                <a:solidFill>
                  <a:schemeClr val="tx1"/>
                </a:solidFill>
              </a:rPr>
              <a:t>.</a:t>
            </a:r>
          </a:p>
          <a:p>
            <a:pPr algn="just">
              <a:buFont typeface="Arial" pitchFamily="34" charset="0"/>
              <a:buChar char="•"/>
            </a:pPr>
            <a:endParaRPr lang="en-US" sz="3200" dirty="0" smtClean="0">
              <a:solidFill>
                <a:schemeClr val="tx1"/>
              </a:solidFill>
            </a:endParaRPr>
          </a:p>
          <a:p>
            <a:pPr algn="just">
              <a:buFont typeface="Arial" pitchFamily="34" charset="0"/>
              <a:buChar char="•"/>
            </a:pPr>
            <a:endParaRPr lang="en-US" sz="3200" dirty="0">
              <a:solidFill>
                <a:schemeClr val="tx1"/>
              </a:solidFill>
            </a:endParaRPr>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 y="1828800"/>
            <a:ext cx="3429000" cy="769441"/>
          </a:xfrm>
          <a:prstGeom prst="rect">
            <a:avLst/>
          </a:prstGeom>
        </p:spPr>
        <p:txBody>
          <a:bodyPr wrap="square">
            <a:spAutoFit/>
          </a:bodyPr>
          <a:lstStyle/>
          <a:p>
            <a:r>
              <a:rPr lang="en-US" sz="4400" dirty="0" smtClean="0">
                <a:solidFill>
                  <a:schemeClr val="bg1"/>
                </a:solidFill>
                <a:latin typeface="+mj-lt"/>
              </a:rPr>
              <a:t>Introduction</a:t>
            </a:r>
            <a:r>
              <a:rPr lang="en-US" b="1"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429000" cy="1446550"/>
          </a:xfrm>
          <a:prstGeom prst="rect">
            <a:avLst/>
          </a:prstGeom>
        </p:spPr>
        <p:txBody>
          <a:bodyPr wrap="square">
            <a:spAutoFit/>
          </a:bodyPr>
          <a:lstStyle/>
          <a:p>
            <a:r>
              <a:rPr lang="en-US" sz="4400" dirty="0" smtClean="0">
                <a:solidFill>
                  <a:schemeClr val="bg1"/>
                </a:solidFill>
                <a:latin typeface="+mj-lt"/>
              </a:rPr>
              <a:t>Required Components</a:t>
            </a:r>
            <a:r>
              <a:rPr lang="en-US" dirty="0" smtClean="0"/>
              <a:t> </a:t>
            </a:r>
            <a:endParaRPr lang="en-US" dirty="0"/>
          </a:p>
        </p:txBody>
      </p:sp>
      <p:pic>
        <p:nvPicPr>
          <p:cNvPr id="8193" name="Picture 4" descr="16x2-lcd-arduino-contrast-adjustment-1024x571"/>
          <p:cNvPicPr>
            <a:picLocks noChangeAspect="1" noChangeArrowheads="1"/>
          </p:cNvPicPr>
          <p:nvPr/>
        </p:nvPicPr>
        <p:blipFill>
          <a:blip r:embed="rId2"/>
          <a:srcRect/>
          <a:stretch>
            <a:fillRect/>
          </a:stretch>
        </p:blipFill>
        <p:spPr bwMode="auto">
          <a:xfrm>
            <a:off x="8915400" y="2514600"/>
            <a:ext cx="3562350" cy="1981200"/>
          </a:xfrm>
          <a:prstGeom prst="rect">
            <a:avLst/>
          </a:prstGeom>
          <a:noFill/>
        </p:spPr>
      </p:pic>
      <p:sp>
        <p:nvSpPr>
          <p:cNvPr id="8195" name="Rectangle 3"/>
          <p:cNvSpPr>
            <a:spLocks noChangeArrowheads="1"/>
          </p:cNvSpPr>
          <p:nvPr/>
        </p:nvSpPr>
        <p:spPr bwMode="auto">
          <a:xfrm>
            <a:off x="0" y="0"/>
            <a:ext cx="1371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6" name="Rectangle 4"/>
          <p:cNvSpPr>
            <a:spLocks noChangeArrowheads="1"/>
          </p:cNvSpPr>
          <p:nvPr/>
        </p:nvSpPr>
        <p:spPr bwMode="auto">
          <a:xfrm>
            <a:off x="4572000" y="228600"/>
            <a:ext cx="91440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Arduino UNO –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Arduino UNO is one of the most popular prototyping boards</a:t>
            </a:r>
            <a:r>
              <a:rPr lang="en-US" sz="2800" dirty="0" smtClean="0">
                <a:solidFill>
                  <a:srgbClr val="555555"/>
                </a:solidFill>
                <a:latin typeface="Calibri" pitchFamily="34" charset="0"/>
                <a:ea typeface="Times New Roman" pitchFamily="18" charset="0"/>
                <a:cs typeface="Calibri" pitchFamily="34" charset="0"/>
              </a:rPr>
              <a:t>.</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The board comes with built-in Arduino boot loader. It is an Atmega 328 based controller board which has 14 GPIO pins, 6 PWM pins,</a:t>
            </a:r>
            <a:r>
              <a:rPr kumimoji="0" lang="en-US" sz="2800" b="0" i="0" u="none" strike="noStrike" cap="none" normalizeH="0" dirty="0" smtClean="0">
                <a:ln>
                  <a:noFill/>
                </a:ln>
                <a:solidFill>
                  <a:srgbClr val="555555"/>
                </a:solidFill>
                <a:effectLst/>
                <a:latin typeface="Calibri" pitchFamily="34" charset="0"/>
                <a:ea typeface="Times New Roman" pitchFamily="18" charset="0"/>
                <a:cs typeface="Calibri" pitchFamily="34" charset="0"/>
              </a:rPr>
              <a:t>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6 Analog inputs and on board UART, SPI and TWI interfaces. In this IOT device, 9 pins of the board are utilized.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197" name="Rectangle 5"/>
          <p:cNvSpPr>
            <a:spLocks noChangeArrowheads="1"/>
          </p:cNvSpPr>
          <p:nvPr/>
        </p:nvSpPr>
        <p:spPr bwMode="auto">
          <a:xfrm>
            <a:off x="762000" y="4419600"/>
            <a:ext cx="92202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16X2 Character LCD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The 16X2 LCD display is used to monitor the sensor values read by the Arduino board. It is interfaced with the Arduino UNO by connecting its data pins D4 to D7 with pins 6 down to 3 of the controller respectively. The RS and E pins of the LCD are connected to pins 13 and 12 of the controller respectively.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429000" cy="1446550"/>
          </a:xfrm>
          <a:prstGeom prst="rect">
            <a:avLst/>
          </a:prstGeom>
        </p:spPr>
        <p:txBody>
          <a:bodyPr wrap="square">
            <a:spAutoFit/>
          </a:bodyPr>
          <a:lstStyle/>
          <a:p>
            <a:r>
              <a:rPr lang="en-US" sz="4400" dirty="0" smtClean="0">
                <a:solidFill>
                  <a:schemeClr val="bg1"/>
                </a:solidFill>
                <a:latin typeface="+mj-lt"/>
              </a:rPr>
              <a:t>Required Components</a:t>
            </a:r>
            <a:r>
              <a:rPr lang="en-US" dirty="0" smtClean="0"/>
              <a:t> </a:t>
            </a:r>
            <a:endParaRPr lang="en-US" dirty="0"/>
          </a:p>
        </p:txBody>
      </p:sp>
      <p:sp>
        <p:nvSpPr>
          <p:cNvPr id="7170" name="Rectangle 2"/>
          <p:cNvSpPr>
            <a:spLocks noChangeArrowheads="1"/>
          </p:cNvSpPr>
          <p:nvPr/>
        </p:nvSpPr>
        <p:spPr bwMode="auto">
          <a:xfrm>
            <a:off x="4572000" y="381000"/>
            <a:ext cx="8130111"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ESP8266 Wi-Fi Module –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The ESP8266 Wi-Fi Module 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used to connect </a:t>
            </a:r>
            <a:r>
              <a:rPr kumimoji="0" lang="en-US" sz="2800" b="0" i="0" u="none" strike="noStrike" cap="none" normalizeH="0" dirty="0" smtClean="0">
                <a:ln>
                  <a:noFill/>
                </a:ln>
                <a:solidFill>
                  <a:srgbClr val="555555"/>
                </a:solidFill>
                <a:effectLst/>
                <a:latin typeface="Calibri" pitchFamily="34" charset="0"/>
                <a:ea typeface="Times New Roman" pitchFamily="18" charset="0"/>
                <a:cs typeface="Calibri" pitchFamily="34" charset="0"/>
              </a:rPr>
              <a:t>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with any available internet hotspot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and transfer sensor data.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Picture 5" descr="MQ-135-BB__29131.1563442523"/>
          <p:cNvPicPr>
            <a:picLocks noChangeAspect="1" noChangeArrowheads="1"/>
          </p:cNvPicPr>
          <p:nvPr/>
        </p:nvPicPr>
        <p:blipFill>
          <a:blip r:embed="rId2"/>
          <a:srcRect/>
          <a:stretch>
            <a:fillRect/>
          </a:stretch>
        </p:blipFill>
        <p:spPr bwMode="auto">
          <a:xfrm>
            <a:off x="10064548" y="2743200"/>
            <a:ext cx="3651452" cy="3657600"/>
          </a:xfrm>
          <a:prstGeom prst="rect">
            <a:avLst/>
          </a:prstGeom>
          <a:noFill/>
        </p:spPr>
      </p:pic>
      <p:sp>
        <p:nvSpPr>
          <p:cNvPr id="7171" name="Rectangle 3"/>
          <p:cNvSpPr>
            <a:spLocks noChangeArrowheads="1"/>
          </p:cNvSpPr>
          <p:nvPr/>
        </p:nvSpPr>
        <p:spPr bwMode="auto">
          <a:xfrm>
            <a:off x="381000" y="3962400"/>
            <a:ext cx="10237611" cy="3108543"/>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MQ-135 Sensor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It is used to measure the concentration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combustible gases.</a:t>
            </a:r>
            <a:r>
              <a:rPr kumimoji="0" lang="en-US" sz="2800" b="0" i="0" u="none" strike="noStrike" cap="none" normalizeH="0" dirty="0" smtClean="0">
                <a:ln>
                  <a:noFill/>
                </a:ln>
                <a:solidFill>
                  <a:srgbClr val="555555"/>
                </a:solidFill>
                <a:effectLst/>
                <a:latin typeface="Calibri" pitchFamily="34" charset="0"/>
                <a:ea typeface="Times New Roman" pitchFamily="18" charset="0"/>
                <a:cs typeface="Calibri" pitchFamily="34" charset="0"/>
              </a:rPr>
              <a:t>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The sensor can detect the concentration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combustible gases in range from 100 PPM to 1000 PPM.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Power Supply –</a:t>
            </a: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The Arduino board and the Wi-Fi module require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3.3 V while LCD and MQ-135 sensor need 5V DC for their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555555"/>
                </a:solidFill>
                <a:effectLst/>
                <a:latin typeface="Calibri" pitchFamily="34" charset="0"/>
                <a:ea typeface="Times New Roman" pitchFamily="18" charset="0"/>
                <a:cs typeface="Calibri" pitchFamily="34" charset="0"/>
              </a:rPr>
              <a:t> The Arduino can be powered by connecting it to a USB connection.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C:\Users\USER\Desktop\5th sem files\Theory of Computation\z1.JPG"/>
          <p:cNvPicPr>
            <a:picLocks noChangeAspect="1" noChangeArrowheads="1"/>
          </p:cNvPicPr>
          <p:nvPr/>
        </p:nvPicPr>
        <p:blipFill>
          <a:blip r:embed="rId2"/>
          <a:srcRect/>
          <a:stretch>
            <a:fillRect/>
          </a:stretch>
        </p:blipFill>
        <p:spPr bwMode="auto">
          <a:xfrm>
            <a:off x="0" y="3505200"/>
            <a:ext cx="4495800" cy="3810000"/>
          </a:xfrm>
          <a:prstGeom prst="rect">
            <a:avLst/>
          </a:prstGeom>
          <a:noFill/>
        </p:spPr>
      </p:pic>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rPr>
              <a:t>Initially all the connections are made, starting from plugging in the arduino board to the system using a USB cable. Further all the components mainly MQ135 sensor, LCD display and WiFi modules are connected.</a:t>
            </a:r>
          </a:p>
          <a:p>
            <a:endParaRPr lang="en-US" sz="2800" dirty="0" smtClean="0">
              <a:solidFill>
                <a:schemeClr val="tx1"/>
              </a:solidFill>
            </a:endParaRPr>
          </a:p>
          <a:p>
            <a:r>
              <a:rPr lang="en-US" sz="2800" dirty="0" smtClean="0">
                <a:solidFill>
                  <a:schemeClr val="tx1"/>
                </a:solidFill>
              </a:rPr>
              <a:t>The </a:t>
            </a:r>
            <a:r>
              <a:rPr lang="en-US" sz="2800" dirty="0" smtClean="0">
                <a:solidFill>
                  <a:schemeClr val="tx1"/>
                </a:solidFill>
              </a:rPr>
              <a:t>MQ135 sensor can sense NH3, </a:t>
            </a:r>
            <a:r>
              <a:rPr lang="en-US" sz="2800" dirty="0" err="1" smtClean="0">
                <a:solidFill>
                  <a:schemeClr val="tx1"/>
                </a:solidFill>
              </a:rPr>
              <a:t>NOx</a:t>
            </a:r>
            <a:r>
              <a:rPr lang="en-US" sz="2800" dirty="0" smtClean="0">
                <a:solidFill>
                  <a:schemeClr val="tx1"/>
                </a:solidFill>
              </a:rPr>
              <a:t>, alcohol, Benzene, smoke, CO2 and some other gases, so it is perfect gas sensor for our </a:t>
            </a:r>
            <a:r>
              <a:rPr lang="en-US" sz="2800" b="1" dirty="0" smtClean="0">
                <a:solidFill>
                  <a:schemeClr val="tx1"/>
                </a:solidFill>
              </a:rPr>
              <a:t>Air Quality Monitoring </a:t>
            </a:r>
            <a:r>
              <a:rPr lang="en-US" sz="2800" b="1" dirty="0" smtClean="0">
                <a:solidFill>
                  <a:schemeClr val="tx1"/>
                </a:solidFill>
              </a:rPr>
              <a:t>Project</a:t>
            </a:r>
            <a:r>
              <a:rPr lang="en-US" sz="2800" dirty="0" smtClean="0">
                <a:solidFill>
                  <a:schemeClr val="tx1"/>
                </a:solidFill>
              </a:rPr>
              <a:t>. When </a:t>
            </a:r>
            <a:r>
              <a:rPr lang="en-US" sz="2800" dirty="0" smtClean="0">
                <a:solidFill>
                  <a:schemeClr val="tx1"/>
                </a:solidFill>
              </a:rPr>
              <a:t>we will connect it to Arduino then it will sense the gases, and we will get the Pollution level in PPM (parts per million). MQ135 gas sensor gives the output in form of voltage levels and we need to convert it into PPM. So for converting the output in PPM, here we have used a library for MQ135 </a:t>
            </a:r>
            <a:r>
              <a:rPr lang="en-US" sz="2800" dirty="0" smtClean="0">
                <a:solidFill>
                  <a:schemeClr val="tx1"/>
                </a:solidFill>
              </a:rPr>
              <a:t>sensor</a:t>
            </a:r>
            <a:r>
              <a:rPr lang="en-US" sz="2800" dirty="0" smtClean="0">
                <a:solidFill>
                  <a:schemeClr val="tx1"/>
                </a:solidFill>
              </a:rPr>
              <a:t>.</a:t>
            </a:r>
          </a:p>
          <a:p>
            <a:r>
              <a:rPr lang="en-US" sz="2800" dirty="0" smtClean="0">
                <a:solidFill>
                  <a:schemeClr val="tx1"/>
                </a:solidFill>
              </a:rPr>
              <a:t>. </a:t>
            </a:r>
            <a:endParaRPr lang="en-US" sz="2800" dirty="0">
              <a:solidFill>
                <a:schemeClr val="tx1"/>
              </a:solidFill>
            </a:endParaRPr>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429000" cy="769441"/>
          </a:xfrm>
          <a:prstGeom prst="rect">
            <a:avLst/>
          </a:prstGeom>
        </p:spPr>
        <p:txBody>
          <a:bodyPr wrap="square">
            <a:spAutoFit/>
          </a:bodyPr>
          <a:lstStyle/>
          <a:p>
            <a:r>
              <a:rPr lang="en-US" sz="4400" dirty="0" smtClean="0">
                <a:solidFill>
                  <a:schemeClr val="bg1"/>
                </a:solidFill>
                <a:latin typeface="+mj-lt"/>
              </a:rPr>
              <a:t>Working</a:t>
            </a:r>
            <a:r>
              <a:rPr lang="en-US" b="1"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429000" cy="1446550"/>
          </a:xfrm>
          <a:prstGeom prst="rect">
            <a:avLst/>
          </a:prstGeom>
        </p:spPr>
        <p:txBody>
          <a:bodyPr wrap="square">
            <a:spAutoFit/>
          </a:bodyPr>
          <a:lstStyle/>
          <a:p>
            <a:r>
              <a:rPr lang="en-US" sz="4400" dirty="0" smtClean="0">
                <a:solidFill>
                  <a:schemeClr val="bg1"/>
                </a:solidFill>
                <a:latin typeface="+mj-lt"/>
              </a:rPr>
              <a:t>Schematic Diagram</a:t>
            </a:r>
            <a:r>
              <a:rPr lang="en-US" b="1" dirty="0" smtClean="0"/>
              <a:t> </a:t>
            </a:r>
            <a:endParaRPr lang="en-US" dirty="0"/>
          </a:p>
        </p:txBody>
      </p:sp>
      <p:pic>
        <p:nvPicPr>
          <p:cNvPr id="5121" name="Picture 1" descr="C:\Users\USER\Desktop\5th sem files\Theory of Computation\z6.JPG"/>
          <p:cNvPicPr>
            <a:picLocks noChangeAspect="1" noChangeArrowheads="1"/>
          </p:cNvPicPr>
          <p:nvPr/>
        </p:nvPicPr>
        <p:blipFill>
          <a:blip r:embed="rId2"/>
          <a:srcRect/>
          <a:stretch>
            <a:fillRect/>
          </a:stretch>
        </p:blipFill>
        <p:spPr bwMode="auto">
          <a:xfrm>
            <a:off x="7848600" y="2736752"/>
            <a:ext cx="5867400" cy="4578448"/>
          </a:xfrm>
          <a:prstGeom prst="rect">
            <a:avLst/>
          </a:prstGeom>
          <a:noFill/>
        </p:spPr>
      </p:pic>
      <p:sp>
        <p:nvSpPr>
          <p:cNvPr id="8" name="TextBox 7"/>
          <p:cNvSpPr txBox="1"/>
          <p:nvPr/>
        </p:nvSpPr>
        <p:spPr>
          <a:xfrm>
            <a:off x="381000" y="3886200"/>
            <a:ext cx="6324600" cy="3108543"/>
          </a:xfrm>
          <a:prstGeom prst="rect">
            <a:avLst/>
          </a:prstGeom>
          <a:noFill/>
        </p:spPr>
        <p:txBody>
          <a:bodyPr wrap="square" rtlCol="0">
            <a:spAutoFit/>
          </a:bodyPr>
          <a:lstStyle/>
          <a:p>
            <a:r>
              <a:rPr lang="en-US" sz="2800" dirty="0" smtClean="0"/>
              <a:t>When the value will be less than 1000 PPM, then the LCD will display “Fresh Air</a:t>
            </a:r>
            <a:r>
              <a:rPr lang="en-US" sz="2800" dirty="0" smtClean="0"/>
              <a:t>”. </a:t>
            </a:r>
            <a:r>
              <a:rPr lang="en-US" sz="2800" dirty="0" smtClean="0"/>
              <a:t>Whenever the value will increase 1000 PPM, then and the </a:t>
            </a:r>
            <a:r>
              <a:rPr lang="en-US" sz="2800" dirty="0" smtClean="0"/>
              <a:t>will display </a:t>
            </a:r>
            <a:r>
              <a:rPr lang="en-US" sz="2800" dirty="0" smtClean="0"/>
              <a:t>“Poor Air, Open Windows”. If it will increase 2000 </a:t>
            </a:r>
            <a:r>
              <a:rPr lang="en-US" sz="2800" dirty="0" smtClean="0"/>
              <a:t>the </a:t>
            </a:r>
            <a:r>
              <a:rPr lang="en-US" sz="2800" dirty="0" smtClean="0"/>
              <a:t>LCD and webpage will display “Danger! Move to fresh Air”. </a:t>
            </a:r>
            <a:endParaRPr lang="en-US" sz="2800" dirty="0"/>
          </a:p>
        </p:txBody>
      </p:sp>
      <p:sp>
        <p:nvSpPr>
          <p:cNvPr id="10" name="TextBox 9"/>
          <p:cNvSpPr txBox="1"/>
          <p:nvPr/>
        </p:nvSpPr>
        <p:spPr>
          <a:xfrm>
            <a:off x="4648200" y="381000"/>
            <a:ext cx="8686800" cy="2246769"/>
          </a:xfrm>
          <a:prstGeom prst="rect">
            <a:avLst/>
          </a:prstGeom>
          <a:noFill/>
        </p:spPr>
        <p:txBody>
          <a:bodyPr wrap="square" rtlCol="0">
            <a:spAutoFit/>
          </a:bodyPr>
          <a:lstStyle/>
          <a:p>
            <a:r>
              <a:rPr lang="en-US" sz="2800" dirty="0" smtClean="0"/>
              <a:t>We </a:t>
            </a:r>
            <a:r>
              <a:rPr lang="en-US" sz="2800" dirty="0" smtClean="0"/>
              <a:t>need to first Calibrate the MQ135 Gas </a:t>
            </a:r>
            <a:r>
              <a:rPr lang="en-US" sz="2800" dirty="0" smtClean="0"/>
              <a:t>sensor. There </a:t>
            </a:r>
            <a:r>
              <a:rPr lang="en-US" sz="2800" dirty="0" smtClean="0"/>
              <a:t>are </a:t>
            </a:r>
            <a:r>
              <a:rPr lang="en-US" sz="2800" dirty="0" smtClean="0"/>
              <a:t>lots of </a:t>
            </a:r>
            <a:r>
              <a:rPr lang="en-US" sz="2800" dirty="0" smtClean="0"/>
              <a:t>calculations involved in converting </a:t>
            </a:r>
            <a:r>
              <a:rPr lang="en-US" sz="2800" dirty="0" smtClean="0"/>
              <a:t>the output </a:t>
            </a:r>
            <a:r>
              <a:rPr lang="en-US" sz="2800" dirty="0" smtClean="0"/>
              <a:t>of </a:t>
            </a:r>
            <a:r>
              <a:rPr lang="en-US" sz="2800" dirty="0" smtClean="0"/>
              <a:t>sensor into </a:t>
            </a:r>
            <a:r>
              <a:rPr lang="en-US" sz="2800" dirty="0" smtClean="0"/>
              <a:t>PPM </a:t>
            </a:r>
            <a:r>
              <a:rPr lang="en-US" sz="2800" dirty="0" smtClean="0"/>
              <a:t>value.  So we have used a pre defined library which is available with the instruction module of the sensor.</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429000" cy="1446550"/>
          </a:xfrm>
          <a:prstGeom prst="rect">
            <a:avLst/>
          </a:prstGeom>
        </p:spPr>
        <p:txBody>
          <a:bodyPr wrap="square">
            <a:spAutoFit/>
          </a:bodyPr>
          <a:lstStyle/>
          <a:p>
            <a:r>
              <a:rPr lang="en-US" sz="4400" dirty="0" smtClean="0">
                <a:solidFill>
                  <a:schemeClr val="bg1"/>
                </a:solidFill>
                <a:latin typeface="+mj-lt"/>
              </a:rPr>
              <a:t>Results and Output</a:t>
            </a:r>
            <a:r>
              <a:rPr lang="en-US" dirty="0" smtClean="0"/>
              <a:t> </a:t>
            </a:r>
            <a:endParaRPr lang="en-US" dirty="0"/>
          </a:p>
        </p:txBody>
      </p:sp>
      <p:sp>
        <p:nvSpPr>
          <p:cNvPr id="8" name="TextBox 7"/>
          <p:cNvSpPr txBox="1"/>
          <p:nvPr/>
        </p:nvSpPr>
        <p:spPr>
          <a:xfrm>
            <a:off x="4495800" y="228600"/>
            <a:ext cx="8534400" cy="4401205"/>
          </a:xfrm>
          <a:prstGeom prst="rect">
            <a:avLst/>
          </a:prstGeom>
          <a:noFill/>
        </p:spPr>
        <p:txBody>
          <a:bodyPr wrap="square" rtlCol="0">
            <a:spAutoFit/>
          </a:bodyPr>
          <a:lstStyle/>
          <a:p>
            <a:r>
              <a:rPr lang="en-US" sz="2800" dirty="0" smtClean="0"/>
              <a:t>Once all the connections are made and the board is connected with the power supply through the system, pollution sensor starts to gather data. It generates output in the form of voltages. </a:t>
            </a:r>
          </a:p>
          <a:p>
            <a:endParaRPr lang="en-US" sz="2800" dirty="0" smtClean="0"/>
          </a:p>
          <a:p>
            <a:r>
              <a:rPr lang="en-US" sz="2800" dirty="0" smtClean="0"/>
              <a:t>These voltages are then converted into the ppm levels. After converting it into ppm levels and then from the system the values are displayed to the LCD screen.</a:t>
            </a:r>
          </a:p>
          <a:p>
            <a:r>
              <a:rPr lang="en-US" sz="2800" dirty="0" smtClean="0"/>
              <a:t>Also we can track the process on the serial monitor (COM3)</a:t>
            </a:r>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828800"/>
            <a:ext cx="3429000" cy="2123658"/>
          </a:xfrm>
          <a:prstGeom prst="rect">
            <a:avLst/>
          </a:prstGeom>
        </p:spPr>
        <p:txBody>
          <a:bodyPr wrap="square">
            <a:spAutoFit/>
          </a:bodyPr>
          <a:lstStyle/>
          <a:p>
            <a:r>
              <a:rPr lang="en-US" sz="4400" dirty="0" smtClean="0">
                <a:solidFill>
                  <a:schemeClr val="bg1"/>
                </a:solidFill>
              </a:rPr>
              <a:t>Advantages and Applications</a:t>
            </a:r>
            <a:endParaRPr lang="en-US" sz="4400" dirty="0">
              <a:solidFill>
                <a:schemeClr val="bg1"/>
              </a:solidFill>
            </a:endParaRPr>
          </a:p>
        </p:txBody>
      </p:sp>
      <p:sp>
        <p:nvSpPr>
          <p:cNvPr id="8" name="TextBox 7"/>
          <p:cNvSpPr txBox="1"/>
          <p:nvPr/>
        </p:nvSpPr>
        <p:spPr>
          <a:xfrm>
            <a:off x="4343400" y="0"/>
            <a:ext cx="7010400" cy="3046988"/>
          </a:xfrm>
          <a:prstGeom prst="rect">
            <a:avLst/>
          </a:prstGeom>
          <a:noFill/>
        </p:spPr>
        <p:txBody>
          <a:bodyPr wrap="square" rtlCol="0">
            <a:spAutoFit/>
          </a:bodyPr>
          <a:lstStyle/>
          <a:p>
            <a:pPr algn="just"/>
            <a:r>
              <a:rPr lang="en-US" sz="3200" b="1" dirty="0" smtClean="0"/>
              <a:t>ADVANTAGES </a:t>
            </a:r>
          </a:p>
          <a:p>
            <a:pPr lvl="0" algn="just">
              <a:buFont typeface="Arial" pitchFamily="34" charset="0"/>
              <a:buChar char="•"/>
            </a:pPr>
            <a:r>
              <a:rPr lang="en-US" sz="2800" dirty="0" smtClean="0"/>
              <a:t>Sensors are easily available.</a:t>
            </a:r>
            <a:endParaRPr lang="en-US" sz="2800" b="1" dirty="0" smtClean="0"/>
          </a:p>
          <a:p>
            <a:pPr lvl="0" algn="just">
              <a:buFont typeface="Arial" pitchFamily="34" charset="0"/>
              <a:buChar char="•"/>
            </a:pPr>
            <a:r>
              <a:rPr lang="en-US" sz="2800" dirty="0" smtClean="0"/>
              <a:t>Detecting a wide range gases like CO2, </a:t>
            </a:r>
            <a:r>
              <a:rPr lang="en-US" sz="2800" dirty="0" smtClean="0"/>
              <a:t>CO etc</a:t>
            </a:r>
            <a:r>
              <a:rPr lang="en-US" sz="2800" dirty="0" smtClean="0"/>
              <a:t>. </a:t>
            </a:r>
            <a:endParaRPr lang="en-US" sz="2800" b="1" dirty="0" smtClean="0"/>
          </a:p>
          <a:p>
            <a:pPr lvl="0" algn="just">
              <a:buFont typeface="Arial" pitchFamily="34" charset="0"/>
              <a:buChar char="•"/>
            </a:pPr>
            <a:r>
              <a:rPr lang="en-US" sz="2800" dirty="0" smtClean="0"/>
              <a:t>Simple, compact and easily handle. </a:t>
            </a:r>
            <a:endParaRPr lang="en-US" sz="2800" b="1" dirty="0" smtClean="0"/>
          </a:p>
          <a:p>
            <a:pPr lvl="0" algn="just">
              <a:buFont typeface="Arial" pitchFamily="34" charset="0"/>
              <a:buChar char="•"/>
            </a:pPr>
            <a:r>
              <a:rPr lang="en-US" sz="2800" dirty="0" smtClean="0"/>
              <a:t>Continuous update of change in percentage of quality. </a:t>
            </a:r>
            <a:endParaRPr lang="en-US" sz="2800" b="1" dirty="0" smtClean="0"/>
          </a:p>
          <a:p>
            <a:pPr algn="just"/>
            <a:endParaRPr lang="en-US" dirty="0"/>
          </a:p>
        </p:txBody>
      </p:sp>
      <p:sp>
        <p:nvSpPr>
          <p:cNvPr id="10" name="TextBox 9"/>
          <p:cNvSpPr txBox="1"/>
          <p:nvPr/>
        </p:nvSpPr>
        <p:spPr>
          <a:xfrm>
            <a:off x="6172200" y="4038600"/>
            <a:ext cx="7228133" cy="2616101"/>
          </a:xfrm>
          <a:prstGeom prst="rect">
            <a:avLst/>
          </a:prstGeom>
          <a:noFill/>
        </p:spPr>
        <p:txBody>
          <a:bodyPr wrap="none" rtlCol="0">
            <a:spAutoFit/>
          </a:bodyPr>
          <a:lstStyle/>
          <a:p>
            <a:pPr algn="just"/>
            <a:r>
              <a:rPr lang="en-US" sz="3200" b="1" dirty="0" smtClean="0"/>
              <a:t>APPLICATIONS</a:t>
            </a:r>
            <a:r>
              <a:rPr lang="en-US" dirty="0" smtClean="0"/>
              <a:t> </a:t>
            </a:r>
            <a:endParaRPr lang="en-US" b="1" dirty="0" smtClean="0"/>
          </a:p>
          <a:p>
            <a:pPr lvl="0" algn="just">
              <a:buFont typeface="Arial" pitchFamily="34" charset="0"/>
              <a:buChar char="•"/>
            </a:pPr>
            <a:r>
              <a:rPr lang="en-US" sz="2800" dirty="0" smtClean="0"/>
              <a:t>Roadside pollution monitoring. </a:t>
            </a:r>
            <a:endParaRPr lang="en-US" sz="2800" b="1" dirty="0" smtClean="0"/>
          </a:p>
          <a:p>
            <a:pPr lvl="0" algn="just">
              <a:buFont typeface="Arial" pitchFamily="34" charset="0"/>
              <a:buChar char="•"/>
            </a:pPr>
            <a:r>
              <a:rPr lang="en-US" sz="2800" dirty="0" smtClean="0"/>
              <a:t>Industrial perimeter monitoring. </a:t>
            </a:r>
            <a:endParaRPr lang="en-US" sz="2800" b="1" dirty="0" smtClean="0"/>
          </a:p>
          <a:p>
            <a:pPr lvl="0" algn="just">
              <a:buFont typeface="Arial" pitchFamily="34" charset="0"/>
              <a:buChar char="•"/>
            </a:pPr>
            <a:r>
              <a:rPr lang="en-US" sz="2800" dirty="0" smtClean="0"/>
              <a:t>Site selection for reference monitoring stations.</a:t>
            </a:r>
            <a:endParaRPr lang="en-US" sz="2800" b="1" dirty="0" smtClean="0"/>
          </a:p>
          <a:p>
            <a:pPr lvl="0" algn="just">
              <a:buFont typeface="Arial" pitchFamily="34" charset="0"/>
              <a:buChar char="•"/>
            </a:pPr>
            <a:r>
              <a:rPr lang="en-US" sz="2800" dirty="0" smtClean="0"/>
              <a:t>Indoor air quality monitoring.</a:t>
            </a:r>
            <a:r>
              <a:rPr lang="en-US" dirty="0" smtClean="0"/>
              <a:t> </a:t>
            </a:r>
            <a:endParaRPr lang="en-US" b="1" dirty="0" smtClean="0"/>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0"/>
            <a:ext cx="9372600" cy="7315200"/>
          </a:xfrm>
          <a:prstGeom prst="rect">
            <a:avLst/>
          </a:prstGeom>
          <a:solidFill>
            <a:schemeClr val="bg1"/>
          </a:solidFill>
          <a:ln>
            <a:solidFill>
              <a:schemeClr val="bg1"/>
            </a:solidFill>
          </a:ln>
          <a:effectLst>
            <a:outerShdw blurRad="50800" dist="38100" dir="2700000" algn="tl" rotWithShape="0">
              <a:prstClr val="black">
                <a:alpha val="8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38200" y="1066800"/>
            <a:ext cx="838200" cy="152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1066800"/>
            <a:ext cx="8382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 y="1752600"/>
            <a:ext cx="3581400" cy="769441"/>
          </a:xfrm>
          <a:prstGeom prst="rect">
            <a:avLst/>
          </a:prstGeom>
        </p:spPr>
        <p:txBody>
          <a:bodyPr wrap="square">
            <a:spAutoFit/>
          </a:bodyPr>
          <a:lstStyle/>
          <a:p>
            <a:r>
              <a:rPr lang="en-US" sz="4400" dirty="0" smtClean="0">
                <a:solidFill>
                  <a:schemeClr val="bg1"/>
                </a:solidFill>
              </a:rPr>
              <a:t>Future Scope </a:t>
            </a:r>
            <a:endParaRPr lang="en-US" sz="4400" dirty="0">
              <a:solidFill>
                <a:schemeClr val="bg1"/>
              </a:solidFill>
            </a:endParaRPr>
          </a:p>
        </p:txBody>
      </p:sp>
      <p:sp>
        <p:nvSpPr>
          <p:cNvPr id="8" name="TextBox 7"/>
          <p:cNvSpPr txBox="1"/>
          <p:nvPr/>
        </p:nvSpPr>
        <p:spPr>
          <a:xfrm>
            <a:off x="5029200" y="609600"/>
            <a:ext cx="7772400" cy="6001643"/>
          </a:xfrm>
          <a:prstGeom prst="rect">
            <a:avLst/>
          </a:prstGeom>
          <a:noFill/>
        </p:spPr>
        <p:txBody>
          <a:bodyPr wrap="square" rtlCol="0">
            <a:spAutoFit/>
          </a:bodyPr>
          <a:lstStyle/>
          <a:p>
            <a:r>
              <a:rPr lang="en-US" sz="3200" b="1" dirty="0" smtClean="0"/>
              <a:t>Future </a:t>
            </a:r>
            <a:r>
              <a:rPr lang="en-US" sz="3200" b="1" dirty="0" smtClean="0"/>
              <a:t>scope</a:t>
            </a:r>
            <a:endParaRPr lang="en-US" sz="3200" b="1" dirty="0" smtClean="0"/>
          </a:p>
          <a:p>
            <a:pPr lvl="0">
              <a:buFont typeface="Arial" pitchFamily="34" charset="0"/>
              <a:buChar char="•"/>
            </a:pPr>
            <a:r>
              <a:rPr lang="en-US" sz="3200" dirty="0" smtClean="0"/>
              <a:t>In future the project can be upgraded in more ways than one.</a:t>
            </a:r>
            <a:endParaRPr lang="en-US" sz="3200" b="1" dirty="0" smtClean="0"/>
          </a:p>
          <a:p>
            <a:pPr lvl="0">
              <a:buFont typeface="Arial" pitchFamily="34" charset="0"/>
              <a:buChar char="•"/>
            </a:pPr>
            <a:r>
              <a:rPr lang="en-US" sz="3200" dirty="0" smtClean="0"/>
              <a:t>Interface more number of sensors to know gases present in air.</a:t>
            </a:r>
            <a:endParaRPr lang="en-US" sz="3200" b="1" dirty="0" smtClean="0"/>
          </a:p>
          <a:p>
            <a:pPr lvl="0">
              <a:buFont typeface="Arial" pitchFamily="34" charset="0"/>
              <a:buChar char="•"/>
            </a:pPr>
            <a:r>
              <a:rPr lang="en-US" sz="3200" dirty="0" smtClean="0"/>
              <a:t>Design webpage and upload data on webpage.</a:t>
            </a:r>
            <a:endParaRPr lang="en-US" sz="3200" b="1" dirty="0" smtClean="0"/>
          </a:p>
          <a:p>
            <a:pPr lvl="0">
              <a:buFont typeface="Arial" pitchFamily="34" charset="0"/>
              <a:buChar char="•"/>
            </a:pPr>
            <a:r>
              <a:rPr lang="en-US" sz="3200" dirty="0" smtClean="0"/>
              <a:t>Interface SDCARD to store data.</a:t>
            </a:r>
            <a:endParaRPr lang="en-US" sz="3200" b="1" dirty="0" smtClean="0"/>
          </a:p>
          <a:p>
            <a:pPr lvl="0">
              <a:buFont typeface="Arial" pitchFamily="34" charset="0"/>
              <a:buChar char="•"/>
            </a:pPr>
            <a:r>
              <a:rPr lang="en-US" sz="3200" dirty="0" smtClean="0"/>
              <a:t>Interface GPS module to monitor the pollution.</a:t>
            </a:r>
            <a:endParaRPr lang="en-US" sz="3200" b="1" dirty="0" smtClean="0"/>
          </a:p>
          <a:p>
            <a:pPr lvl="0">
              <a:buFont typeface="Arial" pitchFamily="34" charset="0"/>
              <a:buChar char="•"/>
            </a:pPr>
            <a:r>
              <a:rPr lang="en-US" sz="3200" dirty="0" smtClean="0"/>
              <a:t>Record the data for a long duration and analyze it with respect to time</a:t>
            </a:r>
            <a:r>
              <a:rPr lang="en-US" sz="3200" dirty="0" smtClean="0"/>
              <a:t>.</a:t>
            </a:r>
            <a:endParaRPr lang="en-US" sz="32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561</Words>
  <Application>Microsoft Office PowerPoint</Application>
  <PresentationFormat>Custom</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Project Submission:             TOC (A6) CO-303          -Sourabh  2K18/CO/355          -Sunil Sahu  2K18/CO/363           Submitted to:          -Mr. Rahul Kumar </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21</cp:revision>
  <dcterms:created xsi:type="dcterms:W3CDTF">2006-08-16T00:00:00Z</dcterms:created>
  <dcterms:modified xsi:type="dcterms:W3CDTF">2020-12-01T10:06:55Z</dcterms:modified>
</cp:coreProperties>
</file>