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83" r:id="rId4"/>
    <p:sldId id="285" r:id="rId5"/>
    <p:sldId id="286" r:id="rId6"/>
    <p:sldId id="284" r:id="rId7"/>
    <p:sldId id="262" r:id="rId8"/>
    <p:sldId id="267" r:id="rId9"/>
    <p:sldId id="263" r:id="rId10"/>
    <p:sldId id="287" r:id="rId11"/>
    <p:sldId id="264" r:id="rId12"/>
    <p:sldId id="265" r:id="rId13"/>
    <p:sldId id="281" r:id="rId14"/>
    <p:sldId id="266" r:id="rId15"/>
    <p:sldId id="268" r:id="rId16"/>
    <p:sldId id="269" r:id="rId17"/>
    <p:sldId id="270" r:id="rId18"/>
    <p:sldId id="280" r:id="rId19"/>
  </p:sldIdLst>
  <p:sldSz cx="109728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C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82"/>
      </p:cViewPr>
      <p:guideLst>
        <p:guide orient="horz" pos="162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B8A64-BBBC-4D1A-99DA-FE6DE6DF2F10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685800"/>
            <a:ext cx="7315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10133-9E6A-40EE-B71A-8F2D7D6924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10133-9E6A-40EE-B71A-8F2D7D6924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597820"/>
            <a:ext cx="932688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2914650"/>
            <a:ext cx="768096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05979"/>
            <a:ext cx="246888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05979"/>
            <a:ext cx="722376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3305176"/>
            <a:ext cx="932688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180035"/>
            <a:ext cx="932688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200151"/>
            <a:ext cx="484632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200151"/>
            <a:ext cx="484632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151335"/>
            <a:ext cx="4848226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1631156"/>
            <a:ext cx="4848226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151335"/>
            <a:ext cx="4850130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1631156"/>
            <a:ext cx="485013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204787"/>
            <a:ext cx="3609976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04789"/>
            <a:ext cx="613410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1076327"/>
            <a:ext cx="3609976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3600450"/>
            <a:ext cx="658368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459581"/>
            <a:ext cx="658368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4025504"/>
            <a:ext cx="658368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05979"/>
            <a:ext cx="987552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200151"/>
            <a:ext cx="987552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4767263"/>
            <a:ext cx="25603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4767263"/>
            <a:ext cx="34747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4767263"/>
            <a:ext cx="256032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heatpumps-160510065601/95/heat-pumps-5-638.jpg?cb=146286361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harecdn.com/heatpumps-160510065601/95/heat-pumps-5-638.jpg?cb=146286361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C7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39000" y="3562350"/>
            <a:ext cx="3413760" cy="1375172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latin typeface="+mn-lt"/>
              </a:rPr>
              <a:t>Presentation by:</a:t>
            </a:r>
            <a:br>
              <a:rPr lang="en-US" sz="2000" dirty="0" smtClean="0">
                <a:latin typeface="+mn-lt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+mn-lt"/>
              </a:rPr>
              <a:t> -Sourabh 2K18/CO/355</a:t>
            </a:r>
            <a:br>
              <a:rPr lang="en-US" sz="2000" b="0" dirty="0" smtClean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sz="2000" b="0" dirty="0" smtClean="0">
                <a:solidFill>
                  <a:schemeClr val="tx1"/>
                </a:solidFill>
                <a:effectLst/>
                <a:latin typeface="+mn-lt"/>
              </a:rPr>
              <a:t> -</a:t>
            </a:r>
            <a:r>
              <a:rPr lang="en-US" sz="2000" dirty="0" smtClean="0">
                <a:latin typeface="+mn-lt"/>
              </a:rPr>
              <a:t>Tanyam </a:t>
            </a:r>
            <a:r>
              <a:rPr lang="en-US" sz="2000" dirty="0" err="1" smtClean="0">
                <a:latin typeface="+mn-lt"/>
              </a:rPr>
              <a:t>Singhal</a:t>
            </a:r>
            <a:r>
              <a:rPr lang="en-US" sz="2000" b="0" dirty="0" smtClean="0">
                <a:solidFill>
                  <a:schemeClr val="tx1"/>
                </a:solidFill>
                <a:effectLst/>
                <a:latin typeface="+mn-lt"/>
              </a:rPr>
              <a:t> 2K18/CO/371</a:t>
            </a:r>
            <a:endParaRPr lang="en-US" sz="2000" b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548640" y="2266950"/>
            <a:ext cx="5852160" cy="259437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 w="6350"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762000" y="1276350"/>
            <a:ext cx="9677400" cy="2438400"/>
          </a:xfrm>
          <a:prstGeom prst="rect">
            <a:avLst/>
          </a:prstGeom>
        </p:spPr>
        <p:txBody>
          <a:bodyPr vert="horz" anchor="ctr">
            <a:normAutofit lnSpcReduction="1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Hyper-Parameter Optimization using PSO o</a:t>
            </a:r>
            <a:r>
              <a:rPr lang="en-US" sz="3600" b="1" dirty="0" smtClean="0">
                <a:ln w="635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 </a:t>
            </a:r>
            <a:r>
              <a:rPr kumimoji="0" lang="en-US" sz="36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Machine</a:t>
            </a:r>
            <a:r>
              <a:rPr kumimoji="0" lang="en-US" sz="36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Learning Models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i="1" baseline="0" dirty="0" smtClean="0">
              <a:ln w="6350"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i="1" baseline="0" dirty="0" smtClean="0">
                <a:ln w="6350">
                  <a:noFill/>
                </a:ln>
                <a:latin typeface="+mj-lt"/>
                <a:ea typeface="+mj-ea"/>
                <a:cs typeface="+mj-cs"/>
              </a:rPr>
              <a:t>SWARM and Evolutionary Computing (CO-423)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i="1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Under the supervision of  </a:t>
            </a:r>
            <a:r>
              <a:rPr kumimoji="0" lang="en-US" sz="2200" b="1" i="1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Ms. </a:t>
            </a:r>
            <a:r>
              <a:rPr kumimoji="0" lang="en-US" sz="2200" b="1" i="1" u="none" strike="noStrike" kern="1200" cap="none" spc="0" normalizeH="0" noProof="0" dirty="0" err="1" smtClean="0">
                <a:ln w="6350"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Nishtha</a:t>
            </a:r>
            <a:r>
              <a:rPr kumimoji="0" lang="en-US" sz="2200" b="1" i="1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200" b="1" i="1" u="none" strike="noStrike" kern="1200" cap="none" spc="0" normalizeH="0" noProof="0" dirty="0" err="1" smtClean="0">
                <a:ln w="6350">
                  <a:noFill/>
                </a:ln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</a:rPr>
              <a:t>Ahuja</a:t>
            </a:r>
            <a:r>
              <a:rPr kumimoji="0" lang="en-US" sz="28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 w="6350"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90600" y="1047750"/>
            <a:ext cx="548640" cy="76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84960" y="1047750"/>
            <a:ext cx="548640" cy="76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666750"/>
            <a:ext cx="27322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PSO v/s GA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67200" y="361950"/>
            <a:ext cx="6553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It is easier to implement PSO, since PSO does not have certain additional operations like crossover and mutation.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In GA, all chromosomes share information with each other, so the entire population moves uniformly toward the optimal region; while in PSO, only information on the individual best particle and the global best particle is transmitted to others, which is a one-way flow of information sharing, and the entire search process follows the direction of the current optimal solution. 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The computational complexity of PSO algorithm is O(</a:t>
            </a:r>
            <a:r>
              <a:rPr lang="en-US" sz="2000" dirty="0" err="1" smtClean="0"/>
              <a:t>nlogn</a:t>
            </a:r>
            <a:r>
              <a:rPr lang="en-US" sz="2000" dirty="0" smtClean="0"/>
              <a:t>). In most cases, the convergence speed of PSO is faster than of GA.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123950"/>
            <a:ext cx="34461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The Algorithm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267200" y="0"/>
            <a:ext cx="6400800" cy="4873625"/>
            <a:chOff x="288" y="300"/>
            <a:chExt cx="3637" cy="3615"/>
          </a:xfrm>
          <a:solidFill>
            <a:schemeClr val="bg1">
              <a:lumMod val="75000"/>
            </a:schemeClr>
          </a:solidFill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88" y="793"/>
              <a:ext cx="2910" cy="481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anchor="ctr">
              <a:spAutoFit/>
              <a:flatTx/>
            </a:bodyPr>
            <a:lstStyle/>
            <a:p>
              <a:pPr algn="ctr" eaLnBrk="1" hangingPunct="1"/>
              <a:r>
                <a:rPr lang="en-US" altLang="en-US" sz="2400" dirty="0">
                  <a:latin typeface="Tahoma" pitchFamily="34" charset="0"/>
                  <a:cs typeface="Arial" pitchFamily="34" charset="0"/>
                </a:rPr>
                <a:t>Initialize particles with random position and zero velocity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670" y="1518"/>
              <a:ext cx="2148" cy="26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anchor="ctr">
              <a:spAutoFit/>
              <a:flatTx/>
            </a:bodyPr>
            <a:lstStyle/>
            <a:p>
              <a:pPr algn="ctr" eaLnBrk="1" hangingPunct="1"/>
              <a:r>
                <a:rPr lang="en-US" altLang="en-US"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rPr>
                <a:t>Evaluate fitness value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440" y="2050"/>
              <a:ext cx="2606" cy="481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anchor="ctr">
              <a:spAutoFit/>
              <a:flatTx/>
            </a:bodyPr>
            <a:lstStyle/>
            <a:p>
              <a:pPr algn="ctr" eaLnBrk="1" hangingPunct="1"/>
              <a:r>
                <a:rPr lang="en-US" altLang="en-US" sz="2400" dirty="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rPr>
                <a:t>Compare &amp; update fitness value with </a:t>
              </a:r>
              <a:r>
                <a:rPr lang="en-US" altLang="en-US" sz="2400" i="1" dirty="0" err="1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rPr>
                <a:t>pbest</a:t>
              </a:r>
              <a:r>
                <a:rPr lang="en-US" altLang="en-US" sz="2400" dirty="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rPr>
                <a:t> and </a:t>
              </a:r>
              <a:r>
                <a:rPr lang="en-US" altLang="en-US" sz="2400" i="1" dirty="0" err="1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rPr>
                <a:t>gbest</a:t>
              </a:r>
              <a:endParaRPr lang="en-US" altLang="en-US" sz="2400" i="1" dirty="0">
                <a:solidFill>
                  <a:srgbClr val="000000"/>
                </a:solidFill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657" y="2750"/>
              <a:ext cx="2172" cy="452"/>
            </a:xfrm>
            <a:prstGeom prst="flowChartDecision">
              <a:avLst/>
            </a:prstGeom>
            <a:grpFill/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en-US"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rPr>
                <a:t>Stop?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773" y="3434"/>
              <a:ext cx="1939" cy="481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>
                  <a:lumMod val="75000"/>
                </a:schemeClr>
              </a:solidFill>
              <a:round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anchor="ctr">
              <a:spAutoFit/>
              <a:flatTx/>
            </a:bodyPr>
            <a:lstStyle/>
            <a:p>
              <a:pPr algn="ctr" eaLnBrk="1" hangingPunct="1"/>
              <a:r>
                <a:rPr lang="en-US" altLang="en-US"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rPr>
                <a:t>Update velocity and position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1396" y="300"/>
              <a:ext cx="695" cy="240"/>
            </a:xfrm>
            <a:prstGeom prst="flowChartTerminator">
              <a:avLst/>
            </a:prstGeom>
            <a:grpFill/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/>
              <a:r>
                <a:rPr lang="en-US" altLang="en-US" sz="2400">
                  <a:solidFill>
                    <a:srgbClr val="000000"/>
                  </a:solidFill>
                  <a:latin typeface="Tahoma" pitchFamily="34" charset="0"/>
                  <a:cs typeface="Angsana New" pitchFamily="18" charset="-34"/>
                </a:rPr>
                <a:t>Start</a:t>
              </a:r>
              <a:endParaRPr lang="en-US" altLang="en-US" sz="2400">
                <a:solidFill>
                  <a:srgbClr val="000000"/>
                </a:solidFill>
                <a:latin typeface="Tahoma" pitchFamily="34" charset="0"/>
                <a:cs typeface="Arial" pitchFamily="34" charset="0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231" y="2860"/>
              <a:ext cx="694" cy="232"/>
            </a:xfrm>
            <a:prstGeom prst="flowChartTerminator">
              <a:avLst/>
            </a:prstGeom>
            <a:grpFill/>
            <a:ln w="9525">
              <a:solidFill>
                <a:schemeClr val="tx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/>
              <a:r>
                <a:rPr lang="en-US" altLang="en-US" sz="2400">
                  <a:solidFill>
                    <a:srgbClr val="000000"/>
                  </a:solidFill>
                  <a:latin typeface="Tahoma" pitchFamily="34" charset="0"/>
                  <a:cs typeface="Arial" pitchFamily="34" charset="0"/>
                </a:rPr>
                <a:t>End</a:t>
              </a:r>
            </a:p>
          </p:txBody>
        </p:sp>
        <p:cxnSp>
          <p:nvCxnSpPr>
            <p:cNvPr id="14" name="AutoShape 11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1744" y="1253"/>
              <a:ext cx="0" cy="272"/>
            </a:xfrm>
            <a:prstGeom prst="straightConnector1">
              <a:avLst/>
            </a:prstGeom>
            <a:grpFill/>
            <a:ln w="5715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5" name="AutoShape 12"/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1744" y="540"/>
              <a:ext cx="0" cy="272"/>
            </a:xfrm>
            <a:prstGeom prst="straightConnector1">
              <a:avLst/>
            </a:prstGeom>
            <a:grpFill/>
            <a:ln w="5715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6" name="AutoShape 13"/>
            <p:cNvCxnSpPr>
              <a:cxnSpLocks noChangeShapeType="1"/>
              <a:stCxn id="8" idx="2"/>
              <a:endCxn id="9" idx="0"/>
            </p:cNvCxnSpPr>
            <p:nvPr/>
          </p:nvCxnSpPr>
          <p:spPr bwMode="auto">
            <a:xfrm>
              <a:off x="1744" y="1775"/>
              <a:ext cx="0" cy="294"/>
            </a:xfrm>
            <a:prstGeom prst="straightConnector1">
              <a:avLst/>
            </a:prstGeom>
            <a:grpFill/>
            <a:ln w="5715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7" name="AutoShape 14"/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>
              <a:off x="1744" y="2510"/>
              <a:ext cx="0" cy="240"/>
            </a:xfrm>
            <a:prstGeom prst="straightConnector1">
              <a:avLst/>
            </a:prstGeom>
            <a:grpFill/>
            <a:ln w="5715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8" name="AutoShape 15"/>
            <p:cNvCxnSpPr>
              <a:cxnSpLocks noChangeShapeType="1"/>
              <a:stCxn id="10" idx="2"/>
              <a:endCxn id="11" idx="0"/>
            </p:cNvCxnSpPr>
            <p:nvPr/>
          </p:nvCxnSpPr>
          <p:spPr bwMode="auto">
            <a:xfrm flipH="1">
              <a:off x="1743" y="3202"/>
              <a:ext cx="1" cy="252"/>
            </a:xfrm>
            <a:prstGeom prst="straightConnector1">
              <a:avLst/>
            </a:prstGeom>
            <a:grpFill/>
            <a:ln w="5715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19" name="AutoShape 16"/>
            <p:cNvCxnSpPr>
              <a:cxnSpLocks noChangeShapeType="1"/>
              <a:stCxn id="10" idx="3"/>
              <a:endCxn id="13" idx="1"/>
            </p:cNvCxnSpPr>
            <p:nvPr/>
          </p:nvCxnSpPr>
          <p:spPr bwMode="auto">
            <a:xfrm>
              <a:off x="2829" y="2976"/>
              <a:ext cx="402" cy="0"/>
            </a:xfrm>
            <a:prstGeom prst="straightConnector1">
              <a:avLst/>
            </a:prstGeom>
            <a:grpFill/>
            <a:ln w="57150" cap="sq">
              <a:solidFill>
                <a:schemeClr val="tx2">
                  <a:lumMod val="75000"/>
                </a:schemeClr>
              </a:solidFill>
              <a:round/>
              <a:headEnd type="none" w="sm" len="sm"/>
              <a:tailEnd type="triangle" w="sm" len="sm"/>
            </a:ln>
            <a:effectLst/>
          </p:spPr>
        </p:cxnSp>
        <p:cxnSp>
          <p:nvCxnSpPr>
            <p:cNvPr id="20" name="AutoShape 17"/>
            <p:cNvCxnSpPr>
              <a:cxnSpLocks noChangeShapeType="1"/>
              <a:stCxn id="11" idx="2"/>
              <a:endCxn id="8" idx="1"/>
            </p:cNvCxnSpPr>
            <p:nvPr/>
          </p:nvCxnSpPr>
          <p:spPr bwMode="auto">
            <a:xfrm rot="16200000" flipV="1">
              <a:off x="84" y="2236"/>
              <a:ext cx="2245" cy="1073"/>
            </a:xfrm>
            <a:prstGeom prst="bentConnector4">
              <a:avLst>
                <a:gd name="adj1" fmla="val -6370"/>
                <a:gd name="adj2" fmla="val 142588"/>
              </a:avLst>
            </a:prstGeom>
            <a:grpFill/>
            <a:ln w="57150" cap="sq">
              <a:solidFill>
                <a:schemeClr val="tx2">
                  <a:lumMod val="75000"/>
                </a:schemeClr>
              </a:solidFill>
              <a:miter lim="800000"/>
              <a:headEnd type="none" w="sm" len="sm"/>
              <a:tailEnd type="triangle" w="sm" len="sm"/>
            </a:ln>
            <a:effectLst/>
          </p:spPr>
        </p:cxn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574" y="2659"/>
              <a:ext cx="539" cy="195"/>
            </a:xfrm>
            <a:prstGeom prst="rect">
              <a:avLst/>
            </a:prstGeom>
            <a:grpFill/>
            <a:ln w="12700" cap="sq" algn="ctr">
              <a:solidFill>
                <a:schemeClr val="tx2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ahoma" pitchFamily="34" charset="0"/>
                  <a:cs typeface="Arial" pitchFamily="34" charset="0"/>
                </a:rPr>
                <a:t>YES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110" y="3203"/>
              <a:ext cx="351" cy="196"/>
            </a:xfrm>
            <a:prstGeom prst="rect">
              <a:avLst/>
            </a:prstGeom>
            <a:grpFill/>
            <a:ln w="12700" cap="sq" algn="ctr">
              <a:solidFill>
                <a:schemeClr val="tx2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ahoma" pitchFamily="34" charset="0"/>
                  <a:cs typeface="Arial" pitchFamily="34" charset="0"/>
                </a:rPr>
                <a:t>NO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04800" y="666750"/>
            <a:ext cx="21768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DATASET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3619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962400" y="51435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Dataset used is MNIST from </a:t>
            </a:r>
            <a:r>
              <a:rPr lang="en-US" dirty="0" err="1" smtClean="0"/>
              <a:t>sklearn</a:t>
            </a:r>
            <a:r>
              <a:rPr lang="en-US" dirty="0" smtClean="0"/>
              <a:t>, The MNIST dataset is an acronym that stands for the </a:t>
            </a:r>
            <a:r>
              <a:rPr lang="en-US" b="1" dirty="0" smtClean="0"/>
              <a:t>Modified National Institute of Standards and Technology dataset</a:t>
            </a:r>
            <a:r>
              <a:rPr lang="en-US" dirty="0" smtClean="0"/>
              <a:t>. It is a dataset of 60,000 small square 28×28 pixel grayscale images of handwritten single digits between 0 and 9. </a:t>
            </a:r>
            <a:endParaRPr lang="en-US" dirty="0"/>
          </a:p>
        </p:txBody>
      </p:sp>
      <p:pic>
        <p:nvPicPr>
          <p:cNvPr id="2050" name="Picture 2" descr="C:\Users\USER\Desktop\7th Sem Files\Swarm\Project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1" y="2004358"/>
            <a:ext cx="5714999" cy="2901523"/>
          </a:xfrm>
          <a:prstGeom prst="rect">
            <a:avLst/>
          </a:prstGeom>
          <a:noFill/>
        </p:spPr>
      </p:pic>
      <p:pic>
        <p:nvPicPr>
          <p:cNvPr id="2051" name="Picture 3" descr="C:\Users\USER\Desktop\7th Sem Files\Swarm\Project\Plot-of-a-Subset-of-Images-from-the-MNIST-Datase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89800" y="2343150"/>
            <a:ext cx="34544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123950"/>
            <a:ext cx="35343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ML Algorithms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Used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42951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895350"/>
            <a:ext cx="54864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The following three Machine Learning algorithms were employed for the purpose: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 Random forest (RF)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Support vector machine (SVM)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K-nearest neighbor (KNN)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123950"/>
            <a:ext cx="31350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Performance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42951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895350"/>
            <a:ext cx="5486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800" dirty="0" smtClean="0"/>
              <a:t>Performance Metric used was classification accuracy Classification accuracy. It is </a:t>
            </a:r>
            <a:r>
              <a:rPr lang="en-US" sz="2800" b="1" dirty="0" smtClean="0"/>
              <a:t>a metric that summarizes the performance of a classification model as the number of correct predictions divided by the total number of predictions</a:t>
            </a:r>
            <a:r>
              <a:rPr lang="en-US" sz="2800" dirty="0" smtClean="0"/>
              <a:t>. It is easy to calculate and intuitive to understand.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4233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514350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3619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357485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For classifiers with default </a:t>
            </a:r>
            <a:r>
              <a:rPr lang="en-US" sz="2800" b="1" dirty="0" err="1" smtClean="0">
                <a:latin typeface="+mj-lt"/>
              </a:rPr>
              <a:t>hyperparameters</a:t>
            </a:r>
            <a:endParaRPr lang="en-US" sz="2800" b="1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135255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Random Forest</a:t>
            </a:r>
          </a:p>
          <a:p>
            <a:pPr marL="342900" indent="-342900"/>
            <a:r>
              <a:rPr lang="en-US" sz="2800" dirty="0" smtClean="0"/>
              <a:t> </a:t>
            </a:r>
          </a:p>
          <a:p>
            <a:pPr marL="342900" indent="-342900"/>
            <a:r>
              <a:rPr lang="en-US" sz="2800" dirty="0" smtClean="0"/>
              <a:t>2. SVM </a:t>
            </a:r>
          </a:p>
          <a:p>
            <a:pPr marL="342900" indent="-342900"/>
            <a:endParaRPr lang="en-US" sz="2800" dirty="0" smtClean="0"/>
          </a:p>
          <a:p>
            <a:pPr marL="342900" indent="-342900"/>
            <a:r>
              <a:rPr lang="en-US" sz="2800" dirty="0" smtClean="0"/>
              <a:t>3. KNN</a:t>
            </a:r>
            <a:endParaRPr lang="en-US" sz="2800" dirty="0"/>
          </a:p>
        </p:txBody>
      </p:sp>
      <p:pic>
        <p:nvPicPr>
          <p:cNvPr id="3077" name="Picture 5" descr="C:\Users\USER\Desktop\7th Sem Files\Swarm\Project\d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93173" y="1352550"/>
            <a:ext cx="3417627" cy="533400"/>
          </a:xfrm>
          <a:prstGeom prst="rect">
            <a:avLst/>
          </a:prstGeom>
          <a:noFill/>
        </p:spPr>
      </p:pic>
      <p:pic>
        <p:nvPicPr>
          <p:cNvPr id="3078" name="Picture 6" descr="C:\Users\USER\Desktop\7th Sem Files\Swarm\Project\d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0200" y="2190750"/>
            <a:ext cx="2906712" cy="535109"/>
          </a:xfrm>
          <a:prstGeom prst="rect">
            <a:avLst/>
          </a:prstGeom>
          <a:noFill/>
        </p:spPr>
      </p:pic>
      <p:pic>
        <p:nvPicPr>
          <p:cNvPr id="3079" name="Picture 7" descr="C:\Users\USER\Desktop\7th Sem Files\Swarm\Project\d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41937" y="3105151"/>
            <a:ext cx="2827362" cy="304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123950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42951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357485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</a:rPr>
              <a:t>For classifiers after optimization</a:t>
            </a:r>
            <a:endParaRPr lang="en-US" sz="2800" b="1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2400" y="1352550"/>
            <a:ext cx="670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Random Forest</a:t>
            </a:r>
          </a:p>
          <a:p>
            <a:pPr marL="342900" indent="-342900"/>
            <a:r>
              <a:rPr lang="en-US" sz="2800" dirty="0" smtClean="0"/>
              <a:t> </a:t>
            </a:r>
          </a:p>
          <a:p>
            <a:pPr marL="342900" indent="-342900"/>
            <a:r>
              <a:rPr lang="en-US" sz="2800" dirty="0" smtClean="0"/>
              <a:t>2. SVM </a:t>
            </a:r>
          </a:p>
          <a:p>
            <a:pPr marL="342900" indent="-342900"/>
            <a:endParaRPr lang="en-US" sz="2800" dirty="0" smtClean="0"/>
          </a:p>
          <a:p>
            <a:pPr marL="342900" indent="-342900"/>
            <a:r>
              <a:rPr lang="en-US" sz="2800" dirty="0" smtClean="0"/>
              <a:t>3. KNN  </a:t>
            </a:r>
            <a:endParaRPr lang="en-US" sz="2800" dirty="0"/>
          </a:p>
        </p:txBody>
      </p:sp>
      <p:pic>
        <p:nvPicPr>
          <p:cNvPr id="2" name="Picture 2" descr="C:\Users\USER\Desktop\7th Sem Files\Swarm\Project\h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1464880"/>
            <a:ext cx="3352800" cy="436946"/>
          </a:xfrm>
          <a:prstGeom prst="rect">
            <a:avLst/>
          </a:prstGeom>
          <a:noFill/>
        </p:spPr>
      </p:pic>
      <p:pic>
        <p:nvPicPr>
          <p:cNvPr id="4099" name="Picture 3" descr="C:\Users\USER\Desktop\7th Sem Files\Swarm\Project\h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03837" y="2419351"/>
            <a:ext cx="5103688" cy="457200"/>
          </a:xfrm>
          <a:prstGeom prst="rect">
            <a:avLst/>
          </a:prstGeom>
          <a:noFill/>
        </p:spPr>
      </p:pic>
      <p:pic>
        <p:nvPicPr>
          <p:cNvPr id="4100" name="Picture 4" descr="C:\Users\USER\Desktop\7th Sem Files\Swarm\Project\h3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1600" y="3257550"/>
            <a:ext cx="350289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123950"/>
            <a:ext cx="2480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42951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666750"/>
            <a:ext cx="7162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 </a:t>
            </a:r>
            <a:r>
              <a:rPr lang="en-US" sz="2400" dirty="0" smtClean="0"/>
              <a:t>L. Yang and A. </a:t>
            </a:r>
            <a:r>
              <a:rPr lang="en-US" sz="2400" dirty="0" err="1" smtClean="0"/>
              <a:t>Shami</a:t>
            </a:r>
            <a:r>
              <a:rPr lang="en-US" sz="2400" dirty="0" smtClean="0"/>
              <a:t>, “On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optimization of machine learning algorithms: Theory and practice,” </a:t>
            </a:r>
            <a:r>
              <a:rPr lang="en-US" sz="2400" dirty="0" err="1" smtClean="0"/>
              <a:t>Neurocomputing</a:t>
            </a:r>
            <a:r>
              <a:rPr lang="en-US" sz="2400" dirty="0" smtClean="0"/>
              <a:t>, vol. 415, pp. 295–316, </a:t>
            </a:r>
            <a:r>
              <a:rPr lang="en-US" sz="2400" dirty="0" smtClean="0"/>
              <a:t>2020, </a:t>
            </a:r>
            <a:r>
              <a:rPr lang="en-US" sz="2400" dirty="0" err="1" smtClean="0"/>
              <a:t>doi</a:t>
            </a:r>
            <a:r>
              <a:rPr lang="en-US" sz="2400" dirty="0" smtClean="0"/>
              <a:t>: https://doi.org/10.1016/j.neucom.2020.07.061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err="1" smtClean="0"/>
              <a:t>Feurer</a:t>
            </a:r>
            <a:r>
              <a:rPr lang="en-US" sz="2400" dirty="0" smtClean="0"/>
              <a:t>, Matthias, and Frank </a:t>
            </a:r>
            <a:r>
              <a:rPr lang="en-US" sz="2400" dirty="0" err="1" smtClean="0"/>
              <a:t>Hutter</a:t>
            </a:r>
            <a:r>
              <a:rPr lang="en-US" sz="2400" dirty="0" smtClean="0"/>
              <a:t>. "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optimization." </a:t>
            </a:r>
            <a:r>
              <a:rPr lang="en-US" sz="2400" i="1" dirty="0" smtClean="0"/>
              <a:t>Automated machine learning</a:t>
            </a:r>
            <a:r>
              <a:rPr lang="en-US" sz="2400" dirty="0" smtClean="0"/>
              <a:t>. Springer, Cham, 2019. 3-33.</a:t>
            </a:r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12001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581150"/>
            <a:ext cx="354815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-SOURABH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  2K18/CO/355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4000" dirty="0" smtClean="0">
                <a:solidFill>
                  <a:schemeClr val="bg1"/>
                </a:solidFill>
              </a:rPr>
              <a:t>-Tanyam Singhal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  </a:t>
            </a:r>
            <a:r>
              <a:rPr lang="en-US" sz="3200" dirty="0" smtClean="0">
                <a:solidFill>
                  <a:schemeClr val="bg1"/>
                </a:solidFill>
              </a:rPr>
              <a:t>2K18/CO/371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23554" name="Picture 2" descr="C:\Users\USER\Desktop\5th sem files\RAC\2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1123950"/>
            <a:ext cx="3787775" cy="3009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123950"/>
            <a:ext cx="11737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Aim</a:t>
            </a:r>
          </a:p>
          <a:p>
            <a:r>
              <a:rPr lang="en-US" sz="4800" dirty="0" smtClean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742950"/>
            <a:ext cx="5943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To fit a machine learning model into different problems, its hyper-parameters must be tuned. Selecting the best hyper-parameter configuration for machine learning models has a direct impact on the model's performance. In the project, we have tried optimizing the hyper-parameters of common machine learning models like random forest, SVM and KNN are studied using particle swarm optimization.</a:t>
            </a:r>
          </a:p>
          <a:p>
            <a:r>
              <a:rPr lang="en-US" dirty="0" smtClean="0">
                <a:hlinkClick r:id="rId3" tooltip="Operating Principles&#10;• A heat pump can absorb heat from a c..."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123950"/>
            <a:ext cx="368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Hyper-Parameters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67200" y="438150"/>
            <a:ext cx="5943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Hyper-parameters are the parameters that are used to either configure a ML model (e.g., the penalty parameter C in a support vector machine, and the learning rate to train a neural network) or to specify the algorithm used to minimize the loss function (e.g., the activation function and optimizer types in a neural network, and the kernel type in a support vector machine).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dirty="0" smtClean="0">
                <a:hlinkClick r:id="rId3" tooltip="Operating Principles&#10;• A heat pump can absorb heat from a c..."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123950"/>
            <a:ext cx="3408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Hyper-Parameter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Tuning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590550"/>
            <a:ext cx="670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process of designing the ideal model architecture with an optimal hyper-parameter configuration is named hyper-parameter tuning.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Manual testing is a traditional way to tune hyper-parameters However, manual tuning is ineffective for many problems due to certain factors, including a large number of hyper-parameters, complex models, time consuming model evaluations, and non-linear hyper-parameter interactions.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123950"/>
            <a:ext cx="3408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Why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Hyper-Parameter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Optimization ?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0000" y="590550"/>
            <a:ext cx="7010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 smtClean="0"/>
              <a:t>It reduces the human effort required, since many ML developers spend considerable time tuning the hyper-parameters</a:t>
            </a:r>
          </a:p>
          <a:p>
            <a:pPr marL="342900" indent="-342900" algn="just"/>
            <a:endParaRPr lang="en-US" sz="2000" dirty="0" smtClean="0"/>
          </a:p>
          <a:p>
            <a:pPr marL="457200" indent="-457200" algn="just">
              <a:buAutoNum type="arabicPeriod" startAt="2"/>
            </a:pPr>
            <a:r>
              <a:rPr lang="en-US" sz="2000" dirty="0" smtClean="0"/>
              <a:t>It improves the performance of ML models. Many ML hyper-parameters have different optimums to achieve best performance in different datasets or problems. </a:t>
            </a:r>
          </a:p>
          <a:p>
            <a:pPr marL="457200" indent="-457200" algn="just"/>
            <a:endParaRPr lang="en-US" sz="2000" dirty="0" smtClean="0"/>
          </a:p>
          <a:p>
            <a:pPr marL="342900" indent="-342900" algn="just"/>
            <a:r>
              <a:rPr lang="en-US" sz="2000" dirty="0" smtClean="0"/>
              <a:t>3. It makes the models and research more reproducible. using a same HPO method on different ML algorithms also helps to determine the most suitable ML model for a specific problem.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28600" y="1123950"/>
            <a:ext cx="3581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Hyper-Parameters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Optimization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Techniques 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895350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209550"/>
            <a:ext cx="59436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HPO algorithms:</a:t>
            </a:r>
          </a:p>
          <a:p>
            <a:pPr algn="ctr"/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Grid search,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Random search,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err="1" smtClean="0"/>
              <a:t>Hyperband</a:t>
            </a:r>
            <a:r>
              <a:rPr lang="en-US" sz="2400" dirty="0" smtClean="0"/>
              <a:t>,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Bayesian Optimization with Gaussian Processes (BO-GP),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Bayesian Optimization with Tree-structured </a:t>
            </a:r>
            <a:r>
              <a:rPr lang="en-US" sz="2400" dirty="0" err="1" smtClean="0"/>
              <a:t>Parzen</a:t>
            </a:r>
            <a:r>
              <a:rPr lang="en-US" sz="2400" dirty="0" smtClean="0"/>
              <a:t> Estimator (BO-TPE),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Particle swarm optimization (PSO),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Genetic algorithm (GA).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123950"/>
            <a:ext cx="33647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HPO</a:t>
            </a:r>
          </a:p>
          <a:p>
            <a:r>
              <a:rPr lang="en-US" sz="4000" dirty="0" smtClean="0">
                <a:solidFill>
                  <a:schemeClr val="bg1"/>
                </a:solidFill>
              </a:rPr>
              <a:t>Algorithm used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42951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742950"/>
            <a:ext cx="594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Particle swarm optimization (PSO): Each particle in a swarm communicates with other particles to detect and update the current global optimum in each iteration until the final optimum is detected.</a:t>
            </a:r>
          </a:p>
          <a:p>
            <a:r>
              <a:rPr lang="en-US" sz="2400" b="1" dirty="0" smtClean="0"/>
              <a:t>Advantages:</a:t>
            </a:r>
            <a:endParaRPr lang="en-US" sz="2400" dirty="0" smtClean="0"/>
          </a:p>
          <a:p>
            <a:r>
              <a:rPr lang="en-US" sz="2400" dirty="0" smtClean="0"/>
              <a:t>Efficient with all types of HPs.</a:t>
            </a:r>
          </a:p>
          <a:p>
            <a:r>
              <a:rPr lang="en-US" sz="2400" dirty="0" smtClean="0"/>
              <a:t>Enable parallelization.</a:t>
            </a:r>
          </a:p>
          <a:p>
            <a:r>
              <a:rPr lang="en-US" sz="2400" b="1" dirty="0" smtClean="0"/>
              <a:t>Disadvantages:</a:t>
            </a:r>
            <a:endParaRPr lang="en-US" sz="2400" dirty="0" smtClean="0"/>
          </a:p>
          <a:p>
            <a:r>
              <a:rPr lang="en-US" sz="2400" dirty="0" smtClean="0"/>
              <a:t>Require proper initialization.</a:t>
            </a:r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F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548640" y="2266950"/>
            <a:ext cx="5852160" cy="259437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 w="6350"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685800" y="590550"/>
            <a:ext cx="5852160" cy="259437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smtClean="0">
                <a:ln w="6350"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Particle Swarm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noProof="0" dirty="0" smtClean="0">
                <a:ln w="6350"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Optimization (PSO) </a:t>
            </a:r>
            <a:r>
              <a:rPr kumimoji="0" lang="en-US" sz="28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2800" b="1" i="0" u="none" strike="noStrike" kern="1200" cap="none" spc="0" normalizeH="0" baseline="0" noProof="0" dirty="0" smtClean="0">
                <a:ln w="63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800" b="1" i="0" u="none" strike="noStrike" kern="1200" cap="none" spc="0" normalizeH="0" baseline="0" noProof="0" dirty="0">
              <a:ln w="6350"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38200" y="742950"/>
            <a:ext cx="548640" cy="762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524000" y="742950"/>
            <a:ext cx="548640" cy="762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USER\Desktop\7th Sem Files\Swarm\Project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724150"/>
            <a:ext cx="3923944" cy="1668463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48200" y="133350"/>
            <a:ext cx="63245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ts val="1300"/>
              <a:buFont typeface="Arial" pitchFamily="34" charset="0"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34" charset="-127"/>
                <a:cs typeface="Times New Roman" pitchFamily="18" charset="0"/>
              </a:rPr>
              <a:t>The basic concept of PSO lies in accelerating  each particle toward its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34" charset="-127"/>
                <a:cs typeface="Times New Roman" pitchFamily="18" charset="0"/>
              </a:rPr>
              <a:t>pbest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34" charset="-127"/>
                <a:cs typeface="Times New Roman" pitchFamily="18" charset="0"/>
              </a:rPr>
              <a:t>(</a:t>
            </a:r>
            <a:r>
              <a:rPr lang="en-US" altLang="ko-KR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PMingLiU" pitchFamily="18" charset="-120"/>
                <a:cs typeface="Times New Roman" pitchFamily="18" charset="0"/>
              </a:rPr>
              <a:t>the best solution achieved so far by that particle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34" charset="-127"/>
                <a:cs typeface="Times New Roman" pitchFamily="18" charset="0"/>
              </a:rPr>
              <a:t>) and the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34" charset="-127"/>
                <a:cs typeface="Times New Roman" pitchFamily="18" charset="0"/>
              </a:rPr>
              <a:t>gbest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34" charset="-127"/>
                <a:cs typeface="Times New Roman" pitchFamily="18" charset="0"/>
              </a:rPr>
              <a:t>(</a:t>
            </a:r>
            <a:r>
              <a:rPr lang="en-US" altLang="ko-KR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PMingLiU" pitchFamily="18" charset="-120"/>
                <a:cs typeface="Times New Roman" pitchFamily="18" charset="0"/>
              </a:rPr>
              <a:t>the best value obtained so far by any particle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34" charset="-127"/>
                <a:cs typeface="Times New Roman" pitchFamily="18" charset="0"/>
              </a:rPr>
              <a:t>) locations, with a     </a:t>
            </a:r>
          </a:p>
          <a:p>
            <a:pPr algn="just">
              <a:buClr>
                <a:schemeClr val="tx1"/>
              </a:buClr>
              <a:buSzPts val="1800"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굴림" pitchFamily="34" charset="-127"/>
                <a:cs typeface="Times New Roman" pitchFamily="18" charset="0"/>
              </a:rPr>
              <a:t>      random weighted   acceleration at each time.</a:t>
            </a:r>
          </a:p>
          <a:p>
            <a:pPr algn="just">
              <a:buClr>
                <a:schemeClr val="tx1"/>
              </a:buClr>
              <a:buSzPts val="1800"/>
            </a:pPr>
            <a:endParaRPr lang="ko-KR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ea typeface="굴림" pitchFamily="34" charset="-127"/>
              <a:cs typeface="Times New Roman" pitchFamily="18" charset="0"/>
            </a:endParaRPr>
          </a:p>
          <a:p>
            <a:pPr algn="just"/>
            <a:r>
              <a:rPr lang="en-US" altLang="ko-KR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PMingLiU" pitchFamily="18" charset="-120"/>
                <a:cs typeface="Times New Roman" pitchFamily="18" charset="0"/>
              </a:rPr>
              <a:t> PSO uses a number of agents, i.e., particles, that  constitute a swarm  flying in the search space looking for the best solution.</a:t>
            </a:r>
          </a:p>
          <a:p>
            <a:pPr algn="just"/>
            <a:endParaRPr lang="en-US" altLang="ko-KR" sz="2000" kern="0" dirty="0" smtClean="0">
              <a:solidFill>
                <a:schemeClr val="tx1">
                  <a:lumMod val="75000"/>
                  <a:lumOff val="25000"/>
                </a:schemeClr>
              </a:solidFill>
              <a:ea typeface="PMingLiU" pitchFamily="18" charset="-120"/>
              <a:cs typeface="Times New Roman" pitchFamily="18" charset="0"/>
            </a:endParaRPr>
          </a:p>
          <a:p>
            <a:pPr algn="just"/>
            <a:r>
              <a:rPr lang="en-US" altLang="ko-KR" sz="2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PMingLiU" pitchFamily="18" charset="-120"/>
                <a:cs typeface="Times New Roman" pitchFamily="18" charset="0"/>
              </a:rPr>
              <a:t>Each particle is treated as a point (candidate solution) in a  N-dimensional space which adjusts its “flying” according to its own flying experience as well as the flying experience of other particles.</a:t>
            </a:r>
            <a:endParaRPr lang="ko-KR" altLang="ko-KR" sz="2000" kern="0" dirty="0" smtClean="0">
              <a:solidFill>
                <a:schemeClr val="tx1">
                  <a:lumMod val="75000"/>
                  <a:lumOff val="25000"/>
                </a:schemeClr>
              </a:solidFill>
              <a:cs typeface="Times New Roman" pitchFamily="18" charset="0"/>
            </a:endParaRPr>
          </a:p>
          <a:p>
            <a:pPr algn="just"/>
            <a:endParaRPr lang="en-US" altLang="ko-KR" sz="2000" kern="0" dirty="0" smtClean="0">
              <a:solidFill>
                <a:schemeClr val="tx1">
                  <a:lumMod val="75000"/>
                  <a:lumOff val="25000"/>
                </a:schemeClr>
              </a:solidFill>
              <a:ea typeface="PMingLiU" pitchFamily="18" charset="-12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5th sem files\Machine Learning\Project\WallX_night_stars_starry_sky_187859_1080x1920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3810000" cy="514773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381000" y="1123950"/>
            <a:ext cx="27011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The Search</a:t>
            </a:r>
          </a:p>
          <a:p>
            <a:r>
              <a:rPr lang="en-US" sz="4400" dirty="0" smtClean="0">
                <a:solidFill>
                  <a:schemeClr val="bg1"/>
                </a:solidFill>
              </a:rPr>
              <a:t>Scheme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42951"/>
            <a:ext cx="8382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733800" y="133350"/>
            <a:ext cx="7315200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en-US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Each particle tries to modify its position  </a:t>
            </a:r>
            <a:r>
              <a:rPr lang="en-US" alt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using the following  formula: </a:t>
            </a:r>
            <a:endParaRPr lang="en-US" altLang="en-US" i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en-US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X 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(t+1) = </a:t>
            </a:r>
            <a:r>
              <a:rPr lang="en-US" alt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(t) + </a:t>
            </a:r>
            <a:r>
              <a:rPr lang="en-US" alt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(t+1)  </a:t>
            </a:r>
            <a:r>
              <a:rPr lang="en-US" alt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    </a:t>
            </a:r>
            <a:endParaRPr lang="en-US" altLang="en-US" dirty="0">
              <a:ea typeface="Calibri" pitchFamily="34" charset="0"/>
              <a:cs typeface="Times New Roman" pitchFamily="18" charset="0"/>
            </a:endParaRPr>
          </a:p>
          <a:p>
            <a:pPr eaLnBrk="1" hangingPunct="1">
              <a:lnSpc>
                <a:spcPts val="2500"/>
              </a:lnSpc>
            </a:pPr>
            <a:r>
              <a:rPr lang="en-US" altLang="en-US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V</a:t>
            </a:r>
            <a:r>
              <a:rPr lang="en-US" alt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(t+1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= </a:t>
            </a:r>
            <a:r>
              <a:rPr lang="en-US" altLang="en-US" i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wV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(t) + </a:t>
            </a:r>
            <a:r>
              <a:rPr lang="en-US" altLang="en-US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altLang="en-US" i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×</a:t>
            </a:r>
            <a:r>
              <a:rPr lang="en-US" alt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rand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 ) × </a:t>
            </a:r>
            <a:r>
              <a:rPr lang="en-US" altLang="en-US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 </a:t>
            </a:r>
            <a:r>
              <a:rPr lang="en-US" altLang="en-US" i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altLang="en-US" i="1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pbest</a:t>
            </a:r>
            <a:r>
              <a:rPr lang="en-US" altLang="en-US" i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</a:t>
            </a:r>
            <a:r>
              <a:rPr lang="en-US" alt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(t)) + </a:t>
            </a:r>
            <a:r>
              <a:rPr lang="en-US" alt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altLang="en-US" i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lang="en-US" alt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×</a:t>
            </a:r>
            <a:r>
              <a:rPr lang="en-US" alt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rand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 ) × ( </a:t>
            </a:r>
            <a:r>
              <a:rPr lang="en-US" altLang="en-US" i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altLang="en-US" i="1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gbes</a:t>
            </a:r>
            <a:r>
              <a:rPr lang="en-US" altLang="en-US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</a:t>
            </a:r>
            <a:r>
              <a:rPr lang="en-US" altLang="en-US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</a:t>
            </a:r>
            <a:r>
              <a:rPr lang="en-US" altLang="en-US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</a:t>
            </a:r>
            <a:r>
              <a:rPr lang="en-US" altLang="en-US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(t)) </a:t>
            </a:r>
            <a:endParaRPr lang="en-US" altLang="en-US" dirty="0">
              <a:ea typeface="Calibri" pitchFamily="34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62400" y="1857757"/>
          <a:ext cx="4800600" cy="2542793"/>
        </p:xfrm>
        <a:graphic>
          <a:graphicData uri="http://schemas.openxmlformats.org/drawingml/2006/table">
            <a:tbl>
              <a:tblPr/>
              <a:tblGrid>
                <a:gridCol w="971550"/>
                <a:gridCol w="3829050"/>
              </a:tblGrid>
              <a:tr h="317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Times New Roman"/>
                          <a:ea typeface="Calibri"/>
                          <a:cs typeface="Arial"/>
                        </a:rPr>
                        <a:t>V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Arial"/>
                        </a:rPr>
                        <a:t>(t)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velocity of  the particle at time  t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Times New Roman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Arial"/>
                        </a:rPr>
                        <a:t>(t) 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Particle position at time t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w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Inertia weight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r>
                        <a:rPr lang="en-US" sz="1800" i="1" baseline="-25000">
                          <a:latin typeface="Times New Roman"/>
                          <a:ea typeface="Calibri"/>
                          <a:cs typeface="Arial"/>
                        </a:rPr>
                        <a:t>1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Cambria"/>
                          <a:ea typeface="Calibri"/>
                          <a:cs typeface="Times New Roman"/>
                        </a:rPr>
                        <a:t> , </a:t>
                      </a:r>
                      <a:r>
                        <a:rPr lang="en-US" sz="1800" i="1">
                          <a:latin typeface="Times New Roman"/>
                          <a:ea typeface="Calibri"/>
                          <a:cs typeface="Arial"/>
                        </a:rPr>
                        <a:t>c</a:t>
                      </a:r>
                      <a:r>
                        <a:rPr lang="en-US" sz="1800" i="1" baseline="-25000">
                          <a:latin typeface="Times New Roman"/>
                          <a:ea typeface="Calibri"/>
                          <a:cs typeface="Arial"/>
                        </a:rPr>
                        <a:t>2  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learning  factor   or accelerating factor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56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rand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uniformly distributed random number between 0 and 1</a:t>
                      </a:r>
                      <a:endParaRPr lang="en-US" sz="18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Times New Roman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800" i="1" baseline="-25000" dirty="0">
                          <a:latin typeface="Times New Roman"/>
                          <a:ea typeface="Calibri"/>
                          <a:cs typeface="Arial"/>
                        </a:rPr>
                        <a:t>pbest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particle’s best position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84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latin typeface="Times New Roman"/>
                          <a:ea typeface="Calibri"/>
                          <a:cs typeface="Arial"/>
                        </a:rPr>
                        <a:t>X</a:t>
                      </a:r>
                      <a:r>
                        <a:rPr lang="en-US" sz="1800" i="1" baseline="-25000" dirty="0">
                          <a:latin typeface="Times New Roman"/>
                          <a:ea typeface="Calibri"/>
                          <a:cs typeface="Arial"/>
                        </a:rPr>
                        <a:t>gbes</a:t>
                      </a:r>
                      <a:r>
                        <a:rPr lang="en-US" sz="1800" baseline="-25000" dirty="0">
                          <a:latin typeface="Times New Roman"/>
                          <a:ea typeface="Calibri"/>
                          <a:cs typeface="Arial"/>
                        </a:rPr>
                        <a:t>t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Arial"/>
                        </a:rPr>
                        <a:t>global best position</a:t>
                      </a:r>
                      <a:endParaRPr lang="en-US" sz="18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854</Words>
  <Application>Microsoft Office PowerPoint</Application>
  <PresentationFormat>Custom</PresentationFormat>
  <Paragraphs>128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Presentation by:  -Sourabh 2K18/CO/355  -Tanyam Singhal 2K18/CO/371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Presentation by:          -Sourabh 2K18/CO/355          -Tanyam Singhal 2k18/CO/371</dc:title>
  <dc:creator>USER</dc:creator>
  <cp:lastModifiedBy>USER</cp:lastModifiedBy>
  <cp:revision>66</cp:revision>
  <dcterms:created xsi:type="dcterms:W3CDTF">2006-08-16T00:00:00Z</dcterms:created>
  <dcterms:modified xsi:type="dcterms:W3CDTF">2021-11-21T22:25:24Z</dcterms:modified>
</cp:coreProperties>
</file>