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273" r:id="rId10"/>
    <p:sldId id="262" r:id="rId11"/>
    <p:sldId id="278" r:id="rId12"/>
    <p:sldId id="272" r:id="rId13"/>
  </p:sldIdLst>
  <p:sldSz cx="9144000" cy="5143500" type="screen16x9"/>
  <p:notesSz cx="6858000" cy="9144000"/>
  <p:embeddedFontLs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Barlow Light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iriam Libre" panose="020B0604020202020204" charset="-79"/>
      <p:regular r:id="rId24"/>
    </p:embeddedFont>
    <p:embeddedFont>
      <p:font typeface="Work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F8988D14-6309-4DBB-B8E5-D2219560E4B2}">
          <p14:sldIdLst>
            <p14:sldId id="256"/>
            <p14:sldId id="257"/>
            <p14:sldId id="259"/>
            <p14:sldId id="260"/>
            <p14:sldId id="261"/>
            <p14:sldId id="274"/>
            <p14:sldId id="275"/>
            <p14:sldId id="276"/>
            <p14:sldId id="273"/>
            <p14:sldId id="262"/>
            <p14:sldId id="27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58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A5B0FE"/>
                </a:solidFill>
                <a:latin typeface="Work Sans" panose="00000500000000000000"/>
                <a:ea typeface="Work Sans" panose="00000500000000000000"/>
                <a:cs typeface="Work Sans" panose="00000500000000000000"/>
                <a:sym typeface="Work Sans" panose="00000500000000000000"/>
              </a:rPr>
              <a:t>“</a:t>
            </a:r>
            <a:endParaRPr sz="7200" b="1">
              <a:solidFill>
                <a:srgbClr val="A5B0FE"/>
              </a:solidFill>
              <a:latin typeface="Work Sans" panose="00000500000000000000"/>
              <a:ea typeface="Work Sans" panose="00000500000000000000"/>
              <a:cs typeface="Work Sans" panose="00000500000000000000"/>
              <a:sym typeface="Work Sans" panose="00000500000000000000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 panose="00000500000000000000"/>
              <a:buNone/>
              <a:defRPr sz="3000">
                <a:solidFill>
                  <a:srgbClr val="A5B0FE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▹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￭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 panose="00000500000000000000"/>
              <a:buChar char="⬝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●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○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 panose="00000500000000000000"/>
              <a:buChar char="■"/>
              <a:defRPr sz="2400"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</a:t>
            </a:r>
            <a:r>
              <a:rPr lang="en-US" altLang="en-GB"/>
              <a:t>witter Sentiment Analysis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628275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3547110" y="461645"/>
            <a:ext cx="43980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   People express opinions in complex ways</a:t>
            </a:r>
          </a:p>
          <a:p>
            <a:endParaRPr lang="en-US" dirty="0"/>
          </a:p>
          <a:p>
            <a:r>
              <a:rPr lang="en-US" dirty="0"/>
              <a:t>•    In opinion texts, lexical content alone can be misleading</a:t>
            </a:r>
          </a:p>
          <a:p>
            <a:endParaRPr lang="en-US" dirty="0"/>
          </a:p>
          <a:p>
            <a:r>
              <a:rPr lang="en-US" dirty="0"/>
              <a:t>•    Intra-textual and sub-sentential </a:t>
            </a:r>
            <a:r>
              <a:rPr lang="en-US" dirty="0" err="1"/>
              <a:t>reversals,negation</a:t>
            </a:r>
            <a:r>
              <a:rPr lang="en-US" dirty="0"/>
              <a:t>, topic change common</a:t>
            </a:r>
          </a:p>
          <a:p>
            <a:endParaRPr lang="en-US" dirty="0"/>
          </a:p>
          <a:p>
            <a:r>
              <a:rPr lang="en-US" dirty="0"/>
              <a:t>•    Rhetorical devices/modes such as sarcasm, irony, implication, etc.</a:t>
            </a:r>
          </a:p>
          <a:p>
            <a:endParaRPr lang="en-US" dirty="0"/>
          </a:p>
          <a:p>
            <a:r>
              <a:rPr lang="en-US" dirty="0"/>
              <a:t>•    Unstructured and also non-grammatical</a:t>
            </a:r>
          </a:p>
          <a:p>
            <a:endParaRPr lang="en-US" dirty="0"/>
          </a:p>
          <a:p>
            <a:r>
              <a:rPr lang="en-US" dirty="0"/>
              <a:t>•    Lexical Variation</a:t>
            </a:r>
          </a:p>
          <a:p>
            <a:endParaRPr lang="en-US" dirty="0"/>
          </a:p>
          <a:p>
            <a:r>
              <a:rPr lang="en-US" dirty="0"/>
              <a:t>•    Out of Vocabulary Words</a:t>
            </a:r>
          </a:p>
          <a:p>
            <a:endParaRPr lang="en-US" dirty="0"/>
          </a:p>
          <a:p>
            <a:r>
              <a:rPr lang="en-US" dirty="0"/>
              <a:t>•    Extensive usage of acronyms like asap, lol, </a:t>
            </a:r>
            <a:r>
              <a:rPr lang="en-US" dirty="0" err="1"/>
              <a:t>afaik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628275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Future scope</a:t>
            </a:r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3444521" y="478737"/>
            <a:ext cx="439801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Smartphones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3935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825" y="2038350"/>
            <a:ext cx="5129530" cy="221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Hence we have implemented a simple twitter sentiment analyzer using python dependencies such as </a:t>
            </a:r>
            <a:r>
              <a:rPr lang="en-US" sz="1400" dirty="0" err="1"/>
              <a:t>textblob</a:t>
            </a:r>
            <a:r>
              <a:rPr lang="en-US" sz="1400" dirty="0"/>
              <a:t> and </a:t>
            </a:r>
            <a:r>
              <a:rPr lang="en-US" sz="1400" dirty="0" err="1"/>
              <a:t>tweepy</a:t>
            </a:r>
            <a:r>
              <a:rPr lang="en-US" sz="1400" dirty="0"/>
              <a:t> , in this project we have successfully classified the tweets into positive ,negative and neutral . We have find the average polarity and subjectivity of the particular thread. The two graphs </a:t>
            </a:r>
            <a:r>
              <a:rPr lang="en-US" sz="1400" dirty="0" err="1"/>
              <a:t>i.e</a:t>
            </a:r>
            <a:r>
              <a:rPr lang="en-US" sz="1400" dirty="0"/>
              <a:t> retweet and overall graphs are showed for pictorial analysis Sentiment analysis can also be carried out using other platforms such as </a:t>
            </a:r>
            <a:r>
              <a:rPr lang="en-US" sz="1400" dirty="0" err="1"/>
              <a:t>facebook</a:t>
            </a:r>
            <a:r>
              <a:rPr lang="en-US" sz="1400" dirty="0"/>
              <a:t> and some forums sites .</a:t>
            </a:r>
            <a:endParaRPr lang="en-IN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Sentiment Analysis</a:t>
            </a:r>
            <a:r>
              <a:rPr lang="en-GB"/>
              <a:t> </a:t>
            </a:r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3101651" y="184883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b="1">
                <a:solidFill>
                  <a:srgbClr val="000000"/>
                </a:solidFill>
              </a:rPr>
              <a:t>Also referred to as opinion mining, it makes our goal to determine whether the data(tweet) is positive, negative or neutral.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84883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b="1">
                <a:solidFill>
                  <a:srgbClr val="000000"/>
                </a:solidFill>
              </a:rPr>
              <a:t> Sentiment Analysis is the process of determining whether a piece of writing is positive, negative 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b="1">
                <a:solidFill>
                  <a:srgbClr val="000000"/>
                </a:solidFill>
              </a:rPr>
              <a:t>neutral.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is Sentiment Analysis Important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-60960" y="1617345"/>
            <a:ext cx="6294120" cy="4078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/>
              <a:t> </a:t>
            </a:r>
            <a:r>
              <a:rPr lang="en-GB" sz="1800"/>
              <a:t>In public opinions eg: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sz="1400"/>
              <a:t>Is this product review positive or negative?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GB" sz="1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sz="1400"/>
              <a:t>Is this customer email satisfied or dissatisfied?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sz="1400">
                <a:sym typeface="+mn-ea"/>
              </a:rPr>
              <a:t>Based on a sample of tweets, how are people responding to this ad campaign/product release/news item? How have bloggers' attitudes about the president changed since the election?</a:t>
            </a: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GB"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 sz="1800"/>
              <a:t> </a:t>
            </a:r>
            <a:r>
              <a:rPr lang="en-GB" sz="1400"/>
              <a:t>How have bloggers' attitudes about the president changed since the election?</a:t>
            </a: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367270" y="343195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Why Twitter Data for Sentiment Analysis?</a:t>
            </a: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543560" y="1804670"/>
            <a:ext cx="8056245" cy="3535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Popular microblogging sit</a:t>
            </a:r>
            <a:r>
              <a:rPr lang="en-US" altLang="en-GB" sz="1800" dirty="0"/>
              <a:t>e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•   Short Text Messages of 140 characters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•   240+ million active users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•  every second 6000 tweets which leads 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 500 million tweets per day.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•      Twitter audience varies from common man to celebrities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•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68" grpId="2"/>
      <p:bldP spid="268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755265" y="1838960"/>
            <a:ext cx="3634740" cy="1465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dirty="0"/>
              <a:t>Given a message, decide whether the message is of positive, negative, or neutral sentiment</a:t>
            </a:r>
            <a:r>
              <a:rPr lang="en-GB" sz="1400"/>
              <a:t>. </a:t>
            </a:r>
            <a:endParaRPr lang="en-GB" sz="14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" name="Text Box 0"/>
          <p:cNvSpPr txBox="1"/>
          <p:nvPr/>
        </p:nvSpPr>
        <p:spPr>
          <a:xfrm>
            <a:off x="2680970" y="956945"/>
            <a:ext cx="2503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 Statement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0E816-4FF0-4EC4-9087-D0088F80E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47B2D-4D0C-4383-B7C2-79422521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python Dependencies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7539-540D-4474-8B5D-76FAF54E6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Tweepy</a:t>
            </a:r>
            <a:endParaRPr lang="en-IN" dirty="0"/>
          </a:p>
          <a:p>
            <a:r>
              <a:rPr lang="en-IN" dirty="0" err="1"/>
              <a:t>Textblob</a:t>
            </a:r>
            <a:endParaRPr lang="en-IN" dirty="0"/>
          </a:p>
          <a:p>
            <a:r>
              <a:rPr lang="en-IN" dirty="0" err="1"/>
              <a:t>Tkinter</a:t>
            </a:r>
            <a:endParaRPr lang="en-IN" dirty="0"/>
          </a:p>
          <a:p>
            <a:r>
              <a:rPr lang="en-IN" dirty="0"/>
              <a:t>Matplotlib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4857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0BC6C-F09F-496B-AB3D-DE8A2FB12A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9B8EC-EF80-4380-9FA4-0766BF40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</p:spPr>
        <p:txBody>
          <a:bodyPr/>
          <a:lstStyle/>
          <a:p>
            <a:r>
              <a:rPr lang="en-IN"/>
              <a:t>What is tweepy?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9FFB6-8572-4AA2-9713-5ADFDBFE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 err="1"/>
              <a:t>Tweepy</a:t>
            </a:r>
            <a:r>
              <a:rPr lang="en-US" sz="1800" dirty="0"/>
              <a:t> is open-sourced, hosted on GitHub and enables Python to communicate with Twitter platform and use its API.</a:t>
            </a:r>
          </a:p>
          <a:p>
            <a:pPr marL="76200" indent="0">
              <a:buNone/>
            </a:pPr>
            <a:r>
              <a:rPr lang="en-US" sz="1600" b="1" dirty="0"/>
              <a:t>Extracted features: </a:t>
            </a:r>
          </a:p>
          <a:p>
            <a:r>
              <a:rPr lang="en-US" sz="1600" dirty="0"/>
              <a:t>Access twitter API </a:t>
            </a:r>
          </a:p>
          <a:p>
            <a:r>
              <a:rPr lang="en-US" sz="1600" dirty="0" err="1"/>
              <a:t>Retrive</a:t>
            </a:r>
            <a:r>
              <a:rPr lang="en-US" sz="1600" dirty="0"/>
              <a:t> data(tweets)</a:t>
            </a:r>
          </a:p>
          <a:p>
            <a:r>
              <a:rPr lang="en-US" sz="1600" dirty="0"/>
              <a:t>Count of retweets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762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52668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AE5C3-9919-4255-9E01-0B7C6EAC2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6E331-CDC5-443D-B1A4-810052F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textblob</a:t>
            </a:r>
            <a:r>
              <a:rPr lang="en-IN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1757F-5EB2-4058-8B6B-1FEB8189C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TextBlob</a:t>
            </a:r>
            <a:r>
              <a:rPr lang="en-US" sz="1800" dirty="0"/>
              <a:t> is a Python  library for processing textual data. It provides a simple API for diving into common natural language processing (NLP) tasks such as part-of-speech tagging, noun phrase extraction, sentiment analysis, classification, translation, and more.</a:t>
            </a:r>
          </a:p>
          <a:p>
            <a:pPr marL="7620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0256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D957E-12BE-492A-8072-237B68660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FA76B-EF59-41A2-9340-14C509C49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9B1EB-CA79-49C6-92DD-2553A7EBD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17943" r="53457" b="17300"/>
          <a:stretch/>
        </p:blipFill>
        <p:spPr>
          <a:xfrm>
            <a:off x="2597921" y="-170916"/>
            <a:ext cx="3948157" cy="57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946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385</Words>
  <Application>Microsoft Office PowerPoint</Application>
  <PresentationFormat>On-screen Show (16:9)</PresentationFormat>
  <Paragraphs>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Work Sans</vt:lpstr>
      <vt:lpstr>Barlow Light</vt:lpstr>
      <vt:lpstr>Barlow</vt:lpstr>
      <vt:lpstr>Arial</vt:lpstr>
      <vt:lpstr>Miriam Libre</vt:lpstr>
      <vt:lpstr>Roderigo template</vt:lpstr>
      <vt:lpstr> Twitter Sentiment Analysis</vt:lpstr>
      <vt:lpstr>    Sentiment Analysis </vt:lpstr>
      <vt:lpstr>Why is Sentiment Analysis Important</vt:lpstr>
      <vt:lpstr>Why Twitter Data for Sentiment Analysis?</vt:lpstr>
      <vt:lpstr>PowerPoint Presentation</vt:lpstr>
      <vt:lpstr>Some python Dependencies required.</vt:lpstr>
      <vt:lpstr>What is tweepy?</vt:lpstr>
      <vt:lpstr>What is textblob?</vt:lpstr>
      <vt:lpstr>PowerPoint Presentation</vt:lpstr>
      <vt:lpstr>Challenges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Twitter Sentiment Analysis</dc:title>
  <dc:creator/>
  <cp:lastModifiedBy>Shivam Shriwas</cp:lastModifiedBy>
  <cp:revision>10</cp:revision>
  <dcterms:created xsi:type="dcterms:W3CDTF">2018-10-11T07:57:54Z</dcterms:created>
  <dcterms:modified xsi:type="dcterms:W3CDTF">2018-10-22T22:52:36Z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