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0050" autoAdjust="0"/>
  </p:normalViewPr>
  <p:slideViewPr>
    <p:cSldViewPr snapToGrid="0">
      <p:cViewPr varScale="1">
        <p:scale>
          <a:sx n="75" d="100"/>
          <a:sy n="75" d="100"/>
        </p:scale>
        <p:origin x="82"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79DF7-A5C9-459C-8AD4-E2E2F0337D8C}" type="datetimeFigureOut">
              <a:rPr lang="en-IN" smtClean="0"/>
              <a:t>26-01-2019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483BFF-CC4D-4451-8256-7EC4397189AB}" type="slidenum">
              <a:rPr lang="en-IN" smtClean="0"/>
              <a:t>‹#›</a:t>
            </a:fld>
            <a:endParaRPr lang="en-IN"/>
          </a:p>
        </p:txBody>
      </p:sp>
    </p:spTree>
    <p:extLst>
      <p:ext uri="{BB962C8B-B14F-4D97-AF65-F5344CB8AC3E}">
        <p14:creationId xmlns:p14="http://schemas.microsoft.com/office/powerpoint/2010/main" val="251635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Let's learn about </a:t>
            </a:r>
            <a:r>
              <a:rPr lang="en-IN" dirty="0" err="1"/>
              <a:t>WebAssembly</a:t>
            </a:r>
            <a:r>
              <a:rPr lang="en-IN" dirty="0"/>
              <a:t>. We'll start by exploring where it came from. And before we do that, let's look at the definition just to get a feeling of what we are talking about. Here it is. </a:t>
            </a:r>
            <a:r>
              <a:rPr lang="en-IN" dirty="0" err="1"/>
              <a:t>WebAssembly</a:t>
            </a:r>
            <a:r>
              <a:rPr lang="en-IN" dirty="0"/>
              <a:t> is a new type of code that can be run in modern web browsers and provides new features and major gains in performance. This is a definition from developer. </a:t>
            </a:r>
            <a:r>
              <a:rPr lang="en-IN" dirty="0" err="1"/>
              <a:t>mozilla</a:t>
            </a:r>
            <a:r>
              <a:rPr lang="en-IN" dirty="0"/>
              <a:t>. org, which has a lot of </a:t>
            </a:r>
            <a:r>
              <a:rPr lang="en-IN" dirty="0" err="1"/>
              <a:t>WebAssembly</a:t>
            </a:r>
            <a:r>
              <a:rPr lang="en-IN" dirty="0"/>
              <a:t> documentation. So it says that </a:t>
            </a:r>
            <a:r>
              <a:rPr lang="en-IN" dirty="0" err="1"/>
              <a:t>WebAssembly</a:t>
            </a:r>
            <a:r>
              <a:rPr lang="en-IN" dirty="0"/>
              <a:t> is a type of code. It is actually a binary code format that you can run in a web browser and in other places. This new type of code is useful because it is very performant, and you can compile languages, like C++ and C#, into </a:t>
            </a:r>
            <a:r>
              <a:rPr lang="en-IN" dirty="0" err="1"/>
              <a:t>WebAssembly</a:t>
            </a:r>
            <a:r>
              <a:rPr lang="en-IN" dirty="0"/>
              <a:t>. We'll dive into what it is and why it is useful later on. Now let's take a look at where </a:t>
            </a:r>
            <a:r>
              <a:rPr lang="en-IN" dirty="0" err="1"/>
              <a:t>WebAssembly</a:t>
            </a:r>
            <a:r>
              <a:rPr lang="en-IN" dirty="0"/>
              <a:t> came from. </a:t>
            </a:r>
          </a:p>
        </p:txBody>
      </p:sp>
      <p:sp>
        <p:nvSpPr>
          <p:cNvPr id="4" name="Slide Number Placeholder 3"/>
          <p:cNvSpPr>
            <a:spLocks noGrp="1"/>
          </p:cNvSpPr>
          <p:nvPr>
            <p:ph type="sldNum" sz="quarter" idx="5"/>
          </p:nvPr>
        </p:nvSpPr>
        <p:spPr/>
        <p:txBody>
          <a:bodyPr/>
          <a:lstStyle/>
          <a:p>
            <a:fld id="{E8483BFF-CC4D-4451-8256-7EC4397189AB}" type="slidenum">
              <a:rPr lang="en-IN" smtClean="0"/>
              <a:t>2</a:t>
            </a:fld>
            <a:endParaRPr lang="en-IN"/>
          </a:p>
        </p:txBody>
      </p:sp>
    </p:spTree>
    <p:extLst>
      <p:ext uri="{BB962C8B-B14F-4D97-AF65-F5344CB8AC3E}">
        <p14:creationId xmlns:p14="http://schemas.microsoft.com/office/powerpoint/2010/main" val="120875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MVP: minimum viable product</a:t>
            </a:r>
          </a:p>
          <a:p>
            <a:endParaRPr lang="en-IN" sz="1200" b="0" i="0" kern="1200" dirty="0">
              <a:solidFill>
                <a:schemeClr val="tx1"/>
              </a:solidFill>
              <a:effectLst/>
              <a:latin typeface="+mn-lt"/>
              <a:ea typeface="+mn-ea"/>
              <a:cs typeface="+mn-cs"/>
            </a:endParaRPr>
          </a:p>
          <a:p>
            <a:r>
              <a:rPr lang="en-IN" dirty="0"/>
              <a:t>The history of </a:t>
            </a:r>
            <a:r>
              <a:rPr lang="en-IN" dirty="0" err="1"/>
              <a:t>WebAssembly</a:t>
            </a:r>
            <a:r>
              <a:rPr lang="en-IN" dirty="0"/>
              <a:t> is relatively short so far as this is a new technology that is just beginning to gain traction in the industry. It all starts in 2015. In April of 2015, a group called the </a:t>
            </a:r>
            <a:r>
              <a:rPr lang="en-IN" dirty="0" err="1"/>
              <a:t>WebAssembly</a:t>
            </a:r>
            <a:r>
              <a:rPr lang="en-IN" dirty="0"/>
              <a:t> Community Group is started. This is a community group of the World Wide Web Consortium, or W3C. This community group initially consisted out of people from some major browser vendors that wanted to create a new code format for the web that was faster and more portable than JavaScript. This effort started after other efforts, like asm.js, which performed a similar role, but had very specific implementations. In June of 2015, the group announced </a:t>
            </a:r>
            <a:r>
              <a:rPr lang="en-IN" dirty="0" err="1"/>
              <a:t>publically</a:t>
            </a:r>
            <a:r>
              <a:rPr lang="en-IN" dirty="0"/>
              <a:t> that they were working on this new standard called </a:t>
            </a:r>
            <a:r>
              <a:rPr lang="en-IN" dirty="0" err="1"/>
              <a:t>WebAssembly</a:t>
            </a:r>
            <a:r>
              <a:rPr lang="en-IN" dirty="0"/>
              <a:t>. And in March of 2016, the community group created their first definition of the core features that would be in the </a:t>
            </a:r>
            <a:r>
              <a:rPr lang="en-IN" dirty="0" err="1"/>
              <a:t>WebAssembly</a:t>
            </a:r>
            <a:r>
              <a:rPr lang="en-IN" dirty="0"/>
              <a:t> standard. And from that date, some of the major browsers implemented some of these core features as experiments. In October of 2016, a minimal viable product was announced as a preview for the community to try out and build applications for. This MVP was also supported by all the major browsers. This was pretty big news because now all of the major browsers had actually implemented this first preview version of </a:t>
            </a:r>
            <a:r>
              <a:rPr lang="en-IN" dirty="0" err="1"/>
              <a:t>WebAssembly</a:t>
            </a:r>
            <a:r>
              <a:rPr lang="en-IN" dirty="0"/>
              <a:t>. In January of 2017, the community chose a logo, which is this logo. I should note that so far all of the work that is being done, including the creation and choosing of the logo, is done by the community, all of it in the open on GitHub. And later in 2017 in March, the major browser vendors, which included Chrome, Edge, Firefox, and </a:t>
            </a:r>
            <a:r>
              <a:rPr lang="en-IN" dirty="0" err="1"/>
              <a:t>WebKit</a:t>
            </a:r>
            <a:r>
              <a:rPr lang="en-IN" dirty="0"/>
              <a:t> reached consensus about the minimum viable product, which meant that it was complete to the extent that no further design work is possible without implementation experience and significant usage. This also ended the browser preview period. In August of 2017, a new group was created to officially start work on the standard of </a:t>
            </a:r>
            <a:r>
              <a:rPr lang="en-IN" dirty="0" err="1"/>
              <a:t>WebAssembly</a:t>
            </a:r>
            <a:r>
              <a:rPr lang="en-IN" dirty="0"/>
              <a:t>. This was the W3C </a:t>
            </a:r>
            <a:r>
              <a:rPr lang="en-IN" dirty="0" err="1"/>
              <a:t>WebAssembly</a:t>
            </a:r>
            <a:r>
              <a:rPr lang="en-IN" dirty="0"/>
              <a:t> working group. They were tasked to create official standards for </a:t>
            </a:r>
            <a:r>
              <a:rPr lang="en-IN" dirty="0" err="1"/>
              <a:t>WebAssembly</a:t>
            </a:r>
            <a:r>
              <a:rPr lang="en-IN" dirty="0"/>
              <a:t> that could be used by all the browsers to implement </a:t>
            </a:r>
            <a:r>
              <a:rPr lang="en-IN" dirty="0" err="1"/>
              <a:t>WebAssembly</a:t>
            </a:r>
            <a:r>
              <a:rPr lang="en-IN" dirty="0"/>
              <a:t>, just like the standards for HTML, CSS, and JavaScript. And although </a:t>
            </a:r>
            <a:r>
              <a:rPr lang="en-IN" dirty="0" err="1"/>
              <a:t>WebKit</a:t>
            </a:r>
            <a:r>
              <a:rPr lang="en-IN" dirty="0"/>
              <a:t> was in the community group, it wasn't until Safari 11 that Safari supported </a:t>
            </a:r>
            <a:r>
              <a:rPr lang="en-IN" dirty="0" err="1"/>
              <a:t>WebAssembly</a:t>
            </a:r>
            <a:r>
              <a:rPr lang="en-IN" dirty="0"/>
              <a:t>. Safari 11 was released in September of 2017. And the final point in the </a:t>
            </a:r>
            <a:r>
              <a:rPr lang="en-IN" dirty="0" err="1"/>
              <a:t>WebAssembly</a:t>
            </a:r>
            <a:r>
              <a:rPr lang="en-IN" dirty="0"/>
              <a:t> history so far is in February of 2018 when the first draft specifications were delivered by the new </a:t>
            </a:r>
            <a:r>
              <a:rPr lang="en-IN" dirty="0" err="1"/>
              <a:t>WebAssembly</a:t>
            </a:r>
            <a:r>
              <a:rPr lang="en-IN" dirty="0"/>
              <a:t> Working Group. These specifications contained standards for </a:t>
            </a:r>
            <a:r>
              <a:rPr lang="en-IN" dirty="0" err="1"/>
              <a:t>WebAssembly</a:t>
            </a:r>
            <a:r>
              <a:rPr lang="en-IN" dirty="0"/>
              <a:t> and various components of it. </a:t>
            </a:r>
          </a:p>
        </p:txBody>
      </p:sp>
      <p:sp>
        <p:nvSpPr>
          <p:cNvPr id="4" name="Slide Number Placeholder 3"/>
          <p:cNvSpPr>
            <a:spLocks noGrp="1"/>
          </p:cNvSpPr>
          <p:nvPr>
            <p:ph type="sldNum" sz="quarter" idx="5"/>
          </p:nvPr>
        </p:nvSpPr>
        <p:spPr/>
        <p:txBody>
          <a:bodyPr/>
          <a:lstStyle/>
          <a:p>
            <a:fld id="{E8483BFF-CC4D-4451-8256-7EC4397189AB}" type="slidenum">
              <a:rPr lang="en-IN" smtClean="0"/>
              <a:t>3</a:t>
            </a:fld>
            <a:endParaRPr lang="en-IN"/>
          </a:p>
        </p:txBody>
      </p:sp>
    </p:spTree>
    <p:extLst>
      <p:ext uri="{BB962C8B-B14F-4D97-AF65-F5344CB8AC3E}">
        <p14:creationId xmlns:p14="http://schemas.microsoft.com/office/powerpoint/2010/main" val="3250003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Now let's take a brief look at who is developing </a:t>
            </a:r>
            <a:r>
              <a:rPr lang="en-IN" dirty="0" err="1"/>
              <a:t>WebAssembly</a:t>
            </a:r>
            <a:r>
              <a:rPr lang="en-IN" dirty="0"/>
              <a:t>. We've seen two groups in the history of </a:t>
            </a:r>
            <a:r>
              <a:rPr lang="en-IN" dirty="0" err="1"/>
              <a:t>WebAssembly</a:t>
            </a:r>
            <a:r>
              <a:rPr lang="en-IN" dirty="0"/>
              <a:t> so far. The first was the </a:t>
            </a:r>
            <a:r>
              <a:rPr lang="en-IN" dirty="0" err="1"/>
              <a:t>WebAssembly</a:t>
            </a:r>
            <a:r>
              <a:rPr lang="en-IN" dirty="0"/>
              <a:t> Community Group. This group contains people from all the major browsers, and they started </a:t>
            </a:r>
            <a:r>
              <a:rPr lang="en-IN" dirty="0" err="1"/>
              <a:t>WebAssembly</a:t>
            </a:r>
            <a:r>
              <a:rPr lang="en-IN" dirty="0"/>
              <a:t>. They really pushed the evolution of it by already implementing early versions of it in the major browsers, even before there was an official standard. This group now consists out of more than 900 people, and it is open for anyone to join. And in 2017, the W3C </a:t>
            </a:r>
            <a:r>
              <a:rPr lang="en-IN" dirty="0" err="1"/>
              <a:t>WebAssembly</a:t>
            </a:r>
            <a:r>
              <a:rPr lang="en-IN" dirty="0"/>
              <a:t> Working Group started. This group contains people from lots of major companies, like Facebook, Apple, Google, Tencent, W3C itself, Mozilla, and LG Electronics. This shows that the industry is investing in this new technology. The mission of this group is to create standards for </a:t>
            </a:r>
            <a:r>
              <a:rPr lang="en-IN" dirty="0" err="1"/>
              <a:t>WebAssembly</a:t>
            </a:r>
            <a:r>
              <a:rPr lang="en-IN" dirty="0"/>
              <a:t> that can be used by browsers and other platforms to implement </a:t>
            </a:r>
            <a:r>
              <a:rPr lang="en-IN" dirty="0" err="1"/>
              <a:t>WebAssembly</a:t>
            </a:r>
            <a:r>
              <a:rPr lang="en-IN" dirty="0"/>
              <a:t> and interpret it. This already resulted in draft standards for </a:t>
            </a:r>
            <a:r>
              <a:rPr lang="en-IN" dirty="0" err="1"/>
              <a:t>WebAssembly</a:t>
            </a:r>
            <a:r>
              <a:rPr lang="en-IN" dirty="0"/>
              <a:t> in February of 2018.</a:t>
            </a:r>
          </a:p>
        </p:txBody>
      </p:sp>
      <p:sp>
        <p:nvSpPr>
          <p:cNvPr id="4" name="Slide Number Placeholder 3"/>
          <p:cNvSpPr>
            <a:spLocks noGrp="1"/>
          </p:cNvSpPr>
          <p:nvPr>
            <p:ph type="sldNum" sz="quarter" idx="5"/>
          </p:nvPr>
        </p:nvSpPr>
        <p:spPr/>
        <p:txBody>
          <a:bodyPr/>
          <a:lstStyle/>
          <a:p>
            <a:fld id="{E8483BFF-CC4D-4451-8256-7EC4397189AB}" type="slidenum">
              <a:rPr lang="en-IN" smtClean="0"/>
              <a:t>4</a:t>
            </a:fld>
            <a:endParaRPr lang="en-IN"/>
          </a:p>
        </p:txBody>
      </p:sp>
    </p:spTree>
    <p:extLst>
      <p:ext uri="{BB962C8B-B14F-4D97-AF65-F5344CB8AC3E}">
        <p14:creationId xmlns:p14="http://schemas.microsoft.com/office/powerpoint/2010/main" val="3979775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02A9-B17A-4E9E-8AD0-BCC00DFE0C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1416D4-631F-4A0F-BA3E-0D0267759B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2E4DDC-3D8A-4C6E-9EA0-523379FCF08C}"/>
              </a:ext>
            </a:extLst>
          </p:cNvPr>
          <p:cNvSpPr>
            <a:spLocks noGrp="1"/>
          </p:cNvSpPr>
          <p:nvPr>
            <p:ph type="dt" sz="half" idx="10"/>
          </p:nvPr>
        </p:nvSpPr>
        <p:spPr/>
        <p:txBody>
          <a:bodyPr/>
          <a:lstStyle/>
          <a:p>
            <a:fld id="{13E6560A-D6CB-4EF6-A912-6CC99A117A56}" type="datetimeFigureOut">
              <a:rPr lang="en-IN" smtClean="0"/>
              <a:t>26-01-2019</a:t>
            </a:fld>
            <a:endParaRPr lang="en-IN"/>
          </a:p>
        </p:txBody>
      </p:sp>
      <p:sp>
        <p:nvSpPr>
          <p:cNvPr id="5" name="Footer Placeholder 4">
            <a:extLst>
              <a:ext uri="{FF2B5EF4-FFF2-40B4-BE49-F238E27FC236}">
                <a16:creationId xmlns:a16="http://schemas.microsoft.com/office/drawing/2014/main" id="{77FDA975-A189-4C07-B0C4-03A1F1F1B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83766A-55B5-40A9-A2F1-79A4784953E8}"/>
              </a:ext>
            </a:extLst>
          </p:cNvPr>
          <p:cNvSpPr>
            <a:spLocks noGrp="1"/>
          </p:cNvSpPr>
          <p:nvPr>
            <p:ph type="sldNum" sz="quarter" idx="12"/>
          </p:nvPr>
        </p:nvSpPr>
        <p:spPr/>
        <p:txBody>
          <a:bodyPr/>
          <a:lstStyle/>
          <a:p>
            <a:fld id="{4D6EE37F-CFA8-40DB-B9C9-AA0B1383B47C}" type="slidenum">
              <a:rPr lang="en-IN" smtClean="0"/>
              <a:t>‹#›</a:t>
            </a:fld>
            <a:endParaRPr lang="en-IN"/>
          </a:p>
        </p:txBody>
      </p:sp>
    </p:spTree>
    <p:extLst>
      <p:ext uri="{BB962C8B-B14F-4D97-AF65-F5344CB8AC3E}">
        <p14:creationId xmlns:p14="http://schemas.microsoft.com/office/powerpoint/2010/main" val="221662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0E48-EC67-4880-8C6E-7B10BD4813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C2FF42-ACBA-4F68-BEAA-40E720F559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E56E59-DDE4-4A43-949D-100B68B956DA}"/>
              </a:ext>
            </a:extLst>
          </p:cNvPr>
          <p:cNvSpPr>
            <a:spLocks noGrp="1"/>
          </p:cNvSpPr>
          <p:nvPr>
            <p:ph type="dt" sz="half" idx="10"/>
          </p:nvPr>
        </p:nvSpPr>
        <p:spPr/>
        <p:txBody>
          <a:bodyPr/>
          <a:lstStyle/>
          <a:p>
            <a:fld id="{13E6560A-D6CB-4EF6-A912-6CC99A117A56}" type="datetimeFigureOut">
              <a:rPr lang="en-IN" smtClean="0"/>
              <a:t>26-01-2019</a:t>
            </a:fld>
            <a:endParaRPr lang="en-IN"/>
          </a:p>
        </p:txBody>
      </p:sp>
      <p:sp>
        <p:nvSpPr>
          <p:cNvPr id="5" name="Footer Placeholder 4">
            <a:extLst>
              <a:ext uri="{FF2B5EF4-FFF2-40B4-BE49-F238E27FC236}">
                <a16:creationId xmlns:a16="http://schemas.microsoft.com/office/drawing/2014/main" id="{26F95C9B-C43A-4148-86C1-4B02E12680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29CE7C-FD0A-4DC4-B564-3E6CC88B7A07}"/>
              </a:ext>
            </a:extLst>
          </p:cNvPr>
          <p:cNvSpPr>
            <a:spLocks noGrp="1"/>
          </p:cNvSpPr>
          <p:nvPr>
            <p:ph type="sldNum" sz="quarter" idx="12"/>
          </p:nvPr>
        </p:nvSpPr>
        <p:spPr/>
        <p:txBody>
          <a:bodyPr/>
          <a:lstStyle/>
          <a:p>
            <a:fld id="{4D6EE37F-CFA8-40DB-B9C9-AA0B1383B47C}" type="slidenum">
              <a:rPr lang="en-IN" smtClean="0"/>
              <a:t>‹#›</a:t>
            </a:fld>
            <a:endParaRPr lang="en-IN"/>
          </a:p>
        </p:txBody>
      </p:sp>
    </p:spTree>
    <p:extLst>
      <p:ext uri="{BB962C8B-B14F-4D97-AF65-F5344CB8AC3E}">
        <p14:creationId xmlns:p14="http://schemas.microsoft.com/office/powerpoint/2010/main" val="203450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5AED07-D123-4007-94DB-B4417D265A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3A87CB-0671-4AC6-9D58-29A4737CF8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668955-728C-4345-AC03-09E11A0C2B64}"/>
              </a:ext>
            </a:extLst>
          </p:cNvPr>
          <p:cNvSpPr>
            <a:spLocks noGrp="1"/>
          </p:cNvSpPr>
          <p:nvPr>
            <p:ph type="dt" sz="half" idx="10"/>
          </p:nvPr>
        </p:nvSpPr>
        <p:spPr/>
        <p:txBody>
          <a:bodyPr/>
          <a:lstStyle/>
          <a:p>
            <a:fld id="{13E6560A-D6CB-4EF6-A912-6CC99A117A56}" type="datetimeFigureOut">
              <a:rPr lang="en-IN" smtClean="0"/>
              <a:t>26-01-2019</a:t>
            </a:fld>
            <a:endParaRPr lang="en-IN"/>
          </a:p>
        </p:txBody>
      </p:sp>
      <p:sp>
        <p:nvSpPr>
          <p:cNvPr id="5" name="Footer Placeholder 4">
            <a:extLst>
              <a:ext uri="{FF2B5EF4-FFF2-40B4-BE49-F238E27FC236}">
                <a16:creationId xmlns:a16="http://schemas.microsoft.com/office/drawing/2014/main" id="{E6030634-8B91-42DD-B276-C7EBBFBA6C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04FC22-49B0-4340-A30D-0692349D6AA9}"/>
              </a:ext>
            </a:extLst>
          </p:cNvPr>
          <p:cNvSpPr>
            <a:spLocks noGrp="1"/>
          </p:cNvSpPr>
          <p:nvPr>
            <p:ph type="sldNum" sz="quarter" idx="12"/>
          </p:nvPr>
        </p:nvSpPr>
        <p:spPr/>
        <p:txBody>
          <a:bodyPr/>
          <a:lstStyle/>
          <a:p>
            <a:fld id="{4D6EE37F-CFA8-40DB-B9C9-AA0B1383B47C}" type="slidenum">
              <a:rPr lang="en-IN" smtClean="0"/>
              <a:t>‹#›</a:t>
            </a:fld>
            <a:endParaRPr lang="en-IN"/>
          </a:p>
        </p:txBody>
      </p:sp>
    </p:spTree>
    <p:extLst>
      <p:ext uri="{BB962C8B-B14F-4D97-AF65-F5344CB8AC3E}">
        <p14:creationId xmlns:p14="http://schemas.microsoft.com/office/powerpoint/2010/main" val="130215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737DA-0851-40D4-A5D9-F9983AE649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D93E16-53F3-478F-A647-16391997DED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79E0BD-52A4-4F2F-A86F-1425C6603DAA}"/>
              </a:ext>
            </a:extLst>
          </p:cNvPr>
          <p:cNvSpPr>
            <a:spLocks noGrp="1"/>
          </p:cNvSpPr>
          <p:nvPr>
            <p:ph type="dt" sz="half" idx="10"/>
          </p:nvPr>
        </p:nvSpPr>
        <p:spPr/>
        <p:txBody>
          <a:bodyPr/>
          <a:lstStyle/>
          <a:p>
            <a:fld id="{13E6560A-D6CB-4EF6-A912-6CC99A117A56}" type="datetimeFigureOut">
              <a:rPr lang="en-IN" smtClean="0"/>
              <a:t>26-01-2019</a:t>
            </a:fld>
            <a:endParaRPr lang="en-IN"/>
          </a:p>
        </p:txBody>
      </p:sp>
      <p:sp>
        <p:nvSpPr>
          <p:cNvPr id="5" name="Footer Placeholder 4">
            <a:extLst>
              <a:ext uri="{FF2B5EF4-FFF2-40B4-BE49-F238E27FC236}">
                <a16:creationId xmlns:a16="http://schemas.microsoft.com/office/drawing/2014/main" id="{757CFADF-9BE6-4FAB-A1A9-30EA21B8BA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09A5F0-D3B9-4B92-A6B6-6F1133265D2F}"/>
              </a:ext>
            </a:extLst>
          </p:cNvPr>
          <p:cNvSpPr>
            <a:spLocks noGrp="1"/>
          </p:cNvSpPr>
          <p:nvPr>
            <p:ph type="sldNum" sz="quarter" idx="12"/>
          </p:nvPr>
        </p:nvSpPr>
        <p:spPr/>
        <p:txBody>
          <a:bodyPr/>
          <a:lstStyle/>
          <a:p>
            <a:fld id="{4D6EE37F-CFA8-40DB-B9C9-AA0B1383B47C}" type="slidenum">
              <a:rPr lang="en-IN" smtClean="0"/>
              <a:t>‹#›</a:t>
            </a:fld>
            <a:endParaRPr lang="en-IN"/>
          </a:p>
        </p:txBody>
      </p:sp>
    </p:spTree>
    <p:extLst>
      <p:ext uri="{BB962C8B-B14F-4D97-AF65-F5344CB8AC3E}">
        <p14:creationId xmlns:p14="http://schemas.microsoft.com/office/powerpoint/2010/main" val="387857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F7E4-F148-4712-A6F8-2783A23694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18C18B-3F3F-4064-9B45-31BCC84516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1378CA-E105-47A3-82D0-5050029F7334}"/>
              </a:ext>
            </a:extLst>
          </p:cNvPr>
          <p:cNvSpPr>
            <a:spLocks noGrp="1"/>
          </p:cNvSpPr>
          <p:nvPr>
            <p:ph type="dt" sz="half" idx="10"/>
          </p:nvPr>
        </p:nvSpPr>
        <p:spPr/>
        <p:txBody>
          <a:bodyPr/>
          <a:lstStyle/>
          <a:p>
            <a:fld id="{13E6560A-D6CB-4EF6-A912-6CC99A117A56}" type="datetimeFigureOut">
              <a:rPr lang="en-IN" smtClean="0"/>
              <a:t>26-01-2019</a:t>
            </a:fld>
            <a:endParaRPr lang="en-IN"/>
          </a:p>
        </p:txBody>
      </p:sp>
      <p:sp>
        <p:nvSpPr>
          <p:cNvPr id="5" name="Footer Placeholder 4">
            <a:extLst>
              <a:ext uri="{FF2B5EF4-FFF2-40B4-BE49-F238E27FC236}">
                <a16:creationId xmlns:a16="http://schemas.microsoft.com/office/drawing/2014/main" id="{FB115E46-34D6-4E6E-BA0D-8F7D14703D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0018F5-750B-4CBC-94FA-D1E1625F971B}"/>
              </a:ext>
            </a:extLst>
          </p:cNvPr>
          <p:cNvSpPr>
            <a:spLocks noGrp="1"/>
          </p:cNvSpPr>
          <p:nvPr>
            <p:ph type="sldNum" sz="quarter" idx="12"/>
          </p:nvPr>
        </p:nvSpPr>
        <p:spPr/>
        <p:txBody>
          <a:bodyPr/>
          <a:lstStyle/>
          <a:p>
            <a:fld id="{4D6EE37F-CFA8-40DB-B9C9-AA0B1383B47C}" type="slidenum">
              <a:rPr lang="en-IN" smtClean="0"/>
              <a:t>‹#›</a:t>
            </a:fld>
            <a:endParaRPr lang="en-IN"/>
          </a:p>
        </p:txBody>
      </p:sp>
    </p:spTree>
    <p:extLst>
      <p:ext uri="{BB962C8B-B14F-4D97-AF65-F5344CB8AC3E}">
        <p14:creationId xmlns:p14="http://schemas.microsoft.com/office/powerpoint/2010/main" val="48315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B3106-D8D1-48D8-B72F-FF1B82E8CC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45B255-27DE-40CA-B0B6-B9F604324B4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361CF0-7066-4744-8C53-2284E44589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6FA3C7-FB62-4B92-ABCB-F03DA05AF676}"/>
              </a:ext>
            </a:extLst>
          </p:cNvPr>
          <p:cNvSpPr>
            <a:spLocks noGrp="1"/>
          </p:cNvSpPr>
          <p:nvPr>
            <p:ph type="dt" sz="half" idx="10"/>
          </p:nvPr>
        </p:nvSpPr>
        <p:spPr/>
        <p:txBody>
          <a:bodyPr/>
          <a:lstStyle/>
          <a:p>
            <a:fld id="{13E6560A-D6CB-4EF6-A912-6CC99A117A56}" type="datetimeFigureOut">
              <a:rPr lang="en-IN" smtClean="0"/>
              <a:t>26-01-2019</a:t>
            </a:fld>
            <a:endParaRPr lang="en-IN"/>
          </a:p>
        </p:txBody>
      </p:sp>
      <p:sp>
        <p:nvSpPr>
          <p:cNvPr id="6" name="Footer Placeholder 5">
            <a:extLst>
              <a:ext uri="{FF2B5EF4-FFF2-40B4-BE49-F238E27FC236}">
                <a16:creationId xmlns:a16="http://schemas.microsoft.com/office/drawing/2014/main" id="{FE177B44-32F9-4CB8-BCFD-78403407A2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60B205-4A82-4D6A-AEE3-844BD477DE41}"/>
              </a:ext>
            </a:extLst>
          </p:cNvPr>
          <p:cNvSpPr>
            <a:spLocks noGrp="1"/>
          </p:cNvSpPr>
          <p:nvPr>
            <p:ph type="sldNum" sz="quarter" idx="12"/>
          </p:nvPr>
        </p:nvSpPr>
        <p:spPr/>
        <p:txBody>
          <a:bodyPr/>
          <a:lstStyle/>
          <a:p>
            <a:fld id="{4D6EE37F-CFA8-40DB-B9C9-AA0B1383B47C}" type="slidenum">
              <a:rPr lang="en-IN" smtClean="0"/>
              <a:t>‹#›</a:t>
            </a:fld>
            <a:endParaRPr lang="en-IN"/>
          </a:p>
        </p:txBody>
      </p:sp>
    </p:spTree>
    <p:extLst>
      <p:ext uri="{BB962C8B-B14F-4D97-AF65-F5344CB8AC3E}">
        <p14:creationId xmlns:p14="http://schemas.microsoft.com/office/powerpoint/2010/main" val="13553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BE08-8907-4410-B29B-30149AEB9D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6B3D3E-CEB8-466D-BDF1-4610CF13F2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114BC1A-C5D0-426C-B50C-E301874497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441A58-7F76-42BE-B808-C70E10B610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1C5608-AD8E-445F-8609-47410E1C1F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2B74FC-ABF0-41CE-9A34-292A4887B291}"/>
              </a:ext>
            </a:extLst>
          </p:cNvPr>
          <p:cNvSpPr>
            <a:spLocks noGrp="1"/>
          </p:cNvSpPr>
          <p:nvPr>
            <p:ph type="dt" sz="half" idx="10"/>
          </p:nvPr>
        </p:nvSpPr>
        <p:spPr/>
        <p:txBody>
          <a:bodyPr/>
          <a:lstStyle/>
          <a:p>
            <a:fld id="{13E6560A-D6CB-4EF6-A912-6CC99A117A56}" type="datetimeFigureOut">
              <a:rPr lang="en-IN" smtClean="0"/>
              <a:t>26-01-2019</a:t>
            </a:fld>
            <a:endParaRPr lang="en-IN"/>
          </a:p>
        </p:txBody>
      </p:sp>
      <p:sp>
        <p:nvSpPr>
          <p:cNvPr id="8" name="Footer Placeholder 7">
            <a:extLst>
              <a:ext uri="{FF2B5EF4-FFF2-40B4-BE49-F238E27FC236}">
                <a16:creationId xmlns:a16="http://schemas.microsoft.com/office/drawing/2014/main" id="{44693DD4-4A2A-4715-BFBD-D4F9122F22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51D373-4FA8-4C2B-8EA5-6A8469E28E67}"/>
              </a:ext>
            </a:extLst>
          </p:cNvPr>
          <p:cNvSpPr>
            <a:spLocks noGrp="1"/>
          </p:cNvSpPr>
          <p:nvPr>
            <p:ph type="sldNum" sz="quarter" idx="12"/>
          </p:nvPr>
        </p:nvSpPr>
        <p:spPr/>
        <p:txBody>
          <a:bodyPr/>
          <a:lstStyle/>
          <a:p>
            <a:fld id="{4D6EE37F-CFA8-40DB-B9C9-AA0B1383B47C}" type="slidenum">
              <a:rPr lang="en-IN" smtClean="0"/>
              <a:t>‹#›</a:t>
            </a:fld>
            <a:endParaRPr lang="en-IN"/>
          </a:p>
        </p:txBody>
      </p:sp>
    </p:spTree>
    <p:extLst>
      <p:ext uri="{BB962C8B-B14F-4D97-AF65-F5344CB8AC3E}">
        <p14:creationId xmlns:p14="http://schemas.microsoft.com/office/powerpoint/2010/main" val="3776775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CD63-1D2A-4226-A4BC-EF07953715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3BC4CC-1DF8-4BA9-84A3-8461B3464475}"/>
              </a:ext>
            </a:extLst>
          </p:cNvPr>
          <p:cNvSpPr>
            <a:spLocks noGrp="1"/>
          </p:cNvSpPr>
          <p:nvPr>
            <p:ph type="dt" sz="half" idx="10"/>
          </p:nvPr>
        </p:nvSpPr>
        <p:spPr/>
        <p:txBody>
          <a:bodyPr/>
          <a:lstStyle/>
          <a:p>
            <a:fld id="{13E6560A-D6CB-4EF6-A912-6CC99A117A56}" type="datetimeFigureOut">
              <a:rPr lang="en-IN" smtClean="0"/>
              <a:t>26-01-2019</a:t>
            </a:fld>
            <a:endParaRPr lang="en-IN"/>
          </a:p>
        </p:txBody>
      </p:sp>
      <p:sp>
        <p:nvSpPr>
          <p:cNvPr id="4" name="Footer Placeholder 3">
            <a:extLst>
              <a:ext uri="{FF2B5EF4-FFF2-40B4-BE49-F238E27FC236}">
                <a16:creationId xmlns:a16="http://schemas.microsoft.com/office/drawing/2014/main" id="{DAAA27F3-5F8E-4D1F-9C0A-454F8F0EE4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E4614A-0741-4B6E-B416-16CD6C98597E}"/>
              </a:ext>
            </a:extLst>
          </p:cNvPr>
          <p:cNvSpPr>
            <a:spLocks noGrp="1"/>
          </p:cNvSpPr>
          <p:nvPr>
            <p:ph type="sldNum" sz="quarter" idx="12"/>
          </p:nvPr>
        </p:nvSpPr>
        <p:spPr/>
        <p:txBody>
          <a:bodyPr/>
          <a:lstStyle/>
          <a:p>
            <a:fld id="{4D6EE37F-CFA8-40DB-B9C9-AA0B1383B47C}" type="slidenum">
              <a:rPr lang="en-IN" smtClean="0"/>
              <a:t>‹#›</a:t>
            </a:fld>
            <a:endParaRPr lang="en-IN"/>
          </a:p>
        </p:txBody>
      </p:sp>
    </p:spTree>
    <p:extLst>
      <p:ext uri="{BB962C8B-B14F-4D97-AF65-F5344CB8AC3E}">
        <p14:creationId xmlns:p14="http://schemas.microsoft.com/office/powerpoint/2010/main" val="234830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8C8B1-9389-4989-8E33-C9FE8FC4DDC6}"/>
              </a:ext>
            </a:extLst>
          </p:cNvPr>
          <p:cNvSpPr>
            <a:spLocks noGrp="1"/>
          </p:cNvSpPr>
          <p:nvPr>
            <p:ph type="dt" sz="half" idx="10"/>
          </p:nvPr>
        </p:nvSpPr>
        <p:spPr/>
        <p:txBody>
          <a:bodyPr/>
          <a:lstStyle/>
          <a:p>
            <a:fld id="{13E6560A-D6CB-4EF6-A912-6CC99A117A56}" type="datetimeFigureOut">
              <a:rPr lang="en-IN" smtClean="0"/>
              <a:t>26-01-2019</a:t>
            </a:fld>
            <a:endParaRPr lang="en-IN"/>
          </a:p>
        </p:txBody>
      </p:sp>
      <p:sp>
        <p:nvSpPr>
          <p:cNvPr id="3" name="Footer Placeholder 2">
            <a:extLst>
              <a:ext uri="{FF2B5EF4-FFF2-40B4-BE49-F238E27FC236}">
                <a16:creationId xmlns:a16="http://schemas.microsoft.com/office/drawing/2014/main" id="{40A97C71-7113-4EF2-9FE3-8B4C5A6B36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C5F5A7-3C8B-4C0B-A02C-FEF8D6223F39}"/>
              </a:ext>
            </a:extLst>
          </p:cNvPr>
          <p:cNvSpPr>
            <a:spLocks noGrp="1"/>
          </p:cNvSpPr>
          <p:nvPr>
            <p:ph type="sldNum" sz="quarter" idx="12"/>
          </p:nvPr>
        </p:nvSpPr>
        <p:spPr/>
        <p:txBody>
          <a:bodyPr/>
          <a:lstStyle/>
          <a:p>
            <a:fld id="{4D6EE37F-CFA8-40DB-B9C9-AA0B1383B47C}" type="slidenum">
              <a:rPr lang="en-IN" smtClean="0"/>
              <a:t>‹#›</a:t>
            </a:fld>
            <a:endParaRPr lang="en-IN"/>
          </a:p>
        </p:txBody>
      </p:sp>
    </p:spTree>
    <p:extLst>
      <p:ext uri="{BB962C8B-B14F-4D97-AF65-F5344CB8AC3E}">
        <p14:creationId xmlns:p14="http://schemas.microsoft.com/office/powerpoint/2010/main" val="1153417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F09C-564A-45F2-B938-B0D96D1C0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A83561-C730-4D28-978C-936CC0FE2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32C56B-C2E8-4637-9206-2EBB2AFE5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9DD77E-5C4A-409D-B618-F3F025F55C1D}"/>
              </a:ext>
            </a:extLst>
          </p:cNvPr>
          <p:cNvSpPr>
            <a:spLocks noGrp="1"/>
          </p:cNvSpPr>
          <p:nvPr>
            <p:ph type="dt" sz="half" idx="10"/>
          </p:nvPr>
        </p:nvSpPr>
        <p:spPr/>
        <p:txBody>
          <a:bodyPr/>
          <a:lstStyle/>
          <a:p>
            <a:fld id="{13E6560A-D6CB-4EF6-A912-6CC99A117A56}" type="datetimeFigureOut">
              <a:rPr lang="en-IN" smtClean="0"/>
              <a:t>26-01-2019</a:t>
            </a:fld>
            <a:endParaRPr lang="en-IN"/>
          </a:p>
        </p:txBody>
      </p:sp>
      <p:sp>
        <p:nvSpPr>
          <p:cNvPr id="6" name="Footer Placeholder 5">
            <a:extLst>
              <a:ext uri="{FF2B5EF4-FFF2-40B4-BE49-F238E27FC236}">
                <a16:creationId xmlns:a16="http://schemas.microsoft.com/office/drawing/2014/main" id="{539D1AE4-99EE-4A4E-919B-0EBD4FD0EE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D4B08A-60B4-451E-807E-E0E10273C475}"/>
              </a:ext>
            </a:extLst>
          </p:cNvPr>
          <p:cNvSpPr>
            <a:spLocks noGrp="1"/>
          </p:cNvSpPr>
          <p:nvPr>
            <p:ph type="sldNum" sz="quarter" idx="12"/>
          </p:nvPr>
        </p:nvSpPr>
        <p:spPr/>
        <p:txBody>
          <a:bodyPr/>
          <a:lstStyle/>
          <a:p>
            <a:fld id="{4D6EE37F-CFA8-40DB-B9C9-AA0B1383B47C}" type="slidenum">
              <a:rPr lang="en-IN" smtClean="0"/>
              <a:t>‹#›</a:t>
            </a:fld>
            <a:endParaRPr lang="en-IN"/>
          </a:p>
        </p:txBody>
      </p:sp>
    </p:spTree>
    <p:extLst>
      <p:ext uri="{BB962C8B-B14F-4D97-AF65-F5344CB8AC3E}">
        <p14:creationId xmlns:p14="http://schemas.microsoft.com/office/powerpoint/2010/main" val="821979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E221-E053-47F1-A6FC-E465ECE875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7D939A-BAF2-4221-95F2-DF0E84EF7E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1D4013-5BF0-4B36-9DE8-5DFD39094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E1B469-39D7-46A2-B8FF-7E5321923E9C}"/>
              </a:ext>
            </a:extLst>
          </p:cNvPr>
          <p:cNvSpPr>
            <a:spLocks noGrp="1"/>
          </p:cNvSpPr>
          <p:nvPr>
            <p:ph type="dt" sz="half" idx="10"/>
          </p:nvPr>
        </p:nvSpPr>
        <p:spPr/>
        <p:txBody>
          <a:bodyPr/>
          <a:lstStyle/>
          <a:p>
            <a:fld id="{13E6560A-D6CB-4EF6-A912-6CC99A117A56}" type="datetimeFigureOut">
              <a:rPr lang="en-IN" smtClean="0"/>
              <a:t>26-01-2019</a:t>
            </a:fld>
            <a:endParaRPr lang="en-IN"/>
          </a:p>
        </p:txBody>
      </p:sp>
      <p:sp>
        <p:nvSpPr>
          <p:cNvPr id="6" name="Footer Placeholder 5">
            <a:extLst>
              <a:ext uri="{FF2B5EF4-FFF2-40B4-BE49-F238E27FC236}">
                <a16:creationId xmlns:a16="http://schemas.microsoft.com/office/drawing/2014/main" id="{74D98411-91AC-4E5B-AD0E-6C148FBE2B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16EF17-C9C3-4F9B-B2C9-E93FD2FD0050}"/>
              </a:ext>
            </a:extLst>
          </p:cNvPr>
          <p:cNvSpPr>
            <a:spLocks noGrp="1"/>
          </p:cNvSpPr>
          <p:nvPr>
            <p:ph type="sldNum" sz="quarter" idx="12"/>
          </p:nvPr>
        </p:nvSpPr>
        <p:spPr/>
        <p:txBody>
          <a:bodyPr/>
          <a:lstStyle/>
          <a:p>
            <a:fld id="{4D6EE37F-CFA8-40DB-B9C9-AA0B1383B47C}" type="slidenum">
              <a:rPr lang="en-IN" smtClean="0"/>
              <a:t>‹#›</a:t>
            </a:fld>
            <a:endParaRPr lang="en-IN"/>
          </a:p>
        </p:txBody>
      </p:sp>
    </p:spTree>
    <p:extLst>
      <p:ext uri="{BB962C8B-B14F-4D97-AF65-F5344CB8AC3E}">
        <p14:creationId xmlns:p14="http://schemas.microsoft.com/office/powerpoint/2010/main" val="1272943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AF7CAD-05FB-46FD-9D77-1251B62EF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CAB828-F11B-4516-A8A3-61E615D253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311807-68DA-4D4B-8D07-119EF5BCB3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E6560A-D6CB-4EF6-A912-6CC99A117A56}" type="datetimeFigureOut">
              <a:rPr lang="en-IN" smtClean="0"/>
              <a:t>26-01-2019</a:t>
            </a:fld>
            <a:endParaRPr lang="en-IN"/>
          </a:p>
        </p:txBody>
      </p:sp>
      <p:sp>
        <p:nvSpPr>
          <p:cNvPr id="5" name="Footer Placeholder 4">
            <a:extLst>
              <a:ext uri="{FF2B5EF4-FFF2-40B4-BE49-F238E27FC236}">
                <a16:creationId xmlns:a16="http://schemas.microsoft.com/office/drawing/2014/main" id="{B56AAACB-18BD-412D-B2C4-5C9BE89B1F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B20121-D9AF-4951-92A8-D0B52CE9A4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EE37F-CFA8-40DB-B9C9-AA0B1383B47C}" type="slidenum">
              <a:rPr lang="en-IN" smtClean="0"/>
              <a:t>‹#›</a:t>
            </a:fld>
            <a:endParaRPr lang="en-IN"/>
          </a:p>
        </p:txBody>
      </p:sp>
    </p:spTree>
    <p:extLst>
      <p:ext uri="{BB962C8B-B14F-4D97-AF65-F5344CB8AC3E}">
        <p14:creationId xmlns:p14="http://schemas.microsoft.com/office/powerpoint/2010/main" val="824433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https://webassembly.org/demo/Tanks/" TargetMode="External"/><Relationship Id="rId2" Type="http://schemas.openxmlformats.org/officeDocument/2006/relationships/hyperlink" Target="https://www.funkykarts.rocks/demo.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ebassembly.studio/" TargetMode="External"/><Relationship Id="rId2" Type="http://schemas.openxmlformats.org/officeDocument/2006/relationships/hyperlink" Target="https://developer.mozilla.org/en-US/docs/WebAssembly/Text_format_to_was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hanselman.com/blog/CompilingCToWASMWithMonoAndBlazorThenDebuggingNETSourceWithRemoteDebuggingInChromeDevTools.aspx" TargetMode="External"/><Relationship Id="rId2" Type="http://schemas.openxmlformats.org/officeDocument/2006/relationships/hyperlink" Target="https://kripken.github.io/emscripten-site/docs/tools_reference/emcc.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ebassembly.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anius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hyperlink" Target="http://thecodebarbarian.com/getting-started-with-webassembly-in-node.j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WAVM/WAVM" TargetMode="External"/><Relationship Id="rId2" Type="http://schemas.openxmlformats.org/officeDocument/2006/relationships/hyperlink" Target="https://github.com/perlin-network/lif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81456-BDB1-49CF-A2C4-4B6FE178A37F}"/>
              </a:ext>
            </a:extLst>
          </p:cNvPr>
          <p:cNvSpPr>
            <a:spLocks noGrp="1"/>
          </p:cNvSpPr>
          <p:nvPr>
            <p:ph type="ctrTitle"/>
          </p:nvPr>
        </p:nvSpPr>
        <p:spPr>
          <a:xfrm>
            <a:off x="1524000" y="2209800"/>
            <a:ext cx="9144000" cy="2387600"/>
          </a:xfrm>
        </p:spPr>
        <p:txBody>
          <a:bodyPr/>
          <a:lstStyle/>
          <a:p>
            <a:r>
              <a:rPr lang="en-IN" dirty="0" err="1"/>
              <a:t>WebAssembly</a:t>
            </a:r>
            <a:endParaRPr lang="en-IN" dirty="0"/>
          </a:p>
        </p:txBody>
      </p:sp>
      <p:pic>
        <p:nvPicPr>
          <p:cNvPr id="1026" name="Picture 2" descr="https://upload.wikimedia.org/wikipedia/commons/thumb/c/c6/Web_Assembly_Logo.svg/220px-Web_Assembly_Logo.svg.png">
            <a:extLst>
              <a:ext uri="{FF2B5EF4-FFF2-40B4-BE49-F238E27FC236}">
                <a16:creationId xmlns:a16="http://schemas.microsoft.com/office/drawing/2014/main" id="{376E5032-15F3-4C4B-8AC6-CFBD994A6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0" y="1162050"/>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307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5A21-B86B-478F-BD15-4B457B90BFCF}"/>
              </a:ext>
            </a:extLst>
          </p:cNvPr>
          <p:cNvSpPr>
            <a:spLocks noGrp="1"/>
          </p:cNvSpPr>
          <p:nvPr>
            <p:ph type="title"/>
          </p:nvPr>
        </p:nvSpPr>
        <p:spPr/>
        <p:txBody>
          <a:bodyPr/>
          <a:lstStyle/>
          <a:p>
            <a:r>
              <a:rPr lang="en-IN" dirty="0"/>
              <a:t>Why WASM?</a:t>
            </a:r>
          </a:p>
        </p:txBody>
      </p:sp>
      <p:sp>
        <p:nvSpPr>
          <p:cNvPr id="3" name="Content Placeholder 2">
            <a:extLst>
              <a:ext uri="{FF2B5EF4-FFF2-40B4-BE49-F238E27FC236}">
                <a16:creationId xmlns:a16="http://schemas.microsoft.com/office/drawing/2014/main" id="{963373FB-3EEB-4C94-A8DD-3ECA94F5858A}"/>
              </a:ext>
            </a:extLst>
          </p:cNvPr>
          <p:cNvSpPr>
            <a:spLocks noGrp="1"/>
          </p:cNvSpPr>
          <p:nvPr>
            <p:ph idx="1"/>
          </p:nvPr>
        </p:nvSpPr>
        <p:spPr/>
        <p:txBody>
          <a:bodyPr/>
          <a:lstStyle/>
          <a:p>
            <a:r>
              <a:rPr lang="en-IN" dirty="0"/>
              <a:t>Run code near native speed</a:t>
            </a:r>
          </a:p>
          <a:p>
            <a:r>
              <a:rPr lang="en-IN" dirty="0"/>
              <a:t>Other languages can compiled to WASM</a:t>
            </a:r>
          </a:p>
          <a:p>
            <a:r>
              <a:rPr lang="en-IN" dirty="0"/>
              <a:t>No plugin needed, it is natively supported by Web Browsers</a:t>
            </a:r>
          </a:p>
          <a:p>
            <a:r>
              <a:rPr lang="en-IN" dirty="0"/>
              <a:t>Secure by design, It runs in the JS </a:t>
            </a:r>
            <a:r>
              <a:rPr lang="en-IN" dirty="0" err="1"/>
              <a:t>sendbox</a:t>
            </a:r>
            <a:r>
              <a:rPr lang="en-IN" dirty="0"/>
              <a:t> </a:t>
            </a:r>
          </a:p>
          <a:p>
            <a:r>
              <a:rPr lang="en-IN" dirty="0"/>
              <a:t>JS code can run </a:t>
            </a:r>
            <a:r>
              <a:rPr lang="en-IN" dirty="0" err="1"/>
              <a:t>WebAssembly</a:t>
            </a:r>
            <a:r>
              <a:rPr lang="en-IN" dirty="0"/>
              <a:t> Module</a:t>
            </a:r>
          </a:p>
        </p:txBody>
      </p:sp>
    </p:spTree>
    <p:extLst>
      <p:ext uri="{BB962C8B-B14F-4D97-AF65-F5344CB8AC3E}">
        <p14:creationId xmlns:p14="http://schemas.microsoft.com/office/powerpoint/2010/main" val="149139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6815-0041-4567-BBD6-EF770D4E71BB}"/>
              </a:ext>
            </a:extLst>
          </p:cNvPr>
          <p:cNvSpPr>
            <a:spLocks noGrp="1"/>
          </p:cNvSpPr>
          <p:nvPr>
            <p:ph type="title"/>
          </p:nvPr>
        </p:nvSpPr>
        <p:spPr/>
        <p:txBody>
          <a:bodyPr/>
          <a:lstStyle/>
          <a:p>
            <a:r>
              <a:rPr lang="en-IN" dirty="0"/>
              <a:t>Where should we use?</a:t>
            </a:r>
          </a:p>
        </p:txBody>
      </p:sp>
      <p:pic>
        <p:nvPicPr>
          <p:cNvPr id="4" name="Picture 3">
            <a:extLst>
              <a:ext uri="{FF2B5EF4-FFF2-40B4-BE49-F238E27FC236}">
                <a16:creationId xmlns:a16="http://schemas.microsoft.com/office/drawing/2014/main" id="{DCABF700-71F4-49A2-B78C-DDDFCD62F5AC}"/>
              </a:ext>
            </a:extLst>
          </p:cNvPr>
          <p:cNvPicPr>
            <a:picLocks noChangeAspect="1"/>
          </p:cNvPicPr>
          <p:nvPr/>
        </p:nvPicPr>
        <p:blipFill>
          <a:blip r:embed="rId2"/>
          <a:stretch>
            <a:fillRect/>
          </a:stretch>
        </p:blipFill>
        <p:spPr>
          <a:xfrm>
            <a:off x="703897" y="1305242"/>
            <a:ext cx="2676525" cy="2276475"/>
          </a:xfrm>
          <a:prstGeom prst="rect">
            <a:avLst/>
          </a:prstGeom>
        </p:spPr>
      </p:pic>
      <p:pic>
        <p:nvPicPr>
          <p:cNvPr id="5" name="Picture 4">
            <a:extLst>
              <a:ext uri="{FF2B5EF4-FFF2-40B4-BE49-F238E27FC236}">
                <a16:creationId xmlns:a16="http://schemas.microsoft.com/office/drawing/2014/main" id="{B24B4586-AB20-4442-83FE-DCD91D3368EE}"/>
              </a:ext>
            </a:extLst>
          </p:cNvPr>
          <p:cNvPicPr>
            <a:picLocks noChangeAspect="1"/>
          </p:cNvPicPr>
          <p:nvPr/>
        </p:nvPicPr>
        <p:blipFill>
          <a:blip r:embed="rId3"/>
          <a:stretch>
            <a:fillRect/>
          </a:stretch>
        </p:blipFill>
        <p:spPr>
          <a:xfrm>
            <a:off x="4757420" y="1390967"/>
            <a:ext cx="3124200" cy="2190750"/>
          </a:xfrm>
          <a:prstGeom prst="rect">
            <a:avLst/>
          </a:prstGeom>
        </p:spPr>
      </p:pic>
      <p:pic>
        <p:nvPicPr>
          <p:cNvPr id="6" name="Picture 5">
            <a:extLst>
              <a:ext uri="{FF2B5EF4-FFF2-40B4-BE49-F238E27FC236}">
                <a16:creationId xmlns:a16="http://schemas.microsoft.com/office/drawing/2014/main" id="{3EC1E731-F400-4D62-8C4F-A3B269DEFBDD}"/>
              </a:ext>
            </a:extLst>
          </p:cNvPr>
          <p:cNvPicPr>
            <a:picLocks noChangeAspect="1"/>
          </p:cNvPicPr>
          <p:nvPr/>
        </p:nvPicPr>
        <p:blipFill>
          <a:blip r:embed="rId4"/>
          <a:stretch>
            <a:fillRect/>
          </a:stretch>
        </p:blipFill>
        <p:spPr>
          <a:xfrm>
            <a:off x="8640128" y="1305241"/>
            <a:ext cx="2847975" cy="2276475"/>
          </a:xfrm>
          <a:prstGeom prst="rect">
            <a:avLst/>
          </a:prstGeom>
        </p:spPr>
      </p:pic>
      <p:sp>
        <p:nvSpPr>
          <p:cNvPr id="7" name="TextBox 6">
            <a:extLst>
              <a:ext uri="{FF2B5EF4-FFF2-40B4-BE49-F238E27FC236}">
                <a16:creationId xmlns:a16="http://schemas.microsoft.com/office/drawing/2014/main" id="{ACED2305-3F04-4EC8-B8C4-ED087362AB73}"/>
              </a:ext>
            </a:extLst>
          </p:cNvPr>
          <p:cNvSpPr txBox="1"/>
          <p:nvPr/>
        </p:nvSpPr>
        <p:spPr>
          <a:xfrm>
            <a:off x="1041468" y="3581716"/>
            <a:ext cx="2066400" cy="369332"/>
          </a:xfrm>
          <a:prstGeom prst="rect">
            <a:avLst/>
          </a:prstGeom>
          <a:noFill/>
        </p:spPr>
        <p:txBody>
          <a:bodyPr wrap="none" rtlCol="0">
            <a:spAutoFit/>
          </a:bodyPr>
          <a:lstStyle/>
          <a:p>
            <a:r>
              <a:rPr lang="en-IN" dirty="0"/>
              <a:t>Audio/Video Editing</a:t>
            </a:r>
          </a:p>
        </p:txBody>
      </p:sp>
      <p:sp>
        <p:nvSpPr>
          <p:cNvPr id="8" name="TextBox 7">
            <a:extLst>
              <a:ext uri="{FF2B5EF4-FFF2-40B4-BE49-F238E27FC236}">
                <a16:creationId xmlns:a16="http://schemas.microsoft.com/office/drawing/2014/main" id="{40E07688-A1B5-4826-9B9E-B6A990464C84}"/>
              </a:ext>
            </a:extLst>
          </p:cNvPr>
          <p:cNvSpPr txBox="1"/>
          <p:nvPr/>
        </p:nvSpPr>
        <p:spPr>
          <a:xfrm>
            <a:off x="5144154" y="3581716"/>
            <a:ext cx="2429063" cy="369332"/>
          </a:xfrm>
          <a:prstGeom prst="rect">
            <a:avLst/>
          </a:prstGeom>
          <a:noFill/>
        </p:spPr>
        <p:txBody>
          <a:bodyPr wrap="none" rtlCol="0">
            <a:spAutoFit/>
          </a:bodyPr>
          <a:lstStyle/>
          <a:p>
            <a:r>
              <a:rPr lang="en-IN" dirty="0"/>
              <a:t>Audio/Video Streaming</a:t>
            </a:r>
          </a:p>
        </p:txBody>
      </p:sp>
      <p:sp>
        <p:nvSpPr>
          <p:cNvPr id="9" name="TextBox 8">
            <a:extLst>
              <a:ext uri="{FF2B5EF4-FFF2-40B4-BE49-F238E27FC236}">
                <a16:creationId xmlns:a16="http://schemas.microsoft.com/office/drawing/2014/main" id="{9CEE6C4E-90FA-4660-8ED7-55832AF4DAEA}"/>
              </a:ext>
            </a:extLst>
          </p:cNvPr>
          <p:cNvSpPr txBox="1"/>
          <p:nvPr/>
        </p:nvSpPr>
        <p:spPr>
          <a:xfrm>
            <a:off x="9609503" y="3581716"/>
            <a:ext cx="909223" cy="369332"/>
          </a:xfrm>
          <a:prstGeom prst="rect">
            <a:avLst/>
          </a:prstGeom>
          <a:noFill/>
        </p:spPr>
        <p:txBody>
          <a:bodyPr wrap="none" rtlCol="0">
            <a:spAutoFit/>
          </a:bodyPr>
          <a:lstStyle/>
          <a:p>
            <a:r>
              <a:rPr lang="en-IN" dirty="0"/>
              <a:t>Gaming</a:t>
            </a:r>
          </a:p>
        </p:txBody>
      </p:sp>
      <p:pic>
        <p:nvPicPr>
          <p:cNvPr id="10" name="Picture 9">
            <a:extLst>
              <a:ext uri="{FF2B5EF4-FFF2-40B4-BE49-F238E27FC236}">
                <a16:creationId xmlns:a16="http://schemas.microsoft.com/office/drawing/2014/main" id="{B1C138B6-F6CB-4A23-9964-6F45156015EC}"/>
              </a:ext>
            </a:extLst>
          </p:cNvPr>
          <p:cNvPicPr>
            <a:picLocks noChangeAspect="1"/>
          </p:cNvPicPr>
          <p:nvPr/>
        </p:nvPicPr>
        <p:blipFill>
          <a:blip r:embed="rId5"/>
          <a:stretch>
            <a:fillRect/>
          </a:stretch>
        </p:blipFill>
        <p:spPr>
          <a:xfrm>
            <a:off x="1008696" y="4236720"/>
            <a:ext cx="2066925" cy="2124075"/>
          </a:xfrm>
          <a:prstGeom prst="rect">
            <a:avLst/>
          </a:prstGeom>
        </p:spPr>
      </p:pic>
      <p:sp>
        <p:nvSpPr>
          <p:cNvPr id="11" name="TextBox 10">
            <a:extLst>
              <a:ext uri="{FF2B5EF4-FFF2-40B4-BE49-F238E27FC236}">
                <a16:creationId xmlns:a16="http://schemas.microsoft.com/office/drawing/2014/main" id="{6B4199B9-A1A5-4304-8600-9E328B6047C1}"/>
              </a:ext>
            </a:extLst>
          </p:cNvPr>
          <p:cNvSpPr txBox="1"/>
          <p:nvPr/>
        </p:nvSpPr>
        <p:spPr>
          <a:xfrm>
            <a:off x="703897" y="6176129"/>
            <a:ext cx="2735557" cy="369332"/>
          </a:xfrm>
          <a:prstGeom prst="rect">
            <a:avLst/>
          </a:prstGeom>
          <a:noFill/>
        </p:spPr>
        <p:txBody>
          <a:bodyPr wrap="none" rtlCol="0">
            <a:spAutoFit/>
          </a:bodyPr>
          <a:lstStyle/>
          <a:p>
            <a:r>
              <a:rPr lang="en-IN" dirty="0"/>
              <a:t>Conferencing and WEB RTC</a:t>
            </a:r>
          </a:p>
        </p:txBody>
      </p:sp>
      <p:pic>
        <p:nvPicPr>
          <p:cNvPr id="12" name="Picture 11">
            <a:extLst>
              <a:ext uri="{FF2B5EF4-FFF2-40B4-BE49-F238E27FC236}">
                <a16:creationId xmlns:a16="http://schemas.microsoft.com/office/drawing/2014/main" id="{ABA6C189-6D91-4BB7-A222-387BB1C45E6F}"/>
              </a:ext>
            </a:extLst>
          </p:cNvPr>
          <p:cNvPicPr>
            <a:picLocks noChangeAspect="1"/>
          </p:cNvPicPr>
          <p:nvPr/>
        </p:nvPicPr>
        <p:blipFill>
          <a:blip r:embed="rId6"/>
          <a:stretch>
            <a:fillRect/>
          </a:stretch>
        </p:blipFill>
        <p:spPr>
          <a:xfrm>
            <a:off x="5314632" y="4090154"/>
            <a:ext cx="2009775" cy="2085975"/>
          </a:xfrm>
          <a:prstGeom prst="rect">
            <a:avLst/>
          </a:prstGeom>
        </p:spPr>
      </p:pic>
      <p:sp>
        <p:nvSpPr>
          <p:cNvPr id="13" name="TextBox 12">
            <a:extLst>
              <a:ext uri="{FF2B5EF4-FFF2-40B4-BE49-F238E27FC236}">
                <a16:creationId xmlns:a16="http://schemas.microsoft.com/office/drawing/2014/main" id="{036376EF-AD11-4047-9738-5A279889273D}"/>
              </a:ext>
            </a:extLst>
          </p:cNvPr>
          <p:cNvSpPr txBox="1"/>
          <p:nvPr/>
        </p:nvSpPr>
        <p:spPr>
          <a:xfrm>
            <a:off x="5779039" y="6134338"/>
            <a:ext cx="1159292" cy="369332"/>
          </a:xfrm>
          <a:prstGeom prst="rect">
            <a:avLst/>
          </a:prstGeom>
          <a:noFill/>
        </p:spPr>
        <p:txBody>
          <a:bodyPr wrap="square" rtlCol="0">
            <a:spAutoFit/>
          </a:bodyPr>
          <a:lstStyle/>
          <a:p>
            <a:r>
              <a:rPr lang="en-IN" dirty="0"/>
              <a:t>AR and VR</a:t>
            </a:r>
          </a:p>
        </p:txBody>
      </p:sp>
      <p:pic>
        <p:nvPicPr>
          <p:cNvPr id="2050" name="Picture 2" descr="Related image">
            <a:extLst>
              <a:ext uri="{FF2B5EF4-FFF2-40B4-BE49-F238E27FC236}">
                <a16:creationId xmlns:a16="http://schemas.microsoft.com/office/drawing/2014/main" id="{66F02FF5-2FB3-4ABD-AAE2-F0CA63E7C9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38541" y="4090154"/>
            <a:ext cx="1851145" cy="185114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27ACC3BD-5F0C-437C-808C-55869D5CD758}"/>
              </a:ext>
            </a:extLst>
          </p:cNvPr>
          <p:cNvSpPr txBox="1"/>
          <p:nvPr/>
        </p:nvSpPr>
        <p:spPr>
          <a:xfrm>
            <a:off x="9609503" y="6134338"/>
            <a:ext cx="1130438" cy="369332"/>
          </a:xfrm>
          <a:prstGeom prst="rect">
            <a:avLst/>
          </a:prstGeom>
          <a:noFill/>
        </p:spPr>
        <p:txBody>
          <a:bodyPr wrap="none" rtlCol="0">
            <a:spAutoFit/>
          </a:bodyPr>
          <a:lstStyle/>
          <a:p>
            <a:r>
              <a:rPr lang="en-IN" dirty="0"/>
              <a:t>AI and ML</a:t>
            </a:r>
          </a:p>
        </p:txBody>
      </p:sp>
    </p:spTree>
    <p:extLst>
      <p:ext uri="{BB962C8B-B14F-4D97-AF65-F5344CB8AC3E}">
        <p14:creationId xmlns:p14="http://schemas.microsoft.com/office/powerpoint/2010/main" val="128106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50"/>
                                        </p:tgtEl>
                                        <p:attrNameLst>
                                          <p:attrName>style.visibility</p:attrName>
                                        </p:attrNameLst>
                                      </p:cBhvr>
                                      <p:to>
                                        <p:strVal val="visible"/>
                                      </p:to>
                                    </p:set>
                                    <p:animEffect transition="in" filter="fade">
                                      <p:cBhvr>
                                        <p:cTn id="47" dur="500"/>
                                        <p:tgtEl>
                                          <p:spTgt spid="205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CDBF2-E464-4667-BE3A-22060B1832DA}"/>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39B4B4BF-5DB6-4FA4-B1B3-23D33146C837}"/>
              </a:ext>
            </a:extLst>
          </p:cNvPr>
          <p:cNvSpPr>
            <a:spLocks noGrp="1"/>
          </p:cNvSpPr>
          <p:nvPr>
            <p:ph idx="1"/>
          </p:nvPr>
        </p:nvSpPr>
        <p:spPr/>
        <p:txBody>
          <a:bodyPr/>
          <a:lstStyle/>
          <a:p>
            <a:r>
              <a:rPr lang="en-IN" dirty="0">
                <a:hlinkClick r:id="rId2"/>
              </a:rPr>
              <a:t>https://www.funkykarts.rocks/demo.html</a:t>
            </a:r>
            <a:endParaRPr lang="en-IN" dirty="0"/>
          </a:p>
          <a:p>
            <a:r>
              <a:rPr lang="en-IN" dirty="0">
                <a:hlinkClick r:id="rId3"/>
              </a:rPr>
              <a:t>https://webassembly.org/demo/Tanks/</a:t>
            </a:r>
            <a:endParaRPr lang="en-IN" dirty="0"/>
          </a:p>
          <a:p>
            <a:endParaRPr lang="en-IN" dirty="0"/>
          </a:p>
        </p:txBody>
      </p:sp>
    </p:spTree>
    <p:extLst>
      <p:ext uri="{BB962C8B-B14F-4D97-AF65-F5344CB8AC3E}">
        <p14:creationId xmlns:p14="http://schemas.microsoft.com/office/powerpoint/2010/main" val="302384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44E9-9C86-4B3D-8418-C588C62F3A53}"/>
              </a:ext>
            </a:extLst>
          </p:cNvPr>
          <p:cNvSpPr>
            <a:spLocks noGrp="1"/>
          </p:cNvSpPr>
          <p:nvPr>
            <p:ph type="title"/>
          </p:nvPr>
        </p:nvSpPr>
        <p:spPr/>
        <p:txBody>
          <a:bodyPr/>
          <a:lstStyle/>
          <a:p>
            <a:r>
              <a:rPr lang="en-IN" dirty="0"/>
              <a:t>Working with </a:t>
            </a:r>
            <a:r>
              <a:rPr lang="en-IN" dirty="0" err="1"/>
              <a:t>WebAssembly</a:t>
            </a:r>
            <a:endParaRPr lang="en-IN" dirty="0"/>
          </a:p>
        </p:txBody>
      </p:sp>
      <p:sp>
        <p:nvSpPr>
          <p:cNvPr id="3" name="Content Placeholder 2">
            <a:extLst>
              <a:ext uri="{FF2B5EF4-FFF2-40B4-BE49-F238E27FC236}">
                <a16:creationId xmlns:a16="http://schemas.microsoft.com/office/drawing/2014/main" id="{1304BB5A-E321-46AB-9A18-340B63C3D3CC}"/>
              </a:ext>
            </a:extLst>
          </p:cNvPr>
          <p:cNvSpPr>
            <a:spLocks noGrp="1"/>
          </p:cNvSpPr>
          <p:nvPr>
            <p:ph idx="1"/>
          </p:nvPr>
        </p:nvSpPr>
        <p:spPr/>
        <p:txBody>
          <a:bodyPr/>
          <a:lstStyle/>
          <a:p>
            <a:pPr marL="0" indent="0">
              <a:buNone/>
            </a:pPr>
            <a:r>
              <a:rPr lang="en-IN" dirty="0"/>
              <a:t>There are several ways to use </a:t>
            </a:r>
            <a:r>
              <a:rPr lang="en-IN" dirty="0" err="1"/>
              <a:t>WebAssembly</a:t>
            </a:r>
            <a:r>
              <a:rPr lang="en-IN" dirty="0"/>
              <a:t> to make applications</a:t>
            </a:r>
          </a:p>
          <a:p>
            <a:pPr marL="514350" indent="-514350">
              <a:buFont typeface="+mj-lt"/>
              <a:buAutoNum type="arabicPeriod"/>
            </a:pPr>
            <a:r>
              <a:rPr lang="en-IN" dirty="0"/>
              <a:t>Write </a:t>
            </a:r>
            <a:r>
              <a:rPr lang="en-IN" dirty="0" err="1"/>
              <a:t>WebAssembly</a:t>
            </a:r>
            <a:r>
              <a:rPr lang="en-IN" dirty="0"/>
              <a:t> yourself</a:t>
            </a:r>
          </a:p>
          <a:p>
            <a:pPr marL="514350" indent="-514350">
              <a:buFont typeface="+mj-lt"/>
              <a:buAutoNum type="arabicPeriod"/>
            </a:pPr>
            <a:r>
              <a:rPr lang="en-IN" dirty="0"/>
              <a:t>Compile code from other programming languages</a:t>
            </a:r>
          </a:p>
          <a:p>
            <a:pPr marL="514350" indent="-514350">
              <a:buFont typeface="+mj-lt"/>
              <a:buAutoNum type="arabicPeriod"/>
            </a:pPr>
            <a:endParaRPr lang="en-IN" dirty="0"/>
          </a:p>
        </p:txBody>
      </p:sp>
    </p:spTree>
    <p:extLst>
      <p:ext uri="{BB962C8B-B14F-4D97-AF65-F5344CB8AC3E}">
        <p14:creationId xmlns:p14="http://schemas.microsoft.com/office/powerpoint/2010/main" val="2724650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88DAE-8CD6-4DE1-A95E-52DCF64F8871}"/>
              </a:ext>
            </a:extLst>
          </p:cNvPr>
          <p:cNvSpPr>
            <a:spLocks noGrp="1"/>
          </p:cNvSpPr>
          <p:nvPr>
            <p:ph type="title"/>
          </p:nvPr>
        </p:nvSpPr>
        <p:spPr/>
        <p:txBody>
          <a:bodyPr/>
          <a:lstStyle/>
          <a:p>
            <a:r>
              <a:rPr lang="en-IN" dirty="0"/>
              <a:t>Write WASM Yourself</a:t>
            </a:r>
          </a:p>
        </p:txBody>
      </p:sp>
      <p:sp>
        <p:nvSpPr>
          <p:cNvPr id="3" name="Content Placeholder 2">
            <a:extLst>
              <a:ext uri="{FF2B5EF4-FFF2-40B4-BE49-F238E27FC236}">
                <a16:creationId xmlns:a16="http://schemas.microsoft.com/office/drawing/2014/main" id="{8A93F2F8-868D-4FE3-81C9-6745C97335FF}"/>
              </a:ext>
            </a:extLst>
          </p:cNvPr>
          <p:cNvSpPr>
            <a:spLocks noGrp="1"/>
          </p:cNvSpPr>
          <p:nvPr>
            <p:ph idx="1"/>
          </p:nvPr>
        </p:nvSpPr>
        <p:spPr/>
        <p:txBody>
          <a:bodyPr/>
          <a:lstStyle/>
          <a:p>
            <a:r>
              <a:rPr lang="en-IN" dirty="0"/>
              <a:t>We can write .</a:t>
            </a:r>
            <a:r>
              <a:rPr lang="en-IN" dirty="0" err="1"/>
              <a:t>wasm</a:t>
            </a:r>
            <a:r>
              <a:rPr lang="en-IN" dirty="0"/>
              <a:t> file from .wat format</a:t>
            </a:r>
            <a:br>
              <a:rPr lang="en-IN" dirty="0"/>
            </a:br>
            <a:r>
              <a:rPr lang="en-IN" dirty="0">
                <a:hlinkClick r:id="rId2"/>
              </a:rPr>
              <a:t>https://developer.mozilla.org/en-US/docs/WebAssembly/Text_format_to_wasm</a:t>
            </a:r>
            <a:endParaRPr lang="en-IN" dirty="0"/>
          </a:p>
          <a:p>
            <a:r>
              <a:rPr lang="en-IN" dirty="0"/>
              <a:t>Using </a:t>
            </a:r>
            <a:r>
              <a:rPr lang="en-IN" dirty="0" err="1"/>
              <a:t>WebAssembly</a:t>
            </a:r>
            <a:r>
              <a:rPr lang="en-IN" dirty="0"/>
              <a:t> Binary Toolkit we can use to convert into Runtime</a:t>
            </a:r>
          </a:p>
          <a:p>
            <a:r>
              <a:rPr lang="en-IN" dirty="0"/>
              <a:t>Tool :</a:t>
            </a:r>
          </a:p>
          <a:p>
            <a:pPr lvl="1"/>
            <a:r>
              <a:rPr lang="en-IN" dirty="0">
                <a:hlinkClick r:id="rId3"/>
              </a:rPr>
              <a:t>https://webassembly.studio/</a:t>
            </a:r>
            <a:endParaRPr lang="en-IN" dirty="0"/>
          </a:p>
          <a:p>
            <a:pPr lvl="1"/>
            <a:endParaRPr lang="en-IN" dirty="0"/>
          </a:p>
        </p:txBody>
      </p:sp>
    </p:spTree>
    <p:extLst>
      <p:ext uri="{BB962C8B-B14F-4D97-AF65-F5344CB8AC3E}">
        <p14:creationId xmlns:p14="http://schemas.microsoft.com/office/powerpoint/2010/main" val="2222145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AE39-ECD0-4CF2-B118-9F3F0610C44A}"/>
              </a:ext>
            </a:extLst>
          </p:cNvPr>
          <p:cNvSpPr>
            <a:spLocks noGrp="1"/>
          </p:cNvSpPr>
          <p:nvPr>
            <p:ph type="title"/>
          </p:nvPr>
        </p:nvSpPr>
        <p:spPr/>
        <p:txBody>
          <a:bodyPr/>
          <a:lstStyle/>
          <a:p>
            <a:r>
              <a:rPr lang="en-IN" dirty="0"/>
              <a:t>Compile Code into WASM</a:t>
            </a:r>
          </a:p>
        </p:txBody>
      </p:sp>
      <p:sp>
        <p:nvSpPr>
          <p:cNvPr id="3" name="Content Placeholder 2">
            <a:extLst>
              <a:ext uri="{FF2B5EF4-FFF2-40B4-BE49-F238E27FC236}">
                <a16:creationId xmlns:a16="http://schemas.microsoft.com/office/drawing/2014/main" id="{0F8B6A67-51F1-42F7-9889-D35EE4403F89}"/>
              </a:ext>
            </a:extLst>
          </p:cNvPr>
          <p:cNvSpPr>
            <a:spLocks noGrp="1"/>
          </p:cNvSpPr>
          <p:nvPr>
            <p:ph idx="1"/>
          </p:nvPr>
        </p:nvSpPr>
        <p:spPr/>
        <p:txBody>
          <a:bodyPr/>
          <a:lstStyle/>
          <a:p>
            <a:r>
              <a:rPr lang="en-IN" dirty="0"/>
              <a:t>For C++, we can use </a:t>
            </a:r>
            <a:r>
              <a:rPr lang="en-IN" dirty="0" err="1"/>
              <a:t>Emscripten</a:t>
            </a:r>
            <a:r>
              <a:rPr lang="en-IN" dirty="0"/>
              <a:t> toolchain which can compile and make WASM file for the runtime</a:t>
            </a:r>
          </a:p>
          <a:p>
            <a:r>
              <a:rPr lang="en-IN" dirty="0">
                <a:hlinkClick r:id="rId2"/>
              </a:rPr>
              <a:t>https://kripken.github.io/emscripten-site/docs/tools_reference/emcc.html</a:t>
            </a:r>
            <a:endParaRPr lang="en-IN" dirty="0"/>
          </a:p>
          <a:p>
            <a:r>
              <a:rPr lang="en-IN" dirty="0"/>
              <a:t>We can also use C#, and </a:t>
            </a:r>
            <a:r>
              <a:rPr lang="en-IN" dirty="0" err="1"/>
              <a:t>Blazor</a:t>
            </a:r>
            <a:r>
              <a:rPr lang="en-IN" dirty="0"/>
              <a:t> do the same thing</a:t>
            </a:r>
            <a:br>
              <a:rPr lang="en-IN" dirty="0"/>
            </a:br>
            <a:r>
              <a:rPr lang="en-IN" dirty="0">
                <a:hlinkClick r:id="rId3"/>
              </a:rPr>
              <a:t>https://www.hanselman.com/blog/CompilingCToWASMWithMonoAndBlazorThenDebuggingNETSourceWithRemoteDebuggingInChromeDevTools.aspx</a:t>
            </a:r>
            <a:endParaRPr lang="en-IN" dirty="0"/>
          </a:p>
          <a:p>
            <a:endParaRPr lang="en-IN" dirty="0"/>
          </a:p>
        </p:txBody>
      </p:sp>
    </p:spTree>
    <p:extLst>
      <p:ext uri="{BB962C8B-B14F-4D97-AF65-F5344CB8AC3E}">
        <p14:creationId xmlns:p14="http://schemas.microsoft.com/office/powerpoint/2010/main" val="3004007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6BCE6E-AD29-41C6-A7F7-E1E57036FA82}"/>
              </a:ext>
            </a:extLst>
          </p:cNvPr>
          <p:cNvSpPr>
            <a:spLocks noGrp="1"/>
          </p:cNvSpPr>
          <p:nvPr>
            <p:ph type="title"/>
          </p:nvPr>
        </p:nvSpPr>
        <p:spPr>
          <a:xfrm>
            <a:off x="838200" y="2766218"/>
            <a:ext cx="10515600" cy="1325563"/>
          </a:xfrm>
        </p:spPr>
        <p:txBody>
          <a:bodyPr/>
          <a:lstStyle/>
          <a:p>
            <a:pPr algn="ctr"/>
            <a:r>
              <a:rPr lang="en-IN" dirty="0"/>
              <a:t>Thank You</a:t>
            </a:r>
          </a:p>
        </p:txBody>
      </p:sp>
    </p:spTree>
    <p:extLst>
      <p:ext uri="{BB962C8B-B14F-4D97-AF65-F5344CB8AC3E}">
        <p14:creationId xmlns:p14="http://schemas.microsoft.com/office/powerpoint/2010/main" val="365009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F4F2-F3F0-45DA-9366-F7B39136817A}"/>
              </a:ext>
            </a:extLst>
          </p:cNvPr>
          <p:cNvSpPr>
            <a:spLocks noGrp="1"/>
          </p:cNvSpPr>
          <p:nvPr>
            <p:ph type="title"/>
          </p:nvPr>
        </p:nvSpPr>
        <p:spPr/>
        <p:txBody>
          <a:bodyPr/>
          <a:lstStyle/>
          <a:p>
            <a:pPr algn="ctr"/>
            <a:r>
              <a:rPr lang="en-IN" dirty="0"/>
              <a:t>What is </a:t>
            </a:r>
            <a:r>
              <a:rPr lang="en-IN" dirty="0" err="1"/>
              <a:t>WebAssembly</a:t>
            </a:r>
            <a:endParaRPr lang="en-IN" dirty="0"/>
          </a:p>
        </p:txBody>
      </p:sp>
      <p:sp>
        <p:nvSpPr>
          <p:cNvPr id="3" name="Content Placeholder 2">
            <a:extLst>
              <a:ext uri="{FF2B5EF4-FFF2-40B4-BE49-F238E27FC236}">
                <a16:creationId xmlns:a16="http://schemas.microsoft.com/office/drawing/2014/main" id="{E839F3FF-91C6-469D-9DB3-D685E2D9DF0F}"/>
              </a:ext>
            </a:extLst>
          </p:cNvPr>
          <p:cNvSpPr>
            <a:spLocks noGrp="1"/>
          </p:cNvSpPr>
          <p:nvPr>
            <p:ph idx="1"/>
          </p:nvPr>
        </p:nvSpPr>
        <p:spPr/>
        <p:txBody>
          <a:bodyPr/>
          <a:lstStyle/>
          <a:p>
            <a:r>
              <a:rPr lang="en-IN" dirty="0"/>
              <a:t>According to </a:t>
            </a:r>
            <a:r>
              <a:rPr lang="en-IN" dirty="0">
                <a:hlinkClick r:id="rId3"/>
              </a:rPr>
              <a:t>webassembly.org</a:t>
            </a:r>
            <a:r>
              <a:rPr lang="en-IN" dirty="0"/>
              <a:t>, </a:t>
            </a:r>
            <a:r>
              <a:rPr lang="en-IN" dirty="0" err="1"/>
              <a:t>WebAssembly</a:t>
            </a:r>
            <a:r>
              <a:rPr lang="en-IN" dirty="0"/>
              <a:t> (abbreviated </a:t>
            </a:r>
            <a:r>
              <a:rPr lang="en-IN" dirty="0" err="1"/>
              <a:t>Wasm</a:t>
            </a:r>
            <a:r>
              <a:rPr lang="en-IN" dirty="0"/>
              <a:t>) is a binary instruction format for a stack-based virtual machine. </a:t>
            </a:r>
            <a:r>
              <a:rPr lang="en-IN" dirty="0" err="1"/>
              <a:t>Wasm</a:t>
            </a:r>
            <a:r>
              <a:rPr lang="en-IN" dirty="0"/>
              <a:t> is designed as a portable target for compilation of high-level languages like C/C++/Rust, enabling deployment on the web for client and server applications.</a:t>
            </a:r>
            <a:br>
              <a:rPr lang="en-IN" dirty="0"/>
            </a:br>
            <a:endParaRPr lang="en-IN" dirty="0"/>
          </a:p>
          <a:p>
            <a:r>
              <a:rPr lang="en-IN" dirty="0"/>
              <a:t>According to MDN, It’s a new type of code that can be run on modern browser and provide new features and major gains in performance.</a:t>
            </a:r>
          </a:p>
          <a:p>
            <a:endParaRPr lang="en-IN" dirty="0"/>
          </a:p>
        </p:txBody>
      </p:sp>
    </p:spTree>
    <p:extLst>
      <p:ext uri="{BB962C8B-B14F-4D97-AF65-F5344CB8AC3E}">
        <p14:creationId xmlns:p14="http://schemas.microsoft.com/office/powerpoint/2010/main" val="1916033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C0F1AD41-7A1A-43AA-9D01-AF5CB3789375}"/>
              </a:ext>
            </a:extLst>
          </p:cNvPr>
          <p:cNvPicPr>
            <a:picLocks noChangeAspect="1"/>
          </p:cNvPicPr>
          <p:nvPr/>
        </p:nvPicPr>
        <p:blipFill>
          <a:blip r:embed="rId3"/>
          <a:stretch>
            <a:fillRect/>
          </a:stretch>
        </p:blipFill>
        <p:spPr>
          <a:xfrm>
            <a:off x="0" y="870885"/>
            <a:ext cx="11838562" cy="6156052"/>
          </a:xfrm>
          <a:prstGeom prst="rect">
            <a:avLst/>
          </a:prstGeom>
        </p:spPr>
      </p:pic>
      <p:sp>
        <p:nvSpPr>
          <p:cNvPr id="2" name="Title 1">
            <a:extLst>
              <a:ext uri="{FF2B5EF4-FFF2-40B4-BE49-F238E27FC236}">
                <a16:creationId xmlns:a16="http://schemas.microsoft.com/office/drawing/2014/main" id="{B1B469AB-B1C8-4271-8238-951730378733}"/>
              </a:ext>
            </a:extLst>
          </p:cNvPr>
          <p:cNvSpPr>
            <a:spLocks noGrp="1"/>
          </p:cNvSpPr>
          <p:nvPr>
            <p:ph type="title"/>
          </p:nvPr>
        </p:nvSpPr>
        <p:spPr>
          <a:xfrm>
            <a:off x="838200" y="287301"/>
            <a:ext cx="10515600" cy="1325563"/>
          </a:xfrm>
        </p:spPr>
        <p:txBody>
          <a:bodyPr/>
          <a:lstStyle/>
          <a:p>
            <a:pPr algn="ctr"/>
            <a:r>
              <a:rPr lang="en-IN" dirty="0"/>
              <a:t>History of </a:t>
            </a:r>
            <a:r>
              <a:rPr lang="en-IN" dirty="0" err="1"/>
              <a:t>WebAssembly</a:t>
            </a:r>
            <a:endParaRPr lang="en-IN" dirty="0"/>
          </a:p>
        </p:txBody>
      </p:sp>
    </p:spTree>
    <p:extLst>
      <p:ext uri="{BB962C8B-B14F-4D97-AF65-F5344CB8AC3E}">
        <p14:creationId xmlns:p14="http://schemas.microsoft.com/office/powerpoint/2010/main" val="3300168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186D-FB04-4784-9F4B-FED6D68C7D96}"/>
              </a:ext>
            </a:extLst>
          </p:cNvPr>
          <p:cNvSpPr>
            <a:spLocks noGrp="1"/>
          </p:cNvSpPr>
          <p:nvPr>
            <p:ph type="title"/>
          </p:nvPr>
        </p:nvSpPr>
        <p:spPr/>
        <p:txBody>
          <a:bodyPr/>
          <a:lstStyle/>
          <a:p>
            <a:pPr algn="ctr"/>
            <a:r>
              <a:rPr lang="en-IN" dirty="0"/>
              <a:t>Who is Developing WASM</a:t>
            </a:r>
          </a:p>
        </p:txBody>
      </p:sp>
      <p:sp>
        <p:nvSpPr>
          <p:cNvPr id="3" name="Content Placeholder 2">
            <a:extLst>
              <a:ext uri="{FF2B5EF4-FFF2-40B4-BE49-F238E27FC236}">
                <a16:creationId xmlns:a16="http://schemas.microsoft.com/office/drawing/2014/main" id="{89E760E4-BFEE-47E9-B1BB-589C8FFB4A90}"/>
              </a:ext>
            </a:extLst>
          </p:cNvPr>
          <p:cNvSpPr>
            <a:spLocks noGrp="1"/>
          </p:cNvSpPr>
          <p:nvPr>
            <p:ph idx="1"/>
          </p:nvPr>
        </p:nvSpPr>
        <p:spPr/>
        <p:txBody>
          <a:bodyPr/>
          <a:lstStyle/>
          <a:p>
            <a:r>
              <a:rPr lang="en-IN" dirty="0"/>
              <a:t>2015 : WASM Community Group</a:t>
            </a:r>
          </a:p>
          <a:p>
            <a:pPr lvl="1"/>
            <a:r>
              <a:rPr lang="en-IN" dirty="0"/>
              <a:t>900+ members joined this group and representatives from browsers</a:t>
            </a:r>
          </a:p>
          <a:p>
            <a:pPr lvl="1"/>
            <a:r>
              <a:rPr lang="en-IN" dirty="0"/>
              <a:t>Promotion of WASM before collaboration in browser</a:t>
            </a:r>
          </a:p>
          <a:p>
            <a:r>
              <a:rPr lang="en-IN" dirty="0"/>
              <a:t>2017 : W3C WASM working group</a:t>
            </a:r>
          </a:p>
          <a:p>
            <a:pPr lvl="1"/>
            <a:r>
              <a:rPr lang="en-IN" dirty="0"/>
              <a:t>Google, Facebook, Mozilla, Apple,W3C etc.</a:t>
            </a:r>
          </a:p>
          <a:p>
            <a:pPr lvl="1"/>
            <a:r>
              <a:rPr lang="en-IN" dirty="0"/>
              <a:t>Standardize WASM</a:t>
            </a:r>
          </a:p>
        </p:txBody>
      </p:sp>
    </p:spTree>
    <p:extLst>
      <p:ext uri="{BB962C8B-B14F-4D97-AF65-F5344CB8AC3E}">
        <p14:creationId xmlns:p14="http://schemas.microsoft.com/office/powerpoint/2010/main" val="3062367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1FC1-C3AE-47A4-A997-2A02D30CB56A}"/>
              </a:ext>
            </a:extLst>
          </p:cNvPr>
          <p:cNvSpPr>
            <a:spLocks noGrp="1"/>
          </p:cNvSpPr>
          <p:nvPr>
            <p:ph type="title"/>
          </p:nvPr>
        </p:nvSpPr>
        <p:spPr/>
        <p:txBody>
          <a:bodyPr/>
          <a:lstStyle/>
          <a:p>
            <a:pPr algn="ctr"/>
            <a:r>
              <a:rPr lang="en-IN" dirty="0"/>
              <a:t>Which browser Support WASM</a:t>
            </a:r>
          </a:p>
        </p:txBody>
      </p:sp>
      <p:sp>
        <p:nvSpPr>
          <p:cNvPr id="3" name="Content Placeholder 2">
            <a:extLst>
              <a:ext uri="{FF2B5EF4-FFF2-40B4-BE49-F238E27FC236}">
                <a16:creationId xmlns:a16="http://schemas.microsoft.com/office/drawing/2014/main" id="{66F35B69-83A0-4C0D-8751-EC0F064EB76B}"/>
              </a:ext>
            </a:extLst>
          </p:cNvPr>
          <p:cNvSpPr>
            <a:spLocks noGrp="1"/>
          </p:cNvSpPr>
          <p:nvPr>
            <p:ph idx="1"/>
          </p:nvPr>
        </p:nvSpPr>
        <p:spPr/>
        <p:txBody>
          <a:bodyPr/>
          <a:lstStyle/>
          <a:p>
            <a:r>
              <a:rPr lang="en-IN" dirty="0"/>
              <a:t>We can use </a:t>
            </a:r>
            <a:r>
              <a:rPr lang="en-IN" dirty="0">
                <a:hlinkClick r:id="rId2"/>
              </a:rPr>
              <a:t>caniuse.com</a:t>
            </a:r>
            <a:r>
              <a:rPr lang="en-IN" dirty="0"/>
              <a:t> to check WASM browser support </a:t>
            </a:r>
          </a:p>
        </p:txBody>
      </p:sp>
    </p:spTree>
    <p:extLst>
      <p:ext uri="{BB962C8B-B14F-4D97-AF65-F5344CB8AC3E}">
        <p14:creationId xmlns:p14="http://schemas.microsoft.com/office/powerpoint/2010/main" val="374886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0BF41FA-A2EC-438D-B33D-C7B0D375B22A}"/>
              </a:ext>
            </a:extLst>
          </p:cNvPr>
          <p:cNvSpPr>
            <a:spLocks noGrp="1"/>
          </p:cNvSpPr>
          <p:nvPr>
            <p:ph type="title"/>
          </p:nvPr>
        </p:nvSpPr>
        <p:spPr/>
        <p:txBody>
          <a:bodyPr/>
          <a:lstStyle/>
          <a:p>
            <a:pPr algn="ctr"/>
            <a:r>
              <a:rPr lang="en-IN" dirty="0"/>
              <a:t>JS in Nutshell </a:t>
            </a:r>
          </a:p>
        </p:txBody>
      </p:sp>
      <p:sp>
        <p:nvSpPr>
          <p:cNvPr id="8" name="Rectangle: Rounded Corners 7">
            <a:extLst>
              <a:ext uri="{FF2B5EF4-FFF2-40B4-BE49-F238E27FC236}">
                <a16:creationId xmlns:a16="http://schemas.microsoft.com/office/drawing/2014/main" id="{B0A2A1F3-1DD4-426B-8018-5D1194618237}"/>
              </a:ext>
            </a:extLst>
          </p:cNvPr>
          <p:cNvSpPr/>
          <p:nvPr/>
        </p:nvSpPr>
        <p:spPr>
          <a:xfrm>
            <a:off x="419100" y="1466850"/>
            <a:ext cx="11506200" cy="5095875"/>
          </a:xfrm>
          <a:prstGeom prst="roundRect">
            <a:avLst>
              <a:gd name="adj" fmla="val 4704"/>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IN" sz="2800" dirty="0"/>
              <a:t>Web Browser</a:t>
            </a:r>
          </a:p>
        </p:txBody>
      </p:sp>
      <p:sp>
        <p:nvSpPr>
          <p:cNvPr id="10" name="Rectangle: Folded Corner 9">
            <a:extLst>
              <a:ext uri="{FF2B5EF4-FFF2-40B4-BE49-F238E27FC236}">
                <a16:creationId xmlns:a16="http://schemas.microsoft.com/office/drawing/2014/main" id="{EC29BE5A-348F-40AD-A665-075050DA2E0E}"/>
              </a:ext>
            </a:extLst>
          </p:cNvPr>
          <p:cNvSpPr/>
          <p:nvPr/>
        </p:nvSpPr>
        <p:spPr>
          <a:xfrm flipV="1">
            <a:off x="1099073" y="3791267"/>
            <a:ext cx="1645920" cy="2135187"/>
          </a:xfrm>
          <a:prstGeom prst="foldedCorner">
            <a:avLst>
              <a:gd name="adj" fmla="val 23457"/>
            </a:avLst>
          </a:prstGeom>
        </p:spPr>
        <p:style>
          <a:lnRef idx="2">
            <a:schemeClr val="accent3"/>
          </a:lnRef>
          <a:fillRef idx="1">
            <a:schemeClr val="lt1"/>
          </a:fillRef>
          <a:effectRef idx="0">
            <a:schemeClr val="accent3"/>
          </a:effectRef>
          <a:fontRef idx="minor">
            <a:schemeClr val="dk1"/>
          </a:fontRef>
        </p:style>
        <p:txBody>
          <a:bodyPr vert="horz" rtlCol="0" anchor="ctr">
            <a:scene3d>
              <a:camera prst="orthographicFront">
                <a:rot lat="0" lon="0" rev="10800000"/>
              </a:camera>
              <a:lightRig rig="threePt" dir="t"/>
            </a:scene3d>
          </a:bodyPr>
          <a:lstStyle/>
          <a:p>
            <a:pPr algn="ctr"/>
            <a:r>
              <a:rPr lang="en-IN" dirty="0"/>
              <a:t>HTML</a:t>
            </a:r>
          </a:p>
        </p:txBody>
      </p:sp>
      <p:sp>
        <p:nvSpPr>
          <p:cNvPr id="12" name="Rectangle: Folded Corner 11">
            <a:extLst>
              <a:ext uri="{FF2B5EF4-FFF2-40B4-BE49-F238E27FC236}">
                <a16:creationId xmlns:a16="http://schemas.microsoft.com/office/drawing/2014/main" id="{58528A09-8BEC-4D93-BA9D-8B938A66B5B2}"/>
              </a:ext>
            </a:extLst>
          </p:cNvPr>
          <p:cNvSpPr/>
          <p:nvPr/>
        </p:nvSpPr>
        <p:spPr>
          <a:xfrm flipV="1">
            <a:off x="3090433" y="3791267"/>
            <a:ext cx="1645920" cy="2135187"/>
          </a:xfrm>
          <a:prstGeom prst="foldedCorner">
            <a:avLst>
              <a:gd name="adj" fmla="val 23457"/>
            </a:avLst>
          </a:prstGeom>
        </p:spPr>
        <p:style>
          <a:lnRef idx="2">
            <a:schemeClr val="accent3"/>
          </a:lnRef>
          <a:fillRef idx="1">
            <a:schemeClr val="lt1"/>
          </a:fillRef>
          <a:effectRef idx="0">
            <a:schemeClr val="accent3"/>
          </a:effectRef>
          <a:fontRef idx="minor">
            <a:schemeClr val="dk1"/>
          </a:fontRef>
        </p:style>
        <p:txBody>
          <a:bodyPr vert="horz" rtlCol="0" anchor="ctr">
            <a:scene3d>
              <a:camera prst="orthographicFront">
                <a:rot lat="0" lon="0" rev="10800000"/>
              </a:camera>
              <a:lightRig rig="threePt" dir="t"/>
            </a:scene3d>
          </a:bodyPr>
          <a:lstStyle/>
          <a:p>
            <a:pPr algn="ctr"/>
            <a:r>
              <a:rPr lang="en-IN" dirty="0"/>
              <a:t>CSS</a:t>
            </a:r>
          </a:p>
        </p:txBody>
      </p:sp>
      <p:sp>
        <p:nvSpPr>
          <p:cNvPr id="13" name="Rectangle: Folded Corner 12">
            <a:extLst>
              <a:ext uri="{FF2B5EF4-FFF2-40B4-BE49-F238E27FC236}">
                <a16:creationId xmlns:a16="http://schemas.microsoft.com/office/drawing/2014/main" id="{472C995F-2FDD-4B77-9563-8CBAE5996E51}"/>
              </a:ext>
            </a:extLst>
          </p:cNvPr>
          <p:cNvSpPr/>
          <p:nvPr/>
        </p:nvSpPr>
        <p:spPr>
          <a:xfrm flipV="1">
            <a:off x="6483873" y="3773327"/>
            <a:ext cx="1645920" cy="2135187"/>
          </a:xfrm>
          <a:prstGeom prst="foldedCorner">
            <a:avLst>
              <a:gd name="adj" fmla="val 23457"/>
            </a:avLst>
          </a:prstGeom>
        </p:spPr>
        <p:style>
          <a:lnRef idx="2">
            <a:schemeClr val="accent3"/>
          </a:lnRef>
          <a:fillRef idx="1">
            <a:schemeClr val="lt1"/>
          </a:fillRef>
          <a:effectRef idx="0">
            <a:schemeClr val="accent3"/>
          </a:effectRef>
          <a:fontRef idx="minor">
            <a:schemeClr val="dk1"/>
          </a:fontRef>
        </p:style>
        <p:txBody>
          <a:bodyPr vert="horz" rtlCol="0" anchor="ctr">
            <a:scene3d>
              <a:camera prst="orthographicFront">
                <a:rot lat="0" lon="0" rev="10800000"/>
              </a:camera>
              <a:lightRig rig="threePt" dir="t"/>
            </a:scene3d>
          </a:bodyPr>
          <a:lstStyle/>
          <a:p>
            <a:pPr algn="ctr"/>
            <a:r>
              <a:rPr lang="en-IN" dirty="0"/>
              <a:t>JS</a:t>
            </a:r>
          </a:p>
        </p:txBody>
      </p:sp>
      <p:sp>
        <p:nvSpPr>
          <p:cNvPr id="14" name="Rectangle 13">
            <a:extLst>
              <a:ext uri="{FF2B5EF4-FFF2-40B4-BE49-F238E27FC236}">
                <a16:creationId xmlns:a16="http://schemas.microsoft.com/office/drawing/2014/main" id="{BD9244DC-300E-4B18-97D7-2338716CE8D1}"/>
              </a:ext>
            </a:extLst>
          </p:cNvPr>
          <p:cNvSpPr/>
          <p:nvPr/>
        </p:nvSpPr>
        <p:spPr>
          <a:xfrm>
            <a:off x="6024880" y="3535680"/>
            <a:ext cx="4500880" cy="2814320"/>
          </a:xfrm>
          <a:prstGeom prst="rect">
            <a:avLst/>
          </a:prstGeom>
          <a:noFill/>
          <a:ln w="28575">
            <a:prstDash val="dash"/>
          </a:ln>
        </p:spPr>
        <p:style>
          <a:lnRef idx="2">
            <a:schemeClr val="accent2"/>
          </a:lnRef>
          <a:fillRef idx="1">
            <a:schemeClr val="lt1"/>
          </a:fillRef>
          <a:effectRef idx="0">
            <a:schemeClr val="accent2"/>
          </a:effectRef>
          <a:fontRef idx="minor">
            <a:schemeClr val="dk1"/>
          </a:fontRef>
        </p:style>
        <p:txBody>
          <a:bodyPr rtlCol="0" anchor="b"/>
          <a:lstStyle/>
          <a:p>
            <a:pPr algn="ctr"/>
            <a:r>
              <a:rPr lang="en-IN" dirty="0"/>
              <a:t>JS Runtime</a:t>
            </a:r>
          </a:p>
        </p:txBody>
      </p:sp>
      <p:sp>
        <p:nvSpPr>
          <p:cNvPr id="15" name="TextBox 14">
            <a:extLst>
              <a:ext uri="{FF2B5EF4-FFF2-40B4-BE49-F238E27FC236}">
                <a16:creationId xmlns:a16="http://schemas.microsoft.com/office/drawing/2014/main" id="{D3784FDD-3911-453F-B1F2-08FBCFAA2922}"/>
              </a:ext>
            </a:extLst>
          </p:cNvPr>
          <p:cNvSpPr txBox="1"/>
          <p:nvPr/>
        </p:nvSpPr>
        <p:spPr>
          <a:xfrm>
            <a:off x="6172200" y="2696367"/>
            <a:ext cx="4654992" cy="646331"/>
          </a:xfrm>
          <a:prstGeom prst="rect">
            <a:avLst/>
          </a:prstGeom>
          <a:noFill/>
        </p:spPr>
        <p:txBody>
          <a:bodyPr wrap="none" rtlCol="0">
            <a:spAutoFit/>
          </a:bodyPr>
          <a:lstStyle/>
          <a:p>
            <a:r>
              <a:rPr lang="en-IN" dirty="0"/>
              <a:t>JS APIs : Web Socket, WEB RTC, Canvas, WebGL,</a:t>
            </a:r>
          </a:p>
          <a:p>
            <a:r>
              <a:rPr lang="en-IN" dirty="0"/>
              <a:t>File API, Web Storage, Audio, Media, DOM etc.</a:t>
            </a:r>
          </a:p>
        </p:txBody>
      </p:sp>
      <p:pic>
        <p:nvPicPr>
          <p:cNvPr id="16" name="Picture 2" descr="https://upload.wikimedia.org/wikipedia/commons/thumb/c/c6/Web_Assembly_Logo.svg/220px-Web_Assembly_Logo.svg.png">
            <a:extLst>
              <a:ext uri="{FF2B5EF4-FFF2-40B4-BE49-F238E27FC236}">
                <a16:creationId xmlns:a16="http://schemas.microsoft.com/office/drawing/2014/main" id="{F385A16B-8BBA-4AC6-A704-F4BAB85712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320" y="3830954"/>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00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animBg="1"/>
      <p:bldP spid="14" grpId="0" animBg="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9A55B-71B6-40DF-9E47-54ABF78D329F}"/>
              </a:ext>
            </a:extLst>
          </p:cNvPr>
          <p:cNvSpPr>
            <a:spLocks noGrp="1"/>
          </p:cNvSpPr>
          <p:nvPr>
            <p:ph type="title"/>
          </p:nvPr>
        </p:nvSpPr>
        <p:spPr/>
        <p:txBody>
          <a:bodyPr/>
          <a:lstStyle/>
          <a:p>
            <a:pPr algn="ctr"/>
            <a:r>
              <a:rPr lang="en-IN" dirty="0"/>
              <a:t>WASM</a:t>
            </a:r>
          </a:p>
        </p:txBody>
      </p:sp>
      <p:sp>
        <p:nvSpPr>
          <p:cNvPr id="7" name="Rectangle: Folded Corner 6">
            <a:extLst>
              <a:ext uri="{FF2B5EF4-FFF2-40B4-BE49-F238E27FC236}">
                <a16:creationId xmlns:a16="http://schemas.microsoft.com/office/drawing/2014/main" id="{664417C9-8D04-4FFD-B9BB-64AE1A2C5102}"/>
              </a:ext>
            </a:extLst>
          </p:cNvPr>
          <p:cNvSpPr/>
          <p:nvPr/>
        </p:nvSpPr>
        <p:spPr>
          <a:xfrm flipV="1">
            <a:off x="4451873" y="1822607"/>
            <a:ext cx="1645920" cy="2135187"/>
          </a:xfrm>
          <a:prstGeom prst="foldedCorner">
            <a:avLst>
              <a:gd name="adj" fmla="val 23457"/>
            </a:avLst>
          </a:prstGeom>
        </p:spPr>
        <p:style>
          <a:lnRef idx="2">
            <a:schemeClr val="accent3"/>
          </a:lnRef>
          <a:fillRef idx="1">
            <a:schemeClr val="lt1"/>
          </a:fillRef>
          <a:effectRef idx="0">
            <a:schemeClr val="accent3"/>
          </a:effectRef>
          <a:fontRef idx="minor">
            <a:schemeClr val="dk1"/>
          </a:fontRef>
        </p:style>
        <p:txBody>
          <a:bodyPr vert="horz" rtlCol="0" anchor="ctr">
            <a:scene3d>
              <a:camera prst="orthographicFront">
                <a:rot lat="0" lon="0" rev="10800000"/>
              </a:camera>
              <a:lightRig rig="threePt" dir="t"/>
            </a:scene3d>
          </a:bodyPr>
          <a:lstStyle/>
          <a:p>
            <a:pPr algn="ctr"/>
            <a:r>
              <a:rPr lang="en-IN" dirty="0"/>
              <a:t>JS</a:t>
            </a:r>
          </a:p>
        </p:txBody>
      </p:sp>
      <p:sp>
        <p:nvSpPr>
          <p:cNvPr id="8" name="Rectangle 7">
            <a:extLst>
              <a:ext uri="{FF2B5EF4-FFF2-40B4-BE49-F238E27FC236}">
                <a16:creationId xmlns:a16="http://schemas.microsoft.com/office/drawing/2014/main" id="{F37B809B-465D-4FEB-9023-B0EB4C83A1C5}"/>
              </a:ext>
            </a:extLst>
          </p:cNvPr>
          <p:cNvSpPr/>
          <p:nvPr/>
        </p:nvSpPr>
        <p:spPr>
          <a:xfrm>
            <a:off x="3992880" y="1584960"/>
            <a:ext cx="4500880" cy="2814320"/>
          </a:xfrm>
          <a:prstGeom prst="rect">
            <a:avLst/>
          </a:prstGeom>
          <a:noFill/>
          <a:ln w="28575">
            <a:prstDash val="dash"/>
          </a:ln>
        </p:spPr>
        <p:style>
          <a:lnRef idx="2">
            <a:schemeClr val="accent2"/>
          </a:lnRef>
          <a:fillRef idx="1">
            <a:schemeClr val="lt1"/>
          </a:fillRef>
          <a:effectRef idx="0">
            <a:schemeClr val="accent2"/>
          </a:effectRef>
          <a:fontRef idx="minor">
            <a:schemeClr val="dk1"/>
          </a:fontRef>
        </p:style>
        <p:txBody>
          <a:bodyPr rtlCol="0" anchor="b"/>
          <a:lstStyle/>
          <a:p>
            <a:pPr algn="ctr"/>
            <a:r>
              <a:rPr lang="en-IN" dirty="0"/>
              <a:t>JS Runtime</a:t>
            </a:r>
          </a:p>
        </p:txBody>
      </p:sp>
      <p:pic>
        <p:nvPicPr>
          <p:cNvPr id="9" name="Picture 2" descr="https://upload.wikimedia.org/wikipedia/commons/thumb/c/c6/Web_Assembly_Logo.svg/220px-Web_Assembly_Logo.svg.png">
            <a:extLst>
              <a:ext uri="{FF2B5EF4-FFF2-40B4-BE49-F238E27FC236}">
                <a16:creationId xmlns:a16="http://schemas.microsoft.com/office/drawing/2014/main" id="{B4DE5833-46C4-4989-99CA-63D417A53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3320" y="1880234"/>
            <a:ext cx="209550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461BC0E-FAE8-40C9-8BAC-ED173201A375}"/>
              </a:ext>
            </a:extLst>
          </p:cNvPr>
          <p:cNvPicPr>
            <a:picLocks noChangeAspect="1"/>
          </p:cNvPicPr>
          <p:nvPr/>
        </p:nvPicPr>
        <p:blipFill>
          <a:blip r:embed="rId3"/>
          <a:stretch>
            <a:fillRect/>
          </a:stretch>
        </p:blipFill>
        <p:spPr>
          <a:xfrm>
            <a:off x="216535" y="4795520"/>
            <a:ext cx="4634599" cy="1818640"/>
          </a:xfrm>
          <a:prstGeom prst="rect">
            <a:avLst/>
          </a:prstGeom>
        </p:spPr>
      </p:pic>
      <p:pic>
        <p:nvPicPr>
          <p:cNvPr id="11" name="Picture 10">
            <a:extLst>
              <a:ext uri="{FF2B5EF4-FFF2-40B4-BE49-F238E27FC236}">
                <a16:creationId xmlns:a16="http://schemas.microsoft.com/office/drawing/2014/main" id="{37C2E120-6265-40CE-86EF-30D36A7C2C58}"/>
              </a:ext>
            </a:extLst>
          </p:cNvPr>
          <p:cNvPicPr>
            <a:picLocks noChangeAspect="1"/>
          </p:cNvPicPr>
          <p:nvPr/>
        </p:nvPicPr>
        <p:blipFill>
          <a:blip r:embed="rId4"/>
          <a:stretch>
            <a:fillRect/>
          </a:stretch>
        </p:blipFill>
        <p:spPr>
          <a:xfrm>
            <a:off x="7174041" y="4709795"/>
            <a:ext cx="4801424" cy="1818640"/>
          </a:xfrm>
          <a:prstGeom prst="rect">
            <a:avLst/>
          </a:prstGeom>
        </p:spPr>
      </p:pic>
    </p:spTree>
    <p:extLst>
      <p:ext uri="{BB962C8B-B14F-4D97-AF65-F5344CB8AC3E}">
        <p14:creationId xmlns:p14="http://schemas.microsoft.com/office/powerpoint/2010/main" val="144238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1EF67-0ACD-47A3-B276-3C61476AD969}"/>
              </a:ext>
            </a:extLst>
          </p:cNvPr>
          <p:cNvSpPr>
            <a:spLocks noGrp="1"/>
          </p:cNvSpPr>
          <p:nvPr>
            <p:ph type="title"/>
          </p:nvPr>
        </p:nvSpPr>
        <p:spPr/>
        <p:txBody>
          <a:bodyPr/>
          <a:lstStyle/>
          <a:p>
            <a:pPr algn="ctr"/>
            <a:r>
              <a:rPr lang="en-IN" dirty="0"/>
              <a:t>WASM</a:t>
            </a:r>
          </a:p>
        </p:txBody>
      </p:sp>
      <p:sp>
        <p:nvSpPr>
          <p:cNvPr id="3" name="Content Placeholder 2">
            <a:extLst>
              <a:ext uri="{FF2B5EF4-FFF2-40B4-BE49-F238E27FC236}">
                <a16:creationId xmlns:a16="http://schemas.microsoft.com/office/drawing/2014/main" id="{C9C4ACDA-4BF6-420B-BD1E-6CC8DDF8D085}"/>
              </a:ext>
            </a:extLst>
          </p:cNvPr>
          <p:cNvSpPr>
            <a:spLocks noGrp="1"/>
          </p:cNvSpPr>
          <p:nvPr>
            <p:ph idx="1"/>
          </p:nvPr>
        </p:nvSpPr>
        <p:spPr/>
        <p:txBody>
          <a:bodyPr/>
          <a:lstStyle/>
          <a:p>
            <a:r>
              <a:rPr lang="en-IN" dirty="0" err="1"/>
              <a:t>WebAssembly</a:t>
            </a:r>
            <a:r>
              <a:rPr lang="en-IN" dirty="0"/>
              <a:t> not only can run on web browser it can also run on server side like we can use with node.js</a:t>
            </a:r>
            <a:br>
              <a:rPr lang="en-IN" dirty="0"/>
            </a:br>
            <a:r>
              <a:rPr lang="en-IN" dirty="0"/>
              <a:t>Here is the example of that : </a:t>
            </a:r>
            <a:r>
              <a:rPr lang="en-IN" dirty="0">
                <a:hlinkClick r:id="rId2"/>
              </a:rPr>
              <a:t>http://thecodebarbarian.com/getting-started-with-webassembly-in-node.js.html</a:t>
            </a:r>
            <a:r>
              <a:rPr lang="en-IN" dirty="0"/>
              <a:t> </a:t>
            </a:r>
          </a:p>
          <a:p>
            <a:r>
              <a:rPr lang="en-IN" dirty="0"/>
              <a:t>WASM can also run on device means outside the browser, like in Android devices for that there will be WASM runtime. And can access android </a:t>
            </a:r>
            <a:r>
              <a:rPr lang="en-IN" dirty="0" err="1"/>
              <a:t>apis</a:t>
            </a:r>
            <a:r>
              <a:rPr lang="en-IN" dirty="0"/>
              <a:t>.</a:t>
            </a:r>
          </a:p>
        </p:txBody>
      </p:sp>
    </p:spTree>
    <p:extLst>
      <p:ext uri="{BB962C8B-B14F-4D97-AF65-F5344CB8AC3E}">
        <p14:creationId xmlns:p14="http://schemas.microsoft.com/office/powerpoint/2010/main" val="98113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90C7F-9B69-4DAC-80F4-BFC9A376C9FA}"/>
              </a:ext>
            </a:extLst>
          </p:cNvPr>
          <p:cNvSpPr>
            <a:spLocks noGrp="1"/>
          </p:cNvSpPr>
          <p:nvPr>
            <p:ph type="title"/>
          </p:nvPr>
        </p:nvSpPr>
        <p:spPr/>
        <p:txBody>
          <a:bodyPr/>
          <a:lstStyle/>
          <a:p>
            <a:pPr algn="ctr"/>
            <a:r>
              <a:rPr lang="en-IN" dirty="0"/>
              <a:t>WASM VM</a:t>
            </a:r>
          </a:p>
        </p:txBody>
      </p:sp>
      <p:sp>
        <p:nvSpPr>
          <p:cNvPr id="3" name="Content Placeholder 2">
            <a:extLst>
              <a:ext uri="{FF2B5EF4-FFF2-40B4-BE49-F238E27FC236}">
                <a16:creationId xmlns:a16="http://schemas.microsoft.com/office/drawing/2014/main" id="{AE4F85FE-CB77-4372-A369-55DCD05AC7D8}"/>
              </a:ext>
            </a:extLst>
          </p:cNvPr>
          <p:cNvSpPr>
            <a:spLocks noGrp="1"/>
          </p:cNvSpPr>
          <p:nvPr>
            <p:ph idx="1"/>
          </p:nvPr>
        </p:nvSpPr>
        <p:spPr/>
        <p:txBody>
          <a:bodyPr anchor="ctr"/>
          <a:lstStyle/>
          <a:p>
            <a:pPr marL="0" indent="0" algn="ctr">
              <a:buNone/>
            </a:pPr>
            <a:r>
              <a:rPr lang="en-IN" dirty="0">
                <a:hlinkClick r:id="rId2"/>
              </a:rPr>
              <a:t>https://github.com/perlin-network/life</a:t>
            </a:r>
            <a:r>
              <a:rPr lang="en-IN" dirty="0"/>
              <a:t> </a:t>
            </a:r>
          </a:p>
          <a:p>
            <a:pPr marL="0" indent="0" algn="ctr">
              <a:buNone/>
            </a:pPr>
            <a:endParaRPr lang="en-IN" dirty="0"/>
          </a:p>
          <a:p>
            <a:pPr marL="0" indent="0" algn="ctr">
              <a:buNone/>
            </a:pPr>
            <a:r>
              <a:rPr lang="en-IN" dirty="0">
                <a:hlinkClick r:id="rId3"/>
              </a:rPr>
              <a:t>https://github.com/WAVM/WAVM</a:t>
            </a:r>
            <a:endParaRPr lang="en-IN" dirty="0"/>
          </a:p>
          <a:p>
            <a:pPr marL="0" indent="0" algn="ctr">
              <a:buNone/>
            </a:pPr>
            <a:endParaRPr lang="en-IN" dirty="0"/>
          </a:p>
        </p:txBody>
      </p:sp>
    </p:spTree>
    <p:extLst>
      <p:ext uri="{BB962C8B-B14F-4D97-AF65-F5344CB8AC3E}">
        <p14:creationId xmlns:p14="http://schemas.microsoft.com/office/powerpoint/2010/main" val="1813197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1229</Words>
  <Application>Microsoft Office PowerPoint</Application>
  <PresentationFormat>Widescreen</PresentationFormat>
  <Paragraphs>70</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WebAssembly</vt:lpstr>
      <vt:lpstr>What is WebAssembly</vt:lpstr>
      <vt:lpstr>History of WebAssembly</vt:lpstr>
      <vt:lpstr>Who is Developing WASM</vt:lpstr>
      <vt:lpstr>Which browser Support WASM</vt:lpstr>
      <vt:lpstr>JS in Nutshell </vt:lpstr>
      <vt:lpstr>WASM</vt:lpstr>
      <vt:lpstr>WASM</vt:lpstr>
      <vt:lpstr>WASM VM</vt:lpstr>
      <vt:lpstr>Why WASM?</vt:lpstr>
      <vt:lpstr>Where should we use?</vt:lpstr>
      <vt:lpstr>Example</vt:lpstr>
      <vt:lpstr>Working with WebAssembly</vt:lpstr>
      <vt:lpstr>Write WASM Yourself</vt:lpstr>
      <vt:lpstr>Compile Code into WASM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WebAssembly</dc:title>
  <dc:creator>Sourabh Somani</dc:creator>
  <cp:lastModifiedBy>Sourabh Somani</cp:lastModifiedBy>
  <cp:revision>98</cp:revision>
  <dcterms:created xsi:type="dcterms:W3CDTF">2019-01-26T13:25:17Z</dcterms:created>
  <dcterms:modified xsi:type="dcterms:W3CDTF">2019-01-26T19:43:53Z</dcterms:modified>
</cp:coreProperties>
</file>