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2"/>
  </p:notesMasterIdLst>
  <p:sldIdLst>
    <p:sldId id="287" r:id="rId2"/>
    <p:sldId id="263" r:id="rId3"/>
    <p:sldId id="264" r:id="rId4"/>
    <p:sldId id="265" r:id="rId5"/>
    <p:sldId id="268" r:id="rId6"/>
    <p:sldId id="273" r:id="rId7"/>
    <p:sldId id="262" r:id="rId8"/>
    <p:sldId id="278" r:id="rId9"/>
    <p:sldId id="280" r:id="rId10"/>
    <p:sldId id="281" r:id="rId11"/>
    <p:sldId id="282" r:id="rId12"/>
    <p:sldId id="284" r:id="rId13"/>
    <p:sldId id="257" r:id="rId14"/>
    <p:sldId id="272" r:id="rId15"/>
    <p:sldId id="258" r:id="rId16"/>
    <p:sldId id="274" r:id="rId17"/>
    <p:sldId id="259" r:id="rId18"/>
    <p:sldId id="275" r:id="rId19"/>
    <p:sldId id="26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FAF0-A314-4936-BCA1-3A18A2C9410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6782F-D706-4D41-878A-CA9275B1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Profit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RD_Spend Vs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Administration vs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Marketing_Spend Vs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Marketing_Spend, Sum of Administration and RD_Spend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RD_Spend Vs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2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7C10E-C460-41A1-8E39-5C34DBB0137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15ACAD-F78C-42D5-9E0A-58F696A6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81d237f-f14f-4620-8945-d887b10ea6e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d81d237f-f14f-4620-8945-d887b10ea6e0/?pbi_source=PowerPoin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d81d237f-f14f-4620-8945-d887b10ea6e0/?pbi_source=PowerPoint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81d237f-f14f-4620-8945-d887b10ea6e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61B9-6132-4DF4-B1E7-C0F63CF1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70" y="1447801"/>
            <a:ext cx="10986247" cy="861420"/>
          </a:xfrm>
        </p:spPr>
        <p:txBody>
          <a:bodyPr/>
          <a:lstStyle/>
          <a:p>
            <a:r>
              <a:rPr lang="en-US" sz="3600" b="1" smtClean="0">
                <a:latin typeface="Algerian" panose="04020705040A02060702" pitchFamily="82" charset="0"/>
              </a:rPr>
              <a:t>  Project </a:t>
            </a:r>
            <a:r>
              <a:rPr lang="en-US" sz="3600" b="1" dirty="0">
                <a:latin typeface="Algerian" panose="04020705040A02060702" pitchFamily="82" charset="0"/>
              </a:rPr>
              <a:t>team ID :   </a:t>
            </a:r>
            <a:r>
              <a:rPr lang="en-US" sz="3600" b="1" dirty="0">
                <a:latin typeface="Algerian" panose="04020705040A02060702" pitchFamily="82" charset="0"/>
              </a:rPr>
              <a:t>PTID-CDA-NOV-24-244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815A-9E04-405A-9E21-548F42D2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85247"/>
            <a:ext cx="8825658" cy="2653553"/>
          </a:xfrm>
        </p:spPr>
        <p:txBody>
          <a:bodyPr>
            <a:normAutofit/>
          </a:bodyPr>
          <a:lstStyle/>
          <a:p>
            <a:r>
              <a:rPr lang="en-US" b="1" u="sng" dirty="0"/>
              <a:t>PRDA – 01 Profit Analysis</a:t>
            </a:r>
          </a:p>
          <a:p>
            <a:endParaRPr lang="en-US" b="1" u="sng" dirty="0"/>
          </a:p>
          <a:p>
            <a:r>
              <a:rPr lang="en-US" b="1" u="sng" dirty="0"/>
              <a:t>Team Members :</a:t>
            </a:r>
            <a:endParaRPr lang="en-US" dirty="0"/>
          </a:p>
          <a:p>
            <a:r>
              <a:rPr lang="en-US" dirty="0" smtClean="0"/>
              <a:t>NIKHIL </a:t>
            </a:r>
            <a:r>
              <a:rPr lang="en-US" dirty="0"/>
              <a:t>EKHANDE     </a:t>
            </a:r>
            <a:r>
              <a:rPr lang="en-US" cap="none" dirty="0" smtClean="0"/>
              <a:t>nikhilekhande2@gmail.com</a:t>
            </a:r>
          </a:p>
          <a:p>
            <a:r>
              <a:rPr lang="en-US" dirty="0" err="1" smtClean="0"/>
              <a:t>Pranjal</a:t>
            </a:r>
            <a:r>
              <a:rPr lang="en-US" dirty="0" smtClean="0"/>
              <a:t> </a:t>
            </a:r>
            <a:r>
              <a:rPr lang="en-US" dirty="0" err="1" smtClean="0"/>
              <a:t>waghmare</a:t>
            </a:r>
            <a:r>
              <a:rPr lang="en-US" dirty="0"/>
              <a:t>     </a:t>
            </a:r>
            <a:r>
              <a:rPr lang="en-US" cap="none" dirty="0" smtClean="0"/>
              <a:t>pranjalw5@gmail.com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ECB96C-D23D-433A-B6B1-280C1DAAF537}"/>
              </a:ext>
            </a:extLst>
          </p:cNvPr>
          <p:cNvSpPr/>
          <p:nvPr/>
        </p:nvSpPr>
        <p:spPr>
          <a:xfrm>
            <a:off x="618564" y="889844"/>
            <a:ext cx="107307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pie chart shows the distribution of profits across three states: New York, Florida, and California. Here are the insights: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New York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$1.93M</a:t>
            </a:r>
            <a:r>
              <a:rPr lang="en-US" dirty="0"/>
              <a:t> in profit, accounting for </a:t>
            </a:r>
            <a:r>
              <a:rPr lang="en-US" b="1" dirty="0"/>
              <a:t>34.53%</a:t>
            </a:r>
            <a:r>
              <a:rPr lang="en-US" dirty="0"/>
              <a:t> of the total profit.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New York contributes the highest Profit share among the three states.                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Florida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$1.9M</a:t>
            </a:r>
            <a:r>
              <a:rPr lang="en-US" dirty="0"/>
              <a:t> in profit, representing </a:t>
            </a:r>
            <a:r>
              <a:rPr lang="en-US" b="1" dirty="0"/>
              <a:t>33.93%</a:t>
            </a:r>
            <a:r>
              <a:rPr lang="en-US" dirty="0"/>
              <a:t> of the total.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Florida's profit is slightly lower than New York's, making it the second-largest contributor.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California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$1.77M</a:t>
            </a:r>
            <a:r>
              <a:rPr lang="en-US" dirty="0"/>
              <a:t> in profit, making up </a:t>
            </a:r>
            <a:r>
              <a:rPr lang="en-US" b="1" dirty="0"/>
              <a:t>31.54%</a:t>
            </a:r>
            <a:r>
              <a:rPr lang="en-US" dirty="0"/>
              <a:t> of the total.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California has the lowest profit share, but the difference is marginal compared to the other states.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0D193-65F2-4A23-B92F-1D7F1FDB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3BC4-ECAE-4F16-9BD9-CBB1F914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094"/>
          </a:xfrm>
        </p:spPr>
        <p:txBody>
          <a:bodyPr/>
          <a:lstStyle/>
          <a:p>
            <a:r>
              <a:rPr lang="en-US" sz="3200" dirty="0"/>
              <a:t>Correlation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6DD0D-791E-4FD4-8928-BA52A6D0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21570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31EC4F-EB81-4DA2-9CAC-85C66240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97336"/>
              </p:ext>
            </p:extLst>
          </p:nvPr>
        </p:nvGraphicFramePr>
        <p:xfrm>
          <a:off x="297883" y="2818375"/>
          <a:ext cx="11672048" cy="316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98">
                  <a:extLst>
                    <a:ext uri="{9D8B030D-6E8A-4147-A177-3AD203B41FA5}">
                      <a16:colId xmlns:a16="http://schemas.microsoft.com/office/drawing/2014/main" val="158194617"/>
                    </a:ext>
                  </a:extLst>
                </a:gridCol>
                <a:gridCol w="2864331">
                  <a:extLst>
                    <a:ext uri="{9D8B030D-6E8A-4147-A177-3AD203B41FA5}">
                      <a16:colId xmlns:a16="http://schemas.microsoft.com/office/drawing/2014/main" val="2418884067"/>
                    </a:ext>
                  </a:extLst>
                </a:gridCol>
                <a:gridCol w="3341931">
                  <a:extLst>
                    <a:ext uri="{9D8B030D-6E8A-4147-A177-3AD203B41FA5}">
                      <a16:colId xmlns:a16="http://schemas.microsoft.com/office/drawing/2014/main" val="4172397838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852096144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275952112"/>
                    </a:ext>
                  </a:extLst>
                </a:gridCol>
              </a:tblGrid>
              <a:tr h="630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1904"/>
                  </a:ext>
                </a:extLst>
              </a:tr>
              <a:tr h="630219">
                <a:tc>
                  <a:txBody>
                    <a:bodyPr/>
                    <a:lstStyle/>
                    <a:p>
                      <a:r>
                        <a:rPr lang="en-US" dirty="0"/>
                        <a:t>RD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92773"/>
                  </a:ext>
                </a:extLst>
              </a:tr>
              <a:tr h="630219"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0.241955245081689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44849"/>
                  </a:ext>
                </a:extLst>
              </a:tr>
              <a:tr h="630219">
                <a:tc>
                  <a:txBody>
                    <a:bodyPr/>
                    <a:lstStyle/>
                    <a:p>
                      <a:r>
                        <a:rPr lang="en-US" dirty="0"/>
                        <a:t>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0.724248133053879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-0.0321538751253866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73383"/>
                  </a:ext>
                </a:extLst>
              </a:tr>
              <a:tr h="630219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0.972900465659483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0.200716568268721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0.747765721741476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7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7340-E100-4FFE-93AF-963E2EFE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53611"/>
            <a:ext cx="9404723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R&amp;D Spend vs Profit:</a:t>
            </a:r>
            <a:b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F152-203D-4522-9909-219D4ECE2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56" y="2881130"/>
            <a:ext cx="9404723" cy="5472952"/>
          </a:xfrm>
        </p:spPr>
        <p:txBody>
          <a:bodyPr/>
          <a:lstStyle/>
          <a:p>
            <a:r>
              <a:rPr lang="en-US" dirty="0"/>
              <a:t>Clear Positive Correlation: There is a strong positive trend between R&amp;D Spend and Profit. As R&amp;D spending increases, the profit increases consistently.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 err="1"/>
              <a:t>RD_Spend</a:t>
            </a:r>
            <a:r>
              <a:rPr lang="en-US" dirty="0"/>
              <a:t> has a very strong positive correlation with </a:t>
            </a:r>
            <a:r>
              <a:rPr lang="en-US" b="1" dirty="0"/>
              <a:t>Profit</a:t>
            </a:r>
            <a:r>
              <a:rPr lang="en-US" dirty="0"/>
              <a:t> (0.97), indicating that as R&amp;D spending increases, profit also increase significantly.</a:t>
            </a:r>
          </a:p>
          <a:p>
            <a:pPr marL="457200" lvl="1" indent="0">
              <a:buNone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Insight: Investment in research and development appears to have a direct and strong impact on profitability. The more you invest in R&amp;D, the more profit is generated.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D_Spend Vs Profi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"/>
            <a:ext cx="12192001" cy="6952128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0193-8147-4D2C-9961-B86A83B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10" y="962170"/>
            <a:ext cx="9404723" cy="86509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2.Marketing vs Profit: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D60E-A7B1-42F8-9072-57F63F6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11" y="2393576"/>
            <a:ext cx="9404723" cy="4769224"/>
          </a:xfrm>
        </p:spPr>
        <p:txBody>
          <a:bodyPr>
            <a:normAutofit/>
          </a:bodyPr>
          <a:lstStyle/>
          <a:p>
            <a:r>
              <a:rPr lang="en-US" b="1" dirty="0"/>
              <a:t>Strong Positive Correlation</a:t>
            </a:r>
            <a:r>
              <a:rPr lang="en-US" dirty="0"/>
              <a:t>: There is a strong positive trend between </a:t>
            </a:r>
            <a:r>
              <a:rPr lang="en-US" b="1" dirty="0"/>
              <a:t>Marketing vs Profit</a:t>
            </a:r>
            <a:r>
              <a:rPr lang="en-US" dirty="0"/>
              <a:t> scatter plot. There are some variations, but in general, higher Marketing spending also increase in profit.</a:t>
            </a:r>
          </a:p>
          <a:p>
            <a:r>
              <a:rPr lang="en-US" b="1" dirty="0" err="1"/>
              <a:t>Marketing_Spend</a:t>
            </a:r>
            <a:r>
              <a:rPr lang="en-US" dirty="0"/>
              <a:t> also has a strong positive correlation with </a:t>
            </a:r>
            <a:r>
              <a:rPr lang="en-US" b="1" dirty="0"/>
              <a:t>Profit</a:t>
            </a:r>
            <a:r>
              <a:rPr lang="en-US" dirty="0"/>
              <a:t> (0.75).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RD_Spend</a:t>
            </a:r>
            <a:r>
              <a:rPr lang="en-US" dirty="0"/>
              <a:t> and </a:t>
            </a:r>
            <a:r>
              <a:rPr lang="en-US" b="1" dirty="0" err="1"/>
              <a:t>Marketing_Spend</a:t>
            </a:r>
            <a:r>
              <a:rPr lang="en-US" dirty="0"/>
              <a:t> are fairly strongly correlated (0.72), indicating that companies with higher R&amp;D spend tend to spend more on marketing as well.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: Marketing  spending has a strong positive effect on profit, but it is not as strong as the R&amp;D spend. There may be diminishing returns on increased marketing expenses.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Marketing_Spend Vs Profi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9052A413-CA7C-42EE-A08A-B1A5D45D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1158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2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B107-10E1-4500-83F0-F7A7122E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41" y="1538087"/>
            <a:ext cx="9404723" cy="703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Administration vs Profit</a:t>
            </a:r>
            <a:br>
              <a:rPr lang="en-US" sz="3200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5D29-24DB-4030-8463-B0230CAE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17" y="2510373"/>
            <a:ext cx="9619547" cy="47961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 Strong Correlation</a:t>
            </a:r>
            <a:r>
              <a:rPr lang="en-US" dirty="0"/>
              <a:t>: The data points for </a:t>
            </a:r>
            <a:r>
              <a:rPr lang="en-US" b="1" dirty="0"/>
              <a:t>Administration</a:t>
            </a:r>
            <a:r>
              <a:rPr lang="en-US" dirty="0"/>
              <a:t> </a:t>
            </a:r>
            <a:r>
              <a:rPr lang="en-US" b="1" dirty="0"/>
              <a:t>Spend vs Profit</a:t>
            </a:r>
            <a:r>
              <a:rPr lang="en-US" dirty="0"/>
              <a:t> are widely scattered, and there is no clear upward or downward trend. This indicates that changes in </a:t>
            </a:r>
            <a:r>
              <a:rPr lang="en-US" b="1" dirty="0"/>
              <a:t>Administration</a:t>
            </a:r>
            <a:r>
              <a:rPr lang="en-US" dirty="0"/>
              <a:t> </a:t>
            </a:r>
            <a:r>
              <a:rPr lang="en-US" b="1" dirty="0"/>
              <a:t>Spend</a:t>
            </a:r>
            <a:r>
              <a:rPr lang="en-US" dirty="0"/>
              <a:t> do not show a strong relationship with profit.</a:t>
            </a:r>
          </a:p>
          <a:p>
            <a:r>
              <a:rPr lang="en-US" b="1" dirty="0"/>
              <a:t>Administration</a:t>
            </a:r>
            <a:r>
              <a:rPr lang="en-US" dirty="0"/>
              <a:t> has a weak positive correlation with </a:t>
            </a:r>
            <a:r>
              <a:rPr lang="en-US" b="1" dirty="0"/>
              <a:t>Profit</a:t>
            </a:r>
            <a:r>
              <a:rPr lang="en-US" dirty="0"/>
              <a:t> (0.20), less impact on profit.</a:t>
            </a:r>
          </a:p>
          <a:p>
            <a:r>
              <a:rPr lang="en-US" b="1" dirty="0"/>
              <a:t>Insight</a:t>
            </a:r>
            <a:r>
              <a:rPr lang="en-US" dirty="0"/>
              <a:t>: </a:t>
            </a:r>
            <a:r>
              <a:rPr lang="en-US" b="1" dirty="0"/>
              <a:t>Administration</a:t>
            </a:r>
            <a:r>
              <a:rPr lang="en-US" dirty="0"/>
              <a:t> </a:t>
            </a:r>
            <a:r>
              <a:rPr lang="en-US" b="1" dirty="0"/>
              <a:t>Spend </a:t>
            </a:r>
            <a:r>
              <a:rPr lang="en-US" dirty="0"/>
              <a:t>does not seem to have a significant or consistent impact on profit. It might suggest that either the </a:t>
            </a:r>
            <a:r>
              <a:rPr lang="en-US" b="1" dirty="0"/>
              <a:t>Administration</a:t>
            </a:r>
            <a:r>
              <a:rPr lang="en-US" dirty="0"/>
              <a:t> strategies are not yielding immediate results, or other factors (like </a:t>
            </a:r>
            <a:r>
              <a:rPr lang="en-US" b="1" dirty="0"/>
              <a:t>Administration</a:t>
            </a:r>
            <a:r>
              <a:rPr lang="en-US" dirty="0"/>
              <a:t> conditions or product effectiveness) might be affecting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Administration Spend Vs  Profi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64210CEA-1F0D-47CE-8960-4019FE41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84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A57-2555-46DC-8B62-19BCB9F2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585" y="1171175"/>
            <a:ext cx="9404723" cy="97267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Conclusion: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FB80-6785-4288-84A7-6BBFDE0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24" y="2919934"/>
            <a:ext cx="9404723" cy="4634752"/>
          </a:xfrm>
        </p:spPr>
        <p:txBody>
          <a:bodyPr>
            <a:normAutofit/>
          </a:bodyPr>
          <a:lstStyle/>
          <a:p>
            <a:r>
              <a:rPr lang="en-US" b="1" dirty="0"/>
              <a:t>R&amp;D spending</a:t>
            </a:r>
            <a:r>
              <a:rPr lang="en-US" dirty="0"/>
              <a:t> has a clear, positive correlation with profit, meaning investments here drive profitability.</a:t>
            </a:r>
          </a:p>
          <a:p>
            <a:r>
              <a:rPr lang="en-US" b="1" dirty="0"/>
              <a:t>Marketing spending</a:t>
            </a:r>
            <a:r>
              <a:rPr lang="en-US" dirty="0"/>
              <a:t> shows a strong correlation, contributing somewhat to profit but with less impact then RD spend.</a:t>
            </a:r>
          </a:p>
          <a:p>
            <a:r>
              <a:rPr lang="en-US" b="1" dirty="0"/>
              <a:t>Administration spending</a:t>
            </a:r>
            <a:r>
              <a:rPr lang="en-US" dirty="0"/>
              <a:t> shows no clear relationship with profit in this dataset, indicating the need for a deeper investigation into how marketing investments are influencing financial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E6CF-76D0-46B3-A751-F109B7FF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1293-742C-4FA7-9904-7A0CA06A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Profit analysis is the process of calculating or analyzing the profits of a business. It helps businesses identify their revenue streams and where they can reduce their expenses to generate maximum gains.</a:t>
            </a:r>
          </a:p>
        </p:txBody>
      </p:sp>
    </p:spTree>
    <p:extLst>
      <p:ext uri="{BB962C8B-B14F-4D97-AF65-F5344CB8AC3E}">
        <p14:creationId xmlns:p14="http://schemas.microsoft.com/office/powerpoint/2010/main" val="38134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5D96-EC4D-4189-8C8B-B2E8A8B3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776" y="2030506"/>
            <a:ext cx="5499848" cy="2178423"/>
          </a:xfrm>
        </p:spPr>
        <p:txBody>
          <a:bodyPr/>
          <a:lstStyle/>
          <a:p>
            <a:pPr algn="ctr"/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19248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4B11-4C22-4D27-8FF1-40C6550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Profit Analysis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B0EE-8EB9-4EEF-89CA-970B236F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Attribute Information</a:t>
            </a:r>
          </a:p>
          <a:p>
            <a:r>
              <a:rPr lang="en-US" dirty="0" err="1"/>
              <a:t>RD_Spend</a:t>
            </a:r>
            <a:r>
              <a:rPr lang="en-US" dirty="0"/>
              <a:t>: Money spent on Research &amp; Development</a:t>
            </a:r>
          </a:p>
          <a:p>
            <a:r>
              <a:rPr lang="en-US" dirty="0"/>
              <a:t>Administration: Money spent on Administration</a:t>
            </a:r>
          </a:p>
          <a:p>
            <a:r>
              <a:rPr lang="en-US" dirty="0" err="1"/>
              <a:t>Marketing_Spend</a:t>
            </a:r>
            <a:r>
              <a:rPr lang="en-US" dirty="0"/>
              <a:t>: Money spent on Marketing</a:t>
            </a:r>
          </a:p>
          <a:p>
            <a:r>
              <a:rPr lang="en-US" dirty="0"/>
              <a:t>State: The state where the company operates</a:t>
            </a:r>
          </a:p>
          <a:p>
            <a:r>
              <a:rPr lang="en-US" dirty="0"/>
              <a:t>Profit: The company's profit</a:t>
            </a:r>
          </a:p>
        </p:txBody>
      </p:sp>
    </p:spTree>
    <p:extLst>
      <p:ext uri="{BB962C8B-B14F-4D97-AF65-F5344CB8AC3E}">
        <p14:creationId xmlns:p14="http://schemas.microsoft.com/office/powerpoint/2010/main" val="812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6E98-24F3-4975-ADBF-488E5FB9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2400" b="1" dirty="0"/>
              <a:t>Task 1:  </a:t>
            </a:r>
            <a:br>
              <a:rPr lang="en-US" sz="2400" b="1" dirty="0"/>
            </a:br>
            <a:r>
              <a:rPr lang="en-US" sz="2400" b="1" dirty="0"/>
              <a:t>Perform Regression Analysis for the given data to identify how the money spent on Marketing, R&amp;D, and Administration is affecting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817A-305F-4C5E-A67C-25BEE3C4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514600"/>
            <a:ext cx="9404723" cy="3733799"/>
          </a:xfrm>
        </p:spPr>
        <p:txBody>
          <a:bodyPr/>
          <a:lstStyle/>
          <a:p>
            <a:r>
              <a:rPr lang="en-US" dirty="0"/>
              <a:t>Y = dependent variable = Profit</a:t>
            </a:r>
          </a:p>
          <a:p>
            <a:r>
              <a:rPr lang="en-US" dirty="0"/>
              <a:t>X=Independent Variable =RD spent, Administration, marketing spend</a:t>
            </a:r>
          </a:p>
          <a:p>
            <a:r>
              <a:rPr lang="en-US" dirty="0"/>
              <a:t>Multi regression Analysis Equation = m1x1+m2x2+m3x3+c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E3BC9F-4CA3-41BD-83E1-39F3D70F2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50895"/>
              </p:ext>
            </p:extLst>
          </p:nvPr>
        </p:nvGraphicFramePr>
        <p:xfrm>
          <a:off x="835212" y="3799043"/>
          <a:ext cx="8128000" cy="157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80863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31103"/>
                    </a:ext>
                  </a:extLst>
                </a:gridCol>
              </a:tblGrid>
              <a:tr h="463675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50122.1929898653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8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0.805715049915743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-0.0268159683947511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9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0.0272280648008189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3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3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06C-E8D5-4EF2-A0DD-738D9934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729"/>
          </a:xfrm>
        </p:spPr>
        <p:txBody>
          <a:bodyPr>
            <a:normAutofit/>
          </a:bodyPr>
          <a:lstStyle/>
          <a:p>
            <a:r>
              <a:rPr lang="en-US" sz="2800" dirty="0"/>
              <a:t>The predicted profits based on the given inputs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7AD7-F307-4373-A31E-FCD64817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99" y="2284848"/>
            <a:ext cx="9404723" cy="4917140"/>
          </a:xfrm>
        </p:spPr>
        <p:txBody>
          <a:bodyPr>
            <a:normAutofit/>
          </a:bodyPr>
          <a:lstStyle/>
          <a:p>
            <a:r>
              <a:rPr lang="en-US" dirty="0"/>
              <a:t>Profit=(0.80571505)*</a:t>
            </a:r>
            <a:r>
              <a:rPr lang="en-US" dirty="0" err="1"/>
              <a:t>RD_spend</a:t>
            </a:r>
            <a:r>
              <a:rPr lang="en-US" dirty="0"/>
              <a:t>+(0.026815968)*Administration spend+(0.027228065)*Marketing spend+50122.19299.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For </a:t>
            </a:r>
            <a:r>
              <a:rPr lang="en-US" dirty="0" err="1"/>
              <a:t>RD_Spend</a:t>
            </a:r>
            <a:r>
              <a:rPr lang="en-US" dirty="0"/>
              <a:t>: 21892.92, Administration: 81910.77, and </a:t>
            </a:r>
            <a:r>
              <a:rPr lang="en-US" dirty="0" err="1"/>
              <a:t>Marketing_Spend</a:t>
            </a:r>
            <a:r>
              <a:rPr lang="en-US" dirty="0"/>
              <a:t>: 164270.7, the predicted </a:t>
            </a:r>
            <a:r>
              <a:rPr lang="en-US" b="1" dirty="0"/>
              <a:t>profit</a:t>
            </a:r>
            <a:r>
              <a:rPr lang="en-US" dirty="0"/>
              <a:t> is approximately </a:t>
            </a:r>
            <a:r>
              <a:rPr lang="en-US" b="1" dirty="0"/>
              <a:t>$70037.90477</a:t>
            </a:r>
          </a:p>
          <a:p>
            <a:r>
              <a:rPr lang="en-US" dirty="0"/>
              <a:t>2. For </a:t>
            </a:r>
            <a:r>
              <a:rPr lang="en-US" dirty="0" err="1"/>
              <a:t>RD_Spend</a:t>
            </a:r>
            <a:r>
              <a:rPr lang="en-US" dirty="0"/>
              <a:t>: 23940.93, Administration: 96489.63, and </a:t>
            </a:r>
            <a:r>
              <a:rPr lang="en-US" dirty="0" err="1"/>
              <a:t>Marketing_Spend</a:t>
            </a:r>
            <a:r>
              <a:rPr lang="en-US" dirty="0"/>
              <a:t>: 137001.1, the predicted </a:t>
            </a:r>
            <a:r>
              <a:rPr lang="en-US" b="1" dirty="0"/>
              <a:t>profit</a:t>
            </a:r>
            <a:r>
              <a:rPr lang="en-US" dirty="0"/>
              <a:t> is approximately </a:t>
            </a:r>
            <a:r>
              <a:rPr lang="en-US" b="1" dirty="0"/>
              <a:t>$70554.57256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1AD1D5-A996-4BEE-B6E9-A69A76AE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34368"/>
              </p:ext>
            </p:extLst>
          </p:nvPr>
        </p:nvGraphicFramePr>
        <p:xfrm>
          <a:off x="1307322" y="3144691"/>
          <a:ext cx="7301101" cy="137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4">
                  <a:extLst>
                    <a:ext uri="{9D8B030D-6E8A-4147-A177-3AD203B41FA5}">
                      <a16:colId xmlns:a16="http://schemas.microsoft.com/office/drawing/2014/main" val="164958305"/>
                    </a:ext>
                  </a:extLst>
                </a:gridCol>
                <a:gridCol w="1804133">
                  <a:extLst>
                    <a:ext uri="{9D8B030D-6E8A-4147-A177-3AD203B41FA5}">
                      <a16:colId xmlns:a16="http://schemas.microsoft.com/office/drawing/2014/main" val="3586236873"/>
                    </a:ext>
                  </a:extLst>
                </a:gridCol>
                <a:gridCol w="2244835">
                  <a:extLst>
                    <a:ext uri="{9D8B030D-6E8A-4147-A177-3AD203B41FA5}">
                      <a16:colId xmlns:a16="http://schemas.microsoft.com/office/drawing/2014/main" val="301183646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88572279"/>
                    </a:ext>
                  </a:extLst>
                </a:gridCol>
              </a:tblGrid>
              <a:tr h="368559">
                <a:tc>
                  <a:txBody>
                    <a:bodyPr/>
                    <a:lstStyle/>
                    <a:p>
                      <a:r>
                        <a:rPr lang="en-US" dirty="0"/>
                        <a:t>R&amp;D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88442"/>
                  </a:ext>
                </a:extLst>
              </a:tr>
              <a:tr h="354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21892.92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81910.77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164270.7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70037.90477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16640"/>
                  </a:ext>
                </a:extLst>
              </a:tr>
              <a:tr h="325623">
                <a:tc>
                  <a:txBody>
                    <a:bodyPr/>
                    <a:lstStyle/>
                    <a:p>
                      <a:r>
                        <a:rPr lang="en-US" dirty="0"/>
                        <a:t>23940.93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96489.63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137001.1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70554.57256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6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6997-14E5-4C1E-A214-C59C96B8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64" y="2684034"/>
            <a:ext cx="9493813" cy="318519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Task 3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Visualize the data using Tableau /Power BI and derive insights about all the features provided and give your inputs/suggestions to the company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9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card ,card ,slicer , Profit by State ,RD_Spend Vs Profit , Administration vs profit ,Marketing_Spend Vs Profit , Marketing_Spend, Sum of Administration and RD_Spend by Stat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294" y="0"/>
            <a:ext cx="12386294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A28AED-6C6E-4846-A941-42DC2E5D9B38}"/>
              </a:ext>
            </a:extLst>
          </p:cNvPr>
          <p:cNvSpPr/>
          <p:nvPr/>
        </p:nvSpPr>
        <p:spPr>
          <a:xfrm>
            <a:off x="228600" y="0"/>
            <a:ext cx="1168549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bar chart presents a comparison of spending across three categories (Marketing, Administration, and R&amp;D) for different states: New York, California, and Florida. The insights drawn from the chart are: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New York</a:t>
            </a:r>
            <a:r>
              <a:rPr lang="en-US" dirty="0"/>
              <a:t>: Marketing Spend :  3.49M </a:t>
            </a:r>
          </a:p>
          <a:p>
            <a:r>
              <a:rPr lang="en-US" dirty="0"/>
              <a:t>                       R&amp;D Spend  : 1.30M</a:t>
            </a:r>
          </a:p>
          <a:p>
            <a:r>
              <a:rPr lang="en-US" dirty="0"/>
              <a:t>			Administration Spend : 2.07M </a:t>
            </a:r>
          </a:p>
          <a:p>
            <a:r>
              <a:rPr lang="en-US" b="1" dirty="0"/>
              <a:t>Observation</a:t>
            </a:r>
            <a:r>
              <a:rPr lang="en-US" dirty="0"/>
              <a:t>:</a:t>
            </a:r>
          </a:p>
          <a:p>
            <a:r>
              <a:rPr lang="en-US" dirty="0"/>
              <a:t> New York has the highest R&amp;D spend and administrative Spend among the three states, and moderate  Marketing Spend.</a:t>
            </a:r>
          </a:p>
          <a:p>
            <a:endParaRPr lang="en-US" dirty="0"/>
          </a:p>
          <a:p>
            <a:r>
              <a:rPr lang="en-US" b="1" dirty="0"/>
              <a:t>2.Florida</a:t>
            </a:r>
            <a:r>
              <a:rPr lang="en-US" dirty="0"/>
              <a:t>: Marketing Spend : 3.96M,</a:t>
            </a:r>
          </a:p>
          <a:p>
            <a:r>
              <a:rPr lang="en-US" dirty="0"/>
              <a:t>		  R&amp;D Spend : 1.29M,</a:t>
            </a:r>
          </a:p>
          <a:p>
            <a:r>
              <a:rPr lang="en-US" dirty="0"/>
              <a:t>		  Administration Spend: 1	.95M</a:t>
            </a:r>
          </a:p>
          <a:p>
            <a:r>
              <a:rPr lang="en-US" b="1" dirty="0"/>
              <a:t>Observation</a:t>
            </a:r>
            <a:r>
              <a:rPr lang="en-US" dirty="0"/>
              <a:t>: </a:t>
            </a:r>
          </a:p>
          <a:p>
            <a:r>
              <a:rPr lang="en-US" dirty="0"/>
              <a:t>Florida has the highest marketing spend overall, and moderate R&amp;D investment, but its administration spending is lower than in other states..</a:t>
            </a:r>
          </a:p>
          <a:p>
            <a:endParaRPr lang="en-US" dirty="0"/>
          </a:p>
          <a:p>
            <a:r>
              <a:rPr lang="en-US" b="1" dirty="0"/>
              <a:t>3.California</a:t>
            </a:r>
            <a:r>
              <a:rPr lang="en-US" dirty="0"/>
              <a:t>: Marketing Spend: 3.10M ,</a:t>
            </a:r>
          </a:p>
          <a:p>
            <a:r>
              <a:rPr lang="en-US" dirty="0"/>
              <a:t>			R &amp; D Spend: 1.10M ,</a:t>
            </a:r>
          </a:p>
          <a:p>
            <a:r>
              <a:rPr lang="en-US" dirty="0"/>
              <a:t> 			Administration spend : 2.05M</a:t>
            </a:r>
          </a:p>
          <a:p>
            <a:r>
              <a:rPr lang="en-US" b="1" dirty="0"/>
              <a:t>Observation:</a:t>
            </a:r>
          </a:p>
          <a:p>
            <a:r>
              <a:rPr lang="en-US" dirty="0"/>
              <a:t> California has a  low Marketing spending, Moderate Administrative spend but its R&amp;D spend is lower than in other states.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97B78-BACF-4C80-9C24-7FFF056F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0"/>
            <a:ext cx="12097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476</TotalTime>
  <Words>1053</Words>
  <Application>Microsoft Office PowerPoint</Application>
  <PresentationFormat>Widescreen</PresentationFormat>
  <Paragraphs>164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Century Gothic</vt:lpstr>
      <vt:lpstr>Wingdings 3</vt:lpstr>
      <vt:lpstr>Ion Boardroom</vt:lpstr>
      <vt:lpstr>  Project team ID :   PTID-CDA-NOV-24-244</vt:lpstr>
      <vt:lpstr>Profit Analysis</vt:lpstr>
      <vt:lpstr>Profit Analysis</vt:lpstr>
      <vt:lpstr>Task 1:   Perform Regression Analysis for the given data to identify how the money spent on Marketing, R&amp;D, and Administration is affecting</vt:lpstr>
      <vt:lpstr>The predicted profits based on the given inputs are:</vt:lpstr>
      <vt:lpstr>Task 3: Visualize the data using Tableau /Power BI and derive insights about all the features provided and give your inputs/suggestions to the company.</vt:lpstr>
      <vt:lpstr>Page 6</vt:lpstr>
      <vt:lpstr>PowerPoint Presentation</vt:lpstr>
      <vt:lpstr>PowerPoint Presentation</vt:lpstr>
      <vt:lpstr>PowerPoint Presentation</vt:lpstr>
      <vt:lpstr>PowerPoint Presentation</vt:lpstr>
      <vt:lpstr>Correlation</vt:lpstr>
      <vt:lpstr>1. R&amp;D Spend vs Profit: </vt:lpstr>
      <vt:lpstr>Page 5</vt:lpstr>
      <vt:lpstr>2.Marketing vs Profit: </vt:lpstr>
      <vt:lpstr>PowerPoint Presentation</vt:lpstr>
      <vt:lpstr>Administration vs Profit  </vt:lpstr>
      <vt:lpstr>PowerPoint Presentation</vt:lpstr>
      <vt:lpstr>Conclusion: </vt:lpstr>
      <vt:lpstr>       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Sindhu Nair</dc:creator>
  <cp:lastModifiedBy>Dell</cp:lastModifiedBy>
  <cp:revision>41</cp:revision>
  <dcterms:created xsi:type="dcterms:W3CDTF">2024-10-17T19:02:48Z</dcterms:created>
  <dcterms:modified xsi:type="dcterms:W3CDTF">2024-11-29T08:10:26Z</dcterms:modified>
</cp:coreProperties>
</file>