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91" r:id="rId4"/>
    <p:sldId id="270" r:id="rId5"/>
    <p:sldId id="274" r:id="rId6"/>
    <p:sldId id="276" r:id="rId7"/>
    <p:sldId id="277" r:id="rId8"/>
    <p:sldId id="278" r:id="rId9"/>
    <p:sldId id="288" r:id="rId10"/>
    <p:sldId id="289" r:id="rId11"/>
    <p:sldId id="257" r:id="rId12"/>
    <p:sldId id="258" r:id="rId13"/>
    <p:sldId id="264" r:id="rId14"/>
    <p:sldId id="259" r:id="rId15"/>
    <p:sldId id="263" r:id="rId16"/>
    <p:sldId id="260" r:id="rId17"/>
    <p:sldId id="267" r:id="rId18"/>
    <p:sldId id="261" r:id="rId19"/>
    <p:sldId id="262" r:id="rId20"/>
    <p:sldId id="265" r:id="rId21"/>
    <p:sldId id="266" r:id="rId22"/>
    <p:sldId id="280" r:id="rId23"/>
    <p:sldId id="281" r:id="rId24"/>
    <p:sldId id="282" r:id="rId25"/>
    <p:sldId id="283" r:id="rId26"/>
    <p:sldId id="284" r:id="rId27"/>
    <p:sldId id="285" r:id="rId28"/>
    <p:sldId id="286"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7" d="100"/>
          <a:sy n="97" d="100"/>
        </p:scale>
        <p:origin x="14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8CDEB8-5B5F-4FE6-94BA-4B7A73FA985E}" type="doc">
      <dgm:prSet loTypeId="urn:microsoft.com/office/officeart/2005/8/layout/hProcess9" loCatId="process" qsTypeId="urn:microsoft.com/office/officeart/2005/8/quickstyle/simple3" qsCatId="simple" csTypeId="urn:microsoft.com/office/officeart/2005/8/colors/accent1_3" csCatId="accent1" phldr="1"/>
      <dgm:spPr/>
      <dgm:t>
        <a:bodyPr/>
        <a:lstStyle/>
        <a:p>
          <a:endParaRPr lang="en-US"/>
        </a:p>
      </dgm:t>
    </dgm:pt>
    <dgm:pt modelId="{F719AC25-E915-40E1-908A-25D2FA35ADCB}">
      <dgm:prSet/>
      <dgm:spPr/>
      <dgm:t>
        <a:bodyPr/>
        <a:lstStyle/>
        <a:p>
          <a:r>
            <a:rPr lang="en-IN" dirty="0"/>
            <a:t>Code</a:t>
          </a:r>
        </a:p>
        <a:p>
          <a:r>
            <a:rPr lang="en-IN" dirty="0"/>
            <a:t> (In python using library NUMPY)</a:t>
          </a:r>
          <a:endParaRPr lang="en-US" dirty="0"/>
        </a:p>
      </dgm:t>
    </dgm:pt>
    <dgm:pt modelId="{948DF905-131A-4F5B-9A32-F5134E2D83A1}" type="parTrans" cxnId="{129A7FD9-F1D6-4F1F-8B54-8AACF5CF3120}">
      <dgm:prSet/>
      <dgm:spPr/>
      <dgm:t>
        <a:bodyPr/>
        <a:lstStyle/>
        <a:p>
          <a:endParaRPr lang="en-US"/>
        </a:p>
      </dgm:t>
    </dgm:pt>
    <dgm:pt modelId="{0BD66D7D-EFE7-4ACB-96A0-3F386E50B6C4}" type="sibTrans" cxnId="{129A7FD9-F1D6-4F1F-8B54-8AACF5CF3120}">
      <dgm:prSet/>
      <dgm:spPr/>
      <dgm:t>
        <a:bodyPr/>
        <a:lstStyle/>
        <a:p>
          <a:endParaRPr lang="en-US"/>
        </a:p>
      </dgm:t>
    </dgm:pt>
    <dgm:pt modelId="{EC5980EB-7F49-4391-929F-7F959E5E0CFA}">
      <dgm:prSet/>
      <dgm:spPr/>
      <dgm:t>
        <a:bodyPr/>
        <a:lstStyle/>
        <a:p>
          <a:r>
            <a:rPr lang="en-IN" dirty="0"/>
            <a:t>Creation of Dataset</a:t>
          </a:r>
          <a:endParaRPr lang="en-US" dirty="0"/>
        </a:p>
      </dgm:t>
    </dgm:pt>
    <dgm:pt modelId="{1A2C0AC0-087A-4DA3-AC32-EDA051409943}" type="parTrans" cxnId="{1C2C81A7-5831-4727-9352-8817EFFFFC0C}">
      <dgm:prSet/>
      <dgm:spPr/>
      <dgm:t>
        <a:bodyPr/>
        <a:lstStyle/>
        <a:p>
          <a:endParaRPr lang="en-US"/>
        </a:p>
      </dgm:t>
    </dgm:pt>
    <dgm:pt modelId="{08448EEB-B63A-4F0D-9081-ACE74069561E}" type="sibTrans" cxnId="{1C2C81A7-5831-4727-9352-8817EFFFFC0C}">
      <dgm:prSet/>
      <dgm:spPr/>
      <dgm:t>
        <a:bodyPr/>
        <a:lstStyle/>
        <a:p>
          <a:endParaRPr lang="en-US"/>
        </a:p>
      </dgm:t>
    </dgm:pt>
    <dgm:pt modelId="{13AD7DDE-37DD-4DEA-837B-C199C64333B3}">
      <dgm:prSet/>
      <dgm:spPr/>
      <dgm:t>
        <a:bodyPr/>
        <a:lstStyle/>
        <a:p>
          <a:r>
            <a:rPr lang="en-IN" dirty="0"/>
            <a:t>Training of Neural Network</a:t>
          </a:r>
          <a:endParaRPr lang="en-US" dirty="0"/>
        </a:p>
      </dgm:t>
    </dgm:pt>
    <dgm:pt modelId="{1F69586E-CDC3-47A7-AA8F-865F709A2ABC}" type="parTrans" cxnId="{9B9EDA86-D8DD-48FA-A7B8-265E50F861B0}">
      <dgm:prSet/>
      <dgm:spPr/>
      <dgm:t>
        <a:bodyPr/>
        <a:lstStyle/>
        <a:p>
          <a:endParaRPr lang="en-US"/>
        </a:p>
      </dgm:t>
    </dgm:pt>
    <dgm:pt modelId="{FB67B74F-6365-4FDC-A302-EEF63CEE6201}" type="sibTrans" cxnId="{9B9EDA86-D8DD-48FA-A7B8-265E50F861B0}">
      <dgm:prSet/>
      <dgm:spPr/>
      <dgm:t>
        <a:bodyPr/>
        <a:lstStyle/>
        <a:p>
          <a:endParaRPr lang="en-US"/>
        </a:p>
      </dgm:t>
    </dgm:pt>
    <dgm:pt modelId="{5EBB75C7-C106-4A41-9EAE-2DE58F23874A}">
      <dgm:prSet/>
      <dgm:spPr/>
      <dgm:t>
        <a:bodyPr/>
        <a:lstStyle/>
        <a:p>
          <a:r>
            <a:rPr lang="en-IN" dirty="0"/>
            <a:t>Testing </a:t>
          </a:r>
          <a:endParaRPr lang="en-US" dirty="0"/>
        </a:p>
      </dgm:t>
    </dgm:pt>
    <dgm:pt modelId="{892EA089-084B-4E15-A0E0-A80391BACD5D}" type="parTrans" cxnId="{595108D9-EB6D-4CF3-ABC0-7C8CB69B6781}">
      <dgm:prSet/>
      <dgm:spPr/>
      <dgm:t>
        <a:bodyPr/>
        <a:lstStyle/>
        <a:p>
          <a:endParaRPr lang="en-US"/>
        </a:p>
      </dgm:t>
    </dgm:pt>
    <dgm:pt modelId="{C27D010C-6922-4366-AC18-268BA673C1AD}" type="sibTrans" cxnId="{595108D9-EB6D-4CF3-ABC0-7C8CB69B6781}">
      <dgm:prSet/>
      <dgm:spPr/>
      <dgm:t>
        <a:bodyPr/>
        <a:lstStyle/>
        <a:p>
          <a:endParaRPr lang="en-US"/>
        </a:p>
      </dgm:t>
    </dgm:pt>
    <dgm:pt modelId="{2D60C837-5C8E-4CEB-8FAA-1E4885B4A458}">
      <dgm:prSet/>
      <dgm:spPr/>
      <dgm:t>
        <a:bodyPr/>
        <a:lstStyle/>
        <a:p>
          <a:r>
            <a:rPr lang="en-US" dirty="0"/>
            <a:t>Deciding the model </a:t>
          </a:r>
        </a:p>
      </dgm:t>
    </dgm:pt>
    <dgm:pt modelId="{B496EA9A-97CE-4047-84BB-D81B9B35E8AA}" type="parTrans" cxnId="{41A12AE9-B7E6-4274-8A2F-AEF1C7A377B2}">
      <dgm:prSet/>
      <dgm:spPr/>
      <dgm:t>
        <a:bodyPr/>
        <a:lstStyle/>
        <a:p>
          <a:endParaRPr lang="en-IN"/>
        </a:p>
      </dgm:t>
    </dgm:pt>
    <dgm:pt modelId="{A4A3D699-9C2A-4BDF-9600-CBC2D828F519}" type="sibTrans" cxnId="{41A12AE9-B7E6-4274-8A2F-AEF1C7A377B2}">
      <dgm:prSet/>
      <dgm:spPr/>
      <dgm:t>
        <a:bodyPr/>
        <a:lstStyle/>
        <a:p>
          <a:endParaRPr lang="en-IN"/>
        </a:p>
      </dgm:t>
    </dgm:pt>
    <dgm:pt modelId="{E9ED6F52-4F8B-44FE-A2E8-DE26620BFB0A}" type="pres">
      <dgm:prSet presAssocID="{0A8CDEB8-5B5F-4FE6-94BA-4B7A73FA985E}" presName="CompostProcess" presStyleCnt="0">
        <dgm:presLayoutVars>
          <dgm:dir/>
          <dgm:resizeHandles val="exact"/>
        </dgm:presLayoutVars>
      </dgm:prSet>
      <dgm:spPr/>
    </dgm:pt>
    <dgm:pt modelId="{F1C849DD-69EE-40C3-B835-8608440639CB}" type="pres">
      <dgm:prSet presAssocID="{0A8CDEB8-5B5F-4FE6-94BA-4B7A73FA985E}" presName="arrow" presStyleLbl="bgShp" presStyleIdx="0" presStyleCnt="1"/>
      <dgm:spPr/>
    </dgm:pt>
    <dgm:pt modelId="{019725DA-E9B9-42FF-A862-19E8B61D50C0}" type="pres">
      <dgm:prSet presAssocID="{0A8CDEB8-5B5F-4FE6-94BA-4B7A73FA985E}" presName="linearProcess" presStyleCnt="0"/>
      <dgm:spPr/>
    </dgm:pt>
    <dgm:pt modelId="{E997D3F5-8851-404E-9742-F0DDAE1A0DF5}" type="pres">
      <dgm:prSet presAssocID="{2D60C837-5C8E-4CEB-8FAA-1E4885B4A458}" presName="textNode" presStyleLbl="node1" presStyleIdx="0" presStyleCnt="5">
        <dgm:presLayoutVars>
          <dgm:bulletEnabled val="1"/>
        </dgm:presLayoutVars>
      </dgm:prSet>
      <dgm:spPr/>
    </dgm:pt>
    <dgm:pt modelId="{D59BCF20-0005-4BCC-B4AC-4822E20E0BBF}" type="pres">
      <dgm:prSet presAssocID="{A4A3D699-9C2A-4BDF-9600-CBC2D828F519}" presName="sibTrans" presStyleCnt="0"/>
      <dgm:spPr/>
    </dgm:pt>
    <dgm:pt modelId="{E869DB04-B829-492D-81EA-82E48FB58D7B}" type="pres">
      <dgm:prSet presAssocID="{F719AC25-E915-40E1-908A-25D2FA35ADCB}" presName="textNode" presStyleLbl="node1" presStyleIdx="1" presStyleCnt="5">
        <dgm:presLayoutVars>
          <dgm:bulletEnabled val="1"/>
        </dgm:presLayoutVars>
      </dgm:prSet>
      <dgm:spPr/>
    </dgm:pt>
    <dgm:pt modelId="{E1502005-F635-493E-8512-7BBB9B9AD1BB}" type="pres">
      <dgm:prSet presAssocID="{0BD66D7D-EFE7-4ACB-96A0-3F386E50B6C4}" presName="sibTrans" presStyleCnt="0"/>
      <dgm:spPr/>
    </dgm:pt>
    <dgm:pt modelId="{3E6FC406-7A35-4632-9DD0-23AC93ABFC36}" type="pres">
      <dgm:prSet presAssocID="{EC5980EB-7F49-4391-929F-7F959E5E0CFA}" presName="textNode" presStyleLbl="node1" presStyleIdx="2" presStyleCnt="5">
        <dgm:presLayoutVars>
          <dgm:bulletEnabled val="1"/>
        </dgm:presLayoutVars>
      </dgm:prSet>
      <dgm:spPr/>
    </dgm:pt>
    <dgm:pt modelId="{495699AD-E59D-4570-9626-C88DDA45D6CD}" type="pres">
      <dgm:prSet presAssocID="{08448EEB-B63A-4F0D-9081-ACE74069561E}" presName="sibTrans" presStyleCnt="0"/>
      <dgm:spPr/>
    </dgm:pt>
    <dgm:pt modelId="{198836B3-CC0D-4CC0-A10A-A73ADE3737C9}" type="pres">
      <dgm:prSet presAssocID="{13AD7DDE-37DD-4DEA-837B-C199C64333B3}" presName="textNode" presStyleLbl="node1" presStyleIdx="3" presStyleCnt="5">
        <dgm:presLayoutVars>
          <dgm:bulletEnabled val="1"/>
        </dgm:presLayoutVars>
      </dgm:prSet>
      <dgm:spPr/>
    </dgm:pt>
    <dgm:pt modelId="{079549B6-6575-45E9-8550-6E1D14AC0432}" type="pres">
      <dgm:prSet presAssocID="{FB67B74F-6365-4FDC-A302-EEF63CEE6201}" presName="sibTrans" presStyleCnt="0"/>
      <dgm:spPr/>
    </dgm:pt>
    <dgm:pt modelId="{D7991182-0A35-4BC8-A5AB-208003CC7448}" type="pres">
      <dgm:prSet presAssocID="{5EBB75C7-C106-4A41-9EAE-2DE58F23874A}" presName="textNode" presStyleLbl="node1" presStyleIdx="4" presStyleCnt="5">
        <dgm:presLayoutVars>
          <dgm:bulletEnabled val="1"/>
        </dgm:presLayoutVars>
      </dgm:prSet>
      <dgm:spPr/>
    </dgm:pt>
  </dgm:ptLst>
  <dgm:cxnLst>
    <dgm:cxn modelId="{ED8AE52C-3554-4ADF-A995-04F7FAD81E61}" type="presOf" srcId="{13AD7DDE-37DD-4DEA-837B-C199C64333B3}" destId="{198836B3-CC0D-4CC0-A10A-A73ADE3737C9}" srcOrd="0" destOrd="0" presId="urn:microsoft.com/office/officeart/2005/8/layout/hProcess9"/>
    <dgm:cxn modelId="{9B9EDA86-D8DD-48FA-A7B8-265E50F861B0}" srcId="{0A8CDEB8-5B5F-4FE6-94BA-4B7A73FA985E}" destId="{13AD7DDE-37DD-4DEA-837B-C199C64333B3}" srcOrd="3" destOrd="0" parTransId="{1F69586E-CDC3-47A7-AA8F-865F709A2ABC}" sibTransId="{FB67B74F-6365-4FDC-A302-EEF63CEE6201}"/>
    <dgm:cxn modelId="{4382098C-A736-41ED-8228-F5A46F6992CD}" type="presOf" srcId="{2D60C837-5C8E-4CEB-8FAA-1E4885B4A458}" destId="{E997D3F5-8851-404E-9742-F0DDAE1A0DF5}" srcOrd="0" destOrd="0" presId="urn:microsoft.com/office/officeart/2005/8/layout/hProcess9"/>
    <dgm:cxn modelId="{C0F98794-2F95-440C-BD07-9239E7346BD8}" type="presOf" srcId="{EC5980EB-7F49-4391-929F-7F959E5E0CFA}" destId="{3E6FC406-7A35-4632-9DD0-23AC93ABFC36}" srcOrd="0" destOrd="0" presId="urn:microsoft.com/office/officeart/2005/8/layout/hProcess9"/>
    <dgm:cxn modelId="{1C2C81A7-5831-4727-9352-8817EFFFFC0C}" srcId="{0A8CDEB8-5B5F-4FE6-94BA-4B7A73FA985E}" destId="{EC5980EB-7F49-4391-929F-7F959E5E0CFA}" srcOrd="2" destOrd="0" parTransId="{1A2C0AC0-087A-4DA3-AC32-EDA051409943}" sibTransId="{08448EEB-B63A-4F0D-9081-ACE74069561E}"/>
    <dgm:cxn modelId="{CD3C24C8-104C-4A2D-BEB0-77137D2AFDCC}" type="presOf" srcId="{F719AC25-E915-40E1-908A-25D2FA35ADCB}" destId="{E869DB04-B829-492D-81EA-82E48FB58D7B}" srcOrd="0" destOrd="0" presId="urn:microsoft.com/office/officeart/2005/8/layout/hProcess9"/>
    <dgm:cxn modelId="{EBD0C4CB-CD6C-49D7-B39B-16CEBEB6CB23}" type="presOf" srcId="{5EBB75C7-C106-4A41-9EAE-2DE58F23874A}" destId="{D7991182-0A35-4BC8-A5AB-208003CC7448}" srcOrd="0" destOrd="0" presId="urn:microsoft.com/office/officeart/2005/8/layout/hProcess9"/>
    <dgm:cxn modelId="{595108D9-EB6D-4CF3-ABC0-7C8CB69B6781}" srcId="{0A8CDEB8-5B5F-4FE6-94BA-4B7A73FA985E}" destId="{5EBB75C7-C106-4A41-9EAE-2DE58F23874A}" srcOrd="4" destOrd="0" parTransId="{892EA089-084B-4E15-A0E0-A80391BACD5D}" sibTransId="{C27D010C-6922-4366-AC18-268BA673C1AD}"/>
    <dgm:cxn modelId="{129A7FD9-F1D6-4F1F-8B54-8AACF5CF3120}" srcId="{0A8CDEB8-5B5F-4FE6-94BA-4B7A73FA985E}" destId="{F719AC25-E915-40E1-908A-25D2FA35ADCB}" srcOrd="1" destOrd="0" parTransId="{948DF905-131A-4F5B-9A32-F5134E2D83A1}" sibTransId="{0BD66D7D-EFE7-4ACB-96A0-3F386E50B6C4}"/>
    <dgm:cxn modelId="{0780D8E1-00FC-443E-8E2E-91B2B1EE40A2}" type="presOf" srcId="{0A8CDEB8-5B5F-4FE6-94BA-4B7A73FA985E}" destId="{E9ED6F52-4F8B-44FE-A2E8-DE26620BFB0A}" srcOrd="0" destOrd="0" presId="urn:microsoft.com/office/officeart/2005/8/layout/hProcess9"/>
    <dgm:cxn modelId="{41A12AE9-B7E6-4274-8A2F-AEF1C7A377B2}" srcId="{0A8CDEB8-5B5F-4FE6-94BA-4B7A73FA985E}" destId="{2D60C837-5C8E-4CEB-8FAA-1E4885B4A458}" srcOrd="0" destOrd="0" parTransId="{B496EA9A-97CE-4047-84BB-D81B9B35E8AA}" sibTransId="{A4A3D699-9C2A-4BDF-9600-CBC2D828F519}"/>
    <dgm:cxn modelId="{39E04AE4-A0EC-4311-90EB-419E988482B0}" type="presParOf" srcId="{E9ED6F52-4F8B-44FE-A2E8-DE26620BFB0A}" destId="{F1C849DD-69EE-40C3-B835-8608440639CB}" srcOrd="0" destOrd="0" presId="urn:microsoft.com/office/officeart/2005/8/layout/hProcess9"/>
    <dgm:cxn modelId="{B20F7B5D-7291-4008-9C49-65CF5A2FCE22}" type="presParOf" srcId="{E9ED6F52-4F8B-44FE-A2E8-DE26620BFB0A}" destId="{019725DA-E9B9-42FF-A862-19E8B61D50C0}" srcOrd="1" destOrd="0" presId="urn:microsoft.com/office/officeart/2005/8/layout/hProcess9"/>
    <dgm:cxn modelId="{0907876F-D823-4E91-AE99-8243EC3753DF}" type="presParOf" srcId="{019725DA-E9B9-42FF-A862-19E8B61D50C0}" destId="{E997D3F5-8851-404E-9742-F0DDAE1A0DF5}" srcOrd="0" destOrd="0" presId="urn:microsoft.com/office/officeart/2005/8/layout/hProcess9"/>
    <dgm:cxn modelId="{503C9722-0EF7-412D-9012-3CD777808F69}" type="presParOf" srcId="{019725DA-E9B9-42FF-A862-19E8B61D50C0}" destId="{D59BCF20-0005-4BCC-B4AC-4822E20E0BBF}" srcOrd="1" destOrd="0" presId="urn:microsoft.com/office/officeart/2005/8/layout/hProcess9"/>
    <dgm:cxn modelId="{366CB36A-5D28-47CA-AF39-B08FA3034699}" type="presParOf" srcId="{019725DA-E9B9-42FF-A862-19E8B61D50C0}" destId="{E869DB04-B829-492D-81EA-82E48FB58D7B}" srcOrd="2" destOrd="0" presId="urn:microsoft.com/office/officeart/2005/8/layout/hProcess9"/>
    <dgm:cxn modelId="{21D3CD41-B4B4-4656-A73F-A00EE3A55217}" type="presParOf" srcId="{019725DA-E9B9-42FF-A862-19E8B61D50C0}" destId="{E1502005-F635-493E-8512-7BBB9B9AD1BB}" srcOrd="3" destOrd="0" presId="urn:microsoft.com/office/officeart/2005/8/layout/hProcess9"/>
    <dgm:cxn modelId="{D00F2268-EE83-4EDB-8072-840630D8F1F8}" type="presParOf" srcId="{019725DA-E9B9-42FF-A862-19E8B61D50C0}" destId="{3E6FC406-7A35-4632-9DD0-23AC93ABFC36}" srcOrd="4" destOrd="0" presId="urn:microsoft.com/office/officeart/2005/8/layout/hProcess9"/>
    <dgm:cxn modelId="{B2D2D69C-042A-4AE7-817C-EDF8F8BE86C0}" type="presParOf" srcId="{019725DA-E9B9-42FF-A862-19E8B61D50C0}" destId="{495699AD-E59D-4570-9626-C88DDA45D6CD}" srcOrd="5" destOrd="0" presId="urn:microsoft.com/office/officeart/2005/8/layout/hProcess9"/>
    <dgm:cxn modelId="{B284FECD-6AAA-49C6-8D87-1AC5E04B6A31}" type="presParOf" srcId="{019725DA-E9B9-42FF-A862-19E8B61D50C0}" destId="{198836B3-CC0D-4CC0-A10A-A73ADE3737C9}" srcOrd="6" destOrd="0" presId="urn:microsoft.com/office/officeart/2005/8/layout/hProcess9"/>
    <dgm:cxn modelId="{C4C1D1CA-C25F-43C6-97B3-8FE7C6ABCEC2}" type="presParOf" srcId="{019725DA-E9B9-42FF-A862-19E8B61D50C0}" destId="{079549B6-6575-45E9-8550-6E1D14AC0432}" srcOrd="7" destOrd="0" presId="urn:microsoft.com/office/officeart/2005/8/layout/hProcess9"/>
    <dgm:cxn modelId="{3FE0ABF0-9794-444B-9F5C-EBA013D6DA1F}" type="presParOf" srcId="{019725DA-E9B9-42FF-A862-19E8B61D50C0}" destId="{D7991182-0A35-4BC8-A5AB-208003CC7448}"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849DD-69EE-40C3-B835-8608440639CB}">
      <dsp:nvSpPr>
        <dsp:cNvPr id="0" name=""/>
        <dsp:cNvSpPr/>
      </dsp:nvSpPr>
      <dsp:spPr>
        <a:xfrm>
          <a:off x="644723" y="0"/>
          <a:ext cx="7306865" cy="388143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E997D3F5-8851-404E-9742-F0DDAE1A0DF5}">
      <dsp:nvSpPr>
        <dsp:cNvPr id="0" name=""/>
        <dsp:cNvSpPr/>
      </dsp:nvSpPr>
      <dsp:spPr>
        <a:xfrm>
          <a:off x="3777" y="1164431"/>
          <a:ext cx="1651683" cy="1552574"/>
        </a:xfrm>
        <a:prstGeom prst="roundRect">
          <a:avLst/>
        </a:prstGeom>
        <a:gradFill rotWithShape="0">
          <a:gsLst>
            <a:gs pos="0">
              <a:schemeClr val="accent1">
                <a:shade val="80000"/>
                <a:hueOff val="0"/>
                <a:satOff val="0"/>
                <a:lumOff val="0"/>
                <a:alphaOff val="0"/>
                <a:tint val="65000"/>
                <a:lumMod val="110000"/>
              </a:schemeClr>
            </a:gs>
            <a:gs pos="88000">
              <a:schemeClr val="accent1">
                <a:shade val="80000"/>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Deciding the model </a:t>
          </a:r>
        </a:p>
      </dsp:txBody>
      <dsp:txXfrm>
        <a:off x="79567" y="1240221"/>
        <a:ext cx="1500103" cy="1400994"/>
      </dsp:txXfrm>
    </dsp:sp>
    <dsp:sp modelId="{E869DB04-B829-492D-81EA-82E48FB58D7B}">
      <dsp:nvSpPr>
        <dsp:cNvPr id="0" name=""/>
        <dsp:cNvSpPr/>
      </dsp:nvSpPr>
      <dsp:spPr>
        <a:xfrm>
          <a:off x="1738045" y="1164431"/>
          <a:ext cx="1651683" cy="1552574"/>
        </a:xfrm>
        <a:prstGeom prst="roundRect">
          <a:avLst/>
        </a:prstGeom>
        <a:gradFill rotWithShape="0">
          <a:gsLst>
            <a:gs pos="0">
              <a:schemeClr val="accent1">
                <a:shade val="80000"/>
                <a:hueOff val="112972"/>
                <a:satOff val="-6057"/>
                <a:lumOff val="7732"/>
                <a:alphaOff val="0"/>
                <a:tint val="65000"/>
                <a:lumMod val="110000"/>
              </a:schemeClr>
            </a:gs>
            <a:gs pos="88000">
              <a:schemeClr val="accent1">
                <a:shade val="80000"/>
                <a:hueOff val="112972"/>
                <a:satOff val="-6057"/>
                <a:lumOff val="7732"/>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Code</a:t>
          </a:r>
        </a:p>
        <a:p>
          <a:pPr marL="0" lvl="0" indent="0" algn="ctr" defTabSz="844550">
            <a:lnSpc>
              <a:spcPct val="90000"/>
            </a:lnSpc>
            <a:spcBef>
              <a:spcPct val="0"/>
            </a:spcBef>
            <a:spcAft>
              <a:spcPct val="35000"/>
            </a:spcAft>
            <a:buNone/>
          </a:pPr>
          <a:r>
            <a:rPr lang="en-IN" sz="1900" kern="1200" dirty="0"/>
            <a:t> (In python using library NUMPY)</a:t>
          </a:r>
          <a:endParaRPr lang="en-US" sz="1900" kern="1200" dirty="0"/>
        </a:p>
      </dsp:txBody>
      <dsp:txXfrm>
        <a:off x="1813835" y="1240221"/>
        <a:ext cx="1500103" cy="1400994"/>
      </dsp:txXfrm>
    </dsp:sp>
    <dsp:sp modelId="{3E6FC406-7A35-4632-9DD0-23AC93ABFC36}">
      <dsp:nvSpPr>
        <dsp:cNvPr id="0" name=""/>
        <dsp:cNvSpPr/>
      </dsp:nvSpPr>
      <dsp:spPr>
        <a:xfrm>
          <a:off x="3472314" y="1164431"/>
          <a:ext cx="1651683" cy="1552574"/>
        </a:xfrm>
        <a:prstGeom prst="roundRect">
          <a:avLst/>
        </a:prstGeom>
        <a:gradFill rotWithShape="0">
          <a:gsLst>
            <a:gs pos="0">
              <a:schemeClr val="accent1">
                <a:shade val="80000"/>
                <a:hueOff val="225945"/>
                <a:satOff val="-12113"/>
                <a:lumOff val="15465"/>
                <a:alphaOff val="0"/>
                <a:tint val="65000"/>
                <a:lumMod val="110000"/>
              </a:schemeClr>
            </a:gs>
            <a:gs pos="88000">
              <a:schemeClr val="accent1">
                <a:shade val="80000"/>
                <a:hueOff val="225945"/>
                <a:satOff val="-12113"/>
                <a:lumOff val="15465"/>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Creation of Dataset</a:t>
          </a:r>
          <a:endParaRPr lang="en-US" sz="1900" kern="1200" dirty="0"/>
        </a:p>
      </dsp:txBody>
      <dsp:txXfrm>
        <a:off x="3548104" y="1240221"/>
        <a:ext cx="1500103" cy="1400994"/>
      </dsp:txXfrm>
    </dsp:sp>
    <dsp:sp modelId="{198836B3-CC0D-4CC0-A10A-A73ADE3737C9}">
      <dsp:nvSpPr>
        <dsp:cNvPr id="0" name=""/>
        <dsp:cNvSpPr/>
      </dsp:nvSpPr>
      <dsp:spPr>
        <a:xfrm>
          <a:off x="5206582" y="1164431"/>
          <a:ext cx="1651683" cy="1552574"/>
        </a:xfrm>
        <a:prstGeom prst="roundRect">
          <a:avLst/>
        </a:prstGeom>
        <a:gradFill rotWithShape="0">
          <a:gsLst>
            <a:gs pos="0">
              <a:schemeClr val="accent1">
                <a:shade val="80000"/>
                <a:hueOff val="338917"/>
                <a:satOff val="-18170"/>
                <a:lumOff val="23197"/>
                <a:alphaOff val="0"/>
                <a:tint val="65000"/>
                <a:lumMod val="110000"/>
              </a:schemeClr>
            </a:gs>
            <a:gs pos="88000">
              <a:schemeClr val="accent1">
                <a:shade val="80000"/>
                <a:hueOff val="338917"/>
                <a:satOff val="-18170"/>
                <a:lumOff val="23197"/>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Training of Neural Network</a:t>
          </a:r>
          <a:endParaRPr lang="en-US" sz="1900" kern="1200" dirty="0"/>
        </a:p>
      </dsp:txBody>
      <dsp:txXfrm>
        <a:off x="5282372" y="1240221"/>
        <a:ext cx="1500103" cy="1400994"/>
      </dsp:txXfrm>
    </dsp:sp>
    <dsp:sp modelId="{D7991182-0A35-4BC8-A5AB-208003CC7448}">
      <dsp:nvSpPr>
        <dsp:cNvPr id="0" name=""/>
        <dsp:cNvSpPr/>
      </dsp:nvSpPr>
      <dsp:spPr>
        <a:xfrm>
          <a:off x="6940850" y="1164431"/>
          <a:ext cx="1651683" cy="1552574"/>
        </a:xfrm>
        <a:prstGeom prst="roundRect">
          <a:avLst/>
        </a:prstGeom>
        <a:gradFill rotWithShape="0">
          <a:gsLst>
            <a:gs pos="0">
              <a:schemeClr val="accent1">
                <a:shade val="80000"/>
                <a:hueOff val="451889"/>
                <a:satOff val="-24226"/>
                <a:lumOff val="30929"/>
                <a:alphaOff val="0"/>
                <a:tint val="65000"/>
                <a:lumMod val="110000"/>
              </a:schemeClr>
            </a:gs>
            <a:gs pos="88000">
              <a:schemeClr val="accent1">
                <a:shade val="80000"/>
                <a:hueOff val="451889"/>
                <a:satOff val="-24226"/>
                <a:lumOff val="30929"/>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Testing </a:t>
          </a:r>
          <a:endParaRPr lang="en-US" sz="1900" kern="1200" dirty="0"/>
        </a:p>
      </dsp:txBody>
      <dsp:txXfrm>
        <a:off x="7016640" y="1240221"/>
        <a:ext cx="1500103" cy="140099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2/8/2018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C39D-10CD-47FD-A7DF-AC6CC4B3661E}"/>
              </a:ext>
            </a:extLst>
          </p:cNvPr>
          <p:cNvSpPr>
            <a:spLocks noGrp="1"/>
          </p:cNvSpPr>
          <p:nvPr>
            <p:ph type="ctrTitle"/>
          </p:nvPr>
        </p:nvSpPr>
        <p:spPr>
          <a:xfrm>
            <a:off x="1507067" y="1397000"/>
            <a:ext cx="7766936" cy="2653836"/>
          </a:xfrm>
        </p:spPr>
        <p:txBody>
          <a:bodyPr>
            <a:normAutofit/>
          </a:bodyPr>
          <a:lstStyle/>
          <a:p>
            <a:r>
              <a:rPr lang="en-IN" dirty="0"/>
              <a:t>Home Automation</a:t>
            </a:r>
          </a:p>
        </p:txBody>
      </p:sp>
      <p:sp>
        <p:nvSpPr>
          <p:cNvPr id="3" name="Subtitle 2">
            <a:extLst>
              <a:ext uri="{FF2B5EF4-FFF2-40B4-BE49-F238E27FC236}">
                <a16:creationId xmlns:a16="http://schemas.microsoft.com/office/drawing/2014/main" id="{14319B3C-BC75-44B1-BD50-D514D5BE8051}"/>
              </a:ext>
            </a:extLst>
          </p:cNvPr>
          <p:cNvSpPr>
            <a:spLocks noGrp="1"/>
          </p:cNvSpPr>
          <p:nvPr>
            <p:ph type="subTitle" idx="1"/>
          </p:nvPr>
        </p:nvSpPr>
        <p:spPr/>
        <p:txBody>
          <a:bodyPr>
            <a:normAutofit/>
          </a:bodyPr>
          <a:lstStyle/>
          <a:p>
            <a:r>
              <a:rPr lang="en-IN" dirty="0"/>
              <a:t>Using Machine Learning</a:t>
            </a:r>
          </a:p>
        </p:txBody>
      </p:sp>
    </p:spTree>
    <p:extLst>
      <p:ext uri="{BB962C8B-B14F-4D97-AF65-F5344CB8AC3E}">
        <p14:creationId xmlns:p14="http://schemas.microsoft.com/office/powerpoint/2010/main" val="869779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Model 2</a:t>
            </a:r>
            <a:endParaRPr lang="en-IN" dirty="0"/>
          </a:p>
        </p:txBody>
      </p:sp>
      <p:sp>
        <p:nvSpPr>
          <p:cNvPr id="3" name="Content Placeholder 2"/>
          <p:cNvSpPr>
            <a:spLocks noGrp="1"/>
          </p:cNvSpPr>
          <p:nvPr>
            <p:ph idx="1"/>
          </p:nvPr>
        </p:nvSpPr>
        <p:spPr/>
        <p:txBody>
          <a:bodyPr/>
          <a:lstStyle/>
          <a:p>
            <a:r>
              <a:rPr lang="en-IN" dirty="0"/>
              <a:t>Input: Intensity array of all sensors at different time, time at different instances and state of window i.e. open or close (0 or 1) </a:t>
            </a:r>
          </a:p>
          <a:p>
            <a:r>
              <a:rPr lang="en-IN" dirty="0"/>
              <a:t>Output: Binary array depicting status of lights (0 or 1) such that intensity at each point is above and nearest to threshold. </a:t>
            </a:r>
          </a:p>
          <a:p>
            <a:r>
              <a:rPr lang="en-IN" dirty="0"/>
              <a:t>Training: Each combination of output on or off states of lights will be set for a day. The intensity at each point will be obtained by sensors. This will be the training set for the four-layer neural network. </a:t>
            </a:r>
          </a:p>
          <a:p>
            <a:r>
              <a:rPr lang="en-IN" dirty="0"/>
              <a:t>Flaw: Training is needed for 365 days because of seasonal change and random environment changes. Training this large data is not feasible hence this model was discarded or needed future changes. </a:t>
            </a:r>
          </a:p>
        </p:txBody>
      </p:sp>
    </p:spTree>
    <p:extLst>
      <p:ext uri="{BB962C8B-B14F-4D97-AF65-F5344CB8AC3E}">
        <p14:creationId xmlns:p14="http://schemas.microsoft.com/office/powerpoint/2010/main" val="4214591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D4B6D-C958-4D35-AB35-303CF0F8A8EF}"/>
              </a:ext>
            </a:extLst>
          </p:cNvPr>
          <p:cNvSpPr>
            <a:spLocks noGrp="1"/>
          </p:cNvSpPr>
          <p:nvPr>
            <p:ph type="title"/>
          </p:nvPr>
        </p:nvSpPr>
        <p:spPr/>
        <p:txBody>
          <a:bodyPr>
            <a:normAutofit/>
          </a:bodyPr>
          <a:lstStyle/>
          <a:p>
            <a:r>
              <a:rPr lang="en-IN" sz="4400" dirty="0"/>
              <a:t>Neural</a:t>
            </a:r>
            <a:r>
              <a:rPr lang="en-IN" dirty="0"/>
              <a:t> </a:t>
            </a:r>
            <a:r>
              <a:rPr lang="en-IN" sz="4400" dirty="0"/>
              <a:t>Network</a:t>
            </a:r>
          </a:p>
        </p:txBody>
      </p:sp>
      <p:graphicFrame>
        <p:nvGraphicFramePr>
          <p:cNvPr id="25" name="Content Placeholder 2"/>
          <p:cNvGraphicFramePr>
            <a:graphicFrameLocks noGrp="1"/>
          </p:cNvGraphicFramePr>
          <p:nvPr>
            <p:ph idx="1"/>
            <p:extLst>
              <p:ext uri="{D42A27DB-BD31-4B8C-83A1-F6EECF244321}">
                <p14:modId xmlns:p14="http://schemas.microsoft.com/office/powerpoint/2010/main" val="177205455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5672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0AEE-BCE5-446D-83E3-66D7FE06C5C7}"/>
              </a:ext>
            </a:extLst>
          </p:cNvPr>
          <p:cNvSpPr>
            <a:spLocks noGrp="1"/>
          </p:cNvSpPr>
          <p:nvPr>
            <p:ph type="title"/>
          </p:nvPr>
        </p:nvSpPr>
        <p:spPr>
          <a:xfrm>
            <a:off x="663801" y="699752"/>
            <a:ext cx="6530147" cy="1320800"/>
          </a:xfrm>
        </p:spPr>
        <p:txBody>
          <a:bodyPr>
            <a:normAutofit/>
          </a:bodyPr>
          <a:lstStyle/>
          <a:p>
            <a:r>
              <a:rPr lang="en-IN" sz="4400" dirty="0"/>
              <a:t>Neural Network </a:t>
            </a:r>
          </a:p>
        </p:txBody>
      </p:sp>
      <p:sp>
        <p:nvSpPr>
          <p:cNvPr id="3" name="Content Placeholder 2">
            <a:extLst>
              <a:ext uri="{FF2B5EF4-FFF2-40B4-BE49-F238E27FC236}">
                <a16:creationId xmlns:a16="http://schemas.microsoft.com/office/drawing/2014/main" id="{BE97CF49-2A36-4B4C-A235-C54D940436B5}"/>
              </a:ext>
            </a:extLst>
          </p:cNvPr>
          <p:cNvSpPr>
            <a:spLocks noGrp="1"/>
          </p:cNvSpPr>
          <p:nvPr>
            <p:ph idx="1"/>
          </p:nvPr>
        </p:nvSpPr>
        <p:spPr>
          <a:xfrm>
            <a:off x="663801" y="2149341"/>
            <a:ext cx="8470898" cy="3429260"/>
          </a:xfrm>
        </p:spPr>
        <p:txBody>
          <a:bodyPr>
            <a:normAutofit/>
          </a:bodyPr>
          <a:lstStyle/>
          <a:p>
            <a:pPr marL="0" indent="0">
              <a:buNone/>
            </a:pPr>
            <a:r>
              <a:rPr lang="en-IN" dirty="0"/>
              <a:t>				</a:t>
            </a:r>
            <a:r>
              <a:rPr lang="en-IN" sz="2400" b="1" dirty="0"/>
              <a:t>Creating training dataset:</a:t>
            </a:r>
          </a:p>
          <a:p>
            <a:pPr marL="0" indent="0">
              <a:buNone/>
            </a:pPr>
            <a:endParaRPr lang="en-IN" sz="2000" dirty="0"/>
          </a:p>
          <a:p>
            <a:pPr marL="0" indent="0">
              <a:buNone/>
            </a:pPr>
            <a:r>
              <a:rPr lang="en-IN" sz="2000" dirty="0"/>
              <a:t>Input: Intensity Values at different points in the lobby obtained by </a:t>
            </a:r>
            <a:r>
              <a:rPr lang="en-IN" sz="2000" dirty="0" err="1"/>
              <a:t>ldr</a:t>
            </a:r>
            <a:r>
              <a:rPr lang="en-IN" sz="2000" dirty="0"/>
              <a:t> sensors.</a:t>
            </a:r>
          </a:p>
          <a:p>
            <a:pPr marL="0" indent="0">
              <a:buNone/>
            </a:pPr>
            <a:r>
              <a:rPr lang="en-IN" sz="2000" dirty="0"/>
              <a:t>Output: 5 Bit in depicting in which pattern of </a:t>
            </a:r>
            <a:r>
              <a:rPr lang="en-IN" sz="2000" dirty="0" err="1"/>
              <a:t>led’s</a:t>
            </a:r>
            <a:r>
              <a:rPr lang="en-IN" sz="2000" dirty="0"/>
              <a:t> glowing. </a:t>
            </a:r>
          </a:p>
          <a:p>
            <a:pPr marL="0" indent="0">
              <a:buNone/>
            </a:pPr>
            <a:r>
              <a:rPr lang="en-IN" sz="2000" dirty="0"/>
              <a:t>Intensity:</a:t>
            </a:r>
          </a:p>
          <a:p>
            <a:pPr marL="0" indent="0">
              <a:buNone/>
            </a:pPr>
            <a:r>
              <a:rPr lang="en-IN" sz="2000" dirty="0"/>
              <a:t>	1. Time interval of 15 mins</a:t>
            </a:r>
          </a:p>
          <a:p>
            <a:pPr marL="0" indent="0">
              <a:buNone/>
            </a:pPr>
            <a:r>
              <a:rPr lang="en-IN" sz="2000" dirty="0"/>
              <a:t>	2. every possible combination of led</a:t>
            </a:r>
          </a:p>
          <a:p>
            <a:pPr marL="0" indent="0">
              <a:buNone/>
            </a:pPr>
            <a:endParaRPr lang="en-IN" sz="2000"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455978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5F766-35D6-4F22-8CE7-F954B34693F6}"/>
              </a:ext>
            </a:extLst>
          </p:cNvPr>
          <p:cNvSpPr>
            <a:spLocks noGrp="1"/>
          </p:cNvSpPr>
          <p:nvPr>
            <p:ph type="title"/>
          </p:nvPr>
        </p:nvSpPr>
        <p:spPr>
          <a:xfrm>
            <a:off x="677334" y="583843"/>
            <a:ext cx="8596668" cy="1320800"/>
          </a:xfrm>
        </p:spPr>
        <p:txBody>
          <a:bodyPr>
            <a:normAutofit/>
          </a:bodyPr>
          <a:lstStyle/>
          <a:p>
            <a:r>
              <a:rPr lang="en-IN" sz="4400" dirty="0"/>
              <a:t>Neural Network</a:t>
            </a:r>
            <a:endParaRPr lang="en-IN" sz="4400" b="1" dirty="0"/>
          </a:p>
        </p:txBody>
      </p:sp>
      <p:sp>
        <p:nvSpPr>
          <p:cNvPr id="3" name="Content Placeholder 2">
            <a:extLst>
              <a:ext uri="{FF2B5EF4-FFF2-40B4-BE49-F238E27FC236}">
                <a16:creationId xmlns:a16="http://schemas.microsoft.com/office/drawing/2014/main" id="{BC29620E-26DA-4A8A-9576-2A909678537C}"/>
              </a:ext>
            </a:extLst>
          </p:cNvPr>
          <p:cNvSpPr>
            <a:spLocks noGrp="1"/>
          </p:cNvSpPr>
          <p:nvPr>
            <p:ph idx="1"/>
          </p:nvPr>
        </p:nvSpPr>
        <p:spPr>
          <a:xfrm>
            <a:off x="677334" y="1566005"/>
            <a:ext cx="8111942" cy="4346569"/>
          </a:xfrm>
        </p:spPr>
        <p:txBody>
          <a:bodyPr>
            <a:normAutofit/>
          </a:bodyPr>
          <a:lstStyle/>
          <a:p>
            <a:pPr marL="0" indent="0">
              <a:buNone/>
            </a:pPr>
            <a:r>
              <a:rPr lang="en-IN" dirty="0"/>
              <a:t>				</a:t>
            </a:r>
            <a:r>
              <a:rPr lang="en-IN" sz="2400" b="1" dirty="0"/>
              <a:t>Creating training dataset:</a:t>
            </a:r>
          </a:p>
          <a:p>
            <a:pPr marL="0" indent="0">
              <a:buNone/>
            </a:pPr>
            <a:endParaRPr lang="en-IN" sz="2400" b="1" dirty="0"/>
          </a:p>
          <a:p>
            <a:pPr marL="0" indent="0">
              <a:buNone/>
            </a:pPr>
            <a:r>
              <a:rPr lang="en-IN" dirty="0"/>
              <a:t>Since LDR sensors could not be interfaced with bulbs in an actual lobby, a miniature version was made</a:t>
            </a:r>
          </a:p>
          <a:p>
            <a:pPr marL="0" indent="0">
              <a:buNone/>
            </a:pPr>
            <a:r>
              <a:rPr lang="en-IN" dirty="0"/>
              <a:t>Miniature version had:</a:t>
            </a:r>
          </a:p>
          <a:p>
            <a:pPr lvl="1">
              <a:buAutoNum type="arabicPeriod"/>
            </a:pPr>
            <a:r>
              <a:rPr lang="en-IN" dirty="0"/>
              <a:t>5 set of </a:t>
            </a:r>
            <a:r>
              <a:rPr lang="en-IN" dirty="0" err="1"/>
              <a:t>led’s</a:t>
            </a:r>
            <a:r>
              <a:rPr lang="en-IN" dirty="0"/>
              <a:t>, each having 2 </a:t>
            </a:r>
            <a:r>
              <a:rPr lang="en-IN" dirty="0" err="1"/>
              <a:t>led’s</a:t>
            </a:r>
            <a:r>
              <a:rPr lang="en-IN" dirty="0"/>
              <a:t> in series</a:t>
            </a:r>
          </a:p>
          <a:p>
            <a:pPr lvl="1">
              <a:buAutoNum type="arabicPeriod"/>
            </a:pPr>
            <a:r>
              <a:rPr lang="en-IN" dirty="0"/>
              <a:t>2 windows at the end of the lobby</a:t>
            </a:r>
          </a:p>
          <a:p>
            <a:pPr lvl="1">
              <a:buAutoNum type="arabicPeriod"/>
            </a:pPr>
            <a:r>
              <a:rPr lang="en-IN" dirty="0" err="1"/>
              <a:t>Ldr</a:t>
            </a:r>
            <a:r>
              <a:rPr lang="en-IN" dirty="0"/>
              <a:t> sensors between each led and at the outside the windows.</a:t>
            </a:r>
          </a:p>
          <a:p>
            <a:pPr marL="0" indent="0">
              <a:buNone/>
            </a:pPr>
            <a:r>
              <a:rPr lang="en-IN" dirty="0"/>
              <a:t>Data was taken for all 32 combinations of led (2^5) and saved in excel file.</a:t>
            </a:r>
          </a:p>
          <a:p>
            <a:pPr marL="0" indent="0">
              <a:buNone/>
            </a:pPr>
            <a:r>
              <a:rPr lang="en-IN" dirty="0"/>
              <a:t>Collected data is further divided into training and testing data</a:t>
            </a:r>
          </a:p>
          <a:p>
            <a:pPr marL="0" indent="0">
              <a:buNone/>
            </a:pPr>
            <a:r>
              <a:rPr lang="en-IN" dirty="0"/>
              <a:t> </a:t>
            </a:r>
          </a:p>
          <a:p>
            <a:endParaRPr lang="en-IN" dirty="0"/>
          </a:p>
        </p:txBody>
      </p:sp>
    </p:spTree>
    <p:extLst>
      <p:ext uri="{BB962C8B-B14F-4D97-AF65-F5344CB8AC3E}">
        <p14:creationId xmlns:p14="http://schemas.microsoft.com/office/powerpoint/2010/main" val="3276449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map&#10;&#10;Description generated with high confidence">
            <a:extLst>
              <a:ext uri="{FF2B5EF4-FFF2-40B4-BE49-F238E27FC236}">
                <a16:creationId xmlns:a16="http://schemas.microsoft.com/office/drawing/2014/main" id="{485A9D8B-570D-43B1-8EE6-9304FF820BD4}"/>
              </a:ext>
            </a:extLst>
          </p:cNvPr>
          <p:cNvPicPr>
            <a:picLocks noChangeAspect="1"/>
          </p:cNvPicPr>
          <p:nvPr/>
        </p:nvPicPr>
        <p:blipFill rotWithShape="1">
          <a:blip r:embed="rId2">
            <a:extLst>
              <a:ext uri="{28A0092B-C50C-407E-A947-70E740481C1C}">
                <a14:useLocalDpi xmlns:a14="http://schemas.microsoft.com/office/drawing/2010/main" val="0"/>
              </a:ext>
            </a:extLst>
          </a:blip>
          <a:srcRect r="10881"/>
          <a:stretch/>
        </p:blipFill>
        <p:spPr>
          <a:xfrm>
            <a:off x="4858349" y="2160589"/>
            <a:ext cx="4833028" cy="3172523"/>
          </a:xfrm>
          <a:prstGeom prst="rect">
            <a:avLst/>
          </a:prstGeom>
        </p:spPr>
      </p:pic>
      <p:sp>
        <p:nvSpPr>
          <p:cNvPr id="2" name="Title 1">
            <a:extLst>
              <a:ext uri="{FF2B5EF4-FFF2-40B4-BE49-F238E27FC236}">
                <a16:creationId xmlns:a16="http://schemas.microsoft.com/office/drawing/2014/main" id="{B8CBB383-7E83-4968-9C74-C55D8D25FAA0}"/>
              </a:ext>
            </a:extLst>
          </p:cNvPr>
          <p:cNvSpPr>
            <a:spLocks noGrp="1"/>
          </p:cNvSpPr>
          <p:nvPr>
            <p:ph type="title"/>
          </p:nvPr>
        </p:nvSpPr>
        <p:spPr>
          <a:xfrm>
            <a:off x="677334" y="686874"/>
            <a:ext cx="4309803" cy="974501"/>
          </a:xfrm>
        </p:spPr>
        <p:txBody>
          <a:bodyPr anchor="t">
            <a:normAutofit/>
          </a:bodyPr>
          <a:lstStyle/>
          <a:p>
            <a:r>
              <a:rPr lang="en-IN" sz="4400" dirty="0"/>
              <a:t>Neural Network</a:t>
            </a:r>
          </a:p>
        </p:txBody>
      </p:sp>
      <p:sp>
        <p:nvSpPr>
          <p:cNvPr id="3" name="Content Placeholder 2">
            <a:extLst>
              <a:ext uri="{FF2B5EF4-FFF2-40B4-BE49-F238E27FC236}">
                <a16:creationId xmlns:a16="http://schemas.microsoft.com/office/drawing/2014/main" id="{D360D09F-1E79-4E76-B869-1079C2858B90}"/>
              </a:ext>
            </a:extLst>
          </p:cNvPr>
          <p:cNvSpPr>
            <a:spLocks noGrp="1"/>
          </p:cNvSpPr>
          <p:nvPr>
            <p:ph idx="1"/>
          </p:nvPr>
        </p:nvSpPr>
        <p:spPr>
          <a:xfrm>
            <a:off x="677334" y="2160589"/>
            <a:ext cx="4087849" cy="3749323"/>
          </a:xfrm>
        </p:spPr>
        <p:txBody>
          <a:bodyPr>
            <a:normAutofit/>
          </a:bodyPr>
          <a:lstStyle/>
          <a:p>
            <a:pPr marL="0" indent="0">
              <a:buNone/>
            </a:pPr>
            <a:endParaRPr lang="en-IN" dirty="0"/>
          </a:p>
          <a:p>
            <a:pPr marL="0" indent="0">
              <a:buNone/>
            </a:pPr>
            <a:r>
              <a:rPr lang="en-IN" sz="2800" b="1" dirty="0"/>
              <a:t>Neural network design:</a:t>
            </a:r>
          </a:p>
          <a:p>
            <a:pPr marL="0" indent="0">
              <a:buNone/>
            </a:pPr>
            <a:r>
              <a:rPr lang="en-IN" dirty="0"/>
              <a:t>Input layer : 6 neurons (for each </a:t>
            </a:r>
            <a:r>
              <a:rPr lang="en-IN" dirty="0" err="1"/>
              <a:t>ldr</a:t>
            </a:r>
            <a:r>
              <a:rPr lang="en-IN" dirty="0"/>
              <a:t> sensor)</a:t>
            </a:r>
          </a:p>
          <a:p>
            <a:pPr marL="0" indent="0">
              <a:buNone/>
            </a:pPr>
            <a:r>
              <a:rPr lang="en-IN" dirty="0"/>
              <a:t>Output layer: 5 neurons (representing each led)</a:t>
            </a:r>
          </a:p>
          <a:p>
            <a:pPr marL="0" indent="0">
              <a:buNone/>
            </a:pPr>
            <a:r>
              <a:rPr lang="en-IN" dirty="0"/>
              <a:t>Hidden layer: To be varied during training according to data available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031213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6265-8676-40C8-90DC-AAB2C444ADA0}"/>
              </a:ext>
            </a:extLst>
          </p:cNvPr>
          <p:cNvSpPr>
            <a:spLocks noGrp="1"/>
          </p:cNvSpPr>
          <p:nvPr>
            <p:ph type="title"/>
          </p:nvPr>
        </p:nvSpPr>
        <p:spPr>
          <a:xfrm>
            <a:off x="677334" y="601718"/>
            <a:ext cx="8596668" cy="1320800"/>
          </a:xfrm>
        </p:spPr>
        <p:txBody>
          <a:bodyPr/>
          <a:lstStyle/>
          <a:p>
            <a:r>
              <a:rPr lang="en-IN" sz="4400" dirty="0"/>
              <a:t>Neural Network</a:t>
            </a:r>
          </a:p>
        </p:txBody>
      </p:sp>
      <p:sp>
        <p:nvSpPr>
          <p:cNvPr id="3" name="Content Placeholder 2">
            <a:extLst>
              <a:ext uri="{FF2B5EF4-FFF2-40B4-BE49-F238E27FC236}">
                <a16:creationId xmlns:a16="http://schemas.microsoft.com/office/drawing/2014/main" id="{01D63555-7C4B-46EB-B566-980630FD9BBB}"/>
              </a:ext>
            </a:extLst>
          </p:cNvPr>
          <p:cNvSpPr>
            <a:spLocks noGrp="1"/>
          </p:cNvSpPr>
          <p:nvPr>
            <p:ph idx="1"/>
          </p:nvPr>
        </p:nvSpPr>
        <p:spPr>
          <a:xfrm>
            <a:off x="677334" y="1761344"/>
            <a:ext cx="8596668" cy="3880773"/>
          </a:xfrm>
        </p:spPr>
        <p:txBody>
          <a:bodyPr/>
          <a:lstStyle/>
          <a:p>
            <a:pPr marL="0" indent="0">
              <a:buNone/>
            </a:pPr>
            <a:r>
              <a:rPr lang="en-IN" dirty="0"/>
              <a:t>					</a:t>
            </a:r>
            <a:r>
              <a:rPr lang="en-IN" sz="2400" b="1" dirty="0"/>
              <a:t>Training the network:</a:t>
            </a:r>
          </a:p>
          <a:p>
            <a:pPr marL="0" indent="0">
              <a:buNone/>
            </a:pPr>
            <a:endParaRPr lang="en-IN" sz="2400" b="1" dirty="0"/>
          </a:p>
          <a:p>
            <a:pPr marL="0" indent="0">
              <a:buNone/>
            </a:pPr>
            <a:r>
              <a:rPr lang="en-IN" dirty="0"/>
              <a:t>What does the network learn?</a:t>
            </a:r>
          </a:p>
          <a:p>
            <a:pPr marL="0" indent="0">
              <a:buNone/>
            </a:pPr>
            <a:r>
              <a:rPr lang="en-IN" dirty="0"/>
              <a:t>According to the values of intensity by </a:t>
            </a:r>
            <a:r>
              <a:rPr lang="en-IN" dirty="0" err="1"/>
              <a:t>ldr</a:t>
            </a:r>
            <a:r>
              <a:rPr lang="en-IN" dirty="0"/>
              <a:t> sensors, it learns the pattern of </a:t>
            </a:r>
            <a:r>
              <a:rPr lang="en-IN" dirty="0" err="1"/>
              <a:t>led’s</a:t>
            </a:r>
            <a:r>
              <a:rPr lang="en-IN" dirty="0"/>
              <a:t> (indicating status of all </a:t>
            </a:r>
            <a:r>
              <a:rPr lang="en-IN" dirty="0" err="1"/>
              <a:t>led’s</a:t>
            </a:r>
            <a:r>
              <a:rPr lang="en-IN" dirty="0"/>
              <a:t>)</a:t>
            </a:r>
          </a:p>
          <a:p>
            <a:pPr marL="0" indent="0">
              <a:buNone/>
            </a:pPr>
            <a:r>
              <a:rPr lang="en-IN" dirty="0"/>
              <a:t>While using the network, input will be intensities, the extreme ones being the intensity values outside the windows (indicating time of day) and the middle 4 equal to the threshold value.</a:t>
            </a:r>
          </a:p>
        </p:txBody>
      </p:sp>
    </p:spTree>
    <p:extLst>
      <p:ext uri="{BB962C8B-B14F-4D97-AF65-F5344CB8AC3E}">
        <p14:creationId xmlns:p14="http://schemas.microsoft.com/office/powerpoint/2010/main" val="1104288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57FF80-BD4D-4AB0-BFB1-A67D1BFF2578}"/>
              </a:ext>
            </a:extLst>
          </p:cNvPr>
          <p:cNvPicPr>
            <a:picLocks noChangeAspect="1"/>
          </p:cNvPicPr>
          <p:nvPr/>
        </p:nvPicPr>
        <p:blipFill rotWithShape="1">
          <a:blip r:embed="rId2"/>
          <a:srcRect l="350" r="39712" b="2"/>
          <a:stretch/>
        </p:blipFill>
        <p:spPr>
          <a:xfrm>
            <a:off x="4857451" y="2159331"/>
            <a:ext cx="4415050" cy="3882362"/>
          </a:xfrm>
          <a:prstGeom prst="rect">
            <a:avLst/>
          </a:prstGeom>
        </p:spPr>
      </p:pic>
      <p:sp>
        <p:nvSpPr>
          <p:cNvPr id="2" name="Title 1">
            <a:extLst>
              <a:ext uri="{FF2B5EF4-FFF2-40B4-BE49-F238E27FC236}">
                <a16:creationId xmlns:a16="http://schemas.microsoft.com/office/drawing/2014/main" id="{62D14D07-D353-49E0-954E-769BAEDB0970}"/>
              </a:ext>
            </a:extLst>
          </p:cNvPr>
          <p:cNvSpPr>
            <a:spLocks noGrp="1"/>
          </p:cNvSpPr>
          <p:nvPr>
            <p:ph type="title"/>
          </p:nvPr>
        </p:nvSpPr>
        <p:spPr/>
        <p:txBody>
          <a:bodyPr anchor="t">
            <a:normAutofit/>
          </a:bodyPr>
          <a:lstStyle/>
          <a:p>
            <a:r>
              <a:rPr lang="en-IN" sz="4400" dirty="0"/>
              <a:t>Neural Network</a:t>
            </a:r>
          </a:p>
        </p:txBody>
      </p:sp>
      <p:sp>
        <p:nvSpPr>
          <p:cNvPr id="3" name="Content Placeholder 2">
            <a:extLst>
              <a:ext uri="{FF2B5EF4-FFF2-40B4-BE49-F238E27FC236}">
                <a16:creationId xmlns:a16="http://schemas.microsoft.com/office/drawing/2014/main" id="{6AFDA90D-FD2F-4840-9D5E-9003B6F5B2FE}"/>
              </a:ext>
            </a:extLst>
          </p:cNvPr>
          <p:cNvSpPr>
            <a:spLocks noGrp="1"/>
          </p:cNvSpPr>
          <p:nvPr>
            <p:ph idx="1"/>
          </p:nvPr>
        </p:nvSpPr>
        <p:spPr>
          <a:xfrm>
            <a:off x="587182" y="1735586"/>
            <a:ext cx="3957349" cy="3880773"/>
          </a:xfrm>
        </p:spPr>
        <p:txBody>
          <a:bodyPr>
            <a:normAutofit/>
          </a:bodyPr>
          <a:lstStyle/>
          <a:p>
            <a:pPr marL="0" indent="0">
              <a:buNone/>
            </a:pPr>
            <a:r>
              <a:rPr lang="en-IN" dirty="0"/>
              <a:t>	</a:t>
            </a:r>
            <a:r>
              <a:rPr lang="en-IN" sz="2400" b="1" dirty="0"/>
              <a:t>Testing the network:</a:t>
            </a:r>
          </a:p>
          <a:p>
            <a:pPr marL="0" indent="0">
              <a:buNone/>
            </a:pPr>
            <a:endParaRPr lang="en-IN" sz="2400" b="1" dirty="0"/>
          </a:p>
          <a:p>
            <a:pPr>
              <a:buAutoNum type="arabicPeriod"/>
            </a:pPr>
            <a:r>
              <a:rPr lang="en-IN" dirty="0"/>
              <a:t>Changing the learning rate</a:t>
            </a:r>
          </a:p>
          <a:p>
            <a:pPr>
              <a:buAutoNum type="arabicPeriod"/>
            </a:pPr>
            <a:r>
              <a:rPr lang="en-IN" dirty="0"/>
              <a:t>Changing the epoch </a:t>
            </a:r>
          </a:p>
          <a:p>
            <a:pPr>
              <a:buAutoNum type="arabicPeriod"/>
            </a:pPr>
            <a:r>
              <a:rPr lang="en-IN" dirty="0"/>
              <a:t>Changing number of hidden layer neuron</a:t>
            </a:r>
          </a:p>
        </p:txBody>
      </p:sp>
    </p:spTree>
    <p:extLst>
      <p:ext uri="{BB962C8B-B14F-4D97-AF65-F5344CB8AC3E}">
        <p14:creationId xmlns:p14="http://schemas.microsoft.com/office/powerpoint/2010/main" val="3837167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ED1D-D983-456A-B927-042E41CC5AFB}"/>
              </a:ext>
            </a:extLst>
          </p:cNvPr>
          <p:cNvSpPr>
            <a:spLocks noGrp="1"/>
          </p:cNvSpPr>
          <p:nvPr>
            <p:ph type="title"/>
          </p:nvPr>
        </p:nvSpPr>
        <p:spPr>
          <a:xfrm>
            <a:off x="0" y="409903"/>
            <a:ext cx="8596668" cy="606097"/>
          </a:xfrm>
        </p:spPr>
        <p:txBody>
          <a:bodyPr>
            <a:normAutofit fontScale="90000"/>
          </a:bodyPr>
          <a:lstStyle/>
          <a:p>
            <a:r>
              <a:rPr lang="en-IN" dirty="0"/>
              <a:t>						</a:t>
            </a:r>
            <a:r>
              <a:rPr lang="en-IN" sz="4900" dirty="0"/>
              <a:t>Error </a:t>
            </a:r>
            <a:r>
              <a:rPr lang="en-IN" sz="4900" dirty="0" err="1"/>
              <a:t>Vs</a:t>
            </a:r>
            <a:r>
              <a:rPr lang="en-IN" sz="4900" dirty="0"/>
              <a:t> Epoch</a:t>
            </a:r>
          </a:p>
        </p:txBody>
      </p:sp>
      <p:pic>
        <p:nvPicPr>
          <p:cNvPr id="4" name="Content Placeholder 3">
            <a:extLst>
              <a:ext uri="{FF2B5EF4-FFF2-40B4-BE49-F238E27FC236}">
                <a16:creationId xmlns:a16="http://schemas.microsoft.com/office/drawing/2014/main" id="{18ED8F3A-35F8-4870-B592-AB409BFFB7CE}"/>
              </a:ext>
            </a:extLst>
          </p:cNvPr>
          <p:cNvPicPr>
            <a:picLocks noGrp="1" noChangeAspect="1"/>
          </p:cNvPicPr>
          <p:nvPr>
            <p:ph idx="1"/>
          </p:nvPr>
        </p:nvPicPr>
        <p:blipFill>
          <a:blip r:embed="rId2"/>
          <a:stretch>
            <a:fillRect/>
          </a:stretch>
        </p:blipFill>
        <p:spPr>
          <a:xfrm>
            <a:off x="2060618" y="1407204"/>
            <a:ext cx="6389135" cy="5088403"/>
          </a:xfrm>
          <a:prstGeom prst="rect">
            <a:avLst/>
          </a:prstGeom>
        </p:spPr>
      </p:pic>
    </p:spTree>
    <p:extLst>
      <p:ext uri="{BB962C8B-B14F-4D97-AF65-F5344CB8AC3E}">
        <p14:creationId xmlns:p14="http://schemas.microsoft.com/office/powerpoint/2010/main" val="3662654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1123-9459-4231-BC95-D07CA7225D07}"/>
              </a:ext>
            </a:extLst>
          </p:cNvPr>
          <p:cNvSpPr>
            <a:spLocks noGrp="1"/>
          </p:cNvSpPr>
          <p:nvPr>
            <p:ph type="title"/>
          </p:nvPr>
        </p:nvSpPr>
        <p:spPr/>
        <p:txBody>
          <a:bodyPr>
            <a:normAutofit/>
          </a:bodyPr>
          <a:lstStyle/>
          <a:p>
            <a:r>
              <a:rPr lang="en-IN" sz="4400" dirty="0"/>
              <a:t>				Implementation </a:t>
            </a:r>
          </a:p>
        </p:txBody>
      </p:sp>
      <p:sp>
        <p:nvSpPr>
          <p:cNvPr id="3" name="Content Placeholder 2">
            <a:extLst>
              <a:ext uri="{FF2B5EF4-FFF2-40B4-BE49-F238E27FC236}">
                <a16:creationId xmlns:a16="http://schemas.microsoft.com/office/drawing/2014/main" id="{3A2B26DA-0E23-4667-A0AA-FC77D52F273E}"/>
              </a:ext>
            </a:extLst>
          </p:cNvPr>
          <p:cNvSpPr>
            <a:spLocks noGrp="1"/>
          </p:cNvSpPr>
          <p:nvPr>
            <p:ph idx="1"/>
          </p:nvPr>
        </p:nvSpPr>
        <p:spPr/>
        <p:txBody>
          <a:bodyPr>
            <a:normAutofit/>
          </a:bodyPr>
          <a:lstStyle/>
          <a:p>
            <a:r>
              <a:rPr lang="en-IN" sz="2000" dirty="0"/>
              <a:t>Problems faced</a:t>
            </a:r>
          </a:p>
          <a:p>
            <a:r>
              <a:rPr lang="en-IN" sz="2000" dirty="0"/>
              <a:t>Timeline</a:t>
            </a:r>
          </a:p>
          <a:p>
            <a:r>
              <a:rPr lang="en-IN" sz="2000" dirty="0"/>
              <a:t>Future Aspects</a:t>
            </a:r>
          </a:p>
        </p:txBody>
      </p:sp>
    </p:spTree>
    <p:extLst>
      <p:ext uri="{BB962C8B-B14F-4D97-AF65-F5344CB8AC3E}">
        <p14:creationId xmlns:p14="http://schemas.microsoft.com/office/powerpoint/2010/main" val="1669595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FCB1-292F-4FBB-8E93-2EC06815B5DD}"/>
              </a:ext>
            </a:extLst>
          </p:cNvPr>
          <p:cNvSpPr>
            <a:spLocks noGrp="1"/>
          </p:cNvSpPr>
          <p:nvPr>
            <p:ph type="title"/>
          </p:nvPr>
        </p:nvSpPr>
        <p:spPr>
          <a:xfrm>
            <a:off x="5259355" y="229292"/>
            <a:ext cx="4631620" cy="1320800"/>
          </a:xfrm>
        </p:spPr>
        <p:txBody>
          <a:bodyPr vert="horz" lIns="91440" tIns="45720" rIns="91440" bIns="45720" rtlCol="0" anchor="ctr">
            <a:normAutofit/>
          </a:bodyPr>
          <a:lstStyle/>
          <a:p>
            <a:pPr>
              <a:lnSpc>
                <a:spcPct val="90000"/>
              </a:lnSpc>
            </a:pPr>
            <a:r>
              <a:rPr lang="en-US" sz="2800" dirty="0"/>
              <a:t>Implementation- Problems faced</a:t>
            </a:r>
          </a:p>
        </p:txBody>
      </p:sp>
      <p:pic>
        <p:nvPicPr>
          <p:cNvPr id="8" name="Content Placeholder 7">
            <a:extLst>
              <a:ext uri="{FF2B5EF4-FFF2-40B4-BE49-F238E27FC236}">
                <a16:creationId xmlns:a16="http://schemas.microsoft.com/office/drawing/2014/main" id="{8A7FDE22-1BE5-424D-98D0-73F95C095619}"/>
              </a:ext>
            </a:extLst>
          </p:cNvPr>
          <p:cNvPicPr>
            <a:picLocks noGrp="1" noChangeAspect="1"/>
          </p:cNvPicPr>
          <p:nvPr>
            <p:ph sz="half" idx="2"/>
          </p:nvPr>
        </p:nvPicPr>
        <p:blipFill>
          <a:blip r:embed="rId2"/>
          <a:stretch>
            <a:fillRect/>
          </a:stretch>
        </p:blipFill>
        <p:spPr>
          <a:xfrm>
            <a:off x="799814" y="1141710"/>
            <a:ext cx="4147331" cy="3737718"/>
          </a:xfrm>
          <a:prstGeom prst="rect">
            <a:avLst/>
          </a:prstGeom>
        </p:spPr>
      </p:pic>
      <p:sp>
        <p:nvSpPr>
          <p:cNvPr id="11" name="Rectangle 10">
            <a:extLst>
              <a:ext uri="{FF2B5EF4-FFF2-40B4-BE49-F238E27FC236}">
                <a16:creationId xmlns:a16="http://schemas.microsoft.com/office/drawing/2014/main" id="{D5FEA1B3-51F0-44D0-907E-8836D858C519}"/>
              </a:ext>
            </a:extLst>
          </p:cNvPr>
          <p:cNvSpPr/>
          <p:nvPr/>
        </p:nvSpPr>
        <p:spPr>
          <a:xfrm>
            <a:off x="4947145" y="1550092"/>
            <a:ext cx="4943830" cy="6247864"/>
          </a:xfrm>
          <a:prstGeom prst="rect">
            <a:avLst/>
          </a:prstGeom>
        </p:spPr>
        <p:txBody>
          <a:bodyPr wrap="square">
            <a:spAutoFit/>
          </a:bodyPr>
          <a:lstStyle/>
          <a:p>
            <a:pPr lvl="1"/>
            <a:r>
              <a:rPr lang="en-IN" sz="2400" b="1" dirty="0"/>
              <a:t>Problems in dataset:</a:t>
            </a:r>
          </a:p>
          <a:p>
            <a:pPr lvl="1"/>
            <a:endParaRPr lang="en-IN" sz="2400" b="1" dirty="0"/>
          </a:p>
          <a:p>
            <a:pPr marL="800100" lvl="1" indent="-342900">
              <a:buAutoNum type="arabicPeriod"/>
            </a:pPr>
            <a:r>
              <a:rPr lang="en-IN" sz="2000" dirty="0"/>
              <a:t>Data for the middle 4 sensors in the range &gt;900 and threshold being 800 in real life.</a:t>
            </a:r>
          </a:p>
          <a:p>
            <a:pPr marL="800100" lvl="1" indent="-342900">
              <a:buAutoNum type="arabicPeriod"/>
            </a:pPr>
            <a:r>
              <a:rPr lang="en-IN" sz="2000" dirty="0"/>
              <a:t>Intensity values are taken at point values.</a:t>
            </a:r>
            <a:r>
              <a:rPr lang="en-IN" dirty="0"/>
              <a:t> </a:t>
            </a:r>
          </a:p>
          <a:p>
            <a:pPr marL="800100" lvl="1" indent="-342900">
              <a:buAutoNum type="arabicPeriod"/>
            </a:pPr>
            <a:endParaRPr lang="en-IN" dirty="0"/>
          </a:p>
          <a:p>
            <a:pPr lvl="1">
              <a:buAutoNum type="arabicPeriod"/>
            </a:pPr>
            <a:endParaRPr lang="en-IN" dirty="0"/>
          </a:p>
          <a:p>
            <a:pPr lvl="1">
              <a:buAutoNum type="arabicPeriod"/>
            </a:pPr>
            <a:endParaRPr lang="en-IN" dirty="0"/>
          </a:p>
          <a:p>
            <a:pPr lvl="1">
              <a:buAutoNum type="arabicPeriod"/>
            </a:pPr>
            <a:endParaRPr lang="en-IN" dirty="0"/>
          </a:p>
          <a:p>
            <a:pPr lvl="1">
              <a:buAutoNum type="arabicPeriod"/>
            </a:pPr>
            <a:endParaRPr lang="en-IN" dirty="0"/>
          </a:p>
          <a:p>
            <a:pPr lvl="1">
              <a:buAutoNum type="arabicPeriod"/>
            </a:pPr>
            <a:endParaRPr lang="en-IN" dirty="0"/>
          </a:p>
          <a:p>
            <a:pPr lvl="1">
              <a:buAutoNum type="arabicPeriod"/>
            </a:pPr>
            <a:endParaRPr lang="en-IN" dirty="0"/>
          </a:p>
          <a:p>
            <a:pPr lvl="1">
              <a:buAutoNum type="arabicPeriod"/>
            </a:pPr>
            <a:endParaRPr lang="en-IN" dirty="0"/>
          </a:p>
          <a:p>
            <a:pPr lvl="1">
              <a:buAutoNum type="arabicPeriod"/>
            </a:pPr>
            <a:endParaRPr lang="en-IN" dirty="0"/>
          </a:p>
          <a:p>
            <a:pPr lvl="1">
              <a:buAutoNum type="arabicPeriod"/>
            </a:pPr>
            <a:endParaRPr lang="en-IN" dirty="0"/>
          </a:p>
          <a:p>
            <a:pPr lvl="1">
              <a:buAutoNum type="arabicPeriod"/>
            </a:pPr>
            <a:endParaRPr lang="en-IN" dirty="0"/>
          </a:p>
          <a:p>
            <a:pPr lvl="1">
              <a:buAutoNum type="arabicPeriod"/>
            </a:pPr>
            <a:endParaRPr lang="en-IN" dirty="0"/>
          </a:p>
          <a:p>
            <a:pPr lvl="1">
              <a:buAutoNum type="arabicPeriod"/>
            </a:pPr>
            <a:endParaRPr lang="en-IN" dirty="0"/>
          </a:p>
          <a:p>
            <a:pPr lvl="1">
              <a:buAutoNum type="arabicPeriod"/>
            </a:pPr>
            <a:endParaRPr lang="en-IN" dirty="0"/>
          </a:p>
        </p:txBody>
      </p:sp>
    </p:spTree>
    <p:extLst>
      <p:ext uri="{BB962C8B-B14F-4D97-AF65-F5344CB8AC3E}">
        <p14:creationId xmlns:p14="http://schemas.microsoft.com/office/powerpoint/2010/main" val="4025069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n w="0"/>
                <a:effectLst>
                  <a:outerShdw blurRad="38100" dist="25400" dir="5400000" algn="ctr" rotWithShape="0">
                    <a:srgbClr val="6E747A">
                      <a:alpha val="43000"/>
                    </a:srgbClr>
                  </a:outerShdw>
                </a:effectLst>
              </a:rPr>
              <a:t>Why Automation ?</a:t>
            </a:r>
            <a:endParaRPr lang="en-IN" sz="4000" dirty="0"/>
          </a:p>
        </p:txBody>
      </p:sp>
      <p:sp>
        <p:nvSpPr>
          <p:cNvPr id="3" name="Content Placeholder 2"/>
          <p:cNvSpPr>
            <a:spLocks noGrp="1"/>
          </p:cNvSpPr>
          <p:nvPr>
            <p:ph idx="1"/>
          </p:nvPr>
        </p:nvSpPr>
        <p:spPr/>
        <p:txBody>
          <a:bodyPr>
            <a:normAutofit/>
          </a:bodyPr>
          <a:lstStyle/>
          <a:p>
            <a:r>
              <a:rPr lang="en-IN" sz="2400" dirty="0"/>
              <a:t>Electrical Energy is wasted in hostels and departments due to carelessness.</a:t>
            </a:r>
          </a:p>
          <a:p>
            <a:r>
              <a:rPr lang="en-IN" sz="2400" dirty="0"/>
              <a:t>All the lights in the corridor are simultaneously turned on.</a:t>
            </a:r>
          </a:p>
          <a:p>
            <a:r>
              <a:rPr lang="en-IN" sz="2400" dirty="0"/>
              <a:t>For daily work an uniform intensity distribution of 800-900 W/m</a:t>
            </a:r>
            <a:r>
              <a:rPr lang="en-IN" sz="2400" baseline="30000" dirty="0"/>
              <a:t>2</a:t>
            </a:r>
            <a:r>
              <a:rPr lang="en-IN" sz="2400" dirty="0"/>
              <a:t> is enough. </a:t>
            </a:r>
          </a:p>
          <a:p>
            <a:pPr marL="0" indent="0">
              <a:buNone/>
            </a:pPr>
            <a:endParaRPr lang="en-IN" sz="2400" dirty="0"/>
          </a:p>
          <a:p>
            <a:endParaRPr lang="en-IN" sz="2400" dirty="0"/>
          </a:p>
        </p:txBody>
      </p:sp>
    </p:spTree>
    <p:extLst>
      <p:ext uri="{BB962C8B-B14F-4D97-AF65-F5344CB8AC3E}">
        <p14:creationId xmlns:p14="http://schemas.microsoft.com/office/powerpoint/2010/main" val="103260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045C-2A37-4FB9-804E-594414C47702}"/>
              </a:ext>
            </a:extLst>
          </p:cNvPr>
          <p:cNvSpPr>
            <a:spLocks noGrp="1"/>
          </p:cNvSpPr>
          <p:nvPr>
            <p:ph type="title"/>
          </p:nvPr>
        </p:nvSpPr>
        <p:spPr/>
        <p:txBody>
          <a:bodyPr>
            <a:normAutofit/>
          </a:bodyPr>
          <a:lstStyle/>
          <a:p>
            <a:r>
              <a:rPr lang="en-US" sz="4400" dirty="0"/>
              <a:t>Implementation- Problems faced</a:t>
            </a:r>
            <a:endParaRPr lang="en-IN" sz="4400" dirty="0"/>
          </a:p>
        </p:txBody>
      </p:sp>
      <p:sp>
        <p:nvSpPr>
          <p:cNvPr id="3" name="Content Placeholder 2">
            <a:extLst>
              <a:ext uri="{FF2B5EF4-FFF2-40B4-BE49-F238E27FC236}">
                <a16:creationId xmlns:a16="http://schemas.microsoft.com/office/drawing/2014/main" id="{E0E9F1AC-108A-48D0-BDE1-3ED6FEA44CF6}"/>
              </a:ext>
            </a:extLst>
          </p:cNvPr>
          <p:cNvSpPr>
            <a:spLocks noGrp="1"/>
          </p:cNvSpPr>
          <p:nvPr>
            <p:ph idx="1"/>
          </p:nvPr>
        </p:nvSpPr>
        <p:spPr/>
        <p:txBody>
          <a:bodyPr/>
          <a:lstStyle/>
          <a:p>
            <a:pPr marL="0" indent="0">
              <a:buNone/>
            </a:pPr>
            <a:r>
              <a:rPr lang="en-IN" dirty="0"/>
              <a:t>Since there is no generalised approach for determining the parameters, it is just random changes in design of network used for training of network, it was difficult to train the network.</a:t>
            </a:r>
          </a:p>
          <a:p>
            <a:pPr marL="0" indent="0">
              <a:buNone/>
            </a:pPr>
            <a:r>
              <a:rPr lang="en-IN" dirty="0"/>
              <a:t>There was overshooting in the network even after reducing the learning rate to 0.00003 </a:t>
            </a:r>
          </a:p>
          <a:p>
            <a:pPr marL="0" indent="0">
              <a:buNone/>
            </a:pPr>
            <a:r>
              <a:rPr lang="en-IN" dirty="0"/>
              <a:t>Saturation: After a certain point the error in the network was getting saturated (remained constant despite further iterations)</a:t>
            </a:r>
          </a:p>
          <a:p>
            <a:pPr marL="0" indent="0">
              <a:buNone/>
            </a:pPr>
            <a:r>
              <a:rPr lang="en-IN" dirty="0"/>
              <a:t> No. of hidden layers : The data was insufficient for more than one hidden layer.</a:t>
            </a:r>
          </a:p>
          <a:p>
            <a:pPr marL="0" indent="0">
              <a:buNone/>
            </a:pPr>
            <a:r>
              <a:rPr lang="en-IN" dirty="0"/>
              <a:t>In case of training the network for every single input, the output in case of testing was found to be same as the last trained data.</a:t>
            </a:r>
          </a:p>
          <a:p>
            <a:pPr marL="0" indent="0">
              <a:buNone/>
            </a:pPr>
            <a:endParaRPr lang="en-IN" dirty="0"/>
          </a:p>
        </p:txBody>
      </p:sp>
    </p:spTree>
    <p:extLst>
      <p:ext uri="{BB962C8B-B14F-4D97-AF65-F5344CB8AC3E}">
        <p14:creationId xmlns:p14="http://schemas.microsoft.com/office/powerpoint/2010/main" val="2429225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79B9-DF87-4415-941B-1AEB415D1CE8}"/>
              </a:ext>
            </a:extLst>
          </p:cNvPr>
          <p:cNvSpPr>
            <a:spLocks noGrp="1"/>
          </p:cNvSpPr>
          <p:nvPr>
            <p:ph type="title"/>
          </p:nvPr>
        </p:nvSpPr>
        <p:spPr/>
        <p:txBody>
          <a:bodyPr>
            <a:normAutofit/>
          </a:bodyPr>
          <a:lstStyle/>
          <a:p>
            <a:r>
              <a:rPr lang="en-IN" sz="4400" dirty="0"/>
              <a:t>					Optimisation</a:t>
            </a:r>
          </a:p>
        </p:txBody>
      </p:sp>
      <p:sp>
        <p:nvSpPr>
          <p:cNvPr id="3" name="Content Placeholder 2">
            <a:extLst>
              <a:ext uri="{FF2B5EF4-FFF2-40B4-BE49-F238E27FC236}">
                <a16:creationId xmlns:a16="http://schemas.microsoft.com/office/drawing/2014/main" id="{0ACAE25B-AD2E-45AD-BCC7-CB71E137D04C}"/>
              </a:ext>
            </a:extLst>
          </p:cNvPr>
          <p:cNvSpPr>
            <a:spLocks noGrp="1"/>
          </p:cNvSpPr>
          <p:nvPr>
            <p:ph idx="1"/>
          </p:nvPr>
        </p:nvSpPr>
        <p:spPr>
          <a:xfrm>
            <a:off x="953230" y="1813748"/>
            <a:ext cx="8596668" cy="3880773"/>
          </a:xfrm>
        </p:spPr>
        <p:txBody>
          <a:bodyPr/>
          <a:lstStyle/>
          <a:p>
            <a:r>
              <a:rPr lang="en-IN" dirty="0"/>
              <a:t>Learning rate, epoch and no. of hidden layer neurons were changed form 0.3 to 0.0003 , 800 to 100000 and 2 to 30 which changes the efficiency from 40% to 66%</a:t>
            </a:r>
          </a:p>
          <a:p>
            <a:r>
              <a:rPr lang="en-IN" dirty="0"/>
              <a:t>For saturated error, the learning rate was changed after every few thousand iterations.</a:t>
            </a:r>
          </a:p>
          <a:p>
            <a:r>
              <a:rPr lang="en-IN" dirty="0"/>
              <a:t>Batch, Mini-Batch and Stochastic learning was used</a:t>
            </a:r>
          </a:p>
          <a:p>
            <a:r>
              <a:rPr lang="en-IN" dirty="0"/>
              <a:t>Weights were saved after few iterations and were used for further training. </a:t>
            </a:r>
          </a:p>
          <a:p>
            <a:r>
              <a:rPr lang="en-IN" dirty="0"/>
              <a:t>Data was taken once again ensuring the flaws were solved. </a:t>
            </a:r>
          </a:p>
          <a:p>
            <a:r>
              <a:rPr lang="en-IN" dirty="0"/>
              <a:t>The above procedure was repeated and the error efficiency was increased </a:t>
            </a:r>
            <a:r>
              <a:rPr lang="en-IN" dirty="0" err="1"/>
              <a:t>upto</a:t>
            </a:r>
            <a:r>
              <a:rPr lang="en-IN" dirty="0"/>
              <a:t> 94% </a:t>
            </a:r>
          </a:p>
          <a:p>
            <a:pPr marL="0" indent="0">
              <a:buNone/>
            </a:pPr>
            <a:endParaRPr lang="en-IN" dirty="0"/>
          </a:p>
        </p:txBody>
      </p:sp>
    </p:spTree>
    <p:extLst>
      <p:ext uri="{BB962C8B-B14F-4D97-AF65-F5344CB8AC3E}">
        <p14:creationId xmlns:p14="http://schemas.microsoft.com/office/powerpoint/2010/main" val="2595132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21">
            <a:extLst>
              <a:ext uri="{FF2B5EF4-FFF2-40B4-BE49-F238E27FC236}">
                <a16:creationId xmlns:a16="http://schemas.microsoft.com/office/drawing/2014/main" id="{0ADFFC45-3DC9-4433-926F-043E879D9D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123">
            <a:extLst>
              <a:ext uri="{FF2B5EF4-FFF2-40B4-BE49-F238E27FC236}">
                <a16:creationId xmlns:a16="http://schemas.microsoft.com/office/drawing/2014/main" id="{B5F26A87-0610-435F-AA13-BD658385C9D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25" name="Straight Connector 124">
              <a:extLst>
                <a:ext uri="{FF2B5EF4-FFF2-40B4-BE49-F238E27FC236}">
                  <a16:creationId xmlns:a16="http://schemas.microsoft.com/office/drawing/2014/main" id="{E6321436-5AAD-4FB6-BB0D-316D4540E82A}"/>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6" name="Straight Connector 125">
              <a:extLst>
                <a:ext uri="{FF2B5EF4-FFF2-40B4-BE49-F238E27FC236}">
                  <a16:creationId xmlns:a16="http://schemas.microsoft.com/office/drawing/2014/main" id="{94B0BD33-3D46-4F43-947A-825DFEF6106A}"/>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27" name="Rectangle 23">
              <a:extLst>
                <a:ext uri="{FF2B5EF4-FFF2-40B4-BE49-F238E27FC236}">
                  <a16:creationId xmlns:a16="http://schemas.microsoft.com/office/drawing/2014/main" id="{92E26C27-E1F5-47DC-9F83-469D196C55D0}"/>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Rectangle 25">
              <a:extLst>
                <a:ext uri="{FF2B5EF4-FFF2-40B4-BE49-F238E27FC236}">
                  <a16:creationId xmlns:a16="http://schemas.microsoft.com/office/drawing/2014/main" id="{95F944E7-2B4E-4AE2-B4DB-846FF8AE0B7A}"/>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FF14952D-390F-46CC-B302-73DDD9C4160F}"/>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7">
              <a:extLst>
                <a:ext uri="{FF2B5EF4-FFF2-40B4-BE49-F238E27FC236}">
                  <a16:creationId xmlns:a16="http://schemas.microsoft.com/office/drawing/2014/main" id="{867CDE55-B22A-40D0-882A-9452919EEC28}"/>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1" name="Isosceles Triangle 130">
              <a:extLst>
                <a:ext uri="{FF2B5EF4-FFF2-40B4-BE49-F238E27FC236}">
                  <a16:creationId xmlns:a16="http://schemas.microsoft.com/office/drawing/2014/main" id="{8C409231-C942-4808-B529-DAC32A7DB002}"/>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33" name="Freeform: Shape 132">
            <a:extLst>
              <a:ext uri="{FF2B5EF4-FFF2-40B4-BE49-F238E27FC236}">
                <a16:creationId xmlns:a16="http://schemas.microsoft.com/office/drawing/2014/main" id="{69370F01-B8C9-4CE4-824C-92B2792E6ED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TextShape 2"/>
          <p:cNvSpPr txBox="1"/>
          <p:nvPr/>
        </p:nvSpPr>
        <p:spPr>
          <a:xfrm>
            <a:off x="1523880" y="3602160"/>
            <a:ext cx="9143640" cy="1655280"/>
          </a:xfrm>
          <a:prstGeom prst="rect">
            <a:avLst/>
          </a:prstGeom>
          <a:noFill/>
          <a:ln>
            <a:noFill/>
          </a:ln>
        </p:spPr>
        <p:txBody>
          <a:bodyPr/>
          <a:lstStyle/>
          <a:p>
            <a:pPr algn="ctr"/>
            <a:endParaRPr/>
          </a:p>
        </p:txBody>
      </p:sp>
      <p:sp>
        <p:nvSpPr>
          <p:cNvPr id="116" name="TextShape 1"/>
          <p:cNvSpPr txBox="1"/>
          <p:nvPr/>
        </p:nvSpPr>
        <p:spPr>
          <a:xfrm>
            <a:off x="677335" y="1282701"/>
            <a:ext cx="5096060" cy="4307148"/>
          </a:xfrm>
          <a:prstGeom prst="rect">
            <a:avLst/>
          </a:prstGeom>
        </p:spPr>
        <p:txBody>
          <a:bodyPr vert="horz" lIns="91440" tIns="45720" rIns="91440" bIns="45720" rtlCol="0" anchor="ctr">
            <a:normAutofit/>
          </a:bodyPr>
          <a:lstStyle/>
          <a:p>
            <a:pPr algn="r">
              <a:spcBef>
                <a:spcPct val="0"/>
              </a:spcBef>
              <a:spcAft>
                <a:spcPts val="600"/>
              </a:spcAft>
            </a:pPr>
            <a:r>
              <a:rPr lang="en-US" sz="5400" strike="noStrike" spc="-1" dirty="0">
                <a:solidFill>
                  <a:schemeClr val="accent1"/>
                </a:solidFill>
                <a:uFill>
                  <a:solidFill>
                    <a:srgbClr val="FFFFFF"/>
                  </a:solidFill>
                </a:uFill>
                <a:latin typeface="+mj-lt"/>
                <a:ea typeface="+mj-ea"/>
                <a:cs typeface="+mj-cs"/>
              </a:rPr>
              <a:t>HOME AUTOMATION BASED ANDROID APPLICATION
</a:t>
            </a:r>
            <a:endParaRPr lang="en-US" sz="5400" dirty="0">
              <a:solidFill>
                <a:schemeClr val="accent1"/>
              </a:solidFill>
              <a:latin typeface="+mj-lt"/>
              <a:ea typeface="+mj-ea"/>
              <a:cs typeface="+mj-cs"/>
            </a:endParaRPr>
          </a:p>
        </p:txBody>
      </p:sp>
    </p:spTree>
    <p:extLst>
      <p:ext uri="{BB962C8B-B14F-4D97-AF65-F5344CB8AC3E}">
        <p14:creationId xmlns:p14="http://schemas.microsoft.com/office/powerpoint/2010/main" val="108227953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Group 123">
            <a:extLst>
              <a:ext uri="{FF2B5EF4-FFF2-40B4-BE49-F238E27FC236}">
                <a16:creationId xmlns:a16="http://schemas.microsoft.com/office/drawing/2014/main" id="{09EA7EA7-74F5-4EE2-8E3D-1A10308259D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5" name="Straight Connector 124">
              <a:extLst>
                <a:ext uri="{FF2B5EF4-FFF2-40B4-BE49-F238E27FC236}">
                  <a16:creationId xmlns:a16="http://schemas.microsoft.com/office/drawing/2014/main" id="{A5CE79B5-7EE4-424D-AD14-5DEFB61B85C8}"/>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696C926F-F999-44BA-8D86-9EAB51D65010}"/>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7" name="Rectangle 23">
              <a:extLst>
                <a:ext uri="{FF2B5EF4-FFF2-40B4-BE49-F238E27FC236}">
                  <a16:creationId xmlns:a16="http://schemas.microsoft.com/office/drawing/2014/main" id="{248745E7-0AF0-48F9-8E58-2673FC5F4FDE}"/>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5">
              <a:extLst>
                <a:ext uri="{FF2B5EF4-FFF2-40B4-BE49-F238E27FC236}">
                  <a16:creationId xmlns:a16="http://schemas.microsoft.com/office/drawing/2014/main" id="{9715E81A-D2E0-4431-9370-4E4A9ECA7F9C}"/>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CEDB37A9-282D-4DDB-85AD-B2090A82531F}"/>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7">
              <a:extLst>
                <a:ext uri="{FF2B5EF4-FFF2-40B4-BE49-F238E27FC236}">
                  <a16:creationId xmlns:a16="http://schemas.microsoft.com/office/drawing/2014/main" id="{533D5933-7F91-4F5E-BC31-42FD0E2D8DEF}"/>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1" name="Rectangle 28">
              <a:extLst>
                <a:ext uri="{FF2B5EF4-FFF2-40B4-BE49-F238E27FC236}">
                  <a16:creationId xmlns:a16="http://schemas.microsoft.com/office/drawing/2014/main" id="{37ADDF68-C9BE-46EA-83DE-2C07DD83960F}"/>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10D67396-BABD-48A8-A892-CCB5095FA427}"/>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3" name="Isosceles Triangle 132">
              <a:extLst>
                <a:ext uri="{FF2B5EF4-FFF2-40B4-BE49-F238E27FC236}">
                  <a16:creationId xmlns:a16="http://schemas.microsoft.com/office/drawing/2014/main" id="{626DA82A-72C2-4DF6-9CF0-0D1F6B96B529}"/>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8EE6DC63-4380-4BE0-A68A-8F01162BD192}"/>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6" name="Rectangle 135">
            <a:extLst>
              <a:ext uri="{FF2B5EF4-FFF2-40B4-BE49-F238E27FC236}">
                <a16:creationId xmlns:a16="http://schemas.microsoft.com/office/drawing/2014/main" id="{8DF4D7F6-81B5-452A-9CE6-76D81F91D4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Isosceles Triangle 137">
            <a:extLst>
              <a:ext uri="{FF2B5EF4-FFF2-40B4-BE49-F238E27FC236}">
                <a16:creationId xmlns:a16="http://schemas.microsoft.com/office/drawing/2014/main" id="{4600514D-20FB-4559-97DC-D1DC39E6C3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Isosceles Triangle 139">
            <a:extLst>
              <a:ext uri="{FF2B5EF4-FFF2-40B4-BE49-F238E27FC236}">
                <a16:creationId xmlns:a16="http://schemas.microsoft.com/office/drawing/2014/main" id="{266F638A-E405-4AC0-B984-72E5813B0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142" name="Straight Connector 141">
            <a:extLst>
              <a:ext uri="{FF2B5EF4-FFF2-40B4-BE49-F238E27FC236}">
                <a16:creationId xmlns:a16="http://schemas.microsoft.com/office/drawing/2014/main" id="{7D1CBE93-B17D-4509-843C-82287C3803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44" name="Straight Connector 143">
            <a:extLst>
              <a:ext uri="{FF2B5EF4-FFF2-40B4-BE49-F238E27FC236}">
                <a16:creationId xmlns:a16="http://schemas.microsoft.com/office/drawing/2014/main" id="{AE6277B4-6A43-48AB-89B2-3442221619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146" name="Rectangle 27">
            <a:extLst>
              <a:ext uri="{FF2B5EF4-FFF2-40B4-BE49-F238E27FC236}">
                <a16:creationId xmlns:a16="http://schemas.microsoft.com/office/drawing/2014/main" id="{27B538D5-95DB-47ED-9CB4-34AE5BF78E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8" name="TextShape 1"/>
          <p:cNvSpPr txBox="1"/>
          <p:nvPr/>
        </p:nvSpPr>
        <p:spPr>
          <a:xfrm>
            <a:off x="1333502" y="609600"/>
            <a:ext cx="8596668" cy="1320800"/>
          </a:xfrm>
          <a:prstGeom prst="rect">
            <a:avLst/>
          </a:prstGeom>
        </p:spPr>
        <p:txBody>
          <a:bodyPr vert="horz" lIns="91440" tIns="45720" rIns="91440" bIns="45720" rtlCol="0" anchor="t">
            <a:normAutofit/>
          </a:bodyPr>
          <a:lstStyle/>
          <a:p>
            <a:pPr>
              <a:spcBef>
                <a:spcPct val="0"/>
              </a:spcBef>
              <a:spcAft>
                <a:spcPts val="600"/>
              </a:spcAft>
            </a:pPr>
            <a:r>
              <a:rPr lang="en-US" sz="3600" b="1" strike="noStrike" spc="-1">
                <a:solidFill>
                  <a:schemeClr val="accent1"/>
                </a:solidFill>
                <a:uFill>
                  <a:solidFill>
                    <a:srgbClr val="FFFFFF"/>
                  </a:solidFill>
                </a:uFill>
                <a:latin typeface="+mj-lt"/>
                <a:ea typeface="+mj-ea"/>
                <a:cs typeface="+mj-cs"/>
              </a:rPr>
              <a:t>INTRODUCTION:-</a:t>
            </a:r>
            <a:endParaRPr lang="en-US" sz="3600">
              <a:solidFill>
                <a:schemeClr val="accent1"/>
              </a:solidFill>
              <a:latin typeface="+mj-lt"/>
              <a:ea typeface="+mj-ea"/>
              <a:cs typeface="+mj-cs"/>
            </a:endParaRPr>
          </a:p>
        </p:txBody>
      </p:sp>
      <p:sp>
        <p:nvSpPr>
          <p:cNvPr id="119" name="TextShape 2"/>
          <p:cNvSpPr txBox="1"/>
          <p:nvPr/>
        </p:nvSpPr>
        <p:spPr>
          <a:xfrm>
            <a:off x="1333502" y="2160590"/>
            <a:ext cx="8470898" cy="3429260"/>
          </a:xfrm>
          <a:prstGeom prst="rect">
            <a:avLst/>
          </a:prstGeom>
        </p:spPr>
        <p:txBody>
          <a:bodyPr vert="horz" lIns="91440" tIns="45720" rIns="91440" bIns="45720" rtlCol="0">
            <a:normAutofit/>
          </a:bodyPr>
          <a:lstStyle/>
          <a:p>
            <a:pPr marL="228600" indent="-228240">
              <a:spcBef>
                <a:spcPts val="1000"/>
              </a:spcBef>
              <a:buClr>
                <a:schemeClr val="accent1"/>
              </a:buClr>
              <a:buSzPct val="80000"/>
              <a:buFont typeface="Wingdings 3" charset="2"/>
              <a:buChar char=""/>
            </a:pPr>
            <a:r>
              <a:rPr lang="en-US" strike="noStrike" spc="-1" dirty="0">
                <a:solidFill>
                  <a:schemeClr val="tx1">
                    <a:lumMod val="75000"/>
                    <a:lumOff val="25000"/>
                  </a:schemeClr>
                </a:solidFill>
                <a:uFill>
                  <a:solidFill>
                    <a:srgbClr val="FFFFFF"/>
                  </a:solidFill>
                </a:uFill>
              </a:rPr>
              <a:t>This android application was built keeping in mind the idea of home automation. </a:t>
            </a:r>
            <a:r>
              <a:rPr lang="en-US" strike="noStrike" spc="-1" dirty="0" err="1">
                <a:solidFill>
                  <a:schemeClr val="tx1">
                    <a:lumMod val="75000"/>
                    <a:lumOff val="25000"/>
                  </a:schemeClr>
                </a:solidFill>
                <a:uFill>
                  <a:solidFill>
                    <a:srgbClr val="FFFFFF"/>
                  </a:solidFill>
                </a:uFill>
              </a:rPr>
              <a:t>ie</a:t>
            </a:r>
            <a:r>
              <a:rPr lang="en-US" strike="noStrike" spc="-1" dirty="0">
                <a:solidFill>
                  <a:schemeClr val="tx1">
                    <a:lumMod val="75000"/>
                    <a:lumOff val="25000"/>
                  </a:schemeClr>
                </a:solidFill>
                <a:uFill>
                  <a:solidFill>
                    <a:srgbClr val="FFFFFF"/>
                  </a:solidFill>
                </a:uFill>
              </a:rPr>
              <a:t> controlling the lights and fans of the room via an android application. This application first accepts speech from the user then converts it into text ,connects it to  the microcontroller via Bluetooth  and then the corresponding command  is sent to the controller using Bluetooth HC-05.Thus this application is divided into three modules:</a:t>
            </a:r>
            <a:endParaRPr lang="en-US" dirty="0">
              <a:solidFill>
                <a:schemeClr val="tx1">
                  <a:lumMod val="75000"/>
                  <a:lumOff val="25000"/>
                </a:schemeClr>
              </a:solidFill>
            </a:endParaRPr>
          </a:p>
          <a:p>
            <a:pPr marL="228600" indent="-228240">
              <a:spcBef>
                <a:spcPts val="1000"/>
              </a:spcBef>
              <a:buClr>
                <a:schemeClr val="accent1"/>
              </a:buClr>
              <a:buSzPct val="80000"/>
              <a:buFont typeface="Wingdings 3" charset="2"/>
              <a:buChar char=""/>
            </a:pPr>
            <a:r>
              <a:rPr lang="en-US" strike="noStrike" spc="-1" dirty="0">
                <a:solidFill>
                  <a:schemeClr val="tx1">
                    <a:lumMod val="75000"/>
                    <a:lumOff val="25000"/>
                  </a:schemeClr>
                </a:solidFill>
                <a:uFill>
                  <a:solidFill>
                    <a:srgbClr val="FFFFFF"/>
                  </a:solidFill>
                </a:uFill>
              </a:rPr>
              <a:t>Speech To text Conversion</a:t>
            </a:r>
            <a:endParaRPr lang="en-US" dirty="0">
              <a:solidFill>
                <a:schemeClr val="tx1">
                  <a:lumMod val="75000"/>
                  <a:lumOff val="25000"/>
                </a:schemeClr>
              </a:solidFill>
            </a:endParaRPr>
          </a:p>
          <a:p>
            <a:pPr marL="228600" indent="-228240">
              <a:spcBef>
                <a:spcPts val="1000"/>
              </a:spcBef>
              <a:buClr>
                <a:schemeClr val="accent1"/>
              </a:buClr>
              <a:buSzPct val="80000"/>
              <a:buFont typeface="Wingdings 3" charset="2"/>
              <a:buChar char=""/>
            </a:pPr>
            <a:r>
              <a:rPr lang="en-US" strike="noStrike" spc="-1" dirty="0">
                <a:solidFill>
                  <a:schemeClr val="tx1">
                    <a:lumMod val="75000"/>
                    <a:lumOff val="25000"/>
                  </a:schemeClr>
                </a:solidFill>
                <a:uFill>
                  <a:solidFill>
                    <a:srgbClr val="FFFFFF"/>
                  </a:solidFill>
                </a:uFill>
              </a:rPr>
              <a:t>Connecting the application to the microcontroller</a:t>
            </a:r>
            <a:endParaRPr lang="en-US" dirty="0">
              <a:solidFill>
                <a:schemeClr val="tx1">
                  <a:lumMod val="75000"/>
                  <a:lumOff val="25000"/>
                </a:schemeClr>
              </a:solidFill>
            </a:endParaRPr>
          </a:p>
          <a:p>
            <a:pPr marL="228600" indent="-228240">
              <a:spcBef>
                <a:spcPts val="1000"/>
              </a:spcBef>
              <a:buClr>
                <a:schemeClr val="accent1"/>
              </a:buClr>
              <a:buSzPct val="80000"/>
              <a:buFont typeface="Wingdings 3" charset="2"/>
              <a:buChar char=""/>
            </a:pPr>
            <a:r>
              <a:rPr lang="en-US" strike="noStrike" spc="-1" dirty="0">
                <a:solidFill>
                  <a:schemeClr val="tx1">
                    <a:lumMod val="75000"/>
                    <a:lumOff val="25000"/>
                  </a:schemeClr>
                </a:solidFill>
                <a:uFill>
                  <a:solidFill>
                    <a:srgbClr val="FFFFFF"/>
                  </a:solidFill>
                </a:uFill>
              </a:rPr>
              <a:t>Sending corresponding command to the controller</a:t>
            </a: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38021787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1" strike="noStrike" dirty="0">
                <a:ln w="0"/>
                <a:solidFill>
                  <a:schemeClr val="accent1"/>
                </a:solidFill>
                <a:effectLst>
                  <a:outerShdw blurRad="38100" dist="25400" dir="5400000" algn="ctr" rotWithShape="0">
                    <a:srgbClr val="6E747A">
                      <a:alpha val="43000"/>
                    </a:srgbClr>
                  </a:outerShdw>
                </a:effectLst>
                <a:uFill>
                  <a:solidFill>
                    <a:srgbClr val="FFFFFF"/>
                  </a:solidFill>
                </a:uFill>
                <a:latin typeface="Calibri Light"/>
              </a:rPr>
              <a:t>Speech To Text Conversion</a:t>
            </a:r>
            <a:r>
              <a:rPr lang="en-US" sz="4400" strike="noStrike" dirty="0">
                <a:ln w="0"/>
                <a:solidFill>
                  <a:schemeClr val="accent1"/>
                </a:solidFill>
                <a:effectLst>
                  <a:outerShdw blurRad="38100" dist="25400" dir="5400000" algn="ctr" rotWithShape="0">
                    <a:srgbClr val="6E747A">
                      <a:alpha val="43000"/>
                    </a:srgbClr>
                  </a:outerShdw>
                </a:effectLst>
                <a:uFill>
                  <a:solidFill>
                    <a:srgbClr val="FFFFFF"/>
                  </a:solidFill>
                </a:uFill>
                <a:latin typeface="Calibri Light"/>
              </a:rPr>
              <a:t>:-</a:t>
            </a:r>
            <a:endParaRPr dirty="0">
              <a:ln w="0"/>
              <a:solidFill>
                <a:schemeClr val="accent1"/>
              </a:solidFill>
              <a:effectLst>
                <a:outerShdw blurRad="38100" dist="25400" dir="5400000" algn="ctr" rotWithShape="0">
                  <a:srgbClr val="6E747A">
                    <a:alpha val="43000"/>
                  </a:srgbClr>
                </a:outerShdw>
              </a:effectLst>
            </a:endParaRPr>
          </a:p>
        </p:txBody>
      </p:sp>
      <p:sp>
        <p:nvSpPr>
          <p:cNvPr id="121" name="TextShape 2"/>
          <p:cNvSpPr txBox="1"/>
          <p:nvPr/>
        </p:nvSpPr>
        <p:spPr>
          <a:xfrm>
            <a:off x="838080" y="1825560"/>
            <a:ext cx="10515240" cy="4350960"/>
          </a:xfrm>
          <a:prstGeom prst="rect">
            <a:avLst/>
          </a:prstGeom>
          <a:noFill/>
          <a:ln>
            <a:noFill/>
          </a:ln>
        </p:spPr>
        <p:txBody>
          <a:bodyPr/>
          <a:lstStyle/>
          <a:p>
            <a:pPr marL="228600" indent="-228240">
              <a:lnSpc>
                <a:spcPct val="90000"/>
              </a:lnSpc>
              <a:buFont typeface="Arial"/>
              <a:buChar char="•"/>
            </a:pPr>
            <a:r>
              <a:rPr lang="en-US" sz="2800" strike="noStrike" spc="-1" dirty="0">
                <a:solidFill>
                  <a:srgbClr val="000000"/>
                </a:solidFill>
                <a:uFill>
                  <a:solidFill>
                    <a:srgbClr val="FFFFFF"/>
                  </a:solidFill>
                </a:uFill>
                <a:latin typeface="Calibri"/>
              </a:rPr>
              <a:t>In this module the voice command was recorded and converted into corresponding </a:t>
            </a:r>
            <a:r>
              <a:rPr lang="en-US" sz="2800" strike="noStrike" spc="-1" dirty="0" err="1">
                <a:solidFill>
                  <a:srgbClr val="000000"/>
                </a:solidFill>
                <a:uFill>
                  <a:solidFill>
                    <a:srgbClr val="FFFFFF"/>
                  </a:solidFill>
                </a:uFill>
                <a:latin typeface="Calibri"/>
              </a:rPr>
              <a:t>english</a:t>
            </a:r>
            <a:r>
              <a:rPr lang="en-US" sz="2800" strike="noStrike" spc="-1" dirty="0">
                <a:solidFill>
                  <a:srgbClr val="000000"/>
                </a:solidFill>
                <a:uFill>
                  <a:solidFill>
                    <a:srgbClr val="FFFFFF"/>
                  </a:solidFill>
                </a:uFill>
                <a:latin typeface="Calibri"/>
              </a:rPr>
              <a:t> text  command with the help of Speech Recognizer Intent present in Android Studio for API greater than 15. This intent is very flexible and can be used to convert voice command to different languages using the VOCALE LIBRARY. </a:t>
            </a:r>
            <a:endParaRPr dirty="0"/>
          </a:p>
        </p:txBody>
      </p:sp>
    </p:spTree>
    <p:extLst>
      <p:ext uri="{BB962C8B-B14F-4D97-AF65-F5344CB8AC3E}">
        <p14:creationId xmlns:p14="http://schemas.microsoft.com/office/powerpoint/2010/main" val="15884506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415440" y="592920"/>
            <a:ext cx="11360160" cy="763200"/>
          </a:xfrm>
          <a:prstGeom prst="rect">
            <a:avLst/>
          </a:prstGeom>
          <a:noFill/>
          <a:ln>
            <a:noFill/>
          </a:ln>
        </p:spPr>
        <p:txBody>
          <a:bodyPr tIns="91440" bIns="91440"/>
          <a:lstStyle/>
          <a:p>
            <a:pPr>
              <a:lnSpc>
                <a:spcPct val="100000"/>
              </a:lnSpc>
            </a:pPr>
            <a:r>
              <a:rPr lang="en-US" sz="4400" b="1" strike="noStrike" dirty="0">
                <a:ln w="0"/>
                <a:solidFill>
                  <a:schemeClr val="accent1"/>
                </a:solidFill>
                <a:effectLst>
                  <a:outerShdw blurRad="38100" dist="25400" dir="5400000" algn="ctr" rotWithShape="0">
                    <a:srgbClr val="6E747A">
                      <a:alpha val="43000"/>
                    </a:srgbClr>
                  </a:outerShdw>
                </a:effectLst>
                <a:uFill>
                  <a:solidFill>
                    <a:srgbClr val="FFFFFF"/>
                  </a:solidFill>
                </a:uFill>
                <a:latin typeface="Arial"/>
                <a:ea typeface="Arial"/>
              </a:rPr>
              <a:t>Natural Language Processing </a:t>
            </a:r>
            <a:endParaRPr b="1" dirty="0">
              <a:ln w="0"/>
              <a:solidFill>
                <a:schemeClr val="accent1"/>
              </a:solidFill>
              <a:effectLst>
                <a:outerShdw blurRad="38100" dist="25400" dir="5400000" algn="ctr" rotWithShape="0">
                  <a:srgbClr val="6E747A">
                    <a:alpha val="43000"/>
                  </a:srgbClr>
                </a:outerShdw>
              </a:effectLst>
            </a:endParaRPr>
          </a:p>
        </p:txBody>
      </p:sp>
      <p:sp>
        <p:nvSpPr>
          <p:cNvPr id="123" name="TextShape 2"/>
          <p:cNvSpPr txBox="1"/>
          <p:nvPr/>
        </p:nvSpPr>
        <p:spPr>
          <a:xfrm>
            <a:off x="415440" y="1536120"/>
            <a:ext cx="11360160" cy="4554720"/>
          </a:xfrm>
          <a:prstGeom prst="rect">
            <a:avLst/>
          </a:prstGeom>
          <a:noFill/>
          <a:ln>
            <a:noFill/>
          </a:ln>
        </p:spPr>
        <p:txBody>
          <a:bodyPr tIns="91440" bIns="91440"/>
          <a:lstStyle/>
          <a:p>
            <a:pPr marL="216000" indent="-216000">
              <a:lnSpc>
                <a:spcPct val="100000"/>
              </a:lnSpc>
              <a:buClr>
                <a:srgbClr val="FFFFFF"/>
              </a:buClr>
              <a:buSzPct val="45000"/>
              <a:buFont typeface="StarSymbol"/>
              <a:buChar char=""/>
            </a:pPr>
            <a:r>
              <a:rPr lang="en-US" sz="2800" strike="noStrike" spc="-1">
                <a:solidFill>
                  <a:srgbClr val="595959"/>
                </a:solidFill>
                <a:uFill>
                  <a:solidFill>
                    <a:srgbClr val="FFFFFF"/>
                  </a:solidFill>
                </a:uFill>
                <a:latin typeface="Arial"/>
                <a:ea typeface="Arial"/>
              </a:rPr>
              <a:t>What is Natural Language Processing ? </a:t>
            </a:r>
            <a:endParaRPr/>
          </a:p>
          <a:p>
            <a:pPr marL="216000" indent="-216000">
              <a:lnSpc>
                <a:spcPct val="100000"/>
              </a:lnSpc>
              <a:buClr>
                <a:srgbClr val="FFFFFF"/>
              </a:buClr>
              <a:buSzPct val="45000"/>
              <a:buFont typeface="StarSymbol"/>
              <a:buChar char=""/>
            </a:pPr>
            <a:r>
              <a:rPr lang="en-US" sz="2800" strike="noStrike" spc="-1">
                <a:solidFill>
                  <a:srgbClr val="595959"/>
                </a:solidFill>
                <a:uFill>
                  <a:solidFill>
                    <a:srgbClr val="FFFFFF"/>
                  </a:solidFill>
                </a:uFill>
                <a:latin typeface="Arial"/>
                <a:ea typeface="Arial"/>
              </a:rPr>
              <a:t>Natural Language Processing is a branch of computer science and to be specific it is a sub-branch of Artificial Intelligence. Through its programming a computer would be able to understand the vocabulary of a language , its syntax , its grammar and the meaning behind a sentence . </a:t>
            </a:r>
            <a:endParaRPr/>
          </a:p>
          <a:p>
            <a:pPr marL="216000" indent="-216000">
              <a:lnSpc>
                <a:spcPct val="100000"/>
              </a:lnSpc>
              <a:buClr>
                <a:srgbClr val="FFFFFF"/>
              </a:buClr>
              <a:buSzPct val="45000"/>
              <a:buFont typeface="StarSymbol"/>
              <a:buChar char=""/>
            </a:pPr>
            <a:r>
              <a:rPr lang="en-US" sz="2800" strike="noStrike" spc="-1">
                <a:solidFill>
                  <a:srgbClr val="595959"/>
                </a:solidFill>
                <a:uFill>
                  <a:solidFill>
                    <a:srgbClr val="FFFFFF"/>
                  </a:solidFill>
                </a:uFill>
                <a:latin typeface="Arial"/>
                <a:ea typeface="Arial"/>
              </a:rPr>
              <a:t>When a string is passed through a computer , it would be able to identify the nouns, verbs , compound nouns, adjectives and so forth . </a:t>
            </a:r>
            <a:endParaRPr/>
          </a:p>
          <a:p>
            <a:pPr>
              <a:lnSpc>
                <a:spcPct val="100000"/>
              </a:lnSpc>
            </a:pPr>
            <a:endParaRPr/>
          </a:p>
          <a:p>
            <a:pPr>
              <a:lnSpc>
                <a:spcPct val="100000"/>
              </a:lnSpc>
            </a:pPr>
            <a:endParaRPr/>
          </a:p>
          <a:p>
            <a:pPr>
              <a:lnSpc>
                <a:spcPct val="100000"/>
              </a:lnSpc>
            </a:pPr>
            <a:r>
              <a:rPr lang="en-US" sz="1800" strike="noStrike" spc="-1">
                <a:solidFill>
                  <a:srgbClr val="595959"/>
                </a:solidFill>
                <a:uFill>
                  <a:solidFill>
                    <a:srgbClr val="FFFFFF"/>
                  </a:solidFill>
                </a:uFill>
                <a:latin typeface="Arial"/>
                <a:ea typeface="Arial"/>
              </a:rPr>
              <a:t> </a:t>
            </a:r>
            <a:endParaRPr/>
          </a:p>
        </p:txBody>
      </p:sp>
    </p:spTree>
    <p:extLst>
      <p:ext uri="{BB962C8B-B14F-4D97-AF65-F5344CB8AC3E}">
        <p14:creationId xmlns:p14="http://schemas.microsoft.com/office/powerpoint/2010/main" val="170263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15440" y="592920"/>
            <a:ext cx="11360160" cy="763200"/>
          </a:xfrm>
          <a:prstGeom prst="rect">
            <a:avLst/>
          </a:prstGeom>
          <a:noFill/>
          <a:ln>
            <a:noFill/>
          </a:ln>
        </p:spPr>
        <p:txBody>
          <a:bodyPr tIns="91440" bIns="91440"/>
          <a:lstStyle/>
          <a:p>
            <a:endParaRPr/>
          </a:p>
        </p:txBody>
      </p:sp>
      <p:sp>
        <p:nvSpPr>
          <p:cNvPr id="125" name="TextShape 2"/>
          <p:cNvSpPr txBox="1"/>
          <p:nvPr/>
        </p:nvSpPr>
        <p:spPr>
          <a:xfrm>
            <a:off x="415440" y="1536120"/>
            <a:ext cx="11360160" cy="4554720"/>
          </a:xfrm>
          <a:prstGeom prst="rect">
            <a:avLst/>
          </a:prstGeom>
          <a:noFill/>
          <a:ln>
            <a:noFill/>
          </a:ln>
        </p:spPr>
        <p:txBody>
          <a:bodyPr tIns="91440" bIns="91440"/>
          <a:lstStyle/>
          <a:p>
            <a:pPr marL="216000" indent="-216000">
              <a:lnSpc>
                <a:spcPct val="100000"/>
              </a:lnSpc>
              <a:buClr>
                <a:srgbClr val="FFFFFF"/>
              </a:buClr>
              <a:buSzPct val="45000"/>
              <a:buFont typeface="StarSymbol"/>
              <a:buChar char=""/>
            </a:pPr>
            <a:r>
              <a:rPr lang="en-US" sz="2800" strike="noStrike" spc="-1">
                <a:solidFill>
                  <a:srgbClr val="595959"/>
                </a:solidFill>
                <a:uFill>
                  <a:solidFill>
                    <a:srgbClr val="FFFFFF"/>
                  </a:solidFill>
                </a:uFill>
                <a:latin typeface="Arial"/>
                <a:ea typeface="Arial"/>
              </a:rPr>
              <a:t>For the problem of automating the lights and fan , the vocabulary is limited therefore the necessary verbs , nouns , compound nouns were explicitly defined. After the sentence is passed , it is tokenized where the sentence is broken up into its words. </a:t>
            </a:r>
            <a:endParaRPr/>
          </a:p>
          <a:p>
            <a:pPr marL="216000" indent="-216000">
              <a:lnSpc>
                <a:spcPct val="100000"/>
              </a:lnSpc>
              <a:buClr>
                <a:srgbClr val="FFFFFF"/>
              </a:buClr>
              <a:buSzPct val="45000"/>
              <a:buFont typeface="StarSymbol"/>
              <a:buChar char=""/>
            </a:pPr>
            <a:r>
              <a:rPr lang="en-US" sz="2800" strike="noStrike" spc="-1">
                <a:solidFill>
                  <a:srgbClr val="595959"/>
                </a:solidFill>
                <a:uFill>
                  <a:solidFill>
                    <a:srgbClr val="FFFFFF"/>
                  </a:solidFill>
                </a:uFill>
                <a:latin typeface="Arial"/>
                <a:ea typeface="Arial"/>
              </a:rPr>
              <a:t>Once the command has been tokenized , the tokenized list is then intersected with the defined verbs , nouns and compound nouns , based on the number of intersections , there are few numerical comparisons that happen after which a deciding command is made such as the Light :On and Fan:Off. </a:t>
            </a:r>
            <a:endParaRPr/>
          </a:p>
        </p:txBody>
      </p:sp>
    </p:spTree>
    <p:extLst>
      <p:ext uri="{BB962C8B-B14F-4D97-AF65-F5344CB8AC3E}">
        <p14:creationId xmlns:p14="http://schemas.microsoft.com/office/powerpoint/2010/main" val="129326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415440" y="592920"/>
            <a:ext cx="11360160" cy="763200"/>
          </a:xfrm>
          <a:prstGeom prst="rect">
            <a:avLst/>
          </a:prstGeom>
          <a:noFill/>
          <a:ln>
            <a:noFill/>
          </a:ln>
        </p:spPr>
        <p:txBody>
          <a:bodyPr lIns="0" tIns="0" rIns="0" bIns="0" anchor="ctr"/>
          <a:lstStyle/>
          <a:p>
            <a:r>
              <a:rPr lang="en-US" sz="4400" b="1" dirty="0">
                <a:ln w="0"/>
                <a:solidFill>
                  <a:schemeClr val="accent1"/>
                </a:solidFill>
                <a:effectLst>
                  <a:outerShdw blurRad="38100" dist="25400" dir="5400000" algn="ctr" rotWithShape="0">
                    <a:srgbClr val="6E747A">
                      <a:alpha val="43000"/>
                    </a:srgbClr>
                  </a:outerShdw>
                </a:effectLst>
                <a:latin typeface="Arial"/>
              </a:rPr>
              <a:t>Interface Between the two</a:t>
            </a:r>
            <a:endParaRPr b="1" dirty="0">
              <a:ln w="0"/>
              <a:solidFill>
                <a:schemeClr val="accent1"/>
              </a:solidFill>
              <a:effectLst>
                <a:outerShdw blurRad="38100" dist="25400" dir="5400000" algn="ctr" rotWithShape="0">
                  <a:srgbClr val="6E747A">
                    <a:alpha val="43000"/>
                  </a:srgbClr>
                </a:outerShdw>
              </a:effectLst>
            </a:endParaRPr>
          </a:p>
        </p:txBody>
      </p:sp>
      <p:sp>
        <p:nvSpPr>
          <p:cNvPr id="127" name="TextShape 2"/>
          <p:cNvSpPr txBox="1"/>
          <p:nvPr/>
        </p:nvSpPr>
        <p:spPr>
          <a:xfrm>
            <a:off x="415440" y="1536120"/>
            <a:ext cx="11360160" cy="4554720"/>
          </a:xfrm>
          <a:prstGeom prst="rect">
            <a:avLst/>
          </a:prstGeom>
          <a:noFill/>
          <a:ln>
            <a:noFill/>
          </a:ln>
        </p:spPr>
        <p:txBody>
          <a:bodyPr lIns="0" tIns="0" rIns="0" bIns="0"/>
          <a:lstStyle/>
          <a:p>
            <a:pPr marL="432000" indent="-324000">
              <a:buClr>
                <a:srgbClr val="FFFFFF"/>
              </a:buClr>
              <a:buSzPct val="45000"/>
              <a:buFont typeface="StarSymbol"/>
              <a:buChar char=""/>
            </a:pPr>
            <a:r>
              <a:rPr lang="en-US" sz="2800" spc="-1">
                <a:latin typeface="Arial"/>
              </a:rPr>
              <a:t>As the app used Java and we processed text in Python. So we need to provide an interface between them. </a:t>
            </a:r>
            <a:endParaRPr/>
          </a:p>
          <a:p>
            <a:pPr marL="432000" indent="-324000">
              <a:buClr>
                <a:srgbClr val="FFFFFF"/>
              </a:buClr>
              <a:buSzPct val="45000"/>
              <a:buFont typeface="StarSymbol"/>
              <a:buChar char=""/>
            </a:pPr>
            <a:r>
              <a:rPr lang="en-US" sz="2800" spc="-1">
                <a:latin typeface="Arial"/>
              </a:rPr>
              <a:t>We used Jython. What is that?? Why we left that?</a:t>
            </a:r>
            <a:endParaRPr/>
          </a:p>
          <a:p>
            <a:pPr marL="432000" indent="-324000">
              <a:buClr>
                <a:srgbClr val="FFFFFF"/>
              </a:buClr>
              <a:buSzPct val="45000"/>
              <a:buFont typeface="StarSymbol"/>
              <a:buChar char=""/>
            </a:pPr>
            <a:r>
              <a:rPr lang="en-US" sz="2800" spc="-1">
                <a:latin typeface="Arial"/>
              </a:rPr>
              <a:t>We tried Kivy. Kivy?? Why we didn't try that?</a:t>
            </a:r>
            <a:endParaRPr/>
          </a:p>
          <a:p>
            <a:pPr marL="432000" indent="-324000">
              <a:buClr>
                <a:srgbClr val="FFFFFF"/>
              </a:buClr>
              <a:buSzPct val="45000"/>
              <a:buFont typeface="StarSymbol"/>
              <a:buChar char=""/>
            </a:pPr>
            <a:r>
              <a:rPr lang="en-US" sz="2800" spc="-1">
                <a:latin typeface="Arial"/>
              </a:rPr>
              <a:t>Then finally came to solution: Conversion of code </a:t>
            </a:r>
            <a:endParaRPr/>
          </a:p>
        </p:txBody>
      </p:sp>
    </p:spTree>
    <p:extLst>
      <p:ext uri="{BB962C8B-B14F-4D97-AF65-F5344CB8AC3E}">
        <p14:creationId xmlns:p14="http://schemas.microsoft.com/office/powerpoint/2010/main" val="26162035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098211" y="500400"/>
            <a:ext cx="10515240" cy="1325160"/>
          </a:xfrm>
          <a:prstGeom prst="rect">
            <a:avLst/>
          </a:prstGeom>
          <a:noFill/>
          <a:ln>
            <a:noFill/>
          </a:ln>
        </p:spPr>
        <p:txBody>
          <a:bodyPr anchor="ctr"/>
          <a:lstStyle/>
          <a:p>
            <a:pPr>
              <a:lnSpc>
                <a:spcPct val="90000"/>
              </a:lnSpc>
            </a:pPr>
            <a:r>
              <a:rPr lang="en-US" sz="4400" b="1" strike="noStrike" dirty="0">
                <a:ln w="0"/>
                <a:solidFill>
                  <a:schemeClr val="accent1"/>
                </a:solidFill>
                <a:effectLst>
                  <a:outerShdw blurRad="38100" dist="25400" dir="5400000" algn="ctr" rotWithShape="0">
                    <a:srgbClr val="6E747A">
                      <a:alpha val="43000"/>
                    </a:srgbClr>
                  </a:outerShdw>
                </a:effectLst>
                <a:uFill>
                  <a:solidFill>
                    <a:srgbClr val="FFFFFF"/>
                  </a:solidFill>
                </a:uFill>
                <a:latin typeface="Calibri Light"/>
              </a:rPr>
              <a:t>Connection Between Devices:-</a:t>
            </a:r>
            <a:r>
              <a:rPr lang="en-US" sz="4400" b="1" strike="noStrike" spc="-1" dirty="0">
                <a:solidFill>
                  <a:srgbClr val="000000"/>
                </a:solidFill>
                <a:uFill>
                  <a:solidFill>
                    <a:srgbClr val="FFFFFF"/>
                  </a:solidFill>
                </a:uFill>
                <a:latin typeface="Calibri Light"/>
              </a:rPr>
              <a:t>
</a:t>
            </a:r>
            <a:endParaRPr b="1" dirty="0"/>
          </a:p>
        </p:txBody>
      </p:sp>
      <p:sp>
        <p:nvSpPr>
          <p:cNvPr id="129" name="TextShape 2"/>
          <p:cNvSpPr txBox="1"/>
          <p:nvPr/>
        </p:nvSpPr>
        <p:spPr>
          <a:xfrm>
            <a:off x="838080" y="1825560"/>
            <a:ext cx="10515240" cy="4350960"/>
          </a:xfrm>
          <a:prstGeom prst="rect">
            <a:avLst/>
          </a:prstGeom>
          <a:noFill/>
          <a:ln>
            <a:noFill/>
          </a:ln>
        </p:spPr>
        <p:txBody>
          <a:bodyPr/>
          <a:lstStyle/>
          <a:p>
            <a:pPr marL="228600" indent="-228240">
              <a:lnSpc>
                <a:spcPct val="90000"/>
              </a:lnSpc>
              <a:buFont typeface="Arial"/>
              <a:buChar char="•"/>
            </a:pPr>
            <a:r>
              <a:rPr lang="en-US" sz="2800" strike="noStrike" spc="-1">
                <a:solidFill>
                  <a:srgbClr val="000000"/>
                </a:solidFill>
                <a:uFill>
                  <a:solidFill>
                    <a:srgbClr val="FFFFFF"/>
                  </a:solidFill>
                </a:uFill>
                <a:latin typeface="Calibri"/>
              </a:rPr>
              <a:t>The second task was to connect the application to the microcontroller. Controller used in our project is Arduino UNO. The data transmission could be done using either Bluetooth or USB. Bluetooth having more advantages was preffered.</a:t>
            </a:r>
            <a:endParaRPr/>
          </a:p>
          <a:p>
            <a:pPr marL="228600" indent="-228240">
              <a:lnSpc>
                <a:spcPct val="90000"/>
              </a:lnSpc>
              <a:buFont typeface="Arial"/>
              <a:buChar char="•"/>
            </a:pPr>
            <a:r>
              <a:rPr lang="en-US" sz="2800" strike="noStrike" spc="-1">
                <a:solidFill>
                  <a:srgbClr val="000000"/>
                </a:solidFill>
                <a:uFill>
                  <a:solidFill>
                    <a:srgbClr val="FFFFFF"/>
                  </a:solidFill>
                </a:uFill>
                <a:latin typeface="Calibri"/>
              </a:rPr>
              <a:t>Bluetooth connection between the devices was made possible by  using  Android Sockets for the Connection .</a:t>
            </a:r>
            <a:endParaRPr/>
          </a:p>
          <a:p>
            <a:pPr marL="228600" indent="-228240">
              <a:lnSpc>
                <a:spcPct val="90000"/>
              </a:lnSpc>
              <a:buFont typeface="Arial"/>
              <a:buChar char="•"/>
            </a:pPr>
            <a:r>
              <a:rPr lang="en-US" sz="2800" strike="noStrike" spc="-1">
                <a:solidFill>
                  <a:srgbClr val="000000"/>
                </a:solidFill>
                <a:uFill>
                  <a:solidFill>
                    <a:srgbClr val="FFFFFF"/>
                  </a:solidFill>
                </a:uFill>
                <a:latin typeface="Calibri"/>
              </a:rPr>
              <a:t>Setting up Bluetooth ,sending request for pairing and then establishing the connection with the Bluetooth  HC-05 was  achieved through the application. </a:t>
            </a:r>
            <a:endParaRPr/>
          </a:p>
          <a:p>
            <a:pPr>
              <a:lnSpc>
                <a:spcPct val="90000"/>
              </a:lnSpc>
            </a:pPr>
            <a:endParaRPr/>
          </a:p>
        </p:txBody>
      </p:sp>
    </p:spTree>
    <p:extLst>
      <p:ext uri="{BB962C8B-B14F-4D97-AF65-F5344CB8AC3E}">
        <p14:creationId xmlns:p14="http://schemas.microsoft.com/office/powerpoint/2010/main" val="4912398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1" strike="noStrike" dirty="0">
                <a:ln w="0"/>
                <a:solidFill>
                  <a:schemeClr val="accent1"/>
                </a:solidFill>
                <a:effectLst>
                  <a:outerShdw blurRad="38100" dist="25400" dir="5400000" algn="ctr" rotWithShape="0">
                    <a:srgbClr val="6E747A">
                      <a:alpha val="43000"/>
                    </a:srgbClr>
                  </a:outerShdw>
                </a:effectLst>
                <a:uFill>
                  <a:solidFill>
                    <a:srgbClr val="FFFFFF"/>
                  </a:solidFill>
                </a:uFill>
                <a:latin typeface="Calibri Light"/>
              </a:rPr>
              <a:t>Sending Command to controller:-</a:t>
            </a:r>
            <a:endParaRPr b="1" dirty="0">
              <a:ln w="0"/>
              <a:solidFill>
                <a:schemeClr val="accent1"/>
              </a:solidFill>
              <a:effectLst>
                <a:outerShdw blurRad="38100" dist="25400" dir="5400000" algn="ctr" rotWithShape="0">
                  <a:srgbClr val="6E747A">
                    <a:alpha val="43000"/>
                  </a:srgbClr>
                </a:outerShdw>
              </a:effectLst>
            </a:endParaRPr>
          </a:p>
        </p:txBody>
      </p:sp>
      <p:sp>
        <p:nvSpPr>
          <p:cNvPr id="131" name="TextShape 2"/>
          <p:cNvSpPr txBox="1"/>
          <p:nvPr/>
        </p:nvSpPr>
        <p:spPr>
          <a:xfrm>
            <a:off x="838080" y="1825560"/>
            <a:ext cx="10515240" cy="4350960"/>
          </a:xfrm>
          <a:prstGeom prst="rect">
            <a:avLst/>
          </a:prstGeom>
          <a:noFill/>
          <a:ln>
            <a:noFill/>
          </a:ln>
        </p:spPr>
        <p:txBody>
          <a:bodyPr/>
          <a:lstStyle/>
          <a:p>
            <a:pPr>
              <a:lnSpc>
                <a:spcPct val="100000"/>
              </a:lnSpc>
            </a:pPr>
            <a:r>
              <a:rPr lang="en-US" sz="2800" strike="noStrike" spc="-1" dirty="0">
                <a:solidFill>
                  <a:srgbClr val="000000"/>
                </a:solidFill>
                <a:uFill>
                  <a:solidFill>
                    <a:srgbClr val="FFFFFF"/>
                  </a:solidFill>
                </a:uFill>
                <a:latin typeface="Calibri"/>
              </a:rPr>
              <a:t>After the connection was established  the next process was to send command to the controller. The text that was obtained was first deciphered  by using NLP(Natural language Processing) and then accordingly the corresponding commands were sent via HC-05 to the Arduino </a:t>
            </a:r>
            <a:r>
              <a:rPr lang="en-US" sz="2800" strike="noStrike" spc="-1" dirty="0" err="1">
                <a:solidFill>
                  <a:srgbClr val="000000"/>
                </a:solidFill>
                <a:uFill>
                  <a:solidFill>
                    <a:srgbClr val="FFFFFF"/>
                  </a:solidFill>
                </a:uFill>
                <a:latin typeface="Calibri"/>
              </a:rPr>
              <a:t>uno</a:t>
            </a:r>
            <a:r>
              <a:rPr lang="en-US" sz="2800" strike="noStrike" spc="-1" dirty="0">
                <a:solidFill>
                  <a:srgbClr val="000000"/>
                </a:solidFill>
                <a:uFill>
                  <a:solidFill>
                    <a:srgbClr val="FFFFFF"/>
                  </a:solidFill>
                </a:uFill>
                <a:latin typeface="Calibri"/>
              </a:rPr>
              <a:t> using sockets as a medium for transmission of data to controller to control  the lights and fans present in the room.</a:t>
            </a:r>
            <a:endParaRPr dirty="0"/>
          </a:p>
        </p:txBody>
      </p:sp>
    </p:spTree>
    <p:extLst>
      <p:ext uri="{BB962C8B-B14F-4D97-AF65-F5344CB8AC3E}">
        <p14:creationId xmlns:p14="http://schemas.microsoft.com/office/powerpoint/2010/main" val="3992121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Need for Automation</a:t>
            </a:r>
          </a:p>
        </p:txBody>
      </p:sp>
      <p:sp>
        <p:nvSpPr>
          <p:cNvPr id="3" name="Content Placeholder 2"/>
          <p:cNvSpPr>
            <a:spLocks noGrp="1"/>
          </p:cNvSpPr>
          <p:nvPr>
            <p:ph idx="1"/>
          </p:nvPr>
        </p:nvSpPr>
        <p:spPr/>
        <p:txBody>
          <a:bodyPr/>
          <a:lstStyle/>
          <a:p>
            <a:r>
              <a:rPr lang="en-IN" dirty="0" err="1"/>
              <a:t>Bhabha</a:t>
            </a:r>
            <a:r>
              <a:rPr lang="en-IN" dirty="0"/>
              <a:t> </a:t>
            </a:r>
            <a:r>
              <a:rPr lang="en-IN" dirty="0" err="1"/>
              <a:t>Bhavan</a:t>
            </a:r>
            <a:r>
              <a:rPr lang="en-IN" dirty="0"/>
              <a:t> – 8 Floor(Including Ground) , each floor has 100 lights . </a:t>
            </a:r>
          </a:p>
          <a:p>
            <a:r>
              <a:rPr lang="en-IN" dirty="0"/>
              <a:t>Total lights = 800 , assuming that with the help of automation 200 lights can be turned off . </a:t>
            </a:r>
          </a:p>
          <a:p>
            <a:r>
              <a:rPr lang="en-IN" dirty="0"/>
              <a:t>Power consumed by 1 light is 25 W , and in a day it consumes 0.3 Units of electricity(KW/</a:t>
            </a:r>
            <a:r>
              <a:rPr lang="en-IN" dirty="0" err="1"/>
              <a:t>Hr</a:t>
            </a:r>
            <a:r>
              <a:rPr lang="en-IN" dirty="0"/>
              <a:t>) . There are 800 lights therefore it consumes 240 units in a year. Assuming that 200 lights can be turned off , 60 Units can be saved . The total power consumption would be 180 Units. </a:t>
            </a:r>
          </a:p>
          <a:p>
            <a:r>
              <a:rPr lang="en-IN" dirty="0"/>
              <a:t>Total Units saved in a month are 1800 Units . </a:t>
            </a:r>
          </a:p>
          <a:p>
            <a:r>
              <a:rPr lang="en-IN" dirty="0"/>
              <a:t>A normal household consumes 250 units of power in a month, by saving 60 units in a day , about 7 households can be powered in a month </a:t>
            </a:r>
          </a:p>
        </p:txBody>
      </p:sp>
    </p:spTree>
    <p:extLst>
      <p:ext uri="{BB962C8B-B14F-4D97-AF65-F5344CB8AC3E}">
        <p14:creationId xmlns:p14="http://schemas.microsoft.com/office/powerpoint/2010/main" val="2817455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999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Machine Learning ?</a:t>
            </a:r>
          </a:p>
        </p:txBody>
      </p:sp>
      <p:sp>
        <p:nvSpPr>
          <p:cNvPr id="3" name="Content Placeholder 2"/>
          <p:cNvSpPr>
            <a:spLocks noGrp="1"/>
          </p:cNvSpPr>
          <p:nvPr>
            <p:ph idx="1"/>
          </p:nvPr>
        </p:nvSpPr>
        <p:spPr/>
        <p:txBody>
          <a:bodyPr/>
          <a:lstStyle/>
          <a:p>
            <a:r>
              <a:rPr lang="en-IN" sz="2400" dirty="0"/>
              <a:t>After collection of the data most of the sensors are not needed.</a:t>
            </a:r>
          </a:p>
          <a:p>
            <a:r>
              <a:rPr lang="en-IN" sz="2400" dirty="0"/>
              <a:t>Many times sensors can show wrong readings.</a:t>
            </a:r>
          </a:p>
          <a:p>
            <a:endParaRPr lang="en-IN" dirty="0"/>
          </a:p>
          <a:p>
            <a:endParaRPr lang="en-IN" dirty="0"/>
          </a:p>
        </p:txBody>
      </p:sp>
    </p:spTree>
    <p:extLst>
      <p:ext uri="{BB962C8B-B14F-4D97-AF65-F5344CB8AC3E}">
        <p14:creationId xmlns:p14="http://schemas.microsoft.com/office/powerpoint/2010/main" val="12719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Task was divided into two parts:</a:t>
            </a:r>
          </a:p>
        </p:txBody>
      </p:sp>
      <p:sp>
        <p:nvSpPr>
          <p:cNvPr id="3" name="Content Placeholder 2"/>
          <p:cNvSpPr>
            <a:spLocks noGrp="1"/>
          </p:cNvSpPr>
          <p:nvPr>
            <p:ph idx="1"/>
          </p:nvPr>
        </p:nvSpPr>
        <p:spPr/>
        <p:txBody>
          <a:bodyPr>
            <a:normAutofit/>
          </a:bodyPr>
          <a:lstStyle/>
          <a:p>
            <a:pPr>
              <a:buAutoNum type="arabicParenR"/>
            </a:pPr>
            <a:r>
              <a:rPr lang="en-IN" sz="2400" dirty="0"/>
              <a:t>Automating a miniature lobby by Neural Networks.</a:t>
            </a:r>
          </a:p>
          <a:p>
            <a:pPr>
              <a:buAutoNum type="arabicParenR"/>
            </a:pPr>
            <a:endParaRPr lang="en-IN" sz="2400" dirty="0"/>
          </a:p>
          <a:p>
            <a:pPr>
              <a:buAutoNum type="arabicParenR"/>
            </a:pPr>
            <a:endParaRPr lang="en-IN" sz="2400" dirty="0"/>
          </a:p>
          <a:p>
            <a:pPr>
              <a:buAutoNum type="arabicParenR"/>
            </a:pPr>
            <a:r>
              <a:rPr lang="en-IN" sz="2400" dirty="0"/>
              <a:t>Creating an automation model by speech commands.</a:t>
            </a:r>
          </a:p>
        </p:txBody>
      </p:sp>
    </p:spTree>
    <p:extLst>
      <p:ext uri="{BB962C8B-B14F-4D97-AF65-F5344CB8AC3E}">
        <p14:creationId xmlns:p14="http://schemas.microsoft.com/office/powerpoint/2010/main" val="100632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Neural Networks</a:t>
            </a:r>
          </a:p>
        </p:txBody>
      </p:sp>
      <p:pic>
        <p:nvPicPr>
          <p:cNvPr id="4" name="Content Placeholder 3" descr="https://s3-ap-south-1.amazonaws.com/av-blog-media/wp-content/uploads/2017/05/26094834/Screen-Shot-2017-05-26-at-9.47.51-A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6433" y="1930400"/>
            <a:ext cx="6848772" cy="3657365"/>
          </a:xfrm>
          <a:prstGeom prst="rect">
            <a:avLst/>
          </a:prstGeom>
          <a:noFill/>
          <a:ln>
            <a:noFill/>
          </a:ln>
        </p:spPr>
      </p:pic>
    </p:spTree>
    <p:extLst>
      <p:ext uri="{BB962C8B-B14F-4D97-AF65-F5344CB8AC3E}">
        <p14:creationId xmlns:p14="http://schemas.microsoft.com/office/powerpoint/2010/main" val="33675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643943" y="2290349"/>
            <a:ext cx="91440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80E14"/>
                </a:solidFill>
                <a:effectLst/>
                <a:latin typeface="Arial" panose="020B0604020202020204" pitchFamily="34" charset="0"/>
                <a:ea typeface="Times New Roman" panose="02020603050405020304" pitchFamily="18" charset="0"/>
                <a:cs typeface="Arial" panose="020B0604020202020204" pitchFamily="34" charset="0"/>
              </a:rPr>
              <a:t>Activation Function takes the sum of weighted input (b*1+w1*x1 + w2*x2 + w3*x3 ) as an argument and return the output of the neuron.</a:t>
            </a:r>
            <a:endParaRPr kumimoji="0" lang="en-US" b="0" i="0" u="none" strike="noStrike" cap="none" normalizeH="0" baseline="0" dirty="0">
              <a:ln>
                <a:noFill/>
              </a:ln>
              <a:solidFill>
                <a:schemeClr val="tx1"/>
              </a:solidFill>
              <a:effectLst/>
              <a:latin typeface="Arial" panose="020B0604020202020204" pitchFamily="34" charset="0"/>
            </a:endParaRPr>
          </a:p>
        </p:txBody>
      </p:sp>
      <p:pic>
        <p:nvPicPr>
          <p:cNvPr id="1028" name="Picture 3" descr="https://s3-ap-south-1.amazonaws.com/av-blog-media/wp-content/uploads/2017/05/28091327/eq1-neur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716" y="3104595"/>
            <a:ext cx="2606704" cy="117619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643943" y="4479478"/>
            <a:ext cx="904096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80E14"/>
                </a:solidFill>
                <a:effectLst/>
                <a:latin typeface="Arial" panose="020B0604020202020204" pitchFamily="34" charset="0"/>
                <a:ea typeface="Times New Roman" panose="02020603050405020304" pitchFamily="18" charset="0"/>
                <a:cs typeface="Arial" panose="020B0604020202020204" pitchFamily="34" charset="0"/>
              </a:rPr>
              <a:t>In above equation, we have represented 1 as x0 and b as w0.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80E14"/>
                </a:solidFill>
                <a:effectLst/>
                <a:latin typeface="Arial" panose="020B0604020202020204" pitchFamily="34" charset="0"/>
                <a:ea typeface="Times New Roman" panose="02020603050405020304" pitchFamily="18" charset="0"/>
                <a:cs typeface="Arial" panose="020B0604020202020204" pitchFamily="34" charset="0"/>
              </a:rPr>
              <a:t>The activation function is mostly used to make a non-linear transformation which allows us to fit nonlinear hypotheses or to estimate the complex functions. An example of an activation function is the ‘Sigmoid’ function.</a:t>
            </a:r>
            <a:r>
              <a:rPr kumimoji="0" lang="en-US" b="0" i="0" u="none" strike="noStrike" cap="none" normalizeH="0" baseline="0" dirty="0">
                <a:ln>
                  <a:noFill/>
                </a:ln>
                <a:solidFill>
                  <a:schemeClr val="tx1"/>
                </a:solidFill>
                <a:effectLst/>
              </a:rPr>
              <a:t> </a:t>
            </a:r>
            <a:endParaRPr kumimoji="0" lang="en-US" b="0" i="0" u="none" strike="noStrike" cap="none" normalizeH="0" baseline="0" dirty="0">
              <a:ln>
                <a:noFill/>
              </a:ln>
              <a:solidFill>
                <a:schemeClr val="tx1"/>
              </a:solidFill>
              <a:effectLst/>
              <a:latin typeface="Arial" panose="020B0604020202020204" pitchFamily="34" charset="0"/>
            </a:endParaRPr>
          </a:p>
        </p:txBody>
      </p:sp>
      <p:sp>
        <p:nvSpPr>
          <p:cNvPr id="11" name="TextBox 10"/>
          <p:cNvSpPr txBox="1"/>
          <p:nvPr/>
        </p:nvSpPr>
        <p:spPr>
          <a:xfrm>
            <a:off x="643943" y="1502200"/>
            <a:ext cx="5112912" cy="584775"/>
          </a:xfrm>
          <a:prstGeom prst="rect">
            <a:avLst/>
          </a:prstGeom>
          <a:noFill/>
        </p:spPr>
        <p:txBody>
          <a:bodyPr wrap="square" rtlCol="0">
            <a:spAutoFit/>
          </a:bodyPr>
          <a:lstStyle/>
          <a:p>
            <a:r>
              <a:rPr lang="en-IN" sz="3200" b="1" dirty="0"/>
              <a:t>Activation Function</a:t>
            </a:r>
          </a:p>
        </p:txBody>
      </p:sp>
      <p:sp>
        <p:nvSpPr>
          <p:cNvPr id="14" name="Title 1"/>
          <p:cNvSpPr txBox="1">
            <a:spLocks/>
          </p:cNvSpPr>
          <p:nvPr/>
        </p:nvSpPr>
        <p:spPr>
          <a:xfrm>
            <a:off x="643943" y="473787"/>
            <a:ext cx="8596668" cy="860498"/>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400" dirty="0"/>
              <a:t>Neural Networks</a:t>
            </a:r>
          </a:p>
        </p:txBody>
      </p:sp>
    </p:spTree>
    <p:extLst>
      <p:ext uri="{BB962C8B-B14F-4D97-AF65-F5344CB8AC3E}">
        <p14:creationId xmlns:p14="http://schemas.microsoft.com/office/powerpoint/2010/main" val="1986899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Model 1</a:t>
            </a:r>
            <a:endParaRPr lang="en-IN" dirty="0"/>
          </a:p>
        </p:txBody>
      </p:sp>
      <p:sp>
        <p:nvSpPr>
          <p:cNvPr id="3" name="Content Placeholder 2"/>
          <p:cNvSpPr>
            <a:spLocks noGrp="1"/>
          </p:cNvSpPr>
          <p:nvPr>
            <p:ph idx="1"/>
          </p:nvPr>
        </p:nvSpPr>
        <p:spPr/>
        <p:txBody>
          <a:bodyPr/>
          <a:lstStyle/>
          <a:p>
            <a:r>
              <a:rPr lang="en-IN" dirty="0"/>
              <a:t>Input: The graph for intensity at every point as shown earlier. </a:t>
            </a:r>
          </a:p>
          <a:p>
            <a:r>
              <a:rPr lang="en-IN" dirty="0"/>
              <a:t>Neural Network 1: The intensity at each point is the training set for the same. Its output is the status of each bulb whether on or off. </a:t>
            </a:r>
          </a:p>
          <a:p>
            <a:r>
              <a:rPr lang="en-IN" dirty="0"/>
              <a:t>The same can be done using a circuitry which detects if the bulb is on or off using X rated capacitor which converts 220V to 5V. </a:t>
            </a:r>
          </a:p>
          <a:p>
            <a:r>
              <a:rPr lang="en-IN" dirty="0"/>
              <a:t>Neural Network 2: The output of the 1</a:t>
            </a:r>
            <a:r>
              <a:rPr lang="en-IN" baseline="30000" dirty="0"/>
              <a:t>st</a:t>
            </a:r>
            <a:r>
              <a:rPr lang="en-IN" dirty="0"/>
              <a:t> neural network is fed as input to 2</a:t>
            </a:r>
            <a:r>
              <a:rPr lang="en-IN" baseline="30000" dirty="0"/>
              <a:t>nd</a:t>
            </a:r>
            <a:r>
              <a:rPr lang="en-IN" dirty="0"/>
              <a:t> neural network. By adjusting weights of different layers, the output is obtained such that intensity at each point is just above threshold intensity.  </a:t>
            </a:r>
          </a:p>
          <a:p>
            <a:r>
              <a:rPr lang="en-IN" dirty="0"/>
              <a:t>Flaw: It needed high amount of computation to train according to dataset. It also had the vulnerability of not being very efficient in the approach.</a:t>
            </a:r>
          </a:p>
        </p:txBody>
      </p:sp>
    </p:spTree>
    <p:extLst>
      <p:ext uri="{BB962C8B-B14F-4D97-AF65-F5344CB8AC3E}">
        <p14:creationId xmlns:p14="http://schemas.microsoft.com/office/powerpoint/2010/main" val="20099168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844</TotalTime>
  <Words>1485</Words>
  <Application>Microsoft Office PowerPoint</Application>
  <PresentationFormat>Widescreen</PresentationFormat>
  <Paragraphs>145</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StarSymbol</vt:lpstr>
      <vt:lpstr>Times New Roman</vt:lpstr>
      <vt:lpstr>Trebuchet MS</vt:lpstr>
      <vt:lpstr>Wingdings 3</vt:lpstr>
      <vt:lpstr>Facet</vt:lpstr>
      <vt:lpstr>Home Automation</vt:lpstr>
      <vt:lpstr>Why Automation ?</vt:lpstr>
      <vt:lpstr>Need for Automation</vt:lpstr>
      <vt:lpstr>PowerPoint Presentation</vt:lpstr>
      <vt:lpstr>Why Machine Learning ?</vt:lpstr>
      <vt:lpstr>Task was divided into two parts:</vt:lpstr>
      <vt:lpstr>Neural Networks</vt:lpstr>
      <vt:lpstr>PowerPoint Presentation</vt:lpstr>
      <vt:lpstr>Model 1</vt:lpstr>
      <vt:lpstr>Model 2</vt:lpstr>
      <vt:lpstr>Neural Network</vt:lpstr>
      <vt:lpstr>Neural Network </vt:lpstr>
      <vt:lpstr>Neural Network</vt:lpstr>
      <vt:lpstr>Neural Network</vt:lpstr>
      <vt:lpstr>Neural Network</vt:lpstr>
      <vt:lpstr>Neural Network</vt:lpstr>
      <vt:lpstr>      Error Vs Epoch</vt:lpstr>
      <vt:lpstr>    Implementation </vt:lpstr>
      <vt:lpstr>Implementation- Problems faced</vt:lpstr>
      <vt:lpstr>Implementation- Problems faced</vt:lpstr>
      <vt:lpstr>     Optimisation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dc:title>
  <dc:creator>ANIL - SPCPL/ENC/SPH</dc:creator>
  <cp:lastModifiedBy>ANIL - SPCPL/ENC/SPH</cp:lastModifiedBy>
  <cp:revision>68</cp:revision>
  <dcterms:created xsi:type="dcterms:W3CDTF">2018-02-07T13:45:00Z</dcterms:created>
  <dcterms:modified xsi:type="dcterms:W3CDTF">2018-02-08T16:45:00Z</dcterms:modified>
</cp:coreProperties>
</file>