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26" r:id="rId3"/>
    <p:sldId id="268" r:id="rId4"/>
    <p:sldId id="352" r:id="rId5"/>
    <p:sldId id="353" r:id="rId6"/>
    <p:sldId id="304" r:id="rId7"/>
    <p:sldId id="257" r:id="rId8"/>
    <p:sldId id="259" r:id="rId9"/>
    <p:sldId id="314" r:id="rId10"/>
    <p:sldId id="331" r:id="rId11"/>
    <p:sldId id="334" r:id="rId12"/>
    <p:sldId id="335" r:id="rId13"/>
    <p:sldId id="333" r:id="rId14"/>
    <p:sldId id="327" r:id="rId15"/>
    <p:sldId id="377" r:id="rId16"/>
    <p:sldId id="378" r:id="rId17"/>
    <p:sldId id="379" r:id="rId18"/>
    <p:sldId id="380" r:id="rId19"/>
    <p:sldId id="381" r:id="rId20"/>
    <p:sldId id="336" r:id="rId21"/>
    <p:sldId id="328" r:id="rId22"/>
    <p:sldId id="337" r:id="rId23"/>
    <p:sldId id="329" r:id="rId24"/>
    <p:sldId id="330" r:id="rId25"/>
    <p:sldId id="394" r:id="rId26"/>
    <p:sldId id="395" r:id="rId27"/>
    <p:sldId id="397" r:id="rId28"/>
    <p:sldId id="398" r:id="rId29"/>
    <p:sldId id="287" r:id="rId30"/>
    <p:sldId id="332" r:id="rId31"/>
    <p:sldId id="264" r:id="rId32"/>
    <p:sldId id="265" r:id="rId33"/>
    <p:sldId id="286" r:id="rId34"/>
    <p:sldId id="266"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5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D07B8-BA35-4102-87BF-07F362D2106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62F04-CC79-4138-AC75-310AE7826C8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E79CB2-A840-4077-944E-72AD10607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90F2-6ED5-46B7-A8CC-C28AD80F3E30}" type="slidenum">
              <a:rPr lang="en-US" smtClean="0"/>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5E79CB2-A840-4077-944E-72AD10607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E79CB2-A840-4077-944E-72AD10607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E79CB2-A840-4077-944E-72AD10607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90F2-6ED5-46B7-A8CC-C28AD80F3E30}" type="slidenum">
              <a:rPr lang="en-US" smtClean="0"/>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5E79CB2-A840-4077-944E-72AD10607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E79CB2-A840-4077-944E-72AD10607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790F2-6ED5-46B7-A8CC-C28AD80F3E30}" type="slidenum">
              <a:rPr lang="en-US" smtClean="0"/>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None/>
            </a:pPr>
            <a:r>
              <a:rPr lang="en-US" smtClean="0"/>
              <a:t>Click to edit Master text styles</a:t>
            </a:r>
            <a:endParaRPr lang="en-US" smtClean="0"/>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5E79CB2-A840-4077-944E-72AD106074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790F2-6ED5-46B7-A8CC-C28AD80F3E30}"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79CB2-A840-4077-944E-72AD106074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79CB2-A840-4077-944E-72AD106074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5E79CB2-A840-4077-944E-72AD10607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790F2-6ED5-46B7-A8CC-C28AD80F3E30}"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5E79CB2-A840-4077-944E-72AD10607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790F2-6ED5-46B7-A8CC-C28AD80F3E30}" type="slidenum">
              <a:rPr lang="en-US" smtClean="0"/>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5E79CB2-A840-4077-944E-72AD106074E4}" type="datetimeFigureOut">
              <a:rPr lang="en-US" smtClean="0"/>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F2790F2-6ED5-46B7-A8CC-C28AD80F3E3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anose="02040502050405020303"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21.wmf"/><Relationship Id="rId3" Type="http://schemas.openxmlformats.org/officeDocument/2006/relationships/oleObject" Target="../embeddings/oleObject18.bin"/><Relationship Id="rId2" Type="http://schemas.openxmlformats.org/officeDocument/2006/relationships/image" Target="../media/image20.w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29.wmf"/><Relationship Id="rId3" Type="http://schemas.openxmlformats.org/officeDocument/2006/relationships/oleObject" Target="../embeddings/oleObject26.bin"/><Relationship Id="rId2" Type="http://schemas.openxmlformats.org/officeDocument/2006/relationships/image" Target="../media/image28.wmf"/><Relationship Id="rId1"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3.wmf"/><Relationship Id="rId7" Type="http://schemas.openxmlformats.org/officeDocument/2006/relationships/oleObject" Target="../embeddings/oleObject30.bin"/><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 Id="rId3" Type="http://schemas.openxmlformats.org/officeDocument/2006/relationships/oleObject" Target="../embeddings/oleObject28.bin"/><Relationship Id="rId2" Type="http://schemas.openxmlformats.org/officeDocument/2006/relationships/image" Target="../media/image30.wmf"/><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36.wmf"/><Relationship Id="rId13" Type="http://schemas.openxmlformats.org/officeDocument/2006/relationships/oleObject" Target="../embeddings/oleObject33.bin"/><Relationship Id="rId12" Type="http://schemas.openxmlformats.org/officeDocument/2006/relationships/image" Target="../media/image35.wmf"/><Relationship Id="rId11" Type="http://schemas.openxmlformats.org/officeDocument/2006/relationships/oleObject" Target="../embeddings/oleObject32.bin"/><Relationship Id="rId10" Type="http://schemas.openxmlformats.org/officeDocument/2006/relationships/image" Target="../media/image34.wmf"/><Relationship Id="rId1"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roject\Mini-Project\OnlineAdmissionSystem\web\Pictures\PWC-Logo.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04800"/>
            <a:ext cx="1204180" cy="12563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76400" y="304800"/>
            <a:ext cx="7239000" cy="1477328"/>
          </a:xfrm>
          <a:prstGeom prst="rect">
            <a:avLst/>
          </a:prstGeom>
          <a:noFill/>
        </p:spPr>
        <p:txBody>
          <a:bodyPr wrap="square" rtlCol="0">
            <a:spAutoFit/>
          </a:bodyPr>
          <a:lstStyle/>
          <a:p>
            <a:pPr algn="ctr"/>
            <a:r>
              <a:rPr lang="en-IN" sz="4000" kern="1400" spc="0" dirty="0" smtClean="0">
                <a:ln>
                  <a:noFill/>
                </a:ln>
                <a:solidFill>
                  <a:srgbClr val="000000"/>
                </a:solidFill>
                <a:effectLst>
                  <a:glow rad="63500">
                    <a:schemeClr val="accent3">
                      <a:satMod val="175000"/>
                      <a:alpha val="40000"/>
                    </a:schemeClr>
                  </a:glow>
                </a:effectLst>
                <a:latin typeface="Algerian" panose="04020705040A02060702" pitchFamily="82" charset="0"/>
                <a:ea typeface="Times New Roman" panose="02020603050405020304" pitchFamily="18" charset="0"/>
                <a:cs typeface="Times New Roman" panose="02020603050405020304" pitchFamily="18" charset="0"/>
              </a:rPr>
              <a:t>PATNA WOMEN’S COLLEGE</a:t>
            </a:r>
            <a:endParaRPr lang="en-IN" kern="1400" spc="-50" dirty="0" smtClean="0">
              <a:effectLst/>
              <a:latin typeface="Calibri Light" panose="020F0302020204030204" pitchFamily="34" charset="0"/>
              <a:ea typeface="Times New Roman" panose="02020603050405020304" pitchFamily="18" charset="0"/>
              <a:cs typeface="Times New Roman" panose="02020603050405020304" pitchFamily="18" charset="0"/>
            </a:endParaRPr>
          </a:p>
          <a:p>
            <a:pPr lvl="0" algn="ctr"/>
            <a:r>
              <a:rPr lang="en-US" b="1" i="1" dirty="0" smtClean="0">
                <a:latin typeface="Calibri" panose="020F0502020204030204" pitchFamily="34" charset="0"/>
                <a:ea typeface="Calibri" panose="020F0502020204030204" pitchFamily="34" charset="0"/>
                <a:cs typeface="Times New Roman" panose="02020603050405020304" pitchFamily="18" charset="0"/>
              </a:rPr>
              <a:t>PATNA UNIVERSITY</a:t>
            </a:r>
            <a:endParaRPr lang="en-US" b="1" i="1" dirty="0" smtClean="0">
              <a:latin typeface="Calibri" panose="020F0502020204030204" pitchFamily="34" charset="0"/>
              <a:ea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N</a:t>
            </a:r>
            <a:r>
              <a:rPr kumimoji="0" 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AAC Re-Accredited ‘A’ Grade with CGPA 3.58/4</a:t>
            </a:r>
            <a:r>
              <a:rPr lang="en-US" sz="1400" b="1" dirty="0" smtClean="0">
                <a:latin typeface="Calibri" panose="020F0502020204030204" pitchFamily="34" charset="0"/>
                <a:ea typeface="Calibri" panose="020F0502020204030204" pitchFamily="34" charset="0"/>
                <a:cs typeface="Times New Roman" panose="02020603050405020304" pitchFamily="18" charset="0"/>
              </a:rPr>
              <a:t>N</a:t>
            </a:r>
            <a:endParaRPr kumimoji="0" lang="en-US" sz="1400" b="0" i="0" u="none" strike="noStrike" cap="none" normalizeH="0" baseline="0" dirty="0" smtClean="0">
              <a:ln>
                <a:noFill/>
              </a:ln>
              <a:solidFill>
                <a:schemeClr val="tx1"/>
              </a:solidFill>
              <a:effectLst/>
            </a:endParaRPr>
          </a:p>
          <a:p>
            <a:pPr lvl="0" algn="ctr" eaLnBrk="0" fontAlgn="base" hangingPunct="0">
              <a:spcBef>
                <a:spcPct val="0"/>
              </a:spcBef>
              <a:spcAft>
                <a:spcPct val="0"/>
              </a:spcAft>
            </a:pPr>
            <a:r>
              <a:rPr kumimoji="0" 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 with Potential for Excellence” (CGPA) status accorded by UGC</a:t>
            </a:r>
            <a:endParaRPr kumimoji="0" lang="en-US" sz="1400" b="0" i="0" u="none" strike="noStrike" cap="none" normalizeH="0" baseline="0" dirty="0" smtClean="0">
              <a:ln>
                <a:noFill/>
              </a:ln>
              <a:solidFill>
                <a:schemeClr val="tx1"/>
              </a:solidFill>
              <a:effectLst/>
            </a:endParaRPr>
          </a:p>
          <a:p>
            <a:pPr lvl="0" algn="ctr"/>
            <a:endParaRPr lang="en-US" sz="400" dirty="0" smtClean="0"/>
          </a:p>
        </p:txBody>
      </p:sp>
      <p:pic>
        <p:nvPicPr>
          <p:cNvPr id="4" name="Picture 1" descr="nami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9248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676400"/>
            <a:ext cx="3810000" cy="2306955"/>
          </a:xfrm>
          <a:prstGeom prst="rect">
            <a:avLst/>
          </a:prstGeom>
          <a:noFill/>
        </p:spPr>
        <p:txBody>
          <a:bodyPr wrap="square" rtlCol="0">
            <a:spAutoFit/>
          </a:bodyPr>
          <a:lstStyle/>
          <a:p>
            <a:pPr algn="ctr"/>
            <a:r>
              <a:rPr lang="en-US" sz="4800" b="1" dirty="0" smtClean="0">
                <a:latin typeface="Bodoni MT Black" panose="02070A03080606020203" pitchFamily="18" charset="0"/>
              </a:rPr>
              <a:t>O LEVEL DFD </a:t>
            </a:r>
            <a:br>
              <a:rPr lang="en-US" sz="4800" b="1" dirty="0" smtClean="0">
                <a:latin typeface="Bodoni MT Black" panose="02070A03080606020203" pitchFamily="18" charset="0"/>
              </a:rPr>
            </a:br>
            <a:endParaRPr lang="en-US" sz="4800" b="1" dirty="0" smtClean="0">
              <a:latin typeface="Bodoni MT Black" panose="02070A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1359535" y="2137410"/>
          <a:ext cx="6424930" cy="2583180"/>
        </p:xfrm>
        <a:graphic>
          <a:graphicData uri="http://schemas.openxmlformats.org/presentationml/2006/ole">
            <mc:AlternateContent xmlns:mc="http://schemas.openxmlformats.org/markup-compatibility/2006">
              <mc:Choice xmlns:v="urn:schemas-microsoft-com:vml" Requires="v">
                <p:oleObj spid="_x0000_s3" name="" r:id="rId1" imgW="6419850" imgH="2581275" progId="Paint.Picture">
                  <p:embed/>
                </p:oleObj>
              </mc:Choice>
              <mc:Fallback>
                <p:oleObj name="" r:id="rId1" imgW="6419850" imgH="2581275" progId="Paint.Picture">
                  <p:embed/>
                  <p:pic>
                    <p:nvPicPr>
                      <p:cNvPr id="0" name="Picture 2"/>
                      <p:cNvPicPr/>
                      <p:nvPr/>
                    </p:nvPicPr>
                    <p:blipFill>
                      <a:blip r:embed="rId2"/>
                      <a:stretch>
                        <a:fillRect/>
                      </a:stretch>
                    </p:blipFill>
                    <p:spPr>
                      <a:xfrm>
                        <a:off x="1359535" y="2137410"/>
                        <a:ext cx="6424930" cy="2583180"/>
                      </a:xfrm>
                      <a:prstGeom prst="rect">
                        <a:avLst/>
                      </a:prstGeom>
                    </p:spPr>
                  </p:pic>
                </p:oleObj>
              </mc:Fallback>
            </mc:AlternateContent>
          </a:graphicData>
        </a:graphic>
      </p:graphicFrame>
      <p:graphicFrame>
        <p:nvGraphicFramePr>
          <p:cNvPr id="4" name="Object 3"/>
          <p:cNvGraphicFramePr/>
          <p:nvPr/>
        </p:nvGraphicFramePr>
        <p:xfrm>
          <a:off x="1359535" y="2137410"/>
          <a:ext cx="6424930" cy="2583180"/>
        </p:xfrm>
        <a:graphic>
          <a:graphicData uri="http://schemas.openxmlformats.org/presentationml/2006/ole">
            <mc:AlternateContent xmlns:mc="http://schemas.openxmlformats.org/markup-compatibility/2006">
              <mc:Choice xmlns:v="urn:schemas-microsoft-com:vml" Requires="v">
                <p:oleObj spid="_x0000_s5" name="" r:id="rId3" imgW="6419850" imgH="2581275" progId="Paint.Picture">
                  <p:embed/>
                </p:oleObj>
              </mc:Choice>
              <mc:Fallback>
                <p:oleObj name="" r:id="rId3" imgW="6419850" imgH="2581275" progId="Paint.Picture">
                  <p:embed/>
                  <p:pic>
                    <p:nvPicPr>
                      <p:cNvPr id="0" name="Picture 4"/>
                      <p:cNvPicPr/>
                      <p:nvPr/>
                    </p:nvPicPr>
                    <p:blipFill>
                      <a:blip r:embed="rId2"/>
                      <a:stretch>
                        <a:fillRect/>
                      </a:stretch>
                    </p:blipFill>
                    <p:spPr>
                      <a:xfrm>
                        <a:off x="1359535" y="2137410"/>
                        <a:ext cx="6424930" cy="2583180"/>
                      </a:xfrm>
                      <a:prstGeom prst="rect">
                        <a:avLst/>
                      </a:prstGeom>
                    </p:spPr>
                  </p:pic>
                </p:oleObj>
              </mc:Fallback>
            </mc:AlternateContent>
          </a:graphicData>
        </a:graphic>
      </p:graphicFrame>
      <p:graphicFrame>
        <p:nvGraphicFramePr>
          <p:cNvPr id="6" name="Object 5"/>
          <p:cNvGraphicFramePr/>
          <p:nvPr/>
        </p:nvGraphicFramePr>
        <p:xfrm>
          <a:off x="1359535" y="2137410"/>
          <a:ext cx="6424930" cy="2583180"/>
        </p:xfrm>
        <a:graphic>
          <a:graphicData uri="http://schemas.openxmlformats.org/presentationml/2006/ole">
            <mc:AlternateContent xmlns:mc="http://schemas.openxmlformats.org/markup-compatibility/2006">
              <mc:Choice xmlns:v="urn:schemas-microsoft-com:vml" Requires="v">
                <p:oleObj spid="_x0000_s7" name="" r:id="rId4" imgW="6419850" imgH="2581275" progId="Paint.Picture">
                  <p:embed/>
                </p:oleObj>
              </mc:Choice>
              <mc:Fallback>
                <p:oleObj name="" r:id="rId4" imgW="6419850" imgH="2581275" progId="Paint.Picture">
                  <p:embed/>
                  <p:pic>
                    <p:nvPicPr>
                      <p:cNvPr id="0" name="Picture 6"/>
                      <p:cNvPicPr/>
                      <p:nvPr/>
                    </p:nvPicPr>
                    <p:blipFill>
                      <a:blip r:embed="rId2"/>
                      <a:stretch>
                        <a:fillRect/>
                      </a:stretch>
                    </p:blipFill>
                    <p:spPr>
                      <a:xfrm>
                        <a:off x="1359535" y="2137410"/>
                        <a:ext cx="6424930" cy="2583180"/>
                      </a:xfrm>
                      <a:prstGeom prst="rect">
                        <a:avLst/>
                      </a:prstGeom>
                    </p:spPr>
                  </p:pic>
                </p:oleObj>
              </mc:Fallback>
            </mc:AlternateContent>
          </a:graphicData>
        </a:graphic>
      </p:graphicFrame>
      <p:graphicFrame>
        <p:nvGraphicFramePr>
          <p:cNvPr id="8" name="Object 7"/>
          <p:cNvGraphicFramePr/>
          <p:nvPr/>
        </p:nvGraphicFramePr>
        <p:xfrm>
          <a:off x="560705" y="1631950"/>
          <a:ext cx="8359775" cy="3816985"/>
        </p:xfrm>
        <a:graphic>
          <a:graphicData uri="http://schemas.openxmlformats.org/presentationml/2006/ole">
            <mc:AlternateContent xmlns:mc="http://schemas.openxmlformats.org/markup-compatibility/2006">
              <mc:Choice xmlns:v="urn:schemas-microsoft-com:vml" Requires="v">
                <p:oleObj spid="_x0000_s9" name="" r:id="rId5" imgW="6419850" imgH="2581275" progId="Paint.Picture">
                  <p:embed/>
                </p:oleObj>
              </mc:Choice>
              <mc:Fallback>
                <p:oleObj name="" r:id="rId5" imgW="6419850" imgH="2581275" progId="Paint.Picture">
                  <p:embed/>
                  <p:pic>
                    <p:nvPicPr>
                      <p:cNvPr id="0" name="Picture 8"/>
                      <p:cNvPicPr/>
                      <p:nvPr/>
                    </p:nvPicPr>
                    <p:blipFill>
                      <a:blip r:embed="rId2"/>
                      <a:stretch>
                        <a:fillRect/>
                      </a:stretch>
                    </p:blipFill>
                    <p:spPr>
                      <a:xfrm>
                        <a:off x="560705" y="1631950"/>
                        <a:ext cx="8359775" cy="381698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676400"/>
            <a:ext cx="3810000" cy="1568450"/>
          </a:xfrm>
          <a:prstGeom prst="rect">
            <a:avLst/>
          </a:prstGeom>
          <a:noFill/>
        </p:spPr>
        <p:txBody>
          <a:bodyPr wrap="square" rtlCol="0">
            <a:spAutoFit/>
          </a:bodyPr>
          <a:lstStyle/>
          <a:p>
            <a:pPr algn="ctr"/>
            <a:r>
              <a:rPr lang="en-US" sz="4800" b="1" dirty="0" smtClean="0">
                <a:latin typeface="Bodoni MT Black" panose="02070A03080606020203" pitchFamily="18" charset="0"/>
              </a:rPr>
              <a:t>1</a:t>
            </a:r>
            <a:r>
              <a:rPr lang="en-US" sz="4800" b="1" baseline="30000" dirty="0" smtClean="0">
                <a:latin typeface="Bodoni MT Black" panose="02070A03080606020203" pitchFamily="18" charset="0"/>
              </a:rPr>
              <a:t>ST</a:t>
            </a:r>
            <a:r>
              <a:rPr lang="en-US" sz="4800" b="1" dirty="0" smtClean="0">
                <a:latin typeface="Bodoni MT Black" panose="02070A03080606020203" pitchFamily="18" charset="0"/>
              </a:rPr>
              <a:t> LEVEL </a:t>
            </a:r>
            <a:r>
              <a:rPr lang="en-IN" altLang="en-US" sz="4800" b="1" dirty="0" smtClean="0">
                <a:latin typeface="Bodoni MT Black" panose="02070A03080606020203" pitchFamily="18" charset="0"/>
              </a:rPr>
              <a:t>DFD</a:t>
            </a:r>
            <a:endParaRPr lang="en-IN" altLang="en-US" sz="4800" b="1" dirty="0" smtClean="0">
              <a:latin typeface="Bodoni MT Black" panose="02070A030806060202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1262380" y="50165"/>
          <a:ext cx="6731635" cy="2971800"/>
        </p:xfrm>
        <a:graphic>
          <a:graphicData uri="http://schemas.openxmlformats.org/presentationml/2006/ole">
            <mc:AlternateContent xmlns:mc="http://schemas.openxmlformats.org/markup-compatibility/2006">
              <mc:Choice xmlns:v="urn:schemas-microsoft-com:vml" Requires="v">
                <p:oleObj spid="_x0000_s3" name="" r:id="rId1" imgW="5857875" imgH="2857500" progId="Paint.Picture">
                  <p:embed/>
                </p:oleObj>
              </mc:Choice>
              <mc:Fallback>
                <p:oleObj name="" r:id="rId1" imgW="5857875" imgH="2857500" progId="Paint.Picture">
                  <p:embed/>
                  <p:pic>
                    <p:nvPicPr>
                      <p:cNvPr id="0" name="Picture 2"/>
                      <p:cNvPicPr/>
                      <p:nvPr/>
                    </p:nvPicPr>
                    <p:blipFill>
                      <a:blip r:embed="rId2"/>
                      <a:stretch>
                        <a:fillRect/>
                      </a:stretch>
                    </p:blipFill>
                    <p:spPr>
                      <a:xfrm>
                        <a:off x="1262380" y="50165"/>
                        <a:ext cx="6731635" cy="2971800"/>
                      </a:xfrm>
                      <a:prstGeom prst="rect">
                        <a:avLst/>
                      </a:prstGeom>
                    </p:spPr>
                  </p:pic>
                </p:oleObj>
              </mc:Fallback>
            </mc:AlternateContent>
          </a:graphicData>
        </a:graphic>
      </p:graphicFrame>
      <p:graphicFrame>
        <p:nvGraphicFramePr>
          <p:cNvPr id="4" name="Object 3"/>
          <p:cNvGraphicFramePr/>
          <p:nvPr/>
        </p:nvGraphicFramePr>
        <p:xfrm>
          <a:off x="1262380" y="3152775"/>
          <a:ext cx="6543675" cy="3383915"/>
        </p:xfrm>
        <a:graphic>
          <a:graphicData uri="http://schemas.openxmlformats.org/presentationml/2006/ole">
            <mc:AlternateContent xmlns:mc="http://schemas.openxmlformats.org/markup-compatibility/2006">
              <mc:Choice xmlns:v="urn:schemas-microsoft-com:vml" Requires="v">
                <p:oleObj spid="_x0000_s5" name="" r:id="rId3" imgW="5334000" imgH="3381375" progId="Paint.Picture">
                  <p:embed/>
                </p:oleObj>
              </mc:Choice>
              <mc:Fallback>
                <p:oleObj name="" r:id="rId3" imgW="5334000" imgH="3381375" progId="Paint.Picture">
                  <p:embed/>
                  <p:pic>
                    <p:nvPicPr>
                      <p:cNvPr id="0" name="Picture 4"/>
                      <p:cNvPicPr/>
                      <p:nvPr/>
                    </p:nvPicPr>
                    <p:blipFill>
                      <a:blip r:embed="rId4"/>
                      <a:stretch>
                        <a:fillRect/>
                      </a:stretch>
                    </p:blipFill>
                    <p:spPr>
                      <a:xfrm>
                        <a:off x="1262380" y="3152775"/>
                        <a:ext cx="6543675" cy="338391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604520" y="500380"/>
          <a:ext cx="7499985" cy="5505450"/>
        </p:xfrm>
        <a:graphic>
          <a:graphicData uri="http://schemas.openxmlformats.org/presentationml/2006/ole">
            <mc:AlternateContent xmlns:mc="http://schemas.openxmlformats.org/markup-compatibility/2006">
              <mc:Choice xmlns:v="urn:schemas-microsoft-com:vml" Requires="v">
                <p:oleObj spid="_x0000_s3" name="" r:id="rId1" imgW="6248400" imgH="4533900" progId="Paint.Picture">
                  <p:embed/>
                </p:oleObj>
              </mc:Choice>
              <mc:Fallback>
                <p:oleObj name="" r:id="rId1" imgW="6248400" imgH="4533900" progId="Paint.Picture">
                  <p:embed/>
                  <p:pic>
                    <p:nvPicPr>
                      <p:cNvPr id="0" name="Picture 2"/>
                      <p:cNvPicPr/>
                      <p:nvPr/>
                    </p:nvPicPr>
                    <p:blipFill>
                      <a:blip r:embed="rId2"/>
                      <a:stretch>
                        <a:fillRect/>
                      </a:stretch>
                    </p:blipFill>
                    <p:spPr>
                      <a:xfrm>
                        <a:off x="604520" y="500380"/>
                        <a:ext cx="7499985" cy="550545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368425" y="-1270"/>
          <a:ext cx="6405880" cy="2877820"/>
        </p:xfrm>
        <a:graphic>
          <a:graphicData uri="http://schemas.openxmlformats.org/presentationml/2006/ole">
            <mc:AlternateContent xmlns:mc="http://schemas.openxmlformats.org/markup-compatibility/2006">
              <mc:Choice xmlns:v="urn:schemas-microsoft-com:vml" Requires="v">
                <p:oleObj spid="_x0000_s3" name="" r:id="rId1" imgW="5629275" imgH="2905125" progId="Paint.Picture">
                  <p:embed/>
                </p:oleObj>
              </mc:Choice>
              <mc:Fallback>
                <p:oleObj name="" r:id="rId1" imgW="5629275" imgH="2905125" progId="Paint.Picture">
                  <p:embed/>
                  <p:pic>
                    <p:nvPicPr>
                      <p:cNvPr id="0" name="Picture 2"/>
                      <p:cNvPicPr/>
                      <p:nvPr/>
                    </p:nvPicPr>
                    <p:blipFill>
                      <a:blip r:embed="rId2"/>
                      <a:stretch>
                        <a:fillRect/>
                      </a:stretch>
                    </p:blipFill>
                    <p:spPr>
                      <a:xfrm>
                        <a:off x="1368425" y="-1270"/>
                        <a:ext cx="6405880" cy="2877820"/>
                      </a:xfrm>
                      <a:prstGeom prst="rect">
                        <a:avLst/>
                      </a:prstGeom>
                    </p:spPr>
                  </p:pic>
                </p:oleObj>
              </mc:Fallback>
            </mc:AlternateContent>
          </a:graphicData>
        </a:graphic>
      </p:graphicFrame>
      <p:graphicFrame>
        <p:nvGraphicFramePr>
          <p:cNvPr id="4" name="Object 3"/>
          <p:cNvGraphicFramePr/>
          <p:nvPr/>
        </p:nvGraphicFramePr>
        <p:xfrm>
          <a:off x="1369060" y="3286125"/>
          <a:ext cx="6405880" cy="3453130"/>
        </p:xfrm>
        <a:graphic>
          <a:graphicData uri="http://schemas.openxmlformats.org/presentationml/2006/ole">
            <mc:AlternateContent xmlns:mc="http://schemas.openxmlformats.org/markup-compatibility/2006">
              <mc:Choice xmlns:v="urn:schemas-microsoft-com:vml" Requires="v">
                <p:oleObj spid="_x0000_s5" name="" r:id="rId3" imgW="6400800" imgH="5019675" progId="Paint.Picture">
                  <p:embed/>
                </p:oleObj>
              </mc:Choice>
              <mc:Fallback>
                <p:oleObj name="" r:id="rId3" imgW="6400800" imgH="5019675" progId="Paint.Picture">
                  <p:embed/>
                  <p:pic>
                    <p:nvPicPr>
                      <p:cNvPr id="0" name="Picture 4"/>
                      <p:cNvPicPr/>
                      <p:nvPr/>
                    </p:nvPicPr>
                    <p:blipFill>
                      <a:blip r:embed="rId4"/>
                      <a:stretch>
                        <a:fillRect/>
                      </a:stretch>
                    </p:blipFill>
                    <p:spPr>
                      <a:xfrm>
                        <a:off x="1369060" y="3286125"/>
                        <a:ext cx="6405880" cy="345313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522095" y="139065"/>
          <a:ext cx="6099810" cy="2821940"/>
        </p:xfrm>
        <a:graphic>
          <a:graphicData uri="http://schemas.openxmlformats.org/presentationml/2006/ole">
            <mc:AlternateContent xmlns:mc="http://schemas.openxmlformats.org/markup-compatibility/2006">
              <mc:Choice xmlns:v="urn:schemas-microsoft-com:vml" Requires="v">
                <p:oleObj spid="_x0000_s3" name="" r:id="rId1" imgW="4591050" imgH="2819400" progId="Paint.Picture">
                  <p:embed/>
                </p:oleObj>
              </mc:Choice>
              <mc:Fallback>
                <p:oleObj name="" r:id="rId1" imgW="4591050" imgH="2819400" progId="Paint.Picture">
                  <p:embed/>
                  <p:pic>
                    <p:nvPicPr>
                      <p:cNvPr id="0" name="Picture 2"/>
                      <p:cNvPicPr/>
                      <p:nvPr/>
                    </p:nvPicPr>
                    <p:blipFill>
                      <a:blip r:embed="rId2"/>
                      <a:stretch>
                        <a:fillRect/>
                      </a:stretch>
                    </p:blipFill>
                    <p:spPr>
                      <a:xfrm>
                        <a:off x="1522095" y="139065"/>
                        <a:ext cx="6099810" cy="2821940"/>
                      </a:xfrm>
                      <a:prstGeom prst="rect">
                        <a:avLst/>
                      </a:prstGeom>
                    </p:spPr>
                  </p:pic>
                </p:oleObj>
              </mc:Fallback>
            </mc:AlternateContent>
          </a:graphicData>
        </a:graphic>
      </p:graphicFrame>
      <p:graphicFrame>
        <p:nvGraphicFramePr>
          <p:cNvPr id="4" name="Object 3"/>
          <p:cNvGraphicFramePr/>
          <p:nvPr/>
        </p:nvGraphicFramePr>
        <p:xfrm>
          <a:off x="1521460" y="3221990"/>
          <a:ext cx="6100445" cy="3542030"/>
        </p:xfrm>
        <a:graphic>
          <a:graphicData uri="http://schemas.openxmlformats.org/presentationml/2006/ole">
            <mc:AlternateContent xmlns:mc="http://schemas.openxmlformats.org/markup-compatibility/2006">
              <mc:Choice xmlns:v="urn:schemas-microsoft-com:vml" Requires="v">
                <p:oleObj spid="_x0000_s5" name="" r:id="rId3" imgW="6096000" imgH="3133725" progId="Paint.Picture">
                  <p:embed/>
                </p:oleObj>
              </mc:Choice>
              <mc:Fallback>
                <p:oleObj name="" r:id="rId3" imgW="6096000" imgH="3133725" progId="Paint.Picture">
                  <p:embed/>
                  <p:pic>
                    <p:nvPicPr>
                      <p:cNvPr id="0" name="Picture 4"/>
                      <p:cNvPicPr/>
                      <p:nvPr/>
                    </p:nvPicPr>
                    <p:blipFill>
                      <a:blip r:embed="rId4"/>
                      <a:stretch>
                        <a:fillRect/>
                      </a:stretch>
                    </p:blipFill>
                    <p:spPr>
                      <a:xfrm>
                        <a:off x="1521460" y="3221990"/>
                        <a:ext cx="6100445" cy="354203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815340" y="88900"/>
          <a:ext cx="7421245" cy="3216275"/>
        </p:xfrm>
        <a:graphic>
          <a:graphicData uri="http://schemas.openxmlformats.org/presentationml/2006/ole">
            <mc:AlternateContent xmlns:mc="http://schemas.openxmlformats.org/markup-compatibility/2006">
              <mc:Choice xmlns:v="urn:schemas-microsoft-com:vml" Requires="v">
                <p:oleObj spid="_x0000_s3" name="" r:id="rId1" imgW="6553200" imgH="4152900" progId="Paint.Picture">
                  <p:embed/>
                </p:oleObj>
              </mc:Choice>
              <mc:Fallback>
                <p:oleObj name="" r:id="rId1" imgW="6553200" imgH="4152900" progId="Paint.Picture">
                  <p:embed/>
                  <p:pic>
                    <p:nvPicPr>
                      <p:cNvPr id="0" name="Picture 2"/>
                      <p:cNvPicPr/>
                      <p:nvPr/>
                    </p:nvPicPr>
                    <p:blipFill>
                      <a:blip r:embed="rId2"/>
                      <a:stretch>
                        <a:fillRect/>
                      </a:stretch>
                    </p:blipFill>
                    <p:spPr>
                      <a:xfrm>
                        <a:off x="815340" y="88900"/>
                        <a:ext cx="7421245" cy="3216275"/>
                      </a:xfrm>
                      <a:prstGeom prst="rect">
                        <a:avLst/>
                      </a:prstGeom>
                    </p:spPr>
                  </p:pic>
                </p:oleObj>
              </mc:Fallback>
            </mc:AlternateContent>
          </a:graphicData>
        </a:graphic>
      </p:graphicFrame>
      <p:graphicFrame>
        <p:nvGraphicFramePr>
          <p:cNvPr id="4" name="Object 3"/>
          <p:cNvGraphicFramePr/>
          <p:nvPr/>
        </p:nvGraphicFramePr>
        <p:xfrm>
          <a:off x="815340" y="3424555"/>
          <a:ext cx="7421880" cy="3402330"/>
        </p:xfrm>
        <a:graphic>
          <a:graphicData uri="http://schemas.openxmlformats.org/presentationml/2006/ole">
            <mc:AlternateContent xmlns:mc="http://schemas.openxmlformats.org/markup-compatibility/2006">
              <mc:Choice xmlns:v="urn:schemas-microsoft-com:vml" Requires="v">
                <p:oleObj spid="_x0000_s5" name="" r:id="rId3" imgW="6429375" imgH="3848100" progId="Paint.Picture">
                  <p:embed/>
                </p:oleObj>
              </mc:Choice>
              <mc:Fallback>
                <p:oleObj name="" r:id="rId3" imgW="6429375" imgH="3848100" progId="Paint.Picture">
                  <p:embed/>
                  <p:pic>
                    <p:nvPicPr>
                      <p:cNvPr id="0" name="Picture 4"/>
                      <p:cNvPicPr/>
                      <p:nvPr/>
                    </p:nvPicPr>
                    <p:blipFill>
                      <a:blip r:embed="rId4"/>
                      <a:stretch>
                        <a:fillRect/>
                      </a:stretch>
                    </p:blipFill>
                    <p:spPr>
                      <a:xfrm>
                        <a:off x="815340" y="3424555"/>
                        <a:ext cx="7421880" cy="340233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453515" y="1304290"/>
          <a:ext cx="6447790" cy="3996055"/>
        </p:xfrm>
        <a:graphic>
          <a:graphicData uri="http://schemas.openxmlformats.org/presentationml/2006/ole">
            <mc:AlternateContent xmlns:mc="http://schemas.openxmlformats.org/markup-compatibility/2006">
              <mc:Choice xmlns:v="urn:schemas-microsoft-com:vml" Requires="v">
                <p:oleObj spid="_x0000_s3" name="" r:id="rId1" imgW="5419725" imgH="3209925" progId="Paint.Picture">
                  <p:embed/>
                </p:oleObj>
              </mc:Choice>
              <mc:Fallback>
                <p:oleObj name="" r:id="rId1" imgW="5419725" imgH="3209925" progId="Paint.Picture">
                  <p:embed/>
                  <p:pic>
                    <p:nvPicPr>
                      <p:cNvPr id="0" name="Picture 2"/>
                      <p:cNvPicPr/>
                      <p:nvPr/>
                    </p:nvPicPr>
                    <p:blipFill>
                      <a:blip r:embed="rId2"/>
                      <a:stretch>
                        <a:fillRect/>
                      </a:stretch>
                    </p:blipFill>
                    <p:spPr>
                      <a:xfrm>
                        <a:off x="1453515" y="1304290"/>
                        <a:ext cx="6447790" cy="399605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676400"/>
            <a:ext cx="3810000" cy="3784600"/>
          </a:xfrm>
          <a:prstGeom prst="rect">
            <a:avLst/>
          </a:prstGeom>
          <a:noFill/>
        </p:spPr>
        <p:txBody>
          <a:bodyPr wrap="square" rtlCol="0">
            <a:spAutoFit/>
          </a:bodyPr>
          <a:lstStyle/>
          <a:p>
            <a:pPr algn="ctr"/>
            <a:r>
              <a:rPr lang="en-IN" altLang="en-US" sz="4800" b="1" dirty="0" smtClean="0">
                <a:latin typeface="Bodoni MT Black" panose="02070A03080606020203" pitchFamily="18" charset="0"/>
              </a:rPr>
              <a:t>2nd</a:t>
            </a:r>
            <a:r>
              <a:rPr lang="en-US" sz="4800" b="1" dirty="0" smtClean="0">
                <a:latin typeface="Bodoni MT Black" panose="02070A03080606020203" pitchFamily="18" charset="0"/>
              </a:rPr>
              <a:t> LEVEL DFD </a:t>
            </a:r>
            <a:endParaRPr lang="en-US" sz="4800" b="1" dirty="0" smtClean="0">
              <a:latin typeface="Bodoni MT Black" panose="02070A03080606020203" pitchFamily="18" charset="0"/>
            </a:endParaRPr>
          </a:p>
          <a:p>
            <a:pPr algn="ctr"/>
            <a:r>
              <a:rPr lang="en-US" sz="4800" b="1" dirty="0" smtClean="0">
                <a:latin typeface="Bodoni MT Black" panose="02070A03080606020203" pitchFamily="18" charset="0"/>
              </a:rPr>
              <a:t>FOR STUDENT</a:t>
            </a:r>
            <a:endParaRPr lang="en-US" sz="4800" b="1" dirty="0">
              <a:latin typeface="Bodoni MT Black" panose="02070A030806060202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25" y="423545"/>
            <a:ext cx="6435090" cy="706755"/>
          </a:xfrm>
          <a:prstGeom prst="rect">
            <a:avLst/>
          </a:prstGeom>
          <a:noFill/>
        </p:spPr>
        <p:txBody>
          <a:bodyPr wrap="square" rtlCol="0">
            <a:spAutoFit/>
          </a:bodyPr>
          <a:lstStyle/>
          <a:p>
            <a:r>
              <a:rPr lang="en-IN" altLang="en-US" sz="4000" u="sng" dirty="0">
                <a:solidFill>
                  <a:schemeClr val="accent1"/>
                </a:solidFill>
                <a:effectLst>
                  <a:outerShdw blurRad="38100" dist="25400" dir="5400000" algn="ctr" rotWithShape="0">
                    <a:srgbClr val="6E747A">
                      <a:alpha val="43000"/>
                    </a:srgbClr>
                  </a:outerShdw>
                </a:effectLst>
                <a:latin typeface="Bernard MT Condensed" panose="02050806060905020404" charset="0"/>
                <a:ea typeface="DFMincho-SU" panose="02010609010101010101" charset="-128"/>
              </a:rPr>
              <a:t>Intranet Mail System</a:t>
            </a:r>
            <a:endParaRPr lang="en-IN" altLang="en-US" sz="4000" u="sng" dirty="0">
              <a:solidFill>
                <a:schemeClr val="accent1"/>
              </a:solidFill>
              <a:effectLst>
                <a:outerShdw blurRad="38100" dist="25400" dir="5400000" algn="ctr" rotWithShape="0">
                  <a:srgbClr val="6E747A">
                    <a:alpha val="43000"/>
                  </a:srgbClr>
                </a:outerShdw>
              </a:effectLst>
              <a:latin typeface="Bernard MT Condensed" panose="02050806060905020404" charset="0"/>
              <a:ea typeface="DFMincho-SU" panose="02010609010101010101" charset="-128"/>
            </a:endParaRPr>
          </a:p>
        </p:txBody>
      </p:sp>
      <p:sp>
        <p:nvSpPr>
          <p:cNvPr id="3" name="TextBox 2"/>
          <p:cNvSpPr txBox="1"/>
          <p:nvPr/>
        </p:nvSpPr>
        <p:spPr>
          <a:xfrm>
            <a:off x="228600" y="3285263"/>
            <a:ext cx="8305800" cy="584775"/>
          </a:xfrm>
          <a:prstGeom prst="rect">
            <a:avLst/>
          </a:prstGeom>
          <a:noFill/>
        </p:spPr>
        <p:txBody>
          <a:bodyPr wrap="square" rtlCol="0">
            <a:spAutoFit/>
          </a:bodyPr>
          <a:lstStyle/>
          <a:p>
            <a:pPr>
              <a:buNone/>
            </a:pPr>
            <a:r>
              <a:rPr lang="en-US" sz="3200" dirty="0" smtClean="0">
                <a:solidFill>
                  <a:schemeClr val="accent1">
                    <a:lumMod val="75000"/>
                  </a:schemeClr>
                </a:solidFill>
                <a:latin typeface="Bodoni MT Black" panose="02070A03080606020203" pitchFamily="18" charset="0"/>
              </a:rPr>
              <a:t>DEVELOPED BY:</a:t>
            </a:r>
            <a:r>
              <a:rPr lang="en-US" b="1" dirty="0" smtClean="0">
                <a:solidFill>
                  <a:schemeClr val="tx2">
                    <a:lumMod val="75000"/>
                  </a:schemeClr>
                </a:solidFill>
                <a:latin typeface="Andalus" pitchFamily="18" charset="-78"/>
                <a:cs typeface="Andalus" pitchFamily="18" charset="-78"/>
              </a:rPr>
              <a:t>				</a:t>
            </a:r>
            <a:endParaRPr lang="en-US" sz="2400" dirty="0">
              <a:latin typeface="Baskerville Old Face" panose="02020602080505020303" pitchFamily="18" charset="0"/>
            </a:endParaRPr>
          </a:p>
        </p:txBody>
      </p:sp>
      <p:graphicFrame>
        <p:nvGraphicFramePr>
          <p:cNvPr id="5" name="Table 4"/>
          <p:cNvGraphicFramePr>
            <a:graphicFrameLocks noGrp="1"/>
          </p:cNvGraphicFramePr>
          <p:nvPr/>
        </p:nvGraphicFramePr>
        <p:xfrm>
          <a:off x="2761615" y="3870325"/>
          <a:ext cx="6109970" cy="2334260"/>
        </p:xfrm>
        <a:graphic>
          <a:graphicData uri="http://schemas.openxmlformats.org/drawingml/2006/table">
            <a:tbl>
              <a:tblPr firstRow="1" bandRow="1">
                <a:tableStyleId>{5C22544A-7EE6-4342-B048-85BDC9FD1C3A}</a:tableStyleId>
              </a:tblPr>
              <a:tblGrid>
                <a:gridCol w="3054985"/>
                <a:gridCol w="3054985"/>
              </a:tblGrid>
              <a:tr h="367665">
                <a:tc>
                  <a:txBody>
                    <a:bodyPr/>
                    <a:lstStyle/>
                    <a:p>
                      <a:pPr algn="ctr"/>
                      <a:r>
                        <a:rPr lang="en-US" dirty="0" smtClean="0"/>
                        <a:t>Name</a:t>
                      </a:r>
                      <a:endParaRPr lang="en-US" dirty="0"/>
                    </a:p>
                  </a:txBody>
                  <a:tcPr/>
                </a:tc>
                <a:tc>
                  <a:txBody>
                    <a:bodyPr/>
                    <a:lstStyle/>
                    <a:p>
                      <a:pPr algn="ctr"/>
                      <a:r>
                        <a:rPr lang="en-US" dirty="0" smtClean="0"/>
                        <a:t>Roll No</a:t>
                      </a:r>
                      <a:endParaRPr lang="en-US" dirty="0"/>
                    </a:p>
                  </a:txBody>
                  <a:tcPr/>
                </a:tc>
              </a:tr>
              <a:tr h="328295">
                <a:tc>
                  <a:txBody>
                    <a:bodyPr/>
                    <a:lstStyle/>
                    <a:p>
                      <a:pPr>
                        <a:lnSpc>
                          <a:spcPct val="107000"/>
                        </a:lnSpc>
                        <a:spcAft>
                          <a:spcPts val="0"/>
                        </a:spcAft>
                      </a:pPr>
                      <a:r>
                        <a:rPr lang="en-IN" sz="2000" dirty="0">
                          <a:effectLst/>
                        </a:rPr>
                        <a:t>     </a:t>
                      </a:r>
                      <a:endParaRPr lang="en-IN"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endParaRPr lang="en-IN" sz="1100" dirty="0">
                        <a:effectLst/>
                        <a:latin typeface="Calibri" panose="020F0502020204030204"/>
                        <a:ea typeface="Calibri" panose="020F0502020204030204"/>
                        <a:cs typeface="Times New Roman" panose="02020603050405020304"/>
                      </a:endParaRPr>
                    </a:p>
                  </a:txBody>
                  <a:tcPr marL="68580" marR="68580" marT="0" marB="0"/>
                </a:tc>
              </a:tr>
              <a:tr h="327660">
                <a:tc>
                  <a:txBody>
                    <a:bodyPr/>
                    <a:lstStyle/>
                    <a:p>
                      <a:pPr>
                        <a:lnSpc>
                          <a:spcPct val="107000"/>
                        </a:lnSpc>
                        <a:spcAft>
                          <a:spcPts val="0"/>
                        </a:spcAft>
                      </a:pPr>
                      <a:r>
                        <a:rPr lang="en-IN" sz="2000">
                          <a:effectLst/>
                        </a:rPr>
                        <a:t>     Puja Kumari	</a:t>
                      </a:r>
                      <a:endParaRPr lang="en-IN" sz="1100">
                        <a:effectLst/>
                        <a:latin typeface="Calibri" panose="020F0502020204030204"/>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IN" sz="2000" dirty="0">
                          <a:effectLst/>
                        </a:rPr>
                        <a:t>27</a:t>
                      </a:r>
                      <a:endParaRPr lang="en-IN"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
        <p:nvSpPr>
          <p:cNvPr id="8" name="TextBox 7"/>
          <p:cNvSpPr txBox="1"/>
          <p:nvPr/>
        </p:nvSpPr>
        <p:spPr>
          <a:xfrm>
            <a:off x="257033" y="1728338"/>
            <a:ext cx="5299881" cy="1537970"/>
          </a:xfrm>
          <a:prstGeom prst="rect">
            <a:avLst/>
          </a:prstGeom>
          <a:noFill/>
        </p:spPr>
        <p:txBody>
          <a:bodyPr wrap="square" rtlCol="0">
            <a:spAutoFit/>
          </a:bodyPr>
          <a:lstStyle/>
          <a:p>
            <a:pPr>
              <a:buNone/>
            </a:pPr>
            <a:r>
              <a:rPr lang="en-US" sz="2800" dirty="0" smtClean="0">
                <a:solidFill>
                  <a:schemeClr val="bg2">
                    <a:lumMod val="25000"/>
                  </a:schemeClr>
                </a:solidFill>
                <a:latin typeface="Bodoni MT Black" panose="02070A03080606020203" pitchFamily="18" charset="0"/>
              </a:rPr>
              <a:t>GUIDED BY:</a:t>
            </a:r>
            <a:endParaRPr lang="en-US" sz="2800" dirty="0" smtClean="0">
              <a:solidFill>
                <a:schemeClr val="bg2">
                  <a:lumMod val="25000"/>
                </a:schemeClr>
              </a:solidFill>
              <a:latin typeface="Bodoni MT Black" panose="02070A03080606020203" pitchFamily="18" charset="0"/>
            </a:endParaRPr>
          </a:p>
          <a:p>
            <a:pPr>
              <a:buNone/>
            </a:pPr>
            <a:endParaRPr lang="en-US" sz="2400" b="1" dirty="0" smtClean="0">
              <a:solidFill>
                <a:schemeClr val="tx2">
                  <a:lumMod val="75000"/>
                </a:schemeClr>
              </a:solidFill>
              <a:latin typeface="Andalus" pitchFamily="18" charset="-78"/>
              <a:cs typeface="Andalus" pitchFamily="18" charset="-78"/>
            </a:endParaRPr>
          </a:p>
          <a:p>
            <a:pPr>
              <a:buNone/>
            </a:pPr>
            <a:r>
              <a:rPr lang="en-US" sz="2400" b="1" dirty="0" smtClean="0">
                <a:solidFill>
                  <a:schemeClr val="accent6">
                    <a:lumMod val="75000"/>
                  </a:schemeClr>
                </a:solidFill>
                <a:latin typeface="Andalus" pitchFamily="18" charset="-78"/>
                <a:cs typeface="Andalus" pitchFamily="18" charset="-78"/>
              </a:rPr>
              <a:t>M</a:t>
            </a:r>
            <a:r>
              <a:rPr lang="en-IN" altLang="en-US" sz="2400" b="1" dirty="0" smtClean="0">
                <a:solidFill>
                  <a:schemeClr val="accent6">
                    <a:lumMod val="75000"/>
                  </a:schemeClr>
                </a:solidFill>
                <a:latin typeface="Andalus" pitchFamily="18" charset="-78"/>
                <a:cs typeface="Andalus" pitchFamily="18" charset="-78"/>
              </a:rPr>
              <a:t>anish bhatiya</a:t>
            </a:r>
            <a:endParaRPr lang="en-IN" altLang="en-US" sz="2400" b="1" dirty="0" smtClean="0">
              <a:solidFill>
                <a:schemeClr val="accent6">
                  <a:lumMod val="75000"/>
                </a:schemeClr>
              </a:solidFill>
              <a:latin typeface="Andalus" pitchFamily="18" charset="-78"/>
              <a:cs typeface="Andalus" pitchFamily="18" charset="-78"/>
            </a:endParaRPr>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2251710" y="10160"/>
          <a:ext cx="5466080" cy="3008630"/>
        </p:xfrm>
        <a:graphic>
          <a:graphicData uri="http://schemas.openxmlformats.org/presentationml/2006/ole">
            <mc:AlternateContent xmlns:mc="http://schemas.openxmlformats.org/markup-compatibility/2006">
              <mc:Choice xmlns:v="urn:schemas-microsoft-com:vml" Requires="v">
                <p:oleObj spid="_x0000_s3" name="" r:id="rId1" imgW="5476875" imgH="3524250" progId="Paint.Picture">
                  <p:embed/>
                </p:oleObj>
              </mc:Choice>
              <mc:Fallback>
                <p:oleObj name="" r:id="rId1" imgW="5476875" imgH="3524250" progId="Paint.Picture">
                  <p:embed/>
                  <p:pic>
                    <p:nvPicPr>
                      <p:cNvPr id="0" name="Picture 2"/>
                      <p:cNvPicPr/>
                      <p:nvPr/>
                    </p:nvPicPr>
                    <p:blipFill>
                      <a:blip r:embed="rId2"/>
                      <a:stretch>
                        <a:fillRect/>
                      </a:stretch>
                    </p:blipFill>
                    <p:spPr>
                      <a:xfrm>
                        <a:off x="2251710" y="10160"/>
                        <a:ext cx="5466080" cy="3008630"/>
                      </a:xfrm>
                      <a:prstGeom prst="rect">
                        <a:avLst/>
                      </a:prstGeom>
                    </p:spPr>
                  </p:pic>
                </p:oleObj>
              </mc:Fallback>
            </mc:AlternateContent>
          </a:graphicData>
        </a:graphic>
      </p:graphicFrame>
      <p:graphicFrame>
        <p:nvGraphicFramePr>
          <p:cNvPr id="4" name="Object 3"/>
          <p:cNvGraphicFramePr/>
          <p:nvPr/>
        </p:nvGraphicFramePr>
        <p:xfrm>
          <a:off x="1138555" y="3018790"/>
          <a:ext cx="5871845" cy="3544570"/>
        </p:xfrm>
        <a:graphic>
          <a:graphicData uri="http://schemas.openxmlformats.org/presentationml/2006/ole">
            <mc:AlternateContent xmlns:mc="http://schemas.openxmlformats.org/markup-compatibility/2006">
              <mc:Choice xmlns:v="urn:schemas-microsoft-com:vml" Requires="v">
                <p:oleObj spid="_x0000_s5" name="" r:id="rId3" imgW="5305425" imgH="4438650" progId="Paint.Picture">
                  <p:embed/>
                </p:oleObj>
              </mc:Choice>
              <mc:Fallback>
                <p:oleObj name="" r:id="rId3" imgW="5305425" imgH="4438650" progId="Paint.Picture">
                  <p:embed/>
                  <p:pic>
                    <p:nvPicPr>
                      <p:cNvPr id="0" name="Picture 4"/>
                      <p:cNvPicPr/>
                      <p:nvPr/>
                    </p:nvPicPr>
                    <p:blipFill>
                      <a:blip r:embed="rId4"/>
                      <a:stretch>
                        <a:fillRect/>
                      </a:stretch>
                    </p:blipFill>
                    <p:spPr>
                      <a:xfrm>
                        <a:off x="1138555" y="3018790"/>
                        <a:ext cx="5871845" cy="354457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p:nvPr/>
        </p:nvGraphicFramePr>
        <p:xfrm>
          <a:off x="1173480" y="159385"/>
          <a:ext cx="6339205" cy="3622040"/>
        </p:xfrm>
        <a:graphic>
          <a:graphicData uri="http://schemas.openxmlformats.org/presentationml/2006/ole">
            <mc:AlternateContent xmlns:mc="http://schemas.openxmlformats.org/markup-compatibility/2006">
              <mc:Choice xmlns:v="urn:schemas-microsoft-com:vml" Requires="v">
                <p:oleObj spid="_x0000_s4" name="" r:id="rId1" imgW="6334125" imgH="3619500" progId="Paint.Picture">
                  <p:embed/>
                </p:oleObj>
              </mc:Choice>
              <mc:Fallback>
                <p:oleObj name="" r:id="rId1" imgW="6334125" imgH="3619500" progId="Paint.Picture">
                  <p:embed/>
                  <p:pic>
                    <p:nvPicPr>
                      <p:cNvPr id="0" name="Picture 3"/>
                      <p:cNvPicPr/>
                      <p:nvPr/>
                    </p:nvPicPr>
                    <p:blipFill>
                      <a:blip r:embed="rId2"/>
                      <a:stretch>
                        <a:fillRect/>
                      </a:stretch>
                    </p:blipFill>
                    <p:spPr>
                      <a:xfrm>
                        <a:off x="1173480" y="159385"/>
                        <a:ext cx="6339205" cy="3622040"/>
                      </a:xfrm>
                      <a:prstGeom prst="rect">
                        <a:avLst/>
                      </a:prstGeom>
                    </p:spPr>
                  </p:pic>
                </p:oleObj>
              </mc:Fallback>
            </mc:AlternateContent>
          </a:graphicData>
        </a:graphic>
      </p:graphicFrame>
      <p:graphicFrame>
        <p:nvGraphicFramePr>
          <p:cNvPr id="5" name="Object 4"/>
          <p:cNvGraphicFramePr/>
          <p:nvPr/>
        </p:nvGraphicFramePr>
        <p:xfrm>
          <a:off x="2475230" y="3781425"/>
          <a:ext cx="2678430" cy="1887220"/>
        </p:xfrm>
        <a:graphic>
          <a:graphicData uri="http://schemas.openxmlformats.org/presentationml/2006/ole">
            <mc:AlternateContent xmlns:mc="http://schemas.openxmlformats.org/markup-compatibility/2006">
              <mc:Choice xmlns:v="urn:schemas-microsoft-com:vml" Requires="v">
                <p:oleObj spid="_x0000_s6" name="" r:id="rId3" imgW="2676525" imgH="1885950" progId="Paint.Picture">
                  <p:embed/>
                </p:oleObj>
              </mc:Choice>
              <mc:Fallback>
                <p:oleObj name="" r:id="rId3" imgW="2676525" imgH="1885950" progId="Paint.Picture">
                  <p:embed/>
                  <p:pic>
                    <p:nvPicPr>
                      <p:cNvPr id="0" name="Picture 5"/>
                      <p:cNvPicPr/>
                      <p:nvPr/>
                    </p:nvPicPr>
                    <p:blipFill>
                      <a:blip r:embed="rId4"/>
                      <a:stretch>
                        <a:fillRect/>
                      </a:stretch>
                    </p:blipFill>
                    <p:spPr>
                      <a:xfrm>
                        <a:off x="2475230" y="3781425"/>
                        <a:ext cx="2678430" cy="188722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1524635" y="62230"/>
          <a:ext cx="6149975" cy="3703320"/>
        </p:xfrm>
        <a:graphic>
          <a:graphicData uri="http://schemas.openxmlformats.org/presentationml/2006/ole">
            <mc:AlternateContent xmlns:mc="http://schemas.openxmlformats.org/markup-compatibility/2006">
              <mc:Choice xmlns:v="urn:schemas-microsoft-com:vml" Requires="v">
                <p:oleObj spid="_x0000_s3" name="" r:id="rId1" imgW="6200775" imgH="4933950" progId="Paint.Picture">
                  <p:embed/>
                </p:oleObj>
              </mc:Choice>
              <mc:Fallback>
                <p:oleObj name="" r:id="rId1" imgW="6200775" imgH="4933950" progId="Paint.Picture">
                  <p:embed/>
                  <p:pic>
                    <p:nvPicPr>
                      <p:cNvPr id="0" name="Picture 2"/>
                      <p:cNvPicPr/>
                      <p:nvPr/>
                    </p:nvPicPr>
                    <p:blipFill>
                      <a:blip r:embed="rId2"/>
                      <a:stretch>
                        <a:fillRect/>
                      </a:stretch>
                    </p:blipFill>
                    <p:spPr>
                      <a:xfrm>
                        <a:off x="1524635" y="62230"/>
                        <a:ext cx="6149975" cy="3703320"/>
                      </a:xfrm>
                      <a:prstGeom prst="rect">
                        <a:avLst/>
                      </a:prstGeom>
                    </p:spPr>
                  </p:pic>
                </p:oleObj>
              </mc:Fallback>
            </mc:AlternateContent>
          </a:graphicData>
        </a:graphic>
      </p:graphicFrame>
      <p:graphicFrame>
        <p:nvGraphicFramePr>
          <p:cNvPr id="7" name="Object 6"/>
          <p:cNvGraphicFramePr/>
          <p:nvPr/>
        </p:nvGraphicFramePr>
        <p:xfrm>
          <a:off x="1863090" y="3764915"/>
          <a:ext cx="6167755" cy="2974975"/>
        </p:xfrm>
        <a:graphic>
          <a:graphicData uri="http://schemas.openxmlformats.org/presentationml/2006/ole">
            <mc:AlternateContent xmlns:mc="http://schemas.openxmlformats.org/markup-compatibility/2006">
              <mc:Choice xmlns:v="urn:schemas-microsoft-com:vml" Requires="v">
                <p:oleObj spid="_x0000_s8" name="" r:id="rId3" imgW="6162675" imgH="2762250" progId="Paint.Picture">
                  <p:embed/>
                </p:oleObj>
              </mc:Choice>
              <mc:Fallback>
                <p:oleObj name="" r:id="rId3" imgW="6162675" imgH="2762250" progId="Paint.Picture">
                  <p:embed/>
                  <p:pic>
                    <p:nvPicPr>
                      <p:cNvPr id="0" name="Picture 7"/>
                      <p:cNvPicPr/>
                      <p:nvPr/>
                    </p:nvPicPr>
                    <p:blipFill>
                      <a:blip r:embed="rId4"/>
                      <a:stretch>
                        <a:fillRect/>
                      </a:stretch>
                    </p:blipFill>
                    <p:spPr>
                      <a:xfrm>
                        <a:off x="1863090" y="3764915"/>
                        <a:ext cx="6167755" cy="297497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656590" y="24765"/>
          <a:ext cx="6918960" cy="4241165"/>
        </p:xfrm>
        <a:graphic>
          <a:graphicData uri="http://schemas.openxmlformats.org/presentationml/2006/ole">
            <mc:AlternateContent xmlns:mc="http://schemas.openxmlformats.org/markup-compatibility/2006">
              <mc:Choice xmlns:v="urn:schemas-microsoft-com:vml" Requires="v">
                <p:oleObj spid="_x0000_s3" name="" r:id="rId1" imgW="6619875" imgH="4924425" progId="Paint.Picture">
                  <p:embed/>
                </p:oleObj>
              </mc:Choice>
              <mc:Fallback>
                <p:oleObj name="" r:id="rId1" imgW="6619875" imgH="4924425" progId="Paint.Picture">
                  <p:embed/>
                  <p:pic>
                    <p:nvPicPr>
                      <p:cNvPr id="0" name="Picture 2"/>
                      <p:cNvPicPr/>
                      <p:nvPr/>
                    </p:nvPicPr>
                    <p:blipFill>
                      <a:blip r:embed="rId2"/>
                      <a:stretch>
                        <a:fillRect/>
                      </a:stretch>
                    </p:blipFill>
                    <p:spPr>
                      <a:xfrm>
                        <a:off x="656590" y="24765"/>
                        <a:ext cx="6918960" cy="4241165"/>
                      </a:xfrm>
                      <a:prstGeom prst="rect">
                        <a:avLst/>
                      </a:prstGeom>
                    </p:spPr>
                  </p:pic>
                </p:oleObj>
              </mc:Fallback>
            </mc:AlternateContent>
          </a:graphicData>
        </a:graphic>
      </p:graphicFrame>
      <p:graphicFrame>
        <p:nvGraphicFramePr>
          <p:cNvPr id="4" name="Object 3"/>
          <p:cNvGraphicFramePr/>
          <p:nvPr/>
        </p:nvGraphicFramePr>
        <p:xfrm>
          <a:off x="1090295" y="4265295"/>
          <a:ext cx="6036945" cy="2501265"/>
        </p:xfrm>
        <a:graphic>
          <a:graphicData uri="http://schemas.openxmlformats.org/presentationml/2006/ole">
            <mc:AlternateContent xmlns:mc="http://schemas.openxmlformats.org/markup-compatibility/2006">
              <mc:Choice xmlns:v="urn:schemas-microsoft-com:vml" Requires="v">
                <p:oleObj spid="_x0000_s5" name="" r:id="rId3" imgW="6172200" imgH="3419475" progId="Paint.Picture">
                  <p:embed/>
                </p:oleObj>
              </mc:Choice>
              <mc:Fallback>
                <p:oleObj name="" r:id="rId3" imgW="6172200" imgH="3419475" progId="Paint.Picture">
                  <p:embed/>
                  <p:pic>
                    <p:nvPicPr>
                      <p:cNvPr id="0" name="Picture 4"/>
                      <p:cNvPicPr/>
                      <p:nvPr/>
                    </p:nvPicPr>
                    <p:blipFill>
                      <a:blip r:embed="rId4"/>
                      <a:stretch>
                        <a:fillRect/>
                      </a:stretch>
                    </p:blipFill>
                    <p:spPr>
                      <a:xfrm>
                        <a:off x="1090295" y="4265295"/>
                        <a:ext cx="6036945" cy="250126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256030" y="227965"/>
          <a:ext cx="6463030" cy="3317240"/>
        </p:xfrm>
        <a:graphic>
          <a:graphicData uri="http://schemas.openxmlformats.org/presentationml/2006/ole">
            <mc:AlternateContent xmlns:mc="http://schemas.openxmlformats.org/markup-compatibility/2006">
              <mc:Choice xmlns:v="urn:schemas-microsoft-com:vml" Requires="v">
                <p:oleObj spid="_x0000_s3" name="" r:id="rId1" imgW="6457950" imgH="3314700" progId="Paint.Picture">
                  <p:embed/>
                </p:oleObj>
              </mc:Choice>
              <mc:Fallback>
                <p:oleObj name="" r:id="rId1" imgW="6457950" imgH="3314700" progId="Paint.Picture">
                  <p:embed/>
                  <p:pic>
                    <p:nvPicPr>
                      <p:cNvPr id="0" name="Picture 2"/>
                      <p:cNvPicPr/>
                      <p:nvPr/>
                    </p:nvPicPr>
                    <p:blipFill>
                      <a:blip r:embed="rId2"/>
                      <a:stretch>
                        <a:fillRect/>
                      </a:stretch>
                    </p:blipFill>
                    <p:spPr>
                      <a:xfrm>
                        <a:off x="1256030" y="227965"/>
                        <a:ext cx="6463030" cy="3317240"/>
                      </a:xfrm>
                      <a:prstGeom prst="rect">
                        <a:avLst/>
                      </a:prstGeom>
                    </p:spPr>
                  </p:pic>
                </p:oleObj>
              </mc:Fallback>
            </mc:AlternateContent>
          </a:graphicData>
        </a:graphic>
      </p:graphicFrame>
      <p:graphicFrame>
        <p:nvGraphicFramePr>
          <p:cNvPr id="4" name="Object 3"/>
          <p:cNvGraphicFramePr/>
          <p:nvPr/>
        </p:nvGraphicFramePr>
        <p:xfrm>
          <a:off x="1512570" y="3545205"/>
          <a:ext cx="5586095" cy="3284220"/>
        </p:xfrm>
        <a:graphic>
          <a:graphicData uri="http://schemas.openxmlformats.org/presentationml/2006/ole">
            <mc:AlternateContent xmlns:mc="http://schemas.openxmlformats.org/markup-compatibility/2006">
              <mc:Choice xmlns:v="urn:schemas-microsoft-com:vml" Requires="v">
                <p:oleObj spid="_x0000_s5" name="" r:id="rId3" imgW="5581650" imgH="3743325" progId="Paint.Picture">
                  <p:embed/>
                </p:oleObj>
              </mc:Choice>
              <mc:Fallback>
                <p:oleObj name="" r:id="rId3" imgW="5581650" imgH="3743325" progId="Paint.Picture">
                  <p:embed/>
                  <p:pic>
                    <p:nvPicPr>
                      <p:cNvPr id="0" name="Picture 4"/>
                      <p:cNvPicPr/>
                      <p:nvPr/>
                    </p:nvPicPr>
                    <p:blipFill>
                      <a:blip r:embed="rId4"/>
                      <a:stretch>
                        <a:fillRect/>
                      </a:stretch>
                    </p:blipFill>
                    <p:spPr>
                      <a:xfrm>
                        <a:off x="1512570" y="3545205"/>
                        <a:ext cx="5586095" cy="328422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416685" y="24765"/>
          <a:ext cx="6310630" cy="3360420"/>
        </p:xfrm>
        <a:graphic>
          <a:graphicData uri="http://schemas.openxmlformats.org/presentationml/2006/ole">
            <mc:AlternateContent xmlns:mc="http://schemas.openxmlformats.org/markup-compatibility/2006">
              <mc:Choice xmlns:v="urn:schemas-microsoft-com:vml" Requires="v">
                <p:oleObj spid="_x0000_s3" name="" r:id="rId1" imgW="6305550" imgH="4533900" progId="Paint.Picture">
                  <p:embed/>
                </p:oleObj>
              </mc:Choice>
              <mc:Fallback>
                <p:oleObj name="" r:id="rId1" imgW="6305550" imgH="4533900" progId="Paint.Picture">
                  <p:embed/>
                  <p:pic>
                    <p:nvPicPr>
                      <p:cNvPr id="0" name="Picture 2"/>
                      <p:cNvPicPr/>
                      <p:nvPr/>
                    </p:nvPicPr>
                    <p:blipFill>
                      <a:blip r:embed="rId2"/>
                      <a:stretch>
                        <a:fillRect/>
                      </a:stretch>
                    </p:blipFill>
                    <p:spPr>
                      <a:xfrm>
                        <a:off x="1416685" y="24765"/>
                        <a:ext cx="6310630" cy="3360420"/>
                      </a:xfrm>
                      <a:prstGeom prst="rect">
                        <a:avLst/>
                      </a:prstGeom>
                    </p:spPr>
                  </p:pic>
                </p:oleObj>
              </mc:Fallback>
            </mc:AlternateContent>
          </a:graphicData>
        </a:graphic>
      </p:graphicFrame>
      <p:graphicFrame>
        <p:nvGraphicFramePr>
          <p:cNvPr id="4" name="Object 3"/>
          <p:cNvGraphicFramePr/>
          <p:nvPr/>
        </p:nvGraphicFramePr>
        <p:xfrm>
          <a:off x="2465070" y="3384550"/>
          <a:ext cx="5262245" cy="3409315"/>
        </p:xfrm>
        <a:graphic>
          <a:graphicData uri="http://schemas.openxmlformats.org/presentationml/2006/ole">
            <mc:AlternateContent xmlns:mc="http://schemas.openxmlformats.org/markup-compatibility/2006">
              <mc:Choice xmlns:v="urn:schemas-microsoft-com:vml" Requires="v">
                <p:oleObj spid="_x0000_s5" name="" r:id="rId3" imgW="5257800" imgH="3981450" progId="Paint.Picture">
                  <p:embed/>
                </p:oleObj>
              </mc:Choice>
              <mc:Fallback>
                <p:oleObj name="" r:id="rId3" imgW="5257800" imgH="3981450" progId="Paint.Picture">
                  <p:embed/>
                  <p:pic>
                    <p:nvPicPr>
                      <p:cNvPr id="0" name="Picture 4"/>
                      <p:cNvPicPr/>
                      <p:nvPr/>
                    </p:nvPicPr>
                    <p:blipFill>
                      <a:blip r:embed="rId4"/>
                      <a:stretch>
                        <a:fillRect/>
                      </a:stretch>
                    </p:blipFill>
                    <p:spPr>
                      <a:xfrm>
                        <a:off x="2465070" y="3384550"/>
                        <a:ext cx="5262245" cy="340931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676400"/>
            <a:ext cx="3810000" cy="829945"/>
          </a:xfrm>
          <a:prstGeom prst="rect">
            <a:avLst/>
          </a:prstGeom>
          <a:noFill/>
        </p:spPr>
        <p:txBody>
          <a:bodyPr wrap="square" rtlCol="0">
            <a:spAutoFit/>
          </a:bodyPr>
          <a:lstStyle/>
          <a:p>
            <a:pPr algn="ctr"/>
            <a:r>
              <a:rPr lang="en-IN" altLang="en-US" sz="4800" b="1" dirty="0">
                <a:latin typeface="Bodoni MT Black" panose="02070A03080606020203" pitchFamily="18" charset="0"/>
              </a:rPr>
              <a:t> </a:t>
            </a:r>
            <a:endParaRPr lang="en-IN" altLang="en-US" sz="4800" b="1" dirty="0">
              <a:latin typeface="Bodoni MT Black" panose="02070A03080606020203" pitchFamily="18" charset="0"/>
            </a:endParaRPr>
          </a:p>
        </p:txBody>
      </p:sp>
      <p:pic>
        <p:nvPicPr>
          <p:cNvPr id="3" name="Picture 2" descr="announcement-ppt-background.jpg"/>
          <p:cNvPicPr>
            <a:picLocks noChangeAspect="1"/>
          </p:cNvPicPr>
          <p:nvPr/>
        </p:nvPicPr>
        <p:blipFill>
          <a:blip r:embed="rId1" cstate="print"/>
          <a:stretch>
            <a:fillRect/>
          </a:stretch>
        </p:blipFill>
        <p:spPr>
          <a:xfrm>
            <a:off x="0" y="0"/>
            <a:ext cx="9144000" cy="6858000"/>
          </a:xfrm>
          <a:prstGeom prst="rect">
            <a:avLst/>
          </a:prstGeom>
        </p:spPr>
      </p:pic>
      <p:sp>
        <p:nvSpPr>
          <p:cNvPr id="5" name="TextBox 2"/>
          <p:cNvSpPr txBox="1"/>
          <p:nvPr/>
        </p:nvSpPr>
        <p:spPr>
          <a:xfrm>
            <a:off x="3352800" y="3352800"/>
            <a:ext cx="3276600" cy="1568450"/>
          </a:xfrm>
          <a:prstGeom prst="rect">
            <a:avLst/>
          </a:prstGeom>
          <a:noFill/>
        </p:spPr>
        <p:txBody>
          <a:bodyPr wrap="square" rtlCol="0">
            <a:spAutoFit/>
          </a:bodyPr>
          <a:p>
            <a:pPr algn="ctr"/>
            <a:r>
              <a:rPr lang="en-IN" altLang="en-US" sz="3200" dirty="0" smtClean="0">
                <a:solidFill>
                  <a:schemeClr val="bg2">
                    <a:lumMod val="25000"/>
                  </a:schemeClr>
                </a:solidFill>
                <a:latin typeface="Bodoni MT Black" panose="02070A03080606020203" pitchFamily="18" charset="0"/>
              </a:rPr>
              <a:t>ENTITY</a:t>
            </a:r>
            <a:r>
              <a:rPr lang="en-US" sz="3200" dirty="0" smtClean="0">
                <a:solidFill>
                  <a:schemeClr val="bg2">
                    <a:lumMod val="25000"/>
                  </a:schemeClr>
                </a:solidFill>
                <a:latin typeface="Bodoni MT Black" panose="02070A03080606020203" pitchFamily="18" charset="0"/>
              </a:rPr>
              <a:t> FLOW DIAGRAM</a:t>
            </a:r>
            <a:endParaRPr lang="en-US" sz="3200" dirty="0">
              <a:solidFill>
                <a:schemeClr val="bg2">
                  <a:lumMod val="25000"/>
                </a:schemeClr>
              </a:solidFill>
              <a:latin typeface="Bodoni MT Black" panose="02070A030806060202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66040" y="41275"/>
          <a:ext cx="9149080" cy="927735"/>
        </p:xfrm>
        <a:graphic>
          <a:graphicData uri="http://schemas.openxmlformats.org/presentationml/2006/ole">
            <mc:AlternateContent xmlns:mc="http://schemas.openxmlformats.org/markup-compatibility/2006">
              <mc:Choice xmlns:v="urn:schemas-microsoft-com:vml" Requires="v">
                <p:oleObj spid="_x0000_s3" name="" r:id="rId1" imgW="6381750" imgH="3714750" progId="Paint.Picture">
                  <p:embed/>
                </p:oleObj>
              </mc:Choice>
              <mc:Fallback>
                <p:oleObj name="" r:id="rId1" imgW="6381750" imgH="3714750" progId="Paint.Picture">
                  <p:embed/>
                  <p:pic>
                    <p:nvPicPr>
                      <p:cNvPr id="0" name="Picture 2"/>
                      <p:cNvPicPr/>
                      <p:nvPr/>
                    </p:nvPicPr>
                    <p:blipFill>
                      <a:blip r:embed="rId2"/>
                      <a:stretch>
                        <a:fillRect/>
                      </a:stretch>
                    </p:blipFill>
                    <p:spPr>
                      <a:xfrm>
                        <a:off x="-66040" y="41275"/>
                        <a:ext cx="9149080" cy="927735"/>
                      </a:xfrm>
                      <a:prstGeom prst="rect">
                        <a:avLst/>
                      </a:prstGeom>
                    </p:spPr>
                  </p:pic>
                </p:oleObj>
              </mc:Fallback>
            </mc:AlternateContent>
          </a:graphicData>
        </a:graphic>
      </p:graphicFrame>
      <p:graphicFrame>
        <p:nvGraphicFramePr>
          <p:cNvPr id="4" name="Object 3"/>
          <p:cNvGraphicFramePr/>
          <p:nvPr/>
        </p:nvGraphicFramePr>
        <p:xfrm>
          <a:off x="-65405" y="969010"/>
          <a:ext cx="9147810" cy="1061085"/>
        </p:xfrm>
        <a:graphic>
          <a:graphicData uri="http://schemas.openxmlformats.org/presentationml/2006/ole">
            <mc:AlternateContent xmlns:mc="http://schemas.openxmlformats.org/markup-compatibility/2006">
              <mc:Choice xmlns:v="urn:schemas-microsoft-com:vml" Requires="v">
                <p:oleObj spid="_x0000_s5" name="" r:id="rId3" imgW="6657975" imgH="3143250" progId="Paint.Picture">
                  <p:embed/>
                </p:oleObj>
              </mc:Choice>
              <mc:Fallback>
                <p:oleObj name="" r:id="rId3" imgW="6657975" imgH="3143250" progId="Paint.Picture">
                  <p:embed/>
                  <p:pic>
                    <p:nvPicPr>
                      <p:cNvPr id="0" name="Picture 4"/>
                      <p:cNvPicPr/>
                      <p:nvPr/>
                    </p:nvPicPr>
                    <p:blipFill>
                      <a:blip r:embed="rId4"/>
                      <a:stretch>
                        <a:fillRect/>
                      </a:stretch>
                    </p:blipFill>
                    <p:spPr>
                      <a:xfrm>
                        <a:off x="-65405" y="969010"/>
                        <a:ext cx="9147810" cy="1061085"/>
                      </a:xfrm>
                      <a:prstGeom prst="rect">
                        <a:avLst/>
                      </a:prstGeom>
                    </p:spPr>
                  </p:pic>
                </p:oleObj>
              </mc:Fallback>
            </mc:AlternateContent>
          </a:graphicData>
        </a:graphic>
      </p:graphicFrame>
      <p:graphicFrame>
        <p:nvGraphicFramePr>
          <p:cNvPr id="6" name="Object 5"/>
          <p:cNvGraphicFramePr/>
          <p:nvPr/>
        </p:nvGraphicFramePr>
        <p:xfrm>
          <a:off x="-65405" y="2030095"/>
          <a:ext cx="9147175" cy="1320165"/>
        </p:xfrm>
        <a:graphic>
          <a:graphicData uri="http://schemas.openxmlformats.org/presentationml/2006/ole">
            <mc:AlternateContent xmlns:mc="http://schemas.openxmlformats.org/markup-compatibility/2006">
              <mc:Choice xmlns:v="urn:schemas-microsoft-com:vml" Requires="v">
                <p:oleObj spid="_x0000_s7" name="" r:id="rId5" imgW="6086475" imgH="2228850" progId="Paint.Picture">
                  <p:embed/>
                </p:oleObj>
              </mc:Choice>
              <mc:Fallback>
                <p:oleObj name="" r:id="rId5" imgW="6086475" imgH="2228850" progId="Paint.Picture">
                  <p:embed/>
                  <p:pic>
                    <p:nvPicPr>
                      <p:cNvPr id="0" name="Picture 6"/>
                      <p:cNvPicPr/>
                      <p:nvPr/>
                    </p:nvPicPr>
                    <p:blipFill>
                      <a:blip r:embed="rId6"/>
                      <a:stretch>
                        <a:fillRect/>
                      </a:stretch>
                    </p:blipFill>
                    <p:spPr>
                      <a:xfrm>
                        <a:off x="-65405" y="2030095"/>
                        <a:ext cx="9147175" cy="1320165"/>
                      </a:xfrm>
                      <a:prstGeom prst="rect">
                        <a:avLst/>
                      </a:prstGeom>
                    </p:spPr>
                  </p:pic>
                </p:oleObj>
              </mc:Fallback>
            </mc:AlternateContent>
          </a:graphicData>
        </a:graphic>
      </p:graphicFrame>
      <p:graphicFrame>
        <p:nvGraphicFramePr>
          <p:cNvPr id="10" name="Object 9"/>
          <p:cNvGraphicFramePr/>
          <p:nvPr/>
        </p:nvGraphicFramePr>
        <p:xfrm>
          <a:off x="-65405" y="3351530"/>
          <a:ext cx="9148445" cy="1028065"/>
        </p:xfrm>
        <a:graphic>
          <a:graphicData uri="http://schemas.openxmlformats.org/presentationml/2006/ole">
            <mc:AlternateContent xmlns:mc="http://schemas.openxmlformats.org/markup-compatibility/2006">
              <mc:Choice xmlns:v="urn:schemas-microsoft-com:vml" Requires="v">
                <p:oleObj spid="_x0000_s11" name="" r:id="rId7" imgW="6686550" imgH="5038725" progId="Paint.Picture">
                  <p:embed/>
                </p:oleObj>
              </mc:Choice>
              <mc:Fallback>
                <p:oleObj name="" r:id="rId7" imgW="6686550" imgH="5038725" progId="Paint.Picture">
                  <p:embed/>
                  <p:pic>
                    <p:nvPicPr>
                      <p:cNvPr id="0" name="Picture 10"/>
                      <p:cNvPicPr/>
                      <p:nvPr/>
                    </p:nvPicPr>
                    <p:blipFill>
                      <a:blip r:embed="rId8"/>
                      <a:stretch>
                        <a:fillRect/>
                      </a:stretch>
                    </p:blipFill>
                    <p:spPr>
                      <a:xfrm>
                        <a:off x="-65405" y="3351530"/>
                        <a:ext cx="9148445" cy="1028065"/>
                      </a:xfrm>
                      <a:prstGeom prst="rect">
                        <a:avLst/>
                      </a:prstGeom>
                    </p:spPr>
                  </p:pic>
                </p:oleObj>
              </mc:Fallback>
            </mc:AlternateContent>
          </a:graphicData>
        </a:graphic>
      </p:graphicFrame>
      <p:graphicFrame>
        <p:nvGraphicFramePr>
          <p:cNvPr id="12" name="Object 11"/>
          <p:cNvGraphicFramePr/>
          <p:nvPr/>
        </p:nvGraphicFramePr>
        <p:xfrm>
          <a:off x="-66040" y="4379595"/>
          <a:ext cx="9148445" cy="871855"/>
        </p:xfrm>
        <a:graphic>
          <a:graphicData uri="http://schemas.openxmlformats.org/presentationml/2006/ole">
            <mc:AlternateContent xmlns:mc="http://schemas.openxmlformats.org/markup-compatibility/2006">
              <mc:Choice xmlns:v="urn:schemas-microsoft-com:vml" Requires="v">
                <p:oleObj spid="_x0000_s13" name="" r:id="rId9" imgW="5133975" imgH="1628775" progId="Paint.Picture">
                  <p:embed/>
                </p:oleObj>
              </mc:Choice>
              <mc:Fallback>
                <p:oleObj name="" r:id="rId9" imgW="5133975" imgH="1628775" progId="Paint.Picture">
                  <p:embed/>
                  <p:pic>
                    <p:nvPicPr>
                      <p:cNvPr id="0" name="Picture 12"/>
                      <p:cNvPicPr/>
                      <p:nvPr/>
                    </p:nvPicPr>
                    <p:blipFill>
                      <a:blip r:embed="rId10"/>
                      <a:stretch>
                        <a:fillRect/>
                      </a:stretch>
                    </p:blipFill>
                    <p:spPr>
                      <a:xfrm>
                        <a:off x="-66040" y="4379595"/>
                        <a:ext cx="9148445" cy="871855"/>
                      </a:xfrm>
                      <a:prstGeom prst="rect">
                        <a:avLst/>
                      </a:prstGeom>
                    </p:spPr>
                  </p:pic>
                </p:oleObj>
              </mc:Fallback>
            </mc:AlternateContent>
          </a:graphicData>
        </a:graphic>
      </p:graphicFrame>
      <p:graphicFrame>
        <p:nvGraphicFramePr>
          <p:cNvPr id="14" name="Object 13"/>
          <p:cNvGraphicFramePr/>
          <p:nvPr/>
        </p:nvGraphicFramePr>
        <p:xfrm>
          <a:off x="-66040" y="5252085"/>
          <a:ext cx="9149080" cy="935990"/>
        </p:xfrm>
        <a:graphic>
          <a:graphicData uri="http://schemas.openxmlformats.org/presentationml/2006/ole">
            <mc:AlternateContent xmlns:mc="http://schemas.openxmlformats.org/markup-compatibility/2006">
              <mc:Choice xmlns:v="urn:schemas-microsoft-com:vml" Requires="v">
                <p:oleObj spid="_x0000_s15" name="" r:id="rId11" imgW="5476875" imgH="4152900" progId="Paint.Picture">
                  <p:embed/>
                </p:oleObj>
              </mc:Choice>
              <mc:Fallback>
                <p:oleObj name="" r:id="rId11" imgW="5476875" imgH="4152900" progId="Paint.Picture">
                  <p:embed/>
                  <p:pic>
                    <p:nvPicPr>
                      <p:cNvPr id="0" name="Picture 14"/>
                      <p:cNvPicPr/>
                      <p:nvPr/>
                    </p:nvPicPr>
                    <p:blipFill>
                      <a:blip r:embed="rId12"/>
                      <a:stretch>
                        <a:fillRect/>
                      </a:stretch>
                    </p:blipFill>
                    <p:spPr>
                      <a:xfrm>
                        <a:off x="-66040" y="5252085"/>
                        <a:ext cx="9149080" cy="935990"/>
                      </a:xfrm>
                      <a:prstGeom prst="rect">
                        <a:avLst/>
                      </a:prstGeom>
                    </p:spPr>
                  </p:pic>
                </p:oleObj>
              </mc:Fallback>
            </mc:AlternateContent>
          </a:graphicData>
        </a:graphic>
      </p:graphicFrame>
      <p:graphicFrame>
        <p:nvGraphicFramePr>
          <p:cNvPr id="18" name="Object 17"/>
          <p:cNvGraphicFramePr/>
          <p:nvPr/>
        </p:nvGraphicFramePr>
        <p:xfrm>
          <a:off x="-65405" y="6188075"/>
          <a:ext cx="9146540" cy="664210"/>
        </p:xfrm>
        <a:graphic>
          <a:graphicData uri="http://schemas.openxmlformats.org/presentationml/2006/ole">
            <mc:AlternateContent xmlns:mc="http://schemas.openxmlformats.org/markup-compatibility/2006">
              <mc:Choice xmlns:v="urn:schemas-microsoft-com:vml" Requires="v">
                <p:oleObj spid="_x0000_s19" name="" r:id="rId13" imgW="6124575" imgH="1590675" progId="Paint.Picture">
                  <p:embed/>
                </p:oleObj>
              </mc:Choice>
              <mc:Fallback>
                <p:oleObj name="" r:id="rId13" imgW="6124575" imgH="1590675" progId="Paint.Picture">
                  <p:embed/>
                  <p:pic>
                    <p:nvPicPr>
                      <p:cNvPr id="0" name="Picture 18"/>
                      <p:cNvPicPr/>
                      <p:nvPr/>
                    </p:nvPicPr>
                    <p:blipFill>
                      <a:blip r:embed="rId14"/>
                      <a:stretch>
                        <a:fillRect/>
                      </a:stretch>
                    </p:blipFill>
                    <p:spPr>
                      <a:xfrm>
                        <a:off x="-65405" y="6188075"/>
                        <a:ext cx="9146540" cy="66421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nouncement-ppt-background.jpg"/>
          <p:cNvPicPr>
            <a:picLocks noChangeAspect="1"/>
          </p:cNvPicPr>
          <p:nvPr/>
        </p:nvPicPr>
        <p:blipFill>
          <a:blip r:embed="rId1" cstate="print"/>
          <a:stretch>
            <a:fillRect/>
          </a:stretch>
        </p:blipFill>
        <p:spPr>
          <a:xfrm>
            <a:off x="0" y="0"/>
            <a:ext cx="9144000" cy="6858000"/>
          </a:xfrm>
          <a:prstGeom prst="rect">
            <a:avLst/>
          </a:prstGeom>
        </p:spPr>
      </p:pic>
      <p:sp>
        <p:nvSpPr>
          <p:cNvPr id="3" name="TextBox 2"/>
          <p:cNvSpPr txBox="1"/>
          <p:nvPr/>
        </p:nvSpPr>
        <p:spPr>
          <a:xfrm>
            <a:off x="3200400" y="2819400"/>
            <a:ext cx="3555589" cy="1077218"/>
          </a:xfrm>
          <a:prstGeom prst="rect">
            <a:avLst/>
          </a:prstGeom>
          <a:noFill/>
        </p:spPr>
        <p:txBody>
          <a:bodyPr wrap="none" rtlCol="0">
            <a:spAutoFit/>
          </a:bodyPr>
          <a:lstStyle/>
          <a:p>
            <a:r>
              <a:rPr lang="en-US" sz="3200" dirty="0" smtClean="0">
                <a:solidFill>
                  <a:schemeClr val="bg2">
                    <a:lumMod val="25000"/>
                  </a:schemeClr>
                </a:solidFill>
                <a:latin typeface="Bodoni MT Black" panose="02070A03080606020203" pitchFamily="18" charset="0"/>
              </a:rPr>
              <a:t>WEBSITE AT A</a:t>
            </a:r>
            <a:endParaRPr lang="en-US" sz="3200" dirty="0" smtClean="0">
              <a:solidFill>
                <a:schemeClr val="bg2">
                  <a:lumMod val="25000"/>
                </a:schemeClr>
              </a:solidFill>
              <a:latin typeface="Bodoni MT Black" panose="02070A03080606020203" pitchFamily="18" charset="0"/>
            </a:endParaRPr>
          </a:p>
          <a:p>
            <a:r>
              <a:rPr lang="en-US" sz="3200" dirty="0" smtClean="0">
                <a:solidFill>
                  <a:schemeClr val="bg2">
                    <a:lumMod val="25000"/>
                  </a:schemeClr>
                </a:solidFill>
                <a:latin typeface="Bodoni MT Black" panose="02070A03080606020203" pitchFamily="18" charset="0"/>
              </a:rPr>
              <a:t>GLANCE</a:t>
            </a:r>
            <a:endParaRPr lang="en-US" sz="3200" dirty="0">
              <a:solidFill>
                <a:schemeClr val="bg2">
                  <a:lumMod val="25000"/>
                </a:schemeClr>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057400"/>
            <a:ext cx="7924800" cy="1445260"/>
          </a:xfrm>
          <a:prstGeom prst="rect">
            <a:avLst/>
          </a:prstGeom>
          <a:noFill/>
        </p:spPr>
        <p:txBody>
          <a:bodyPr wrap="square" rtlCol="0">
            <a:spAutoFit/>
          </a:bodyPr>
          <a:lstStyle/>
          <a:p>
            <a:r>
              <a:rPr lang="en-US" sz="4400" dirty="0"/>
              <a:t>http://localhost:8888/ims/loginsc.</a:t>
            </a:r>
            <a:r>
              <a:rPr lang="en-IN" altLang="en-US" sz="4400" dirty="0"/>
              <a:t>jsp</a:t>
            </a:r>
            <a:endParaRPr lang="en-IN"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6080" y="102235"/>
            <a:ext cx="8590915" cy="7508875"/>
          </a:xfrm>
          <a:prstGeom prst="rect">
            <a:avLst/>
          </a:prstGeom>
          <a:noFill/>
        </p:spPr>
        <p:txBody>
          <a:bodyPr wrap="square" rtlCol="0" anchor="t">
            <a:spAutoFit/>
          </a:bodyPr>
          <a:p>
            <a:r>
              <a:rPr lang="en-IN" altLang="en-US"/>
              <a:t>                         </a:t>
            </a:r>
            <a:r>
              <a:rPr lang="en-IN" altLang="en-US" sz="3200" u="sng">
                <a:solidFill>
                  <a:schemeClr val="accent1"/>
                </a:solidFill>
                <a:effectLst>
                  <a:outerShdw blurRad="38100" dist="25400" dir="5400000" algn="ctr" rotWithShape="0">
                    <a:srgbClr val="6E747A">
                      <a:alpha val="43000"/>
                    </a:srgbClr>
                  </a:outerShdw>
                </a:effectLst>
                <a:latin typeface="Bernard MT Condensed" panose="02050806060905020404" charset="0"/>
              </a:rPr>
              <a:t>     </a:t>
            </a:r>
            <a:r>
              <a:rPr lang="en-US" sz="3200" u="sng">
                <a:solidFill>
                  <a:schemeClr val="accent1"/>
                </a:solidFill>
                <a:effectLst>
                  <a:outerShdw blurRad="38100" dist="25400" dir="5400000" algn="ctr" rotWithShape="0">
                    <a:srgbClr val="6E747A">
                      <a:alpha val="43000"/>
                    </a:srgbClr>
                  </a:outerShdw>
                </a:effectLst>
                <a:latin typeface="Bernard MT Condensed" panose="02050806060905020404" charset="0"/>
              </a:rPr>
              <a:t>TO WHOM IT MY CONCERN</a:t>
            </a:r>
            <a:endParaRPr lang="en-US" sz="3200" u="sng">
              <a:solidFill>
                <a:schemeClr val="accent1"/>
              </a:solidFill>
              <a:effectLst>
                <a:outerShdw blurRad="38100" dist="25400" dir="5400000" algn="ctr" rotWithShape="0">
                  <a:srgbClr val="6E747A">
                    <a:alpha val="43000"/>
                  </a:srgbClr>
                </a:outerShdw>
              </a:effectLst>
              <a:latin typeface="Bernard MT Condensed" panose="02050806060905020404" charset="0"/>
            </a:endParaRPr>
          </a:p>
          <a:p>
            <a:endParaRPr lang="en-US"/>
          </a:p>
          <a:p>
            <a:endParaRPr lang="en-US"/>
          </a:p>
          <a:p>
            <a:endParaRPr lang="en-US"/>
          </a:p>
          <a:p>
            <a:r>
              <a:rPr lang="en-US"/>
              <a:t>This is to certify that the project report entitled “</a:t>
            </a:r>
            <a:r>
              <a:rPr lang="en-IN" altLang="en-US"/>
              <a:t>I</a:t>
            </a:r>
            <a:r>
              <a:rPr lang="en-US"/>
              <a:t>ntranet </a:t>
            </a:r>
            <a:r>
              <a:rPr lang="en-IN" altLang="en-US"/>
              <a:t>M</a:t>
            </a:r>
            <a:r>
              <a:rPr lang="en-US"/>
              <a:t>ail </a:t>
            </a:r>
            <a:r>
              <a:rPr lang="en-IN" altLang="en-US"/>
              <a:t>S</a:t>
            </a:r>
            <a:r>
              <a:rPr lang="en-US"/>
              <a:t>ystem” submitted to PATNA WOMEN’S COLLEGE, (Patna University) in partial fulfillment of the requirement for the award of the degree of MASTER OF COMPUTER APPLICATION (MCA), is an authentic and original work carried out by MR. Manish Bhatia with roll no-27 under my guidance.</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                                                                 ………………….........                                                                                        MANISH  BHATIA      </a:t>
            </a:r>
            <a:endParaRPr lang="en-US"/>
          </a:p>
          <a:p>
            <a:r>
              <a:rPr lang="en-US"/>
              <a:t>  (Project Guide)   </a:t>
            </a:r>
            <a:endParaRPr lang="en-US"/>
          </a:p>
          <a:p>
            <a:endParaRPr lang="en-US"/>
          </a:p>
          <a:p>
            <a:endParaRPr lang="en-US"/>
          </a:p>
          <a:p>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228600"/>
            <a:ext cx="8915400" cy="4800600"/>
          </a:xfrm>
        </p:spPr>
        <p:txBody>
          <a:bodyPr>
            <a:normAutofit fontScale="90000" lnSpcReduction="20000"/>
          </a:bodyPr>
          <a:lstStyle/>
          <a:p>
            <a:pPr algn="just">
              <a:buNone/>
            </a:pPr>
            <a:r>
              <a:rPr lang="en-US" b="1" i="1" dirty="0" smtClean="0"/>
              <a:t>  </a:t>
            </a:r>
            <a:r>
              <a:rPr lang="en-US" b="1" dirty="0" smtClean="0">
                <a:solidFill>
                  <a:schemeClr val="accent1">
                    <a:lumMod val="75000"/>
                  </a:schemeClr>
                </a:solidFill>
                <a:latin typeface="Andalus" pitchFamily="18" charset="-78"/>
                <a:cs typeface="Andalus" pitchFamily="18" charset="-78"/>
              </a:rPr>
              <a:t>There is always a necessity for improvements and modifications in a project. This project also have some limitations and problems. These problems are listed below:- </a:t>
            </a:r>
            <a:endParaRPr lang="en-US" b="1" dirty="0" smtClean="0">
              <a:solidFill>
                <a:schemeClr val="accent1">
                  <a:lumMod val="75000"/>
                </a:schemeClr>
              </a:solidFill>
              <a:latin typeface="Andalus" pitchFamily="18" charset="-78"/>
              <a:cs typeface="Andalus" pitchFamily="18" charset="-78"/>
            </a:endParaRPr>
          </a:p>
          <a:p>
            <a:pPr algn="just">
              <a:buNone/>
            </a:pPr>
            <a:r>
              <a:rPr lang="en-US" dirty="0" smtClean="0">
                <a:solidFill>
                  <a:schemeClr val="accent1">
                    <a:lumMod val="75000"/>
                  </a:schemeClr>
                </a:solidFill>
                <a:latin typeface="Andalus" pitchFamily="18" charset="-78"/>
                <a:cs typeface="Andalus" pitchFamily="18" charset="-78"/>
              </a:rPr>
              <a:t> </a:t>
            </a:r>
            <a:endParaRPr lang="en-US" dirty="0" smtClean="0">
              <a:solidFill>
                <a:schemeClr val="accent1">
                  <a:lumMod val="75000"/>
                </a:schemeClr>
              </a:solidFill>
              <a:latin typeface="Andalus" pitchFamily="18" charset="-78"/>
              <a:cs typeface="Andalus" pitchFamily="18" charset="-78"/>
            </a:endParaRPr>
          </a:p>
          <a:p>
            <a:pPr lvl="0"/>
            <a:r>
              <a:rPr lang="en-IN" altLang="en-US" sz="2400" b="1" dirty="0"/>
              <a:t> Voice message</a:t>
            </a:r>
            <a:r>
              <a:rPr lang="en-US" sz="2400" b="1" dirty="0"/>
              <a:t> is not available.</a:t>
            </a:r>
            <a:endParaRPr lang="en-US" sz="2400" dirty="0"/>
          </a:p>
          <a:p>
            <a:pPr marL="1481455" lvl="5" indent="0">
              <a:buFont typeface="Wingdings" panose="05000000000000000000" pitchFamily="2" charset="2"/>
              <a:buNone/>
            </a:pPr>
            <a:endParaRPr lang="en-US" sz="1520" dirty="0"/>
          </a:p>
          <a:p>
            <a:r>
              <a:rPr lang="en-US" dirty="0"/>
              <a:t> </a:t>
            </a:r>
            <a:r>
              <a:rPr lang="en-US" b="1" dirty="0">
                <a:ea typeface="Adobe Heiti Std R" panose="020B0400000000000000" charset="-122"/>
              </a:rPr>
              <a:t>User can only use this application from the system which is      connected to LAN.	</a:t>
            </a:r>
            <a:endParaRPr lang="en-US" b="1" dirty="0">
              <a:ea typeface="Adobe Heiti Std R" panose="020B0400000000000000" charset="-122"/>
            </a:endParaRPr>
          </a:p>
          <a:p>
            <a:pPr marL="45720" indent="0">
              <a:buNone/>
            </a:pPr>
            <a:endParaRPr lang="en-US" b="1" dirty="0">
              <a:sym typeface="+mn-ea"/>
            </a:endParaRPr>
          </a:p>
          <a:p>
            <a:r>
              <a:rPr lang="en-IN" altLang="en-US" b="1" dirty="0">
                <a:sym typeface="+mn-ea"/>
              </a:rPr>
              <a:t>'</a:t>
            </a:r>
            <a:r>
              <a:rPr lang="en-US" b="1" dirty="0">
                <a:sym typeface="+mn-ea"/>
              </a:rPr>
              <a:t>DOCUMENT ATTACHMENT’ can</a:t>
            </a:r>
            <a:r>
              <a:rPr lang="en-IN" altLang="en-US" b="1" dirty="0">
                <a:sym typeface="+mn-ea"/>
              </a:rPr>
              <a:t>'t </a:t>
            </a:r>
            <a:r>
              <a:rPr lang="en-US" b="1" dirty="0">
                <a:sym typeface="+mn-ea"/>
              </a:rPr>
              <a:t>be added in the project.</a:t>
            </a:r>
            <a:endParaRPr lang="en-US" b="1" dirty="0"/>
          </a:p>
          <a:p>
            <a:endParaRPr lang="en-US" b="1" dirty="0">
              <a:ea typeface="Adobe Heiti Std R" panose="020B0400000000000000" charset="-122"/>
            </a:endParaRPr>
          </a:p>
          <a:p>
            <a:endParaRPr lang="en-US" b="1" dirty="0">
              <a:ea typeface="Adobe Heiti Std R" panose="020B0400000000000000" charset="-122"/>
            </a:endParaRPr>
          </a:p>
          <a:p>
            <a:endParaRPr lang="en-US" b="1" dirty="0">
              <a:ea typeface="Adobe Heiti Std R" panose="020B0400000000000000" charset="-122"/>
            </a:endParaRPr>
          </a:p>
          <a:p>
            <a:r>
              <a:rPr lang="en-US" b="1" dirty="0">
                <a:ea typeface="Adobe Heiti Std R" panose="020B0400000000000000" charset="-122"/>
              </a:rPr>
              <a:t> If the Main Server has some problem user has to wait till it solve to user application</a:t>
            </a:r>
            <a:endParaRPr lang="en-US" b="1" dirty="0">
              <a:ea typeface="Adobe Heiti Std R" panose="020B0400000000000000" charset="-122"/>
            </a:endParaRPr>
          </a:p>
        </p:txBody>
      </p:sp>
      <p:pic>
        <p:nvPicPr>
          <p:cNvPr id="5" name="Picture 4" descr="Alert-Icon-.png"/>
          <p:cNvPicPr>
            <a:picLocks noChangeAspect="1"/>
          </p:cNvPicPr>
          <p:nvPr/>
        </p:nvPicPr>
        <p:blipFill>
          <a:blip r:embed="rId1" cstate="print"/>
          <a:stretch>
            <a:fillRect/>
          </a:stretch>
        </p:blipFill>
        <p:spPr>
          <a:xfrm>
            <a:off x="6934200" y="4876800"/>
            <a:ext cx="1828800" cy="1524000"/>
          </a:xfrm>
          <a:prstGeom prst="rect">
            <a:avLst/>
          </a:prstGeom>
          <a:ln>
            <a:noFill/>
          </a:ln>
          <a:effectLst>
            <a:outerShdw blurRad="292100" dist="139700" dir="2700000" algn="tl" rotWithShape="0">
              <a:srgbClr val="333333">
                <a:alpha val="65000"/>
              </a:srgbClr>
            </a:outerShdw>
          </a:effectLst>
        </p:spPr>
      </p:pic>
      <p:sp>
        <p:nvSpPr>
          <p:cNvPr id="6" name="Title 5"/>
          <p:cNvSpPr>
            <a:spLocks noGrp="1"/>
          </p:cNvSpPr>
          <p:nvPr>
            <p:ph type="title"/>
          </p:nvPr>
        </p:nvSpPr>
        <p:spPr>
          <a:xfrm>
            <a:off x="228600" y="5220269"/>
            <a:ext cx="6512511" cy="1143000"/>
          </a:xfrm>
        </p:spPr>
        <p:txBody>
          <a:bodyPr/>
          <a:lstStyle/>
          <a:p>
            <a:r>
              <a:rPr lang="en-US" u="sng" dirty="0">
                <a:solidFill>
                  <a:schemeClr val="accent1">
                    <a:lumMod val="50000"/>
                  </a:schemeClr>
                </a:solidFill>
                <a:latin typeface="Bodoni MT Black" panose="02070A03080606020203" pitchFamily="18" charset="0"/>
                <a:cs typeface="Andalus" pitchFamily="18" charset="-78"/>
              </a:rPr>
              <a:t>LIMITATIONS OF PROJECT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9144000" cy="5486400"/>
          </a:xfrm>
        </p:spPr>
        <p:txBody>
          <a:bodyPr>
            <a:normAutofit fontScale="67500"/>
          </a:bodyPr>
          <a:lstStyle/>
          <a:p>
            <a:pPr algn="just">
              <a:buNone/>
            </a:pPr>
            <a:r>
              <a:rPr lang="en-US" sz="7200" b="1" dirty="0" smtClean="0">
                <a:solidFill>
                  <a:schemeClr val="accent1">
                    <a:lumMod val="75000"/>
                  </a:schemeClr>
                </a:solidFill>
                <a:latin typeface="Andalus" pitchFamily="18" charset="-78"/>
                <a:cs typeface="Andalus" pitchFamily="18" charset="-78"/>
              </a:rPr>
              <a:t>    </a:t>
            </a:r>
            <a:r>
              <a:rPr lang="en-US" sz="2400" b="1" dirty="0">
                <a:solidFill>
                  <a:schemeClr val="accent1">
                    <a:lumMod val="75000"/>
                  </a:schemeClr>
                </a:solidFill>
                <a:latin typeface="Andalus" pitchFamily="18" charset="-78"/>
                <a:cs typeface="Andalus" pitchFamily="18" charset="-78"/>
              </a:rPr>
              <a:t>As we know that there is always room for further enhancement of any system . This system also have some future scopes :-</a:t>
            </a:r>
            <a:endParaRPr lang="en-US" sz="2400" b="1" dirty="0">
              <a:solidFill>
                <a:schemeClr val="accent1">
                  <a:lumMod val="75000"/>
                </a:schemeClr>
              </a:solidFill>
              <a:latin typeface="Andalus" pitchFamily="18" charset="-78"/>
              <a:cs typeface="Andalus" pitchFamily="18" charset="-78"/>
            </a:endParaRPr>
          </a:p>
          <a:p>
            <a:pPr algn="just">
              <a:buNone/>
            </a:pPr>
            <a:r>
              <a:rPr lang="en-US" sz="2400" b="1" dirty="0" smtClean="0">
                <a:solidFill>
                  <a:schemeClr val="accent1">
                    <a:lumMod val="75000"/>
                  </a:schemeClr>
                </a:solidFill>
                <a:latin typeface="Andalus" pitchFamily="18" charset="-78"/>
                <a:cs typeface="Andalus" pitchFamily="18" charset="-78"/>
              </a:rPr>
              <a:t> </a:t>
            </a:r>
            <a:endParaRPr lang="en-US" sz="2800" b="1" dirty="0" smtClean="0">
              <a:solidFill>
                <a:schemeClr val="accent1">
                  <a:lumMod val="75000"/>
                </a:schemeClr>
              </a:solidFill>
              <a:latin typeface="Andalus" pitchFamily="18" charset="-78"/>
              <a:cs typeface="Andalus" pitchFamily="18" charset="-78"/>
            </a:endParaRPr>
          </a:p>
          <a:p>
            <a:pPr lvl="0">
              <a:buFont typeface="Wingdings" panose="05000000000000000000" pitchFamily="2" charset="2"/>
              <a:buChar char="Ø"/>
            </a:pPr>
            <a:r>
              <a:rPr lang="en-US" sz="2800" b="1" dirty="0"/>
              <a:t> The security of the project to run on web can be increased so as to make it more secure</a:t>
            </a:r>
            <a:r>
              <a:rPr lang="en-US" sz="2800" b="1" dirty="0" smtClean="0"/>
              <a:t>.</a:t>
            </a:r>
            <a:endParaRPr lang="en-US" sz="2800" b="1" dirty="0" smtClean="0"/>
          </a:p>
          <a:p>
            <a:pPr lvl="0">
              <a:buFont typeface="Wingdings" panose="05000000000000000000" pitchFamily="2" charset="2"/>
              <a:buChar char="Ø"/>
            </a:pPr>
            <a:endParaRPr lang="en-US" sz="2800" b="1" dirty="0"/>
          </a:p>
          <a:p>
            <a:pPr lvl="0">
              <a:buFont typeface="Wingdings" panose="05000000000000000000" pitchFamily="2" charset="2"/>
              <a:buChar char="Ø"/>
            </a:pPr>
            <a:r>
              <a:rPr lang="en-IN" altLang="en-US" sz="2800" b="1" dirty="0"/>
              <a:t> voice mail </a:t>
            </a:r>
            <a:r>
              <a:rPr lang="en-US" sz="2800" b="1" dirty="0"/>
              <a:t>can be implemented</a:t>
            </a:r>
            <a:r>
              <a:rPr lang="en-US" sz="2800" b="1" dirty="0" smtClean="0"/>
              <a:t>.</a:t>
            </a:r>
            <a:endParaRPr lang="en-US" sz="2800" b="1" dirty="0" smtClean="0"/>
          </a:p>
          <a:p>
            <a:pPr lvl="0">
              <a:buFont typeface="Wingdings" panose="05000000000000000000" pitchFamily="2" charset="2"/>
              <a:buChar char="Ø"/>
            </a:pPr>
            <a:r>
              <a:rPr lang="en-US" sz="2800" b="1" dirty="0"/>
              <a:t>As the project is flexible, so in future ‘DOCUMENT ATTACHMENT’ can be added in the project.</a:t>
            </a:r>
            <a:endParaRPr lang="en-US" sz="2800" b="1" dirty="0"/>
          </a:p>
          <a:p>
            <a:pPr lvl="0">
              <a:buFont typeface="Wingdings" panose="05000000000000000000" pitchFamily="2" charset="2"/>
              <a:buChar char="Ø"/>
            </a:pPr>
            <a:r>
              <a:rPr lang="en-US" sz="2800" b="1" dirty="0"/>
              <a:t>User can only use this application from the system which is connected to    LAN.	</a:t>
            </a:r>
            <a:endParaRPr lang="en-IN" altLang="en-US" sz="2800" b="1" dirty="0"/>
          </a:p>
          <a:p>
            <a:pPr marL="45720" lvl="0" indent="0">
              <a:buFont typeface="Wingdings" panose="05000000000000000000" pitchFamily="2" charset="2"/>
              <a:buNone/>
            </a:pPr>
            <a:endParaRPr lang="en-US" sz="2800" b="1" dirty="0"/>
          </a:p>
          <a:p>
            <a:pPr lvl="0">
              <a:buFont typeface="Wingdings" panose="05000000000000000000" pitchFamily="2" charset="2"/>
              <a:buChar char="Ø"/>
            </a:pPr>
            <a:r>
              <a:rPr lang="en-IN" altLang="en-US" sz="2800" b="1" dirty="0"/>
              <a:t>More features can be added such as searching the users id in global database.</a:t>
            </a:r>
            <a:endParaRPr lang="en-IN" altLang="en-US" sz="2800" b="1" dirty="0"/>
          </a:p>
        </p:txBody>
      </p:sp>
      <p:pic>
        <p:nvPicPr>
          <p:cNvPr id="4" name="Picture 3" descr="future scope banner.jpg"/>
          <p:cNvPicPr>
            <a:picLocks noChangeAspect="1"/>
          </p:cNvPicPr>
          <p:nvPr/>
        </p:nvPicPr>
        <p:blipFill>
          <a:blip r:embed="rId1" cstate="print"/>
          <a:stretch>
            <a:fillRect/>
          </a:stretch>
        </p:blipFill>
        <p:spPr>
          <a:xfrm>
            <a:off x="6407150" y="5526405"/>
            <a:ext cx="2736850" cy="1142365"/>
          </a:xfrm>
          <a:prstGeom prst="rect">
            <a:avLst/>
          </a:prstGeom>
        </p:spPr>
      </p:pic>
      <p:sp>
        <p:nvSpPr>
          <p:cNvPr id="5" name="Title 4"/>
          <p:cNvSpPr>
            <a:spLocks noGrp="1"/>
          </p:cNvSpPr>
          <p:nvPr>
            <p:ph type="title"/>
          </p:nvPr>
        </p:nvSpPr>
        <p:spPr>
          <a:xfrm>
            <a:off x="228600" y="5526024"/>
            <a:ext cx="6512511" cy="1143000"/>
          </a:xfrm>
        </p:spPr>
        <p:txBody>
          <a:bodyPr/>
          <a:lstStyle/>
          <a:p>
            <a:pPr algn="l"/>
            <a:r>
              <a:rPr lang="en-US" u="sng" dirty="0" smtClean="0">
                <a:solidFill>
                  <a:schemeClr val="accent1">
                    <a:lumMod val="50000"/>
                  </a:schemeClr>
                </a:solidFill>
                <a:latin typeface="Bodoni MT Black" panose="02070A03080606020203" pitchFamily="18" charset="0"/>
                <a:cs typeface="Andalus" pitchFamily="18" charset="-78"/>
              </a:rPr>
              <a:t>FUTURE SCOPE     OF </a:t>
            </a:r>
            <a:r>
              <a:rPr lang="en-US" u="sng" dirty="0">
                <a:solidFill>
                  <a:schemeClr val="accent1">
                    <a:lumMod val="50000"/>
                  </a:schemeClr>
                </a:solidFill>
                <a:latin typeface="Bodoni MT Black" panose="02070A03080606020203" pitchFamily="18" charset="0"/>
                <a:cs typeface="Andalus" pitchFamily="18" charset="-78"/>
              </a:rPr>
              <a:t>PROJECT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 y="5334000"/>
            <a:ext cx="5396865" cy="1143000"/>
          </a:xfrm>
        </p:spPr>
        <p:txBody>
          <a:bodyPr/>
          <a:lstStyle/>
          <a:p>
            <a:pPr algn="l"/>
            <a:r>
              <a:rPr lang="en-US" u="sng" dirty="0" smtClean="0">
                <a:solidFill>
                  <a:schemeClr val="bg2">
                    <a:lumMod val="25000"/>
                  </a:schemeClr>
                </a:solidFill>
                <a:latin typeface="Bodoni MT Black" panose="02070A03080606020203" pitchFamily="18" charset="0"/>
              </a:rPr>
              <a:t>CONCLUSION</a:t>
            </a:r>
            <a:endParaRPr lang="en-US" u="sng" dirty="0">
              <a:solidFill>
                <a:schemeClr val="bg2">
                  <a:lumMod val="25000"/>
                </a:schemeClr>
              </a:solidFill>
              <a:latin typeface="Bodoni MT Black" panose="02070A03080606020203" pitchFamily="18" charset="0"/>
            </a:endParaRPr>
          </a:p>
        </p:txBody>
      </p:sp>
      <p:sp>
        <p:nvSpPr>
          <p:cNvPr id="2" name="Content Placeholder 1"/>
          <p:cNvSpPr>
            <a:spLocks noGrp="1"/>
          </p:cNvSpPr>
          <p:nvPr>
            <p:ph sz="quarter" idx="13"/>
          </p:nvPr>
        </p:nvSpPr>
        <p:spPr>
          <a:xfrm>
            <a:off x="1143000" y="731520"/>
            <a:ext cx="7162800" cy="3474720"/>
          </a:xfrm>
        </p:spPr>
        <p:txBody>
          <a:bodyPr>
            <a:noAutofit/>
          </a:bodyPr>
          <a:lstStyle/>
          <a:p>
            <a:pPr algn="just"/>
            <a:r>
              <a:rPr lang="en-US" sz="2000" b="1" dirty="0"/>
              <a:t>The Intranet Mailing System works in a similar fashion as that of an Internet Mailing System, there is no need to get an internet connection for this mailing system. The various branches of the organization can be connected to a single host server and then an employee of one branch can send a message to an employee of another branch through server</a:t>
            </a:r>
            <a:r>
              <a:rPr lang="en-IN" altLang="en-US" sz="2000" b="1" dirty="0"/>
              <a:t>.</a:t>
            </a:r>
            <a:endParaRPr lang="en-IN" altLang="en-US" sz="2000" b="1" dirty="0"/>
          </a:p>
          <a:p>
            <a:pPr algn="just"/>
            <a:r>
              <a:rPr lang="en-US" sz="2000" b="1" dirty="0"/>
              <a:t>“Intra Mailing System” provides fast, easy and secure access tools for communicating within the organization network through mail, text, images, and instant message. </a:t>
            </a:r>
            <a:endParaRPr lang="en-US" sz="2000" b="1" dirty="0"/>
          </a:p>
          <a:p>
            <a:pPr algn="just"/>
            <a:r>
              <a:rPr lang="en-US" sz="2000" b="1" dirty="0"/>
              <a:t>This system will provide a new platform for alternative thinking of managing an organization</a:t>
            </a:r>
            <a:r>
              <a:rPr lang="en-IN" altLang="en-US" sz="2000" b="1" dirty="0"/>
              <a:t>.</a:t>
            </a:r>
            <a:endParaRPr lang="en-IN" altLang="en-US" sz="2000" b="1" dirty="0"/>
          </a:p>
        </p:txBody>
      </p:sp>
      <p:pic>
        <p:nvPicPr>
          <p:cNvPr id="5" name="Picture 4" descr="Strong-blog-post-conclusions.jpg"/>
          <p:cNvPicPr>
            <a:picLocks noChangeAspect="1"/>
          </p:cNvPicPr>
          <p:nvPr/>
        </p:nvPicPr>
        <p:blipFill>
          <a:blip r:embed="rId1" cstate="print"/>
          <a:stretch>
            <a:fillRect/>
          </a:stretch>
        </p:blipFill>
        <p:spPr>
          <a:xfrm>
            <a:off x="4857750" y="4953000"/>
            <a:ext cx="4286250" cy="1905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8412"/>
            <a:ext cx="6512511" cy="1143000"/>
          </a:xfrm>
        </p:spPr>
        <p:txBody>
          <a:bodyPr>
            <a:normAutofit/>
          </a:bodyPr>
          <a:lstStyle/>
          <a:p>
            <a:pPr algn="l"/>
            <a:r>
              <a:rPr lang="en-US" dirty="0" smtClean="0">
                <a:solidFill>
                  <a:schemeClr val="accent1">
                    <a:lumMod val="75000"/>
                  </a:schemeClr>
                </a:solidFill>
                <a:latin typeface="Bodoni MT Black" panose="02070A03080606020203" pitchFamily="18" charset="0"/>
              </a:rPr>
              <a:t> </a:t>
            </a:r>
            <a:r>
              <a:rPr lang="en-US" u="sng" dirty="0" smtClean="0">
                <a:solidFill>
                  <a:schemeClr val="bg2">
                    <a:lumMod val="25000"/>
                  </a:schemeClr>
                </a:solidFill>
                <a:latin typeface="Bodoni MT Black" panose="02070A03080606020203" pitchFamily="18" charset="0"/>
              </a:rPr>
              <a:t>BIBLIOGRAPHY</a:t>
            </a:r>
            <a:endParaRPr lang="en-US" u="sng" dirty="0">
              <a:solidFill>
                <a:schemeClr val="bg2">
                  <a:lumMod val="25000"/>
                </a:schemeClr>
              </a:solidFill>
              <a:latin typeface="Bodoni MT Black" panose="02070A03080606020203" pitchFamily="18" charset="0"/>
            </a:endParaRPr>
          </a:p>
        </p:txBody>
      </p:sp>
      <p:sp>
        <p:nvSpPr>
          <p:cNvPr id="3" name="Content Placeholder 2"/>
          <p:cNvSpPr>
            <a:spLocks noGrp="1"/>
          </p:cNvSpPr>
          <p:nvPr>
            <p:ph sz="quarter" idx="13"/>
          </p:nvPr>
        </p:nvSpPr>
        <p:spPr>
          <a:xfrm>
            <a:off x="1143000" y="143510"/>
            <a:ext cx="4942205" cy="5394960"/>
          </a:xfrm>
        </p:spPr>
        <p:txBody>
          <a:bodyPr>
            <a:normAutofit lnSpcReduction="20000"/>
          </a:bodyPr>
          <a:lstStyle/>
          <a:p>
            <a:pPr>
              <a:buNone/>
            </a:pPr>
            <a:r>
              <a:rPr lang="en-US" dirty="0" smtClean="0"/>
              <a:t> </a:t>
            </a:r>
            <a:endParaRPr lang="en-US" dirty="0" smtClean="0"/>
          </a:p>
          <a:p>
            <a:pPr>
              <a:buNone/>
            </a:pPr>
            <a:r>
              <a:rPr lang="en-US" sz="2400" dirty="0" smtClean="0"/>
              <a:t> </a:t>
            </a:r>
            <a:endParaRPr lang="en-US" sz="2400" dirty="0" smtClean="0"/>
          </a:p>
          <a:p>
            <a:pPr>
              <a:buNone/>
            </a:pPr>
            <a:r>
              <a:rPr lang="en-US" sz="2800" b="1" u="sng" dirty="0" smtClean="0">
                <a:solidFill>
                  <a:schemeClr val="accent1">
                    <a:lumMod val="50000"/>
                  </a:schemeClr>
                </a:solidFill>
                <a:latin typeface="Bodoni MT Black" panose="02070A03080606020203" pitchFamily="18" charset="0"/>
              </a:rPr>
              <a:t>Sites visited</a:t>
            </a:r>
            <a:r>
              <a:rPr lang="en-US" sz="2800" b="1" dirty="0" smtClean="0">
                <a:solidFill>
                  <a:schemeClr val="accent1">
                    <a:lumMod val="50000"/>
                  </a:schemeClr>
                </a:solidFill>
                <a:latin typeface="Bodoni MT Black" panose="02070A03080606020203" pitchFamily="18" charset="0"/>
              </a:rPr>
              <a:t>:</a:t>
            </a:r>
            <a:endParaRPr lang="en-US" sz="2800" b="1" dirty="0" smtClean="0">
              <a:solidFill>
                <a:schemeClr val="accent1">
                  <a:lumMod val="50000"/>
                </a:schemeClr>
              </a:solidFill>
              <a:latin typeface="Bodoni MT Black" panose="02070A03080606020203" pitchFamily="18" charset="0"/>
            </a:endParaRPr>
          </a:p>
          <a:p>
            <a:pPr>
              <a:buNone/>
            </a:pPr>
            <a:endParaRPr lang="en-US" sz="1600" dirty="0" smtClean="0"/>
          </a:p>
          <a:p>
            <a:r>
              <a:rPr lang="en-US" sz="1600" dirty="0"/>
              <a:t>	</a:t>
            </a:r>
            <a:r>
              <a:rPr lang="en-US" sz="1600" b="1" dirty="0"/>
              <a:t>http://www.sun.com</a:t>
            </a:r>
            <a:endParaRPr lang="en-US" sz="1600" b="1" dirty="0"/>
          </a:p>
          <a:p>
            <a:pPr marL="45720" indent="0">
              <a:buNone/>
            </a:pPr>
            <a:endParaRPr lang="en-US" sz="1600" b="1" dirty="0"/>
          </a:p>
          <a:p>
            <a:r>
              <a:rPr lang="en-US" sz="1600" b="1" dirty="0"/>
              <a:t>	http://www.coreservlets.com</a:t>
            </a:r>
            <a:endParaRPr lang="en-US" sz="1600" b="1" dirty="0"/>
          </a:p>
          <a:p>
            <a:pPr marL="45720" indent="0">
              <a:buNone/>
            </a:pPr>
            <a:endParaRPr lang="en-US" sz="1600" b="1" dirty="0"/>
          </a:p>
          <a:p>
            <a:r>
              <a:rPr lang="en-US" sz="1600" b="1" dirty="0"/>
              <a:t>	http://www.serverside.com</a:t>
            </a:r>
            <a:endParaRPr lang="en-US" sz="1600" b="1" dirty="0"/>
          </a:p>
          <a:p>
            <a:pPr marL="45720" indent="0">
              <a:buNone/>
            </a:pPr>
            <a:endParaRPr lang="en-US" sz="1600" b="1" dirty="0"/>
          </a:p>
          <a:p>
            <a:r>
              <a:rPr lang="en-US" sz="1600" b="1" dirty="0"/>
              <a:t>	http://www.w3schools.com</a:t>
            </a:r>
            <a:endParaRPr lang="en-US" sz="1600" b="1" dirty="0"/>
          </a:p>
          <a:p>
            <a:pPr marL="45720" indent="0">
              <a:buNone/>
            </a:pPr>
            <a:endParaRPr lang="en-US" sz="1600" b="1" dirty="0"/>
          </a:p>
          <a:p>
            <a:r>
              <a:rPr lang="en-US" sz="1600" b="1" dirty="0"/>
              <a:t>            http://www.webopedia.com</a:t>
            </a:r>
            <a:endParaRPr lang="en-US" sz="1600" b="1" dirty="0"/>
          </a:p>
          <a:p>
            <a:pPr marL="45720" indent="0">
              <a:buNone/>
            </a:pPr>
            <a:endParaRPr lang="en-US" sz="1600" b="1" dirty="0"/>
          </a:p>
          <a:p>
            <a:r>
              <a:rPr lang="en-US" sz="1600" b="1" dirty="0"/>
              <a:t>	http://www.ddj.com</a:t>
            </a:r>
            <a:endParaRPr lang="en-US" sz="1600" b="1" dirty="0"/>
          </a:p>
        </p:txBody>
      </p:sp>
      <p:pic>
        <p:nvPicPr>
          <p:cNvPr id="8" name="Picture 7" descr="3d-man-reading-a-book.jpg"/>
          <p:cNvPicPr>
            <a:picLocks noChangeAspect="1"/>
          </p:cNvPicPr>
          <p:nvPr/>
        </p:nvPicPr>
        <p:blipFill>
          <a:blip r:embed="rId1" cstate="print"/>
          <a:stretch>
            <a:fillRect/>
          </a:stretch>
        </p:blipFill>
        <p:spPr>
          <a:xfrm>
            <a:off x="5867400" y="0"/>
            <a:ext cx="3276600" cy="2667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5562600"/>
            <a:ext cx="634340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solidFill>
                  <a:schemeClr val="bg2">
                    <a:lumMod val="25000"/>
                  </a:schemeClr>
                </a:solidFill>
                <a:effectLst>
                  <a:reflection blurRad="12700" stA="50000" endPos="50000" dist="5000" dir="5400000" sy="-100000" rotWithShape="0"/>
                </a:effectLst>
                <a:latin typeface="Bodoni MT Black" panose="02070A03080606020203" pitchFamily="18" charset="0"/>
              </a:rPr>
              <a:t>ANY QUESTION?</a:t>
            </a:r>
            <a:endParaRPr lang="en-US" sz="5400" b="1" cap="all" spc="0" dirty="0">
              <a:ln w="0"/>
              <a:solidFill>
                <a:schemeClr val="bg2">
                  <a:lumMod val="25000"/>
                </a:schemeClr>
              </a:solidFill>
              <a:effectLst>
                <a:reflection blurRad="12700" stA="50000" endPos="50000" dist="5000" dir="5400000" sy="-100000" rotWithShape="0"/>
              </a:effectLst>
              <a:latin typeface="Bodoni MT Black" panose="02070A03080606020203" pitchFamily="18" charset="0"/>
            </a:endParaRPr>
          </a:p>
        </p:txBody>
      </p:sp>
      <p:pic>
        <p:nvPicPr>
          <p:cNvPr id="1026" name="Picture 2" descr="Image result for thank you images"/>
          <p:cNvPicPr>
            <a:picLocks noChangeAspect="1" noChangeArrowheads="1" noCrop="1"/>
          </p:cNvPicPr>
          <p:nvPr/>
        </p:nvPicPr>
        <p:blipFill>
          <a:blip r:embed="rId1"/>
          <a:srcRect/>
          <a:stretch>
            <a:fillRect/>
          </a:stretch>
        </p:blipFill>
        <p:spPr bwMode="auto">
          <a:xfrm>
            <a:off x="1" y="0"/>
            <a:ext cx="9123528"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140" y="172720"/>
            <a:ext cx="8991600" cy="6431280"/>
          </a:xfrm>
          <a:prstGeom prst="rect">
            <a:avLst/>
          </a:prstGeom>
          <a:noFill/>
        </p:spPr>
        <p:txBody>
          <a:bodyPr wrap="square" rtlCol="0" anchor="t">
            <a:spAutoFit/>
          </a:bodyPr>
          <a:p>
            <a:pPr indent="0">
              <a:buClr>
                <a:srgbClr val="FF0000"/>
              </a:buClr>
              <a:buFont typeface="Wingdings" panose="05000000000000000000" charset="0"/>
              <a:buNone/>
            </a:pPr>
            <a:r>
              <a:rPr lang="en-IN" altLang="en-US" sz="2400"/>
              <a:t>                   </a:t>
            </a:r>
            <a:r>
              <a:rPr lang="en-IN" altLang="en-US" sz="2400">
                <a:solidFill>
                  <a:schemeClr val="accent1"/>
                </a:solidFill>
                <a:effectLst>
                  <a:innerShdw blurRad="63500" dist="50800" dir="18900000">
                    <a:prstClr val="black">
                      <a:alpha val="50000"/>
                    </a:prstClr>
                  </a:innerShdw>
                </a:effectLst>
              </a:rPr>
              <a:t>    </a:t>
            </a:r>
            <a:r>
              <a:rPr lang="en-IN" altLang="en-US" sz="2400" b="1" u="sng">
                <a:solidFill>
                  <a:schemeClr val="accent1"/>
                </a:solidFill>
                <a:effectLst>
                  <a:innerShdw blurRad="63500" dist="50800" dir="18900000">
                    <a:prstClr val="black">
                      <a:alpha val="50000"/>
                    </a:prstClr>
                  </a:innerShdw>
                  <a:reflection blurRad="6350" stA="55000" endA="300" endPos="45500" dir="5400000" sy="-100000" algn="bl" rotWithShape="0"/>
                </a:effectLst>
                <a:latin typeface="Bernard MT Condensed" panose="02050806060905020404" charset="0"/>
              </a:rPr>
              <a:t> </a:t>
            </a:r>
            <a:r>
              <a:rPr lang="en-IN" altLang="en-US" sz="2400" b="1">
                <a:solidFill>
                  <a:schemeClr val="accent1"/>
                </a:solidFill>
                <a:effectLst>
                  <a:innerShdw blurRad="63500" dist="50800" dir="18900000">
                    <a:prstClr val="black">
                      <a:alpha val="50000"/>
                    </a:prstClr>
                  </a:innerShdw>
                  <a:reflection blurRad="6350" stA="55000" endA="300" endPos="45500" dir="5400000" sy="-100000" algn="bl" rotWithShape="0"/>
                </a:effectLst>
                <a:latin typeface="Bernard MT Condensed" panose="02050806060905020404" charset="0"/>
              </a:rPr>
              <a:t> </a:t>
            </a:r>
            <a:r>
              <a:rPr lang="en-IN" altLang="en-US" sz="2800" b="1">
                <a:solidFill>
                  <a:schemeClr val="accent1"/>
                </a:solidFill>
                <a:effectLst>
                  <a:innerShdw blurRad="63500" dist="50800" dir="18900000">
                    <a:prstClr val="black">
                      <a:alpha val="50000"/>
                    </a:prstClr>
                  </a:innerShdw>
                  <a:reflection blurRad="6350" stA="55000" endA="300" endPos="45500" dir="5400000" sy="-100000" algn="bl" rotWithShape="0"/>
                </a:effectLst>
                <a:latin typeface="DFMincho-SU" panose="02010609010101010101" charset="-128"/>
                <a:ea typeface="DFMincho-SU" panose="02010609010101010101" charset="-128"/>
              </a:rPr>
              <a:t> </a:t>
            </a:r>
            <a:r>
              <a:rPr lang="en-US" sz="2800" b="1">
                <a:solidFill>
                  <a:schemeClr val="accent1"/>
                </a:solidFill>
                <a:effectLst>
                  <a:innerShdw blurRad="63500" dist="50800" dir="18900000">
                    <a:prstClr val="black">
                      <a:alpha val="50000"/>
                    </a:prstClr>
                  </a:innerShdw>
                  <a:reflection blurRad="6350" stA="55000" endA="300" endPos="45500" dir="5400000" sy="-100000" algn="bl" rotWithShape="0"/>
                </a:effectLst>
                <a:latin typeface="DFMincho-SU" panose="02010609010101010101" charset="-128"/>
                <a:ea typeface="DFMincho-SU" panose="02010609010101010101" charset="-128"/>
              </a:rPr>
              <a:t>TABLE OF CONTENT</a:t>
            </a:r>
            <a:r>
              <a:rPr lang="en-US" sz="2800">
                <a:latin typeface="DFMincho-SU" panose="02010609010101010101" charset="-128"/>
                <a:ea typeface="DFMincho-SU" panose="02010609010101010101" charset="-128"/>
              </a:rPr>
              <a:t>	</a:t>
            </a:r>
            <a:endParaRPr lang="en-US" sz="2800">
              <a:latin typeface="DFMincho-SU" panose="02010609010101010101" charset="-128"/>
              <a:ea typeface="DFMincho-SU" panose="02010609010101010101" charset="-128"/>
            </a:endParaRPr>
          </a:p>
          <a:p>
            <a:pPr indent="0">
              <a:buClr>
                <a:srgbClr val="FF0000"/>
              </a:buClr>
              <a:buFont typeface="Wingdings" panose="05000000000000000000" charset="0"/>
              <a:buNone/>
            </a:pPr>
            <a:r>
              <a:rPr lang="en-US" sz="2400"/>
              <a:t>            </a:t>
            </a:r>
            <a:endParaRPr lang="en-US" sz="2400"/>
          </a:p>
          <a:p>
            <a:pPr marL="285750" indent="-285750">
              <a:buClr>
                <a:srgbClr val="FF0000"/>
              </a:buClr>
              <a:buFont typeface="Wingdings" panose="05000000000000000000" charset="0"/>
              <a:buChar char=""/>
            </a:pPr>
            <a:r>
              <a:rPr lang="en-US" sz="2400"/>
              <a:t> Introduction of college (PWC)</a:t>
            </a:r>
            <a:endParaRPr lang="en-US" sz="2400"/>
          </a:p>
          <a:p>
            <a:pPr marL="285750" indent="-285750">
              <a:buClr>
                <a:srgbClr val="FF0000"/>
              </a:buClr>
              <a:buFont typeface="Wingdings" panose="05000000000000000000" charset="0"/>
              <a:buChar char=""/>
            </a:pPr>
            <a:r>
              <a:rPr lang="en-US" sz="2400"/>
              <a:t>Title of the project</a:t>
            </a:r>
            <a:endParaRPr lang="en-US" sz="2400"/>
          </a:p>
          <a:p>
            <a:pPr marL="285750" indent="-285750">
              <a:buFont typeface="Wingdings" panose="05000000000000000000" charset="0"/>
              <a:buChar char=""/>
            </a:pPr>
            <a:r>
              <a:rPr lang="en-US" sz="2400"/>
              <a:t>To whom it my concern</a:t>
            </a:r>
            <a:endParaRPr lang="en-US" sz="2400"/>
          </a:p>
          <a:p>
            <a:pPr marL="285750" indent="-285750">
              <a:buFont typeface="Wingdings" panose="05000000000000000000" charset="0"/>
              <a:buChar char=""/>
            </a:pPr>
            <a:r>
              <a:rPr lang="en-US" sz="2400"/>
              <a:t>Table of content</a:t>
            </a:r>
            <a:endParaRPr lang="en-US" sz="2400"/>
          </a:p>
          <a:p>
            <a:pPr marL="285750" indent="-285750">
              <a:buFont typeface="Wingdings" panose="05000000000000000000" charset="0"/>
              <a:buChar char=""/>
            </a:pPr>
            <a:r>
              <a:rPr lang="en-US" sz="2400"/>
              <a:t>Introduction of the project</a:t>
            </a:r>
            <a:endParaRPr lang="en-US" sz="2400"/>
          </a:p>
          <a:p>
            <a:pPr marL="285750" indent="-285750">
              <a:buFont typeface="Wingdings" panose="05000000000000000000" charset="0"/>
              <a:buChar char=""/>
            </a:pPr>
            <a:r>
              <a:rPr lang="en-US" sz="2400"/>
              <a:t>Objective of the project</a:t>
            </a:r>
            <a:endParaRPr lang="en-US" sz="2400"/>
          </a:p>
          <a:p>
            <a:pPr marL="285750" indent="-285750">
              <a:buFont typeface="Wingdings" panose="05000000000000000000" charset="0"/>
              <a:buChar char=""/>
            </a:pPr>
            <a:r>
              <a:rPr lang="en-US" sz="2400"/>
              <a:t>Tools/platform used</a:t>
            </a:r>
            <a:endParaRPr lang="en-US" sz="2400"/>
          </a:p>
          <a:p>
            <a:pPr marL="285750" indent="-285750">
              <a:buFont typeface="Wingdings" panose="05000000000000000000" charset="0"/>
              <a:buChar char=""/>
            </a:pPr>
            <a:r>
              <a:rPr lang="en-US" sz="2400"/>
              <a:t>Modules &amp; process logic of project</a:t>
            </a:r>
            <a:endParaRPr lang="en-US" sz="2400"/>
          </a:p>
          <a:p>
            <a:pPr marL="285750" indent="-285750">
              <a:buFont typeface="Wingdings" panose="05000000000000000000" charset="0"/>
              <a:buChar char=""/>
            </a:pPr>
            <a:r>
              <a:rPr lang="en-US" sz="2400"/>
              <a:t>DFD</a:t>
            </a:r>
            <a:endParaRPr lang="en-US" sz="2400"/>
          </a:p>
          <a:p>
            <a:pPr marL="285750" indent="-285750">
              <a:buFont typeface="Wingdings" panose="05000000000000000000" charset="0"/>
              <a:buChar char=""/>
            </a:pPr>
            <a:r>
              <a:rPr lang="en-US" sz="2400"/>
              <a:t>1st level DFD</a:t>
            </a:r>
            <a:endParaRPr lang="en-US" sz="2400"/>
          </a:p>
          <a:p>
            <a:pPr marL="285750" indent="-285750">
              <a:buFont typeface="Wingdings" panose="05000000000000000000" charset="0"/>
              <a:buChar char=""/>
            </a:pPr>
            <a:r>
              <a:rPr lang="en-US" sz="2400"/>
              <a:t>2nd level DFD</a:t>
            </a:r>
            <a:endParaRPr lang="en-US" sz="2400"/>
          </a:p>
          <a:p>
            <a:pPr marL="285750" indent="-285750">
              <a:buFont typeface="Wingdings" panose="05000000000000000000" charset="0"/>
              <a:buChar char=""/>
            </a:pPr>
            <a:r>
              <a:rPr lang="en-US" sz="2400"/>
              <a:t>ER diagram</a:t>
            </a:r>
            <a:endParaRPr lang="en-US" sz="2400"/>
          </a:p>
          <a:p>
            <a:pPr marL="285750" indent="-285750">
              <a:buFont typeface="Wingdings" panose="05000000000000000000" charset="0"/>
              <a:buChar char=""/>
            </a:pPr>
            <a:r>
              <a:rPr lang="en-US" sz="2400"/>
              <a:t>Future scope/dependencies</a:t>
            </a:r>
            <a:endParaRPr lang="en-US" sz="2400"/>
          </a:p>
          <a:p>
            <a:pPr marL="285750" indent="-285750">
              <a:buFont typeface="Wingdings" panose="05000000000000000000" charset="0"/>
              <a:buChar char=""/>
            </a:pPr>
            <a:r>
              <a:rPr lang="en-US" sz="2400"/>
              <a:t>Limitation</a:t>
            </a:r>
            <a:endParaRPr lang="en-US" sz="2400"/>
          </a:p>
          <a:p>
            <a:pPr marL="285750" indent="-285750">
              <a:buFont typeface="Wingdings" panose="05000000000000000000" charset="0"/>
              <a:buChar char=""/>
            </a:pPr>
            <a:r>
              <a:rPr lang="en-US" sz="2400"/>
              <a:t>Bibliography</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7472045" cy="990600"/>
          </a:xfrm>
          <a:effectLst>
            <a:outerShdw blurRad="50800" dist="38100" dir="5400000" algn="t" rotWithShape="0">
              <a:prstClr val="black">
                <a:alpha val="40000"/>
              </a:prstClr>
            </a:outerShdw>
          </a:effectLst>
        </p:spPr>
        <p:txBody>
          <a:bodyPr/>
          <a:lstStyle/>
          <a:p>
            <a:r>
              <a:rPr lang="en-US" dirty="0" smtClean="0">
                <a:latin typeface="Bodoni MT Black" panose="02070A03080606020203" pitchFamily="18" charset="0"/>
              </a:rPr>
              <a:t> </a:t>
            </a:r>
            <a:r>
              <a:rPr lang="en-US" u="sng" dirty="0" smtClean="0">
                <a:solidFill>
                  <a:schemeClr val="bg2">
                    <a:lumMod val="25000"/>
                  </a:schemeClr>
                </a:solidFill>
                <a:latin typeface="Bodoni MT Black" panose="02070A03080606020203" pitchFamily="18" charset="0"/>
              </a:rPr>
              <a:t>INTRODUCTION</a:t>
            </a:r>
            <a:endParaRPr lang="en-US" u="sng" dirty="0">
              <a:solidFill>
                <a:schemeClr val="bg2">
                  <a:lumMod val="25000"/>
                </a:schemeClr>
              </a:solidFill>
              <a:latin typeface="Bodoni MT Black" panose="02070A03080606020203" pitchFamily="18" charset="0"/>
            </a:endParaRPr>
          </a:p>
        </p:txBody>
      </p:sp>
      <p:sp>
        <p:nvSpPr>
          <p:cNvPr id="2" name="Content Placeholder 1"/>
          <p:cNvSpPr>
            <a:spLocks noGrp="1"/>
          </p:cNvSpPr>
          <p:nvPr>
            <p:ph sz="quarter" idx="13"/>
          </p:nvPr>
        </p:nvSpPr>
        <p:spPr>
          <a:xfrm>
            <a:off x="44450" y="730250"/>
            <a:ext cx="9099550" cy="6043295"/>
          </a:xfrm>
        </p:spPr>
        <p:txBody>
          <a:bodyPr>
            <a:noAutofit/>
          </a:bodyPr>
          <a:lstStyle/>
          <a:p>
            <a:r>
              <a:rPr lang="en-IN" sz="1800" dirty="0">
                <a:latin typeface="Times New Roman" panose="02020603050405020304" pitchFamily="18" charset="0"/>
                <a:cs typeface="Times New Roman" panose="02020603050405020304" pitchFamily="18" charset="0"/>
                <a:sym typeface="+mn-ea"/>
              </a:rPr>
              <a:t>This application provides facilities like mails, instant message and allows employees to communicate more effectively, and access the resources they need to maximize their day-to-day productivity. It provides fast and better access to up-to-date information.</a:t>
            </a:r>
            <a:endParaRPr lang="en-IN" sz="1800" dirty="0">
              <a:latin typeface="Times New Roman" panose="02020603050405020304" pitchFamily="18" charset="0"/>
              <a:cs typeface="Times New Roman" panose="02020603050405020304" pitchFamily="18" charset="0"/>
              <a:sym typeface="+mn-ea"/>
            </a:endParaRPr>
          </a:p>
          <a:p>
            <a:r>
              <a:rPr lang="en-IN" sz="1800" dirty="0">
                <a:latin typeface="Times New Roman" panose="02020603050405020304" pitchFamily="18" charset="0"/>
                <a:cs typeface="Times New Roman" panose="02020603050405020304" pitchFamily="18" charset="0"/>
                <a:sym typeface="+mn-ea"/>
              </a:rPr>
              <a:t>This project “Intra Mailing System” aims at providing a good communication interface for the organization. It can cut down the time of employees send on routine communication tasks. Its successful Implementation makes easy the job of employees in the organization.</a:t>
            </a:r>
            <a:endParaRPr lang="en-IN" sz="1800" dirty="0">
              <a:latin typeface="Times New Roman" panose="02020603050405020304" pitchFamily="18" charset="0"/>
              <a:cs typeface="Times New Roman" panose="02020603050405020304" pitchFamily="18" charset="0"/>
              <a:sym typeface="+mn-ea"/>
            </a:endParaRPr>
          </a:p>
          <a:p>
            <a:r>
              <a:rPr lang="en-IN" sz="1800" dirty="0">
                <a:latin typeface="Times New Roman" panose="02020603050405020304" pitchFamily="18" charset="0"/>
                <a:cs typeface="Times New Roman" panose="02020603050405020304" pitchFamily="18" charset="0"/>
              </a:rPr>
              <a:t>MAIL:</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Intra Mailing system allows organizations with intranet to exchange emails internally without the need of an Internet connection, in which</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Usually text is transmitted,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Operations include sending, storing, processing, and receiving information,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Users are allowed to communicate under specified conditions, and Messages are held in storage until called for by addressee.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basic problem is that they communicate or make correspondence only through post as their units are located in remote areas. This method of communication is very slow in nature and it’s not reliable.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Therefore, the solution for this problem is to develop a communication channel that meet the need of the organization. Basically, the computerized solution is for improving the services as well as self-efficiency of the computer.</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descr="icons-week-intro.png"/>
          <p:cNvPicPr>
            <a:picLocks noChangeAspect="1"/>
          </p:cNvPicPr>
          <p:nvPr/>
        </p:nvPicPr>
        <p:blipFill>
          <a:blip r:embed="rId1" cstate="print"/>
          <a:stretch>
            <a:fillRect/>
          </a:stretch>
        </p:blipFill>
        <p:spPr>
          <a:xfrm>
            <a:off x="7853045" y="6221730"/>
            <a:ext cx="1993265" cy="9448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uzzle-26704132.jpg"/>
          <p:cNvPicPr>
            <a:picLocks noChangeAspect="1"/>
          </p:cNvPicPr>
          <p:nvPr/>
        </p:nvPicPr>
        <p:blipFill>
          <a:blip r:embed="rId1" cstate="print"/>
          <a:stretch>
            <a:fillRect/>
          </a:stretch>
        </p:blipFill>
        <p:spPr>
          <a:xfrm>
            <a:off x="5708904" y="0"/>
            <a:ext cx="3435096" cy="2167128"/>
          </a:xfrm>
          <a:prstGeom prst="rect">
            <a:avLst/>
          </a:prstGeom>
        </p:spPr>
      </p:pic>
      <p:sp>
        <p:nvSpPr>
          <p:cNvPr id="2" name="Content Placeholder 1"/>
          <p:cNvSpPr/>
          <p:nvPr>
            <p:ph sz="quarter" idx="13"/>
          </p:nvPr>
        </p:nvSpPr>
        <p:spPr>
          <a:xfrm>
            <a:off x="146685" y="99695"/>
            <a:ext cx="8997315" cy="6658610"/>
          </a:xfrm>
        </p:spPr>
        <p:txBody>
          <a:bodyPr>
            <a:noAutofit/>
          </a:bodyPr>
          <a:p>
            <a:r>
              <a:rPr lang="en-IN" altLang="en-US" sz="1600" b="1">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Bernard MT Condensed" panose="02050806060905020404" charset="0"/>
              </a:rPr>
              <a:t> </a:t>
            </a:r>
            <a:r>
              <a:rPr lang="en-IN" altLang="en-US" sz="1800" b="1">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Bernard MT Condensed" panose="02050806060905020404" charset="0"/>
              </a:rPr>
              <a:t>                        </a:t>
            </a:r>
            <a:r>
              <a:rPr lang="en-IN" altLang="en-US" sz="2400" b="1">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DFMincho-SU" panose="02010609010101010101" charset="-128"/>
                <a:ea typeface="DFMincho-SU" panose="02010609010101010101" charset="-128"/>
              </a:rPr>
              <a:t> OBJECTIVE OF THE PROJECT</a:t>
            </a:r>
            <a:endParaRPr lang="en-IN" altLang="en-US" sz="2400" b="1">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DFMincho-SU" panose="02010609010101010101" charset="-128"/>
              <a:ea typeface="DFMincho-SU" panose="02010609010101010101" charset="-128"/>
            </a:endParaRPr>
          </a:p>
          <a:p>
            <a:pPr marL="45720" indent="0">
              <a:buNone/>
            </a:pPr>
            <a:r>
              <a:rPr lang="en-US" sz="1800"/>
              <a:t> </a:t>
            </a:r>
            <a:endParaRPr lang="en-US" sz="1800"/>
          </a:p>
          <a:p>
            <a:pPr marL="45720" indent="0">
              <a:buNone/>
            </a:pPr>
            <a:r>
              <a:rPr lang="en-US" sz="1800"/>
              <a:t>The main objective of this system “Intranet Mail System” is to develop a communication interface for the organization. “Intranet Mailing System” meets the need of the employees in the organisation for communicating with each other within their units. This application provides basic requirements such as  </a:t>
            </a:r>
            <a:r>
              <a:rPr lang="en-IN" altLang="en-US" sz="1800"/>
              <a:t>:</a:t>
            </a:r>
            <a:r>
              <a:rPr lang="en-US" sz="1800"/>
              <a:t>      </a:t>
            </a:r>
            <a:endParaRPr lang="en-US" sz="1800"/>
          </a:p>
          <a:p>
            <a:r>
              <a:rPr lang="en-US" sz="1800"/>
              <a:t>                               Mail Management</a:t>
            </a:r>
            <a:endParaRPr lang="en-US" sz="1800"/>
          </a:p>
          <a:p>
            <a:r>
              <a:rPr lang="en-US" sz="1800"/>
              <a:t>	Instant Message</a:t>
            </a:r>
            <a:endParaRPr lang="en-US" sz="1800"/>
          </a:p>
          <a:p>
            <a:r>
              <a:rPr lang="en-US" sz="1800"/>
              <a:t>The Intra Mailing System is very User-Friendly application. </a:t>
            </a:r>
            <a:endParaRPr lang="en-US" sz="1800"/>
          </a:p>
          <a:p>
            <a:r>
              <a:rPr lang="en-US" sz="1800"/>
              <a:t>The objective of this software is to completely automate the process of organization.</a:t>
            </a:r>
            <a:endParaRPr lang="en-US" sz="1800"/>
          </a:p>
          <a:p>
            <a:r>
              <a:rPr lang="en-US" sz="1800"/>
              <a:t>User can send information and query to each other.</a:t>
            </a:r>
            <a:endParaRPr lang="en-US" sz="1800"/>
          </a:p>
          <a:p>
            <a:r>
              <a:rPr lang="en-US" sz="1800"/>
              <a:t> Provide the facilities that improve the procedures within organizations.</a:t>
            </a:r>
            <a:endParaRPr lang="en-US" sz="1800"/>
          </a:p>
          <a:p>
            <a:r>
              <a:rPr lang="en-US" sz="1800"/>
              <a:t> To maintain and store the information about the process of organization.</a:t>
            </a:r>
            <a:endParaRPr lang="en-US" sz="1800"/>
          </a:p>
          <a:p>
            <a:r>
              <a:rPr lang="en-US" sz="1800"/>
              <a:t> Provide excellent and easy to access means of communication medium between Employees and Admin.</a:t>
            </a:r>
            <a:endParaRPr lang="en-US" sz="1800"/>
          </a:p>
          <a:p>
            <a:r>
              <a:rPr lang="en-US" sz="1800"/>
              <a:t> Provide Classifieds as a service to enable its Employees to connect with one another.</a:t>
            </a:r>
            <a:endParaRPr lang="en-US" sz="1800"/>
          </a:p>
          <a:p>
            <a:r>
              <a:rPr lang="en-US" sz="1800"/>
              <a:t> Provides the facility to maintain profile and inbox of each employee separately. </a:t>
            </a:r>
            <a:endParaRPr 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73162"/>
          </a:xfrm>
          <a:effectLst>
            <a:outerShdw blurRad="50800" dist="38100" dir="5400000" algn="t" rotWithShape="0">
              <a:prstClr val="black">
                <a:alpha val="40000"/>
              </a:prstClr>
            </a:outerShdw>
          </a:effectLst>
        </p:spPr>
        <p:txBody>
          <a:bodyPr>
            <a:normAutofit fontScale="90000"/>
          </a:bodyPr>
          <a:lstStyle/>
          <a:p>
            <a:r>
              <a:rPr lang="en-US" sz="3600" b="1" u="sng" dirty="0" smtClean="0">
                <a:solidFill>
                  <a:schemeClr val="bg2">
                    <a:lumMod val="25000"/>
                  </a:schemeClr>
                </a:solidFill>
                <a:effectLst/>
                <a:latin typeface="Bodoni MT Black" panose="02070A03080606020203" pitchFamily="18" charset="0"/>
              </a:rPr>
              <a:t>TOOLS </a:t>
            </a:r>
            <a:r>
              <a:rPr lang="en-US" sz="3600" b="1" u="sng" dirty="0">
                <a:solidFill>
                  <a:schemeClr val="bg2">
                    <a:lumMod val="25000"/>
                  </a:schemeClr>
                </a:solidFill>
                <a:effectLst/>
                <a:latin typeface="Bodoni MT Black" panose="02070A03080606020203" pitchFamily="18" charset="0"/>
              </a:rPr>
              <a:t>AND ENVIRONMENT USED :</a:t>
            </a:r>
            <a:br>
              <a:rPr lang="en-US" dirty="0"/>
            </a:br>
            <a:endParaRPr lang="en-US" dirty="0"/>
          </a:p>
        </p:txBody>
      </p:sp>
      <p:sp>
        <p:nvSpPr>
          <p:cNvPr id="3" name="Content Placeholder 2"/>
          <p:cNvSpPr>
            <a:spLocks noGrp="1"/>
          </p:cNvSpPr>
          <p:nvPr>
            <p:ph sz="quarter" idx="13"/>
          </p:nvPr>
        </p:nvSpPr>
        <p:spPr>
          <a:xfrm>
            <a:off x="533400" y="1600200"/>
            <a:ext cx="8153400" cy="4343400"/>
          </a:xfrm>
        </p:spPr>
        <p:txBody>
          <a:bodyPr>
            <a:normAutofit fontScale="90000" lnSpcReduction="20000"/>
          </a:bodyPr>
          <a:lstStyle/>
          <a:p>
            <a:pPr>
              <a:buNone/>
            </a:pPr>
            <a:endParaRPr lang="en-US" sz="2400" b="1" dirty="0" smtClean="0">
              <a:latin typeface="Andalus" pitchFamily="18" charset="-78"/>
              <a:cs typeface="Andalus" pitchFamily="18" charset="-78"/>
            </a:endParaRPr>
          </a:p>
          <a:p>
            <a:pPr>
              <a:buNone/>
            </a:pPr>
            <a:r>
              <a:rPr lang="en-US" sz="2400" b="1" dirty="0" smtClean="0">
                <a:solidFill>
                  <a:schemeClr val="accent1">
                    <a:lumMod val="75000"/>
                  </a:schemeClr>
                </a:solidFill>
                <a:latin typeface="Andalus" pitchFamily="18" charset="-78"/>
                <a:cs typeface="Andalus" pitchFamily="18" charset="-78"/>
              </a:rPr>
              <a:t>APPLICATION</a:t>
            </a:r>
            <a:r>
              <a:rPr lang="en-US" sz="2400" b="1" dirty="0">
                <a:solidFill>
                  <a:schemeClr val="accent1">
                    <a:lumMod val="75000"/>
                  </a:schemeClr>
                </a:solidFill>
                <a:latin typeface="Andalus" pitchFamily="18" charset="-78"/>
                <a:cs typeface="Andalus" pitchFamily="18" charset="-78"/>
              </a:rPr>
              <a:t>		</a:t>
            </a:r>
            <a:r>
              <a:rPr lang="en-US" sz="2400" b="1" dirty="0" smtClean="0">
                <a:solidFill>
                  <a:schemeClr val="accent1">
                    <a:lumMod val="75000"/>
                  </a:schemeClr>
                </a:solidFill>
                <a:latin typeface="Andalus" pitchFamily="18" charset="-78"/>
                <a:cs typeface="Andalus" pitchFamily="18" charset="-78"/>
              </a:rPr>
              <a:t>	:   </a:t>
            </a:r>
            <a:r>
              <a:rPr lang="en-IN" altLang="en-US" sz="2800" b="1" dirty="0" smtClean="0">
                <a:solidFill>
                  <a:schemeClr val="accent1">
                    <a:lumMod val="75000"/>
                  </a:schemeClr>
                </a:solidFill>
                <a:latin typeface="Andalus" pitchFamily="18" charset="-78"/>
                <a:cs typeface="Andalus" pitchFamily="18" charset="-78"/>
              </a:rPr>
              <a:t>INTRANET MAIL                                                                      SYSTEM </a:t>
            </a:r>
            <a:endParaRPr lang="en-IN" altLang="en-US" sz="2800" b="1" dirty="0" smtClean="0">
              <a:solidFill>
                <a:schemeClr val="accent1">
                  <a:lumMod val="75000"/>
                </a:schemeClr>
              </a:solidFill>
              <a:latin typeface="Andalus" pitchFamily="18" charset="-78"/>
              <a:cs typeface="Andalus" pitchFamily="18" charset="-78"/>
            </a:endParaRPr>
          </a:p>
          <a:p>
            <a:pPr>
              <a:buNone/>
            </a:pPr>
            <a:endParaRPr lang="en-US" sz="2400" b="1" dirty="0">
              <a:solidFill>
                <a:schemeClr val="accent1">
                  <a:lumMod val="75000"/>
                </a:schemeClr>
              </a:solidFill>
              <a:latin typeface="Andalus" pitchFamily="18" charset="-78"/>
              <a:cs typeface="Andalus" pitchFamily="18" charset="-78"/>
            </a:endParaRPr>
          </a:p>
          <a:p>
            <a:pPr>
              <a:buNone/>
            </a:pPr>
            <a:r>
              <a:rPr lang="en-US" sz="2400" b="1" dirty="0" smtClean="0">
                <a:solidFill>
                  <a:schemeClr val="accent1">
                    <a:lumMod val="75000"/>
                  </a:schemeClr>
                </a:solidFill>
                <a:latin typeface="Andalus" pitchFamily="18" charset="-78"/>
                <a:cs typeface="Andalus" pitchFamily="18" charset="-78"/>
              </a:rPr>
              <a:t>OPERATING  SYSTEM</a:t>
            </a:r>
            <a:r>
              <a:rPr lang="en-US" sz="2400" b="1" dirty="0">
                <a:solidFill>
                  <a:schemeClr val="accent1">
                    <a:lumMod val="75000"/>
                  </a:schemeClr>
                </a:solidFill>
                <a:latin typeface="Andalus" pitchFamily="18" charset="-78"/>
                <a:cs typeface="Andalus" pitchFamily="18" charset="-78"/>
              </a:rPr>
              <a:t>	</a:t>
            </a:r>
            <a:r>
              <a:rPr lang="en-US" sz="2400" b="1" dirty="0" smtClean="0">
                <a:solidFill>
                  <a:schemeClr val="accent1">
                    <a:lumMod val="75000"/>
                  </a:schemeClr>
                </a:solidFill>
                <a:latin typeface="Andalus" pitchFamily="18" charset="-78"/>
                <a:cs typeface="Andalus" pitchFamily="18" charset="-78"/>
              </a:rPr>
              <a:t>	:   WINDOWS </a:t>
            </a:r>
            <a:r>
              <a:rPr lang="en-IN" altLang="en-US" sz="2400" b="1" dirty="0" smtClean="0">
                <a:solidFill>
                  <a:schemeClr val="accent1">
                    <a:lumMod val="75000"/>
                  </a:schemeClr>
                </a:solidFill>
                <a:latin typeface="Andalus" pitchFamily="18" charset="-78"/>
                <a:cs typeface="Andalus" pitchFamily="18" charset="-78"/>
              </a:rPr>
              <a:t>10</a:t>
            </a:r>
            <a:r>
              <a:rPr lang="en-US" sz="2400" b="1" dirty="0">
                <a:solidFill>
                  <a:schemeClr val="accent1">
                    <a:lumMod val="75000"/>
                  </a:schemeClr>
                </a:solidFill>
                <a:latin typeface="Andalus" pitchFamily="18" charset="-78"/>
                <a:cs typeface="Andalus" pitchFamily="18" charset="-78"/>
              </a:rPr>
              <a:t>(64 bit</a:t>
            </a:r>
            <a:r>
              <a:rPr lang="en-US" sz="2400" b="1" dirty="0" smtClean="0">
                <a:solidFill>
                  <a:schemeClr val="accent1">
                    <a:lumMod val="75000"/>
                  </a:schemeClr>
                </a:solidFill>
                <a:latin typeface="Andalus" pitchFamily="18" charset="-78"/>
                <a:cs typeface="Andalus" pitchFamily="18" charset="-78"/>
              </a:rPr>
              <a:t>)</a:t>
            </a:r>
            <a:endParaRPr lang="en-US" sz="2400" b="1" dirty="0" smtClean="0">
              <a:solidFill>
                <a:schemeClr val="accent1">
                  <a:lumMod val="75000"/>
                </a:schemeClr>
              </a:solidFill>
              <a:latin typeface="Andalus" pitchFamily="18" charset="-78"/>
              <a:cs typeface="Andalus" pitchFamily="18" charset="-78"/>
            </a:endParaRPr>
          </a:p>
          <a:p>
            <a:pPr>
              <a:buNone/>
            </a:pPr>
            <a:endParaRPr lang="en-US" sz="2400" b="1" dirty="0">
              <a:solidFill>
                <a:schemeClr val="accent1">
                  <a:lumMod val="75000"/>
                </a:schemeClr>
              </a:solidFill>
              <a:latin typeface="Andalus" pitchFamily="18" charset="-78"/>
              <a:cs typeface="Andalus" pitchFamily="18" charset="-78"/>
            </a:endParaRPr>
          </a:p>
          <a:p>
            <a:pPr>
              <a:buNone/>
            </a:pPr>
            <a:r>
              <a:rPr lang="en-US" sz="2400" b="1" dirty="0">
                <a:solidFill>
                  <a:schemeClr val="accent1">
                    <a:lumMod val="75000"/>
                  </a:schemeClr>
                </a:solidFill>
                <a:latin typeface="Andalus" pitchFamily="18" charset="-78"/>
                <a:cs typeface="Andalus" pitchFamily="18" charset="-78"/>
              </a:rPr>
              <a:t>FRONT </a:t>
            </a:r>
            <a:r>
              <a:rPr lang="en-US" sz="2400" b="1" dirty="0" smtClean="0">
                <a:solidFill>
                  <a:schemeClr val="accent1">
                    <a:lumMod val="75000"/>
                  </a:schemeClr>
                </a:solidFill>
                <a:latin typeface="Andalus" pitchFamily="18" charset="-78"/>
                <a:cs typeface="Andalus" pitchFamily="18" charset="-78"/>
              </a:rPr>
              <a:t> END / GUI  TOOLS	:    </a:t>
            </a:r>
            <a:r>
              <a:rPr lang="en-IN" altLang="en-US" sz="2400" b="1" dirty="0" smtClean="0">
                <a:solidFill>
                  <a:schemeClr val="accent1">
                    <a:lumMod val="75000"/>
                  </a:schemeClr>
                </a:solidFill>
                <a:latin typeface="Andalus" pitchFamily="18" charset="-78"/>
                <a:cs typeface="Andalus" pitchFamily="18" charset="-78"/>
              </a:rPr>
              <a:t>JAVA SCRIPT/ECLIPSE</a:t>
            </a:r>
            <a:endParaRPr lang="en-IN" altLang="en-US" sz="2400" b="1" dirty="0" smtClean="0">
              <a:solidFill>
                <a:schemeClr val="accent1">
                  <a:lumMod val="75000"/>
                </a:schemeClr>
              </a:solidFill>
              <a:latin typeface="Andalus" pitchFamily="18" charset="-78"/>
              <a:cs typeface="Andalus" pitchFamily="18" charset="-78"/>
            </a:endParaRPr>
          </a:p>
          <a:p>
            <a:pPr>
              <a:buNone/>
            </a:pPr>
            <a:endParaRPr lang="en-US" sz="2400" b="1" dirty="0">
              <a:solidFill>
                <a:schemeClr val="accent1">
                  <a:lumMod val="75000"/>
                </a:schemeClr>
              </a:solidFill>
              <a:latin typeface="Andalus" pitchFamily="18" charset="-78"/>
              <a:cs typeface="Andalus" pitchFamily="18" charset="-78"/>
            </a:endParaRPr>
          </a:p>
          <a:p>
            <a:pPr>
              <a:buNone/>
            </a:pPr>
            <a:r>
              <a:rPr lang="en-US" sz="2400" b="1" dirty="0" smtClean="0">
                <a:solidFill>
                  <a:schemeClr val="accent1">
                    <a:lumMod val="75000"/>
                  </a:schemeClr>
                </a:solidFill>
                <a:latin typeface="Andalus" pitchFamily="18" charset="-78"/>
                <a:cs typeface="Andalus" pitchFamily="18" charset="-78"/>
              </a:rPr>
              <a:t>RDBMS / BACK  END</a:t>
            </a:r>
            <a:r>
              <a:rPr lang="en-US" sz="2400" b="1" dirty="0">
                <a:solidFill>
                  <a:schemeClr val="accent1">
                    <a:lumMod val="75000"/>
                  </a:schemeClr>
                </a:solidFill>
                <a:latin typeface="Andalus" pitchFamily="18" charset="-78"/>
                <a:cs typeface="Andalus" pitchFamily="18" charset="-78"/>
              </a:rPr>
              <a:t>	</a:t>
            </a:r>
            <a:r>
              <a:rPr lang="en-US" sz="2400" b="1" dirty="0" smtClean="0">
                <a:solidFill>
                  <a:schemeClr val="accent1">
                    <a:lumMod val="75000"/>
                  </a:schemeClr>
                </a:solidFill>
                <a:latin typeface="Andalus" pitchFamily="18" charset="-78"/>
                <a:cs typeface="Andalus" pitchFamily="18" charset="-78"/>
              </a:rPr>
              <a:t>	:    ORACLE</a:t>
            </a:r>
            <a:r>
              <a:rPr lang="en-IN" altLang="en-US" sz="2400" b="1" dirty="0" smtClean="0">
                <a:solidFill>
                  <a:schemeClr val="accent1">
                    <a:lumMod val="75000"/>
                  </a:schemeClr>
                </a:solidFill>
                <a:latin typeface="Andalus" pitchFamily="18" charset="-78"/>
                <a:cs typeface="Andalus" pitchFamily="18" charset="-78"/>
              </a:rPr>
              <a:t>/SERVLET</a:t>
            </a:r>
            <a:endParaRPr lang="en-IN" altLang="en-US" sz="2400" b="1" dirty="0" smtClean="0">
              <a:solidFill>
                <a:schemeClr val="accent1">
                  <a:lumMod val="75000"/>
                </a:schemeClr>
              </a:solidFill>
              <a:latin typeface="Andalus" pitchFamily="18" charset="-78"/>
              <a:cs typeface="Andalus" pitchFamily="18" charset="-78"/>
            </a:endParaRPr>
          </a:p>
          <a:p>
            <a:endParaRPr lang="en-US" dirty="0"/>
          </a:p>
        </p:txBody>
      </p:sp>
      <p:pic>
        <p:nvPicPr>
          <p:cNvPr id="5" name="Picture 4" descr="Tools-icon.png"/>
          <p:cNvPicPr>
            <a:picLocks noChangeAspect="1"/>
          </p:cNvPicPr>
          <p:nvPr/>
        </p:nvPicPr>
        <p:blipFill>
          <a:blip r:embed="rId1" cstate="print"/>
          <a:stretch>
            <a:fillRect/>
          </a:stretch>
        </p:blipFill>
        <p:spPr>
          <a:xfrm>
            <a:off x="7593965" y="5307965"/>
            <a:ext cx="1602105" cy="15881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4835" y="0"/>
            <a:ext cx="6831965" cy="1143000"/>
          </a:xfrm>
        </p:spPr>
        <p:txBody>
          <a:bodyPr/>
          <a:lstStyle/>
          <a:p>
            <a:r>
              <a:rPr lang="en-US" u="sng" dirty="0" smtClean="0">
                <a:solidFill>
                  <a:schemeClr val="bg2">
                    <a:lumMod val="25000"/>
                  </a:schemeClr>
                </a:solidFill>
                <a:latin typeface="Bodoni MT Black" panose="02070A03080606020203" pitchFamily="18" charset="0"/>
              </a:rPr>
              <a:t>PROJECT MODULE</a:t>
            </a:r>
            <a:endParaRPr lang="en-US" u="sng" dirty="0">
              <a:solidFill>
                <a:schemeClr val="bg2">
                  <a:lumMod val="25000"/>
                </a:schemeClr>
              </a:solidFill>
              <a:latin typeface="Bodoni MT Black" panose="02070A03080606020203" pitchFamily="18" charset="0"/>
            </a:endParaRPr>
          </a:p>
        </p:txBody>
      </p:sp>
      <p:sp>
        <p:nvSpPr>
          <p:cNvPr id="6" name="TextBox 5"/>
          <p:cNvSpPr txBox="1"/>
          <p:nvPr/>
        </p:nvSpPr>
        <p:spPr>
          <a:xfrm>
            <a:off x="3298825" y="3002280"/>
            <a:ext cx="1905000" cy="922020"/>
          </a:xfrm>
          <a:prstGeom prst="rect">
            <a:avLst/>
          </a:prstGeom>
          <a:noFill/>
        </p:spPr>
        <p:txBody>
          <a:bodyPr wrap="square" rtlCol="0">
            <a:spAutoFit/>
          </a:bodyPr>
          <a:lstStyle/>
          <a:p>
            <a:pPr algn="ctr"/>
            <a:r>
              <a:rPr lang="en-IN" altLang="en-US" dirty="0">
                <a:solidFill>
                  <a:schemeClr val="bg2">
                    <a:lumMod val="25000"/>
                  </a:schemeClr>
                </a:solidFill>
                <a:latin typeface="Arial Black" panose="020B0A04020102020204" pitchFamily="34" charset="0"/>
              </a:rPr>
              <a:t>INTRANET MAIL SYSTEM</a:t>
            </a:r>
            <a:endParaRPr lang="en-IN" altLang="en-US" dirty="0">
              <a:solidFill>
                <a:schemeClr val="bg2">
                  <a:lumMod val="25000"/>
                </a:schemeClr>
              </a:solidFill>
              <a:latin typeface="Arial Black" panose="020B0A04020102020204" pitchFamily="34" charset="0"/>
            </a:endParaRPr>
          </a:p>
        </p:txBody>
      </p:sp>
      <p:sp>
        <p:nvSpPr>
          <p:cNvPr id="2" name="Rounded Rectangle 1"/>
          <p:cNvSpPr/>
          <p:nvPr/>
        </p:nvSpPr>
        <p:spPr>
          <a:xfrm>
            <a:off x="3249930" y="1153160"/>
            <a:ext cx="1953895" cy="1018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solidFill>
                  <a:schemeClr val="bg1"/>
                </a:solidFill>
              </a:rPr>
              <a:t>ADMINISTRATOR</a:t>
            </a:r>
            <a:endParaRPr lang="en-IN" altLang="en-US" dirty="0">
              <a:solidFill>
                <a:schemeClr val="bg1"/>
              </a:solidFill>
            </a:endParaRPr>
          </a:p>
        </p:txBody>
      </p:sp>
      <p:sp>
        <p:nvSpPr>
          <p:cNvPr id="7" name="Rounded Rectangle 6"/>
          <p:cNvSpPr/>
          <p:nvPr/>
        </p:nvSpPr>
        <p:spPr>
          <a:xfrm>
            <a:off x="5323840" y="1802765"/>
            <a:ext cx="1755648"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solidFill>
                  <a:schemeClr val="bg1"/>
                </a:solidFill>
              </a:rPr>
              <a:t>USER</a:t>
            </a:r>
            <a:endParaRPr lang="en-IN" altLang="en-US" dirty="0" smtClean="0">
              <a:solidFill>
                <a:schemeClr val="bg1"/>
              </a:solidFill>
            </a:endParaRPr>
          </a:p>
        </p:txBody>
      </p:sp>
      <p:sp>
        <p:nvSpPr>
          <p:cNvPr id="8" name="Rounded Rectangle 7"/>
          <p:cNvSpPr/>
          <p:nvPr/>
        </p:nvSpPr>
        <p:spPr>
          <a:xfrm>
            <a:off x="5440680" y="2933720"/>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REGISTRATIO</a:t>
            </a:r>
            <a:r>
              <a:rPr lang="en-IN" altLang="en-US" dirty="0" smtClean="0">
                <a:solidFill>
                  <a:schemeClr val="bg1"/>
                </a:solidFill>
              </a:rPr>
              <a:t>N</a:t>
            </a:r>
            <a:endParaRPr lang="en-IN" altLang="en-US" dirty="0" smtClean="0">
              <a:solidFill>
                <a:schemeClr val="bg1"/>
              </a:solidFill>
            </a:endParaRPr>
          </a:p>
        </p:txBody>
      </p:sp>
      <p:sp>
        <p:nvSpPr>
          <p:cNvPr id="9" name="Rounded Rectangle 8"/>
          <p:cNvSpPr/>
          <p:nvPr/>
        </p:nvSpPr>
        <p:spPr>
          <a:xfrm>
            <a:off x="5440614" y="4047634"/>
            <a:ext cx="1755648"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solidFill>
                  <a:schemeClr val="bg1"/>
                </a:solidFill>
              </a:rPr>
              <a:t>LOGIN</a:t>
            </a:r>
            <a:endParaRPr lang="en-IN" altLang="en-US" dirty="0">
              <a:solidFill>
                <a:schemeClr val="bg1"/>
              </a:solidFill>
            </a:endParaRPr>
          </a:p>
        </p:txBody>
      </p:sp>
      <p:sp>
        <p:nvSpPr>
          <p:cNvPr id="10" name="Rounded Rectangle 9"/>
          <p:cNvSpPr/>
          <p:nvPr/>
        </p:nvSpPr>
        <p:spPr>
          <a:xfrm>
            <a:off x="3447982" y="4557539"/>
            <a:ext cx="1755648"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solidFill>
                  <a:schemeClr val="bg1"/>
                </a:solidFill>
              </a:rPr>
              <a:t>MAIL-INBOX</a:t>
            </a:r>
            <a:endParaRPr lang="en-IN" altLang="en-US" dirty="0">
              <a:solidFill>
                <a:schemeClr val="bg1"/>
              </a:solidFill>
            </a:endParaRPr>
          </a:p>
        </p:txBody>
      </p:sp>
      <p:sp>
        <p:nvSpPr>
          <p:cNvPr id="11" name="Rounded Rectangle 10"/>
          <p:cNvSpPr/>
          <p:nvPr/>
        </p:nvSpPr>
        <p:spPr>
          <a:xfrm>
            <a:off x="1388745" y="4443549"/>
            <a:ext cx="1755648"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solidFill>
                  <a:schemeClr val="bg1"/>
                </a:solidFill>
              </a:rPr>
              <a:t>COMPOSED MAIL</a:t>
            </a:r>
            <a:endParaRPr lang="en-US" dirty="0">
              <a:solidFill>
                <a:schemeClr val="bg1"/>
              </a:solidFill>
            </a:endParaRPr>
          </a:p>
        </p:txBody>
      </p:sp>
      <p:sp>
        <p:nvSpPr>
          <p:cNvPr id="12" name="Rounded Rectangle 11"/>
          <p:cNvSpPr/>
          <p:nvPr/>
        </p:nvSpPr>
        <p:spPr>
          <a:xfrm>
            <a:off x="1304812" y="3162404"/>
            <a:ext cx="1755648"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solidFill>
                  <a:schemeClr val="bg1"/>
                </a:solidFill>
              </a:rPr>
              <a:t>CHA</a:t>
            </a:r>
            <a:r>
              <a:rPr lang="en-US" dirty="0" smtClean="0">
                <a:solidFill>
                  <a:schemeClr val="bg1"/>
                </a:solidFill>
              </a:rPr>
              <a:t>T</a:t>
            </a:r>
            <a:endParaRPr lang="en-US" dirty="0">
              <a:solidFill>
                <a:schemeClr val="bg1"/>
              </a:solidFill>
            </a:endParaRPr>
          </a:p>
        </p:txBody>
      </p:sp>
      <p:sp>
        <p:nvSpPr>
          <p:cNvPr id="4" name="Rounded Rectangle 3"/>
          <p:cNvSpPr/>
          <p:nvPr/>
        </p:nvSpPr>
        <p:spPr>
          <a:xfrm>
            <a:off x="1388745" y="1947545"/>
            <a:ext cx="1755775" cy="1018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a:solidFill>
                  <a:schemeClr val="bg1"/>
                </a:solidFill>
              </a:rPr>
              <a:t>LOGOUT</a:t>
            </a:r>
            <a:endParaRPr lang="en-IN" alt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nouncement-ppt-background.jpg"/>
          <p:cNvPicPr>
            <a:picLocks noChangeAspect="1"/>
          </p:cNvPicPr>
          <p:nvPr/>
        </p:nvPicPr>
        <p:blipFill>
          <a:blip r:embed="rId1" cstate="print"/>
          <a:stretch>
            <a:fillRect/>
          </a:stretch>
        </p:blipFill>
        <p:spPr>
          <a:xfrm>
            <a:off x="0" y="0"/>
            <a:ext cx="9144000" cy="6858000"/>
          </a:xfrm>
          <a:prstGeom prst="rect">
            <a:avLst/>
          </a:prstGeom>
        </p:spPr>
      </p:pic>
      <p:sp>
        <p:nvSpPr>
          <p:cNvPr id="3" name="TextBox 2"/>
          <p:cNvSpPr txBox="1"/>
          <p:nvPr/>
        </p:nvSpPr>
        <p:spPr>
          <a:xfrm>
            <a:off x="3352800" y="3352800"/>
            <a:ext cx="3276600" cy="1077218"/>
          </a:xfrm>
          <a:prstGeom prst="rect">
            <a:avLst/>
          </a:prstGeom>
          <a:noFill/>
        </p:spPr>
        <p:txBody>
          <a:bodyPr wrap="square" rtlCol="0">
            <a:spAutoFit/>
          </a:bodyPr>
          <a:lstStyle/>
          <a:p>
            <a:pPr algn="ctr"/>
            <a:r>
              <a:rPr lang="en-US" sz="3200" dirty="0" smtClean="0">
                <a:solidFill>
                  <a:schemeClr val="bg2">
                    <a:lumMod val="25000"/>
                  </a:schemeClr>
                </a:solidFill>
                <a:latin typeface="Bodoni MT Black" panose="02070A03080606020203" pitchFamily="18" charset="0"/>
              </a:rPr>
              <a:t>DATA FLOW DIAGRAM</a:t>
            </a:r>
            <a:endParaRPr lang="en-US" sz="3200" dirty="0">
              <a:solidFill>
                <a:schemeClr val="bg2">
                  <a:lumMod val="25000"/>
                </a:schemeClr>
              </a:solidFill>
              <a:latin typeface="Bodoni MT Black" panose="02070A03080606020203" pitchFamily="18" charset="0"/>
            </a:endParaRPr>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0</TotalTime>
  <Words>5843</Words>
  <Application>WPS Presentation</Application>
  <PresentationFormat>On-screen Show (4:3)</PresentationFormat>
  <Paragraphs>195</Paragraphs>
  <Slides>34</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33</vt:i4>
      </vt:variant>
      <vt:variant>
        <vt:lpstr>幻灯片标题</vt:lpstr>
      </vt:variant>
      <vt:variant>
        <vt:i4>34</vt:i4>
      </vt:variant>
    </vt:vector>
  </HeadingPairs>
  <TitlesOfParts>
    <vt:vector size="91" baseType="lpstr">
      <vt:lpstr>Arial</vt:lpstr>
      <vt:lpstr>SimSun</vt:lpstr>
      <vt:lpstr>Wingdings</vt:lpstr>
      <vt:lpstr>Georgia</vt:lpstr>
      <vt:lpstr>Algerian</vt:lpstr>
      <vt:lpstr>Times New Roman</vt:lpstr>
      <vt:lpstr>Calibri Light</vt:lpstr>
      <vt:lpstr>Calibri</vt:lpstr>
      <vt:lpstr>Bernard MT Condensed</vt:lpstr>
      <vt:lpstr>DFMincho-SU</vt:lpstr>
      <vt:lpstr>Bodoni MT Black</vt:lpstr>
      <vt:lpstr>Andalus</vt:lpstr>
      <vt:lpstr>Baskerville Old Face</vt:lpstr>
      <vt:lpstr>Calibri</vt:lpstr>
      <vt:lpstr>Times New Roman</vt:lpstr>
      <vt:lpstr>Wingdings</vt:lpstr>
      <vt:lpstr>Arial Black</vt:lpstr>
      <vt:lpstr>Trebuchet MS</vt:lpstr>
      <vt:lpstr>Microsoft YaHei</vt:lpstr>
      <vt:lpstr/>
      <vt:lpstr>Arial Unicode MS</vt:lpstr>
      <vt:lpstr>Adobe Heiti Std R</vt:lpstr>
      <vt:lpstr>Segoe Print</vt:lpstr>
      <vt:lpstr>Slipstream</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 INTRODUCTION</vt:lpstr>
      <vt:lpstr>PowerPoint 演示文稿</vt:lpstr>
      <vt:lpstr>TOOLS AND ENVIRONMENT USED : </vt:lpstr>
      <vt:lpstr>PROJECT MODULE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LIMITATIONS OF PROJECT</vt:lpstr>
      <vt:lpstr>FUTURE SCOPE     OF PROJECT</vt:lpstr>
      <vt:lpstr>CONCLUSION</vt:lpstr>
      <vt:lpstr> 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puja sharma</dc:creator>
  <cp:lastModifiedBy>abc</cp:lastModifiedBy>
  <cp:revision>261</cp:revision>
  <dcterms:created xsi:type="dcterms:W3CDTF">2016-01-29T13:47:00Z</dcterms:created>
  <dcterms:modified xsi:type="dcterms:W3CDTF">2019-04-29T13:17:55Z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