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D97B-037B-4CA5-A7A0-59D73460C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3EA5D-CEAB-4918-A0E1-0A06168F0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B537C-FD3C-4177-BDA2-A76C7DFA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51FE-811C-409C-B9CB-B89E3417D9E4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C60DA-3059-4787-AE98-D41179D7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ABFE2-1F05-4ED9-AB8D-FDD55019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7835-8752-49C5-8852-554C0DB8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6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2381-A974-4F2A-92A5-4E368D1F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030B3-0C7F-4A3D-A22A-36EB1B569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AE028-F27F-4D99-AD0D-2B9B31FF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51FE-811C-409C-B9CB-B89E3417D9E4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8F3C8-4500-4B96-B109-F85928ED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B1B10-BB33-46F6-BBCD-1852907F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7835-8752-49C5-8852-554C0DB8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A51B5-1C58-45A6-BFED-0764029E0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D0F51-3D47-4986-B218-B82721564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9E836-B467-40ED-958F-ACE6FF11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51FE-811C-409C-B9CB-B89E3417D9E4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9B95-F067-46A6-A9C4-08165C96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4C780-1C57-4C0C-BAB4-730293F4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7835-8752-49C5-8852-554C0DB8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3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B9C6-7AEE-425B-BC51-800C24DC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335ED-511A-4468-8296-3D261E8ED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65D2F-C55B-4A0D-9E53-FC284E10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51FE-811C-409C-B9CB-B89E3417D9E4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E6CA8-E82E-4635-A7E0-9AB1028A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9EC37-219B-4375-ADDB-1F56603A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7835-8752-49C5-8852-554C0DB8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1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7EB6-9EC8-49A2-8179-63C1CD3C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1C544-822C-437A-A318-5A746931B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3A3DB-0B5E-4215-91F7-E06729E0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51FE-811C-409C-B9CB-B89E3417D9E4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B813D-3ED4-467D-8693-8EF4D7A5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496B7-C043-47AB-8DE3-2895C542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7835-8752-49C5-8852-554C0DB8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5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BC67-4589-47DC-90A7-3AD86F54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62F5-09A8-4371-BCE5-CF8E17CBC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70262-3A80-405D-A1AC-65A58EECD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8B6F4-F09E-4706-B9D9-975120BD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51FE-811C-409C-B9CB-B89E3417D9E4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60561-7251-4DB3-9C00-F94FF139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2C6C4-7CF0-42FE-B10C-109558C5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7835-8752-49C5-8852-554C0DB8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6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0A71-CB71-4D39-95A5-F2589CF25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A6F71-7AFA-4C42-9A35-FE471F3D8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B532B-E7B0-4128-82FA-D01FDF55B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3379F-6660-477A-8749-A09BF9F23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E7411-9AF3-4C70-8A81-8867A7F0B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DA03D-6CC4-4819-A5DF-72CEF82D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51FE-811C-409C-B9CB-B89E3417D9E4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14EE4-DBA7-46C9-9B3C-99B0E0A9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7F76B-DE3E-4E7D-81D8-3B1727E4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7835-8752-49C5-8852-554C0DB8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570F-5217-4EA4-ADCC-CB66BC1C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94BE1-0956-491D-AAC6-DB7117E8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51FE-811C-409C-B9CB-B89E3417D9E4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FD857-BCD6-4D3D-9EF6-0E54F97C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D3B87-34A8-4D7D-92A5-F9EB394D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7835-8752-49C5-8852-554C0DB8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6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677E3-F927-4F70-AA86-A0E3E513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51FE-811C-409C-B9CB-B89E3417D9E4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60F5E-BB4E-4A11-BB70-46845B51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46F8A-C3DA-47ED-8F50-FDC67476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7835-8752-49C5-8852-554C0DB8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2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D5D7-964F-44E7-B955-6B79E0495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0164-C12A-434B-B0ED-B4864B4E4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129E2-41F8-4F63-B644-8D4E725A6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68DA5-E8F2-4E9B-AADE-0B485DA6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51FE-811C-409C-B9CB-B89E3417D9E4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72202-AD97-4A9F-BB4B-5C1A0491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4CF2C-F57D-4021-BBE5-DF426FC8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7835-8752-49C5-8852-554C0DB8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6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6D29-5CA5-429E-8264-A8FB702D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83761-5C9B-4F1F-9475-325FFE515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DBBD0-1DC7-41CC-9F9C-D11097F3F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F0A4D-7E76-4269-80BF-B67016DE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51FE-811C-409C-B9CB-B89E3417D9E4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E0BE5-EE6B-41A3-BEB6-A68D4C88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9D925-DE5F-45B5-B680-823DFB11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7835-8752-49C5-8852-554C0DB8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AC773-2A65-4538-800A-6B31C662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3DD87-B915-4B02-8DAF-24A6CD592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FD4AA-8541-42F8-B7B4-35A13B091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251FE-811C-409C-B9CB-B89E3417D9E4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08287-514E-43D9-BBA6-DA379FE22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3EE92-F479-41EF-ACFE-6BA6ADAA5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835-8752-49C5-8852-554C0DB8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01439-AAB0-4920-B732-94971E9A69FE}"/>
                  </a:ext>
                </a:extLst>
              </p:cNvPr>
              <p:cNvSpPr txBox="1"/>
              <p:nvPr/>
            </p:nvSpPr>
            <p:spPr>
              <a:xfrm>
                <a:off x="6389577" y="536412"/>
                <a:ext cx="6822349" cy="61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incentive[</a:t>
                </a:r>
                <a:r>
                  <a:rPr lang="en-US" sz="2400" b="1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𝒍𝒐𝒂𝒏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)/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𝒍𝒐𝒂𝒏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 sz="3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01439-AAB0-4920-B732-94971E9A6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577" y="536412"/>
                <a:ext cx="6822349" cy="618952"/>
              </a:xfrm>
              <a:prstGeom prst="rect">
                <a:avLst/>
              </a:prstGeom>
              <a:blipFill>
                <a:blip r:embed="rId2"/>
                <a:stretch>
                  <a:fillRect l="-134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1C339811-A98F-4FD2-93B0-8D6F09BD2BD1}"/>
                  </a:ext>
                </a:extLst>
              </p:cNvPr>
              <p:cNvSpPr txBox="1">
                <a:spLocks noGrp="1"/>
              </p:cNvSpPr>
              <p:nvPr>
                <p:ph type="ctrTitle"/>
              </p:nvPr>
            </p:nvSpPr>
            <p:spPr>
              <a:xfrm>
                <a:off x="5453027" y="1487008"/>
                <a:ext cx="7117724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 =  L1 + L3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d>
                          <m:dPr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𝒊𝒏𝒄𝒆𝒏𝒕𝒊𝒗𝒆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</m:nary>
                  </m:oMath>
                </a14:m>
                <a:endParaRPr lang="en-US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1C339811-A98F-4FD2-93B0-8D6F09BD2BD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5453027" y="1487008"/>
                <a:ext cx="7117724" cy="424732"/>
              </a:xfrm>
              <a:prstGeom prst="rect">
                <a:avLst/>
              </a:prstGeom>
              <a:blipFill>
                <a:blip r:embed="rId3"/>
                <a:stretch>
                  <a:fillRect t="-147143" b="-2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6">
                <a:extLst>
                  <a:ext uri="{FF2B5EF4-FFF2-40B4-BE49-F238E27FC236}">
                    <a16:creationId xmlns:a16="http://schemas.microsoft.com/office/drawing/2014/main" id="{C5EAA7CA-2A8A-4F4A-8FB7-91E364DBB2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74276" y="2285149"/>
                <a:ext cx="7117724" cy="424732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 anchor="b">
                <a:sp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1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Lsum</a:t>
                </a:r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pt-B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t-B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d>
                          <m:dPr>
                            <m:ctrlP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𝒊𝒏𝒄𝒆𝒏𝒕𝒊𝒗𝒆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</m:nary>
                  </m:oMath>
                </a14:m>
                <a:endParaRPr lang="en-US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itle 6">
                <a:extLst>
                  <a:ext uri="{FF2B5EF4-FFF2-40B4-BE49-F238E27FC236}">
                    <a16:creationId xmlns:a16="http://schemas.microsoft.com/office/drawing/2014/main" id="{C5EAA7CA-2A8A-4F4A-8FB7-91E364DBB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276" y="2285149"/>
                <a:ext cx="7117724" cy="424732"/>
              </a:xfrm>
              <a:prstGeom prst="rect">
                <a:avLst/>
              </a:prstGeom>
              <a:blipFill>
                <a:blip r:embed="rId4"/>
                <a:stretch>
                  <a:fillRect t="-147143" b="-2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itle 6">
                <a:extLst>
                  <a:ext uri="{FF2B5EF4-FFF2-40B4-BE49-F238E27FC236}">
                    <a16:creationId xmlns:a16="http://schemas.microsoft.com/office/drawing/2014/main" id="{D533FD09-9DEB-4D22-8B57-CC0F59A630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23315" y="3111547"/>
                <a:ext cx="7117724" cy="592663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 anchor="b">
                <a:sp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Final incentive[</a:t>
                </a:r>
                <a:r>
                  <a:rPr lang="en-US" sz="2400" b="1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=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pt-B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𝒊𝒏𝒄𝒆𝒏𝒕𝒊𝒗𝒆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𝑳𝒔𝒖𝒎</m:t>
                        </m:r>
                      </m:den>
                    </m:f>
                  </m:oMath>
                </a14:m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L2</a:t>
                </a:r>
              </a:p>
            </p:txBody>
          </p:sp>
        </mc:Choice>
        <mc:Fallback>
          <p:sp>
            <p:nvSpPr>
              <p:cNvPr id="9" name="Title 6">
                <a:extLst>
                  <a:ext uri="{FF2B5EF4-FFF2-40B4-BE49-F238E27FC236}">
                    <a16:creationId xmlns:a16="http://schemas.microsoft.com/office/drawing/2014/main" id="{D533FD09-9DEB-4D22-8B57-CC0F59A63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315" y="3111547"/>
                <a:ext cx="7117724" cy="592663"/>
              </a:xfrm>
              <a:prstGeom prst="rect">
                <a:avLst/>
              </a:prstGeom>
              <a:blipFill>
                <a:blip r:embed="rId5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8885C46-7E57-4A0C-B8C5-1E2A48CDD397}"/>
              </a:ext>
            </a:extLst>
          </p:cNvPr>
          <p:cNvSpPr txBox="1"/>
          <p:nvPr/>
        </p:nvSpPr>
        <p:spPr>
          <a:xfrm>
            <a:off x="212151" y="536412"/>
            <a:ext cx="64401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L-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Principle amount</a:t>
            </a:r>
          </a:p>
          <a:p>
            <a:r>
              <a:rPr lang="en-US" sz="24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- fixed interest rate for the borrower</a:t>
            </a:r>
          </a:p>
          <a:p>
            <a:r>
              <a:rPr lang="en-US" sz="24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L1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- fixed return amount for every lender</a:t>
            </a:r>
          </a:p>
          <a:p>
            <a:r>
              <a:rPr lang="en-US" sz="24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L2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- total amount to be distributed as incentives </a:t>
            </a:r>
          </a:p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to the lender</a:t>
            </a:r>
          </a:p>
          <a:p>
            <a:r>
              <a:rPr lang="en-US" sz="24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L3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- amount to be paid to the field partner</a:t>
            </a:r>
          </a:p>
          <a:p>
            <a:r>
              <a:rPr lang="en-US" sz="24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Incentive[</a:t>
            </a:r>
            <a:r>
              <a:rPr lang="en-US" sz="2400" b="1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4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]-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the fractional incentive </a:t>
            </a:r>
          </a:p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for the </a:t>
            </a:r>
            <a:r>
              <a:rPr lang="en-US" sz="24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ith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lender</a:t>
            </a:r>
          </a:p>
          <a:p>
            <a:r>
              <a:rPr lang="en-US" sz="24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Loan[</a:t>
            </a:r>
            <a:r>
              <a:rPr lang="en-US" sz="2400" b="1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4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]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– amount paid by the </a:t>
            </a:r>
            <a:r>
              <a:rPr lang="en-US" sz="24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ith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lender</a:t>
            </a:r>
          </a:p>
          <a:p>
            <a:r>
              <a:rPr lang="en-US" sz="24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n-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total no of lenders for a particular loan</a:t>
            </a:r>
          </a:p>
          <a:p>
            <a:endParaRPr lang="en-US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itle 6">
                <a:extLst>
                  <a:ext uri="{FF2B5EF4-FFF2-40B4-BE49-F238E27FC236}">
                    <a16:creationId xmlns:a16="http://schemas.microsoft.com/office/drawing/2014/main" id="{8CCDA781-D5DB-4A75-8E16-EE29C02042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6270" y="4807023"/>
                <a:ext cx="8259801" cy="1127937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 anchor="b">
                <a:sp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Final incentive[</a:t>
                </a:r>
                <a:r>
                  <a:rPr lang="en-US" sz="2800" b="1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=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pt-BR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4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4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𝒍𝒐𝒂𝒏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sz="4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n-US" sz="4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en-US" sz="4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𝒍𝒐𝒂𝒏</m:t>
                            </m:r>
                            <m:r>
                              <a:rPr lang="en-US" sz="4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4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pt-BR" sz="4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4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pt-BR" sz="4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4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4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d>
                              <m:dPr>
                                <m:ctrlPr>
                                  <a:rPr lang="pt-BR" sz="4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𝒊𝒏𝒄𝒆𝒏𝒕𝒊𝒗𝒆</m:t>
                                </m:r>
                                <m:r>
                                  <a:rPr lang="en-US" sz="4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4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4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US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L2</a:t>
                </a:r>
              </a:p>
            </p:txBody>
          </p:sp>
        </mc:Choice>
        <mc:Fallback>
          <p:sp>
            <p:nvSpPr>
              <p:cNvPr id="11" name="Title 6">
                <a:extLst>
                  <a:ext uri="{FF2B5EF4-FFF2-40B4-BE49-F238E27FC236}">
                    <a16:creationId xmlns:a16="http://schemas.microsoft.com/office/drawing/2014/main" id="{8CCDA781-D5DB-4A75-8E16-EE29C0204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270" y="4807023"/>
                <a:ext cx="8259801" cy="11279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49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104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I  =  L1 + L3 + ∑24_(i=1)^n▒(incentive[i])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246 Bangur Park</dc:creator>
  <cp:lastModifiedBy>246 Bangur Park</cp:lastModifiedBy>
  <cp:revision>8</cp:revision>
  <dcterms:created xsi:type="dcterms:W3CDTF">2018-06-08T00:04:01Z</dcterms:created>
  <dcterms:modified xsi:type="dcterms:W3CDTF">2018-06-08T03:51:31Z</dcterms:modified>
</cp:coreProperties>
</file>