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9" r:id="rId3"/>
    <p:sldId id="261" r:id="rId4"/>
    <p:sldId id="262" r:id="rId5"/>
    <p:sldId id="270" r:id="rId6"/>
    <p:sldId id="272" r:id="rId7"/>
    <p:sldId id="273" r:id="rId8"/>
    <p:sldId id="274" r:id="rId9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B2830E"/>
    <a:srgbClr val="FFFFFF"/>
    <a:srgbClr val="FF9999"/>
    <a:srgbClr val="99CCFF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83" autoAdjust="0"/>
  </p:normalViewPr>
  <p:slideViewPr>
    <p:cSldViewPr>
      <p:cViewPr>
        <p:scale>
          <a:sx n="70" d="100"/>
          <a:sy n="70" d="100"/>
        </p:scale>
        <p:origin x="-1386" y="-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364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364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F640535-6E4A-473E-99AE-93996BBAEAA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3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364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027" y="4410393"/>
            <a:ext cx="5131647" cy="4177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364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C4F6117-02DF-4CEA-A392-E20EABBE302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79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739EA57-FE6A-4E14-B8E1-5051AECB1DAE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978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5978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5981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70330-D1F6-4B48-8D1D-300B7E5C4A8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53E92-0A42-40C1-813A-46EBB1882D9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DA83D99-D72D-4853-8189-73D6A17EF5A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CCC9D-7B99-4DAA-9FA2-FB1B7387398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008FE9-D741-4F28-8B8E-4CB4826D876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DB2CD-A47E-40B1-82FC-EEEAC9D3993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96C75-8EE4-4507-8867-1603F58FE4C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FF0A6-0560-475D-B263-FA7A0FFB85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78F40-1A8B-417B-BF52-38888B3F84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7A400-2207-4A18-B07D-E6870E5380D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F4F60-1BAB-4B66-BEEF-40C948A85E7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5875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5875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452CDFEB-5974-451B-A2DE-23769C6C5C23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876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5876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mp"/><Relationship Id="rId3" Type="http://schemas.openxmlformats.org/officeDocument/2006/relationships/image" Target="../media/image6.tmp"/><Relationship Id="rId7" Type="http://schemas.openxmlformats.org/officeDocument/2006/relationships/image" Target="../media/image10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tmp"/><Relationship Id="rId5" Type="http://schemas.openxmlformats.org/officeDocument/2006/relationships/image" Target="../media/image8.tmp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Industry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 Insurance Industry in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87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Objective</a:t>
            </a:r>
            <a:endParaRPr lang="en-US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3200" i="1" dirty="0"/>
              <a:t>Identifying segments &amp; corresponding characteristics within </a:t>
            </a:r>
            <a:r>
              <a:rPr lang="en-US" sz="3200" i="1" dirty="0" smtClean="0"/>
              <a:t>the insurance </a:t>
            </a:r>
            <a:r>
              <a:rPr lang="en-US" sz="3200" i="1" dirty="0"/>
              <a:t>industry</a:t>
            </a:r>
          </a:p>
          <a:p>
            <a:pPr marL="0" indent="0">
              <a:buNone/>
            </a:pPr>
            <a:endParaRPr lang="en-US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b="1" smtClean="0">
                <a:solidFill>
                  <a:schemeClr val="tx2"/>
                </a:solidFill>
              </a:rPr>
              <a:t>Dataset</a:t>
            </a:r>
            <a:endParaRPr lang="en-US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3200" i="1" dirty="0" smtClean="0"/>
              <a:t>Information on </a:t>
            </a:r>
            <a:r>
              <a:rPr lang="en-US" sz="3200" i="1" dirty="0"/>
              <a:t>689 companies sourced from the NAIC </a:t>
            </a:r>
          </a:p>
          <a:p>
            <a:pPr marL="0" indent="0">
              <a:buNone/>
            </a:pPr>
            <a:endParaRPr lang="en-US" sz="3200" i="1" dirty="0"/>
          </a:p>
          <a:p>
            <a:pPr marL="0" indent="0">
              <a:buNone/>
            </a:pPr>
            <a:endParaRPr lang="en-US" sz="3200" i="1" dirty="0"/>
          </a:p>
          <a:p>
            <a:pPr marL="0" indent="0">
              <a:buNone/>
            </a:pPr>
            <a:endParaRPr lang="en-US" sz="3200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7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3657600" cy="44116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Original Data</a:t>
            </a:r>
          </a:p>
          <a:p>
            <a:pPr marL="0" indent="0">
              <a:buNone/>
            </a:pPr>
            <a:r>
              <a:rPr lang="en-US" sz="2400" dirty="0" smtClean="0"/>
              <a:t>8 Generic Financial Metrics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Total assets, liabilities &amp; premiums</a:t>
            </a:r>
          </a:p>
          <a:p>
            <a:r>
              <a:rPr lang="en-US" sz="2400" dirty="0" smtClean="0"/>
              <a:t>Return on Capital</a:t>
            </a:r>
          </a:p>
          <a:p>
            <a:r>
              <a:rPr lang="en-US" sz="2400" dirty="0" smtClean="0"/>
              <a:t>Risk Based Capital Ratio</a:t>
            </a:r>
          </a:p>
          <a:p>
            <a:r>
              <a:rPr lang="en-US" sz="2400" dirty="0" smtClean="0"/>
              <a:t>Contribution ratios of health, life, annuity, reinsurance premiums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1" y="2046434"/>
            <a:ext cx="4419600" cy="3459119"/>
          </a:xfrm>
        </p:spPr>
      </p:pic>
    </p:spTree>
    <p:extLst>
      <p:ext uri="{BB962C8B-B14F-4D97-AF65-F5344CB8AC3E}">
        <p14:creationId xmlns:p14="http://schemas.microsoft.com/office/powerpoint/2010/main" val="143841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3505200" cy="44116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Segmented Data</a:t>
            </a:r>
          </a:p>
          <a:p>
            <a:pPr marL="0" indent="0">
              <a:buNone/>
            </a:pPr>
            <a:r>
              <a:rPr lang="en-US" sz="2400" dirty="0" smtClean="0"/>
              <a:t>3 Concise, Descriptive Metrics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Size</a:t>
            </a:r>
          </a:p>
          <a:p>
            <a:r>
              <a:rPr lang="en-US" sz="2400" dirty="0" smtClean="0"/>
              <a:t>Higher premium contribution from health than life insurance</a:t>
            </a:r>
          </a:p>
          <a:p>
            <a:r>
              <a:rPr lang="en-US" sz="2400" dirty="0" smtClean="0"/>
              <a:t>Lower premium contribution from reinsurance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44634"/>
            <a:ext cx="4038600" cy="3160919"/>
          </a:xfr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560" y="2057400"/>
            <a:ext cx="4607956" cy="348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3657600" cy="4605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Green Cluster</a:t>
            </a:r>
            <a:endParaRPr lang="en-US" sz="2400" dirty="0" smtClean="0"/>
          </a:p>
          <a:p>
            <a:r>
              <a:rPr lang="en-US" sz="2400" dirty="0" smtClean="0"/>
              <a:t>Large variation in size</a:t>
            </a:r>
          </a:p>
          <a:p>
            <a:r>
              <a:rPr lang="en-US" sz="2400" dirty="0" smtClean="0"/>
              <a:t>Equal contribution from health and life insurance</a:t>
            </a:r>
          </a:p>
          <a:p>
            <a:r>
              <a:rPr lang="en-US" sz="2400" dirty="0" smtClean="0"/>
              <a:t>Above average contribution from reinsurance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92D050"/>
                </a:solidFill>
              </a:rPr>
              <a:t>Companies in Cluster</a:t>
            </a:r>
          </a:p>
          <a:p>
            <a:pPr marL="0" indent="0">
              <a:buNone/>
            </a:pPr>
            <a:r>
              <a:rPr lang="en-US" sz="2400" dirty="0" smtClean="0"/>
              <a:t>RGA Reinsurance Co, Allstate Insurance etc.</a:t>
            </a:r>
          </a:p>
          <a:p>
            <a:pPr marL="0" indent="0">
              <a:buNone/>
            </a:pPr>
            <a:endParaRPr lang="en-US" sz="24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114800"/>
            <a:ext cx="3361899" cy="2601436"/>
          </a:xfrm>
        </p:spPr>
      </p:pic>
      <p:pic>
        <p:nvPicPr>
          <p:cNvPr id="6" name="Content Placeholder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0600" y="1654791"/>
            <a:ext cx="3352801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29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Description Contd.</a:t>
            </a:r>
            <a:endParaRPr lang="en-US" dirty="0"/>
          </a:p>
        </p:txBody>
      </p:sp>
      <p:pic>
        <p:nvPicPr>
          <p:cNvPr id="5" name="Content Placeholder 6" descr="Screen Clipping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62200"/>
            <a:ext cx="1905000" cy="1780760"/>
          </a:xfrm>
        </p:spPr>
      </p:pic>
      <p:pic>
        <p:nvPicPr>
          <p:cNvPr id="6" name="Content Placeholder 7" descr="Screen Clipping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362200"/>
            <a:ext cx="1812071" cy="1752601"/>
          </a:xfrm>
        </p:spPr>
      </p:pic>
      <p:sp>
        <p:nvSpPr>
          <p:cNvPr id="7" name="TextBox 6"/>
          <p:cNvSpPr txBox="1"/>
          <p:nvPr/>
        </p:nvSpPr>
        <p:spPr>
          <a:xfrm>
            <a:off x="1143000" y="1752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Maroon Cluster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2322963"/>
            <a:ext cx="1841009" cy="1752600"/>
          </a:xfrm>
          <a:prstGeom prst="rect">
            <a:avLst/>
          </a:prstGeom>
        </p:spPr>
      </p:pic>
      <p:pic>
        <p:nvPicPr>
          <p:cNvPr id="9" name="Content Placeholder 5" descr="Screen Clippi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76800" y="2322963"/>
            <a:ext cx="1828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753100" y="1752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3399"/>
                </a:solidFill>
              </a:rPr>
              <a:t>Blue Cluster</a:t>
            </a:r>
            <a:endParaRPr lang="en-US" dirty="0">
              <a:solidFill>
                <a:srgbClr val="003399"/>
              </a:solidFill>
            </a:endParaRPr>
          </a:p>
        </p:txBody>
      </p:sp>
      <p:pic>
        <p:nvPicPr>
          <p:cNvPr id="11" name="Content Placeholder 5" descr="Screen Clippi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4495800"/>
            <a:ext cx="1981200" cy="1604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Content Placeholder 4" descr="Screen Clippi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2700" y="4495801"/>
            <a:ext cx="1790700" cy="1604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1143000" y="6248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Turquoise Cluster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4" name="Content Placeholder 5" descr="Screen Clippi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87102" y="4495801"/>
            <a:ext cx="1818498" cy="160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4" descr="Screen Clippi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776" y="4495800"/>
            <a:ext cx="1862433" cy="160413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731676" y="6248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B2830E"/>
                </a:solidFill>
              </a:rPr>
              <a:t>Brown Cluster</a:t>
            </a:r>
            <a:endParaRPr lang="en-US" dirty="0">
              <a:solidFill>
                <a:srgbClr val="B283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08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Informed Decisions in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Industry Entry/Exit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Competitive Response/Analysis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Valuation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Analysis method applicable to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Market Segmentation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Buying/Response Propensity Estimation</a:t>
            </a:r>
          </a:p>
          <a:p>
            <a:pPr marL="0" indent="0"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21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7543800" cy="2743200"/>
          </a:xfrm>
        </p:spPr>
        <p:txBody>
          <a:bodyPr/>
          <a:lstStyle/>
          <a:p>
            <a:r>
              <a:rPr lang="en-US" sz="2800" b="0" dirty="0" smtClean="0"/>
              <a:t>By</a:t>
            </a:r>
            <a:br>
              <a:rPr lang="en-US" sz="2800" b="0" dirty="0" smtClean="0"/>
            </a:br>
            <a:r>
              <a:rPr lang="en-US" sz="2800" b="0" dirty="0" smtClean="0"/>
              <a:t>Souradeep Sen</a:t>
            </a:r>
            <a:br>
              <a:rPr lang="en-US" sz="2800" b="0" dirty="0" smtClean="0"/>
            </a:br>
            <a:r>
              <a:rPr lang="en-US" sz="2800" b="0" dirty="0" smtClean="0"/>
              <a:t>MS in Business Analytics</a:t>
            </a:r>
            <a:br>
              <a:rPr lang="en-US" sz="2800" b="0" dirty="0" smtClean="0"/>
            </a:br>
            <a:r>
              <a:rPr lang="en-US" sz="2800" b="0" dirty="0"/>
              <a:t/>
            </a:r>
            <a:br>
              <a:rPr lang="en-US" sz="2800" b="0" dirty="0"/>
            </a:br>
            <a:r>
              <a:rPr lang="en-US" sz="2800" b="0" dirty="0" smtClean="0"/>
              <a:t>souradeep.sen@utexas.edu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298408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32676</TotalTime>
  <Words>146</Words>
  <Application>Microsoft Office PowerPoint</Application>
  <PresentationFormat>On-screen Show (4:3)</PresentationFormat>
  <Paragraphs>57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Network</vt:lpstr>
      <vt:lpstr>Industry Analysis</vt:lpstr>
      <vt:lpstr>Context</vt:lpstr>
      <vt:lpstr>Data Description</vt:lpstr>
      <vt:lpstr>Data Analysis</vt:lpstr>
      <vt:lpstr>Segment Description</vt:lpstr>
      <vt:lpstr>Segment Description Contd.</vt:lpstr>
      <vt:lpstr>Value Addition</vt:lpstr>
      <vt:lpstr>By Souradeep Sen MS in Business Analytics  souradeep.sen@utexas.edu</vt:lpstr>
    </vt:vector>
  </TitlesOfParts>
  <Company>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Information Systems MK. 605, Spring 2005 Slides for March 2, 3, 4, 6 &amp; 7, 2005</dc:title>
  <dc:creator>anitesh</dc:creator>
  <cp:lastModifiedBy>Souradeep Sen</cp:lastModifiedBy>
  <cp:revision>501</cp:revision>
  <cp:lastPrinted>2014-01-13T15:56:39Z</cp:lastPrinted>
  <dcterms:created xsi:type="dcterms:W3CDTF">2000-10-19T17:22:27Z</dcterms:created>
  <dcterms:modified xsi:type="dcterms:W3CDTF">2014-03-25T05:36:47Z</dcterms:modified>
</cp:coreProperties>
</file>